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92" r:id="rId5"/>
    <p:sldId id="290" r:id="rId6"/>
    <p:sldId id="307" r:id="rId7"/>
    <p:sldId id="308" r:id="rId8"/>
    <p:sldId id="313" r:id="rId9"/>
    <p:sldId id="312" r:id="rId10"/>
    <p:sldId id="259" r:id="rId11"/>
    <p:sldId id="260" r:id="rId12"/>
    <p:sldId id="303" r:id="rId13"/>
    <p:sldId id="314" r:id="rId14"/>
    <p:sldId id="315" r:id="rId15"/>
    <p:sldId id="263" r:id="rId16"/>
    <p:sldId id="316" r:id="rId17"/>
    <p:sldId id="265" r:id="rId18"/>
    <p:sldId id="318" r:id="rId19"/>
    <p:sldId id="300" r:id="rId20"/>
    <p:sldId id="301" r:id="rId21"/>
    <p:sldId id="279" r:id="rId22"/>
    <p:sldId id="317" r:id="rId23"/>
    <p:sldId id="310" r:id="rId24"/>
    <p:sldId id="305" r:id="rId25"/>
    <p:sldId id="276" r:id="rId26"/>
    <p:sldId id="302" r:id="rId27"/>
    <p:sldId id="273" r:id="rId28"/>
    <p:sldId id="306" r:id="rId29"/>
  </p:sldIdLst>
  <p:sldSz cx="9144000" cy="6858000" type="screen4x3"/>
  <p:notesSz cx="6802438" cy="9934575"/>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0000"/>
    <a:srgbClr val="00CC00"/>
    <a:srgbClr val="009900"/>
    <a:srgbClr val="000099"/>
    <a:srgbClr val="FF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4" autoAdjust="0"/>
  </p:normalViewPr>
  <p:slideViewPr>
    <p:cSldViewPr>
      <p:cViewPr>
        <p:scale>
          <a:sx n="100" d="100"/>
          <a:sy n="100" d="100"/>
        </p:scale>
        <p:origin x="-516" y="10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678" tIns="45840" rIns="91678" bIns="45840" numCol="1" anchor="t" anchorCtr="0" compatLnSpc="1">
            <a:prstTxWarp prst="textNoShape">
              <a:avLst/>
            </a:prstTxWarp>
          </a:bodyPr>
          <a:lstStyle>
            <a:lvl1pPr defTabSz="917052">
              <a:defRPr sz="1200">
                <a:ea typeface="ＭＳ Ｐゴシック" pitchFamily="50" charset="-128"/>
              </a:defRPr>
            </a:lvl1pPr>
          </a:lstStyle>
          <a:p>
            <a:pPr>
              <a:defRPr/>
            </a:pPr>
            <a:endParaRPr lang="en-US" altLang="ja-JP"/>
          </a:p>
        </p:txBody>
      </p:sp>
      <p:sp>
        <p:nvSpPr>
          <p:cNvPr id="14339" name="Rectangle 3"/>
          <p:cNvSpPr>
            <a:spLocks noGrp="1" noChangeArrowheads="1"/>
          </p:cNvSpPr>
          <p:nvPr>
            <p:ph type="dt" sz="quarter" idx="1"/>
          </p:nvPr>
        </p:nvSpPr>
        <p:spPr bwMode="auto">
          <a:xfrm>
            <a:off x="3854450" y="0"/>
            <a:ext cx="2946400" cy="496888"/>
          </a:xfrm>
          <a:prstGeom prst="rect">
            <a:avLst/>
          </a:prstGeom>
          <a:noFill/>
          <a:ln w="9525">
            <a:noFill/>
            <a:miter lim="800000"/>
            <a:headEnd/>
            <a:tailEnd/>
          </a:ln>
          <a:effectLst/>
        </p:spPr>
        <p:txBody>
          <a:bodyPr vert="horz" wrap="square" lIns="91678" tIns="45840" rIns="91678" bIns="45840" numCol="1" anchor="t" anchorCtr="0" compatLnSpc="1">
            <a:prstTxWarp prst="textNoShape">
              <a:avLst/>
            </a:prstTxWarp>
          </a:bodyPr>
          <a:lstStyle>
            <a:lvl1pPr algn="r" defTabSz="917052">
              <a:defRPr sz="1200">
                <a:ea typeface="ＭＳ Ｐゴシック" pitchFamily="50" charset="-128"/>
              </a:defRPr>
            </a:lvl1pPr>
          </a:lstStyle>
          <a:p>
            <a:pPr>
              <a:defRPr/>
            </a:pPr>
            <a:endParaRPr lang="en-US" altLang="ja-JP"/>
          </a:p>
        </p:txBody>
      </p:sp>
      <p:sp>
        <p:nvSpPr>
          <p:cNvPr id="14340" name="Rectangle 4"/>
          <p:cNvSpPr>
            <a:spLocks noGrp="1" noChangeArrowheads="1"/>
          </p:cNvSpPr>
          <p:nvPr>
            <p:ph type="ftr" sz="quarter" idx="2"/>
          </p:nvPr>
        </p:nvSpPr>
        <p:spPr bwMode="auto">
          <a:xfrm>
            <a:off x="0" y="9436100"/>
            <a:ext cx="2946400" cy="496888"/>
          </a:xfrm>
          <a:prstGeom prst="rect">
            <a:avLst/>
          </a:prstGeom>
          <a:noFill/>
          <a:ln w="9525">
            <a:noFill/>
            <a:miter lim="800000"/>
            <a:headEnd/>
            <a:tailEnd/>
          </a:ln>
          <a:effectLst/>
        </p:spPr>
        <p:txBody>
          <a:bodyPr vert="horz" wrap="square" lIns="91678" tIns="45840" rIns="91678" bIns="45840" numCol="1" anchor="b" anchorCtr="0" compatLnSpc="1">
            <a:prstTxWarp prst="textNoShape">
              <a:avLst/>
            </a:prstTxWarp>
          </a:bodyPr>
          <a:lstStyle>
            <a:lvl1pPr defTabSz="917052">
              <a:defRPr sz="1200">
                <a:ea typeface="ＭＳ Ｐゴシック" pitchFamily="50" charset="-128"/>
              </a:defRPr>
            </a:lvl1pPr>
          </a:lstStyle>
          <a:p>
            <a:pPr>
              <a:defRPr/>
            </a:pPr>
            <a:endParaRPr lang="en-US" altLang="ja-JP"/>
          </a:p>
        </p:txBody>
      </p:sp>
      <p:sp>
        <p:nvSpPr>
          <p:cNvPr id="14341" name="Rectangle 5"/>
          <p:cNvSpPr>
            <a:spLocks noGrp="1" noChangeArrowheads="1"/>
          </p:cNvSpPr>
          <p:nvPr>
            <p:ph type="sldNum" sz="quarter" idx="3"/>
          </p:nvPr>
        </p:nvSpPr>
        <p:spPr bwMode="auto">
          <a:xfrm>
            <a:off x="3854450" y="9436100"/>
            <a:ext cx="2946400" cy="496888"/>
          </a:xfrm>
          <a:prstGeom prst="rect">
            <a:avLst/>
          </a:prstGeom>
          <a:noFill/>
          <a:ln w="9525">
            <a:noFill/>
            <a:miter lim="800000"/>
            <a:headEnd/>
            <a:tailEnd/>
          </a:ln>
          <a:effectLst/>
        </p:spPr>
        <p:txBody>
          <a:bodyPr vert="horz" wrap="square" lIns="91678" tIns="45840" rIns="91678" bIns="45840" numCol="1" anchor="b" anchorCtr="0" compatLnSpc="1">
            <a:prstTxWarp prst="textNoShape">
              <a:avLst/>
            </a:prstTxWarp>
          </a:bodyPr>
          <a:lstStyle>
            <a:lvl1pPr algn="r" defTabSz="917052">
              <a:defRPr sz="1200">
                <a:ea typeface="ＭＳ Ｐゴシック" pitchFamily="50" charset="-128"/>
              </a:defRPr>
            </a:lvl1pPr>
          </a:lstStyle>
          <a:p>
            <a:pPr>
              <a:defRPr/>
            </a:pPr>
            <a:fld id="{8EBD9E8B-FA88-45A3-9BEB-6AF969BB3463}" type="slidenum">
              <a:rPr lang="en-US" altLang="ja-JP"/>
              <a:pPr>
                <a:defRPr/>
              </a:pPr>
              <a:t>‹#›</a:t>
            </a:fld>
            <a:endParaRPr lang="en-US" altLang="ja-JP"/>
          </a:p>
        </p:txBody>
      </p:sp>
    </p:spTree>
    <p:extLst>
      <p:ext uri="{BB962C8B-B14F-4D97-AF65-F5344CB8AC3E}">
        <p14:creationId xmlns:p14="http://schemas.microsoft.com/office/powerpoint/2010/main" val="1015120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678" tIns="45840" rIns="91678" bIns="45840" numCol="1" anchor="t" anchorCtr="0" compatLnSpc="1">
            <a:prstTxWarp prst="textNoShape">
              <a:avLst/>
            </a:prstTxWarp>
          </a:bodyPr>
          <a:lstStyle>
            <a:lvl1pPr defTabSz="917052">
              <a:defRPr sz="1200">
                <a:ea typeface="ＭＳ Ｐゴシック" pitchFamily="50" charset="-128"/>
              </a:defRPr>
            </a:lvl1pPr>
          </a:lstStyle>
          <a:p>
            <a:pPr>
              <a:defRPr/>
            </a:pPr>
            <a:endParaRPr lang="en-US" altLang="ja-JP"/>
          </a:p>
        </p:txBody>
      </p:sp>
      <p:sp>
        <p:nvSpPr>
          <p:cNvPr id="32771" name="Rectangle 3"/>
          <p:cNvSpPr>
            <a:spLocks noGrp="1" noChangeArrowheads="1"/>
          </p:cNvSpPr>
          <p:nvPr>
            <p:ph type="dt" idx="1"/>
          </p:nvPr>
        </p:nvSpPr>
        <p:spPr bwMode="auto">
          <a:xfrm>
            <a:off x="3854450" y="0"/>
            <a:ext cx="2946400" cy="496888"/>
          </a:xfrm>
          <a:prstGeom prst="rect">
            <a:avLst/>
          </a:prstGeom>
          <a:noFill/>
          <a:ln w="9525">
            <a:noFill/>
            <a:miter lim="800000"/>
            <a:headEnd/>
            <a:tailEnd/>
          </a:ln>
          <a:effectLst/>
        </p:spPr>
        <p:txBody>
          <a:bodyPr vert="horz" wrap="square" lIns="91678" tIns="45840" rIns="91678" bIns="45840" numCol="1" anchor="t" anchorCtr="0" compatLnSpc="1">
            <a:prstTxWarp prst="textNoShape">
              <a:avLst/>
            </a:prstTxWarp>
          </a:bodyPr>
          <a:lstStyle>
            <a:lvl1pPr algn="r" defTabSz="917052">
              <a:defRPr sz="1200">
                <a:ea typeface="ＭＳ Ｐゴシック" pitchFamily="50" charset="-128"/>
              </a:defRPr>
            </a:lvl1pPr>
          </a:lstStyle>
          <a:p>
            <a:pPr>
              <a:defRPr/>
            </a:pPr>
            <a:endParaRPr lang="en-US" altLang="ja-JP"/>
          </a:p>
        </p:txBody>
      </p:sp>
      <p:sp>
        <p:nvSpPr>
          <p:cNvPr id="29700" name="Rectangle 4"/>
          <p:cNvSpPr>
            <a:spLocks noGrp="1" noRot="1" noChangeAspect="1" noChangeArrowheads="1" noTextEdit="1"/>
          </p:cNvSpPr>
          <p:nvPr>
            <p:ph type="sldImg" idx="2"/>
          </p:nvPr>
        </p:nvSpPr>
        <p:spPr bwMode="auto">
          <a:xfrm>
            <a:off x="917575" y="744538"/>
            <a:ext cx="4967288"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79450" y="4718050"/>
            <a:ext cx="5443538" cy="4471988"/>
          </a:xfrm>
          <a:prstGeom prst="rect">
            <a:avLst/>
          </a:prstGeom>
          <a:noFill/>
          <a:ln w="9525">
            <a:noFill/>
            <a:miter lim="800000"/>
            <a:headEnd/>
            <a:tailEnd/>
          </a:ln>
          <a:effectLst/>
        </p:spPr>
        <p:txBody>
          <a:bodyPr vert="horz" wrap="square" lIns="91678" tIns="45840" rIns="91678" bIns="4584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2774" name="Rectangle 6"/>
          <p:cNvSpPr>
            <a:spLocks noGrp="1" noChangeArrowheads="1"/>
          </p:cNvSpPr>
          <p:nvPr>
            <p:ph type="ftr" sz="quarter" idx="4"/>
          </p:nvPr>
        </p:nvSpPr>
        <p:spPr bwMode="auto">
          <a:xfrm>
            <a:off x="0" y="9436100"/>
            <a:ext cx="2946400" cy="496888"/>
          </a:xfrm>
          <a:prstGeom prst="rect">
            <a:avLst/>
          </a:prstGeom>
          <a:noFill/>
          <a:ln w="9525">
            <a:noFill/>
            <a:miter lim="800000"/>
            <a:headEnd/>
            <a:tailEnd/>
          </a:ln>
          <a:effectLst/>
        </p:spPr>
        <p:txBody>
          <a:bodyPr vert="horz" wrap="square" lIns="91678" tIns="45840" rIns="91678" bIns="45840" numCol="1" anchor="b" anchorCtr="0" compatLnSpc="1">
            <a:prstTxWarp prst="textNoShape">
              <a:avLst/>
            </a:prstTxWarp>
          </a:bodyPr>
          <a:lstStyle>
            <a:lvl1pPr defTabSz="917052">
              <a:defRPr sz="1200">
                <a:ea typeface="ＭＳ Ｐゴシック" pitchFamily="50" charset="-128"/>
              </a:defRPr>
            </a:lvl1pPr>
          </a:lstStyle>
          <a:p>
            <a:pPr>
              <a:defRPr/>
            </a:pPr>
            <a:endParaRPr lang="en-US" altLang="ja-JP"/>
          </a:p>
        </p:txBody>
      </p:sp>
      <p:sp>
        <p:nvSpPr>
          <p:cNvPr id="32775" name="Rectangle 7"/>
          <p:cNvSpPr>
            <a:spLocks noGrp="1" noChangeArrowheads="1"/>
          </p:cNvSpPr>
          <p:nvPr>
            <p:ph type="sldNum" sz="quarter" idx="5"/>
          </p:nvPr>
        </p:nvSpPr>
        <p:spPr bwMode="auto">
          <a:xfrm>
            <a:off x="3854450" y="9436100"/>
            <a:ext cx="2946400" cy="496888"/>
          </a:xfrm>
          <a:prstGeom prst="rect">
            <a:avLst/>
          </a:prstGeom>
          <a:noFill/>
          <a:ln w="9525">
            <a:noFill/>
            <a:miter lim="800000"/>
            <a:headEnd/>
            <a:tailEnd/>
          </a:ln>
          <a:effectLst/>
        </p:spPr>
        <p:txBody>
          <a:bodyPr vert="horz" wrap="square" lIns="91678" tIns="45840" rIns="91678" bIns="45840" numCol="1" anchor="b" anchorCtr="0" compatLnSpc="1">
            <a:prstTxWarp prst="textNoShape">
              <a:avLst/>
            </a:prstTxWarp>
          </a:bodyPr>
          <a:lstStyle>
            <a:lvl1pPr algn="r" defTabSz="917052">
              <a:defRPr sz="1200">
                <a:ea typeface="ＭＳ Ｐゴシック" pitchFamily="50" charset="-128"/>
              </a:defRPr>
            </a:lvl1pPr>
          </a:lstStyle>
          <a:p>
            <a:pPr>
              <a:defRPr/>
            </a:pPr>
            <a:fld id="{1C38CEFC-413B-477F-8E0D-7ED07D4BF4AD}" type="slidenum">
              <a:rPr lang="en-US" altLang="ja-JP"/>
              <a:pPr>
                <a:defRPr/>
              </a:pPr>
              <a:t>‹#›</a:t>
            </a:fld>
            <a:endParaRPr lang="en-US" altLang="ja-JP"/>
          </a:p>
        </p:txBody>
      </p:sp>
    </p:spTree>
    <p:extLst>
      <p:ext uri="{BB962C8B-B14F-4D97-AF65-F5344CB8AC3E}">
        <p14:creationId xmlns:p14="http://schemas.microsoft.com/office/powerpoint/2010/main" val="2045183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F339351-04EC-45D1-B358-0BDD9ADFD94C}" type="slidenum">
              <a:rPr lang="en-US" altLang="ja-JP"/>
              <a:pPr>
                <a:defRPr/>
              </a:pPr>
              <a:t>‹#›</a:t>
            </a:fld>
            <a:endParaRPr lang="en-US" altLang="ja-JP"/>
          </a:p>
        </p:txBody>
      </p:sp>
    </p:spTree>
    <p:extLst>
      <p:ext uri="{BB962C8B-B14F-4D97-AF65-F5344CB8AC3E}">
        <p14:creationId xmlns:p14="http://schemas.microsoft.com/office/powerpoint/2010/main" val="6427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1C5708BC-168B-4AC1-8C8B-8D023F4A080C}" type="slidenum">
              <a:rPr lang="en-US" altLang="ja-JP"/>
              <a:pPr>
                <a:defRPr/>
              </a:pPr>
              <a:t>‹#›</a:t>
            </a:fld>
            <a:endParaRPr lang="en-US" altLang="ja-JP"/>
          </a:p>
        </p:txBody>
      </p:sp>
    </p:spTree>
    <p:extLst>
      <p:ext uri="{BB962C8B-B14F-4D97-AF65-F5344CB8AC3E}">
        <p14:creationId xmlns:p14="http://schemas.microsoft.com/office/powerpoint/2010/main" val="152590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53C16DE-0EDD-4A71-B69A-FD89F26AC9A9}" type="slidenum">
              <a:rPr lang="en-US" altLang="ja-JP"/>
              <a:pPr>
                <a:defRPr/>
              </a:pPr>
              <a:t>‹#›</a:t>
            </a:fld>
            <a:endParaRPr lang="en-US" altLang="ja-JP"/>
          </a:p>
        </p:txBody>
      </p:sp>
    </p:spTree>
    <p:extLst>
      <p:ext uri="{BB962C8B-B14F-4D97-AF65-F5344CB8AC3E}">
        <p14:creationId xmlns:p14="http://schemas.microsoft.com/office/powerpoint/2010/main" val="106560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0E72EB8-75A6-4489-BE92-917A2D5EA16A}" type="slidenum">
              <a:rPr lang="en-US" altLang="ja-JP"/>
              <a:pPr>
                <a:defRPr/>
              </a:pPr>
              <a:t>‹#›</a:t>
            </a:fld>
            <a:endParaRPr lang="en-US" altLang="ja-JP"/>
          </a:p>
        </p:txBody>
      </p:sp>
    </p:spTree>
    <p:extLst>
      <p:ext uri="{BB962C8B-B14F-4D97-AF65-F5344CB8AC3E}">
        <p14:creationId xmlns:p14="http://schemas.microsoft.com/office/powerpoint/2010/main" val="260044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E08E1231-2325-49CF-B8B5-D69063AB79A1}" type="slidenum">
              <a:rPr lang="en-US" altLang="ja-JP"/>
              <a:pPr>
                <a:defRPr/>
              </a:pPr>
              <a:t>‹#›</a:t>
            </a:fld>
            <a:endParaRPr lang="en-US" altLang="ja-JP"/>
          </a:p>
        </p:txBody>
      </p:sp>
    </p:spTree>
    <p:extLst>
      <p:ext uri="{BB962C8B-B14F-4D97-AF65-F5344CB8AC3E}">
        <p14:creationId xmlns:p14="http://schemas.microsoft.com/office/powerpoint/2010/main" val="31614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07E77305-5DE8-4101-8CE7-2B53352228EF}" type="slidenum">
              <a:rPr lang="en-US" altLang="ja-JP"/>
              <a:pPr>
                <a:defRPr/>
              </a:pPr>
              <a:t>‹#›</a:t>
            </a:fld>
            <a:endParaRPr lang="en-US" altLang="ja-JP"/>
          </a:p>
        </p:txBody>
      </p:sp>
    </p:spTree>
    <p:extLst>
      <p:ext uri="{BB962C8B-B14F-4D97-AF65-F5344CB8AC3E}">
        <p14:creationId xmlns:p14="http://schemas.microsoft.com/office/powerpoint/2010/main" val="225152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A3BD93EA-E4C3-47B6-8C83-749825486152}" type="slidenum">
              <a:rPr lang="en-US" altLang="ja-JP"/>
              <a:pPr>
                <a:defRPr/>
              </a:pPr>
              <a:t>‹#›</a:t>
            </a:fld>
            <a:endParaRPr lang="en-US" altLang="ja-JP"/>
          </a:p>
        </p:txBody>
      </p:sp>
    </p:spTree>
    <p:extLst>
      <p:ext uri="{BB962C8B-B14F-4D97-AF65-F5344CB8AC3E}">
        <p14:creationId xmlns:p14="http://schemas.microsoft.com/office/powerpoint/2010/main" val="177723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FCEFA502-1C99-4E02-9A92-9B39D84B9757}" type="slidenum">
              <a:rPr lang="en-US" altLang="ja-JP"/>
              <a:pPr>
                <a:defRPr/>
              </a:pPr>
              <a:t>‹#›</a:t>
            </a:fld>
            <a:endParaRPr lang="en-US" altLang="ja-JP"/>
          </a:p>
        </p:txBody>
      </p:sp>
    </p:spTree>
    <p:extLst>
      <p:ext uri="{BB962C8B-B14F-4D97-AF65-F5344CB8AC3E}">
        <p14:creationId xmlns:p14="http://schemas.microsoft.com/office/powerpoint/2010/main" val="144379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2FB28D07-E6E7-4646-BB33-2012A954CAE6}" type="slidenum">
              <a:rPr lang="en-US" altLang="ja-JP"/>
              <a:pPr>
                <a:defRPr/>
              </a:pPr>
              <a:t>‹#›</a:t>
            </a:fld>
            <a:endParaRPr lang="en-US" altLang="ja-JP"/>
          </a:p>
        </p:txBody>
      </p:sp>
    </p:spTree>
    <p:extLst>
      <p:ext uri="{BB962C8B-B14F-4D97-AF65-F5344CB8AC3E}">
        <p14:creationId xmlns:p14="http://schemas.microsoft.com/office/powerpoint/2010/main" val="59414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845A38CA-AC85-492F-A6ED-3AFA14924A96}" type="slidenum">
              <a:rPr lang="en-US" altLang="ja-JP"/>
              <a:pPr>
                <a:defRPr/>
              </a:pPr>
              <a:t>‹#›</a:t>
            </a:fld>
            <a:endParaRPr lang="en-US" altLang="ja-JP"/>
          </a:p>
        </p:txBody>
      </p:sp>
    </p:spTree>
    <p:extLst>
      <p:ext uri="{BB962C8B-B14F-4D97-AF65-F5344CB8AC3E}">
        <p14:creationId xmlns:p14="http://schemas.microsoft.com/office/powerpoint/2010/main" val="93936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F0439033-9F73-41BA-8E81-0393C4634EF1}" type="slidenum">
              <a:rPr lang="en-US" altLang="ja-JP"/>
              <a:pPr>
                <a:defRPr/>
              </a:pPr>
              <a:t>‹#›</a:t>
            </a:fld>
            <a:endParaRPr lang="en-US" altLang="ja-JP"/>
          </a:p>
        </p:txBody>
      </p:sp>
    </p:spTree>
    <p:extLst>
      <p:ext uri="{BB962C8B-B14F-4D97-AF65-F5344CB8AC3E}">
        <p14:creationId xmlns:p14="http://schemas.microsoft.com/office/powerpoint/2010/main" val="183669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ＭＳ Ｐゴシック" pitchFamily="50" charset="-128"/>
              </a:defRPr>
            </a:lvl1pPr>
          </a:lstStyle>
          <a:p>
            <a:pPr>
              <a:defRPr/>
            </a:pPr>
            <a:fld id="{F84D995F-93CD-4D3F-97E5-53BC97087A5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86872" y="6409134"/>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0BB499FE-1D3F-434C-9302-BEEFF18F0A22}" type="slidenum">
              <a:rPr lang="en-US" altLang="ja-JP" sz="1400" smtClean="0"/>
              <a:pPr eaLnBrk="1" hangingPunct="1">
                <a:spcBef>
                  <a:spcPct val="0"/>
                </a:spcBef>
                <a:buFontTx/>
                <a:buNone/>
              </a:pPr>
              <a:t>1</a:t>
            </a:fld>
            <a:r>
              <a:rPr lang="en-US" altLang="ja-JP" sz="1400" dirty="0" smtClean="0"/>
              <a:t>/28</a:t>
            </a:r>
            <a:endParaRPr lang="en-US" altLang="ja-JP" sz="1400" dirty="0" smtClean="0"/>
          </a:p>
        </p:txBody>
      </p:sp>
      <p:sp>
        <p:nvSpPr>
          <p:cNvPr id="2052" name="Text Box 5"/>
          <p:cNvSpPr txBox="1">
            <a:spLocks noChangeArrowheads="1"/>
          </p:cNvSpPr>
          <p:nvPr/>
        </p:nvSpPr>
        <p:spPr bwMode="auto">
          <a:xfrm>
            <a:off x="874986" y="789294"/>
            <a:ext cx="2811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a:t>§</a:t>
            </a:r>
            <a:r>
              <a:rPr lang="ja-JP" altLang="en-US" sz="1800" b="1" dirty="0"/>
              <a:t>　２．２　有限オートマトン</a:t>
            </a:r>
          </a:p>
        </p:txBody>
      </p:sp>
      <p:sp>
        <p:nvSpPr>
          <p:cNvPr id="2053" name="Text Box 6"/>
          <p:cNvSpPr txBox="1">
            <a:spLocks noChangeArrowheads="1"/>
          </p:cNvSpPr>
          <p:nvPr/>
        </p:nvSpPr>
        <p:spPr bwMode="auto">
          <a:xfrm>
            <a:off x="1042988" y="1268760"/>
            <a:ext cx="769473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t>順序機械は、入力記号列を出力記号列に変換するオートマトンであり、</a:t>
            </a:r>
            <a:endParaRPr lang="en-US" altLang="ja-JP" sz="1800" b="1" dirty="0"/>
          </a:p>
          <a:p>
            <a:pPr eaLnBrk="1" hangingPunct="1">
              <a:spcBef>
                <a:spcPct val="0"/>
              </a:spcBef>
              <a:buFontTx/>
              <a:buNone/>
            </a:pPr>
            <a:r>
              <a:rPr lang="ja-JP" altLang="en-US" sz="1800" b="1" dirty="0">
                <a:solidFill>
                  <a:srgbClr val="663300"/>
                </a:solidFill>
              </a:rPr>
              <a:t>変換器</a:t>
            </a:r>
            <a:r>
              <a:rPr lang="ja-JP" altLang="en-US" sz="1800" b="1" dirty="0"/>
              <a:t>と</a:t>
            </a:r>
            <a:r>
              <a:rPr lang="ja-JP" altLang="en-US" sz="1800" b="1" dirty="0">
                <a:solidFill>
                  <a:srgbClr val="000099"/>
                </a:solidFill>
              </a:rPr>
              <a:t>認識器</a:t>
            </a:r>
            <a:r>
              <a:rPr lang="ja-JP" altLang="en-US" sz="1800" b="1" dirty="0"/>
              <a:t>がある</a:t>
            </a:r>
            <a:endParaRPr lang="en-US" altLang="ja-JP" sz="1800" b="1" dirty="0"/>
          </a:p>
          <a:p>
            <a:pPr eaLnBrk="1" hangingPunct="1">
              <a:spcBef>
                <a:spcPct val="0"/>
              </a:spcBef>
              <a:buFontTx/>
              <a:buNone/>
            </a:pPr>
            <a:endParaRPr lang="ja-JP" altLang="en-US" sz="1800" b="1" dirty="0">
              <a:solidFill>
                <a:srgbClr val="000099"/>
              </a:solidFill>
            </a:endParaRPr>
          </a:p>
          <a:p>
            <a:pPr eaLnBrk="1" hangingPunct="1">
              <a:spcBef>
                <a:spcPct val="0"/>
              </a:spcBef>
              <a:buFontTx/>
              <a:buNone/>
            </a:pPr>
            <a:r>
              <a:rPr lang="ja-JP" altLang="en-US" sz="1800" b="1" dirty="0">
                <a:solidFill>
                  <a:srgbClr val="663300"/>
                </a:solidFill>
              </a:rPr>
              <a:t>（１）変換器（変換機械）</a:t>
            </a:r>
          </a:p>
          <a:p>
            <a:pPr eaLnBrk="1" hangingPunct="1">
              <a:spcBef>
                <a:spcPct val="0"/>
              </a:spcBef>
              <a:buFontTx/>
              <a:buNone/>
            </a:pPr>
            <a:r>
              <a:rPr lang="ja-JP" altLang="en-US" sz="1800" dirty="0"/>
              <a:t>　　　入力データ（入力記号</a:t>
            </a:r>
            <a:r>
              <a:rPr lang="ja-JP" altLang="en-US" sz="1800" dirty="0">
                <a:solidFill>
                  <a:srgbClr val="FF0000"/>
                </a:solidFill>
              </a:rPr>
              <a:t>列</a:t>
            </a:r>
            <a:r>
              <a:rPr lang="ja-JP" altLang="en-US" sz="1800" dirty="0"/>
              <a:t>）を読んで出力データ（出力記号</a:t>
            </a:r>
            <a:r>
              <a:rPr lang="ja-JP" altLang="en-US" sz="1800" dirty="0">
                <a:solidFill>
                  <a:srgbClr val="FF0000"/>
                </a:solidFill>
              </a:rPr>
              <a:t>列</a:t>
            </a:r>
            <a:r>
              <a:rPr lang="ja-JP" altLang="en-US" sz="1800" dirty="0"/>
              <a:t>）</a:t>
            </a:r>
          </a:p>
          <a:p>
            <a:pPr eaLnBrk="1" hangingPunct="1">
              <a:spcBef>
                <a:spcPct val="0"/>
              </a:spcBef>
              <a:buFontTx/>
              <a:buNone/>
            </a:pPr>
            <a:r>
              <a:rPr lang="ja-JP" altLang="en-US" sz="1800" dirty="0"/>
              <a:t>　　　を出力</a:t>
            </a:r>
            <a:r>
              <a:rPr lang="ja-JP" altLang="en-US" sz="1800" dirty="0" smtClean="0"/>
              <a:t>する</a:t>
            </a:r>
            <a:r>
              <a:rPr lang="ja-JP" altLang="en-US" sz="1800" dirty="0"/>
              <a:t>機械</a:t>
            </a:r>
          </a:p>
          <a:p>
            <a:pPr eaLnBrk="1" hangingPunct="1">
              <a:spcBef>
                <a:spcPct val="0"/>
              </a:spcBef>
              <a:buFontTx/>
              <a:buNone/>
            </a:pPr>
            <a:r>
              <a:rPr lang="ja-JP" altLang="en-US" sz="1800" dirty="0"/>
              <a:t>　　　このような順序機械を</a:t>
            </a:r>
            <a:r>
              <a:rPr lang="ja-JP" altLang="en-US" sz="1800" dirty="0">
                <a:solidFill>
                  <a:srgbClr val="663300"/>
                </a:solidFill>
              </a:rPr>
              <a:t>変換機械</a:t>
            </a:r>
            <a:r>
              <a:rPr lang="ja-JP" altLang="en-US" sz="1800" dirty="0"/>
              <a:t>と呼ぶ。</a:t>
            </a:r>
          </a:p>
          <a:p>
            <a:pPr eaLnBrk="1" hangingPunct="1">
              <a:spcBef>
                <a:spcPct val="0"/>
              </a:spcBef>
              <a:buFontTx/>
              <a:buNone/>
            </a:pPr>
            <a:endParaRPr lang="ja-JP" altLang="en-US" sz="1800" dirty="0"/>
          </a:p>
          <a:p>
            <a:pPr eaLnBrk="1" hangingPunct="1">
              <a:spcBef>
                <a:spcPct val="0"/>
              </a:spcBef>
              <a:buFontTx/>
              <a:buNone/>
            </a:pPr>
            <a:r>
              <a:rPr lang="ja-JP" altLang="en-US" sz="1800" b="1" dirty="0">
                <a:solidFill>
                  <a:srgbClr val="000099"/>
                </a:solidFill>
              </a:rPr>
              <a:t>（２）認識器（認識機械）</a:t>
            </a:r>
          </a:p>
          <a:p>
            <a:pPr eaLnBrk="1" hangingPunct="1">
              <a:spcBef>
                <a:spcPct val="0"/>
              </a:spcBef>
              <a:buFontTx/>
              <a:buNone/>
            </a:pPr>
            <a:r>
              <a:rPr lang="ja-JP" altLang="en-US" sz="1800" dirty="0"/>
              <a:t>　　</a:t>
            </a:r>
            <a:r>
              <a:rPr lang="ja-JP" altLang="en-US" sz="1800" dirty="0" smtClean="0"/>
              <a:t>①正しい順番に並んだ</a:t>
            </a:r>
            <a:r>
              <a:rPr lang="ja-JP" altLang="en-US" sz="1800" dirty="0" smtClean="0">
                <a:solidFill>
                  <a:srgbClr val="009900"/>
                </a:solidFill>
              </a:rPr>
              <a:t>入力</a:t>
            </a:r>
            <a:r>
              <a:rPr lang="ja-JP" altLang="en-US" sz="1800" dirty="0">
                <a:solidFill>
                  <a:srgbClr val="009900"/>
                </a:solidFill>
              </a:rPr>
              <a:t>記号列</a:t>
            </a:r>
            <a:r>
              <a:rPr lang="ja-JP" altLang="en-US" sz="1800" dirty="0"/>
              <a:t>を</a:t>
            </a:r>
            <a:r>
              <a:rPr lang="ja-JP" altLang="en-US" sz="1800" dirty="0" smtClean="0"/>
              <a:t>読み、</a:t>
            </a:r>
            <a:r>
              <a:rPr lang="ja-JP" altLang="en-US" sz="1800" dirty="0" smtClean="0">
                <a:solidFill>
                  <a:srgbClr val="FF3300"/>
                </a:solidFill>
              </a:rPr>
              <a:t>入力</a:t>
            </a:r>
            <a:r>
              <a:rPr lang="ja-JP" altLang="en-US" sz="1800" dirty="0">
                <a:solidFill>
                  <a:srgbClr val="FF3300"/>
                </a:solidFill>
              </a:rPr>
              <a:t>を完了したとき</a:t>
            </a:r>
            <a:r>
              <a:rPr lang="ja-JP" altLang="en-US" sz="1800" dirty="0"/>
              <a:t>（最後</a:t>
            </a:r>
            <a:r>
              <a:rPr lang="ja-JP" altLang="en-US" sz="1800" dirty="0" smtClean="0"/>
              <a:t>の</a:t>
            </a:r>
            <a:endParaRPr lang="en-US" altLang="ja-JP" sz="1800" dirty="0" smtClean="0"/>
          </a:p>
          <a:p>
            <a:pPr eaLnBrk="1" hangingPunct="1">
              <a:spcBef>
                <a:spcPct val="0"/>
              </a:spcBef>
              <a:buFontTx/>
              <a:buNone/>
            </a:pPr>
            <a:r>
              <a:rPr lang="ja-JP" altLang="en-US" sz="1800" dirty="0"/>
              <a:t>　</a:t>
            </a:r>
            <a:r>
              <a:rPr lang="ja-JP" altLang="en-US" sz="1800" dirty="0" smtClean="0"/>
              <a:t>　　入力</a:t>
            </a:r>
            <a:r>
              <a:rPr lang="ja-JP" altLang="en-US" sz="1800" dirty="0"/>
              <a:t>記号</a:t>
            </a:r>
            <a:r>
              <a:rPr lang="ja-JP" altLang="en-US" sz="1800" dirty="0" smtClean="0"/>
              <a:t>を読んだ</a:t>
            </a:r>
            <a:r>
              <a:rPr lang="ja-JP" altLang="en-US" sz="1800" dirty="0"/>
              <a:t>とき）、順序機械の状態が最終</a:t>
            </a:r>
            <a:r>
              <a:rPr lang="ja-JP" altLang="en-US" sz="1800" dirty="0" smtClean="0"/>
              <a:t>状態（受理状態）に</a:t>
            </a:r>
            <a:endParaRPr lang="en-US" altLang="ja-JP" sz="1800" dirty="0" smtClean="0"/>
          </a:p>
          <a:p>
            <a:pPr eaLnBrk="1" hangingPunct="1">
              <a:spcBef>
                <a:spcPct val="0"/>
              </a:spcBef>
              <a:buFontTx/>
              <a:buNone/>
            </a:pPr>
            <a:r>
              <a:rPr lang="ja-JP" altLang="en-US" sz="1800" dirty="0"/>
              <a:t>　</a:t>
            </a:r>
            <a:r>
              <a:rPr lang="ja-JP" altLang="en-US" sz="1800" dirty="0" smtClean="0"/>
              <a:t>　　到達し、かつ、</a:t>
            </a:r>
            <a:endParaRPr lang="ja-JP" altLang="en-US" sz="1800" dirty="0"/>
          </a:p>
          <a:p>
            <a:pPr eaLnBrk="1" hangingPunct="1">
              <a:spcBef>
                <a:spcPct val="0"/>
              </a:spcBef>
              <a:buFontTx/>
              <a:buNone/>
            </a:pPr>
            <a:r>
              <a:rPr lang="ja-JP" altLang="en-US" sz="1800" dirty="0"/>
              <a:t>　　</a:t>
            </a:r>
            <a:r>
              <a:rPr lang="ja-JP" altLang="en-US" sz="1800" dirty="0" smtClean="0"/>
              <a:t>②正しくない順番に並んだ</a:t>
            </a:r>
            <a:r>
              <a:rPr lang="ja-JP" altLang="en-US" sz="1800" dirty="0">
                <a:solidFill>
                  <a:srgbClr val="009900"/>
                </a:solidFill>
              </a:rPr>
              <a:t>入力記号列</a:t>
            </a:r>
            <a:r>
              <a:rPr lang="ja-JP" altLang="en-US" sz="1800" dirty="0"/>
              <a:t>を読み、</a:t>
            </a:r>
            <a:r>
              <a:rPr lang="ja-JP" altLang="en-US" sz="1800" dirty="0">
                <a:solidFill>
                  <a:srgbClr val="FF3300"/>
                </a:solidFill>
              </a:rPr>
              <a:t>入力を完了したとき</a:t>
            </a:r>
            <a:r>
              <a:rPr lang="ja-JP" altLang="en-US" sz="1800" dirty="0"/>
              <a:t>（</a:t>
            </a:r>
            <a:r>
              <a:rPr lang="ja-JP" altLang="en-US" sz="1800" dirty="0" smtClean="0"/>
              <a:t>最後の</a:t>
            </a:r>
            <a:endParaRPr lang="en-US" altLang="ja-JP" sz="1800" dirty="0" smtClean="0"/>
          </a:p>
          <a:p>
            <a:pPr eaLnBrk="1" hangingPunct="1">
              <a:spcBef>
                <a:spcPct val="0"/>
              </a:spcBef>
              <a:buFontTx/>
              <a:buNone/>
            </a:pPr>
            <a:r>
              <a:rPr lang="ja-JP" altLang="en-US" sz="1800" dirty="0"/>
              <a:t>　</a:t>
            </a:r>
            <a:r>
              <a:rPr lang="ja-JP" altLang="en-US" sz="1800" dirty="0" smtClean="0"/>
              <a:t>　　入力</a:t>
            </a:r>
            <a:r>
              <a:rPr lang="ja-JP" altLang="en-US" sz="1800" dirty="0"/>
              <a:t>記号を読んだとき）、順序機械の状態が最終</a:t>
            </a:r>
            <a:r>
              <a:rPr lang="ja-JP" altLang="en-US" sz="1800" dirty="0" smtClean="0"/>
              <a:t>状態に到達しない、</a:t>
            </a:r>
            <a:endParaRPr lang="en-US" altLang="ja-JP" sz="1800" dirty="0" smtClean="0"/>
          </a:p>
          <a:p>
            <a:pPr eaLnBrk="1" hangingPunct="1">
              <a:spcBef>
                <a:spcPct val="0"/>
              </a:spcBef>
              <a:buFontTx/>
              <a:buNone/>
            </a:pPr>
            <a:r>
              <a:rPr lang="ja-JP" altLang="en-US" sz="1800" dirty="0" smtClean="0"/>
              <a:t>　　　あるいは、入力記号列を読込んでいる</a:t>
            </a:r>
            <a:endParaRPr lang="en-US" altLang="ja-JP" sz="1800" dirty="0" smtClean="0"/>
          </a:p>
          <a:p>
            <a:pPr eaLnBrk="1" hangingPunct="1">
              <a:spcBef>
                <a:spcPct val="0"/>
              </a:spcBef>
              <a:buFontTx/>
              <a:buNone/>
            </a:pPr>
            <a:r>
              <a:rPr lang="ja-JP" altLang="en-US" sz="1800" dirty="0"/>
              <a:t>　</a:t>
            </a:r>
            <a:r>
              <a:rPr lang="ja-JP" altLang="en-US" sz="1800" dirty="0" smtClean="0"/>
              <a:t>　　途中で、状態推移ができなくなる</a:t>
            </a:r>
            <a:endParaRPr lang="en-US" altLang="ja-JP" sz="1800" dirty="0" smtClean="0"/>
          </a:p>
          <a:p>
            <a:pPr eaLnBrk="1" hangingPunct="1">
              <a:spcBef>
                <a:spcPct val="0"/>
              </a:spcBef>
              <a:buFontTx/>
              <a:buNone/>
            </a:pPr>
            <a:r>
              <a:rPr lang="ja-JP" altLang="en-US" sz="1800" dirty="0"/>
              <a:t>　</a:t>
            </a:r>
            <a:r>
              <a:rPr lang="ja-JP" altLang="en-US" sz="1800" dirty="0" smtClean="0"/>
              <a:t>　順序機械を</a:t>
            </a:r>
            <a:r>
              <a:rPr lang="ja-JP" altLang="en-US" sz="1800" b="1" dirty="0">
                <a:solidFill>
                  <a:srgbClr val="000099"/>
                </a:solidFill>
              </a:rPr>
              <a:t>認識</a:t>
            </a:r>
            <a:r>
              <a:rPr lang="ja-JP" altLang="en-US" sz="1800" b="1" dirty="0" smtClean="0">
                <a:solidFill>
                  <a:srgbClr val="000099"/>
                </a:solidFill>
              </a:rPr>
              <a:t>機械</a:t>
            </a:r>
            <a:r>
              <a:rPr lang="ja-JP" altLang="en-US" sz="1800" dirty="0" smtClean="0"/>
              <a:t>と呼ぶ。</a:t>
            </a:r>
            <a:endParaRPr lang="ja-JP" altLang="en-US" sz="1800" dirty="0"/>
          </a:p>
          <a:p>
            <a:pPr eaLnBrk="1" hangingPunct="1">
              <a:spcBef>
                <a:spcPct val="0"/>
              </a:spcBef>
              <a:buFontTx/>
              <a:buNone/>
            </a:pPr>
            <a:r>
              <a:rPr lang="ja-JP" altLang="en-US" sz="1800" dirty="0"/>
              <a:t>　　</a:t>
            </a:r>
          </a:p>
        </p:txBody>
      </p:sp>
      <p:sp>
        <p:nvSpPr>
          <p:cNvPr id="2054" name="Text Box 7"/>
          <p:cNvSpPr txBox="1">
            <a:spLocks noChangeArrowheads="1"/>
          </p:cNvSpPr>
          <p:nvPr/>
        </p:nvSpPr>
        <p:spPr bwMode="auto">
          <a:xfrm>
            <a:off x="6372225" y="3046760"/>
            <a:ext cx="57626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ja-JP" altLang="en-US" sz="1400"/>
              <a:t>演算</a:t>
            </a:r>
          </a:p>
        </p:txBody>
      </p:sp>
      <p:sp>
        <p:nvSpPr>
          <p:cNvPr id="2055" name="Line 8"/>
          <p:cNvSpPr>
            <a:spLocks noChangeShapeType="1"/>
          </p:cNvSpPr>
          <p:nvPr/>
        </p:nvSpPr>
        <p:spPr bwMode="auto">
          <a:xfrm>
            <a:off x="5651500" y="3213447"/>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6" name="Line 9"/>
          <p:cNvSpPr>
            <a:spLocks noChangeShapeType="1"/>
          </p:cNvSpPr>
          <p:nvPr/>
        </p:nvSpPr>
        <p:spPr bwMode="auto">
          <a:xfrm>
            <a:off x="6948488" y="3213447"/>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7" name="Text Box 10"/>
          <p:cNvSpPr txBox="1">
            <a:spLocks noChangeArrowheads="1"/>
          </p:cNvSpPr>
          <p:nvPr/>
        </p:nvSpPr>
        <p:spPr bwMode="auto">
          <a:xfrm>
            <a:off x="5507038" y="2708622"/>
            <a:ext cx="82266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lnSpc>
                <a:spcPct val="75000"/>
              </a:lnSpc>
              <a:spcBef>
                <a:spcPct val="0"/>
              </a:spcBef>
              <a:buFontTx/>
              <a:buNone/>
            </a:pPr>
            <a:r>
              <a:rPr lang="ja-JP" altLang="en-US" sz="1800" dirty="0"/>
              <a:t>入力</a:t>
            </a:r>
          </a:p>
          <a:p>
            <a:pPr eaLnBrk="1" hangingPunct="1">
              <a:lnSpc>
                <a:spcPct val="75000"/>
              </a:lnSpc>
              <a:spcBef>
                <a:spcPct val="0"/>
              </a:spcBef>
              <a:buFontTx/>
              <a:buNone/>
            </a:pPr>
            <a:r>
              <a:rPr lang="en-US" altLang="ja-JP" sz="1600" dirty="0" err="1"/>
              <a:t>abc</a:t>
            </a:r>
            <a:r>
              <a:rPr lang="ja-JP" altLang="en-US" sz="1600" dirty="0"/>
              <a:t>・・・</a:t>
            </a:r>
          </a:p>
        </p:txBody>
      </p:sp>
      <p:sp>
        <p:nvSpPr>
          <p:cNvPr id="2058" name="Text Box 12"/>
          <p:cNvSpPr txBox="1">
            <a:spLocks noChangeArrowheads="1"/>
          </p:cNvSpPr>
          <p:nvPr/>
        </p:nvSpPr>
        <p:spPr bwMode="auto">
          <a:xfrm>
            <a:off x="6967538" y="2708622"/>
            <a:ext cx="777777"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lnSpc>
                <a:spcPct val="75000"/>
              </a:lnSpc>
              <a:spcBef>
                <a:spcPct val="0"/>
              </a:spcBef>
              <a:buFontTx/>
              <a:buNone/>
            </a:pPr>
            <a:r>
              <a:rPr lang="ja-JP" altLang="en-US" sz="1800" dirty="0"/>
              <a:t>出力</a:t>
            </a:r>
          </a:p>
          <a:p>
            <a:pPr eaLnBrk="1" hangingPunct="1">
              <a:lnSpc>
                <a:spcPct val="75000"/>
              </a:lnSpc>
              <a:spcBef>
                <a:spcPct val="0"/>
              </a:spcBef>
              <a:buFontTx/>
              <a:buNone/>
            </a:pPr>
            <a:r>
              <a:rPr lang="en-US" altLang="ja-JP" sz="1600" dirty="0" err="1"/>
              <a:t>efg</a:t>
            </a:r>
            <a:r>
              <a:rPr lang="ja-JP" altLang="en-US" sz="1600" dirty="0"/>
              <a:t>・・・</a:t>
            </a:r>
          </a:p>
        </p:txBody>
      </p:sp>
      <p:sp>
        <p:nvSpPr>
          <p:cNvPr id="2059" name="Text Box 20"/>
          <p:cNvSpPr txBox="1">
            <a:spLocks noChangeArrowheads="1"/>
          </p:cNvSpPr>
          <p:nvPr/>
        </p:nvSpPr>
        <p:spPr bwMode="auto">
          <a:xfrm>
            <a:off x="6372225" y="3429347"/>
            <a:ext cx="57626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ja-JP" altLang="en-US" sz="1400"/>
              <a:t>状態</a:t>
            </a:r>
          </a:p>
        </p:txBody>
      </p:sp>
      <p:sp>
        <p:nvSpPr>
          <p:cNvPr id="2060" name="Rectangle 21"/>
          <p:cNvSpPr>
            <a:spLocks noChangeArrowheads="1"/>
          </p:cNvSpPr>
          <p:nvPr/>
        </p:nvSpPr>
        <p:spPr bwMode="auto">
          <a:xfrm>
            <a:off x="6299200" y="2997547"/>
            <a:ext cx="720725" cy="792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061" name="Text Box 22"/>
          <p:cNvSpPr txBox="1">
            <a:spLocks noChangeArrowheads="1"/>
          </p:cNvSpPr>
          <p:nvPr/>
        </p:nvSpPr>
        <p:spPr bwMode="auto">
          <a:xfrm>
            <a:off x="6149975" y="5640735"/>
            <a:ext cx="57626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ja-JP" altLang="en-US" sz="1400"/>
              <a:t>演算</a:t>
            </a:r>
          </a:p>
        </p:txBody>
      </p:sp>
      <p:sp>
        <p:nvSpPr>
          <p:cNvPr id="2062" name="Line 23"/>
          <p:cNvSpPr>
            <a:spLocks noChangeShapeType="1"/>
          </p:cNvSpPr>
          <p:nvPr/>
        </p:nvSpPr>
        <p:spPr bwMode="auto">
          <a:xfrm>
            <a:off x="5429250" y="5807422"/>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63" name="Text Box 25"/>
          <p:cNvSpPr txBox="1">
            <a:spLocks noChangeArrowheads="1"/>
          </p:cNvSpPr>
          <p:nvPr/>
        </p:nvSpPr>
        <p:spPr bwMode="auto">
          <a:xfrm>
            <a:off x="5284788" y="5302597"/>
            <a:ext cx="82266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lnSpc>
                <a:spcPct val="75000"/>
              </a:lnSpc>
              <a:spcBef>
                <a:spcPct val="0"/>
              </a:spcBef>
              <a:buFontTx/>
              <a:buNone/>
            </a:pPr>
            <a:r>
              <a:rPr lang="ja-JP" altLang="en-US" sz="1800" dirty="0"/>
              <a:t>入力</a:t>
            </a:r>
          </a:p>
          <a:p>
            <a:pPr eaLnBrk="1" hangingPunct="1">
              <a:lnSpc>
                <a:spcPct val="75000"/>
              </a:lnSpc>
              <a:spcBef>
                <a:spcPct val="0"/>
              </a:spcBef>
              <a:buFontTx/>
              <a:buNone/>
            </a:pPr>
            <a:r>
              <a:rPr lang="en-US" altLang="ja-JP" sz="1600" dirty="0" err="1"/>
              <a:t>abc</a:t>
            </a:r>
            <a:r>
              <a:rPr lang="ja-JP" altLang="en-US" sz="1600" dirty="0"/>
              <a:t>・・・</a:t>
            </a:r>
          </a:p>
        </p:txBody>
      </p:sp>
      <p:sp>
        <p:nvSpPr>
          <p:cNvPr id="2064" name="Text Box 27"/>
          <p:cNvSpPr txBox="1">
            <a:spLocks noChangeArrowheads="1"/>
          </p:cNvSpPr>
          <p:nvPr/>
        </p:nvSpPr>
        <p:spPr bwMode="auto">
          <a:xfrm>
            <a:off x="6149975" y="6023322"/>
            <a:ext cx="57626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ja-JP" altLang="en-US" sz="1400"/>
              <a:t>状態</a:t>
            </a:r>
          </a:p>
        </p:txBody>
      </p:sp>
      <p:sp>
        <p:nvSpPr>
          <p:cNvPr id="2065" name="Rectangle 28"/>
          <p:cNvSpPr>
            <a:spLocks noChangeArrowheads="1"/>
          </p:cNvSpPr>
          <p:nvPr/>
        </p:nvSpPr>
        <p:spPr bwMode="auto">
          <a:xfrm>
            <a:off x="6076950" y="5591522"/>
            <a:ext cx="720725" cy="792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066" name="テキスト ボックス 20"/>
          <p:cNvSpPr txBox="1">
            <a:spLocks noChangeArrowheads="1"/>
          </p:cNvSpPr>
          <p:nvPr/>
        </p:nvSpPr>
        <p:spPr bwMode="auto">
          <a:xfrm>
            <a:off x="6875463" y="5231284"/>
            <a:ext cx="1797287"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出力</a:t>
            </a:r>
            <a:endParaRPr lang="en-US" altLang="ja-JP" sz="1800" dirty="0" smtClean="0"/>
          </a:p>
          <a:p>
            <a:pPr eaLnBrk="1" hangingPunct="1">
              <a:spcBef>
                <a:spcPct val="0"/>
              </a:spcBef>
              <a:buFontTx/>
              <a:buNone/>
            </a:pPr>
            <a:r>
              <a:rPr lang="ja-JP" altLang="en-US" sz="1600" b="1" dirty="0"/>
              <a:t>最後</a:t>
            </a:r>
            <a:r>
              <a:rPr lang="ja-JP" altLang="en-US" sz="1600" b="1" dirty="0" smtClean="0"/>
              <a:t>の入力記号を</a:t>
            </a:r>
            <a:endParaRPr lang="en-US" altLang="ja-JP" sz="1600" b="1" dirty="0" smtClean="0"/>
          </a:p>
          <a:p>
            <a:pPr eaLnBrk="1" hangingPunct="1">
              <a:spcBef>
                <a:spcPct val="0"/>
              </a:spcBef>
              <a:buFontTx/>
              <a:buNone/>
            </a:pPr>
            <a:r>
              <a:rPr lang="ja-JP" altLang="en-US" sz="1600" b="1" dirty="0"/>
              <a:t>読込んだとき</a:t>
            </a:r>
          </a:p>
          <a:p>
            <a:pPr eaLnBrk="1" hangingPunct="1">
              <a:spcBef>
                <a:spcPct val="0"/>
              </a:spcBef>
              <a:buFontTx/>
              <a:buNone/>
            </a:pPr>
            <a:r>
              <a:rPr lang="ja-JP" altLang="en-US" sz="1400" b="1" dirty="0">
                <a:solidFill>
                  <a:srgbClr val="FF0000"/>
                </a:solidFill>
              </a:rPr>
              <a:t>・１（受理される）</a:t>
            </a:r>
            <a:endParaRPr lang="en-US" altLang="ja-JP" sz="1400" b="1" dirty="0">
              <a:solidFill>
                <a:srgbClr val="FF0000"/>
              </a:solidFill>
            </a:endParaRPr>
          </a:p>
          <a:p>
            <a:pPr eaLnBrk="1" hangingPunct="1">
              <a:spcBef>
                <a:spcPct val="0"/>
              </a:spcBef>
              <a:buFontTx/>
              <a:buNone/>
            </a:pPr>
            <a:r>
              <a:rPr lang="ja-JP" altLang="en-US" sz="1400" b="1" dirty="0">
                <a:solidFill>
                  <a:srgbClr val="FF0000"/>
                </a:solidFill>
              </a:rPr>
              <a:t>・０（受理されない）</a:t>
            </a:r>
          </a:p>
        </p:txBody>
      </p:sp>
      <p:sp>
        <p:nvSpPr>
          <p:cNvPr id="2" name="テキスト ボックス 1"/>
          <p:cNvSpPr txBox="1"/>
          <p:nvPr/>
        </p:nvSpPr>
        <p:spPr>
          <a:xfrm>
            <a:off x="539552" y="260648"/>
            <a:ext cx="1265090" cy="369332"/>
          </a:xfrm>
          <a:prstGeom prst="rect">
            <a:avLst/>
          </a:prstGeom>
          <a:noFill/>
        </p:spPr>
        <p:txBody>
          <a:bodyPr wrap="none" rtlCol="0">
            <a:spAutoFit/>
          </a:bodyPr>
          <a:lstStyle/>
          <a:p>
            <a:r>
              <a:rPr lang="ja-JP" altLang="en-US" dirty="0" smtClean="0"/>
              <a:t>講義資料３</a:t>
            </a:r>
            <a:endParaRPr kumimoji="1" lang="ja-JP" altLang="en-US" dirty="0"/>
          </a:p>
        </p:txBody>
      </p:sp>
      <p:sp>
        <p:nvSpPr>
          <p:cNvPr id="3" name="正方形/長方形 2"/>
          <p:cNvSpPr/>
          <p:nvPr/>
        </p:nvSpPr>
        <p:spPr>
          <a:xfrm>
            <a:off x="539552" y="260648"/>
            <a:ext cx="126509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88CE844F-E879-4D3C-9AE9-B3EBAE83523C}" type="slidenum">
              <a:rPr lang="en-US" altLang="ja-JP" sz="1400" smtClean="0"/>
              <a:pPr eaLnBrk="1" hangingPunct="1">
                <a:spcBef>
                  <a:spcPct val="0"/>
                </a:spcBef>
                <a:buFontTx/>
                <a:buNone/>
              </a:pPr>
              <a:t>10</a:t>
            </a:fld>
            <a:endParaRPr lang="en-US" altLang="ja-JP" sz="1400" smtClean="0"/>
          </a:p>
        </p:txBody>
      </p:sp>
      <p:sp>
        <p:nvSpPr>
          <p:cNvPr id="11267" name="Text Box 4"/>
          <p:cNvSpPr txBox="1">
            <a:spLocks noChangeArrowheads="1"/>
          </p:cNvSpPr>
          <p:nvPr/>
        </p:nvSpPr>
        <p:spPr bwMode="auto">
          <a:xfrm>
            <a:off x="1500188" y="836613"/>
            <a:ext cx="3481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認識機械の状態推移図</a:t>
            </a:r>
          </a:p>
          <a:p>
            <a:pPr eaLnBrk="1" hangingPunct="1">
              <a:spcBef>
                <a:spcPct val="0"/>
              </a:spcBef>
              <a:buFontTx/>
              <a:buNone/>
            </a:pPr>
            <a:r>
              <a:rPr lang="ja-JP" altLang="en-US" sz="1800"/>
              <a:t>　（</a:t>
            </a:r>
            <a:r>
              <a:rPr lang="ja-JP" altLang="en-US" sz="1800" b="1">
                <a:solidFill>
                  <a:srgbClr val="FF0000"/>
                </a:solidFill>
              </a:rPr>
              <a:t>ムーア型順序機械のと違い</a:t>
            </a:r>
            <a:r>
              <a:rPr lang="ja-JP" altLang="en-US" sz="1800"/>
              <a:t>？）</a:t>
            </a:r>
          </a:p>
        </p:txBody>
      </p:sp>
      <p:grpSp>
        <p:nvGrpSpPr>
          <p:cNvPr id="11268" name="Group 18"/>
          <p:cNvGrpSpPr>
            <a:grpSpLocks/>
          </p:cNvGrpSpPr>
          <p:nvPr/>
        </p:nvGrpSpPr>
        <p:grpSpPr bwMode="auto">
          <a:xfrm>
            <a:off x="3118070" y="1658011"/>
            <a:ext cx="2016125" cy="1698626"/>
            <a:chOff x="1565" y="1071"/>
            <a:chExt cx="1270" cy="1070"/>
          </a:xfrm>
        </p:grpSpPr>
        <p:sp>
          <p:nvSpPr>
            <p:cNvPr id="11300" name="Text Box 5"/>
            <p:cNvSpPr txBox="1">
              <a:spLocks noChangeArrowheads="1"/>
            </p:cNvSpPr>
            <p:nvPr/>
          </p:nvSpPr>
          <p:spPr bwMode="auto">
            <a:xfrm>
              <a:off x="1565" y="1253"/>
              <a:ext cx="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a:t>状態</a:t>
              </a:r>
            </a:p>
          </p:txBody>
        </p:sp>
        <p:sp>
          <p:nvSpPr>
            <p:cNvPr id="11301" name="Text Box 6"/>
            <p:cNvSpPr txBox="1">
              <a:spLocks noChangeArrowheads="1"/>
            </p:cNvSpPr>
            <p:nvPr/>
          </p:nvSpPr>
          <p:spPr bwMode="auto">
            <a:xfrm>
              <a:off x="1882" y="1071"/>
              <a:ext cx="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a:t>入力</a:t>
              </a:r>
            </a:p>
          </p:txBody>
        </p:sp>
        <p:sp>
          <p:nvSpPr>
            <p:cNvPr id="11302" name="Text Box 7"/>
            <p:cNvSpPr txBox="1">
              <a:spLocks noChangeArrowheads="1"/>
            </p:cNvSpPr>
            <p:nvPr/>
          </p:nvSpPr>
          <p:spPr bwMode="auto">
            <a:xfrm>
              <a:off x="2200" y="1218"/>
              <a:ext cx="21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ja-JP" altLang="en-US" sz="1800" dirty="0"/>
                <a:t>０</a:t>
              </a:r>
            </a:p>
            <a:p>
              <a:pPr algn="ctr" eaLnBrk="1" hangingPunct="1">
                <a:spcBef>
                  <a:spcPct val="0"/>
                </a:spcBef>
                <a:buFontTx/>
                <a:buNone/>
              </a:pPr>
              <a:r>
                <a:rPr lang="ja-JP" altLang="en-US" sz="1800" dirty="0"/>
                <a:t>ｒ</a:t>
              </a:r>
            </a:p>
            <a:p>
              <a:pPr algn="ctr" eaLnBrk="1" hangingPunct="1">
                <a:spcBef>
                  <a:spcPct val="0"/>
                </a:spcBef>
                <a:buFontTx/>
                <a:buNone/>
              </a:pPr>
              <a:r>
                <a:rPr lang="ja-JP" altLang="en-US" sz="1800" dirty="0"/>
                <a:t>ｒ</a:t>
              </a:r>
            </a:p>
            <a:p>
              <a:pPr algn="ctr" eaLnBrk="1" hangingPunct="1">
                <a:spcBef>
                  <a:spcPct val="0"/>
                </a:spcBef>
                <a:buFontTx/>
                <a:buNone/>
              </a:pPr>
              <a:r>
                <a:rPr lang="ja-JP" altLang="en-US" sz="1800" dirty="0"/>
                <a:t>ｒ</a:t>
              </a:r>
            </a:p>
            <a:p>
              <a:pPr algn="ctr" eaLnBrk="1" hangingPunct="1">
                <a:spcBef>
                  <a:spcPct val="0"/>
                </a:spcBef>
                <a:buFontTx/>
                <a:buNone/>
              </a:pPr>
              <a:endParaRPr lang="en-US" altLang="ja-JP" sz="1800" dirty="0"/>
            </a:p>
          </p:txBody>
        </p:sp>
        <p:sp>
          <p:nvSpPr>
            <p:cNvPr id="11303" name="Text Box 8"/>
            <p:cNvSpPr txBox="1">
              <a:spLocks noChangeArrowheads="1"/>
            </p:cNvSpPr>
            <p:nvPr/>
          </p:nvSpPr>
          <p:spPr bwMode="auto">
            <a:xfrm>
              <a:off x="2426" y="1218"/>
              <a:ext cx="21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ja-JP" altLang="en-US" sz="1800" dirty="0"/>
                <a:t>１</a:t>
              </a:r>
            </a:p>
            <a:p>
              <a:pPr algn="ctr" eaLnBrk="1" hangingPunct="1">
                <a:spcBef>
                  <a:spcPct val="0"/>
                </a:spcBef>
                <a:buFontTx/>
                <a:buNone/>
              </a:pPr>
              <a:r>
                <a:rPr lang="ja-JP" altLang="en-US" sz="1800" dirty="0"/>
                <a:t>ｓ</a:t>
              </a:r>
            </a:p>
            <a:p>
              <a:pPr algn="ctr" eaLnBrk="1" hangingPunct="1">
                <a:spcBef>
                  <a:spcPct val="0"/>
                </a:spcBef>
                <a:buFontTx/>
                <a:buNone/>
              </a:pPr>
              <a:r>
                <a:rPr lang="ja-JP" altLang="en-US" sz="1800" dirty="0"/>
                <a:t>ｔ</a:t>
              </a:r>
            </a:p>
            <a:p>
              <a:pPr algn="ctr" eaLnBrk="1" hangingPunct="1">
                <a:spcBef>
                  <a:spcPct val="0"/>
                </a:spcBef>
                <a:buFontTx/>
                <a:buNone/>
              </a:pPr>
              <a:r>
                <a:rPr lang="ja-JP" altLang="en-US" sz="1800" dirty="0"/>
                <a:t>ｔ</a:t>
              </a:r>
            </a:p>
            <a:p>
              <a:pPr algn="ctr" eaLnBrk="1" hangingPunct="1">
                <a:spcBef>
                  <a:spcPct val="0"/>
                </a:spcBef>
                <a:buFontTx/>
                <a:buNone/>
              </a:pPr>
              <a:endParaRPr lang="en-US" altLang="ja-JP" sz="1800" dirty="0"/>
            </a:p>
          </p:txBody>
        </p:sp>
        <p:sp>
          <p:nvSpPr>
            <p:cNvPr id="11304" name="Text Box 9"/>
            <p:cNvSpPr txBox="1">
              <a:spLocks noChangeArrowheads="1"/>
            </p:cNvSpPr>
            <p:nvPr/>
          </p:nvSpPr>
          <p:spPr bwMode="auto">
            <a:xfrm>
              <a:off x="1845" y="1218"/>
              <a:ext cx="198"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endParaRPr lang="en-US" altLang="ja-JP" sz="1800" dirty="0"/>
            </a:p>
            <a:p>
              <a:pPr algn="ctr" eaLnBrk="1" hangingPunct="1">
                <a:spcBef>
                  <a:spcPct val="0"/>
                </a:spcBef>
                <a:buFontTx/>
                <a:buNone/>
              </a:pPr>
              <a:r>
                <a:rPr lang="ja-JP" altLang="en-US" sz="1800" dirty="0"/>
                <a:t>ｒ</a:t>
              </a:r>
            </a:p>
            <a:p>
              <a:pPr algn="ctr" eaLnBrk="1" hangingPunct="1">
                <a:spcBef>
                  <a:spcPct val="0"/>
                </a:spcBef>
                <a:buFontTx/>
                <a:buNone/>
              </a:pPr>
              <a:r>
                <a:rPr lang="ja-JP" altLang="en-US" sz="1800" dirty="0"/>
                <a:t>ｓ</a:t>
              </a:r>
            </a:p>
            <a:p>
              <a:pPr algn="ctr" eaLnBrk="1" hangingPunct="1">
                <a:spcBef>
                  <a:spcPct val="0"/>
                </a:spcBef>
                <a:buFontTx/>
                <a:buNone/>
              </a:pPr>
              <a:r>
                <a:rPr lang="ja-JP" altLang="en-US" sz="1800" dirty="0"/>
                <a:t>ｔ</a:t>
              </a:r>
            </a:p>
            <a:p>
              <a:pPr algn="ctr" eaLnBrk="1" hangingPunct="1">
                <a:spcBef>
                  <a:spcPct val="0"/>
                </a:spcBef>
                <a:buFontTx/>
                <a:buNone/>
              </a:pPr>
              <a:endParaRPr lang="en-US" altLang="ja-JP" sz="1800" dirty="0"/>
            </a:p>
          </p:txBody>
        </p:sp>
        <p:sp>
          <p:nvSpPr>
            <p:cNvPr id="11307" name="Line 12"/>
            <p:cNvSpPr>
              <a:spLocks noChangeShapeType="1"/>
            </p:cNvSpPr>
            <p:nvPr/>
          </p:nvSpPr>
          <p:spPr bwMode="auto">
            <a:xfrm>
              <a:off x="1746" y="1480"/>
              <a:ext cx="136"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1309" name="Line 14"/>
            <p:cNvSpPr>
              <a:spLocks noChangeShapeType="1"/>
            </p:cNvSpPr>
            <p:nvPr/>
          </p:nvSpPr>
          <p:spPr bwMode="auto">
            <a:xfrm>
              <a:off x="2200" y="1071"/>
              <a:ext cx="0"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310" name="Line 15"/>
            <p:cNvSpPr>
              <a:spLocks noChangeShapeType="1"/>
            </p:cNvSpPr>
            <p:nvPr/>
          </p:nvSpPr>
          <p:spPr bwMode="auto">
            <a:xfrm>
              <a:off x="1565" y="1071"/>
              <a:ext cx="12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311" name="Line 16"/>
            <p:cNvSpPr>
              <a:spLocks noChangeShapeType="1"/>
            </p:cNvSpPr>
            <p:nvPr/>
          </p:nvSpPr>
          <p:spPr bwMode="auto">
            <a:xfrm>
              <a:off x="1565" y="1933"/>
              <a:ext cx="12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312" name="Line 17"/>
            <p:cNvSpPr>
              <a:spLocks noChangeShapeType="1"/>
            </p:cNvSpPr>
            <p:nvPr/>
          </p:nvSpPr>
          <p:spPr bwMode="auto">
            <a:xfrm>
              <a:off x="1655" y="1071"/>
              <a:ext cx="545"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308" name="Line 13"/>
            <p:cNvSpPr>
              <a:spLocks noChangeShapeType="1"/>
            </p:cNvSpPr>
            <p:nvPr/>
          </p:nvSpPr>
          <p:spPr bwMode="auto">
            <a:xfrm>
              <a:off x="1565" y="1434"/>
              <a:ext cx="12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11269" name="Text Box 19"/>
          <p:cNvSpPr txBox="1">
            <a:spLocks noChangeArrowheads="1"/>
          </p:cNvSpPr>
          <p:nvPr/>
        </p:nvSpPr>
        <p:spPr bwMode="auto">
          <a:xfrm>
            <a:off x="2327275" y="3284538"/>
            <a:ext cx="247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ja-JP" altLang="en-US" sz="1800"/>
              <a:t>認識機械の状態推移図</a:t>
            </a:r>
          </a:p>
        </p:txBody>
      </p:sp>
      <p:sp>
        <p:nvSpPr>
          <p:cNvPr id="11270" name="Line 41"/>
          <p:cNvSpPr>
            <a:spLocks noChangeShapeType="1"/>
          </p:cNvSpPr>
          <p:nvPr/>
        </p:nvSpPr>
        <p:spPr bwMode="auto">
          <a:xfrm flipV="1">
            <a:off x="5076825" y="3933825"/>
            <a:ext cx="719138" cy="28733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11271" name="Text Box 42"/>
          <p:cNvSpPr txBox="1">
            <a:spLocks noChangeArrowheads="1"/>
          </p:cNvSpPr>
          <p:nvPr/>
        </p:nvSpPr>
        <p:spPr bwMode="auto">
          <a:xfrm>
            <a:off x="5795963" y="3716338"/>
            <a:ext cx="2076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ja-JP" altLang="en-US" sz="1400" b="1">
                <a:solidFill>
                  <a:srgbClr val="FF3300"/>
                </a:solidFill>
              </a:rPr>
              <a:t>状態内に出力を書かない</a:t>
            </a:r>
          </a:p>
        </p:txBody>
      </p:sp>
      <p:grpSp>
        <p:nvGrpSpPr>
          <p:cNvPr id="11272" name="Group 48"/>
          <p:cNvGrpSpPr>
            <a:grpSpLocks/>
          </p:cNvGrpSpPr>
          <p:nvPr/>
        </p:nvGrpSpPr>
        <p:grpSpPr bwMode="auto">
          <a:xfrm>
            <a:off x="2484438" y="3716338"/>
            <a:ext cx="2808287" cy="2449512"/>
            <a:chOff x="1565" y="2341"/>
            <a:chExt cx="1769" cy="1543"/>
          </a:xfrm>
        </p:grpSpPr>
        <p:sp>
          <p:nvSpPr>
            <p:cNvPr id="11279" name="Oval 20"/>
            <p:cNvSpPr>
              <a:spLocks noChangeArrowheads="1"/>
            </p:cNvSpPr>
            <p:nvPr/>
          </p:nvSpPr>
          <p:spPr bwMode="auto">
            <a:xfrm>
              <a:off x="2018" y="2614"/>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80" name="Oval 21"/>
            <p:cNvSpPr>
              <a:spLocks noChangeArrowheads="1"/>
            </p:cNvSpPr>
            <p:nvPr/>
          </p:nvSpPr>
          <p:spPr bwMode="auto">
            <a:xfrm>
              <a:off x="2835" y="2614"/>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81" name="Oval 22"/>
            <p:cNvSpPr>
              <a:spLocks noChangeArrowheads="1"/>
            </p:cNvSpPr>
            <p:nvPr/>
          </p:nvSpPr>
          <p:spPr bwMode="auto">
            <a:xfrm>
              <a:off x="2381" y="3339"/>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82" name="Text Box 23"/>
            <p:cNvSpPr txBox="1">
              <a:spLocks noChangeArrowheads="1"/>
            </p:cNvSpPr>
            <p:nvPr/>
          </p:nvSpPr>
          <p:spPr bwMode="auto">
            <a:xfrm>
              <a:off x="2064" y="2614"/>
              <a:ext cx="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ja-JP" altLang="en-US" sz="1800"/>
                <a:t>ｒ</a:t>
              </a:r>
            </a:p>
          </p:txBody>
        </p:sp>
        <p:sp>
          <p:nvSpPr>
            <p:cNvPr id="11283" name="Text Box 25"/>
            <p:cNvSpPr txBox="1">
              <a:spLocks noChangeArrowheads="1"/>
            </p:cNvSpPr>
            <p:nvPr/>
          </p:nvSpPr>
          <p:spPr bwMode="auto">
            <a:xfrm>
              <a:off x="2433" y="3348"/>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t>t</a:t>
              </a:r>
            </a:p>
          </p:txBody>
        </p:sp>
        <p:sp>
          <p:nvSpPr>
            <p:cNvPr id="11284" name="Text Box 26"/>
            <p:cNvSpPr txBox="1">
              <a:spLocks noChangeArrowheads="1"/>
            </p:cNvSpPr>
            <p:nvPr/>
          </p:nvSpPr>
          <p:spPr bwMode="auto">
            <a:xfrm>
              <a:off x="2871" y="262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t>s</a:t>
              </a:r>
            </a:p>
          </p:txBody>
        </p:sp>
        <p:sp>
          <p:nvSpPr>
            <p:cNvPr id="11285" name="Oval 27"/>
            <p:cNvSpPr>
              <a:spLocks noChangeArrowheads="1"/>
            </p:cNvSpPr>
            <p:nvPr/>
          </p:nvSpPr>
          <p:spPr bwMode="auto">
            <a:xfrm>
              <a:off x="2406" y="33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86" name="Freeform 28"/>
            <p:cNvSpPr>
              <a:spLocks/>
            </p:cNvSpPr>
            <p:nvPr/>
          </p:nvSpPr>
          <p:spPr bwMode="auto">
            <a:xfrm>
              <a:off x="1746" y="2493"/>
              <a:ext cx="363" cy="544"/>
            </a:xfrm>
            <a:custGeom>
              <a:avLst/>
              <a:gdLst>
                <a:gd name="T0" fmla="*/ 363 w 363"/>
                <a:gd name="T1" fmla="*/ 393 h 544"/>
                <a:gd name="T2" fmla="*/ 181 w 363"/>
                <a:gd name="T3" fmla="*/ 529 h 544"/>
                <a:gd name="T4" fmla="*/ 0 w 363"/>
                <a:gd name="T5" fmla="*/ 302 h 544"/>
                <a:gd name="T6" fmla="*/ 181 w 363"/>
                <a:gd name="T7" fmla="*/ 30 h 544"/>
                <a:gd name="T8" fmla="*/ 363 w 363"/>
                <a:gd name="T9" fmla="*/ 121 h 544"/>
                <a:gd name="T10" fmla="*/ 0 60000 65536"/>
                <a:gd name="T11" fmla="*/ 0 60000 65536"/>
                <a:gd name="T12" fmla="*/ 0 60000 65536"/>
                <a:gd name="T13" fmla="*/ 0 60000 65536"/>
                <a:gd name="T14" fmla="*/ 0 60000 65536"/>
                <a:gd name="T15" fmla="*/ 0 w 363"/>
                <a:gd name="T16" fmla="*/ 0 h 544"/>
                <a:gd name="T17" fmla="*/ 363 w 363"/>
                <a:gd name="T18" fmla="*/ 544 h 544"/>
              </a:gdLst>
              <a:ahLst/>
              <a:cxnLst>
                <a:cxn ang="T10">
                  <a:pos x="T0" y="T1"/>
                </a:cxn>
                <a:cxn ang="T11">
                  <a:pos x="T2" y="T3"/>
                </a:cxn>
                <a:cxn ang="T12">
                  <a:pos x="T4" y="T5"/>
                </a:cxn>
                <a:cxn ang="T13">
                  <a:pos x="T6" y="T7"/>
                </a:cxn>
                <a:cxn ang="T14">
                  <a:pos x="T8" y="T9"/>
                </a:cxn>
              </a:cxnLst>
              <a:rect l="T15" t="T16" r="T17" b="T18"/>
              <a:pathLst>
                <a:path w="363" h="544">
                  <a:moveTo>
                    <a:pt x="363" y="393"/>
                  </a:moveTo>
                  <a:cubicBezTo>
                    <a:pt x="302" y="468"/>
                    <a:pt x="241" y="544"/>
                    <a:pt x="181" y="529"/>
                  </a:cubicBezTo>
                  <a:cubicBezTo>
                    <a:pt x="121" y="514"/>
                    <a:pt x="0" y="385"/>
                    <a:pt x="0" y="302"/>
                  </a:cubicBezTo>
                  <a:cubicBezTo>
                    <a:pt x="0" y="219"/>
                    <a:pt x="121" y="60"/>
                    <a:pt x="181" y="30"/>
                  </a:cubicBezTo>
                  <a:cubicBezTo>
                    <a:pt x="241" y="0"/>
                    <a:pt x="302" y="60"/>
                    <a:pt x="363" y="12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287" name="Freeform 29"/>
            <p:cNvSpPr>
              <a:spLocks/>
            </p:cNvSpPr>
            <p:nvPr/>
          </p:nvSpPr>
          <p:spPr bwMode="auto">
            <a:xfrm>
              <a:off x="2245" y="2523"/>
              <a:ext cx="635" cy="136"/>
            </a:xfrm>
            <a:custGeom>
              <a:avLst/>
              <a:gdLst>
                <a:gd name="T0" fmla="*/ 0 w 635"/>
                <a:gd name="T1" fmla="*/ 136 h 136"/>
                <a:gd name="T2" fmla="*/ 272 w 635"/>
                <a:gd name="T3" fmla="*/ 0 h 136"/>
                <a:gd name="T4" fmla="*/ 635 w 635"/>
                <a:gd name="T5" fmla="*/ 136 h 136"/>
                <a:gd name="T6" fmla="*/ 0 60000 65536"/>
                <a:gd name="T7" fmla="*/ 0 60000 65536"/>
                <a:gd name="T8" fmla="*/ 0 60000 65536"/>
                <a:gd name="T9" fmla="*/ 0 w 635"/>
                <a:gd name="T10" fmla="*/ 0 h 136"/>
                <a:gd name="T11" fmla="*/ 635 w 635"/>
                <a:gd name="T12" fmla="*/ 136 h 136"/>
              </a:gdLst>
              <a:ahLst/>
              <a:cxnLst>
                <a:cxn ang="T6">
                  <a:pos x="T0" y="T1"/>
                </a:cxn>
                <a:cxn ang="T7">
                  <a:pos x="T2" y="T3"/>
                </a:cxn>
                <a:cxn ang="T8">
                  <a:pos x="T4" y="T5"/>
                </a:cxn>
              </a:cxnLst>
              <a:rect l="T9" t="T10" r="T11" b="T12"/>
              <a:pathLst>
                <a:path w="635" h="136">
                  <a:moveTo>
                    <a:pt x="0" y="136"/>
                  </a:moveTo>
                  <a:cubicBezTo>
                    <a:pt x="83" y="68"/>
                    <a:pt x="166" y="0"/>
                    <a:pt x="272" y="0"/>
                  </a:cubicBezTo>
                  <a:cubicBezTo>
                    <a:pt x="378" y="0"/>
                    <a:pt x="506" y="68"/>
                    <a:pt x="635"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288" name="Freeform 30"/>
            <p:cNvSpPr>
              <a:spLocks/>
            </p:cNvSpPr>
            <p:nvPr/>
          </p:nvSpPr>
          <p:spPr bwMode="auto">
            <a:xfrm>
              <a:off x="2290" y="2795"/>
              <a:ext cx="545" cy="98"/>
            </a:xfrm>
            <a:custGeom>
              <a:avLst/>
              <a:gdLst>
                <a:gd name="T0" fmla="*/ 289 w 590"/>
                <a:gd name="T1" fmla="*/ 45 h 98"/>
                <a:gd name="T2" fmla="*/ 155 w 590"/>
                <a:gd name="T3" fmla="*/ 91 h 98"/>
                <a:gd name="T4" fmla="*/ 0 w 590"/>
                <a:gd name="T5" fmla="*/ 0 h 98"/>
                <a:gd name="T6" fmla="*/ 0 60000 65536"/>
                <a:gd name="T7" fmla="*/ 0 60000 65536"/>
                <a:gd name="T8" fmla="*/ 0 60000 65536"/>
                <a:gd name="T9" fmla="*/ 0 w 590"/>
                <a:gd name="T10" fmla="*/ 0 h 98"/>
                <a:gd name="T11" fmla="*/ 590 w 590"/>
                <a:gd name="T12" fmla="*/ 98 h 98"/>
              </a:gdLst>
              <a:ahLst/>
              <a:cxnLst>
                <a:cxn ang="T6">
                  <a:pos x="T0" y="T1"/>
                </a:cxn>
                <a:cxn ang="T7">
                  <a:pos x="T2" y="T3"/>
                </a:cxn>
                <a:cxn ang="T8">
                  <a:pos x="T4" y="T5"/>
                </a:cxn>
              </a:cxnLst>
              <a:rect l="T9" t="T10" r="T11" b="T12"/>
              <a:pathLst>
                <a:path w="590" h="98">
                  <a:moveTo>
                    <a:pt x="590" y="45"/>
                  </a:moveTo>
                  <a:cubicBezTo>
                    <a:pt x="502" y="71"/>
                    <a:pt x="415" y="98"/>
                    <a:pt x="317" y="91"/>
                  </a:cubicBezTo>
                  <a:cubicBezTo>
                    <a:pt x="219" y="84"/>
                    <a:pt x="109" y="42"/>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289" name="Freeform 31"/>
            <p:cNvSpPr>
              <a:spLocks/>
            </p:cNvSpPr>
            <p:nvPr/>
          </p:nvSpPr>
          <p:spPr bwMode="auto">
            <a:xfrm>
              <a:off x="2653" y="2840"/>
              <a:ext cx="431" cy="635"/>
            </a:xfrm>
            <a:custGeom>
              <a:avLst/>
              <a:gdLst>
                <a:gd name="T0" fmla="*/ 408 w 431"/>
                <a:gd name="T1" fmla="*/ 0 h 635"/>
                <a:gd name="T2" fmla="*/ 363 w 431"/>
                <a:gd name="T3" fmla="*/ 454 h 635"/>
                <a:gd name="T4" fmla="*/ 0 w 431"/>
                <a:gd name="T5" fmla="*/ 635 h 635"/>
                <a:gd name="T6" fmla="*/ 0 60000 65536"/>
                <a:gd name="T7" fmla="*/ 0 60000 65536"/>
                <a:gd name="T8" fmla="*/ 0 60000 65536"/>
                <a:gd name="T9" fmla="*/ 0 w 431"/>
                <a:gd name="T10" fmla="*/ 0 h 635"/>
                <a:gd name="T11" fmla="*/ 431 w 431"/>
                <a:gd name="T12" fmla="*/ 635 h 635"/>
              </a:gdLst>
              <a:ahLst/>
              <a:cxnLst>
                <a:cxn ang="T6">
                  <a:pos x="T0" y="T1"/>
                </a:cxn>
                <a:cxn ang="T7">
                  <a:pos x="T2" y="T3"/>
                </a:cxn>
                <a:cxn ang="T8">
                  <a:pos x="T4" y="T5"/>
                </a:cxn>
              </a:cxnLst>
              <a:rect l="T9" t="T10" r="T11" b="T12"/>
              <a:pathLst>
                <a:path w="431" h="635">
                  <a:moveTo>
                    <a:pt x="408" y="0"/>
                  </a:moveTo>
                  <a:cubicBezTo>
                    <a:pt x="419" y="174"/>
                    <a:pt x="431" y="348"/>
                    <a:pt x="363" y="454"/>
                  </a:cubicBezTo>
                  <a:cubicBezTo>
                    <a:pt x="295" y="560"/>
                    <a:pt x="147" y="597"/>
                    <a:pt x="0" y="63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290" name="Freeform 32"/>
            <p:cNvSpPr>
              <a:spLocks/>
            </p:cNvSpPr>
            <p:nvPr/>
          </p:nvSpPr>
          <p:spPr bwMode="auto">
            <a:xfrm>
              <a:off x="2116" y="2886"/>
              <a:ext cx="265" cy="589"/>
            </a:xfrm>
            <a:custGeom>
              <a:avLst/>
              <a:gdLst>
                <a:gd name="T0" fmla="*/ 265 w 265"/>
                <a:gd name="T1" fmla="*/ 589 h 589"/>
                <a:gd name="T2" fmla="*/ 38 w 265"/>
                <a:gd name="T3" fmla="*/ 272 h 589"/>
                <a:gd name="T4" fmla="*/ 38 w 265"/>
                <a:gd name="T5" fmla="*/ 0 h 589"/>
                <a:gd name="T6" fmla="*/ 0 60000 65536"/>
                <a:gd name="T7" fmla="*/ 0 60000 65536"/>
                <a:gd name="T8" fmla="*/ 0 60000 65536"/>
                <a:gd name="T9" fmla="*/ 0 w 265"/>
                <a:gd name="T10" fmla="*/ 0 h 589"/>
                <a:gd name="T11" fmla="*/ 265 w 265"/>
                <a:gd name="T12" fmla="*/ 589 h 589"/>
              </a:gdLst>
              <a:ahLst/>
              <a:cxnLst>
                <a:cxn ang="T6">
                  <a:pos x="T0" y="T1"/>
                </a:cxn>
                <a:cxn ang="T7">
                  <a:pos x="T2" y="T3"/>
                </a:cxn>
                <a:cxn ang="T8">
                  <a:pos x="T4" y="T5"/>
                </a:cxn>
              </a:cxnLst>
              <a:rect l="T9" t="T10" r="T11" b="T12"/>
              <a:pathLst>
                <a:path w="265" h="589">
                  <a:moveTo>
                    <a:pt x="265" y="589"/>
                  </a:moveTo>
                  <a:cubicBezTo>
                    <a:pt x="170" y="479"/>
                    <a:pt x="76" y="370"/>
                    <a:pt x="38" y="272"/>
                  </a:cubicBezTo>
                  <a:cubicBezTo>
                    <a:pt x="0" y="174"/>
                    <a:pt x="19" y="87"/>
                    <a:pt x="3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291" name="Freeform 34"/>
            <p:cNvSpPr>
              <a:spLocks/>
            </p:cNvSpPr>
            <p:nvPr/>
          </p:nvSpPr>
          <p:spPr bwMode="auto">
            <a:xfrm>
              <a:off x="2313" y="3521"/>
              <a:ext cx="446" cy="363"/>
            </a:xfrm>
            <a:custGeom>
              <a:avLst/>
              <a:gdLst>
                <a:gd name="T0" fmla="*/ 340 w 446"/>
                <a:gd name="T1" fmla="*/ 0 h 363"/>
                <a:gd name="T2" fmla="*/ 431 w 446"/>
                <a:gd name="T3" fmla="*/ 227 h 363"/>
                <a:gd name="T4" fmla="*/ 249 w 446"/>
                <a:gd name="T5" fmla="*/ 363 h 363"/>
                <a:gd name="T6" fmla="*/ 23 w 446"/>
                <a:gd name="T7" fmla="*/ 227 h 363"/>
                <a:gd name="T8" fmla="*/ 113 w 446"/>
                <a:gd name="T9" fmla="*/ 45 h 363"/>
                <a:gd name="T10" fmla="*/ 0 60000 65536"/>
                <a:gd name="T11" fmla="*/ 0 60000 65536"/>
                <a:gd name="T12" fmla="*/ 0 60000 65536"/>
                <a:gd name="T13" fmla="*/ 0 60000 65536"/>
                <a:gd name="T14" fmla="*/ 0 60000 65536"/>
                <a:gd name="T15" fmla="*/ 0 w 446"/>
                <a:gd name="T16" fmla="*/ 0 h 363"/>
                <a:gd name="T17" fmla="*/ 446 w 446"/>
                <a:gd name="T18" fmla="*/ 363 h 363"/>
              </a:gdLst>
              <a:ahLst/>
              <a:cxnLst>
                <a:cxn ang="T10">
                  <a:pos x="T0" y="T1"/>
                </a:cxn>
                <a:cxn ang="T11">
                  <a:pos x="T2" y="T3"/>
                </a:cxn>
                <a:cxn ang="T12">
                  <a:pos x="T4" y="T5"/>
                </a:cxn>
                <a:cxn ang="T13">
                  <a:pos x="T6" y="T7"/>
                </a:cxn>
                <a:cxn ang="T14">
                  <a:pos x="T8" y="T9"/>
                </a:cxn>
              </a:cxnLst>
              <a:rect l="T15" t="T16" r="T17" b="T18"/>
              <a:pathLst>
                <a:path w="446" h="363">
                  <a:moveTo>
                    <a:pt x="340" y="0"/>
                  </a:moveTo>
                  <a:cubicBezTo>
                    <a:pt x="393" y="83"/>
                    <a:pt x="446" y="167"/>
                    <a:pt x="431" y="227"/>
                  </a:cubicBezTo>
                  <a:cubicBezTo>
                    <a:pt x="416" y="287"/>
                    <a:pt x="317" y="363"/>
                    <a:pt x="249" y="363"/>
                  </a:cubicBezTo>
                  <a:cubicBezTo>
                    <a:pt x="181" y="363"/>
                    <a:pt x="46" y="280"/>
                    <a:pt x="23" y="227"/>
                  </a:cubicBezTo>
                  <a:cubicBezTo>
                    <a:pt x="0" y="174"/>
                    <a:pt x="56" y="109"/>
                    <a:pt x="113" y="4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292" name="Text Box 35"/>
            <p:cNvSpPr txBox="1">
              <a:spLocks noChangeArrowheads="1"/>
            </p:cNvSpPr>
            <p:nvPr/>
          </p:nvSpPr>
          <p:spPr bwMode="auto">
            <a:xfrm>
              <a:off x="2472" y="23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1</a:t>
              </a:r>
            </a:p>
          </p:txBody>
        </p:sp>
        <p:sp>
          <p:nvSpPr>
            <p:cNvPr id="11293" name="Text Box 36"/>
            <p:cNvSpPr txBox="1">
              <a:spLocks noChangeArrowheads="1"/>
            </p:cNvSpPr>
            <p:nvPr/>
          </p:nvSpPr>
          <p:spPr bwMode="auto">
            <a:xfrm>
              <a:off x="3061" y="306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1</a:t>
              </a:r>
            </a:p>
          </p:txBody>
        </p:sp>
        <p:sp>
          <p:nvSpPr>
            <p:cNvPr id="11294" name="Text Box 37"/>
            <p:cNvSpPr txBox="1">
              <a:spLocks noChangeArrowheads="1"/>
            </p:cNvSpPr>
            <p:nvPr/>
          </p:nvSpPr>
          <p:spPr bwMode="auto">
            <a:xfrm>
              <a:off x="2697" y="36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1</a:t>
              </a:r>
            </a:p>
          </p:txBody>
        </p:sp>
        <p:sp>
          <p:nvSpPr>
            <p:cNvPr id="11295" name="Text Box 38"/>
            <p:cNvSpPr txBox="1">
              <a:spLocks noChangeArrowheads="1"/>
            </p:cNvSpPr>
            <p:nvPr/>
          </p:nvSpPr>
          <p:spPr bwMode="auto">
            <a:xfrm>
              <a:off x="2379" y="28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0</a:t>
              </a:r>
            </a:p>
          </p:txBody>
        </p:sp>
        <p:sp>
          <p:nvSpPr>
            <p:cNvPr id="11296" name="Text Box 39"/>
            <p:cNvSpPr txBox="1">
              <a:spLocks noChangeArrowheads="1"/>
            </p:cNvSpPr>
            <p:nvPr/>
          </p:nvSpPr>
          <p:spPr bwMode="auto">
            <a:xfrm>
              <a:off x="2018" y="315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0</a:t>
              </a:r>
            </a:p>
          </p:txBody>
        </p:sp>
        <p:sp>
          <p:nvSpPr>
            <p:cNvPr id="11297" name="Text Box 40"/>
            <p:cNvSpPr txBox="1">
              <a:spLocks noChangeArrowheads="1"/>
            </p:cNvSpPr>
            <p:nvPr/>
          </p:nvSpPr>
          <p:spPr bwMode="auto">
            <a:xfrm>
              <a:off x="1565" y="265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0</a:t>
              </a:r>
            </a:p>
          </p:txBody>
        </p:sp>
        <p:sp>
          <p:nvSpPr>
            <p:cNvPr id="11298" name="Line 43"/>
            <p:cNvSpPr>
              <a:spLocks noChangeShapeType="1"/>
            </p:cNvSpPr>
            <p:nvPr/>
          </p:nvSpPr>
          <p:spPr bwMode="auto">
            <a:xfrm flipH="1">
              <a:off x="2154" y="2341"/>
              <a:ext cx="46" cy="27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1299" name="Line 44"/>
            <p:cNvSpPr>
              <a:spLocks noChangeShapeType="1"/>
            </p:cNvSpPr>
            <p:nvPr/>
          </p:nvSpPr>
          <p:spPr bwMode="auto">
            <a:xfrm>
              <a:off x="2880" y="3521"/>
              <a:ext cx="454" cy="91"/>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grpSp>
      <p:sp>
        <p:nvSpPr>
          <p:cNvPr id="11273" name="Text Box 45"/>
          <p:cNvSpPr txBox="1">
            <a:spLocks noChangeArrowheads="1"/>
          </p:cNvSpPr>
          <p:nvPr/>
        </p:nvSpPr>
        <p:spPr bwMode="auto">
          <a:xfrm>
            <a:off x="4859338" y="5805488"/>
            <a:ext cx="2435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ja-JP" altLang="en-US" sz="1400" b="1">
                <a:solidFill>
                  <a:srgbClr val="FF3300"/>
                </a:solidFill>
              </a:rPr>
              <a:t>受理状態（最終状態）　二重丸</a:t>
            </a:r>
          </a:p>
        </p:txBody>
      </p:sp>
      <p:sp>
        <p:nvSpPr>
          <p:cNvPr id="11274" name="Text Box 46"/>
          <p:cNvSpPr txBox="1">
            <a:spLocks noChangeArrowheads="1"/>
          </p:cNvSpPr>
          <p:nvPr/>
        </p:nvSpPr>
        <p:spPr bwMode="auto">
          <a:xfrm>
            <a:off x="5940425" y="2205038"/>
            <a:ext cx="2670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FF3300"/>
                </a:solidFill>
              </a:rPr>
              <a:t>F={t}</a:t>
            </a:r>
            <a:r>
              <a:rPr lang="ja-JP" altLang="en-US" sz="1800">
                <a:solidFill>
                  <a:srgbClr val="FF3300"/>
                </a:solidFill>
              </a:rPr>
              <a:t>　の要素ｔを◎で囲む</a:t>
            </a:r>
          </a:p>
        </p:txBody>
      </p:sp>
      <p:sp>
        <p:nvSpPr>
          <p:cNvPr id="11276" name="AutoShape 49"/>
          <p:cNvSpPr>
            <a:spLocks noChangeArrowheads="1"/>
          </p:cNvSpPr>
          <p:nvPr/>
        </p:nvSpPr>
        <p:spPr bwMode="auto">
          <a:xfrm>
            <a:off x="4932363" y="1628775"/>
            <a:ext cx="935037" cy="1512888"/>
          </a:xfrm>
          <a:prstGeom prst="roundRect">
            <a:avLst>
              <a:gd name="adj" fmla="val 16667"/>
            </a:avLst>
          </a:prstGeom>
          <a:noFill/>
          <a:ln w="158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77" name="Text Box 50"/>
          <p:cNvSpPr txBox="1">
            <a:spLocks noChangeArrowheads="1"/>
          </p:cNvSpPr>
          <p:nvPr/>
        </p:nvSpPr>
        <p:spPr bwMode="auto">
          <a:xfrm>
            <a:off x="5940425" y="1844675"/>
            <a:ext cx="1716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FF3300"/>
                </a:solidFill>
              </a:rPr>
              <a:t>出力を書かない</a:t>
            </a:r>
          </a:p>
        </p:txBody>
      </p:sp>
      <p:sp>
        <p:nvSpPr>
          <p:cNvPr id="11278" name="テキスト ボックス 1"/>
          <p:cNvSpPr txBox="1">
            <a:spLocks noChangeArrowheads="1"/>
          </p:cNvSpPr>
          <p:nvPr/>
        </p:nvSpPr>
        <p:spPr bwMode="auto">
          <a:xfrm>
            <a:off x="2124075" y="5878513"/>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図</a:t>
            </a:r>
            <a:r>
              <a:rPr lang="en-US" altLang="ja-JP" sz="1800"/>
              <a:t>2.15</a:t>
            </a:r>
            <a:endParaRPr lang="ja-JP" altLang="en-US" sz="1800"/>
          </a:p>
        </p:txBody>
      </p:sp>
      <p:sp>
        <p:nvSpPr>
          <p:cNvPr id="49" name="ドーナツ 48"/>
          <p:cNvSpPr/>
          <p:nvPr/>
        </p:nvSpPr>
        <p:spPr>
          <a:xfrm>
            <a:off x="3595576" y="2790600"/>
            <a:ext cx="248311" cy="235654"/>
          </a:xfrm>
          <a:prstGeom prst="donut">
            <a:avLst>
              <a:gd name="adj" fmla="val 1344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7A2115E7-6EF1-44CC-BDE4-B05F31723618}" type="slidenum">
              <a:rPr lang="en-US" altLang="ja-JP" sz="1400" smtClean="0"/>
              <a:pPr eaLnBrk="1" hangingPunct="1">
                <a:spcBef>
                  <a:spcPct val="0"/>
                </a:spcBef>
                <a:buFontTx/>
                <a:buNone/>
              </a:pPr>
              <a:t>11</a:t>
            </a:fld>
            <a:endParaRPr lang="en-US" altLang="ja-JP" sz="1400" smtClean="0"/>
          </a:p>
        </p:txBody>
      </p:sp>
      <p:sp>
        <p:nvSpPr>
          <p:cNvPr id="12292" name="Text Box 5"/>
          <p:cNvSpPr txBox="1">
            <a:spLocks noChangeArrowheads="1"/>
          </p:cNvSpPr>
          <p:nvPr/>
        </p:nvSpPr>
        <p:spPr bwMode="auto">
          <a:xfrm>
            <a:off x="1046163" y="69215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ja-JP" altLang="en-US" sz="1800"/>
              <a:t>状態推移の表現法</a:t>
            </a:r>
          </a:p>
        </p:txBody>
      </p:sp>
      <p:grpSp>
        <p:nvGrpSpPr>
          <p:cNvPr id="12293" name="Group 20"/>
          <p:cNvGrpSpPr>
            <a:grpSpLocks/>
          </p:cNvGrpSpPr>
          <p:nvPr/>
        </p:nvGrpSpPr>
        <p:grpSpPr bwMode="auto">
          <a:xfrm>
            <a:off x="1755775" y="1268413"/>
            <a:ext cx="800100" cy="727075"/>
            <a:chOff x="1953" y="890"/>
            <a:chExt cx="504" cy="458"/>
          </a:xfrm>
        </p:grpSpPr>
        <p:sp>
          <p:nvSpPr>
            <p:cNvPr id="12328" name="Text Box 6"/>
            <p:cNvSpPr txBox="1">
              <a:spLocks noChangeArrowheads="1"/>
            </p:cNvSpPr>
            <p:nvPr/>
          </p:nvSpPr>
          <p:spPr bwMode="auto">
            <a:xfrm>
              <a:off x="1953" y="981"/>
              <a:ext cx="5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p </a:t>
              </a:r>
              <a:r>
                <a:rPr lang="ja-JP" altLang="en-US" sz="1800"/>
                <a:t>⇒</a:t>
              </a:r>
              <a:r>
                <a:rPr lang="en-US" altLang="ja-JP" sz="1800"/>
                <a:t> q</a:t>
              </a:r>
            </a:p>
          </p:txBody>
        </p:sp>
        <p:sp>
          <p:nvSpPr>
            <p:cNvPr id="12329" name="Text Box 7"/>
            <p:cNvSpPr txBox="1">
              <a:spLocks noChangeArrowheads="1"/>
            </p:cNvSpPr>
            <p:nvPr/>
          </p:nvSpPr>
          <p:spPr bwMode="auto">
            <a:xfrm>
              <a:off x="2078" y="89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99"/>
                  </a:solidFill>
                </a:rPr>
                <a:t>a</a:t>
              </a:r>
            </a:p>
          </p:txBody>
        </p:sp>
        <p:sp>
          <p:nvSpPr>
            <p:cNvPr id="12330" name="Text Box 8"/>
            <p:cNvSpPr txBox="1">
              <a:spLocks noChangeArrowheads="1"/>
            </p:cNvSpPr>
            <p:nvPr/>
          </p:nvSpPr>
          <p:spPr bwMode="auto">
            <a:xfrm>
              <a:off x="2064" y="1117"/>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M</a:t>
              </a:r>
            </a:p>
          </p:txBody>
        </p:sp>
      </p:grpSp>
      <p:sp>
        <p:nvSpPr>
          <p:cNvPr id="12294" name="Text Box 9"/>
          <p:cNvSpPr txBox="1">
            <a:spLocks noChangeArrowheads="1"/>
          </p:cNvSpPr>
          <p:nvPr/>
        </p:nvSpPr>
        <p:spPr bwMode="auto">
          <a:xfrm>
            <a:off x="2700338" y="1412875"/>
            <a:ext cx="5843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ja-JP" altLang="en-US" sz="1800"/>
              <a:t>状態で入力記号</a:t>
            </a:r>
            <a:r>
              <a:rPr lang="en-US" altLang="ja-JP" sz="1800">
                <a:solidFill>
                  <a:srgbClr val="000099"/>
                </a:solidFill>
              </a:rPr>
              <a:t>a</a:t>
            </a:r>
            <a:r>
              <a:rPr lang="ja-JP" altLang="en-US" sz="1800"/>
              <a:t>が入力されたとき、有限オートマトン</a:t>
            </a:r>
            <a:r>
              <a:rPr lang="en-US" altLang="ja-JP" sz="1800"/>
              <a:t>M</a:t>
            </a:r>
            <a:r>
              <a:rPr lang="ja-JP" altLang="en-US" sz="1800"/>
              <a:t>は</a:t>
            </a:r>
          </a:p>
          <a:p>
            <a:pPr eaLnBrk="1" hangingPunct="1">
              <a:spcBef>
                <a:spcPct val="0"/>
              </a:spcBef>
              <a:buFontTx/>
              <a:buNone/>
            </a:pPr>
            <a:r>
              <a:rPr lang="en-US" altLang="ja-JP" sz="1800"/>
              <a:t>q</a:t>
            </a:r>
            <a:r>
              <a:rPr lang="ja-JP" altLang="en-US" sz="1800"/>
              <a:t>状態に推移する</a:t>
            </a:r>
          </a:p>
        </p:txBody>
      </p:sp>
      <p:grpSp>
        <p:nvGrpSpPr>
          <p:cNvPr id="12295" name="Group 21"/>
          <p:cNvGrpSpPr>
            <a:grpSpLocks/>
          </p:cNvGrpSpPr>
          <p:nvPr/>
        </p:nvGrpSpPr>
        <p:grpSpPr bwMode="auto">
          <a:xfrm>
            <a:off x="1763713" y="2205038"/>
            <a:ext cx="3632200" cy="801687"/>
            <a:chOff x="1292" y="1979"/>
            <a:chExt cx="2288" cy="505"/>
          </a:xfrm>
        </p:grpSpPr>
        <p:sp>
          <p:nvSpPr>
            <p:cNvPr id="12325" name="Text Box 10"/>
            <p:cNvSpPr txBox="1">
              <a:spLocks noChangeArrowheads="1"/>
            </p:cNvSpPr>
            <p:nvPr/>
          </p:nvSpPr>
          <p:spPr bwMode="auto">
            <a:xfrm>
              <a:off x="1292" y="2115"/>
              <a:ext cx="2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en-US" altLang="ja-JP" sz="1800" baseline="-25000"/>
                <a:t>1</a:t>
              </a:r>
              <a:r>
                <a:rPr lang="ja-JP" altLang="en-US" sz="1800"/>
                <a:t>⇒</a:t>
              </a:r>
              <a:r>
                <a:rPr lang="en-US" altLang="ja-JP" sz="1800"/>
                <a:t>p</a:t>
              </a:r>
              <a:r>
                <a:rPr lang="en-US" altLang="ja-JP" sz="1800" baseline="-25000"/>
                <a:t>2</a:t>
              </a:r>
              <a:r>
                <a:rPr lang="ja-JP" altLang="en-US" sz="1800"/>
                <a:t>⇒</a:t>
              </a:r>
              <a:r>
                <a:rPr lang="en-US" altLang="ja-JP" sz="1800"/>
                <a:t>p</a:t>
              </a:r>
              <a:r>
                <a:rPr lang="en-US" altLang="ja-JP" sz="1800" baseline="-25000"/>
                <a:t>3</a:t>
              </a:r>
              <a:r>
                <a:rPr lang="ja-JP" altLang="en-US" sz="1800"/>
                <a:t> ⇒ｐ</a:t>
              </a:r>
              <a:r>
                <a:rPr lang="ja-JP" altLang="en-US" sz="1800" baseline="-25000"/>
                <a:t>４</a:t>
              </a:r>
              <a:r>
                <a:rPr lang="ja-JP" altLang="en-US" sz="1800"/>
                <a:t>・・・・ ⇒ </a:t>
              </a:r>
              <a:r>
                <a:rPr lang="en-US" altLang="ja-JP" sz="1800"/>
                <a:t>p</a:t>
              </a:r>
              <a:r>
                <a:rPr lang="en-US" altLang="ja-JP" sz="1800" baseline="-25000"/>
                <a:t>n</a:t>
              </a:r>
              <a:r>
                <a:rPr lang="ja-JP" altLang="en-US" sz="1800"/>
                <a:t> ⇒ </a:t>
              </a:r>
              <a:r>
                <a:rPr lang="en-US" altLang="ja-JP" sz="1800"/>
                <a:t>p</a:t>
              </a:r>
              <a:r>
                <a:rPr lang="en-US" altLang="ja-JP" sz="1800" baseline="-25000"/>
                <a:t>n+1</a:t>
              </a:r>
            </a:p>
          </p:txBody>
        </p:sp>
        <p:sp>
          <p:nvSpPr>
            <p:cNvPr id="12326" name="Text Box 11"/>
            <p:cNvSpPr txBox="1">
              <a:spLocks noChangeArrowheads="1"/>
            </p:cNvSpPr>
            <p:nvPr/>
          </p:nvSpPr>
          <p:spPr bwMode="auto">
            <a:xfrm>
              <a:off x="1474" y="1979"/>
              <a:ext cx="18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a</a:t>
              </a:r>
              <a:r>
                <a:rPr lang="en-US" altLang="ja-JP" sz="1800" baseline="-25000" dirty="0"/>
                <a:t>1</a:t>
              </a:r>
              <a:r>
                <a:rPr lang="ja-JP" altLang="en-US" sz="1800" dirty="0"/>
                <a:t>　 </a:t>
              </a:r>
              <a:r>
                <a:rPr lang="en-US" altLang="ja-JP" sz="1800" dirty="0"/>
                <a:t>a</a:t>
              </a:r>
              <a:r>
                <a:rPr lang="en-US" altLang="ja-JP" sz="1800" baseline="-25000" dirty="0"/>
                <a:t>2</a:t>
              </a:r>
              <a:r>
                <a:rPr lang="ja-JP" altLang="en-US" sz="1800" dirty="0"/>
                <a:t>　</a:t>
              </a:r>
              <a:r>
                <a:rPr lang="ja-JP" altLang="en-US" sz="1800" dirty="0" smtClean="0"/>
                <a:t>  </a:t>
              </a:r>
              <a:r>
                <a:rPr lang="en-US" altLang="ja-JP" sz="1800" dirty="0" smtClean="0"/>
                <a:t>a</a:t>
              </a:r>
              <a:r>
                <a:rPr lang="en-US" altLang="ja-JP" sz="1800" baseline="-25000" dirty="0" smtClean="0"/>
                <a:t>3</a:t>
              </a:r>
              <a:r>
                <a:rPr lang="ja-JP" altLang="en-US" sz="1800" dirty="0"/>
                <a:t>　　　　　　　　</a:t>
              </a:r>
              <a:r>
                <a:rPr lang="ja-JP" altLang="en-US" sz="1800" dirty="0" smtClean="0"/>
                <a:t>  </a:t>
              </a:r>
              <a:r>
                <a:rPr lang="en-US" altLang="ja-JP" sz="1800" dirty="0" smtClean="0"/>
                <a:t>a</a:t>
              </a:r>
              <a:r>
                <a:rPr lang="en-US" altLang="ja-JP" sz="1800" baseline="-25000" dirty="0" smtClean="0"/>
                <a:t>n</a:t>
              </a:r>
              <a:endParaRPr lang="en-US" altLang="ja-JP" sz="1800" baseline="-25000" dirty="0"/>
            </a:p>
          </p:txBody>
        </p:sp>
        <p:sp>
          <p:nvSpPr>
            <p:cNvPr id="12327" name="Text Box 12"/>
            <p:cNvSpPr txBox="1">
              <a:spLocks noChangeArrowheads="1"/>
            </p:cNvSpPr>
            <p:nvPr/>
          </p:nvSpPr>
          <p:spPr bwMode="auto">
            <a:xfrm>
              <a:off x="1474" y="2251"/>
              <a:ext cx="18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   </a:t>
              </a:r>
              <a:r>
                <a:rPr lang="en-US" altLang="ja-JP" sz="1800" dirty="0" err="1"/>
                <a:t>M</a:t>
              </a:r>
              <a:r>
                <a:rPr lang="en-US" altLang="ja-JP" sz="1800" dirty="0"/>
                <a:t>   </a:t>
              </a:r>
              <a:r>
                <a:rPr lang="en-US" altLang="ja-JP" sz="1800" dirty="0" smtClean="0"/>
                <a:t>  </a:t>
              </a:r>
              <a:r>
                <a:rPr lang="en-US" altLang="ja-JP" sz="1800" dirty="0" err="1" smtClean="0"/>
                <a:t>M</a:t>
              </a:r>
              <a:r>
                <a:rPr lang="en-US" altLang="ja-JP" sz="1800" dirty="0" smtClean="0"/>
                <a:t>               </a:t>
              </a:r>
              <a:r>
                <a:rPr lang="ja-JP" altLang="en-US" sz="1800" dirty="0"/>
                <a:t>　　</a:t>
              </a:r>
              <a:r>
                <a:rPr lang="ja-JP" altLang="en-US" sz="1800" dirty="0" smtClean="0"/>
                <a:t>  </a:t>
              </a:r>
              <a:r>
                <a:rPr lang="en-US" altLang="ja-JP" sz="1800" dirty="0" smtClean="0"/>
                <a:t>M</a:t>
              </a:r>
              <a:endParaRPr lang="en-US" altLang="ja-JP" sz="1800" dirty="0"/>
            </a:p>
          </p:txBody>
        </p:sp>
      </p:grpSp>
      <p:sp>
        <p:nvSpPr>
          <p:cNvPr id="12296" name="Text Box 13"/>
          <p:cNvSpPr txBox="1">
            <a:spLocks noChangeArrowheads="1"/>
          </p:cNvSpPr>
          <p:nvPr/>
        </p:nvSpPr>
        <p:spPr bwMode="auto">
          <a:xfrm>
            <a:off x="2268538" y="2997200"/>
            <a:ext cx="5688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ただし、</a:t>
            </a:r>
            <a:r>
              <a:rPr lang="en-US" altLang="ja-JP" sz="1800"/>
              <a:t>p</a:t>
            </a:r>
            <a:r>
              <a:rPr lang="en-US" altLang="ja-JP" sz="1800" baseline="-25000"/>
              <a:t>i</a:t>
            </a:r>
            <a:r>
              <a:rPr lang="en-US" altLang="ja-JP" sz="1800"/>
              <a:t>∈Q</a:t>
            </a:r>
            <a:r>
              <a:rPr lang="ja-JP" altLang="en-US" sz="1800"/>
              <a:t>、　</a:t>
            </a:r>
            <a:r>
              <a:rPr lang="en-US" altLang="ja-JP" sz="1800"/>
              <a:t>a</a:t>
            </a:r>
            <a:r>
              <a:rPr lang="en-US" altLang="ja-JP" sz="1800" baseline="-25000"/>
              <a:t>i</a:t>
            </a:r>
            <a:r>
              <a:rPr lang="en-US" altLang="ja-JP" sz="1800"/>
              <a:t>∈Σ</a:t>
            </a:r>
            <a:r>
              <a:rPr lang="ja-JP" altLang="en-US" sz="1800"/>
              <a:t>、　</a:t>
            </a:r>
            <a:r>
              <a:rPr lang="en-US" altLang="ja-JP" sz="1800"/>
              <a:t>1≦i≦n</a:t>
            </a:r>
            <a:r>
              <a:rPr lang="ja-JP" altLang="en-US" sz="1800"/>
              <a:t>；　　</a:t>
            </a:r>
            <a:r>
              <a:rPr lang="en-US" altLang="ja-JP" sz="1800"/>
              <a:t>p</a:t>
            </a:r>
            <a:r>
              <a:rPr lang="en-US" altLang="ja-JP" sz="1800" baseline="-25000"/>
              <a:t>n+1</a:t>
            </a:r>
            <a:r>
              <a:rPr lang="en-US" altLang="ja-JP" sz="1800"/>
              <a:t>∈Q</a:t>
            </a:r>
          </a:p>
        </p:txBody>
      </p:sp>
      <p:grpSp>
        <p:nvGrpSpPr>
          <p:cNvPr id="12297" name="Group 28"/>
          <p:cNvGrpSpPr>
            <a:grpSpLocks/>
          </p:cNvGrpSpPr>
          <p:nvPr/>
        </p:nvGrpSpPr>
        <p:grpSpPr bwMode="auto">
          <a:xfrm>
            <a:off x="2484438" y="5229225"/>
            <a:ext cx="4824412" cy="857250"/>
            <a:chOff x="1383" y="2840"/>
            <a:chExt cx="3039" cy="540"/>
          </a:xfrm>
        </p:grpSpPr>
        <p:sp>
          <p:nvSpPr>
            <p:cNvPr id="12322" name="Text Box 14"/>
            <p:cNvSpPr txBox="1">
              <a:spLocks noChangeArrowheads="1"/>
            </p:cNvSpPr>
            <p:nvPr/>
          </p:nvSpPr>
          <p:spPr bwMode="auto">
            <a:xfrm>
              <a:off x="1383" y="2976"/>
              <a:ext cx="303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en-US" altLang="ja-JP" sz="1800" baseline="-25000"/>
                <a:t>1</a:t>
              </a:r>
              <a:r>
                <a:rPr lang="ja-JP" altLang="en-US" sz="1800"/>
                <a:t>　</a:t>
              </a:r>
              <a:r>
                <a:rPr lang="ja-JP" altLang="en-US" sz="1800">
                  <a:solidFill>
                    <a:srgbClr val="FF3300"/>
                  </a:solidFill>
                </a:rPr>
                <a:t>⇒*</a:t>
              </a:r>
              <a:r>
                <a:rPr lang="ja-JP" altLang="en-US" sz="1800"/>
                <a:t>　</a:t>
              </a:r>
              <a:r>
                <a:rPr lang="en-US" altLang="ja-JP" sz="1800"/>
                <a:t>p</a:t>
              </a:r>
              <a:r>
                <a:rPr lang="en-US" altLang="ja-JP" sz="1800" baseline="-25000"/>
                <a:t>n+1</a:t>
              </a:r>
              <a:r>
                <a:rPr lang="ja-JP" altLang="en-US" sz="1800"/>
                <a:t>　ただし、</a:t>
              </a:r>
              <a:r>
                <a:rPr lang="en-US" altLang="ja-JP" sz="1800"/>
                <a:t>x=a</a:t>
              </a:r>
              <a:r>
                <a:rPr lang="en-US" altLang="ja-JP" sz="1800" baseline="-25000"/>
                <a:t>1</a:t>
              </a:r>
              <a:r>
                <a:rPr lang="en-US" altLang="ja-JP" sz="1800"/>
                <a:t>a</a:t>
              </a:r>
              <a:r>
                <a:rPr lang="en-US" altLang="ja-JP" sz="1800" baseline="-25000"/>
                <a:t>2</a:t>
              </a:r>
              <a:r>
                <a:rPr lang="en-US" altLang="ja-JP" sz="1800"/>
                <a:t>a</a:t>
              </a:r>
              <a:r>
                <a:rPr lang="en-US" altLang="ja-JP" sz="1800" baseline="-25000"/>
                <a:t>3</a:t>
              </a:r>
              <a:r>
                <a:rPr lang="ja-JP" altLang="en-US" sz="1800"/>
                <a:t>・・・</a:t>
              </a:r>
              <a:r>
                <a:rPr lang="en-US" altLang="ja-JP" sz="1800"/>
                <a:t>a</a:t>
              </a:r>
              <a:r>
                <a:rPr lang="en-US" altLang="ja-JP" sz="1800" baseline="-25000"/>
                <a:t>n</a:t>
              </a:r>
            </a:p>
            <a:p>
              <a:pPr eaLnBrk="1" hangingPunct="1">
                <a:spcBef>
                  <a:spcPct val="0"/>
                </a:spcBef>
                <a:buFontTx/>
                <a:buNone/>
              </a:pPr>
              <a:endParaRPr lang="en-US" altLang="ja-JP" sz="1800"/>
            </a:p>
          </p:txBody>
        </p:sp>
        <p:sp>
          <p:nvSpPr>
            <p:cNvPr id="12323" name="Text Box 15"/>
            <p:cNvSpPr txBox="1">
              <a:spLocks noChangeArrowheads="1"/>
            </p:cNvSpPr>
            <p:nvPr/>
          </p:nvSpPr>
          <p:spPr bwMode="auto">
            <a:xfrm>
              <a:off x="1655" y="284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x</a:t>
              </a:r>
            </a:p>
          </p:txBody>
        </p:sp>
        <p:sp>
          <p:nvSpPr>
            <p:cNvPr id="12324" name="Text Box 16"/>
            <p:cNvSpPr txBox="1">
              <a:spLocks noChangeArrowheads="1"/>
            </p:cNvSpPr>
            <p:nvPr/>
          </p:nvSpPr>
          <p:spPr bwMode="auto">
            <a:xfrm>
              <a:off x="1655" y="3113"/>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M</a:t>
              </a:r>
            </a:p>
          </p:txBody>
        </p:sp>
      </p:grpSp>
      <p:grpSp>
        <p:nvGrpSpPr>
          <p:cNvPr id="12298" name="Group 27"/>
          <p:cNvGrpSpPr>
            <a:grpSpLocks/>
          </p:cNvGrpSpPr>
          <p:nvPr/>
        </p:nvGrpSpPr>
        <p:grpSpPr bwMode="auto">
          <a:xfrm>
            <a:off x="1666875" y="5857875"/>
            <a:ext cx="890588" cy="811213"/>
            <a:chOff x="1413" y="3422"/>
            <a:chExt cx="561" cy="511"/>
          </a:xfrm>
        </p:grpSpPr>
        <p:sp>
          <p:nvSpPr>
            <p:cNvPr id="12319" name="Text Box 17"/>
            <p:cNvSpPr txBox="1">
              <a:spLocks noChangeArrowheads="1"/>
            </p:cNvSpPr>
            <p:nvPr/>
          </p:nvSpPr>
          <p:spPr bwMode="auto">
            <a:xfrm>
              <a:off x="1413" y="3566"/>
              <a:ext cx="5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p </a:t>
              </a:r>
              <a:r>
                <a:rPr lang="en-US" altLang="ja-JP" sz="1800">
                  <a:solidFill>
                    <a:srgbClr val="FF3300"/>
                  </a:solidFill>
                </a:rPr>
                <a:t>⇒</a:t>
              </a:r>
              <a:r>
                <a:rPr lang="ja-JP" altLang="en-US" sz="1800">
                  <a:solidFill>
                    <a:srgbClr val="FF3300"/>
                  </a:solidFill>
                </a:rPr>
                <a:t>*</a:t>
              </a:r>
              <a:r>
                <a:rPr lang="en-US" altLang="ja-JP" sz="1800"/>
                <a:t> p</a:t>
              </a:r>
            </a:p>
          </p:txBody>
        </p:sp>
        <p:sp>
          <p:nvSpPr>
            <p:cNvPr id="12320" name="Text Box 18"/>
            <p:cNvSpPr txBox="1">
              <a:spLocks noChangeArrowheads="1"/>
            </p:cNvSpPr>
            <p:nvPr/>
          </p:nvSpPr>
          <p:spPr bwMode="auto">
            <a:xfrm>
              <a:off x="1519" y="342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dirty="0"/>
                <a:t>ε</a:t>
              </a:r>
            </a:p>
          </p:txBody>
        </p:sp>
        <p:sp>
          <p:nvSpPr>
            <p:cNvPr id="12321" name="Text Box 19"/>
            <p:cNvSpPr txBox="1">
              <a:spLocks noChangeArrowheads="1"/>
            </p:cNvSpPr>
            <p:nvPr/>
          </p:nvSpPr>
          <p:spPr bwMode="auto">
            <a:xfrm>
              <a:off x="1565" y="370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M</a:t>
              </a:r>
            </a:p>
          </p:txBody>
        </p:sp>
      </p:grpSp>
      <p:grpSp>
        <p:nvGrpSpPr>
          <p:cNvPr id="12299" name="Group 22"/>
          <p:cNvGrpSpPr>
            <a:grpSpLocks/>
          </p:cNvGrpSpPr>
          <p:nvPr/>
        </p:nvGrpSpPr>
        <p:grpSpPr bwMode="auto">
          <a:xfrm>
            <a:off x="1692275" y="3500438"/>
            <a:ext cx="2205038" cy="801687"/>
            <a:chOff x="1292" y="1979"/>
            <a:chExt cx="1389" cy="505"/>
          </a:xfrm>
        </p:grpSpPr>
        <p:sp>
          <p:nvSpPr>
            <p:cNvPr id="12316" name="Text Box 23"/>
            <p:cNvSpPr txBox="1">
              <a:spLocks noChangeArrowheads="1"/>
            </p:cNvSpPr>
            <p:nvPr/>
          </p:nvSpPr>
          <p:spPr bwMode="auto">
            <a:xfrm>
              <a:off x="1292" y="2115"/>
              <a:ext cx="13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en-US" altLang="ja-JP" sz="1800" baseline="-25000"/>
                <a:t>1</a:t>
              </a:r>
              <a:r>
                <a:rPr lang="ja-JP" altLang="en-US" sz="1800"/>
                <a:t> ⇒ </a:t>
              </a:r>
              <a:r>
                <a:rPr lang="en-US" altLang="ja-JP" sz="1800"/>
                <a:t>p</a:t>
              </a:r>
              <a:r>
                <a:rPr lang="en-US" altLang="ja-JP" sz="1800" baseline="-25000"/>
                <a:t>2</a:t>
              </a:r>
              <a:r>
                <a:rPr lang="ja-JP" altLang="en-US" sz="1800"/>
                <a:t> ⇒ </a:t>
              </a:r>
              <a:r>
                <a:rPr lang="en-US" altLang="ja-JP" sz="1800"/>
                <a:t>p</a:t>
              </a:r>
              <a:r>
                <a:rPr lang="en-US" altLang="ja-JP" sz="1800" baseline="-25000"/>
                <a:t>3</a:t>
              </a:r>
              <a:r>
                <a:rPr lang="ja-JP" altLang="en-US" sz="1800"/>
                <a:t> ⇒ｐ</a:t>
              </a:r>
              <a:r>
                <a:rPr lang="ja-JP" altLang="en-US" sz="1800" baseline="-25000"/>
                <a:t>４</a:t>
              </a:r>
            </a:p>
          </p:txBody>
        </p:sp>
        <p:sp>
          <p:nvSpPr>
            <p:cNvPr id="12317" name="Text Box 24"/>
            <p:cNvSpPr txBox="1">
              <a:spLocks noChangeArrowheads="1"/>
            </p:cNvSpPr>
            <p:nvPr/>
          </p:nvSpPr>
          <p:spPr bwMode="auto">
            <a:xfrm>
              <a:off x="1474" y="1979"/>
              <a:ext cx="11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a</a:t>
              </a:r>
              <a:r>
                <a:rPr lang="en-US" altLang="ja-JP" sz="1800" baseline="-25000" dirty="0"/>
                <a:t>1</a:t>
              </a:r>
              <a:r>
                <a:rPr lang="ja-JP" altLang="en-US" sz="1800" dirty="0"/>
                <a:t>　</a:t>
              </a:r>
              <a:r>
                <a:rPr lang="ja-JP" altLang="en-US" sz="1800" dirty="0" smtClean="0"/>
                <a:t>   </a:t>
              </a:r>
              <a:r>
                <a:rPr lang="en-US" altLang="ja-JP" sz="1800" dirty="0"/>
                <a:t>a</a:t>
              </a:r>
              <a:r>
                <a:rPr lang="en-US" altLang="ja-JP" sz="1800" baseline="-25000" dirty="0"/>
                <a:t>2</a:t>
              </a:r>
              <a:r>
                <a:rPr lang="ja-JP" altLang="en-US" sz="1800" dirty="0"/>
                <a:t>　</a:t>
              </a:r>
              <a:r>
                <a:rPr lang="ja-JP" altLang="en-US" sz="1800" dirty="0" smtClean="0"/>
                <a:t>    </a:t>
              </a:r>
              <a:r>
                <a:rPr lang="en-US" altLang="ja-JP" sz="1800" dirty="0" smtClean="0"/>
                <a:t>a</a:t>
              </a:r>
              <a:r>
                <a:rPr lang="en-US" altLang="ja-JP" sz="1800" baseline="-25000" dirty="0" smtClean="0"/>
                <a:t>3</a:t>
              </a:r>
              <a:r>
                <a:rPr lang="ja-JP" altLang="en-US" sz="1800" dirty="0"/>
                <a:t>　　</a:t>
              </a:r>
            </a:p>
          </p:txBody>
        </p:sp>
        <p:sp>
          <p:nvSpPr>
            <p:cNvPr id="12318" name="Text Box 25"/>
            <p:cNvSpPr txBox="1">
              <a:spLocks noChangeArrowheads="1"/>
            </p:cNvSpPr>
            <p:nvPr/>
          </p:nvSpPr>
          <p:spPr bwMode="auto">
            <a:xfrm>
              <a:off x="1474" y="2251"/>
              <a:ext cx="1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   </a:t>
              </a:r>
              <a:r>
                <a:rPr lang="en-US" altLang="ja-JP" sz="1800" dirty="0" smtClean="0"/>
                <a:t>   </a:t>
              </a:r>
              <a:r>
                <a:rPr lang="en-US" altLang="ja-JP" sz="1800" dirty="0" err="1" smtClean="0"/>
                <a:t>M</a:t>
              </a:r>
              <a:r>
                <a:rPr lang="en-US" altLang="ja-JP" sz="1800" dirty="0" smtClean="0"/>
                <a:t>      </a:t>
              </a:r>
              <a:r>
                <a:rPr lang="en-US" altLang="ja-JP" sz="1800" dirty="0" err="1" smtClean="0"/>
                <a:t>M</a:t>
              </a:r>
              <a:r>
                <a:rPr lang="en-US" altLang="ja-JP" sz="1800" dirty="0" smtClean="0"/>
                <a:t>      </a:t>
              </a:r>
              <a:endParaRPr lang="en-US" altLang="ja-JP" sz="1800" dirty="0"/>
            </a:p>
          </p:txBody>
        </p:sp>
      </p:grpSp>
      <p:sp>
        <p:nvSpPr>
          <p:cNvPr id="12300" name="Text Box 26"/>
          <p:cNvSpPr txBox="1">
            <a:spLocks noChangeArrowheads="1"/>
          </p:cNvSpPr>
          <p:nvPr/>
        </p:nvSpPr>
        <p:spPr bwMode="auto">
          <a:xfrm>
            <a:off x="3995738" y="3789363"/>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入力記号</a:t>
            </a:r>
            <a:r>
              <a:rPr lang="ja-JP" altLang="en-US" sz="1800" b="1" dirty="0">
                <a:solidFill>
                  <a:srgbClr val="FF0000"/>
                </a:solidFill>
              </a:rPr>
              <a:t>列</a:t>
            </a:r>
            <a:r>
              <a:rPr lang="ja-JP" altLang="en-US" sz="1800" dirty="0"/>
              <a:t>　</a:t>
            </a:r>
            <a:r>
              <a:rPr lang="en-US" altLang="ja-JP" sz="1800" dirty="0" smtClean="0"/>
              <a:t>x </a:t>
            </a:r>
            <a:r>
              <a:rPr lang="ja-JP" altLang="en-US" sz="1800" dirty="0" smtClean="0"/>
              <a:t>が </a:t>
            </a:r>
            <a:r>
              <a:rPr lang="en-US" altLang="ja-JP" sz="1800" dirty="0" smtClean="0"/>
              <a:t>a</a:t>
            </a:r>
            <a:r>
              <a:rPr lang="en-US" altLang="ja-JP" sz="1800" baseline="-25000" dirty="0" smtClean="0"/>
              <a:t>1</a:t>
            </a:r>
            <a:r>
              <a:rPr lang="en-US" altLang="ja-JP" sz="1800" dirty="0" smtClean="0"/>
              <a:t>a</a:t>
            </a:r>
            <a:r>
              <a:rPr lang="en-US" altLang="ja-JP" sz="1800" baseline="-25000" dirty="0" smtClean="0"/>
              <a:t>2</a:t>
            </a:r>
            <a:r>
              <a:rPr lang="en-US" altLang="ja-JP" sz="1800" dirty="0" smtClean="0"/>
              <a:t>a</a:t>
            </a:r>
            <a:r>
              <a:rPr lang="en-US" altLang="ja-JP" sz="1800" baseline="-25000" dirty="0" smtClean="0"/>
              <a:t>3</a:t>
            </a:r>
            <a:r>
              <a:rPr lang="ja-JP" altLang="en-US" sz="1800" dirty="0"/>
              <a:t>　のとき</a:t>
            </a:r>
          </a:p>
        </p:txBody>
      </p:sp>
      <p:grpSp>
        <p:nvGrpSpPr>
          <p:cNvPr id="12301" name="Group 29"/>
          <p:cNvGrpSpPr>
            <a:grpSpLocks/>
          </p:cNvGrpSpPr>
          <p:nvPr/>
        </p:nvGrpSpPr>
        <p:grpSpPr bwMode="auto">
          <a:xfrm>
            <a:off x="2484438" y="4149725"/>
            <a:ext cx="4824412" cy="862013"/>
            <a:chOff x="1383" y="2840"/>
            <a:chExt cx="3039" cy="543"/>
          </a:xfrm>
        </p:grpSpPr>
        <p:sp>
          <p:nvSpPr>
            <p:cNvPr id="12313" name="Text Box 30"/>
            <p:cNvSpPr txBox="1">
              <a:spLocks noChangeArrowheads="1"/>
            </p:cNvSpPr>
            <p:nvPr/>
          </p:nvSpPr>
          <p:spPr bwMode="auto">
            <a:xfrm>
              <a:off x="1383" y="2976"/>
              <a:ext cx="303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p</a:t>
              </a:r>
              <a:r>
                <a:rPr lang="en-US" altLang="ja-JP" sz="1800" baseline="-25000" dirty="0"/>
                <a:t>1</a:t>
              </a:r>
              <a:r>
                <a:rPr lang="ja-JP" altLang="en-US" sz="1800" dirty="0"/>
                <a:t>　</a:t>
              </a:r>
              <a:r>
                <a:rPr lang="ja-JP" altLang="en-US" sz="1800" dirty="0">
                  <a:solidFill>
                    <a:srgbClr val="FF3300"/>
                  </a:solidFill>
                </a:rPr>
                <a:t>⇒*</a:t>
              </a:r>
              <a:r>
                <a:rPr lang="ja-JP" altLang="en-US" sz="1800" dirty="0"/>
                <a:t>　</a:t>
              </a:r>
              <a:r>
                <a:rPr lang="en-US" altLang="ja-JP" sz="1800" dirty="0"/>
                <a:t>p</a:t>
              </a:r>
              <a:r>
                <a:rPr lang="ja-JP" altLang="en-US" sz="1800" baseline="-25000" dirty="0"/>
                <a:t>４</a:t>
              </a:r>
              <a:r>
                <a:rPr lang="ja-JP" altLang="en-US" sz="1800" dirty="0"/>
                <a:t>　　　 ただし、</a:t>
              </a:r>
              <a:r>
                <a:rPr lang="en-US" altLang="ja-JP" sz="1800" dirty="0"/>
                <a:t>x=a</a:t>
              </a:r>
              <a:r>
                <a:rPr lang="en-US" altLang="ja-JP" sz="1800" baseline="-25000" dirty="0"/>
                <a:t>1</a:t>
              </a:r>
              <a:r>
                <a:rPr lang="en-US" altLang="ja-JP" sz="1800" dirty="0"/>
                <a:t>a</a:t>
              </a:r>
              <a:r>
                <a:rPr lang="en-US" altLang="ja-JP" sz="1800" baseline="-25000" dirty="0"/>
                <a:t>2</a:t>
              </a:r>
              <a:r>
                <a:rPr lang="en-US" altLang="ja-JP" sz="1800" dirty="0"/>
                <a:t>a</a:t>
              </a:r>
              <a:r>
                <a:rPr lang="en-US" altLang="ja-JP" sz="1800" baseline="-25000" dirty="0"/>
                <a:t>3</a:t>
              </a:r>
              <a:r>
                <a:rPr lang="ja-JP" altLang="en-US" sz="1800" dirty="0"/>
                <a:t>　</a:t>
              </a:r>
              <a:r>
                <a:rPr lang="ja-JP" altLang="en-US" sz="1800" dirty="0" smtClean="0"/>
                <a:t>と</a:t>
              </a:r>
              <a:r>
                <a:rPr lang="ja-JP" altLang="en-US" sz="1800" dirty="0"/>
                <a:t>書く</a:t>
              </a:r>
            </a:p>
            <a:p>
              <a:pPr eaLnBrk="1" hangingPunct="1">
                <a:spcBef>
                  <a:spcPct val="0"/>
                </a:spcBef>
                <a:buFontTx/>
                <a:buNone/>
              </a:pPr>
              <a:endParaRPr lang="en-US" altLang="ja-JP" sz="1800" dirty="0"/>
            </a:p>
          </p:txBody>
        </p:sp>
        <p:sp>
          <p:nvSpPr>
            <p:cNvPr id="12314" name="Text Box 31"/>
            <p:cNvSpPr txBox="1">
              <a:spLocks noChangeArrowheads="1"/>
            </p:cNvSpPr>
            <p:nvPr/>
          </p:nvSpPr>
          <p:spPr bwMode="auto">
            <a:xfrm>
              <a:off x="1655" y="284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x</a:t>
              </a:r>
            </a:p>
          </p:txBody>
        </p:sp>
        <p:sp>
          <p:nvSpPr>
            <p:cNvPr id="12315" name="Text Box 32"/>
            <p:cNvSpPr txBox="1">
              <a:spLocks noChangeArrowheads="1"/>
            </p:cNvSpPr>
            <p:nvPr/>
          </p:nvSpPr>
          <p:spPr bwMode="auto">
            <a:xfrm>
              <a:off x="1655" y="3113"/>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M</a:t>
              </a:r>
            </a:p>
          </p:txBody>
        </p:sp>
      </p:grpSp>
      <p:sp>
        <p:nvSpPr>
          <p:cNvPr id="12302" name="Text Box 33"/>
          <p:cNvSpPr txBox="1">
            <a:spLocks noChangeArrowheads="1"/>
          </p:cNvSpPr>
          <p:nvPr/>
        </p:nvSpPr>
        <p:spPr bwMode="auto">
          <a:xfrm>
            <a:off x="2484438" y="494188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一般的には</a:t>
            </a:r>
          </a:p>
        </p:txBody>
      </p:sp>
      <p:sp>
        <p:nvSpPr>
          <p:cNvPr id="12303" name="Text Box 34"/>
          <p:cNvSpPr txBox="1">
            <a:spLocks noChangeArrowheads="1"/>
          </p:cNvSpPr>
          <p:nvPr/>
        </p:nvSpPr>
        <p:spPr bwMode="auto">
          <a:xfrm>
            <a:off x="5148263" y="1966913"/>
            <a:ext cx="37385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solidFill>
                  <a:srgbClr val="000099"/>
                </a:solidFill>
              </a:rPr>
              <a:t>a</a:t>
            </a:r>
            <a:r>
              <a:rPr lang="ja-JP" altLang="en-US" sz="1400" dirty="0"/>
              <a:t>：入力記号　（アルファベットの前の方の文字）</a:t>
            </a:r>
          </a:p>
          <a:p>
            <a:pPr eaLnBrk="1" hangingPunct="1">
              <a:spcBef>
                <a:spcPct val="0"/>
              </a:spcBef>
              <a:buFontTx/>
              <a:buNone/>
            </a:pPr>
            <a:r>
              <a:rPr lang="en-US" altLang="ja-JP" sz="1400" dirty="0">
                <a:solidFill>
                  <a:srgbClr val="000099"/>
                </a:solidFill>
              </a:rPr>
              <a:t>x</a:t>
            </a:r>
            <a:r>
              <a:rPr lang="ja-JP" altLang="en-US" sz="1400" dirty="0"/>
              <a:t>：入力記号</a:t>
            </a:r>
            <a:r>
              <a:rPr lang="ja-JP" altLang="en-US" sz="1400" b="1" dirty="0">
                <a:solidFill>
                  <a:srgbClr val="FF3300"/>
                </a:solidFill>
              </a:rPr>
              <a:t>列</a:t>
            </a:r>
            <a:r>
              <a:rPr lang="ja-JP" altLang="en-US" sz="1400" dirty="0"/>
              <a:t>（アルファベットの</a:t>
            </a:r>
            <a:r>
              <a:rPr lang="ja-JP" altLang="en-US" sz="1400" b="1" dirty="0">
                <a:solidFill>
                  <a:srgbClr val="FF3300"/>
                </a:solidFill>
              </a:rPr>
              <a:t>後</a:t>
            </a:r>
            <a:r>
              <a:rPr lang="ja-JP" altLang="en-US" sz="1400" dirty="0"/>
              <a:t>の方の文字）</a:t>
            </a:r>
          </a:p>
        </p:txBody>
      </p:sp>
      <p:sp>
        <p:nvSpPr>
          <p:cNvPr id="12304" name="Text Box 35"/>
          <p:cNvSpPr txBox="1">
            <a:spLocks noChangeArrowheads="1"/>
          </p:cNvSpPr>
          <p:nvPr/>
        </p:nvSpPr>
        <p:spPr bwMode="auto">
          <a:xfrm>
            <a:off x="2555875" y="6092825"/>
            <a:ext cx="473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FF3300"/>
                </a:solidFill>
              </a:rPr>
              <a:t>ε</a:t>
            </a:r>
            <a:r>
              <a:rPr lang="ja-JP" altLang="en-US" sz="1800"/>
              <a:t>　空入力記号</a:t>
            </a:r>
            <a:r>
              <a:rPr lang="ja-JP" altLang="en-US" sz="1800">
                <a:solidFill>
                  <a:srgbClr val="FF0000"/>
                </a:solidFill>
              </a:rPr>
              <a:t>列</a:t>
            </a:r>
            <a:r>
              <a:rPr lang="ja-JP" altLang="en-US" sz="1800"/>
              <a:t>（入力記号がないことを表す）</a:t>
            </a:r>
          </a:p>
        </p:txBody>
      </p:sp>
      <p:sp>
        <p:nvSpPr>
          <p:cNvPr id="12305" name="Rectangle 36"/>
          <p:cNvSpPr>
            <a:spLocks noChangeArrowheads="1"/>
          </p:cNvSpPr>
          <p:nvPr/>
        </p:nvSpPr>
        <p:spPr bwMode="auto">
          <a:xfrm>
            <a:off x="5148263" y="1916113"/>
            <a:ext cx="3671887" cy="64928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2306" name="Line 37"/>
          <p:cNvSpPr>
            <a:spLocks noChangeShapeType="1"/>
          </p:cNvSpPr>
          <p:nvPr/>
        </p:nvSpPr>
        <p:spPr bwMode="auto">
          <a:xfrm flipH="1" flipV="1">
            <a:off x="3743325" y="3716337"/>
            <a:ext cx="323850" cy="217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2307" name="Oval 38"/>
          <p:cNvSpPr>
            <a:spLocks noChangeArrowheads="1"/>
          </p:cNvSpPr>
          <p:nvPr/>
        </p:nvSpPr>
        <p:spPr bwMode="auto">
          <a:xfrm>
            <a:off x="1763713" y="3500438"/>
            <a:ext cx="2011362" cy="360362"/>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2308" name="Freeform 39"/>
          <p:cNvSpPr>
            <a:spLocks/>
          </p:cNvSpPr>
          <p:nvPr/>
        </p:nvSpPr>
        <p:spPr bwMode="auto">
          <a:xfrm>
            <a:off x="1908175" y="4149725"/>
            <a:ext cx="612775" cy="433388"/>
          </a:xfrm>
          <a:custGeom>
            <a:avLst/>
            <a:gdLst>
              <a:gd name="T0" fmla="*/ 0 w 363"/>
              <a:gd name="T1" fmla="*/ 0 h 226"/>
              <a:gd name="T2" fmla="*/ 2147483647 w 363"/>
              <a:gd name="T3" fmla="*/ 2147483647 h 226"/>
              <a:gd name="T4" fmla="*/ 2147483647 w 363"/>
              <a:gd name="T5" fmla="*/ 2147483647 h 226"/>
              <a:gd name="T6" fmla="*/ 0 60000 65536"/>
              <a:gd name="T7" fmla="*/ 0 60000 65536"/>
              <a:gd name="T8" fmla="*/ 0 60000 65536"/>
            </a:gdLst>
            <a:ahLst/>
            <a:cxnLst>
              <a:cxn ang="T6">
                <a:pos x="T0" y="T1"/>
              </a:cxn>
              <a:cxn ang="T7">
                <a:pos x="T2" y="T3"/>
              </a:cxn>
              <a:cxn ang="T8">
                <a:pos x="T4" y="T5"/>
              </a:cxn>
            </a:cxnLst>
            <a:rect l="0" t="0" r="r" b="b"/>
            <a:pathLst>
              <a:path w="363" h="226">
                <a:moveTo>
                  <a:pt x="0" y="0"/>
                </a:moveTo>
                <a:cubicBezTo>
                  <a:pt x="15" y="71"/>
                  <a:pt x="30" y="143"/>
                  <a:pt x="90" y="181"/>
                </a:cubicBezTo>
                <a:cubicBezTo>
                  <a:pt x="150" y="219"/>
                  <a:pt x="318" y="219"/>
                  <a:pt x="363" y="226"/>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9" name="Freeform 40"/>
          <p:cNvSpPr>
            <a:spLocks/>
          </p:cNvSpPr>
          <p:nvPr/>
        </p:nvSpPr>
        <p:spPr bwMode="auto">
          <a:xfrm>
            <a:off x="3501232" y="4076700"/>
            <a:ext cx="62706" cy="431800"/>
          </a:xfrm>
          <a:custGeom>
            <a:avLst/>
            <a:gdLst>
              <a:gd name="T0" fmla="*/ 0 w 91"/>
              <a:gd name="T1" fmla="*/ 0 h 272"/>
              <a:gd name="T2" fmla="*/ 2147483647 w 91"/>
              <a:gd name="T3" fmla="*/ 2147483647 h 272"/>
              <a:gd name="T4" fmla="*/ 0 w 91"/>
              <a:gd name="T5" fmla="*/ 2147483647 h 272"/>
              <a:gd name="T6" fmla="*/ 0 60000 65536"/>
              <a:gd name="T7" fmla="*/ 0 60000 65536"/>
              <a:gd name="T8" fmla="*/ 0 60000 65536"/>
            </a:gdLst>
            <a:ahLst/>
            <a:cxnLst>
              <a:cxn ang="T6">
                <a:pos x="T0" y="T1"/>
              </a:cxn>
              <a:cxn ang="T7">
                <a:pos x="T2" y="T3"/>
              </a:cxn>
              <a:cxn ang="T8">
                <a:pos x="T4" y="T5"/>
              </a:cxn>
            </a:cxnLst>
            <a:rect l="0" t="0" r="r" b="b"/>
            <a:pathLst>
              <a:path w="91" h="272">
                <a:moveTo>
                  <a:pt x="0" y="0"/>
                </a:moveTo>
                <a:cubicBezTo>
                  <a:pt x="45" y="45"/>
                  <a:pt x="91" y="91"/>
                  <a:pt x="91" y="136"/>
                </a:cubicBezTo>
                <a:cubicBezTo>
                  <a:pt x="91" y="181"/>
                  <a:pt x="45" y="226"/>
                  <a:pt x="0" y="272"/>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角丸四角形 1"/>
          <p:cNvSpPr/>
          <p:nvPr/>
        </p:nvSpPr>
        <p:spPr>
          <a:xfrm>
            <a:off x="2486025" y="4240213"/>
            <a:ext cx="1257300" cy="70167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3" name="角丸四角形 42"/>
          <p:cNvSpPr/>
          <p:nvPr/>
        </p:nvSpPr>
        <p:spPr>
          <a:xfrm>
            <a:off x="2520950" y="5319713"/>
            <a:ext cx="1277938" cy="70167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4" name="角丸四角形 43"/>
          <p:cNvSpPr/>
          <p:nvPr/>
        </p:nvSpPr>
        <p:spPr>
          <a:xfrm>
            <a:off x="1746250" y="5967413"/>
            <a:ext cx="774700" cy="70167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番号プレースホルダ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fld id="{E8D66933-B659-4E6F-88BB-54060961FE4C}" type="slidenum">
              <a:rPr lang="en-US" altLang="ja-JP" sz="1400"/>
              <a:pPr algn="r" eaLnBrk="1" hangingPunct="1">
                <a:spcBef>
                  <a:spcPct val="0"/>
                </a:spcBef>
                <a:buFontTx/>
                <a:buNone/>
              </a:pPr>
              <a:t>12</a:t>
            </a:fld>
            <a:endParaRPr lang="en-US" altLang="ja-JP" sz="1400"/>
          </a:p>
        </p:txBody>
      </p:sp>
      <p:sp>
        <p:nvSpPr>
          <p:cNvPr id="13316" name="Text Box 26"/>
          <p:cNvSpPr txBox="1">
            <a:spLocks noChangeArrowheads="1"/>
          </p:cNvSpPr>
          <p:nvPr/>
        </p:nvSpPr>
        <p:spPr bwMode="auto">
          <a:xfrm>
            <a:off x="1331913" y="836613"/>
            <a:ext cx="7416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状態推移関数　</a:t>
            </a:r>
            <a:r>
              <a:rPr lang="en-US" altLang="ja-JP" sz="1800" dirty="0"/>
              <a:t>δ</a:t>
            </a:r>
            <a:r>
              <a:rPr lang="ja-JP" altLang="en-US" sz="1800" dirty="0"/>
              <a:t>：</a:t>
            </a:r>
            <a:r>
              <a:rPr lang="ja-JP" altLang="en-US" sz="1800" dirty="0">
                <a:solidFill>
                  <a:srgbClr val="0000FF"/>
                </a:solidFill>
              </a:rPr>
              <a:t>入力</a:t>
            </a:r>
            <a:r>
              <a:rPr lang="ja-JP" altLang="en-US" sz="1800" dirty="0" smtClean="0">
                <a:solidFill>
                  <a:srgbClr val="0000FF"/>
                </a:solidFill>
              </a:rPr>
              <a:t>記号（入力記号列ではない）</a:t>
            </a:r>
            <a:r>
              <a:rPr lang="ja-JP" altLang="en-US" sz="1800" dirty="0" smtClean="0"/>
              <a:t>に</a:t>
            </a:r>
            <a:r>
              <a:rPr lang="ja-JP" altLang="en-US" sz="1800" dirty="0"/>
              <a:t>対する推移関数</a:t>
            </a:r>
          </a:p>
          <a:p>
            <a:pPr eaLnBrk="1" hangingPunct="1">
              <a:spcBef>
                <a:spcPct val="0"/>
              </a:spcBef>
              <a:buFontTx/>
              <a:buNone/>
            </a:pPr>
            <a:r>
              <a:rPr lang="ja-JP" altLang="en-US" sz="1800" dirty="0"/>
              <a:t>　　　　　　　　　　　　 次にどの状態に推移するかを計算（決定）する関数</a:t>
            </a:r>
          </a:p>
          <a:p>
            <a:pPr eaLnBrk="1" hangingPunct="1">
              <a:spcBef>
                <a:spcPct val="0"/>
              </a:spcBef>
              <a:buFontTx/>
              <a:buNone/>
            </a:pPr>
            <a:endParaRPr lang="ja-JP" altLang="en-US" sz="1800" dirty="0"/>
          </a:p>
          <a:p>
            <a:pPr eaLnBrk="1" hangingPunct="1">
              <a:spcBef>
                <a:spcPct val="0"/>
              </a:spcBef>
              <a:buFontTx/>
              <a:buNone/>
            </a:pPr>
            <a:r>
              <a:rPr lang="ja-JP" altLang="en-US" sz="1800" dirty="0"/>
              <a:t>　例　</a:t>
            </a:r>
            <a:r>
              <a:rPr lang="en-US" altLang="ja-JP" sz="1800" dirty="0"/>
              <a:t>δ</a:t>
            </a:r>
            <a:r>
              <a:rPr lang="ja-JP" altLang="en-US" sz="1800" dirty="0"/>
              <a:t>（</a:t>
            </a:r>
            <a:r>
              <a:rPr lang="en-US" altLang="ja-JP" sz="1800" dirty="0" err="1"/>
              <a:t>p,a</a:t>
            </a:r>
            <a:r>
              <a:rPr lang="ja-JP" altLang="en-US" sz="1800" dirty="0"/>
              <a:t>）</a:t>
            </a:r>
            <a:r>
              <a:rPr lang="en-US" altLang="ja-JP" sz="1800" dirty="0"/>
              <a:t>=q</a:t>
            </a:r>
            <a:r>
              <a:rPr lang="ja-JP" altLang="en-US" sz="1800" dirty="0"/>
              <a:t>　　 　　　　　　　　　     </a:t>
            </a:r>
            <a:r>
              <a:rPr lang="ja-JP" altLang="en-US" sz="1800" dirty="0" smtClean="0"/>
              <a:t>  </a:t>
            </a:r>
            <a:r>
              <a:rPr lang="en-US" altLang="ja-JP" sz="1800" dirty="0" smtClean="0"/>
              <a:t>δ</a:t>
            </a:r>
            <a:r>
              <a:rPr lang="ja-JP" altLang="en-US" sz="1800" dirty="0"/>
              <a:t>（</a:t>
            </a:r>
            <a:r>
              <a:rPr lang="en-US" altLang="ja-JP" sz="1800" dirty="0" err="1"/>
              <a:t>q,b</a:t>
            </a:r>
            <a:r>
              <a:rPr lang="ja-JP" altLang="en-US" sz="1800" dirty="0"/>
              <a:t>）</a:t>
            </a:r>
            <a:r>
              <a:rPr lang="en-US" altLang="ja-JP" sz="1800" dirty="0"/>
              <a:t>=r</a:t>
            </a:r>
            <a:r>
              <a:rPr lang="ja-JP" altLang="en-US" sz="1800" dirty="0"/>
              <a:t>　</a:t>
            </a:r>
          </a:p>
          <a:p>
            <a:pPr eaLnBrk="1" hangingPunct="1">
              <a:spcBef>
                <a:spcPct val="0"/>
              </a:spcBef>
              <a:buFontTx/>
              <a:buNone/>
            </a:pPr>
            <a:r>
              <a:rPr lang="ja-JP" altLang="en-US" sz="1800" dirty="0"/>
              <a:t>      　</a:t>
            </a:r>
            <a:r>
              <a:rPr lang="en-US" altLang="ja-JP" sz="1800" dirty="0"/>
              <a:t>p</a:t>
            </a:r>
            <a:r>
              <a:rPr lang="ja-JP" altLang="en-US" sz="1800" dirty="0"/>
              <a:t>状態にあるとき、入力記号</a:t>
            </a:r>
            <a:r>
              <a:rPr lang="en-US" altLang="ja-JP" sz="1800" dirty="0"/>
              <a:t>a</a:t>
            </a:r>
          </a:p>
          <a:p>
            <a:pPr eaLnBrk="1" hangingPunct="1">
              <a:spcBef>
                <a:spcPct val="0"/>
              </a:spcBef>
              <a:buFontTx/>
              <a:buNone/>
            </a:pPr>
            <a:r>
              <a:rPr lang="ja-JP" altLang="en-US" sz="1800" dirty="0"/>
              <a:t>　　　 を読込むと</a:t>
            </a:r>
            <a:r>
              <a:rPr lang="en-US" altLang="ja-JP" sz="1800" dirty="0"/>
              <a:t>q</a:t>
            </a:r>
            <a:r>
              <a:rPr lang="ja-JP" altLang="en-US" sz="1800" dirty="0"/>
              <a:t>状態に推移する　</a:t>
            </a:r>
          </a:p>
        </p:txBody>
      </p:sp>
      <p:sp>
        <p:nvSpPr>
          <p:cNvPr id="13317" name="Text Box 5"/>
          <p:cNvSpPr txBox="1">
            <a:spLocks noChangeArrowheads="1"/>
          </p:cNvSpPr>
          <p:nvPr/>
        </p:nvSpPr>
        <p:spPr bwMode="auto">
          <a:xfrm>
            <a:off x="1331913" y="2789238"/>
            <a:ext cx="5768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FF3300"/>
                </a:solidFill>
              </a:rPr>
              <a:t>拡張</a:t>
            </a:r>
            <a:r>
              <a:rPr lang="ja-JP" altLang="en-US" sz="1800"/>
              <a:t>状態推移関数　</a:t>
            </a:r>
            <a:r>
              <a:rPr lang="en-US" altLang="ja-JP" sz="1800"/>
              <a:t>δ</a:t>
            </a:r>
            <a:r>
              <a:rPr lang="ja-JP" altLang="en-US" sz="1800"/>
              <a:t>・・・・</a:t>
            </a:r>
            <a:r>
              <a:rPr lang="ja-JP" altLang="en-US" sz="1800">
                <a:solidFill>
                  <a:srgbClr val="0000FF"/>
                </a:solidFill>
              </a:rPr>
              <a:t>入力記号</a:t>
            </a:r>
            <a:r>
              <a:rPr lang="ja-JP" altLang="en-US" sz="1800">
                <a:solidFill>
                  <a:srgbClr val="FF0000"/>
                </a:solidFill>
              </a:rPr>
              <a:t>列</a:t>
            </a:r>
            <a:r>
              <a:rPr lang="ja-JP" altLang="en-US" sz="1800"/>
              <a:t>に対する推移関数</a:t>
            </a:r>
          </a:p>
        </p:txBody>
      </p:sp>
      <p:sp>
        <p:nvSpPr>
          <p:cNvPr id="13318" name="Text Box 6"/>
          <p:cNvSpPr txBox="1">
            <a:spLocks noChangeArrowheads="1"/>
          </p:cNvSpPr>
          <p:nvPr/>
        </p:nvSpPr>
        <p:spPr bwMode="auto">
          <a:xfrm>
            <a:off x="3318396" y="2708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FF3300"/>
                </a:solidFill>
              </a:rPr>
              <a:t>＾</a:t>
            </a:r>
          </a:p>
        </p:txBody>
      </p:sp>
      <p:grpSp>
        <p:nvGrpSpPr>
          <p:cNvPr id="13319" name="Group 9"/>
          <p:cNvGrpSpPr>
            <a:grpSpLocks/>
          </p:cNvGrpSpPr>
          <p:nvPr/>
        </p:nvGrpSpPr>
        <p:grpSpPr bwMode="auto">
          <a:xfrm>
            <a:off x="1395413" y="5649913"/>
            <a:ext cx="412750" cy="442912"/>
            <a:chOff x="1824" y="1979"/>
            <a:chExt cx="260" cy="279"/>
          </a:xfrm>
        </p:grpSpPr>
        <p:sp>
          <p:nvSpPr>
            <p:cNvPr id="13354" name="Text Box 7"/>
            <p:cNvSpPr txBox="1">
              <a:spLocks noChangeArrowheads="1"/>
            </p:cNvSpPr>
            <p:nvPr/>
          </p:nvSpPr>
          <p:spPr bwMode="auto">
            <a:xfrm>
              <a:off x="1824" y="202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δ</a:t>
              </a:r>
            </a:p>
          </p:txBody>
        </p:sp>
        <p:sp>
          <p:nvSpPr>
            <p:cNvPr id="13355" name="Text Box 8"/>
            <p:cNvSpPr txBox="1">
              <a:spLocks noChangeArrowheads="1"/>
            </p:cNvSpPr>
            <p:nvPr/>
          </p:nvSpPr>
          <p:spPr bwMode="auto">
            <a:xfrm>
              <a:off x="1840" y="197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grpSp>
      <p:sp>
        <p:nvSpPr>
          <p:cNvPr id="13320" name="Text Box 10"/>
          <p:cNvSpPr txBox="1">
            <a:spLocks noChangeArrowheads="1"/>
          </p:cNvSpPr>
          <p:nvPr/>
        </p:nvSpPr>
        <p:spPr bwMode="auto">
          <a:xfrm>
            <a:off x="1611313" y="5722938"/>
            <a:ext cx="1550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a:t>
            </a:r>
            <a:r>
              <a:rPr lang="en-US" altLang="ja-JP" sz="1800" dirty="0" err="1"/>
              <a:t>p,ε</a:t>
            </a:r>
            <a:r>
              <a:rPr lang="en-US" altLang="ja-JP" sz="1800" dirty="0"/>
              <a:t>)=</a:t>
            </a:r>
            <a:r>
              <a:rPr lang="en-US" altLang="ja-JP" sz="1800" dirty="0" smtClean="0"/>
              <a:t>p   </a:t>
            </a:r>
            <a:r>
              <a:rPr lang="ja-JP" altLang="en-US" sz="1800" dirty="0" smtClean="0">
                <a:solidFill>
                  <a:srgbClr val="FF0000"/>
                </a:solidFill>
              </a:rPr>
              <a:t>注意</a:t>
            </a:r>
            <a:endParaRPr lang="en-US" altLang="ja-JP" sz="1800" dirty="0">
              <a:solidFill>
                <a:srgbClr val="FF0000"/>
              </a:solidFill>
            </a:endParaRPr>
          </a:p>
        </p:txBody>
      </p:sp>
      <p:grpSp>
        <p:nvGrpSpPr>
          <p:cNvPr id="13321" name="Group 11"/>
          <p:cNvGrpSpPr>
            <a:grpSpLocks/>
          </p:cNvGrpSpPr>
          <p:nvPr/>
        </p:nvGrpSpPr>
        <p:grpSpPr bwMode="auto">
          <a:xfrm>
            <a:off x="1403350" y="3654425"/>
            <a:ext cx="412750" cy="442913"/>
            <a:chOff x="1824" y="1979"/>
            <a:chExt cx="260" cy="279"/>
          </a:xfrm>
        </p:grpSpPr>
        <p:sp>
          <p:nvSpPr>
            <p:cNvPr id="13352" name="Text Box 12"/>
            <p:cNvSpPr txBox="1">
              <a:spLocks noChangeArrowheads="1"/>
            </p:cNvSpPr>
            <p:nvPr/>
          </p:nvSpPr>
          <p:spPr bwMode="auto">
            <a:xfrm>
              <a:off x="1824" y="202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δ</a:t>
              </a:r>
            </a:p>
          </p:txBody>
        </p:sp>
        <p:sp>
          <p:nvSpPr>
            <p:cNvPr id="13353" name="Text Box 13"/>
            <p:cNvSpPr txBox="1">
              <a:spLocks noChangeArrowheads="1"/>
            </p:cNvSpPr>
            <p:nvPr/>
          </p:nvSpPr>
          <p:spPr bwMode="auto">
            <a:xfrm>
              <a:off x="1840" y="197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grpSp>
      <p:sp>
        <p:nvSpPr>
          <p:cNvPr id="13322" name="Text Box 14"/>
          <p:cNvSpPr txBox="1">
            <a:spLocks noChangeArrowheads="1"/>
          </p:cNvSpPr>
          <p:nvPr/>
        </p:nvSpPr>
        <p:spPr bwMode="auto">
          <a:xfrm>
            <a:off x="1619250" y="3725863"/>
            <a:ext cx="59547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(p,w)=</a:t>
            </a:r>
            <a:r>
              <a:rPr lang="en-US" altLang="ja-JP" sz="1800">
                <a:solidFill>
                  <a:srgbClr val="009900"/>
                </a:solidFill>
              </a:rPr>
              <a:t>q</a:t>
            </a:r>
            <a:r>
              <a:rPr lang="en-US" altLang="ja-JP" sz="1800"/>
              <a:t> </a:t>
            </a:r>
            <a:r>
              <a:rPr lang="ja-JP" altLang="en-US" sz="1800"/>
              <a:t>かつ　</a:t>
            </a:r>
            <a:r>
              <a:rPr lang="en-US" altLang="ja-JP" sz="1800"/>
              <a:t>δ(</a:t>
            </a:r>
            <a:r>
              <a:rPr lang="en-US" altLang="ja-JP" sz="1800">
                <a:solidFill>
                  <a:srgbClr val="009900"/>
                </a:solidFill>
              </a:rPr>
              <a:t>q</a:t>
            </a:r>
            <a:r>
              <a:rPr lang="en-US" altLang="ja-JP" sz="1800"/>
              <a:t>,</a:t>
            </a:r>
            <a:r>
              <a:rPr lang="en-US" altLang="ja-JP" sz="1800">
                <a:solidFill>
                  <a:srgbClr val="0000FF"/>
                </a:solidFill>
              </a:rPr>
              <a:t>a</a:t>
            </a:r>
            <a:r>
              <a:rPr lang="en-US" altLang="ja-JP" sz="1800"/>
              <a:t>)=r</a:t>
            </a:r>
            <a:r>
              <a:rPr lang="ja-JP" altLang="en-US" sz="1800"/>
              <a:t>　であるなら　　</a:t>
            </a:r>
          </a:p>
          <a:p>
            <a:pPr eaLnBrk="1" hangingPunct="1">
              <a:spcBef>
                <a:spcPct val="0"/>
              </a:spcBef>
              <a:buFontTx/>
              <a:buNone/>
            </a:pPr>
            <a:r>
              <a:rPr lang="ja-JP" altLang="en-US" sz="1800"/>
              <a:t>　　　記号列</a:t>
            </a:r>
            <a:r>
              <a:rPr lang="en-US" altLang="ja-JP" sz="1800"/>
              <a:t>w</a:t>
            </a:r>
            <a:r>
              <a:rPr lang="ja-JP" altLang="en-US" sz="1800"/>
              <a:t>を読んで状態推移を繰返し状態</a:t>
            </a:r>
            <a:r>
              <a:rPr lang="en-US" altLang="ja-JP" sz="1800">
                <a:solidFill>
                  <a:srgbClr val="009900"/>
                </a:solidFill>
              </a:rPr>
              <a:t>q</a:t>
            </a:r>
            <a:r>
              <a:rPr lang="ja-JP" altLang="en-US" sz="1800"/>
              <a:t>に到達した後</a:t>
            </a:r>
          </a:p>
          <a:p>
            <a:pPr eaLnBrk="1" hangingPunct="1">
              <a:spcBef>
                <a:spcPct val="0"/>
              </a:spcBef>
              <a:buFontTx/>
              <a:buNone/>
            </a:pPr>
            <a:r>
              <a:rPr lang="ja-JP" altLang="en-US" sz="1800"/>
              <a:t>　　　一つの記号</a:t>
            </a:r>
            <a:r>
              <a:rPr lang="en-US" altLang="ja-JP" sz="1800">
                <a:solidFill>
                  <a:srgbClr val="000099"/>
                </a:solidFill>
              </a:rPr>
              <a:t>a</a:t>
            </a:r>
            <a:r>
              <a:rPr lang="ja-JP" altLang="en-US" sz="1800"/>
              <a:t>読んで状態</a:t>
            </a:r>
            <a:r>
              <a:rPr lang="en-US" altLang="ja-JP" sz="1800"/>
              <a:t>r</a:t>
            </a:r>
            <a:r>
              <a:rPr lang="ja-JP" altLang="en-US" sz="1800"/>
              <a:t>に到達する</a:t>
            </a:r>
          </a:p>
        </p:txBody>
      </p:sp>
      <p:sp>
        <p:nvSpPr>
          <p:cNvPr id="13323" name="Text Box 15"/>
          <p:cNvSpPr txBox="1">
            <a:spLocks noChangeArrowheads="1"/>
          </p:cNvSpPr>
          <p:nvPr/>
        </p:nvSpPr>
        <p:spPr bwMode="auto">
          <a:xfrm>
            <a:off x="5003800" y="3184525"/>
            <a:ext cx="38179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 </a:t>
            </a:r>
            <a:r>
              <a:rPr lang="ja-JP" altLang="en-US" sz="1400"/>
              <a:t>：入力記号　 （アルファベットの前の方の文字）</a:t>
            </a:r>
          </a:p>
          <a:p>
            <a:pPr eaLnBrk="1" hangingPunct="1">
              <a:spcBef>
                <a:spcPct val="0"/>
              </a:spcBef>
              <a:buFontTx/>
              <a:buNone/>
            </a:pPr>
            <a:r>
              <a:rPr lang="en-US" altLang="ja-JP" sz="1400"/>
              <a:t>W</a:t>
            </a:r>
            <a:r>
              <a:rPr lang="ja-JP" altLang="en-US" sz="1400"/>
              <a:t>：入力記号</a:t>
            </a:r>
            <a:r>
              <a:rPr lang="ja-JP" altLang="en-US" sz="1400" b="1">
                <a:solidFill>
                  <a:srgbClr val="FF0000"/>
                </a:solidFill>
              </a:rPr>
              <a:t>列</a:t>
            </a:r>
            <a:r>
              <a:rPr lang="ja-JP" altLang="en-US" sz="1400"/>
              <a:t>（アルファベットの後の方の文字）</a:t>
            </a:r>
          </a:p>
        </p:txBody>
      </p:sp>
      <p:grpSp>
        <p:nvGrpSpPr>
          <p:cNvPr id="13324" name="Group 17"/>
          <p:cNvGrpSpPr>
            <a:grpSpLocks/>
          </p:cNvGrpSpPr>
          <p:nvPr/>
        </p:nvGrpSpPr>
        <p:grpSpPr bwMode="auto">
          <a:xfrm>
            <a:off x="1403350" y="4660900"/>
            <a:ext cx="412750" cy="442913"/>
            <a:chOff x="1824" y="1979"/>
            <a:chExt cx="260" cy="279"/>
          </a:xfrm>
        </p:grpSpPr>
        <p:sp>
          <p:nvSpPr>
            <p:cNvPr id="13350" name="Text Box 18"/>
            <p:cNvSpPr txBox="1">
              <a:spLocks noChangeArrowheads="1"/>
            </p:cNvSpPr>
            <p:nvPr/>
          </p:nvSpPr>
          <p:spPr bwMode="auto">
            <a:xfrm>
              <a:off x="1824" y="202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δ</a:t>
              </a:r>
            </a:p>
          </p:txBody>
        </p:sp>
        <p:sp>
          <p:nvSpPr>
            <p:cNvPr id="13351" name="Text Box 19"/>
            <p:cNvSpPr txBox="1">
              <a:spLocks noChangeArrowheads="1"/>
            </p:cNvSpPr>
            <p:nvPr/>
          </p:nvSpPr>
          <p:spPr bwMode="auto">
            <a:xfrm>
              <a:off x="1840" y="197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grpSp>
      <p:grpSp>
        <p:nvGrpSpPr>
          <p:cNvPr id="13325" name="Group 20"/>
          <p:cNvGrpSpPr>
            <a:grpSpLocks/>
          </p:cNvGrpSpPr>
          <p:nvPr/>
        </p:nvGrpSpPr>
        <p:grpSpPr bwMode="auto">
          <a:xfrm>
            <a:off x="2843213" y="4660900"/>
            <a:ext cx="412750" cy="442913"/>
            <a:chOff x="1824" y="1979"/>
            <a:chExt cx="260" cy="279"/>
          </a:xfrm>
        </p:grpSpPr>
        <p:sp>
          <p:nvSpPr>
            <p:cNvPr id="13348" name="Text Box 21"/>
            <p:cNvSpPr txBox="1">
              <a:spLocks noChangeArrowheads="1"/>
            </p:cNvSpPr>
            <p:nvPr/>
          </p:nvSpPr>
          <p:spPr bwMode="auto">
            <a:xfrm>
              <a:off x="1824" y="202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δ</a:t>
              </a:r>
            </a:p>
          </p:txBody>
        </p:sp>
        <p:sp>
          <p:nvSpPr>
            <p:cNvPr id="13349" name="Text Box 22"/>
            <p:cNvSpPr txBox="1">
              <a:spLocks noChangeArrowheads="1"/>
            </p:cNvSpPr>
            <p:nvPr/>
          </p:nvSpPr>
          <p:spPr bwMode="auto">
            <a:xfrm>
              <a:off x="1833" y="197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grpSp>
      <p:sp>
        <p:nvSpPr>
          <p:cNvPr id="13326" name="Text Box 24"/>
          <p:cNvSpPr txBox="1">
            <a:spLocks noChangeArrowheads="1"/>
          </p:cNvSpPr>
          <p:nvPr/>
        </p:nvSpPr>
        <p:spPr bwMode="auto">
          <a:xfrm>
            <a:off x="1547813" y="4733925"/>
            <a:ext cx="2544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r>
              <a:rPr lang="en-US" altLang="ja-JP" sz="1800"/>
              <a:t>p,w</a:t>
            </a:r>
            <a:r>
              <a:rPr lang="en-US" altLang="ja-JP" sz="1800">
                <a:solidFill>
                  <a:srgbClr val="0000FF"/>
                </a:solidFill>
              </a:rPr>
              <a:t>a</a:t>
            </a:r>
            <a:r>
              <a:rPr lang="en-US" altLang="ja-JP" sz="1800"/>
              <a:t>)</a:t>
            </a:r>
            <a:r>
              <a:rPr lang="ja-JP" altLang="en-US" sz="1800"/>
              <a:t>＝</a:t>
            </a:r>
            <a:r>
              <a:rPr lang="en-US" altLang="ja-JP" sz="1800"/>
              <a:t>δ(</a:t>
            </a:r>
            <a:r>
              <a:rPr lang="ja-JP" altLang="en-US" sz="1800"/>
              <a:t>　</a:t>
            </a:r>
            <a:r>
              <a:rPr lang="ja-JP" altLang="en-US" sz="1800">
                <a:solidFill>
                  <a:srgbClr val="009900"/>
                </a:solidFill>
              </a:rPr>
              <a:t>　</a:t>
            </a:r>
            <a:r>
              <a:rPr lang="en-US" altLang="ja-JP" sz="1800">
                <a:solidFill>
                  <a:srgbClr val="009900"/>
                </a:solidFill>
              </a:rPr>
              <a:t>(p,w)</a:t>
            </a:r>
            <a:r>
              <a:rPr lang="ja-JP" altLang="en-US" sz="1800"/>
              <a:t>　</a:t>
            </a:r>
            <a:r>
              <a:rPr lang="en-US" altLang="ja-JP" sz="1800"/>
              <a:t>,</a:t>
            </a:r>
            <a:r>
              <a:rPr lang="en-US" altLang="ja-JP" sz="1800">
                <a:solidFill>
                  <a:srgbClr val="0000FF"/>
                </a:solidFill>
              </a:rPr>
              <a:t>a</a:t>
            </a:r>
            <a:r>
              <a:rPr lang="en-US" altLang="ja-JP" sz="1800"/>
              <a:t>)</a:t>
            </a:r>
          </a:p>
        </p:txBody>
      </p:sp>
      <p:sp>
        <p:nvSpPr>
          <p:cNvPr id="13327" name="Text Box 25"/>
          <p:cNvSpPr txBox="1">
            <a:spLocks noChangeArrowheads="1"/>
          </p:cNvSpPr>
          <p:nvPr/>
        </p:nvSpPr>
        <p:spPr bwMode="auto">
          <a:xfrm>
            <a:off x="2195513" y="5094288"/>
            <a:ext cx="101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r>
              <a:rPr lang="en-US" altLang="ja-JP" sz="1800"/>
              <a:t>δ(</a:t>
            </a:r>
            <a:r>
              <a:rPr lang="en-US" altLang="ja-JP" sz="1800">
                <a:solidFill>
                  <a:srgbClr val="00B050"/>
                </a:solidFill>
              </a:rPr>
              <a:t>q</a:t>
            </a:r>
            <a:r>
              <a:rPr lang="en-US" altLang="ja-JP" sz="1800"/>
              <a:t>,</a:t>
            </a:r>
            <a:r>
              <a:rPr lang="en-US" altLang="ja-JP" sz="1800">
                <a:solidFill>
                  <a:srgbClr val="0000FF"/>
                </a:solidFill>
              </a:rPr>
              <a:t>a</a:t>
            </a:r>
            <a:r>
              <a:rPr lang="en-US" altLang="ja-JP" sz="1800"/>
              <a:t>)</a:t>
            </a:r>
          </a:p>
          <a:p>
            <a:pPr eaLnBrk="1" hangingPunct="1">
              <a:spcBef>
                <a:spcPct val="0"/>
              </a:spcBef>
              <a:buFontTx/>
              <a:buNone/>
            </a:pPr>
            <a:r>
              <a:rPr lang="ja-JP" altLang="en-US" sz="1800"/>
              <a:t>＝</a:t>
            </a:r>
            <a:r>
              <a:rPr lang="en-US" altLang="ja-JP" sz="1800"/>
              <a:t>r</a:t>
            </a:r>
          </a:p>
        </p:txBody>
      </p:sp>
      <p:grpSp>
        <p:nvGrpSpPr>
          <p:cNvPr id="13328" name="Group 27"/>
          <p:cNvGrpSpPr>
            <a:grpSpLocks/>
          </p:cNvGrpSpPr>
          <p:nvPr/>
        </p:nvGrpSpPr>
        <p:grpSpPr bwMode="auto">
          <a:xfrm>
            <a:off x="5364163" y="5013325"/>
            <a:ext cx="1920876" cy="798513"/>
            <a:chOff x="1292" y="1979"/>
            <a:chExt cx="1210" cy="503"/>
          </a:xfrm>
        </p:grpSpPr>
        <p:sp>
          <p:nvSpPr>
            <p:cNvPr id="13345" name="Text Box 28"/>
            <p:cNvSpPr txBox="1">
              <a:spLocks noChangeArrowheads="1"/>
            </p:cNvSpPr>
            <p:nvPr/>
          </p:nvSpPr>
          <p:spPr bwMode="auto">
            <a:xfrm>
              <a:off x="1292" y="2115"/>
              <a:ext cx="10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p</a:t>
              </a:r>
              <a:r>
                <a:rPr lang="ja-JP" altLang="en-US" sz="1800" dirty="0"/>
                <a:t>　</a:t>
              </a:r>
              <a:r>
                <a:rPr lang="ja-JP" altLang="en-US" sz="1800" dirty="0" smtClean="0"/>
                <a:t>⇒*</a:t>
              </a:r>
              <a:r>
                <a:rPr lang="ja-JP" altLang="en-US" sz="1800" dirty="0"/>
                <a:t>　</a:t>
              </a:r>
              <a:r>
                <a:rPr lang="ja-JP" altLang="en-US" sz="1800" dirty="0">
                  <a:solidFill>
                    <a:srgbClr val="00B050"/>
                  </a:solidFill>
                </a:rPr>
                <a:t>ｑ</a:t>
              </a:r>
              <a:r>
                <a:rPr lang="ja-JP" altLang="en-US" sz="1800" dirty="0"/>
                <a:t>　</a:t>
              </a:r>
              <a:r>
                <a:rPr lang="ja-JP" altLang="en-US" sz="1800" dirty="0" smtClean="0"/>
                <a:t>⇒</a:t>
              </a:r>
              <a:r>
                <a:rPr lang="ja-JP" altLang="en-US" sz="1800" dirty="0"/>
                <a:t>　ｒ</a:t>
              </a:r>
            </a:p>
          </p:txBody>
        </p:sp>
        <p:sp>
          <p:nvSpPr>
            <p:cNvPr id="13346" name="Text Box 29"/>
            <p:cNvSpPr txBox="1">
              <a:spLocks noChangeArrowheads="1"/>
            </p:cNvSpPr>
            <p:nvPr/>
          </p:nvSpPr>
          <p:spPr bwMode="auto">
            <a:xfrm>
              <a:off x="1474" y="1979"/>
              <a:ext cx="8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ｗ　 　　</a:t>
              </a:r>
              <a:r>
                <a:rPr lang="ja-JP" altLang="en-US" sz="1800" dirty="0" smtClean="0"/>
                <a:t> </a:t>
              </a:r>
              <a:r>
                <a:rPr lang="en-US" altLang="ja-JP" sz="1800" dirty="0" smtClean="0">
                  <a:solidFill>
                    <a:srgbClr val="0000FF"/>
                  </a:solidFill>
                </a:rPr>
                <a:t>a</a:t>
              </a:r>
              <a:r>
                <a:rPr lang="ja-JP" altLang="en-US" sz="1800" dirty="0"/>
                <a:t>　　</a:t>
              </a:r>
            </a:p>
          </p:txBody>
        </p:sp>
        <p:sp>
          <p:nvSpPr>
            <p:cNvPr id="13347" name="Text Box 30"/>
            <p:cNvSpPr txBox="1">
              <a:spLocks noChangeArrowheads="1"/>
            </p:cNvSpPr>
            <p:nvPr/>
          </p:nvSpPr>
          <p:spPr bwMode="auto">
            <a:xfrm>
              <a:off x="1474" y="2251"/>
              <a:ext cx="10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M    </a:t>
              </a:r>
              <a:r>
                <a:rPr lang="ja-JP" altLang="en-US" sz="1800"/>
                <a:t>　　</a:t>
              </a:r>
              <a:r>
                <a:rPr lang="en-US" altLang="ja-JP" sz="1800"/>
                <a:t>M        </a:t>
              </a:r>
            </a:p>
          </p:txBody>
        </p:sp>
      </p:grpSp>
      <p:sp>
        <p:nvSpPr>
          <p:cNvPr id="13329" name="Text Box 31"/>
          <p:cNvSpPr txBox="1">
            <a:spLocks noChangeArrowheads="1"/>
          </p:cNvSpPr>
          <p:nvPr/>
        </p:nvSpPr>
        <p:spPr bwMode="auto">
          <a:xfrm>
            <a:off x="6156325" y="4724400"/>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ja-JP" altLang="en-US" sz="1800"/>
              <a:t>　　ｗ　　　</a:t>
            </a:r>
            <a:r>
              <a:rPr lang="ja-JP" altLang="en-US" sz="1800">
                <a:solidFill>
                  <a:srgbClr val="0000FF"/>
                </a:solidFill>
              </a:rPr>
              <a:t>ａ</a:t>
            </a:r>
          </a:p>
        </p:txBody>
      </p:sp>
      <p:sp>
        <p:nvSpPr>
          <p:cNvPr id="13330" name="Rectangle 32"/>
          <p:cNvSpPr>
            <a:spLocks noChangeArrowheads="1"/>
          </p:cNvSpPr>
          <p:nvPr/>
        </p:nvSpPr>
        <p:spPr bwMode="auto">
          <a:xfrm>
            <a:off x="6156325" y="4797425"/>
            <a:ext cx="1008063"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3331" name="Text Box 33"/>
          <p:cNvSpPr txBox="1">
            <a:spLocks noChangeArrowheads="1"/>
          </p:cNvSpPr>
          <p:nvPr/>
        </p:nvSpPr>
        <p:spPr bwMode="auto">
          <a:xfrm>
            <a:off x="4787900" y="47244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入力記号列</a:t>
            </a:r>
          </a:p>
        </p:txBody>
      </p:sp>
      <p:sp>
        <p:nvSpPr>
          <p:cNvPr id="13332" name="Rectangle 34"/>
          <p:cNvSpPr>
            <a:spLocks noChangeArrowheads="1"/>
          </p:cNvSpPr>
          <p:nvPr/>
        </p:nvSpPr>
        <p:spPr bwMode="auto">
          <a:xfrm>
            <a:off x="7189788" y="4795838"/>
            <a:ext cx="215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3333" name="Freeform 37"/>
          <p:cNvSpPr>
            <a:spLocks/>
          </p:cNvSpPr>
          <p:nvPr/>
        </p:nvSpPr>
        <p:spPr bwMode="auto">
          <a:xfrm>
            <a:off x="2411413" y="3573463"/>
            <a:ext cx="1081087" cy="296862"/>
          </a:xfrm>
          <a:custGeom>
            <a:avLst/>
            <a:gdLst>
              <a:gd name="T0" fmla="*/ 0 w 363"/>
              <a:gd name="T1" fmla="*/ 2147483647 h 190"/>
              <a:gd name="T2" fmla="*/ 2147483647 w 363"/>
              <a:gd name="T3" fmla="*/ 2147483647 h 190"/>
              <a:gd name="T4" fmla="*/ 2147483647 w 363"/>
              <a:gd name="T5" fmla="*/ 2147483647 h 190"/>
              <a:gd name="T6" fmla="*/ 0 60000 65536"/>
              <a:gd name="T7" fmla="*/ 0 60000 65536"/>
              <a:gd name="T8" fmla="*/ 0 60000 65536"/>
              <a:gd name="T9" fmla="*/ 0 w 363"/>
              <a:gd name="T10" fmla="*/ 0 h 190"/>
              <a:gd name="T11" fmla="*/ 363 w 363"/>
              <a:gd name="T12" fmla="*/ 190 h 190"/>
            </a:gdLst>
            <a:ahLst/>
            <a:cxnLst>
              <a:cxn ang="T6">
                <a:pos x="T0" y="T1"/>
              </a:cxn>
              <a:cxn ang="T7">
                <a:pos x="T2" y="T3"/>
              </a:cxn>
              <a:cxn ang="T8">
                <a:pos x="T4" y="T5"/>
              </a:cxn>
            </a:cxnLst>
            <a:rect l="T9" t="T10" r="T11" b="T12"/>
            <a:pathLst>
              <a:path w="363" h="190">
                <a:moveTo>
                  <a:pt x="0" y="144"/>
                </a:moveTo>
                <a:cubicBezTo>
                  <a:pt x="38" y="72"/>
                  <a:pt x="76" y="0"/>
                  <a:pt x="136" y="8"/>
                </a:cubicBezTo>
                <a:cubicBezTo>
                  <a:pt x="196" y="16"/>
                  <a:pt x="279" y="103"/>
                  <a:pt x="363" y="19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334" name="Rectangle 36"/>
          <p:cNvSpPr>
            <a:spLocks noChangeArrowheads="1"/>
          </p:cNvSpPr>
          <p:nvPr/>
        </p:nvSpPr>
        <p:spPr bwMode="auto">
          <a:xfrm>
            <a:off x="5093494" y="1989138"/>
            <a:ext cx="3311525" cy="576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3335" name="Oval 37"/>
          <p:cNvSpPr>
            <a:spLocks noChangeArrowheads="1"/>
          </p:cNvSpPr>
          <p:nvPr/>
        </p:nvSpPr>
        <p:spPr bwMode="auto">
          <a:xfrm>
            <a:off x="3203575" y="2682081"/>
            <a:ext cx="576263" cy="209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3336" name="Text Box 38"/>
          <p:cNvSpPr txBox="1">
            <a:spLocks noChangeArrowheads="1"/>
          </p:cNvSpPr>
          <p:nvPr/>
        </p:nvSpPr>
        <p:spPr bwMode="auto">
          <a:xfrm>
            <a:off x="3759200" y="2498725"/>
            <a:ext cx="1355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FF0000"/>
                </a:solidFill>
              </a:rPr>
              <a:t>ハット</a:t>
            </a:r>
            <a:r>
              <a:rPr lang="ja-JP" altLang="en-US" sz="1800"/>
              <a:t>と読む</a:t>
            </a:r>
          </a:p>
        </p:txBody>
      </p:sp>
      <p:sp>
        <p:nvSpPr>
          <p:cNvPr id="13337" name="Oval 39"/>
          <p:cNvSpPr>
            <a:spLocks noChangeArrowheads="1"/>
          </p:cNvSpPr>
          <p:nvPr/>
        </p:nvSpPr>
        <p:spPr bwMode="auto">
          <a:xfrm>
            <a:off x="2413000" y="4581525"/>
            <a:ext cx="358775" cy="2159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3338" name="Text Box 14"/>
          <p:cNvSpPr txBox="1">
            <a:spLocks noChangeArrowheads="1"/>
          </p:cNvSpPr>
          <p:nvPr/>
        </p:nvSpPr>
        <p:spPr bwMode="auto">
          <a:xfrm>
            <a:off x="1619250" y="3357563"/>
            <a:ext cx="952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(p,w)=</a:t>
            </a:r>
            <a:r>
              <a:rPr lang="en-US" altLang="ja-JP" sz="1800">
                <a:solidFill>
                  <a:srgbClr val="00B050"/>
                </a:solidFill>
              </a:rPr>
              <a:t>q</a:t>
            </a:r>
          </a:p>
        </p:txBody>
      </p:sp>
      <p:grpSp>
        <p:nvGrpSpPr>
          <p:cNvPr id="13339" name="Group 11"/>
          <p:cNvGrpSpPr>
            <a:grpSpLocks/>
          </p:cNvGrpSpPr>
          <p:nvPr/>
        </p:nvGrpSpPr>
        <p:grpSpPr bwMode="auto">
          <a:xfrm>
            <a:off x="1422400" y="3284538"/>
            <a:ext cx="412750" cy="442912"/>
            <a:chOff x="1824" y="1979"/>
            <a:chExt cx="260" cy="279"/>
          </a:xfrm>
        </p:grpSpPr>
        <p:sp>
          <p:nvSpPr>
            <p:cNvPr id="13343" name="Text Box 12"/>
            <p:cNvSpPr txBox="1">
              <a:spLocks noChangeArrowheads="1"/>
            </p:cNvSpPr>
            <p:nvPr/>
          </p:nvSpPr>
          <p:spPr bwMode="auto">
            <a:xfrm>
              <a:off x="1824" y="202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δ</a:t>
              </a:r>
            </a:p>
          </p:txBody>
        </p:sp>
        <p:sp>
          <p:nvSpPr>
            <p:cNvPr id="13344" name="Text Box 13"/>
            <p:cNvSpPr txBox="1">
              <a:spLocks noChangeArrowheads="1"/>
            </p:cNvSpPr>
            <p:nvPr/>
          </p:nvSpPr>
          <p:spPr bwMode="auto">
            <a:xfrm>
              <a:off x="1840" y="197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grpSp>
      <p:sp>
        <p:nvSpPr>
          <p:cNvPr id="13340" name="テキスト ボックス 1"/>
          <p:cNvSpPr txBox="1">
            <a:spLocks noChangeArrowheads="1"/>
          </p:cNvSpPr>
          <p:nvPr/>
        </p:nvSpPr>
        <p:spPr bwMode="auto">
          <a:xfrm>
            <a:off x="862013" y="436563"/>
            <a:ext cx="262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a:t>(b)</a:t>
            </a:r>
            <a:r>
              <a:rPr lang="ja-JP" altLang="en-US"/>
              <a:t>　拡張状態推移関数　</a:t>
            </a:r>
          </a:p>
        </p:txBody>
      </p:sp>
      <p:sp>
        <p:nvSpPr>
          <p:cNvPr id="13341" name="テキスト ボックス 44"/>
          <p:cNvSpPr txBox="1">
            <a:spLocks noChangeArrowheads="1"/>
          </p:cNvSpPr>
          <p:nvPr/>
        </p:nvSpPr>
        <p:spPr bwMode="auto">
          <a:xfrm>
            <a:off x="3236913" y="4381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a:t>δ</a:t>
            </a:r>
            <a:endParaRPr lang="ja-JP" altLang="en-US"/>
          </a:p>
        </p:txBody>
      </p:sp>
      <p:sp>
        <p:nvSpPr>
          <p:cNvPr id="13342" name="テキスト ボックス 45"/>
          <p:cNvSpPr txBox="1">
            <a:spLocks noChangeArrowheads="1"/>
          </p:cNvSpPr>
          <p:nvPr/>
        </p:nvSpPr>
        <p:spPr bwMode="auto">
          <a:xfrm>
            <a:off x="3255963" y="354013"/>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b="1"/>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fld id="{0F88E2F9-48AC-452F-8A74-53673C4F63B6}" type="slidenum">
              <a:rPr lang="en-US" altLang="ja-JP" sz="1400"/>
              <a:pPr algn="r" eaLnBrk="1" hangingPunct="1">
                <a:spcBef>
                  <a:spcPct val="0"/>
                </a:spcBef>
                <a:buFontTx/>
                <a:buNone/>
              </a:pPr>
              <a:t>13</a:t>
            </a:fld>
            <a:endParaRPr lang="en-US" altLang="ja-JP" sz="1400"/>
          </a:p>
        </p:txBody>
      </p:sp>
      <p:sp>
        <p:nvSpPr>
          <p:cNvPr id="14343" name="テキスト ボックス 4"/>
          <p:cNvSpPr txBox="1">
            <a:spLocks noChangeArrowheads="1"/>
          </p:cNvSpPr>
          <p:nvPr/>
        </p:nvSpPr>
        <p:spPr bwMode="auto">
          <a:xfrm>
            <a:off x="1420813" y="1691679"/>
            <a:ext cx="7097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dirty="0"/>
              <a:t>長さが１の入力記号列、すなわち、１個の入力記号に対して考えた　　の</a:t>
            </a:r>
            <a:endParaRPr lang="en-US" altLang="ja-JP" dirty="0"/>
          </a:p>
          <a:p>
            <a:pPr eaLnBrk="1" hangingPunct="1"/>
            <a:r>
              <a:rPr lang="ja-JP" altLang="en-US" dirty="0"/>
              <a:t>状態遷移は従来の状態推移関数</a:t>
            </a:r>
            <a:r>
              <a:rPr lang="en-US" altLang="ja-JP" dirty="0"/>
              <a:t>δ</a:t>
            </a:r>
            <a:r>
              <a:rPr lang="ja-JP" altLang="en-US" dirty="0"/>
              <a:t>による状態推移と全く同様なので、</a:t>
            </a:r>
            <a:endParaRPr lang="en-US" altLang="ja-JP" dirty="0"/>
          </a:p>
          <a:p>
            <a:pPr eaLnBrk="1" hangingPunct="1"/>
            <a:r>
              <a:rPr lang="ja-JP" altLang="en-US" dirty="0"/>
              <a:t>通常　　は単に</a:t>
            </a:r>
            <a:r>
              <a:rPr lang="en-US" altLang="ja-JP" dirty="0"/>
              <a:t>δ</a:t>
            </a:r>
            <a:r>
              <a:rPr lang="ja-JP" altLang="en-US" dirty="0"/>
              <a:t>と略記する。</a:t>
            </a:r>
          </a:p>
        </p:txBody>
      </p:sp>
      <p:sp>
        <p:nvSpPr>
          <p:cNvPr id="14344" name="テキスト ボックス 46"/>
          <p:cNvSpPr txBox="1">
            <a:spLocks noChangeArrowheads="1"/>
          </p:cNvSpPr>
          <p:nvPr/>
        </p:nvSpPr>
        <p:spPr bwMode="auto">
          <a:xfrm>
            <a:off x="7859713" y="1682154"/>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a:t>δ</a:t>
            </a:r>
            <a:endParaRPr lang="ja-JP" altLang="en-US"/>
          </a:p>
        </p:txBody>
      </p:sp>
      <p:sp>
        <p:nvSpPr>
          <p:cNvPr id="14345" name="テキスト ボックス 47"/>
          <p:cNvSpPr txBox="1">
            <a:spLocks noChangeArrowheads="1"/>
          </p:cNvSpPr>
          <p:nvPr/>
        </p:nvSpPr>
        <p:spPr bwMode="auto">
          <a:xfrm>
            <a:off x="7877175" y="1598017"/>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b="1" dirty="0"/>
              <a:t>＾</a:t>
            </a:r>
          </a:p>
        </p:txBody>
      </p:sp>
      <p:sp>
        <p:nvSpPr>
          <p:cNvPr id="14346" name="テキスト ボックス 48"/>
          <p:cNvSpPr txBox="1">
            <a:spLocks noChangeArrowheads="1"/>
          </p:cNvSpPr>
          <p:nvPr/>
        </p:nvSpPr>
        <p:spPr bwMode="auto">
          <a:xfrm>
            <a:off x="1951038" y="2329854"/>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a:t>δ</a:t>
            </a:r>
            <a:endParaRPr lang="ja-JP" altLang="en-US"/>
          </a:p>
        </p:txBody>
      </p:sp>
      <p:sp>
        <p:nvSpPr>
          <p:cNvPr id="14347" name="テキスト ボックス 49"/>
          <p:cNvSpPr txBox="1">
            <a:spLocks noChangeArrowheads="1"/>
          </p:cNvSpPr>
          <p:nvPr/>
        </p:nvSpPr>
        <p:spPr bwMode="auto">
          <a:xfrm>
            <a:off x="1968500" y="2245717"/>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b="1"/>
              <a:t>＾</a:t>
            </a:r>
          </a:p>
        </p:txBody>
      </p:sp>
      <p:sp>
        <p:nvSpPr>
          <p:cNvPr id="14348" name="テキスト ボックス 5"/>
          <p:cNvSpPr txBox="1">
            <a:spLocks noChangeArrowheads="1"/>
          </p:cNvSpPr>
          <p:nvPr/>
        </p:nvSpPr>
        <p:spPr bwMode="auto">
          <a:xfrm>
            <a:off x="1585913" y="2852142"/>
            <a:ext cx="1420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dirty="0"/>
              <a:t>δ</a:t>
            </a:r>
            <a:r>
              <a:rPr lang="ja-JP" altLang="en-US" dirty="0"/>
              <a:t>（</a:t>
            </a:r>
            <a:r>
              <a:rPr lang="en-US" altLang="ja-JP" dirty="0"/>
              <a:t>p</a:t>
            </a:r>
            <a:r>
              <a:rPr lang="en-US" altLang="ja-JP" baseline="-25000" dirty="0"/>
              <a:t>1</a:t>
            </a:r>
            <a:r>
              <a:rPr lang="en-US" altLang="ja-JP" dirty="0"/>
              <a:t>,x)=p</a:t>
            </a:r>
            <a:r>
              <a:rPr lang="en-US" altLang="ja-JP" baseline="-25000" dirty="0"/>
              <a:t>n+1</a:t>
            </a:r>
            <a:endParaRPr lang="ja-JP" altLang="en-US" baseline="-25000" dirty="0"/>
          </a:p>
        </p:txBody>
      </p:sp>
      <p:sp>
        <p:nvSpPr>
          <p:cNvPr id="14349" name="テキスト ボックス 6"/>
          <p:cNvSpPr txBox="1">
            <a:spLocks noChangeArrowheads="1"/>
          </p:cNvSpPr>
          <p:nvPr/>
        </p:nvSpPr>
        <p:spPr bwMode="auto">
          <a:xfrm>
            <a:off x="1511300" y="3318867"/>
            <a:ext cx="3459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a:t>であるとき、かつその時に限って、</a:t>
            </a:r>
          </a:p>
        </p:txBody>
      </p:sp>
      <p:sp>
        <p:nvSpPr>
          <p:cNvPr id="14350" name="Text Box 28"/>
          <p:cNvSpPr txBox="1">
            <a:spLocks noChangeArrowheads="1"/>
          </p:cNvSpPr>
          <p:nvPr/>
        </p:nvSpPr>
        <p:spPr bwMode="auto">
          <a:xfrm>
            <a:off x="1614488" y="3923704"/>
            <a:ext cx="156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en-US" altLang="ja-JP" sz="1800" baseline="-25000"/>
              <a:t>1</a:t>
            </a:r>
            <a:r>
              <a:rPr lang="ja-JP" altLang="en-US" sz="1800"/>
              <a:t>　⇒*　</a:t>
            </a:r>
            <a:r>
              <a:rPr lang="en-US" altLang="ja-JP" sz="1800"/>
              <a:t>p</a:t>
            </a:r>
            <a:r>
              <a:rPr lang="en-US" altLang="ja-JP" sz="1800" baseline="-25000"/>
              <a:t>n+1</a:t>
            </a:r>
            <a:r>
              <a:rPr lang="ja-JP" altLang="en-US" sz="1800"/>
              <a:t>　</a:t>
            </a:r>
          </a:p>
        </p:txBody>
      </p:sp>
      <p:sp>
        <p:nvSpPr>
          <p:cNvPr id="14351" name="テキスト ボックス 8"/>
          <p:cNvSpPr txBox="1">
            <a:spLocks noChangeArrowheads="1"/>
          </p:cNvSpPr>
          <p:nvPr/>
        </p:nvSpPr>
        <p:spPr bwMode="auto">
          <a:xfrm>
            <a:off x="1968500" y="3688754"/>
            <a:ext cx="377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en-US" altLang="ja-JP" dirty="0"/>
              <a:t>x</a:t>
            </a:r>
          </a:p>
          <a:p>
            <a:pPr algn="ctr" eaLnBrk="1" hangingPunct="1"/>
            <a:endParaRPr lang="en-US" altLang="ja-JP" dirty="0"/>
          </a:p>
          <a:p>
            <a:pPr algn="ctr" eaLnBrk="1" hangingPunct="1"/>
            <a:r>
              <a:rPr lang="en-US" altLang="ja-JP" dirty="0"/>
              <a:t>M</a:t>
            </a:r>
            <a:endParaRPr lang="ja-JP" altLang="en-US" dirty="0"/>
          </a:p>
        </p:txBody>
      </p:sp>
      <p:sp>
        <p:nvSpPr>
          <p:cNvPr id="14352" name="テキスト ボックス 9"/>
          <p:cNvSpPr txBox="1">
            <a:spLocks noChangeArrowheads="1"/>
          </p:cNvSpPr>
          <p:nvPr/>
        </p:nvSpPr>
        <p:spPr bwMode="auto">
          <a:xfrm>
            <a:off x="1511300" y="4787304"/>
            <a:ext cx="5131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dirty="0" smtClean="0"/>
              <a:t>両者（①、②）は</a:t>
            </a:r>
            <a:r>
              <a:rPr lang="ja-JP" altLang="en-US" dirty="0"/>
              <a:t>まったく同一のことを表現して</a:t>
            </a:r>
            <a:r>
              <a:rPr lang="ja-JP" altLang="en-US" dirty="0" smtClean="0"/>
              <a:t>いる。</a:t>
            </a:r>
            <a:endParaRPr lang="ja-JP" altLang="en-US" dirty="0"/>
          </a:p>
        </p:txBody>
      </p:sp>
      <p:sp>
        <p:nvSpPr>
          <p:cNvPr id="2" name="テキスト ボックス 1"/>
          <p:cNvSpPr txBox="1"/>
          <p:nvPr/>
        </p:nvSpPr>
        <p:spPr>
          <a:xfrm>
            <a:off x="3009106" y="2915652"/>
            <a:ext cx="877163" cy="369332"/>
          </a:xfrm>
          <a:prstGeom prst="rect">
            <a:avLst/>
          </a:prstGeom>
          <a:noFill/>
        </p:spPr>
        <p:txBody>
          <a:bodyPr wrap="none" rtlCol="0">
            <a:spAutoFit/>
          </a:bodyPr>
          <a:lstStyle/>
          <a:p>
            <a:r>
              <a:rPr kumimoji="1" lang="ja-JP" altLang="en-US" dirty="0" smtClean="0"/>
              <a:t>・・・・①</a:t>
            </a:r>
            <a:endParaRPr kumimoji="1" lang="ja-JP" altLang="en-US" dirty="0"/>
          </a:p>
        </p:txBody>
      </p:sp>
      <p:sp>
        <p:nvSpPr>
          <p:cNvPr id="18" name="テキスト ボックス 17"/>
          <p:cNvSpPr txBox="1"/>
          <p:nvPr/>
        </p:nvSpPr>
        <p:spPr>
          <a:xfrm>
            <a:off x="2987824" y="3921374"/>
            <a:ext cx="877163" cy="369332"/>
          </a:xfrm>
          <a:prstGeom prst="rect">
            <a:avLst/>
          </a:prstGeom>
          <a:noFill/>
        </p:spPr>
        <p:txBody>
          <a:bodyPr wrap="none" rtlCol="0">
            <a:spAutoFit/>
          </a:bodyPr>
          <a:lstStyle/>
          <a:p>
            <a:r>
              <a:rPr kumimoji="1" lang="ja-JP" altLang="en-US" dirty="0" smtClean="0"/>
              <a:t>・・・・②</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D93CF9B3-266C-425C-A68D-826B03CF143A}" type="slidenum">
              <a:rPr lang="en-US" altLang="ja-JP" sz="1400" smtClean="0"/>
              <a:pPr eaLnBrk="1" hangingPunct="1">
                <a:spcBef>
                  <a:spcPct val="0"/>
                </a:spcBef>
                <a:buFontTx/>
                <a:buNone/>
              </a:pPr>
              <a:t>14</a:t>
            </a:fld>
            <a:endParaRPr lang="en-US" altLang="ja-JP" sz="1400" smtClean="0"/>
          </a:p>
        </p:txBody>
      </p:sp>
      <p:sp>
        <p:nvSpPr>
          <p:cNvPr id="15364" name="Text Box 5"/>
          <p:cNvSpPr txBox="1">
            <a:spLocks noChangeArrowheads="1"/>
          </p:cNvSpPr>
          <p:nvPr/>
        </p:nvSpPr>
        <p:spPr bwMode="auto">
          <a:xfrm>
            <a:off x="1022687" y="668303"/>
            <a:ext cx="76033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a:t>§2.2.1</a:t>
            </a:r>
            <a:r>
              <a:rPr lang="ja-JP" altLang="en-US" sz="1800" b="1" dirty="0"/>
              <a:t>　　正則言語</a:t>
            </a:r>
          </a:p>
          <a:p>
            <a:pPr eaLnBrk="1" hangingPunct="1">
              <a:spcBef>
                <a:spcPct val="0"/>
              </a:spcBef>
              <a:buFontTx/>
              <a:buNone/>
            </a:pPr>
            <a:endParaRPr lang="ja-JP" altLang="en-US" sz="1800" b="1" dirty="0"/>
          </a:p>
          <a:p>
            <a:pPr eaLnBrk="1" hangingPunct="1">
              <a:spcBef>
                <a:spcPct val="0"/>
              </a:spcBef>
              <a:buFontTx/>
              <a:buNone/>
            </a:pPr>
            <a:r>
              <a:rPr lang="ja-JP" altLang="en-US" sz="1800" dirty="0"/>
              <a:t>　有限オートマトン</a:t>
            </a:r>
            <a:r>
              <a:rPr lang="en-US" altLang="ja-JP" sz="1800" dirty="0"/>
              <a:t>M=(Q,Σ</a:t>
            </a:r>
            <a:r>
              <a:rPr lang="ja-JP" altLang="en-US" sz="1800" dirty="0" err="1"/>
              <a:t>，</a:t>
            </a:r>
            <a:r>
              <a:rPr lang="en-US" altLang="ja-JP" sz="1800" dirty="0"/>
              <a:t>δ</a:t>
            </a:r>
            <a:r>
              <a:rPr lang="ja-JP" altLang="en-US" sz="1800" dirty="0" err="1"/>
              <a:t>，</a:t>
            </a:r>
            <a:r>
              <a:rPr lang="en-US" altLang="ja-JP" sz="1800" dirty="0"/>
              <a:t>q</a:t>
            </a:r>
            <a:r>
              <a:rPr lang="en-US" altLang="ja-JP" sz="1800" baseline="-25000" dirty="0"/>
              <a:t>0</a:t>
            </a:r>
            <a:r>
              <a:rPr lang="ja-JP" altLang="en-US" sz="1800" dirty="0" err="1"/>
              <a:t>，</a:t>
            </a:r>
            <a:r>
              <a:rPr lang="en-US" altLang="ja-JP" sz="1800" dirty="0" smtClean="0"/>
              <a:t>F)</a:t>
            </a:r>
            <a:r>
              <a:rPr lang="ja-JP" altLang="en-US" sz="1800" dirty="0" smtClean="0"/>
              <a:t>　に入力記号列（文）　</a:t>
            </a:r>
            <a:r>
              <a:rPr lang="en-US" altLang="ja-JP" sz="1800" dirty="0" smtClean="0"/>
              <a:t>x</a:t>
            </a:r>
            <a:r>
              <a:rPr lang="ja-JP" altLang="en-US" sz="1800" dirty="0" smtClean="0"/>
              <a:t>　が与えられ、</a:t>
            </a:r>
            <a:endParaRPr lang="en-US" altLang="ja-JP" sz="1800" dirty="0" smtClean="0"/>
          </a:p>
          <a:p>
            <a:pPr eaLnBrk="1" hangingPunct="1">
              <a:spcBef>
                <a:spcPct val="0"/>
              </a:spcBef>
              <a:buFontTx/>
              <a:buNone/>
            </a:pPr>
            <a:r>
              <a:rPr lang="ja-JP" altLang="en-US" sz="1800" dirty="0" smtClean="0"/>
              <a:t>それをすべて読込完了したときの状態が</a:t>
            </a:r>
            <a:r>
              <a:rPr lang="en-US" altLang="ja-JP" sz="1800" dirty="0" smtClean="0"/>
              <a:t>u</a:t>
            </a:r>
            <a:r>
              <a:rPr lang="ja-JP" altLang="en-US" sz="1800" dirty="0" smtClean="0"/>
              <a:t>　であるとする。</a:t>
            </a:r>
            <a:endParaRPr lang="en-US" altLang="ja-JP" sz="1800" dirty="0" smtClean="0"/>
          </a:p>
          <a:p>
            <a:pPr eaLnBrk="1" hangingPunct="1">
              <a:spcBef>
                <a:spcPct val="0"/>
              </a:spcBef>
              <a:buFontTx/>
              <a:buNone/>
            </a:pPr>
            <a:r>
              <a:rPr lang="ja-JP" altLang="en-US" sz="1800" dirty="0"/>
              <a:t>すなわち</a:t>
            </a:r>
            <a:r>
              <a:rPr lang="ja-JP" altLang="en-US" sz="1800" dirty="0" smtClean="0"/>
              <a:t>、</a:t>
            </a:r>
            <a:endParaRPr lang="en-US" altLang="ja-JP" sz="1800" dirty="0" smtClean="0"/>
          </a:p>
          <a:p>
            <a:pPr eaLnBrk="1" hangingPunct="1">
              <a:spcBef>
                <a:spcPct val="0"/>
              </a:spcBef>
              <a:buFontTx/>
              <a:buNone/>
            </a:pPr>
            <a:r>
              <a:rPr lang="ja-JP" altLang="en-US" sz="1800" dirty="0" smtClean="0"/>
              <a:t>　　　　 </a:t>
            </a:r>
            <a:r>
              <a:rPr lang="en-US" altLang="ja-JP" sz="1800" dirty="0" smtClean="0"/>
              <a:t>x</a:t>
            </a:r>
            <a:r>
              <a:rPr lang="ja-JP" altLang="en-US" sz="1800" dirty="0" smtClean="0"/>
              <a:t>　</a:t>
            </a:r>
            <a:endParaRPr lang="en-US" altLang="ja-JP" sz="1800" dirty="0"/>
          </a:p>
          <a:p>
            <a:pPr eaLnBrk="1" hangingPunct="1">
              <a:spcBef>
                <a:spcPct val="0"/>
              </a:spcBef>
              <a:buFontTx/>
              <a:buNone/>
            </a:pPr>
            <a:r>
              <a:rPr lang="ja-JP" altLang="en-US" sz="1800" dirty="0" smtClean="0"/>
              <a:t>　　</a:t>
            </a:r>
            <a:r>
              <a:rPr lang="en-US" altLang="ja-JP" sz="1800" dirty="0" smtClean="0"/>
              <a:t>q</a:t>
            </a:r>
            <a:r>
              <a:rPr lang="en-US" altLang="ja-JP" sz="1800" baseline="-25000" dirty="0" smtClean="0"/>
              <a:t>0</a:t>
            </a:r>
            <a:r>
              <a:rPr lang="en-US" altLang="ja-JP" sz="1800" dirty="0" smtClean="0"/>
              <a:t> </a:t>
            </a:r>
            <a:r>
              <a:rPr lang="ja-JP" altLang="en-US" sz="1800" dirty="0" smtClean="0"/>
              <a:t>⇒* </a:t>
            </a:r>
            <a:r>
              <a:rPr lang="en-US" altLang="ja-JP" sz="1800" dirty="0"/>
              <a:t>u</a:t>
            </a:r>
            <a:r>
              <a:rPr lang="ja-JP" altLang="en-US" sz="1800" dirty="0" smtClean="0"/>
              <a:t>　かつ　</a:t>
            </a:r>
            <a:r>
              <a:rPr lang="en-US" altLang="ja-JP" sz="1800" dirty="0"/>
              <a:t>u</a:t>
            </a:r>
            <a:r>
              <a:rPr lang="en-US" altLang="ja-JP" sz="1800" dirty="0" smtClean="0"/>
              <a:t> </a:t>
            </a:r>
            <a:r>
              <a:rPr lang="ja-JP" altLang="en-US" sz="1800" dirty="0" smtClean="0"/>
              <a:t>が最終状態（</a:t>
            </a:r>
            <a:r>
              <a:rPr lang="en-US" altLang="ja-JP" sz="1800" dirty="0"/>
              <a:t>u</a:t>
            </a:r>
            <a:r>
              <a:rPr lang="ja-JP" altLang="en-US" sz="1800" dirty="0" smtClean="0"/>
              <a:t>∈</a:t>
            </a:r>
            <a:r>
              <a:rPr lang="en-US" altLang="ja-JP" sz="1800" dirty="0" smtClean="0"/>
              <a:t>F</a:t>
            </a:r>
            <a:r>
              <a:rPr lang="ja-JP" altLang="en-US" sz="1800" dirty="0" smtClean="0"/>
              <a:t>）のとき　入力記号列（文）</a:t>
            </a:r>
            <a:r>
              <a:rPr lang="en-US" altLang="ja-JP" sz="1800" dirty="0" smtClean="0"/>
              <a:t>x </a:t>
            </a:r>
            <a:r>
              <a:rPr lang="ja-JP" altLang="en-US" sz="1800" dirty="0" smtClean="0"/>
              <a:t>は</a:t>
            </a:r>
            <a:endParaRPr lang="en-US" altLang="ja-JP" sz="1800" dirty="0" smtClean="0"/>
          </a:p>
          <a:p>
            <a:pPr eaLnBrk="1" hangingPunct="1">
              <a:spcBef>
                <a:spcPct val="0"/>
              </a:spcBef>
              <a:buFontTx/>
              <a:buNone/>
            </a:pPr>
            <a:r>
              <a:rPr lang="ja-JP" altLang="en-US" sz="1800" dirty="0"/>
              <a:t>　</a:t>
            </a:r>
            <a:r>
              <a:rPr lang="ja-JP" altLang="en-US" sz="1800" dirty="0" smtClean="0"/>
              <a:t>　　　</a:t>
            </a:r>
            <a:r>
              <a:rPr lang="en-US" altLang="ja-JP" sz="1800" dirty="0" smtClean="0"/>
              <a:t>M</a:t>
            </a:r>
            <a:r>
              <a:rPr lang="ja-JP" altLang="en-US" sz="1800" dirty="0" smtClean="0"/>
              <a:t>　　　　　　　有限オートマトン</a:t>
            </a:r>
            <a:r>
              <a:rPr lang="en-US" altLang="ja-JP" sz="1800" dirty="0" smtClean="0"/>
              <a:t>M</a:t>
            </a:r>
            <a:r>
              <a:rPr lang="ja-JP" altLang="en-US" sz="1800" dirty="0" smtClean="0"/>
              <a:t>に</a:t>
            </a:r>
            <a:r>
              <a:rPr lang="ja-JP" altLang="en-US" sz="1800" b="1" dirty="0" smtClean="0">
                <a:solidFill>
                  <a:srgbClr val="FF0000"/>
                </a:solidFill>
              </a:rPr>
              <a:t>受理（</a:t>
            </a:r>
            <a:r>
              <a:rPr lang="en-US" altLang="ja-JP" sz="1800" b="1" dirty="0" smtClean="0">
                <a:solidFill>
                  <a:srgbClr val="FF0000"/>
                </a:solidFill>
              </a:rPr>
              <a:t>accept</a:t>
            </a:r>
            <a:r>
              <a:rPr lang="ja-JP" altLang="en-US" sz="1800" b="1" dirty="0" smtClean="0">
                <a:solidFill>
                  <a:srgbClr val="FF0000"/>
                </a:solidFill>
              </a:rPr>
              <a:t>）</a:t>
            </a:r>
            <a:r>
              <a:rPr lang="ja-JP" altLang="en-US" sz="1800" dirty="0" smtClean="0"/>
              <a:t>される、という。</a:t>
            </a:r>
            <a:endParaRPr lang="en-US" altLang="ja-JP" sz="1800" dirty="0" smtClean="0"/>
          </a:p>
          <a:p>
            <a:pPr eaLnBrk="1" hangingPunct="1">
              <a:spcBef>
                <a:spcPct val="0"/>
              </a:spcBef>
              <a:buFontTx/>
              <a:buNone/>
            </a:pPr>
            <a:r>
              <a:rPr lang="ja-JP" altLang="en-US" sz="1800" dirty="0" smtClean="0"/>
              <a:t>　　　　　　　　　　　</a:t>
            </a:r>
            <a:r>
              <a:rPr lang="ja-JP" altLang="en-US" sz="1800" dirty="0"/>
              <a:t>　</a:t>
            </a:r>
            <a:r>
              <a:rPr lang="en-US" altLang="ja-JP" sz="1800" dirty="0"/>
              <a:t>u</a:t>
            </a:r>
            <a:r>
              <a:rPr lang="en-US" altLang="ja-JP" sz="1800" dirty="0" smtClean="0"/>
              <a:t> </a:t>
            </a:r>
            <a:r>
              <a:rPr lang="ja-JP" altLang="en-US" sz="1800" dirty="0"/>
              <a:t>が最終</a:t>
            </a:r>
            <a:r>
              <a:rPr lang="ja-JP" altLang="en-US" sz="1800" dirty="0" smtClean="0"/>
              <a:t>状態でないとき（</a:t>
            </a:r>
            <a:r>
              <a:rPr lang="en-US" altLang="ja-JP" sz="1800" dirty="0" smtClean="0"/>
              <a:t>u</a:t>
            </a:r>
            <a:r>
              <a:rPr lang="ja-JP" altLang="en-US" sz="1800" dirty="0" smtClean="0"/>
              <a:t>∈</a:t>
            </a:r>
            <a:r>
              <a:rPr lang="en-US" altLang="ja-JP" sz="1800" dirty="0"/>
              <a:t>F</a:t>
            </a:r>
            <a:r>
              <a:rPr lang="ja-JP" altLang="en-US" sz="1800" dirty="0"/>
              <a:t>）のとき　入力記号列（文）</a:t>
            </a:r>
            <a:r>
              <a:rPr lang="en-US" altLang="ja-JP" sz="1800" dirty="0" smtClean="0"/>
              <a:t>x</a:t>
            </a:r>
          </a:p>
          <a:p>
            <a:pPr eaLnBrk="1" hangingPunct="1">
              <a:spcBef>
                <a:spcPct val="0"/>
              </a:spcBef>
              <a:buFontTx/>
              <a:buNone/>
            </a:pPr>
            <a:r>
              <a:rPr lang="ja-JP" altLang="en-US" sz="1800" dirty="0" smtClean="0"/>
              <a:t>　　　　　　　　　　　</a:t>
            </a:r>
            <a:r>
              <a:rPr lang="ja-JP" altLang="en-US" sz="1800" dirty="0"/>
              <a:t>　</a:t>
            </a:r>
            <a:r>
              <a:rPr lang="ja-JP" altLang="en-US" sz="1800" dirty="0" smtClean="0"/>
              <a:t>は有限</a:t>
            </a:r>
            <a:r>
              <a:rPr lang="ja-JP" altLang="en-US" sz="1800" dirty="0"/>
              <a:t>オートマトン</a:t>
            </a:r>
            <a:r>
              <a:rPr lang="en-US" altLang="ja-JP" sz="1800" dirty="0"/>
              <a:t>M</a:t>
            </a:r>
            <a:r>
              <a:rPr lang="ja-JP" altLang="en-US" sz="1800" dirty="0" smtClean="0"/>
              <a:t>に</a:t>
            </a:r>
            <a:r>
              <a:rPr lang="ja-JP" altLang="en-US" sz="1800" b="1" dirty="0" smtClean="0">
                <a:solidFill>
                  <a:srgbClr val="FF0000"/>
                </a:solidFill>
              </a:rPr>
              <a:t>受理</a:t>
            </a:r>
            <a:r>
              <a:rPr lang="ja-JP" altLang="en-US" sz="1800" b="1" dirty="0">
                <a:solidFill>
                  <a:srgbClr val="FF0000"/>
                </a:solidFill>
              </a:rPr>
              <a:t>（</a:t>
            </a:r>
            <a:r>
              <a:rPr lang="en-US" altLang="ja-JP" sz="1800" b="1" dirty="0">
                <a:solidFill>
                  <a:srgbClr val="FF0000"/>
                </a:solidFill>
              </a:rPr>
              <a:t>accept</a:t>
            </a:r>
            <a:r>
              <a:rPr lang="ja-JP" altLang="en-US" sz="1800" b="1" dirty="0">
                <a:solidFill>
                  <a:srgbClr val="FF0000"/>
                </a:solidFill>
              </a:rPr>
              <a:t>）</a:t>
            </a:r>
            <a:r>
              <a:rPr lang="ja-JP" altLang="en-US" sz="1800" dirty="0" smtClean="0"/>
              <a:t>されない（</a:t>
            </a:r>
            <a:r>
              <a:rPr lang="ja-JP" altLang="en-US" sz="1800" b="1" dirty="0" smtClean="0">
                <a:solidFill>
                  <a:srgbClr val="FF0000"/>
                </a:solidFill>
              </a:rPr>
              <a:t>非受理</a:t>
            </a:r>
            <a:endParaRPr lang="en-US" altLang="ja-JP" sz="1800" b="1" dirty="0" smtClean="0">
              <a:solidFill>
                <a:srgbClr val="FF0000"/>
              </a:solidFill>
            </a:endParaRPr>
          </a:p>
          <a:p>
            <a:pPr eaLnBrk="1" hangingPunct="1">
              <a:spcBef>
                <a:spcPct val="0"/>
              </a:spcBef>
              <a:buNone/>
            </a:pPr>
            <a:r>
              <a:rPr lang="ja-JP" altLang="en-US" sz="1800" b="1" dirty="0">
                <a:solidFill>
                  <a:srgbClr val="FF0000"/>
                </a:solidFill>
              </a:rPr>
              <a:t>　</a:t>
            </a:r>
            <a:r>
              <a:rPr lang="ja-JP" altLang="en-US" sz="1800" b="1" dirty="0" smtClean="0">
                <a:solidFill>
                  <a:srgbClr val="FF0000"/>
                </a:solidFill>
              </a:rPr>
              <a:t>　　　　　　　　　　　である</a:t>
            </a:r>
            <a:r>
              <a:rPr lang="ja-JP" altLang="en-US" sz="1800" dirty="0" smtClean="0"/>
              <a:t>）と</a:t>
            </a:r>
            <a:r>
              <a:rPr lang="ja-JP" altLang="en-US" sz="1800" dirty="0"/>
              <a:t>いう。</a:t>
            </a:r>
            <a:endParaRPr lang="en-US" altLang="ja-JP" sz="1800" dirty="0"/>
          </a:p>
          <a:p>
            <a:pPr eaLnBrk="1" hangingPunct="1">
              <a:spcBef>
                <a:spcPct val="0"/>
              </a:spcBef>
              <a:buFontTx/>
              <a:buNone/>
            </a:pPr>
            <a:endParaRPr lang="en-US" altLang="ja-JP" sz="1800" dirty="0" smtClean="0"/>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r>
              <a:rPr lang="ja-JP" altLang="en-US" sz="1800" dirty="0"/>
              <a:t>　</a:t>
            </a:r>
          </a:p>
          <a:p>
            <a:pPr eaLnBrk="1" hangingPunct="1">
              <a:spcBef>
                <a:spcPct val="0"/>
              </a:spcBef>
              <a:buFontTx/>
              <a:buNone/>
            </a:pPr>
            <a:r>
              <a:rPr lang="ja-JP" altLang="en-US" sz="1800" dirty="0"/>
              <a:t>　</a:t>
            </a:r>
          </a:p>
        </p:txBody>
      </p:sp>
      <p:cxnSp>
        <p:nvCxnSpPr>
          <p:cNvPr id="3" name="直線コネクタ 2"/>
          <p:cNvCxnSpPr/>
          <p:nvPr/>
        </p:nvCxnSpPr>
        <p:spPr>
          <a:xfrm flipH="1">
            <a:off x="5652120" y="2866949"/>
            <a:ext cx="40162" cy="328194"/>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0" name="Group 48"/>
          <p:cNvGrpSpPr>
            <a:grpSpLocks/>
          </p:cNvGrpSpPr>
          <p:nvPr/>
        </p:nvGrpSpPr>
        <p:grpSpPr bwMode="auto">
          <a:xfrm>
            <a:off x="1233722" y="3697061"/>
            <a:ext cx="2686050" cy="2449512"/>
            <a:chOff x="1565" y="2341"/>
            <a:chExt cx="1692" cy="1543"/>
          </a:xfrm>
        </p:grpSpPr>
        <p:sp>
          <p:nvSpPr>
            <p:cNvPr id="31" name="Oval 20"/>
            <p:cNvSpPr>
              <a:spLocks noChangeArrowheads="1"/>
            </p:cNvSpPr>
            <p:nvPr/>
          </p:nvSpPr>
          <p:spPr bwMode="auto">
            <a:xfrm>
              <a:off x="2018" y="2614"/>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32" name="Oval 21"/>
            <p:cNvSpPr>
              <a:spLocks noChangeArrowheads="1"/>
            </p:cNvSpPr>
            <p:nvPr/>
          </p:nvSpPr>
          <p:spPr bwMode="auto">
            <a:xfrm>
              <a:off x="2835" y="2614"/>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33" name="Oval 22"/>
            <p:cNvSpPr>
              <a:spLocks noChangeArrowheads="1"/>
            </p:cNvSpPr>
            <p:nvPr/>
          </p:nvSpPr>
          <p:spPr bwMode="auto">
            <a:xfrm>
              <a:off x="2381" y="3339"/>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34" name="Text Box 23"/>
            <p:cNvSpPr txBox="1">
              <a:spLocks noChangeArrowheads="1"/>
            </p:cNvSpPr>
            <p:nvPr/>
          </p:nvSpPr>
          <p:spPr bwMode="auto">
            <a:xfrm>
              <a:off x="2064" y="2614"/>
              <a:ext cx="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ja-JP" altLang="en-US" sz="1800"/>
                <a:t>ｒ</a:t>
              </a:r>
            </a:p>
          </p:txBody>
        </p:sp>
        <p:sp>
          <p:nvSpPr>
            <p:cNvPr id="35" name="Text Box 25"/>
            <p:cNvSpPr txBox="1">
              <a:spLocks noChangeArrowheads="1"/>
            </p:cNvSpPr>
            <p:nvPr/>
          </p:nvSpPr>
          <p:spPr bwMode="auto">
            <a:xfrm>
              <a:off x="2433" y="3348"/>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t>t</a:t>
              </a:r>
            </a:p>
          </p:txBody>
        </p:sp>
        <p:sp>
          <p:nvSpPr>
            <p:cNvPr id="36" name="Text Box 26"/>
            <p:cNvSpPr txBox="1">
              <a:spLocks noChangeArrowheads="1"/>
            </p:cNvSpPr>
            <p:nvPr/>
          </p:nvSpPr>
          <p:spPr bwMode="auto">
            <a:xfrm>
              <a:off x="2871" y="262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t>s</a:t>
              </a:r>
            </a:p>
          </p:txBody>
        </p:sp>
        <p:sp>
          <p:nvSpPr>
            <p:cNvPr id="37" name="Oval 27"/>
            <p:cNvSpPr>
              <a:spLocks noChangeArrowheads="1"/>
            </p:cNvSpPr>
            <p:nvPr/>
          </p:nvSpPr>
          <p:spPr bwMode="auto">
            <a:xfrm>
              <a:off x="2406" y="33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38" name="Freeform 28"/>
            <p:cNvSpPr>
              <a:spLocks/>
            </p:cNvSpPr>
            <p:nvPr/>
          </p:nvSpPr>
          <p:spPr bwMode="auto">
            <a:xfrm>
              <a:off x="1746" y="2493"/>
              <a:ext cx="363" cy="544"/>
            </a:xfrm>
            <a:custGeom>
              <a:avLst/>
              <a:gdLst>
                <a:gd name="T0" fmla="*/ 363 w 363"/>
                <a:gd name="T1" fmla="*/ 393 h 544"/>
                <a:gd name="T2" fmla="*/ 181 w 363"/>
                <a:gd name="T3" fmla="*/ 529 h 544"/>
                <a:gd name="T4" fmla="*/ 0 w 363"/>
                <a:gd name="T5" fmla="*/ 302 h 544"/>
                <a:gd name="T6" fmla="*/ 181 w 363"/>
                <a:gd name="T7" fmla="*/ 30 h 544"/>
                <a:gd name="T8" fmla="*/ 363 w 363"/>
                <a:gd name="T9" fmla="*/ 121 h 544"/>
                <a:gd name="T10" fmla="*/ 0 60000 65536"/>
                <a:gd name="T11" fmla="*/ 0 60000 65536"/>
                <a:gd name="T12" fmla="*/ 0 60000 65536"/>
                <a:gd name="T13" fmla="*/ 0 60000 65536"/>
                <a:gd name="T14" fmla="*/ 0 60000 65536"/>
                <a:gd name="T15" fmla="*/ 0 w 363"/>
                <a:gd name="T16" fmla="*/ 0 h 544"/>
                <a:gd name="T17" fmla="*/ 363 w 363"/>
                <a:gd name="T18" fmla="*/ 544 h 544"/>
              </a:gdLst>
              <a:ahLst/>
              <a:cxnLst>
                <a:cxn ang="T10">
                  <a:pos x="T0" y="T1"/>
                </a:cxn>
                <a:cxn ang="T11">
                  <a:pos x="T2" y="T3"/>
                </a:cxn>
                <a:cxn ang="T12">
                  <a:pos x="T4" y="T5"/>
                </a:cxn>
                <a:cxn ang="T13">
                  <a:pos x="T6" y="T7"/>
                </a:cxn>
                <a:cxn ang="T14">
                  <a:pos x="T8" y="T9"/>
                </a:cxn>
              </a:cxnLst>
              <a:rect l="T15" t="T16" r="T17" b="T18"/>
              <a:pathLst>
                <a:path w="363" h="544">
                  <a:moveTo>
                    <a:pt x="363" y="393"/>
                  </a:moveTo>
                  <a:cubicBezTo>
                    <a:pt x="302" y="468"/>
                    <a:pt x="241" y="544"/>
                    <a:pt x="181" y="529"/>
                  </a:cubicBezTo>
                  <a:cubicBezTo>
                    <a:pt x="121" y="514"/>
                    <a:pt x="0" y="385"/>
                    <a:pt x="0" y="302"/>
                  </a:cubicBezTo>
                  <a:cubicBezTo>
                    <a:pt x="0" y="219"/>
                    <a:pt x="121" y="60"/>
                    <a:pt x="181" y="30"/>
                  </a:cubicBezTo>
                  <a:cubicBezTo>
                    <a:pt x="241" y="0"/>
                    <a:pt x="302" y="60"/>
                    <a:pt x="363" y="12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39" name="Freeform 29"/>
            <p:cNvSpPr>
              <a:spLocks/>
            </p:cNvSpPr>
            <p:nvPr/>
          </p:nvSpPr>
          <p:spPr bwMode="auto">
            <a:xfrm>
              <a:off x="2245" y="2523"/>
              <a:ext cx="635" cy="136"/>
            </a:xfrm>
            <a:custGeom>
              <a:avLst/>
              <a:gdLst>
                <a:gd name="T0" fmla="*/ 0 w 635"/>
                <a:gd name="T1" fmla="*/ 136 h 136"/>
                <a:gd name="T2" fmla="*/ 272 w 635"/>
                <a:gd name="T3" fmla="*/ 0 h 136"/>
                <a:gd name="T4" fmla="*/ 635 w 635"/>
                <a:gd name="T5" fmla="*/ 136 h 136"/>
                <a:gd name="T6" fmla="*/ 0 60000 65536"/>
                <a:gd name="T7" fmla="*/ 0 60000 65536"/>
                <a:gd name="T8" fmla="*/ 0 60000 65536"/>
                <a:gd name="T9" fmla="*/ 0 w 635"/>
                <a:gd name="T10" fmla="*/ 0 h 136"/>
                <a:gd name="T11" fmla="*/ 635 w 635"/>
                <a:gd name="T12" fmla="*/ 136 h 136"/>
              </a:gdLst>
              <a:ahLst/>
              <a:cxnLst>
                <a:cxn ang="T6">
                  <a:pos x="T0" y="T1"/>
                </a:cxn>
                <a:cxn ang="T7">
                  <a:pos x="T2" y="T3"/>
                </a:cxn>
                <a:cxn ang="T8">
                  <a:pos x="T4" y="T5"/>
                </a:cxn>
              </a:cxnLst>
              <a:rect l="T9" t="T10" r="T11" b="T12"/>
              <a:pathLst>
                <a:path w="635" h="136">
                  <a:moveTo>
                    <a:pt x="0" y="136"/>
                  </a:moveTo>
                  <a:cubicBezTo>
                    <a:pt x="83" y="68"/>
                    <a:pt x="166" y="0"/>
                    <a:pt x="272" y="0"/>
                  </a:cubicBezTo>
                  <a:cubicBezTo>
                    <a:pt x="378" y="0"/>
                    <a:pt x="506" y="68"/>
                    <a:pt x="635"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0" name="Freeform 30"/>
            <p:cNvSpPr>
              <a:spLocks/>
            </p:cNvSpPr>
            <p:nvPr/>
          </p:nvSpPr>
          <p:spPr bwMode="auto">
            <a:xfrm>
              <a:off x="2290" y="2795"/>
              <a:ext cx="545" cy="98"/>
            </a:xfrm>
            <a:custGeom>
              <a:avLst/>
              <a:gdLst>
                <a:gd name="T0" fmla="*/ 289 w 590"/>
                <a:gd name="T1" fmla="*/ 45 h 98"/>
                <a:gd name="T2" fmla="*/ 155 w 590"/>
                <a:gd name="T3" fmla="*/ 91 h 98"/>
                <a:gd name="T4" fmla="*/ 0 w 590"/>
                <a:gd name="T5" fmla="*/ 0 h 98"/>
                <a:gd name="T6" fmla="*/ 0 60000 65536"/>
                <a:gd name="T7" fmla="*/ 0 60000 65536"/>
                <a:gd name="T8" fmla="*/ 0 60000 65536"/>
                <a:gd name="T9" fmla="*/ 0 w 590"/>
                <a:gd name="T10" fmla="*/ 0 h 98"/>
                <a:gd name="T11" fmla="*/ 590 w 590"/>
                <a:gd name="T12" fmla="*/ 98 h 98"/>
              </a:gdLst>
              <a:ahLst/>
              <a:cxnLst>
                <a:cxn ang="T6">
                  <a:pos x="T0" y="T1"/>
                </a:cxn>
                <a:cxn ang="T7">
                  <a:pos x="T2" y="T3"/>
                </a:cxn>
                <a:cxn ang="T8">
                  <a:pos x="T4" y="T5"/>
                </a:cxn>
              </a:cxnLst>
              <a:rect l="T9" t="T10" r="T11" b="T12"/>
              <a:pathLst>
                <a:path w="590" h="98">
                  <a:moveTo>
                    <a:pt x="590" y="45"/>
                  </a:moveTo>
                  <a:cubicBezTo>
                    <a:pt x="502" y="71"/>
                    <a:pt x="415" y="98"/>
                    <a:pt x="317" y="91"/>
                  </a:cubicBezTo>
                  <a:cubicBezTo>
                    <a:pt x="219" y="84"/>
                    <a:pt x="109" y="42"/>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1" name="Freeform 31"/>
            <p:cNvSpPr>
              <a:spLocks/>
            </p:cNvSpPr>
            <p:nvPr/>
          </p:nvSpPr>
          <p:spPr bwMode="auto">
            <a:xfrm>
              <a:off x="2653" y="2840"/>
              <a:ext cx="431" cy="635"/>
            </a:xfrm>
            <a:custGeom>
              <a:avLst/>
              <a:gdLst>
                <a:gd name="T0" fmla="*/ 408 w 431"/>
                <a:gd name="T1" fmla="*/ 0 h 635"/>
                <a:gd name="T2" fmla="*/ 363 w 431"/>
                <a:gd name="T3" fmla="*/ 454 h 635"/>
                <a:gd name="T4" fmla="*/ 0 w 431"/>
                <a:gd name="T5" fmla="*/ 635 h 635"/>
                <a:gd name="T6" fmla="*/ 0 60000 65536"/>
                <a:gd name="T7" fmla="*/ 0 60000 65536"/>
                <a:gd name="T8" fmla="*/ 0 60000 65536"/>
                <a:gd name="T9" fmla="*/ 0 w 431"/>
                <a:gd name="T10" fmla="*/ 0 h 635"/>
                <a:gd name="T11" fmla="*/ 431 w 431"/>
                <a:gd name="T12" fmla="*/ 635 h 635"/>
              </a:gdLst>
              <a:ahLst/>
              <a:cxnLst>
                <a:cxn ang="T6">
                  <a:pos x="T0" y="T1"/>
                </a:cxn>
                <a:cxn ang="T7">
                  <a:pos x="T2" y="T3"/>
                </a:cxn>
                <a:cxn ang="T8">
                  <a:pos x="T4" y="T5"/>
                </a:cxn>
              </a:cxnLst>
              <a:rect l="T9" t="T10" r="T11" b="T12"/>
              <a:pathLst>
                <a:path w="431" h="635">
                  <a:moveTo>
                    <a:pt x="408" y="0"/>
                  </a:moveTo>
                  <a:cubicBezTo>
                    <a:pt x="419" y="174"/>
                    <a:pt x="431" y="348"/>
                    <a:pt x="363" y="454"/>
                  </a:cubicBezTo>
                  <a:cubicBezTo>
                    <a:pt x="295" y="560"/>
                    <a:pt x="147" y="597"/>
                    <a:pt x="0" y="63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2" name="Freeform 32"/>
            <p:cNvSpPr>
              <a:spLocks/>
            </p:cNvSpPr>
            <p:nvPr/>
          </p:nvSpPr>
          <p:spPr bwMode="auto">
            <a:xfrm>
              <a:off x="2116" y="2886"/>
              <a:ext cx="265" cy="589"/>
            </a:xfrm>
            <a:custGeom>
              <a:avLst/>
              <a:gdLst>
                <a:gd name="T0" fmla="*/ 265 w 265"/>
                <a:gd name="T1" fmla="*/ 589 h 589"/>
                <a:gd name="T2" fmla="*/ 38 w 265"/>
                <a:gd name="T3" fmla="*/ 272 h 589"/>
                <a:gd name="T4" fmla="*/ 38 w 265"/>
                <a:gd name="T5" fmla="*/ 0 h 589"/>
                <a:gd name="T6" fmla="*/ 0 60000 65536"/>
                <a:gd name="T7" fmla="*/ 0 60000 65536"/>
                <a:gd name="T8" fmla="*/ 0 60000 65536"/>
                <a:gd name="T9" fmla="*/ 0 w 265"/>
                <a:gd name="T10" fmla="*/ 0 h 589"/>
                <a:gd name="T11" fmla="*/ 265 w 265"/>
                <a:gd name="T12" fmla="*/ 589 h 589"/>
              </a:gdLst>
              <a:ahLst/>
              <a:cxnLst>
                <a:cxn ang="T6">
                  <a:pos x="T0" y="T1"/>
                </a:cxn>
                <a:cxn ang="T7">
                  <a:pos x="T2" y="T3"/>
                </a:cxn>
                <a:cxn ang="T8">
                  <a:pos x="T4" y="T5"/>
                </a:cxn>
              </a:cxnLst>
              <a:rect l="T9" t="T10" r="T11" b="T12"/>
              <a:pathLst>
                <a:path w="265" h="589">
                  <a:moveTo>
                    <a:pt x="265" y="589"/>
                  </a:moveTo>
                  <a:cubicBezTo>
                    <a:pt x="170" y="479"/>
                    <a:pt x="76" y="370"/>
                    <a:pt x="38" y="272"/>
                  </a:cubicBezTo>
                  <a:cubicBezTo>
                    <a:pt x="0" y="174"/>
                    <a:pt x="19" y="87"/>
                    <a:pt x="3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3" name="Freeform 34"/>
            <p:cNvSpPr>
              <a:spLocks/>
            </p:cNvSpPr>
            <p:nvPr/>
          </p:nvSpPr>
          <p:spPr bwMode="auto">
            <a:xfrm>
              <a:off x="2313" y="3521"/>
              <a:ext cx="446" cy="363"/>
            </a:xfrm>
            <a:custGeom>
              <a:avLst/>
              <a:gdLst>
                <a:gd name="T0" fmla="*/ 340 w 446"/>
                <a:gd name="T1" fmla="*/ 0 h 363"/>
                <a:gd name="T2" fmla="*/ 431 w 446"/>
                <a:gd name="T3" fmla="*/ 227 h 363"/>
                <a:gd name="T4" fmla="*/ 249 w 446"/>
                <a:gd name="T5" fmla="*/ 363 h 363"/>
                <a:gd name="T6" fmla="*/ 23 w 446"/>
                <a:gd name="T7" fmla="*/ 227 h 363"/>
                <a:gd name="T8" fmla="*/ 113 w 446"/>
                <a:gd name="T9" fmla="*/ 45 h 363"/>
                <a:gd name="T10" fmla="*/ 0 60000 65536"/>
                <a:gd name="T11" fmla="*/ 0 60000 65536"/>
                <a:gd name="T12" fmla="*/ 0 60000 65536"/>
                <a:gd name="T13" fmla="*/ 0 60000 65536"/>
                <a:gd name="T14" fmla="*/ 0 60000 65536"/>
                <a:gd name="T15" fmla="*/ 0 w 446"/>
                <a:gd name="T16" fmla="*/ 0 h 363"/>
                <a:gd name="T17" fmla="*/ 446 w 446"/>
                <a:gd name="T18" fmla="*/ 363 h 363"/>
              </a:gdLst>
              <a:ahLst/>
              <a:cxnLst>
                <a:cxn ang="T10">
                  <a:pos x="T0" y="T1"/>
                </a:cxn>
                <a:cxn ang="T11">
                  <a:pos x="T2" y="T3"/>
                </a:cxn>
                <a:cxn ang="T12">
                  <a:pos x="T4" y="T5"/>
                </a:cxn>
                <a:cxn ang="T13">
                  <a:pos x="T6" y="T7"/>
                </a:cxn>
                <a:cxn ang="T14">
                  <a:pos x="T8" y="T9"/>
                </a:cxn>
              </a:cxnLst>
              <a:rect l="T15" t="T16" r="T17" b="T18"/>
              <a:pathLst>
                <a:path w="446" h="363">
                  <a:moveTo>
                    <a:pt x="340" y="0"/>
                  </a:moveTo>
                  <a:cubicBezTo>
                    <a:pt x="393" y="83"/>
                    <a:pt x="446" y="167"/>
                    <a:pt x="431" y="227"/>
                  </a:cubicBezTo>
                  <a:cubicBezTo>
                    <a:pt x="416" y="287"/>
                    <a:pt x="317" y="363"/>
                    <a:pt x="249" y="363"/>
                  </a:cubicBezTo>
                  <a:cubicBezTo>
                    <a:pt x="181" y="363"/>
                    <a:pt x="46" y="280"/>
                    <a:pt x="23" y="227"/>
                  </a:cubicBezTo>
                  <a:cubicBezTo>
                    <a:pt x="0" y="174"/>
                    <a:pt x="56" y="109"/>
                    <a:pt x="113" y="4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4" name="Text Box 35"/>
            <p:cNvSpPr txBox="1">
              <a:spLocks noChangeArrowheads="1"/>
            </p:cNvSpPr>
            <p:nvPr/>
          </p:nvSpPr>
          <p:spPr bwMode="auto">
            <a:xfrm>
              <a:off x="2472" y="23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1</a:t>
              </a:r>
            </a:p>
          </p:txBody>
        </p:sp>
        <p:sp>
          <p:nvSpPr>
            <p:cNvPr id="45" name="Text Box 36"/>
            <p:cNvSpPr txBox="1">
              <a:spLocks noChangeArrowheads="1"/>
            </p:cNvSpPr>
            <p:nvPr/>
          </p:nvSpPr>
          <p:spPr bwMode="auto">
            <a:xfrm>
              <a:off x="3061" y="306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1</a:t>
              </a:r>
            </a:p>
          </p:txBody>
        </p:sp>
        <p:sp>
          <p:nvSpPr>
            <p:cNvPr id="46" name="Text Box 37"/>
            <p:cNvSpPr txBox="1">
              <a:spLocks noChangeArrowheads="1"/>
            </p:cNvSpPr>
            <p:nvPr/>
          </p:nvSpPr>
          <p:spPr bwMode="auto">
            <a:xfrm>
              <a:off x="2697" y="36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1</a:t>
              </a:r>
            </a:p>
          </p:txBody>
        </p:sp>
        <p:sp>
          <p:nvSpPr>
            <p:cNvPr id="47" name="Text Box 38"/>
            <p:cNvSpPr txBox="1">
              <a:spLocks noChangeArrowheads="1"/>
            </p:cNvSpPr>
            <p:nvPr/>
          </p:nvSpPr>
          <p:spPr bwMode="auto">
            <a:xfrm>
              <a:off x="2379" y="28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0</a:t>
              </a:r>
            </a:p>
          </p:txBody>
        </p:sp>
        <p:sp>
          <p:nvSpPr>
            <p:cNvPr id="48" name="Text Box 39"/>
            <p:cNvSpPr txBox="1">
              <a:spLocks noChangeArrowheads="1"/>
            </p:cNvSpPr>
            <p:nvPr/>
          </p:nvSpPr>
          <p:spPr bwMode="auto">
            <a:xfrm>
              <a:off x="2018" y="315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0</a:t>
              </a:r>
            </a:p>
          </p:txBody>
        </p:sp>
        <p:sp>
          <p:nvSpPr>
            <p:cNvPr id="49" name="Text Box 40"/>
            <p:cNvSpPr txBox="1">
              <a:spLocks noChangeArrowheads="1"/>
            </p:cNvSpPr>
            <p:nvPr/>
          </p:nvSpPr>
          <p:spPr bwMode="auto">
            <a:xfrm>
              <a:off x="1565" y="265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t>0</a:t>
              </a:r>
            </a:p>
          </p:txBody>
        </p:sp>
        <p:sp>
          <p:nvSpPr>
            <p:cNvPr id="50" name="Line 43"/>
            <p:cNvSpPr>
              <a:spLocks noChangeShapeType="1"/>
            </p:cNvSpPr>
            <p:nvPr/>
          </p:nvSpPr>
          <p:spPr bwMode="auto">
            <a:xfrm flipH="1">
              <a:off x="2154" y="2341"/>
              <a:ext cx="46" cy="27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pSp>
      <p:sp>
        <p:nvSpPr>
          <p:cNvPr id="52" name="テキスト ボックス 1"/>
          <p:cNvSpPr txBox="1">
            <a:spLocks noChangeArrowheads="1"/>
          </p:cNvSpPr>
          <p:nvPr/>
        </p:nvSpPr>
        <p:spPr bwMode="auto">
          <a:xfrm>
            <a:off x="873359" y="585923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図</a:t>
            </a:r>
            <a:r>
              <a:rPr lang="en-US" altLang="ja-JP" sz="1800" dirty="0" smtClean="0"/>
              <a:t>2.16</a:t>
            </a:r>
            <a:endParaRPr lang="ja-JP" altLang="en-US" sz="1800" dirty="0"/>
          </a:p>
        </p:txBody>
      </p:sp>
      <p:sp>
        <p:nvSpPr>
          <p:cNvPr id="8" name="テキスト ボックス 7"/>
          <p:cNvSpPr txBox="1"/>
          <p:nvPr/>
        </p:nvSpPr>
        <p:spPr>
          <a:xfrm>
            <a:off x="4283968" y="3879107"/>
            <a:ext cx="4464496" cy="923330"/>
          </a:xfrm>
          <a:prstGeom prst="rect">
            <a:avLst/>
          </a:prstGeom>
          <a:noFill/>
        </p:spPr>
        <p:txBody>
          <a:bodyPr wrap="square" rtlCol="0">
            <a:spAutoFit/>
          </a:bodyPr>
          <a:lstStyle/>
          <a:p>
            <a:r>
              <a:rPr lang="en-US" altLang="ja-JP" u="sng" dirty="0"/>
              <a:t>q</a:t>
            </a:r>
            <a:r>
              <a:rPr lang="en-US" altLang="ja-JP" u="sng" baseline="-25000" dirty="0"/>
              <a:t>0</a:t>
            </a:r>
            <a:r>
              <a:rPr lang="ja-JP" altLang="en-US" u="sng" dirty="0" smtClean="0"/>
              <a:t>が</a:t>
            </a:r>
            <a:r>
              <a:rPr lang="en-US" altLang="ja-JP" u="sng" dirty="0" smtClean="0"/>
              <a:t>r</a:t>
            </a:r>
            <a:r>
              <a:rPr lang="ja-JP" altLang="en-US" dirty="0" smtClean="0"/>
              <a:t>　、入力記号列</a:t>
            </a:r>
            <a:r>
              <a:rPr lang="en-US" altLang="ja-JP" dirty="0" smtClean="0"/>
              <a:t>x</a:t>
            </a:r>
            <a:r>
              <a:rPr lang="ja-JP" altLang="en-US" dirty="0" smtClean="0"/>
              <a:t>が</a:t>
            </a:r>
            <a:r>
              <a:rPr lang="en-US" altLang="ja-JP" dirty="0" smtClean="0"/>
              <a:t>11</a:t>
            </a:r>
            <a:r>
              <a:rPr lang="ja-JP" altLang="en-US" dirty="0" smtClean="0"/>
              <a:t>のとき、最終的に到達する状態</a:t>
            </a:r>
            <a:r>
              <a:rPr lang="en-US" altLang="ja-JP" dirty="0" smtClean="0"/>
              <a:t>u</a:t>
            </a:r>
            <a:r>
              <a:rPr lang="ja-JP" altLang="en-US" dirty="0" smtClean="0"/>
              <a:t>は</a:t>
            </a:r>
            <a:r>
              <a:rPr lang="en-US" altLang="ja-JP" dirty="0" smtClean="0"/>
              <a:t>t </a:t>
            </a:r>
            <a:r>
              <a:rPr lang="ja-JP" altLang="en-US" dirty="0" smtClean="0"/>
              <a:t>で、ｔ∈</a:t>
            </a:r>
            <a:r>
              <a:rPr lang="en-US" altLang="ja-JP" dirty="0" smtClean="0"/>
              <a:t>F</a:t>
            </a:r>
            <a:r>
              <a:rPr lang="ja-JP" altLang="en-US" dirty="0" smtClean="0"/>
              <a:t>（</a:t>
            </a:r>
            <a:r>
              <a:rPr lang="en-US" altLang="ja-JP" dirty="0" smtClean="0"/>
              <a:t>t</a:t>
            </a:r>
            <a:r>
              <a:rPr lang="ja-JP" altLang="en-US" dirty="0" smtClean="0"/>
              <a:t>は最終状態）より、入力記号列</a:t>
            </a:r>
            <a:r>
              <a:rPr lang="en-US" altLang="ja-JP" dirty="0" smtClean="0"/>
              <a:t>11</a:t>
            </a:r>
            <a:r>
              <a:rPr lang="ja-JP" altLang="en-US" dirty="0" smtClean="0"/>
              <a:t>は</a:t>
            </a:r>
            <a:r>
              <a:rPr lang="en-US" altLang="ja-JP" dirty="0" smtClean="0"/>
              <a:t>M</a:t>
            </a:r>
            <a:r>
              <a:rPr lang="ja-JP" altLang="en-US" dirty="0" smtClean="0"/>
              <a:t>に</a:t>
            </a:r>
            <a:r>
              <a:rPr kumimoji="1" lang="ja-JP" altLang="en-US" dirty="0" smtClean="0"/>
              <a:t>受理される。</a:t>
            </a:r>
            <a:endParaRPr kumimoji="1" lang="ja-JP" altLang="en-US" dirty="0"/>
          </a:p>
        </p:txBody>
      </p:sp>
      <p:sp>
        <p:nvSpPr>
          <p:cNvPr id="54" name="テキスト ボックス 53"/>
          <p:cNvSpPr txBox="1"/>
          <p:nvPr/>
        </p:nvSpPr>
        <p:spPr>
          <a:xfrm>
            <a:off x="4307588" y="4893278"/>
            <a:ext cx="4420675" cy="923330"/>
          </a:xfrm>
          <a:prstGeom prst="rect">
            <a:avLst/>
          </a:prstGeom>
          <a:noFill/>
        </p:spPr>
        <p:txBody>
          <a:bodyPr wrap="square" rtlCol="0">
            <a:spAutoFit/>
          </a:bodyPr>
          <a:lstStyle/>
          <a:p>
            <a:r>
              <a:rPr lang="en-US" altLang="ja-JP" u="sng" dirty="0"/>
              <a:t>q</a:t>
            </a:r>
            <a:r>
              <a:rPr lang="en-US" altLang="ja-JP" u="sng" baseline="-25000" dirty="0"/>
              <a:t>0</a:t>
            </a:r>
            <a:r>
              <a:rPr lang="ja-JP" altLang="en-US" u="sng" dirty="0" smtClean="0"/>
              <a:t>が</a:t>
            </a:r>
            <a:r>
              <a:rPr lang="en-US" altLang="ja-JP" u="sng" dirty="0" smtClean="0"/>
              <a:t>r</a:t>
            </a:r>
            <a:r>
              <a:rPr lang="ja-JP" altLang="en-US" dirty="0" smtClean="0"/>
              <a:t>　、入力記号列が</a:t>
            </a:r>
            <a:r>
              <a:rPr lang="en-US" altLang="ja-JP" dirty="0" smtClean="0"/>
              <a:t>01</a:t>
            </a:r>
            <a:r>
              <a:rPr lang="ja-JP" altLang="en-US" dirty="0" smtClean="0"/>
              <a:t>のとき、最終的に到達する状態</a:t>
            </a:r>
            <a:r>
              <a:rPr lang="en-US" altLang="ja-JP" dirty="0" smtClean="0"/>
              <a:t>u</a:t>
            </a:r>
            <a:r>
              <a:rPr lang="ja-JP" altLang="en-US" dirty="0" smtClean="0"/>
              <a:t>は</a:t>
            </a:r>
            <a:r>
              <a:rPr lang="en-US" altLang="ja-JP" dirty="0" smtClean="0"/>
              <a:t>s</a:t>
            </a:r>
            <a:r>
              <a:rPr lang="ja-JP" altLang="en-US" dirty="0" smtClean="0"/>
              <a:t>で、</a:t>
            </a:r>
            <a:r>
              <a:rPr lang="en-US" altLang="ja-JP" dirty="0" smtClean="0"/>
              <a:t>s</a:t>
            </a:r>
            <a:r>
              <a:rPr lang="ja-JP" altLang="en-US" dirty="0" smtClean="0"/>
              <a:t>∈</a:t>
            </a:r>
            <a:r>
              <a:rPr lang="en-US" altLang="ja-JP" dirty="0" smtClean="0"/>
              <a:t>F</a:t>
            </a:r>
            <a:r>
              <a:rPr lang="ja-JP" altLang="en-US" dirty="0" smtClean="0"/>
              <a:t>（</a:t>
            </a:r>
            <a:r>
              <a:rPr lang="en-US" altLang="ja-JP" dirty="0" smtClean="0"/>
              <a:t>s</a:t>
            </a:r>
            <a:r>
              <a:rPr lang="ja-JP" altLang="en-US" dirty="0" smtClean="0"/>
              <a:t>は非最終状態）より、入力記号列</a:t>
            </a:r>
            <a:r>
              <a:rPr lang="en-US" altLang="ja-JP" dirty="0" smtClean="0"/>
              <a:t>10</a:t>
            </a:r>
            <a:r>
              <a:rPr lang="ja-JP" altLang="en-US" dirty="0" smtClean="0"/>
              <a:t>は</a:t>
            </a:r>
            <a:r>
              <a:rPr lang="en-US" altLang="ja-JP" dirty="0" smtClean="0"/>
              <a:t>M</a:t>
            </a:r>
            <a:r>
              <a:rPr lang="ja-JP" altLang="en-US" dirty="0" smtClean="0"/>
              <a:t>に</a:t>
            </a:r>
            <a:r>
              <a:rPr kumimoji="1" lang="ja-JP" altLang="en-US" dirty="0" smtClean="0"/>
              <a:t>受理されない。</a:t>
            </a:r>
            <a:endParaRPr kumimoji="1" lang="ja-JP" altLang="en-US" dirty="0"/>
          </a:p>
        </p:txBody>
      </p:sp>
      <p:cxnSp>
        <p:nvCxnSpPr>
          <p:cNvPr id="55" name="直線コネクタ 54"/>
          <p:cNvCxnSpPr/>
          <p:nvPr/>
        </p:nvCxnSpPr>
        <p:spPr>
          <a:xfrm rot="20700000" flipH="1">
            <a:off x="6794306" y="5177404"/>
            <a:ext cx="40162" cy="328194"/>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4572000" y="3569029"/>
            <a:ext cx="1415772" cy="369332"/>
          </a:xfrm>
          <a:prstGeom prst="rect">
            <a:avLst/>
          </a:prstGeom>
          <a:noFill/>
        </p:spPr>
        <p:txBody>
          <a:bodyPr wrap="none" rtlCol="0">
            <a:spAutoFit/>
          </a:bodyPr>
          <a:lstStyle/>
          <a:p>
            <a:r>
              <a:rPr lang="ja-JP" altLang="en-US" dirty="0">
                <a:solidFill>
                  <a:srgbClr val="00B050"/>
                </a:solidFill>
              </a:rPr>
              <a:t>初期状態</a:t>
            </a:r>
            <a:r>
              <a:rPr lang="ja-JP" altLang="en-US" dirty="0" smtClean="0">
                <a:solidFill>
                  <a:srgbClr val="00B050"/>
                </a:solidFill>
              </a:rPr>
              <a:t>が</a:t>
            </a:r>
            <a:r>
              <a:rPr lang="en-US" altLang="ja-JP" dirty="0" smtClean="0">
                <a:solidFill>
                  <a:srgbClr val="00B050"/>
                </a:solidFill>
              </a:rPr>
              <a:t>r</a:t>
            </a:r>
            <a:endParaRPr kumimoji="1" lang="ja-JP" altLang="en-US" dirty="0">
              <a:solidFill>
                <a:srgbClr val="00B050"/>
              </a:solidFill>
            </a:endParaRPr>
          </a:p>
        </p:txBody>
      </p:sp>
      <p:cxnSp>
        <p:nvCxnSpPr>
          <p:cNvPr id="5" name="直線矢印コネクタ 4"/>
          <p:cNvCxnSpPr/>
          <p:nvPr/>
        </p:nvCxnSpPr>
        <p:spPr>
          <a:xfrm flipH="1">
            <a:off x="4572000" y="3879107"/>
            <a:ext cx="72008" cy="10687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4608004" y="3879107"/>
            <a:ext cx="216364" cy="111414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22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D93CF9B3-266C-425C-A68D-826B03CF143A}" type="slidenum">
              <a:rPr lang="en-US" altLang="ja-JP" sz="1400" smtClean="0"/>
              <a:pPr eaLnBrk="1" hangingPunct="1">
                <a:spcBef>
                  <a:spcPct val="0"/>
                </a:spcBef>
                <a:buFontTx/>
                <a:buNone/>
              </a:pPr>
              <a:t>15</a:t>
            </a:fld>
            <a:endParaRPr lang="en-US" altLang="ja-JP" sz="1400" smtClean="0"/>
          </a:p>
        </p:txBody>
      </p:sp>
      <mc:AlternateContent xmlns:mc="http://schemas.openxmlformats.org/markup-compatibility/2006" xmlns:a14="http://schemas.microsoft.com/office/drawing/2010/main">
        <mc:Choice Requires="a14">
          <p:sp>
            <p:nvSpPr>
              <p:cNvPr id="15364" name="Text Box 5"/>
              <p:cNvSpPr txBox="1">
                <a:spLocks noChangeArrowheads="1"/>
              </p:cNvSpPr>
              <p:nvPr/>
            </p:nvSpPr>
            <p:spPr bwMode="auto">
              <a:xfrm>
                <a:off x="1130750" y="692150"/>
                <a:ext cx="6768199" cy="39703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b="1" dirty="0"/>
              </a:p>
              <a:p>
                <a:pPr eaLnBrk="1" hangingPunct="1">
                  <a:spcBef>
                    <a:spcPct val="0"/>
                  </a:spcBef>
                  <a:buFontTx/>
                  <a:buNone/>
                </a:pPr>
                <a:r>
                  <a:rPr lang="ja-JP" altLang="en-US" sz="1800" dirty="0"/>
                  <a:t>　有限オートマトン</a:t>
                </a:r>
                <a:r>
                  <a:rPr lang="en-US" altLang="ja-JP" sz="1800" dirty="0"/>
                  <a:t>M=(Q,Σ</a:t>
                </a:r>
                <a:r>
                  <a:rPr lang="ja-JP" altLang="en-US" sz="1800" dirty="0" err="1"/>
                  <a:t>，</a:t>
                </a:r>
                <a:r>
                  <a:rPr lang="en-US" altLang="ja-JP" sz="1800" dirty="0"/>
                  <a:t>δ</a:t>
                </a:r>
                <a:r>
                  <a:rPr lang="ja-JP" altLang="en-US" sz="1800" dirty="0" err="1"/>
                  <a:t>，</a:t>
                </a:r>
                <a:r>
                  <a:rPr lang="en-US" altLang="ja-JP" sz="1800" dirty="0"/>
                  <a:t>q</a:t>
                </a:r>
                <a14:m>
                  <m:oMath xmlns:m="http://schemas.openxmlformats.org/officeDocument/2006/math">
                    <m:r>
                      <a:rPr lang="en-US" altLang="ja-JP" sz="1800" i="1" baseline="-25000" dirty="0" smtClean="0">
                        <a:latin typeface="Cambria Math"/>
                      </a:rPr>
                      <m:t>0</m:t>
                    </m:r>
                  </m:oMath>
                </a14:m>
                <a:r>
                  <a:rPr lang="ja-JP" altLang="en-US" sz="1800" dirty="0" err="1"/>
                  <a:t>，</a:t>
                </a:r>
                <a:r>
                  <a:rPr lang="en-US" altLang="ja-JP" sz="1800" dirty="0"/>
                  <a:t>F)</a:t>
                </a:r>
                <a:r>
                  <a:rPr lang="ja-JP" altLang="en-US" sz="1800" dirty="0"/>
                  <a:t>が</a:t>
                </a:r>
                <a:r>
                  <a:rPr lang="ja-JP" altLang="en-US" sz="1800" dirty="0">
                    <a:solidFill>
                      <a:srgbClr val="FF3300"/>
                    </a:solidFill>
                  </a:rPr>
                  <a:t>受理する</a:t>
                </a:r>
                <a:r>
                  <a:rPr lang="ja-JP" altLang="en-US" sz="1800" b="1" u="sng" dirty="0">
                    <a:solidFill>
                      <a:srgbClr val="FF3300"/>
                    </a:solidFill>
                  </a:rPr>
                  <a:t>入力記号列の全体</a:t>
                </a:r>
              </a:p>
              <a:p>
                <a:pPr eaLnBrk="1" hangingPunct="1">
                  <a:spcBef>
                    <a:spcPct val="0"/>
                  </a:spcBef>
                  <a:buFontTx/>
                  <a:buNone/>
                </a:pPr>
                <a:r>
                  <a:rPr lang="ja-JP" altLang="en-US" sz="1800" dirty="0"/>
                  <a:t>　を</a:t>
                </a:r>
                <a:r>
                  <a:rPr lang="en-US" altLang="ja-JP" sz="1800" dirty="0"/>
                  <a:t>L(M)</a:t>
                </a:r>
                <a:r>
                  <a:rPr lang="ja-JP" altLang="en-US" sz="1800" dirty="0"/>
                  <a:t>あるいは</a:t>
                </a:r>
                <a:r>
                  <a:rPr lang="en-US" altLang="ja-JP" sz="1800" dirty="0"/>
                  <a:t>L(q</a:t>
                </a:r>
                <a:r>
                  <a:rPr lang="en-US" altLang="ja-JP" sz="1800" baseline="-25000" dirty="0"/>
                  <a:t>0</a:t>
                </a:r>
                <a:r>
                  <a:rPr lang="en-US" altLang="ja-JP" sz="1800" dirty="0"/>
                  <a:t>)</a:t>
                </a:r>
                <a:r>
                  <a:rPr lang="ja-JP" altLang="en-US" sz="1800" dirty="0"/>
                  <a:t>で表し、</a:t>
                </a:r>
                <a:r>
                  <a:rPr lang="ja-JP" altLang="en-US" sz="1800" b="1" dirty="0">
                    <a:solidFill>
                      <a:srgbClr val="FF3300"/>
                    </a:solidFill>
                  </a:rPr>
                  <a:t>Ｍが受理する</a:t>
                </a:r>
                <a:r>
                  <a:rPr lang="ja-JP" altLang="en-US" sz="1800" b="1" dirty="0" smtClean="0">
                    <a:solidFill>
                      <a:srgbClr val="FF3300"/>
                    </a:solidFill>
                  </a:rPr>
                  <a:t>言語（Ｍが認識する</a:t>
                </a:r>
              </a:p>
              <a:p>
                <a:pPr eaLnBrk="1" hangingPunct="1">
                  <a:spcBef>
                    <a:spcPct val="0"/>
                  </a:spcBef>
                  <a:buFontTx/>
                  <a:buNone/>
                </a:pPr>
                <a:r>
                  <a:rPr lang="ja-JP" altLang="en-US" sz="1800" b="1" dirty="0" smtClean="0">
                    <a:solidFill>
                      <a:srgbClr val="FF3300"/>
                    </a:solidFill>
                  </a:rPr>
                  <a:t>　言語）</a:t>
                </a:r>
                <a:r>
                  <a:rPr lang="ja-JP" altLang="en-US" sz="1800" dirty="0" smtClean="0"/>
                  <a:t>という。</a:t>
                </a:r>
              </a:p>
              <a:p>
                <a:pPr eaLnBrk="1" hangingPunct="1">
                  <a:spcBef>
                    <a:spcPct val="0"/>
                  </a:spcBef>
                  <a:buFontTx/>
                  <a:buNone/>
                </a:pPr>
                <a:r>
                  <a:rPr lang="ja-JP" altLang="en-US" sz="1800" dirty="0"/>
                  <a:t>　</a:t>
                </a:r>
              </a:p>
              <a:p>
                <a:pPr eaLnBrk="1" hangingPunct="1">
                  <a:spcBef>
                    <a:spcPct val="0"/>
                  </a:spcBef>
                  <a:buFontTx/>
                  <a:buNone/>
                </a:pPr>
                <a:r>
                  <a:rPr lang="ja-JP" altLang="en-US" sz="1800" dirty="0"/>
                  <a:t>　</a:t>
                </a:r>
                <a:r>
                  <a:rPr lang="en-US" altLang="ja-JP" sz="1800" dirty="0" smtClean="0"/>
                  <a:t>L(M</a:t>
                </a:r>
                <a:r>
                  <a:rPr lang="en-US" altLang="ja-JP" sz="1800" dirty="0"/>
                  <a:t>)=L(q</a:t>
                </a:r>
                <a:r>
                  <a:rPr lang="en-US" altLang="ja-JP" sz="1800" baseline="-25000" dirty="0"/>
                  <a:t>0</a:t>
                </a:r>
                <a:r>
                  <a:rPr lang="en-US" altLang="ja-JP" sz="1800" dirty="0"/>
                  <a:t>)={ </a:t>
                </a:r>
                <a:r>
                  <a:rPr lang="en-US" altLang="ja-JP" sz="1800" dirty="0" err="1">
                    <a:solidFill>
                      <a:srgbClr val="0000FF"/>
                    </a:solidFill>
                  </a:rPr>
                  <a:t>x∈Σ</a:t>
                </a:r>
                <a:r>
                  <a:rPr lang="en-US" altLang="ja-JP" sz="1800" dirty="0">
                    <a:solidFill>
                      <a:srgbClr val="0000FF"/>
                    </a:solidFill>
                  </a:rPr>
                  <a:t>*</a:t>
                </a:r>
                <a:r>
                  <a:rPr lang="ja-JP" altLang="en-US" sz="1800" dirty="0"/>
                  <a:t>｜</a:t>
                </a:r>
                <a:r>
                  <a:rPr lang="en-US" altLang="ja-JP" sz="1800" dirty="0"/>
                  <a:t>q</a:t>
                </a:r>
                <a:r>
                  <a:rPr lang="en-US" altLang="ja-JP" sz="1800" baseline="-25000" dirty="0"/>
                  <a:t>0</a:t>
                </a:r>
                <a:r>
                  <a:rPr lang="en-US" altLang="ja-JP" sz="1800" dirty="0" smtClean="0"/>
                  <a:t>⇒</a:t>
                </a:r>
                <a:r>
                  <a:rPr lang="ja-JP" altLang="en-US" sz="1800" dirty="0" smtClean="0"/>
                  <a:t>*</a:t>
                </a:r>
                <a:r>
                  <a:rPr lang="en-US" altLang="ja-JP" sz="1800" dirty="0" smtClean="0"/>
                  <a:t>r</a:t>
                </a:r>
                <a:r>
                  <a:rPr lang="ja-JP" altLang="en-US" sz="1800" dirty="0" err="1"/>
                  <a:t>、</a:t>
                </a:r>
                <a:r>
                  <a:rPr lang="en-US" altLang="ja-JP" sz="1800" dirty="0" err="1"/>
                  <a:t>r∈</a:t>
                </a:r>
                <a:r>
                  <a:rPr lang="en-US" altLang="ja-JP" sz="1800" dirty="0" err="1" smtClean="0"/>
                  <a:t>F</a:t>
                </a:r>
                <a:r>
                  <a:rPr lang="ja-JP" altLang="en-US" sz="1800" dirty="0" smtClean="0"/>
                  <a:t>　</a:t>
                </a:r>
                <a:r>
                  <a:rPr lang="en-US" altLang="ja-JP" sz="1800" dirty="0" smtClean="0"/>
                  <a:t>}</a:t>
                </a:r>
                <a:endParaRPr lang="en-US" altLang="ja-JP" sz="1800" dirty="0"/>
              </a:p>
              <a:p>
                <a:pPr eaLnBrk="1" hangingPunct="1">
                  <a:spcBef>
                    <a:spcPct val="0"/>
                  </a:spcBef>
                  <a:buFontTx/>
                  <a:buNone/>
                </a:pPr>
                <a:r>
                  <a:rPr lang="ja-JP" altLang="en-US" sz="1800" dirty="0"/>
                  <a:t>　または、</a:t>
                </a:r>
              </a:p>
              <a:p>
                <a:pPr eaLnBrk="1" hangingPunct="1">
                  <a:spcBef>
                    <a:spcPct val="0"/>
                  </a:spcBef>
                  <a:buFontTx/>
                  <a:buNone/>
                </a:pPr>
                <a:r>
                  <a:rPr lang="ja-JP" altLang="en-US" sz="1800" dirty="0"/>
                  <a:t>　</a:t>
                </a:r>
                <a:r>
                  <a:rPr lang="en-US" altLang="ja-JP" sz="1800" dirty="0"/>
                  <a:t>L(M)=L(q</a:t>
                </a:r>
                <a:r>
                  <a:rPr lang="en-US" altLang="ja-JP" sz="1800" baseline="-25000" dirty="0"/>
                  <a:t>0</a:t>
                </a:r>
                <a:r>
                  <a:rPr lang="en-US" altLang="ja-JP" sz="1800" dirty="0"/>
                  <a:t>)={ </a:t>
                </a:r>
                <a:r>
                  <a:rPr lang="en-US" altLang="ja-JP" sz="1800" dirty="0" err="1"/>
                  <a:t>x∈Σ</a:t>
                </a:r>
                <a:r>
                  <a:rPr lang="en-US" altLang="ja-JP" sz="1800" dirty="0"/>
                  <a:t>*</a:t>
                </a:r>
                <a:r>
                  <a:rPr lang="ja-JP" altLang="en-US" sz="1800" dirty="0"/>
                  <a:t>｜</a:t>
                </a:r>
                <a:r>
                  <a:rPr lang="en-US" altLang="ja-JP" sz="1800" dirty="0"/>
                  <a:t>δ</a:t>
                </a:r>
                <a:r>
                  <a:rPr lang="ja-JP" altLang="en-US" sz="1800" dirty="0"/>
                  <a:t>（</a:t>
                </a:r>
                <a:r>
                  <a:rPr lang="en-US" altLang="ja-JP" sz="1800" dirty="0"/>
                  <a:t>q</a:t>
                </a:r>
                <a:r>
                  <a:rPr lang="en-US" altLang="ja-JP" sz="1800" baseline="-25000" dirty="0"/>
                  <a:t>0</a:t>
                </a:r>
                <a:r>
                  <a:rPr lang="ja-JP" altLang="en-US" sz="1800" dirty="0" err="1"/>
                  <a:t>，</a:t>
                </a:r>
                <a:r>
                  <a:rPr lang="en-US" altLang="ja-JP" sz="1800" dirty="0"/>
                  <a:t>x</a:t>
                </a:r>
                <a:r>
                  <a:rPr lang="ja-JP" altLang="en-US" sz="1800" dirty="0"/>
                  <a:t>）∈</a:t>
                </a:r>
                <a:r>
                  <a:rPr lang="en-US" altLang="ja-JP" sz="1800" dirty="0" smtClean="0"/>
                  <a:t>F</a:t>
                </a:r>
                <a:r>
                  <a:rPr lang="ja-JP" altLang="en-US" sz="1800" dirty="0" smtClean="0"/>
                  <a:t>　</a:t>
                </a:r>
                <a:r>
                  <a:rPr lang="en-US" altLang="ja-JP" sz="1800" dirty="0" smtClean="0"/>
                  <a:t>}</a:t>
                </a:r>
                <a:r>
                  <a:rPr lang="ja-JP" altLang="en-US" sz="1800" dirty="0" smtClean="0"/>
                  <a:t>　　　　（</a:t>
                </a:r>
                <a:r>
                  <a:rPr lang="en-US" altLang="ja-JP" sz="1800" dirty="0" smtClean="0"/>
                  <a:t>δ</a:t>
                </a:r>
                <a:r>
                  <a:rPr lang="ja-JP" altLang="en-US" sz="1800" dirty="0" smtClean="0"/>
                  <a:t>は　　である）</a:t>
                </a:r>
                <a:endParaRPr lang="en-US" altLang="ja-JP" sz="1800" dirty="0"/>
              </a:p>
              <a:p>
                <a:pPr eaLnBrk="1" hangingPunct="1">
                  <a:spcBef>
                    <a:spcPct val="0"/>
                  </a:spcBef>
                  <a:buFontTx/>
                  <a:buNone/>
                </a:pPr>
                <a:endParaRPr lang="en-US" altLang="ja-JP" sz="1800" dirty="0"/>
              </a:p>
              <a:p>
                <a:pPr eaLnBrk="1" hangingPunct="1">
                  <a:spcBef>
                    <a:spcPct val="0"/>
                  </a:spcBef>
                  <a:buFontTx/>
                  <a:buNone/>
                </a:pPr>
                <a:r>
                  <a:rPr lang="ja-JP" altLang="en-US" sz="1800" dirty="0"/>
                  <a:t>　である。</a:t>
                </a:r>
              </a:p>
              <a:p>
                <a:pPr eaLnBrk="1" hangingPunct="1">
                  <a:spcBef>
                    <a:spcPct val="0"/>
                  </a:spcBef>
                  <a:buFontTx/>
                  <a:buNone/>
                </a:pPr>
                <a:endParaRPr lang="ja-JP" altLang="en-US" sz="1800" dirty="0"/>
              </a:p>
              <a:p>
                <a:pPr eaLnBrk="1" hangingPunct="1">
                  <a:spcBef>
                    <a:spcPct val="0"/>
                  </a:spcBef>
                  <a:buFontTx/>
                  <a:buNone/>
                </a:pPr>
                <a:r>
                  <a:rPr lang="ja-JP" altLang="en-US" sz="1800" dirty="0"/>
                  <a:t>　有限オートマトンが受理する言語を正則</a:t>
                </a:r>
                <a:r>
                  <a:rPr lang="ja-JP" altLang="en-US" sz="1800" dirty="0" smtClean="0"/>
                  <a:t>言語（正規言語）と</a:t>
                </a:r>
                <a:r>
                  <a:rPr lang="ja-JP" altLang="en-US" sz="1800" dirty="0"/>
                  <a:t>呼ぶ</a:t>
                </a:r>
              </a:p>
              <a:p>
                <a:pPr eaLnBrk="1" hangingPunct="1">
                  <a:spcBef>
                    <a:spcPct val="0"/>
                  </a:spcBef>
                  <a:buFontTx/>
                  <a:buNone/>
                </a:pPr>
                <a:endParaRPr lang="ja-JP" altLang="en-US" sz="1800" dirty="0"/>
              </a:p>
              <a:p>
                <a:pPr eaLnBrk="1" hangingPunct="1">
                  <a:spcBef>
                    <a:spcPct val="0"/>
                  </a:spcBef>
                  <a:buFontTx/>
                  <a:buNone/>
                </a:pPr>
                <a:r>
                  <a:rPr lang="ja-JP" altLang="en-US" sz="1800" dirty="0"/>
                  <a:t>　</a:t>
                </a:r>
              </a:p>
            </p:txBody>
          </p:sp>
        </mc:Choice>
        <mc:Fallback xmlns="">
          <p:sp>
            <p:nvSpPr>
              <p:cNvPr id="15364" name="Text Box 5"/>
              <p:cNvSpPr txBox="1">
                <a:spLocks noRot="1" noChangeAspect="1" noMove="1" noResize="1" noEditPoints="1" noAdjustHandles="1" noChangeArrowheads="1" noChangeShapeType="1" noTextEdit="1"/>
              </p:cNvSpPr>
              <p:nvPr/>
            </p:nvSpPr>
            <p:spPr bwMode="auto">
              <a:xfrm>
                <a:off x="1130750" y="692150"/>
                <a:ext cx="6768199" cy="3970318"/>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sp>
        <p:nvSpPr>
          <p:cNvPr id="15365" name="Text Box 30"/>
          <p:cNvSpPr txBox="1">
            <a:spLocks noChangeArrowheads="1"/>
          </p:cNvSpPr>
          <p:nvPr/>
        </p:nvSpPr>
        <p:spPr bwMode="auto">
          <a:xfrm>
            <a:off x="3701621" y="1882924"/>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x</a:t>
            </a:r>
          </a:p>
        </p:txBody>
      </p:sp>
      <p:sp>
        <p:nvSpPr>
          <p:cNvPr id="15366" name="Text Box 31"/>
          <p:cNvSpPr txBox="1">
            <a:spLocks noChangeArrowheads="1"/>
          </p:cNvSpPr>
          <p:nvPr/>
        </p:nvSpPr>
        <p:spPr bwMode="auto">
          <a:xfrm>
            <a:off x="3679825" y="2214389"/>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a:t>
            </a:r>
          </a:p>
        </p:txBody>
      </p:sp>
      <p:sp>
        <p:nvSpPr>
          <p:cNvPr id="24" name="テキスト ボックス 44"/>
          <p:cNvSpPr txBox="1">
            <a:spLocks noChangeArrowheads="1"/>
          </p:cNvSpPr>
          <p:nvPr/>
        </p:nvSpPr>
        <p:spPr bwMode="auto">
          <a:xfrm>
            <a:off x="6012160" y="261784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dirty="0"/>
              <a:t>δ</a:t>
            </a:r>
            <a:endParaRPr lang="ja-JP" altLang="en-US" dirty="0"/>
          </a:p>
        </p:txBody>
      </p:sp>
      <p:sp>
        <p:nvSpPr>
          <p:cNvPr id="25" name="テキスト ボックス 45"/>
          <p:cNvSpPr txBox="1">
            <a:spLocks noChangeArrowheads="1"/>
          </p:cNvSpPr>
          <p:nvPr/>
        </p:nvSpPr>
        <p:spPr bwMode="auto">
          <a:xfrm>
            <a:off x="6018509" y="256918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b="1"/>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D93CF9B3-266C-425C-A68D-826B03CF143A}" type="slidenum">
              <a:rPr lang="en-US" altLang="ja-JP" sz="1400" smtClean="0"/>
              <a:pPr eaLnBrk="1" hangingPunct="1">
                <a:spcBef>
                  <a:spcPct val="0"/>
                </a:spcBef>
                <a:buFontTx/>
                <a:buNone/>
              </a:pPr>
              <a:t>16</a:t>
            </a:fld>
            <a:endParaRPr lang="en-US" altLang="ja-JP" sz="1400" smtClean="0"/>
          </a:p>
        </p:txBody>
      </p:sp>
      <p:sp>
        <p:nvSpPr>
          <p:cNvPr id="15371" name="Text Box 14"/>
          <p:cNvSpPr txBox="1">
            <a:spLocks noChangeArrowheads="1"/>
          </p:cNvSpPr>
          <p:nvPr/>
        </p:nvSpPr>
        <p:spPr bwMode="auto">
          <a:xfrm>
            <a:off x="1434838" y="1610864"/>
            <a:ext cx="244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q0</a:t>
            </a:r>
            <a:r>
              <a:rPr lang="ja-JP" altLang="en-US" sz="1800" dirty="0"/>
              <a:t>　　　　　</a:t>
            </a:r>
            <a:r>
              <a:rPr lang="en-US" altLang="ja-JP" sz="1800" dirty="0"/>
              <a:t>q1</a:t>
            </a:r>
            <a:r>
              <a:rPr lang="ja-JP" altLang="en-US" sz="1800" dirty="0"/>
              <a:t>　　　　　　</a:t>
            </a:r>
            <a:r>
              <a:rPr lang="en-US" altLang="ja-JP" sz="1800" dirty="0"/>
              <a:t>r</a:t>
            </a:r>
          </a:p>
        </p:txBody>
      </p:sp>
      <p:sp>
        <p:nvSpPr>
          <p:cNvPr id="15372" name="Text Box 15"/>
          <p:cNvSpPr txBox="1">
            <a:spLocks noChangeArrowheads="1"/>
          </p:cNvSpPr>
          <p:nvPr/>
        </p:nvSpPr>
        <p:spPr bwMode="auto">
          <a:xfrm>
            <a:off x="1939663" y="1537839"/>
            <a:ext cx="135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r>
              <a:rPr lang="ja-JP" altLang="en-US" sz="1800"/>
              <a:t>　　　　　　</a:t>
            </a:r>
            <a:r>
              <a:rPr lang="en-US" altLang="ja-JP" sz="1800"/>
              <a:t>a</a:t>
            </a:r>
          </a:p>
        </p:txBody>
      </p:sp>
      <p:sp>
        <p:nvSpPr>
          <p:cNvPr id="15373" name="Oval 16"/>
          <p:cNvSpPr>
            <a:spLocks noChangeArrowheads="1"/>
          </p:cNvSpPr>
          <p:nvPr/>
        </p:nvSpPr>
        <p:spPr bwMode="auto">
          <a:xfrm>
            <a:off x="1434838" y="1610864"/>
            <a:ext cx="431800" cy="431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5374" name="Oval 17"/>
          <p:cNvSpPr>
            <a:spLocks noChangeArrowheads="1"/>
          </p:cNvSpPr>
          <p:nvPr/>
        </p:nvSpPr>
        <p:spPr bwMode="auto">
          <a:xfrm>
            <a:off x="2442901" y="1610864"/>
            <a:ext cx="431800" cy="431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5375" name="AutoShape 19"/>
          <p:cNvSpPr>
            <a:spLocks noChangeArrowheads="1"/>
          </p:cNvSpPr>
          <p:nvPr/>
        </p:nvSpPr>
        <p:spPr bwMode="auto">
          <a:xfrm>
            <a:off x="3523988" y="1610864"/>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2" y="10800"/>
                </a:moveTo>
                <a:cubicBezTo>
                  <a:pt x="1332" y="16029"/>
                  <a:pt x="5571" y="20268"/>
                  <a:pt x="10800" y="20268"/>
                </a:cubicBezTo>
                <a:cubicBezTo>
                  <a:pt x="16029" y="20268"/>
                  <a:pt x="20268" y="16029"/>
                  <a:pt x="20268" y="10800"/>
                </a:cubicBezTo>
                <a:cubicBezTo>
                  <a:pt x="20268" y="5571"/>
                  <a:pt x="16029" y="1332"/>
                  <a:pt x="10800" y="1332"/>
                </a:cubicBezTo>
                <a:cubicBezTo>
                  <a:pt x="5571" y="1332"/>
                  <a:pt x="1332" y="5571"/>
                  <a:pt x="1332" y="10800"/>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6" name="Line 20"/>
          <p:cNvSpPr>
            <a:spLocks noChangeShapeType="1"/>
          </p:cNvSpPr>
          <p:nvPr/>
        </p:nvSpPr>
        <p:spPr bwMode="auto">
          <a:xfrm>
            <a:off x="1866638" y="1826764"/>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7" name="Line 21"/>
          <p:cNvSpPr>
            <a:spLocks noChangeShapeType="1"/>
          </p:cNvSpPr>
          <p:nvPr/>
        </p:nvSpPr>
        <p:spPr bwMode="auto">
          <a:xfrm>
            <a:off x="2874701" y="1826764"/>
            <a:ext cx="649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8" name="Freeform 23"/>
          <p:cNvSpPr>
            <a:spLocks/>
          </p:cNvSpPr>
          <p:nvPr/>
        </p:nvSpPr>
        <p:spPr bwMode="auto">
          <a:xfrm>
            <a:off x="2334951" y="1226689"/>
            <a:ext cx="636587" cy="455613"/>
          </a:xfrm>
          <a:custGeom>
            <a:avLst/>
            <a:gdLst>
              <a:gd name="T0" fmla="*/ 2147483647 w 401"/>
              <a:gd name="T1" fmla="*/ 2147483647 h 287"/>
              <a:gd name="T2" fmla="*/ 2147483647 w 401"/>
              <a:gd name="T3" fmla="*/ 2147483647 h 287"/>
              <a:gd name="T4" fmla="*/ 2147483647 w 401"/>
              <a:gd name="T5" fmla="*/ 2147483647 h 287"/>
              <a:gd name="T6" fmla="*/ 2147483647 w 401"/>
              <a:gd name="T7" fmla="*/ 2147483647 h 287"/>
              <a:gd name="T8" fmla="*/ 2147483647 w 401"/>
              <a:gd name="T9" fmla="*/ 2147483647 h 287"/>
              <a:gd name="T10" fmla="*/ 2147483647 w 401"/>
              <a:gd name="T11" fmla="*/ 2147483647 h 287"/>
              <a:gd name="T12" fmla="*/ 2147483647 w 401"/>
              <a:gd name="T13" fmla="*/ 2147483647 h 287"/>
              <a:gd name="T14" fmla="*/ 2147483647 w 401"/>
              <a:gd name="T15" fmla="*/ 2147483647 h 287"/>
              <a:gd name="T16" fmla="*/ 2147483647 w 401"/>
              <a:gd name="T17" fmla="*/ 2147483647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1" h="287">
                <a:moveTo>
                  <a:pt x="114" y="287"/>
                </a:moveTo>
                <a:cubicBezTo>
                  <a:pt x="76" y="256"/>
                  <a:pt x="38" y="226"/>
                  <a:pt x="23" y="196"/>
                </a:cubicBezTo>
                <a:cubicBezTo>
                  <a:pt x="8" y="166"/>
                  <a:pt x="0" y="136"/>
                  <a:pt x="23" y="106"/>
                </a:cubicBezTo>
                <a:cubicBezTo>
                  <a:pt x="46" y="76"/>
                  <a:pt x="121" y="30"/>
                  <a:pt x="159" y="15"/>
                </a:cubicBezTo>
                <a:cubicBezTo>
                  <a:pt x="197" y="0"/>
                  <a:pt x="220" y="8"/>
                  <a:pt x="250" y="15"/>
                </a:cubicBezTo>
                <a:cubicBezTo>
                  <a:pt x="280" y="22"/>
                  <a:pt x="317" y="45"/>
                  <a:pt x="340" y="60"/>
                </a:cubicBezTo>
                <a:cubicBezTo>
                  <a:pt x="363" y="75"/>
                  <a:pt x="378" y="83"/>
                  <a:pt x="386" y="106"/>
                </a:cubicBezTo>
                <a:cubicBezTo>
                  <a:pt x="394" y="129"/>
                  <a:pt x="401" y="166"/>
                  <a:pt x="386" y="196"/>
                </a:cubicBezTo>
                <a:cubicBezTo>
                  <a:pt x="371" y="226"/>
                  <a:pt x="333" y="256"/>
                  <a:pt x="295" y="287"/>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9" name="Text Box 24"/>
          <p:cNvSpPr txBox="1">
            <a:spLocks noChangeArrowheads="1"/>
          </p:cNvSpPr>
          <p:nvPr/>
        </p:nvSpPr>
        <p:spPr bwMode="auto">
          <a:xfrm>
            <a:off x="2227001" y="1034602"/>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15380" name="Text Box 25"/>
          <p:cNvSpPr txBox="1">
            <a:spLocks noChangeArrowheads="1"/>
          </p:cNvSpPr>
          <p:nvPr/>
        </p:nvSpPr>
        <p:spPr bwMode="auto">
          <a:xfrm>
            <a:off x="2300026" y="1969639"/>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5381" name="Text Box 26"/>
          <p:cNvSpPr txBox="1">
            <a:spLocks noChangeArrowheads="1"/>
          </p:cNvSpPr>
          <p:nvPr/>
        </p:nvSpPr>
        <p:spPr bwMode="auto">
          <a:xfrm>
            <a:off x="2515926" y="2042664"/>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M</a:t>
            </a:r>
          </a:p>
        </p:txBody>
      </p:sp>
      <p:sp>
        <p:nvSpPr>
          <p:cNvPr id="15382" name="Text Box 27"/>
          <p:cNvSpPr txBox="1">
            <a:spLocks noChangeArrowheads="1"/>
          </p:cNvSpPr>
          <p:nvPr/>
        </p:nvSpPr>
        <p:spPr bwMode="auto">
          <a:xfrm>
            <a:off x="1074476" y="1610864"/>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a:t>
            </a:r>
          </a:p>
        </p:txBody>
      </p:sp>
      <p:sp>
        <p:nvSpPr>
          <p:cNvPr id="15383" name="Text Box 28"/>
          <p:cNvSpPr txBox="1">
            <a:spLocks noChangeArrowheads="1"/>
          </p:cNvSpPr>
          <p:nvPr/>
        </p:nvSpPr>
        <p:spPr bwMode="auto">
          <a:xfrm>
            <a:off x="4139952" y="982214"/>
            <a:ext cx="495520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最後の入力記号による遷移先状態が最終状態</a:t>
            </a:r>
            <a:endParaRPr lang="en-US" altLang="ja-JP" sz="1800" dirty="0" smtClean="0"/>
          </a:p>
          <a:p>
            <a:pPr eaLnBrk="1" hangingPunct="1">
              <a:spcBef>
                <a:spcPct val="0"/>
              </a:spcBef>
              <a:buFontTx/>
              <a:buNone/>
            </a:pPr>
            <a:r>
              <a:rPr lang="ja-JP" altLang="en-US" sz="1800" dirty="0" smtClean="0"/>
              <a:t>のとき</a:t>
            </a:r>
            <a:endParaRPr lang="en-US" altLang="ja-JP" sz="1800" dirty="0" smtClean="0"/>
          </a:p>
          <a:p>
            <a:pPr eaLnBrk="1" hangingPunct="1">
              <a:spcBef>
                <a:spcPct val="0"/>
              </a:spcBef>
              <a:buFontTx/>
              <a:buNone/>
            </a:pPr>
            <a:r>
              <a:rPr lang="ja-JP" altLang="en-US" sz="1800" dirty="0"/>
              <a:t>　</a:t>
            </a:r>
            <a:r>
              <a:rPr lang="ja-JP" altLang="en-US" sz="1800" dirty="0" smtClean="0"/>
              <a:t>　</a:t>
            </a:r>
            <a:r>
              <a:rPr lang="en-US" altLang="ja-JP" sz="1800" dirty="0" err="1" smtClean="0"/>
              <a:t>aa,aba,abba</a:t>
            </a:r>
            <a:r>
              <a:rPr lang="en-US" altLang="ja-JP" sz="1800" dirty="0"/>
              <a:t>, </a:t>
            </a:r>
            <a:r>
              <a:rPr lang="ja-JP" altLang="en-US" sz="1800" dirty="0"/>
              <a:t>・・・　正則</a:t>
            </a:r>
            <a:r>
              <a:rPr lang="ja-JP" altLang="en-US" sz="1800" dirty="0" smtClean="0"/>
              <a:t>言語</a:t>
            </a:r>
            <a:endParaRPr lang="en-US" altLang="ja-JP" sz="1800" dirty="0" smtClean="0"/>
          </a:p>
          <a:p>
            <a:pPr eaLnBrk="1" hangingPunct="1">
              <a:spcBef>
                <a:spcPct val="0"/>
              </a:spcBef>
              <a:buFontTx/>
              <a:buNone/>
            </a:pPr>
            <a:r>
              <a:rPr lang="ja-JP" altLang="en-US" sz="1800" dirty="0" smtClean="0"/>
              <a:t>最後の入力記号による遷移先状態が非最終状態</a:t>
            </a:r>
            <a:endParaRPr lang="en-US" altLang="ja-JP" sz="1800" dirty="0" smtClean="0"/>
          </a:p>
          <a:p>
            <a:pPr eaLnBrk="1" hangingPunct="1">
              <a:spcBef>
                <a:spcPct val="0"/>
              </a:spcBef>
              <a:buFontTx/>
              <a:buNone/>
            </a:pPr>
            <a:r>
              <a:rPr lang="ja-JP" altLang="en-US" sz="1800" dirty="0"/>
              <a:t>のとき</a:t>
            </a:r>
          </a:p>
          <a:p>
            <a:pPr eaLnBrk="1" hangingPunct="1">
              <a:spcBef>
                <a:spcPct val="0"/>
              </a:spcBef>
              <a:buFontTx/>
              <a:buNone/>
            </a:pPr>
            <a:r>
              <a:rPr lang="ja-JP" altLang="en-US" sz="1800" dirty="0" smtClean="0"/>
              <a:t>　　</a:t>
            </a:r>
            <a:r>
              <a:rPr lang="en-US" altLang="ja-JP" sz="1800" dirty="0" err="1" smtClean="0"/>
              <a:t>a,b,bb,ba,bba</a:t>
            </a:r>
            <a:r>
              <a:rPr lang="en-US" altLang="ja-JP" sz="1800" dirty="0"/>
              <a:t>,</a:t>
            </a:r>
            <a:r>
              <a:rPr lang="ja-JP" altLang="en-US" sz="1800" dirty="0"/>
              <a:t>・・・　正則言語ではない</a:t>
            </a:r>
          </a:p>
        </p:txBody>
      </p:sp>
      <p:sp>
        <p:nvSpPr>
          <p:cNvPr id="2" name="テキスト ボックス 1"/>
          <p:cNvSpPr txBox="1"/>
          <p:nvPr/>
        </p:nvSpPr>
        <p:spPr>
          <a:xfrm>
            <a:off x="1280851" y="1034602"/>
            <a:ext cx="415498" cy="369332"/>
          </a:xfrm>
          <a:prstGeom prst="rect">
            <a:avLst/>
          </a:prstGeom>
          <a:noFill/>
        </p:spPr>
        <p:txBody>
          <a:bodyPr wrap="none" rtlCol="0">
            <a:spAutoFit/>
          </a:bodyPr>
          <a:lstStyle/>
          <a:p>
            <a:r>
              <a:rPr kumimoji="1" lang="ja-JP" altLang="en-US" dirty="0" smtClean="0"/>
              <a:t>例</a:t>
            </a:r>
            <a:endParaRPr kumimoji="1" lang="ja-JP" altLang="en-US" dirty="0"/>
          </a:p>
        </p:txBody>
      </p:sp>
      <p:sp>
        <p:nvSpPr>
          <p:cNvPr id="3" name="テキスト ボックス 2"/>
          <p:cNvSpPr txBox="1"/>
          <p:nvPr/>
        </p:nvSpPr>
        <p:spPr>
          <a:xfrm>
            <a:off x="1236413" y="2735764"/>
            <a:ext cx="889987" cy="369332"/>
          </a:xfrm>
          <a:prstGeom prst="rect">
            <a:avLst/>
          </a:prstGeom>
          <a:noFill/>
        </p:spPr>
        <p:txBody>
          <a:bodyPr wrap="none" rtlCol="0">
            <a:spAutoFit/>
          </a:bodyPr>
          <a:lstStyle/>
          <a:p>
            <a:r>
              <a:rPr kumimoji="1" lang="ja-JP" altLang="en-US" dirty="0" smtClean="0"/>
              <a:t>例　</a:t>
            </a:r>
            <a:r>
              <a:rPr kumimoji="1" lang="en-US" altLang="ja-JP" dirty="0" smtClean="0"/>
              <a:t>2.8</a:t>
            </a:r>
          </a:p>
        </p:txBody>
      </p:sp>
      <p:sp>
        <p:nvSpPr>
          <p:cNvPr id="40" name="AutoShape 19"/>
          <p:cNvSpPr>
            <a:spLocks noChangeArrowheads="1"/>
          </p:cNvSpPr>
          <p:nvPr/>
        </p:nvSpPr>
        <p:spPr bwMode="auto">
          <a:xfrm>
            <a:off x="1359664" y="3791796"/>
            <a:ext cx="431800" cy="431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2" y="10800"/>
                </a:moveTo>
                <a:cubicBezTo>
                  <a:pt x="1332" y="16029"/>
                  <a:pt x="5571" y="20268"/>
                  <a:pt x="10800" y="20268"/>
                </a:cubicBezTo>
                <a:cubicBezTo>
                  <a:pt x="16029" y="20268"/>
                  <a:pt x="20268" y="16029"/>
                  <a:pt x="20268" y="10800"/>
                </a:cubicBezTo>
                <a:cubicBezTo>
                  <a:pt x="20268" y="5571"/>
                  <a:pt x="16029" y="1332"/>
                  <a:pt x="10800" y="1332"/>
                </a:cubicBezTo>
                <a:cubicBezTo>
                  <a:pt x="5571" y="1332"/>
                  <a:pt x="1332" y="5571"/>
                  <a:pt x="1332" y="10800"/>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1" name="Text Box 27"/>
          <p:cNvSpPr txBox="1">
            <a:spLocks noChangeArrowheads="1"/>
          </p:cNvSpPr>
          <p:nvPr/>
        </p:nvSpPr>
        <p:spPr bwMode="auto">
          <a:xfrm>
            <a:off x="998752" y="3811178"/>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2000" dirty="0"/>
              <a:t>⇒</a:t>
            </a:r>
          </a:p>
        </p:txBody>
      </p:sp>
      <p:sp>
        <p:nvSpPr>
          <p:cNvPr id="42" name="Oval 20"/>
          <p:cNvSpPr>
            <a:spLocks noChangeArrowheads="1"/>
          </p:cNvSpPr>
          <p:nvPr/>
        </p:nvSpPr>
        <p:spPr bwMode="auto">
          <a:xfrm>
            <a:off x="693407" y="5020407"/>
            <a:ext cx="431800"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43" name="Oval 21"/>
          <p:cNvSpPr>
            <a:spLocks noChangeArrowheads="1"/>
          </p:cNvSpPr>
          <p:nvPr/>
        </p:nvSpPr>
        <p:spPr bwMode="auto">
          <a:xfrm>
            <a:off x="2247977" y="4980040"/>
            <a:ext cx="431800"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4" name="テキスト ボックス 3"/>
          <p:cNvSpPr txBox="1"/>
          <p:nvPr/>
        </p:nvSpPr>
        <p:spPr>
          <a:xfrm>
            <a:off x="1354991" y="3824895"/>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45" name="テキスト ボックス 44"/>
          <p:cNvSpPr txBox="1"/>
          <p:nvPr/>
        </p:nvSpPr>
        <p:spPr>
          <a:xfrm>
            <a:off x="688734" y="5051641"/>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46" name="テキスト ボックス 45"/>
          <p:cNvSpPr txBox="1"/>
          <p:nvPr/>
        </p:nvSpPr>
        <p:spPr>
          <a:xfrm>
            <a:off x="2241529" y="4972527"/>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5" name="フリーフォーム 4"/>
          <p:cNvSpPr/>
          <p:nvPr/>
        </p:nvSpPr>
        <p:spPr>
          <a:xfrm>
            <a:off x="1730394" y="4191392"/>
            <a:ext cx="620486" cy="865414"/>
          </a:xfrm>
          <a:custGeom>
            <a:avLst/>
            <a:gdLst>
              <a:gd name="connsiteX0" fmla="*/ 0 w 620486"/>
              <a:gd name="connsiteY0" fmla="*/ 0 h 865414"/>
              <a:gd name="connsiteX1" fmla="*/ 620486 w 620486"/>
              <a:gd name="connsiteY1" fmla="*/ 865414 h 865414"/>
              <a:gd name="connsiteX2" fmla="*/ 620486 w 620486"/>
              <a:gd name="connsiteY2" fmla="*/ 865414 h 865414"/>
            </a:gdLst>
            <a:ahLst/>
            <a:cxnLst>
              <a:cxn ang="0">
                <a:pos x="connsiteX0" y="connsiteY0"/>
              </a:cxn>
              <a:cxn ang="0">
                <a:pos x="connsiteX1" y="connsiteY1"/>
              </a:cxn>
              <a:cxn ang="0">
                <a:pos x="connsiteX2" y="connsiteY2"/>
              </a:cxn>
            </a:cxnLst>
            <a:rect l="l" t="t" r="r" b="b"/>
            <a:pathLst>
              <a:path w="620486" h="865414">
                <a:moveTo>
                  <a:pt x="0" y="0"/>
                </a:moveTo>
                <a:lnTo>
                  <a:pt x="620486" y="865414"/>
                </a:lnTo>
                <a:lnTo>
                  <a:pt x="620486" y="865414"/>
                </a:lnTo>
              </a:path>
            </a:pathLst>
          </a:custGeom>
          <a:noFill/>
          <a:ln w="12700" cmpd="sng">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flipH="1">
            <a:off x="1126236" y="5197050"/>
            <a:ext cx="1110343" cy="45719"/>
          </a:xfrm>
          <a:custGeom>
            <a:avLst/>
            <a:gdLst>
              <a:gd name="connsiteX0" fmla="*/ 0 w 620486"/>
              <a:gd name="connsiteY0" fmla="*/ 0 h 865414"/>
              <a:gd name="connsiteX1" fmla="*/ 620486 w 620486"/>
              <a:gd name="connsiteY1" fmla="*/ 865414 h 865414"/>
              <a:gd name="connsiteX2" fmla="*/ 620486 w 620486"/>
              <a:gd name="connsiteY2" fmla="*/ 865414 h 865414"/>
            </a:gdLst>
            <a:ahLst/>
            <a:cxnLst>
              <a:cxn ang="0">
                <a:pos x="connsiteX0" y="connsiteY0"/>
              </a:cxn>
              <a:cxn ang="0">
                <a:pos x="connsiteX1" y="connsiteY1"/>
              </a:cxn>
              <a:cxn ang="0">
                <a:pos x="connsiteX2" y="connsiteY2"/>
              </a:cxn>
            </a:cxnLst>
            <a:rect l="l" t="t" r="r" b="b"/>
            <a:pathLst>
              <a:path w="620486" h="865414">
                <a:moveTo>
                  <a:pt x="0" y="0"/>
                </a:moveTo>
                <a:lnTo>
                  <a:pt x="620486" y="865414"/>
                </a:lnTo>
                <a:lnTo>
                  <a:pt x="620486" y="865414"/>
                </a:lnTo>
              </a:path>
            </a:pathLst>
          </a:custGeom>
          <a:noFill/>
          <a:ln w="12700" cmpd="sng">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48"/>
          <p:cNvSpPr/>
          <p:nvPr/>
        </p:nvSpPr>
        <p:spPr>
          <a:xfrm flipV="1">
            <a:off x="998752" y="4191391"/>
            <a:ext cx="441146" cy="893041"/>
          </a:xfrm>
          <a:custGeom>
            <a:avLst/>
            <a:gdLst>
              <a:gd name="connsiteX0" fmla="*/ 0 w 620486"/>
              <a:gd name="connsiteY0" fmla="*/ 0 h 865414"/>
              <a:gd name="connsiteX1" fmla="*/ 620486 w 620486"/>
              <a:gd name="connsiteY1" fmla="*/ 865414 h 865414"/>
              <a:gd name="connsiteX2" fmla="*/ 620486 w 620486"/>
              <a:gd name="connsiteY2" fmla="*/ 865414 h 865414"/>
            </a:gdLst>
            <a:ahLst/>
            <a:cxnLst>
              <a:cxn ang="0">
                <a:pos x="connsiteX0" y="connsiteY0"/>
              </a:cxn>
              <a:cxn ang="0">
                <a:pos x="connsiteX1" y="connsiteY1"/>
              </a:cxn>
              <a:cxn ang="0">
                <a:pos x="connsiteX2" y="connsiteY2"/>
              </a:cxn>
            </a:cxnLst>
            <a:rect l="l" t="t" r="r" b="b"/>
            <a:pathLst>
              <a:path w="620486" h="865414">
                <a:moveTo>
                  <a:pt x="0" y="0"/>
                </a:moveTo>
                <a:lnTo>
                  <a:pt x="620486" y="865414"/>
                </a:lnTo>
                <a:lnTo>
                  <a:pt x="620486" y="865414"/>
                </a:lnTo>
              </a:path>
            </a:pathLst>
          </a:custGeom>
          <a:noFill/>
          <a:ln w="12700" cmpd="sng">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34"/>
          <p:cNvSpPr>
            <a:spLocks/>
          </p:cNvSpPr>
          <p:nvPr/>
        </p:nvSpPr>
        <p:spPr bwMode="auto">
          <a:xfrm rot="11597607">
            <a:off x="1281319" y="3359616"/>
            <a:ext cx="708025" cy="576263"/>
          </a:xfrm>
          <a:custGeom>
            <a:avLst/>
            <a:gdLst>
              <a:gd name="T0" fmla="*/ 340 w 446"/>
              <a:gd name="T1" fmla="*/ 0 h 363"/>
              <a:gd name="T2" fmla="*/ 431 w 446"/>
              <a:gd name="T3" fmla="*/ 227 h 363"/>
              <a:gd name="T4" fmla="*/ 249 w 446"/>
              <a:gd name="T5" fmla="*/ 363 h 363"/>
              <a:gd name="T6" fmla="*/ 23 w 446"/>
              <a:gd name="T7" fmla="*/ 227 h 363"/>
              <a:gd name="T8" fmla="*/ 113 w 446"/>
              <a:gd name="T9" fmla="*/ 45 h 363"/>
              <a:gd name="T10" fmla="*/ 0 60000 65536"/>
              <a:gd name="T11" fmla="*/ 0 60000 65536"/>
              <a:gd name="T12" fmla="*/ 0 60000 65536"/>
              <a:gd name="T13" fmla="*/ 0 60000 65536"/>
              <a:gd name="T14" fmla="*/ 0 60000 65536"/>
              <a:gd name="T15" fmla="*/ 0 w 446"/>
              <a:gd name="T16" fmla="*/ 0 h 363"/>
              <a:gd name="T17" fmla="*/ 446 w 446"/>
              <a:gd name="T18" fmla="*/ 363 h 363"/>
            </a:gdLst>
            <a:ahLst/>
            <a:cxnLst>
              <a:cxn ang="T10">
                <a:pos x="T0" y="T1"/>
              </a:cxn>
              <a:cxn ang="T11">
                <a:pos x="T2" y="T3"/>
              </a:cxn>
              <a:cxn ang="T12">
                <a:pos x="T4" y="T5"/>
              </a:cxn>
              <a:cxn ang="T13">
                <a:pos x="T6" y="T7"/>
              </a:cxn>
              <a:cxn ang="T14">
                <a:pos x="T8" y="T9"/>
              </a:cxn>
            </a:cxnLst>
            <a:rect l="T15" t="T16" r="T17" b="T18"/>
            <a:pathLst>
              <a:path w="446" h="363">
                <a:moveTo>
                  <a:pt x="340" y="0"/>
                </a:moveTo>
                <a:cubicBezTo>
                  <a:pt x="393" y="83"/>
                  <a:pt x="446" y="167"/>
                  <a:pt x="431" y="227"/>
                </a:cubicBezTo>
                <a:cubicBezTo>
                  <a:pt x="416" y="287"/>
                  <a:pt x="317" y="363"/>
                  <a:pt x="249" y="363"/>
                </a:cubicBezTo>
                <a:cubicBezTo>
                  <a:pt x="181" y="363"/>
                  <a:pt x="46" y="280"/>
                  <a:pt x="23" y="227"/>
                </a:cubicBezTo>
                <a:cubicBezTo>
                  <a:pt x="0" y="174"/>
                  <a:pt x="56" y="109"/>
                  <a:pt x="113" y="4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1" name="Freeform 34"/>
          <p:cNvSpPr>
            <a:spLocks/>
          </p:cNvSpPr>
          <p:nvPr/>
        </p:nvSpPr>
        <p:spPr bwMode="auto">
          <a:xfrm rot="1487281">
            <a:off x="423115" y="5279070"/>
            <a:ext cx="708025" cy="576263"/>
          </a:xfrm>
          <a:custGeom>
            <a:avLst/>
            <a:gdLst>
              <a:gd name="T0" fmla="*/ 340 w 446"/>
              <a:gd name="T1" fmla="*/ 0 h 363"/>
              <a:gd name="T2" fmla="*/ 431 w 446"/>
              <a:gd name="T3" fmla="*/ 227 h 363"/>
              <a:gd name="T4" fmla="*/ 249 w 446"/>
              <a:gd name="T5" fmla="*/ 363 h 363"/>
              <a:gd name="T6" fmla="*/ 23 w 446"/>
              <a:gd name="T7" fmla="*/ 227 h 363"/>
              <a:gd name="T8" fmla="*/ 113 w 446"/>
              <a:gd name="T9" fmla="*/ 45 h 363"/>
              <a:gd name="T10" fmla="*/ 0 60000 65536"/>
              <a:gd name="T11" fmla="*/ 0 60000 65536"/>
              <a:gd name="T12" fmla="*/ 0 60000 65536"/>
              <a:gd name="T13" fmla="*/ 0 60000 65536"/>
              <a:gd name="T14" fmla="*/ 0 60000 65536"/>
              <a:gd name="T15" fmla="*/ 0 w 446"/>
              <a:gd name="T16" fmla="*/ 0 h 363"/>
              <a:gd name="T17" fmla="*/ 446 w 446"/>
              <a:gd name="T18" fmla="*/ 363 h 363"/>
            </a:gdLst>
            <a:ahLst/>
            <a:cxnLst>
              <a:cxn ang="T10">
                <a:pos x="T0" y="T1"/>
              </a:cxn>
              <a:cxn ang="T11">
                <a:pos x="T2" y="T3"/>
              </a:cxn>
              <a:cxn ang="T12">
                <a:pos x="T4" y="T5"/>
              </a:cxn>
              <a:cxn ang="T13">
                <a:pos x="T6" y="T7"/>
              </a:cxn>
              <a:cxn ang="T14">
                <a:pos x="T8" y="T9"/>
              </a:cxn>
            </a:cxnLst>
            <a:rect l="T15" t="T16" r="T17" b="T18"/>
            <a:pathLst>
              <a:path w="446" h="363">
                <a:moveTo>
                  <a:pt x="340" y="0"/>
                </a:moveTo>
                <a:cubicBezTo>
                  <a:pt x="393" y="83"/>
                  <a:pt x="446" y="167"/>
                  <a:pt x="431" y="227"/>
                </a:cubicBezTo>
                <a:cubicBezTo>
                  <a:pt x="416" y="287"/>
                  <a:pt x="317" y="363"/>
                  <a:pt x="249" y="363"/>
                </a:cubicBezTo>
                <a:cubicBezTo>
                  <a:pt x="181" y="363"/>
                  <a:pt x="46" y="280"/>
                  <a:pt x="23" y="227"/>
                </a:cubicBezTo>
                <a:cubicBezTo>
                  <a:pt x="0" y="174"/>
                  <a:pt x="56" y="109"/>
                  <a:pt x="113" y="4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2" name="Freeform 34"/>
          <p:cNvSpPr>
            <a:spLocks/>
          </p:cNvSpPr>
          <p:nvPr/>
        </p:nvSpPr>
        <p:spPr bwMode="auto">
          <a:xfrm rot="18950738">
            <a:off x="2390629" y="5164075"/>
            <a:ext cx="708025" cy="576263"/>
          </a:xfrm>
          <a:custGeom>
            <a:avLst/>
            <a:gdLst>
              <a:gd name="T0" fmla="*/ 340 w 446"/>
              <a:gd name="T1" fmla="*/ 0 h 363"/>
              <a:gd name="T2" fmla="*/ 431 w 446"/>
              <a:gd name="T3" fmla="*/ 227 h 363"/>
              <a:gd name="T4" fmla="*/ 249 w 446"/>
              <a:gd name="T5" fmla="*/ 363 h 363"/>
              <a:gd name="T6" fmla="*/ 23 w 446"/>
              <a:gd name="T7" fmla="*/ 227 h 363"/>
              <a:gd name="T8" fmla="*/ 113 w 446"/>
              <a:gd name="T9" fmla="*/ 45 h 363"/>
              <a:gd name="T10" fmla="*/ 0 60000 65536"/>
              <a:gd name="T11" fmla="*/ 0 60000 65536"/>
              <a:gd name="T12" fmla="*/ 0 60000 65536"/>
              <a:gd name="T13" fmla="*/ 0 60000 65536"/>
              <a:gd name="T14" fmla="*/ 0 60000 65536"/>
              <a:gd name="T15" fmla="*/ 0 w 446"/>
              <a:gd name="T16" fmla="*/ 0 h 363"/>
              <a:gd name="T17" fmla="*/ 446 w 446"/>
              <a:gd name="T18" fmla="*/ 363 h 363"/>
            </a:gdLst>
            <a:ahLst/>
            <a:cxnLst>
              <a:cxn ang="T10">
                <a:pos x="T0" y="T1"/>
              </a:cxn>
              <a:cxn ang="T11">
                <a:pos x="T2" y="T3"/>
              </a:cxn>
              <a:cxn ang="T12">
                <a:pos x="T4" y="T5"/>
              </a:cxn>
              <a:cxn ang="T13">
                <a:pos x="T6" y="T7"/>
              </a:cxn>
              <a:cxn ang="T14">
                <a:pos x="T8" y="T9"/>
              </a:cxn>
            </a:cxnLst>
            <a:rect l="T15" t="T16" r="T17" b="T18"/>
            <a:pathLst>
              <a:path w="446" h="363">
                <a:moveTo>
                  <a:pt x="340" y="0"/>
                </a:moveTo>
                <a:cubicBezTo>
                  <a:pt x="393" y="83"/>
                  <a:pt x="446" y="167"/>
                  <a:pt x="431" y="227"/>
                </a:cubicBezTo>
                <a:cubicBezTo>
                  <a:pt x="416" y="287"/>
                  <a:pt x="317" y="363"/>
                  <a:pt x="249" y="363"/>
                </a:cubicBezTo>
                <a:cubicBezTo>
                  <a:pt x="181" y="363"/>
                  <a:pt x="46" y="280"/>
                  <a:pt x="23" y="227"/>
                </a:cubicBezTo>
                <a:cubicBezTo>
                  <a:pt x="0" y="174"/>
                  <a:pt x="56" y="109"/>
                  <a:pt x="113" y="4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6" name="テキスト ボックス 5"/>
          <p:cNvSpPr txBox="1"/>
          <p:nvPr/>
        </p:nvSpPr>
        <p:spPr>
          <a:xfrm>
            <a:off x="862351" y="5792545"/>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54" name="テキスト ボックス 53"/>
          <p:cNvSpPr txBox="1"/>
          <p:nvPr/>
        </p:nvSpPr>
        <p:spPr>
          <a:xfrm>
            <a:off x="2611381" y="5720868"/>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55" name="テキスト ボックス 54"/>
          <p:cNvSpPr txBox="1"/>
          <p:nvPr/>
        </p:nvSpPr>
        <p:spPr>
          <a:xfrm>
            <a:off x="1727086" y="3101269"/>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56" name="テキスト ボックス 55"/>
          <p:cNvSpPr txBox="1"/>
          <p:nvPr/>
        </p:nvSpPr>
        <p:spPr>
          <a:xfrm>
            <a:off x="933864" y="4356209"/>
            <a:ext cx="312906" cy="369332"/>
          </a:xfrm>
          <a:prstGeom prst="rect">
            <a:avLst/>
          </a:prstGeom>
          <a:noFill/>
        </p:spPr>
        <p:txBody>
          <a:bodyPr wrap="none" rtlCol="0">
            <a:spAutoFit/>
          </a:bodyPr>
          <a:lstStyle/>
          <a:p>
            <a:r>
              <a:rPr lang="en-US" altLang="ja-JP" dirty="0"/>
              <a:t>1</a:t>
            </a:r>
            <a:endParaRPr kumimoji="1" lang="ja-JP" altLang="en-US" dirty="0"/>
          </a:p>
        </p:txBody>
      </p:sp>
      <p:sp>
        <p:nvSpPr>
          <p:cNvPr id="57" name="テキスト ボックス 56"/>
          <p:cNvSpPr txBox="1"/>
          <p:nvPr/>
        </p:nvSpPr>
        <p:spPr>
          <a:xfrm>
            <a:off x="1526464" y="5219909"/>
            <a:ext cx="312906" cy="369332"/>
          </a:xfrm>
          <a:prstGeom prst="rect">
            <a:avLst/>
          </a:prstGeom>
          <a:noFill/>
        </p:spPr>
        <p:txBody>
          <a:bodyPr wrap="none" rtlCol="0">
            <a:spAutoFit/>
          </a:bodyPr>
          <a:lstStyle/>
          <a:p>
            <a:r>
              <a:rPr lang="en-US" altLang="ja-JP" dirty="0"/>
              <a:t>1</a:t>
            </a:r>
            <a:endParaRPr kumimoji="1" lang="ja-JP" altLang="en-US" dirty="0"/>
          </a:p>
        </p:txBody>
      </p:sp>
      <p:sp>
        <p:nvSpPr>
          <p:cNvPr id="58" name="テキスト ボックス 57"/>
          <p:cNvSpPr txBox="1"/>
          <p:nvPr/>
        </p:nvSpPr>
        <p:spPr>
          <a:xfrm>
            <a:off x="2021680" y="4328354"/>
            <a:ext cx="312906" cy="369332"/>
          </a:xfrm>
          <a:prstGeom prst="rect">
            <a:avLst/>
          </a:prstGeom>
          <a:noFill/>
        </p:spPr>
        <p:txBody>
          <a:bodyPr wrap="none" rtlCol="0">
            <a:spAutoFit/>
          </a:bodyPr>
          <a:lstStyle/>
          <a:p>
            <a:r>
              <a:rPr lang="en-US" altLang="ja-JP" dirty="0"/>
              <a:t>1</a:t>
            </a:r>
            <a:endParaRPr kumimoji="1" lang="ja-JP" altLang="en-US" dirty="0"/>
          </a:p>
        </p:txBody>
      </p:sp>
      <p:sp>
        <p:nvSpPr>
          <p:cNvPr id="7" name="テキスト ボックス 6"/>
          <p:cNvSpPr txBox="1"/>
          <p:nvPr/>
        </p:nvSpPr>
        <p:spPr>
          <a:xfrm>
            <a:off x="1626364" y="6161877"/>
            <a:ext cx="2190023" cy="369332"/>
          </a:xfrm>
          <a:prstGeom prst="rect">
            <a:avLst/>
          </a:prstGeom>
          <a:noFill/>
        </p:spPr>
        <p:txBody>
          <a:bodyPr wrap="none" rtlCol="0">
            <a:spAutoFit/>
          </a:bodyPr>
          <a:lstStyle/>
          <a:p>
            <a:r>
              <a:rPr lang="ja-JP" altLang="en-US" dirty="0" smtClean="0"/>
              <a:t>図</a:t>
            </a:r>
            <a:r>
              <a:rPr lang="en-US" altLang="ja-JP" dirty="0" smtClean="0"/>
              <a:t>2.17</a:t>
            </a:r>
            <a:r>
              <a:rPr lang="ja-JP" altLang="en-US" dirty="0" smtClean="0"/>
              <a:t>　３進カウンタ</a:t>
            </a:r>
            <a:endParaRPr kumimoji="1" lang="ja-JP" altLang="en-US" dirty="0"/>
          </a:p>
        </p:txBody>
      </p:sp>
      <p:sp>
        <p:nvSpPr>
          <p:cNvPr id="8" name="テキスト ボックス 7"/>
          <p:cNvSpPr txBox="1"/>
          <p:nvPr/>
        </p:nvSpPr>
        <p:spPr>
          <a:xfrm>
            <a:off x="2902334" y="3135495"/>
            <a:ext cx="5604676" cy="1200329"/>
          </a:xfrm>
          <a:prstGeom prst="rect">
            <a:avLst/>
          </a:prstGeom>
          <a:noFill/>
        </p:spPr>
        <p:txBody>
          <a:bodyPr wrap="none" rtlCol="0">
            <a:spAutoFit/>
          </a:bodyPr>
          <a:lstStyle/>
          <a:p>
            <a:r>
              <a:rPr kumimoji="1" lang="ja-JP" altLang="en-US" dirty="0" smtClean="0"/>
              <a:t>３進カウンタ（１の個数が</a:t>
            </a:r>
            <a:r>
              <a:rPr kumimoji="1" lang="en-US" altLang="ja-JP" dirty="0" smtClean="0"/>
              <a:t>0</a:t>
            </a:r>
            <a:r>
              <a:rPr kumimoji="1" lang="ja-JP" altLang="en-US" dirty="0" smtClean="0"/>
              <a:t>個、または、</a:t>
            </a:r>
            <a:r>
              <a:rPr kumimoji="1" lang="en-US" altLang="ja-JP" dirty="0" smtClean="0"/>
              <a:t>3</a:t>
            </a:r>
            <a:r>
              <a:rPr kumimoji="1" lang="ja-JP" altLang="en-US" dirty="0" smtClean="0"/>
              <a:t>の倍数である</a:t>
            </a:r>
            <a:endParaRPr kumimoji="1" lang="en-US" altLang="ja-JP" dirty="0" smtClean="0"/>
          </a:p>
          <a:p>
            <a:r>
              <a:rPr lang="ja-JP" altLang="en-US" dirty="0"/>
              <a:t>記号列</a:t>
            </a:r>
            <a:r>
              <a:rPr kumimoji="1" lang="ja-JP" altLang="en-US" dirty="0" smtClean="0"/>
              <a:t>）は</a:t>
            </a:r>
            <a:endParaRPr lang="en-US" altLang="ja-JP" dirty="0"/>
          </a:p>
          <a:p>
            <a:r>
              <a:rPr kumimoji="1" lang="ja-JP" altLang="en-US" dirty="0" smtClean="0"/>
              <a:t>｛</a:t>
            </a:r>
            <a:r>
              <a:rPr kumimoji="1" lang="en-US" altLang="ja-JP" b="1" dirty="0" smtClean="0">
                <a:solidFill>
                  <a:srgbClr val="FF0000"/>
                </a:solidFill>
              </a:rPr>
              <a:t>ε</a:t>
            </a:r>
            <a:r>
              <a:rPr lang="en-US" altLang="ja-JP" dirty="0" smtClean="0"/>
              <a:t>, 0, 00, 111, 0111, 1011, 1101, 1110, </a:t>
            </a:r>
            <a:r>
              <a:rPr lang="ja-JP" altLang="en-US" dirty="0" smtClean="0"/>
              <a:t>・・・</a:t>
            </a:r>
            <a:r>
              <a:rPr lang="en-US" altLang="ja-JP" dirty="0" smtClean="0"/>
              <a:t>111111</a:t>
            </a:r>
            <a:r>
              <a:rPr lang="ja-JP" altLang="en-US" dirty="0" smtClean="0"/>
              <a:t>・・・｝</a:t>
            </a:r>
            <a:endParaRPr lang="en-US" altLang="ja-JP" dirty="0" smtClean="0"/>
          </a:p>
          <a:p>
            <a:r>
              <a:rPr kumimoji="1" lang="ja-JP" altLang="en-US" dirty="0" smtClean="0"/>
              <a:t>なる正則言語を受理する</a:t>
            </a:r>
            <a:endParaRPr kumimoji="1" lang="ja-JP" altLang="en-US" dirty="0"/>
          </a:p>
        </p:txBody>
      </p:sp>
      <p:sp>
        <p:nvSpPr>
          <p:cNvPr id="9" name="テキスト ボックス 8"/>
          <p:cNvSpPr txBox="1"/>
          <p:nvPr/>
        </p:nvSpPr>
        <p:spPr>
          <a:xfrm>
            <a:off x="3028781" y="4439433"/>
            <a:ext cx="5641288" cy="646331"/>
          </a:xfrm>
          <a:prstGeom prst="rect">
            <a:avLst/>
          </a:prstGeom>
          <a:noFill/>
        </p:spPr>
        <p:txBody>
          <a:bodyPr wrap="none" rtlCol="0">
            <a:spAutoFit/>
          </a:bodyPr>
          <a:lstStyle/>
          <a:p>
            <a:r>
              <a:rPr kumimoji="1" lang="en-US" altLang="ja-JP" b="1" dirty="0" smtClean="0">
                <a:solidFill>
                  <a:srgbClr val="FF0000"/>
                </a:solidFill>
              </a:rPr>
              <a:t>ε</a:t>
            </a:r>
            <a:r>
              <a:rPr lang="ja-JP" altLang="en-US" dirty="0"/>
              <a:t>（</a:t>
            </a:r>
            <a:r>
              <a:rPr kumimoji="1" lang="ja-JP" altLang="en-US" dirty="0" smtClean="0"/>
              <a:t>空記号、空文）を読んだとき、遷移先状態は</a:t>
            </a:r>
            <a:r>
              <a:rPr kumimoji="1" lang="en-US" altLang="ja-JP" dirty="0" smtClean="0"/>
              <a:t>q0</a:t>
            </a:r>
            <a:r>
              <a:rPr kumimoji="1" lang="ja-JP" altLang="en-US" dirty="0" smtClean="0"/>
              <a:t>である。</a:t>
            </a:r>
            <a:endParaRPr kumimoji="1" lang="en-US" altLang="ja-JP" dirty="0" smtClean="0"/>
          </a:p>
          <a:p>
            <a:r>
              <a:rPr lang="en-US" altLang="ja-JP" dirty="0" smtClean="0"/>
              <a:t>q0</a:t>
            </a:r>
            <a:r>
              <a:rPr lang="ja-JP" altLang="en-US" dirty="0" smtClean="0"/>
              <a:t>は最終状態なので、空文は３進カウンタで受理される。</a:t>
            </a:r>
            <a:endParaRPr kumimoji="1" lang="ja-JP" altLang="en-US" dirty="0"/>
          </a:p>
        </p:txBody>
      </p:sp>
    </p:spTree>
    <p:extLst>
      <p:ext uri="{BB962C8B-B14F-4D97-AF65-F5344CB8AC3E}">
        <p14:creationId xmlns:p14="http://schemas.microsoft.com/office/powerpoint/2010/main" val="96234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5CD56A85-C1CD-4C92-8AC0-3859F7618DA1}" type="slidenum">
              <a:rPr lang="en-US" altLang="ja-JP" sz="1400" smtClean="0"/>
              <a:pPr eaLnBrk="1" hangingPunct="1">
                <a:spcBef>
                  <a:spcPct val="0"/>
                </a:spcBef>
                <a:buFontTx/>
                <a:buNone/>
              </a:pPr>
              <a:t>17</a:t>
            </a:fld>
            <a:endParaRPr lang="en-US" altLang="ja-JP" sz="1400" smtClean="0"/>
          </a:p>
        </p:txBody>
      </p:sp>
      <p:sp>
        <p:nvSpPr>
          <p:cNvPr id="17411" name="Text Box 4"/>
          <p:cNvSpPr txBox="1">
            <a:spLocks noChangeArrowheads="1"/>
          </p:cNvSpPr>
          <p:nvPr/>
        </p:nvSpPr>
        <p:spPr bwMode="auto">
          <a:xfrm>
            <a:off x="1403350" y="726168"/>
            <a:ext cx="60356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smtClean="0"/>
              <a:t>§2.2.2</a:t>
            </a:r>
            <a:r>
              <a:rPr lang="ja-JP" altLang="en-US" sz="1800" b="1" dirty="0" smtClean="0"/>
              <a:t>　有限</a:t>
            </a:r>
            <a:r>
              <a:rPr lang="ja-JP" altLang="en-US" sz="1800" b="1" dirty="0"/>
              <a:t>オートマトンの</a:t>
            </a:r>
            <a:r>
              <a:rPr lang="ja-JP" altLang="en-US" sz="1800" b="1" dirty="0" smtClean="0"/>
              <a:t>性質（等価性）</a:t>
            </a:r>
            <a:endParaRPr lang="ja-JP" altLang="en-US" sz="1800" b="1" dirty="0"/>
          </a:p>
          <a:p>
            <a:pPr eaLnBrk="1" hangingPunct="1">
              <a:spcBef>
                <a:spcPct val="0"/>
              </a:spcBef>
              <a:buFontTx/>
              <a:buNone/>
            </a:pPr>
            <a:endParaRPr lang="en-US" altLang="ja-JP" sz="1800" dirty="0" smtClean="0"/>
          </a:p>
          <a:p>
            <a:pPr eaLnBrk="1" hangingPunct="1">
              <a:spcBef>
                <a:spcPct val="0"/>
              </a:spcBef>
              <a:buFontTx/>
              <a:buNone/>
            </a:pPr>
            <a:endParaRPr lang="ja-JP" altLang="en-US" sz="1800" dirty="0"/>
          </a:p>
          <a:p>
            <a:pPr eaLnBrk="1" hangingPunct="1">
              <a:spcBef>
                <a:spcPct val="0"/>
              </a:spcBef>
              <a:buFontTx/>
              <a:buNone/>
            </a:pPr>
            <a:r>
              <a:rPr lang="ja-JP" altLang="en-US" sz="1800" b="1" dirty="0"/>
              <a:t>（１）２つの有限オートマトンの等価性</a:t>
            </a:r>
          </a:p>
          <a:p>
            <a:pPr eaLnBrk="1" hangingPunct="1">
              <a:spcBef>
                <a:spcPct val="0"/>
              </a:spcBef>
              <a:buFontTx/>
              <a:buNone/>
            </a:pPr>
            <a:r>
              <a:rPr lang="ja-JP" altLang="en-US" sz="1800" dirty="0"/>
              <a:t>　</a:t>
            </a:r>
            <a:r>
              <a:rPr lang="en-US" altLang="ja-JP" sz="1800" dirty="0">
                <a:solidFill>
                  <a:srgbClr val="0000FF"/>
                </a:solidFill>
              </a:rPr>
              <a:t>M1</a:t>
            </a:r>
            <a:r>
              <a:rPr lang="ja-JP" altLang="en-US" sz="1800" dirty="0"/>
              <a:t>（</a:t>
            </a:r>
            <a:r>
              <a:rPr lang="en-US" altLang="ja-JP" sz="1800" dirty="0"/>
              <a:t>Q1,Σ1</a:t>
            </a:r>
            <a:r>
              <a:rPr lang="ja-JP" altLang="en-US" sz="1800" dirty="0" err="1"/>
              <a:t>、</a:t>
            </a:r>
            <a:r>
              <a:rPr lang="en-US" altLang="ja-JP" sz="1800" dirty="0"/>
              <a:t>δ1</a:t>
            </a:r>
            <a:r>
              <a:rPr lang="ja-JP" altLang="en-US" sz="1800" dirty="0" err="1"/>
              <a:t>、</a:t>
            </a:r>
            <a:r>
              <a:rPr lang="en-US" altLang="ja-JP" sz="1800" dirty="0"/>
              <a:t>q01</a:t>
            </a:r>
            <a:r>
              <a:rPr lang="ja-JP" altLang="en-US" sz="1800" dirty="0" err="1"/>
              <a:t>、</a:t>
            </a:r>
            <a:r>
              <a:rPr lang="en-US" altLang="ja-JP" sz="1800" dirty="0"/>
              <a:t>F1</a:t>
            </a:r>
            <a:r>
              <a:rPr lang="ja-JP" altLang="en-US" sz="1800" dirty="0"/>
              <a:t>）と</a:t>
            </a:r>
            <a:r>
              <a:rPr lang="en-US" altLang="ja-JP" sz="1800" dirty="0">
                <a:solidFill>
                  <a:srgbClr val="009900"/>
                </a:solidFill>
              </a:rPr>
              <a:t>M2</a:t>
            </a:r>
            <a:r>
              <a:rPr lang="en-US" altLang="ja-JP" sz="1800" dirty="0"/>
              <a:t> </a:t>
            </a:r>
            <a:r>
              <a:rPr lang="ja-JP" altLang="en-US" sz="1800" dirty="0"/>
              <a:t>（</a:t>
            </a:r>
            <a:r>
              <a:rPr lang="en-US" altLang="ja-JP" sz="1800" dirty="0"/>
              <a:t>Q2,Σ2</a:t>
            </a:r>
            <a:r>
              <a:rPr lang="ja-JP" altLang="en-US" sz="1800" dirty="0" err="1"/>
              <a:t>、</a:t>
            </a:r>
            <a:r>
              <a:rPr lang="en-US" altLang="ja-JP" sz="1800" dirty="0"/>
              <a:t>δ2</a:t>
            </a:r>
            <a:r>
              <a:rPr lang="ja-JP" altLang="en-US" sz="1800" dirty="0" err="1"/>
              <a:t>、</a:t>
            </a:r>
            <a:r>
              <a:rPr lang="en-US" altLang="ja-JP" sz="1800" dirty="0"/>
              <a:t>q02</a:t>
            </a:r>
            <a:r>
              <a:rPr lang="ja-JP" altLang="en-US" sz="1800" dirty="0" err="1"/>
              <a:t>、</a:t>
            </a:r>
            <a:r>
              <a:rPr lang="en-US" altLang="ja-JP" sz="1800" dirty="0"/>
              <a:t>F2</a:t>
            </a:r>
            <a:r>
              <a:rPr lang="ja-JP" altLang="en-US" sz="1800" dirty="0"/>
              <a:t>）</a:t>
            </a:r>
          </a:p>
          <a:p>
            <a:pPr eaLnBrk="1" hangingPunct="1">
              <a:spcBef>
                <a:spcPct val="0"/>
              </a:spcBef>
              <a:buFontTx/>
              <a:buNone/>
            </a:pPr>
            <a:r>
              <a:rPr lang="ja-JP" altLang="en-US" sz="1800" dirty="0"/>
              <a:t>　において、それぞれが受理する言語</a:t>
            </a:r>
            <a:r>
              <a:rPr lang="en-US" altLang="ja-JP" sz="1800" dirty="0"/>
              <a:t>L(</a:t>
            </a:r>
            <a:r>
              <a:rPr lang="en-US" altLang="ja-JP" sz="1800" dirty="0">
                <a:solidFill>
                  <a:srgbClr val="0000FF"/>
                </a:solidFill>
              </a:rPr>
              <a:t>M1</a:t>
            </a:r>
            <a:r>
              <a:rPr lang="en-US" altLang="ja-JP" sz="1800" dirty="0"/>
              <a:t>)</a:t>
            </a:r>
            <a:r>
              <a:rPr lang="ja-JP" altLang="en-US" sz="1800" dirty="0"/>
              <a:t>すなわち</a:t>
            </a:r>
            <a:r>
              <a:rPr lang="en-US" altLang="ja-JP" sz="1800" dirty="0"/>
              <a:t>L(</a:t>
            </a:r>
            <a:r>
              <a:rPr lang="en-US" altLang="ja-JP" sz="1800" dirty="0">
                <a:solidFill>
                  <a:srgbClr val="0000FF"/>
                </a:solidFill>
              </a:rPr>
              <a:t>q01</a:t>
            </a:r>
            <a:r>
              <a:rPr lang="en-US" altLang="ja-JP" sz="1800" dirty="0"/>
              <a:t>)</a:t>
            </a:r>
          </a:p>
          <a:p>
            <a:pPr eaLnBrk="1" hangingPunct="1">
              <a:spcBef>
                <a:spcPct val="0"/>
              </a:spcBef>
              <a:buFontTx/>
              <a:buNone/>
            </a:pPr>
            <a:r>
              <a:rPr lang="ja-JP" altLang="en-US" sz="1800" dirty="0"/>
              <a:t>　と</a:t>
            </a:r>
            <a:r>
              <a:rPr lang="en-US" altLang="ja-JP" sz="1800" dirty="0"/>
              <a:t>L(</a:t>
            </a:r>
            <a:r>
              <a:rPr lang="en-US" altLang="ja-JP" sz="1800" dirty="0">
                <a:solidFill>
                  <a:srgbClr val="009900"/>
                </a:solidFill>
              </a:rPr>
              <a:t>M2</a:t>
            </a:r>
            <a:r>
              <a:rPr lang="en-US" altLang="ja-JP" sz="1800" dirty="0"/>
              <a:t>)</a:t>
            </a:r>
            <a:r>
              <a:rPr lang="ja-JP" altLang="en-US" sz="1800" dirty="0"/>
              <a:t>すなわち</a:t>
            </a:r>
            <a:r>
              <a:rPr lang="en-US" altLang="ja-JP" sz="1800" dirty="0"/>
              <a:t>L(</a:t>
            </a:r>
            <a:r>
              <a:rPr lang="en-US" altLang="ja-JP" sz="1800" dirty="0">
                <a:solidFill>
                  <a:srgbClr val="009900"/>
                </a:solidFill>
              </a:rPr>
              <a:t>q02</a:t>
            </a:r>
            <a:r>
              <a:rPr lang="en-US" altLang="ja-JP" sz="1800" dirty="0"/>
              <a:t>)</a:t>
            </a:r>
            <a:r>
              <a:rPr lang="ja-JP" altLang="en-US" sz="1800" dirty="0"/>
              <a:t>が等しいとき（</a:t>
            </a:r>
            <a:r>
              <a:rPr lang="ja-JP" altLang="en-US" sz="1800" dirty="0" smtClean="0">
                <a:solidFill>
                  <a:srgbClr val="FF0000"/>
                </a:solidFill>
              </a:rPr>
              <a:t>受理</a:t>
            </a:r>
            <a:r>
              <a:rPr lang="ja-JP" altLang="en-US" sz="1800" dirty="0">
                <a:solidFill>
                  <a:srgbClr val="FF0000"/>
                </a:solidFill>
              </a:rPr>
              <a:t>す</a:t>
            </a:r>
            <a:r>
              <a:rPr lang="ja-JP" altLang="en-US" sz="1800" dirty="0" smtClean="0">
                <a:solidFill>
                  <a:srgbClr val="FF0000"/>
                </a:solidFill>
              </a:rPr>
              <a:t>る</a:t>
            </a:r>
            <a:r>
              <a:rPr lang="ja-JP" altLang="en-US" sz="1800" dirty="0">
                <a:solidFill>
                  <a:srgbClr val="FF0000"/>
                </a:solidFill>
              </a:rPr>
              <a:t>入力記号</a:t>
            </a:r>
          </a:p>
          <a:p>
            <a:pPr eaLnBrk="1" hangingPunct="1">
              <a:spcBef>
                <a:spcPct val="0"/>
              </a:spcBef>
              <a:buFontTx/>
              <a:buNone/>
            </a:pPr>
            <a:r>
              <a:rPr lang="ja-JP" altLang="en-US" sz="1800" dirty="0"/>
              <a:t>　</a:t>
            </a:r>
            <a:r>
              <a:rPr lang="ja-JP" altLang="en-US" sz="1800" dirty="0">
                <a:solidFill>
                  <a:srgbClr val="FF0000"/>
                </a:solidFill>
              </a:rPr>
              <a:t>列</a:t>
            </a:r>
            <a:r>
              <a:rPr lang="ja-JP" altLang="en-US" sz="1800" dirty="0" err="1">
                <a:solidFill>
                  <a:srgbClr val="FF0000"/>
                </a:solidFill>
              </a:rPr>
              <a:t>ｘ</a:t>
            </a:r>
            <a:r>
              <a:rPr lang="ja-JP" altLang="en-US" sz="1800" dirty="0"/>
              <a:t>が等しいとき）　</a:t>
            </a:r>
            <a:r>
              <a:rPr lang="en-US" altLang="ja-JP" sz="1800" dirty="0">
                <a:solidFill>
                  <a:srgbClr val="0000FF"/>
                </a:solidFill>
              </a:rPr>
              <a:t>M1</a:t>
            </a:r>
            <a:r>
              <a:rPr lang="ja-JP" altLang="en-US" sz="1800" dirty="0"/>
              <a:t>と</a:t>
            </a:r>
            <a:r>
              <a:rPr lang="en-US" altLang="ja-JP" sz="1800" dirty="0">
                <a:solidFill>
                  <a:srgbClr val="009900"/>
                </a:solidFill>
              </a:rPr>
              <a:t>M2</a:t>
            </a:r>
            <a:r>
              <a:rPr lang="ja-JP" altLang="en-US" sz="1800" dirty="0">
                <a:solidFill>
                  <a:srgbClr val="009900"/>
                </a:solidFill>
              </a:rPr>
              <a:t>　</a:t>
            </a:r>
            <a:r>
              <a:rPr lang="ja-JP" altLang="en-US" sz="1800" dirty="0"/>
              <a:t>は等価である</a:t>
            </a:r>
            <a:r>
              <a:rPr lang="ja-JP" altLang="en-US" sz="1800" dirty="0" smtClean="0"/>
              <a:t>とい、</a:t>
            </a:r>
            <a:r>
              <a:rPr lang="ja-JP" altLang="en-US" sz="1800" dirty="0"/>
              <a:t>　</a:t>
            </a:r>
          </a:p>
          <a:p>
            <a:pPr eaLnBrk="1" hangingPunct="1">
              <a:spcBef>
                <a:spcPct val="0"/>
              </a:spcBef>
              <a:buFontTx/>
              <a:buNone/>
            </a:pPr>
            <a:r>
              <a:rPr lang="ja-JP" altLang="en-US" sz="1800" dirty="0"/>
              <a:t>　</a:t>
            </a:r>
            <a:r>
              <a:rPr lang="en-US" altLang="ja-JP" sz="1800" dirty="0">
                <a:solidFill>
                  <a:srgbClr val="0000FF"/>
                </a:solidFill>
              </a:rPr>
              <a:t>M1</a:t>
            </a:r>
            <a:r>
              <a:rPr lang="en-US" altLang="ja-JP" sz="1800" dirty="0"/>
              <a:t>≡</a:t>
            </a:r>
            <a:r>
              <a:rPr lang="en-US" altLang="ja-JP" sz="1800" dirty="0">
                <a:solidFill>
                  <a:srgbClr val="009900"/>
                </a:solidFill>
              </a:rPr>
              <a:t>M2</a:t>
            </a:r>
            <a:r>
              <a:rPr lang="ja-JP" altLang="en-US" sz="1800" dirty="0"/>
              <a:t>　と記述する。</a:t>
            </a:r>
          </a:p>
        </p:txBody>
      </p:sp>
      <p:grpSp>
        <p:nvGrpSpPr>
          <p:cNvPr id="17413" name="Group 7"/>
          <p:cNvGrpSpPr>
            <a:grpSpLocks/>
          </p:cNvGrpSpPr>
          <p:nvPr/>
        </p:nvGrpSpPr>
        <p:grpSpPr bwMode="auto">
          <a:xfrm>
            <a:off x="2051050" y="3357563"/>
            <a:ext cx="1697038" cy="798512"/>
            <a:chOff x="1292" y="1979"/>
            <a:chExt cx="1069" cy="503"/>
          </a:xfrm>
        </p:grpSpPr>
        <p:sp>
          <p:nvSpPr>
            <p:cNvPr id="17428" name="Text Box 8"/>
            <p:cNvSpPr txBox="1">
              <a:spLocks noChangeArrowheads="1"/>
            </p:cNvSpPr>
            <p:nvPr/>
          </p:nvSpPr>
          <p:spPr bwMode="auto">
            <a:xfrm>
              <a:off x="1292" y="2115"/>
              <a:ext cx="8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FF"/>
                  </a:solidFill>
                </a:rPr>
                <a:t>q01</a:t>
              </a:r>
              <a:r>
                <a:rPr lang="ja-JP" altLang="en-US" sz="1800"/>
                <a:t>　⇒　</a:t>
              </a:r>
              <a:r>
                <a:rPr lang="en-US" altLang="ja-JP" sz="1800"/>
                <a:t>p</a:t>
              </a:r>
              <a:r>
                <a:rPr lang="ja-JP" altLang="en-US" sz="1800"/>
                <a:t>１</a:t>
              </a:r>
            </a:p>
          </p:txBody>
        </p:sp>
        <p:sp>
          <p:nvSpPr>
            <p:cNvPr id="17429" name="Text Box 9"/>
            <p:cNvSpPr txBox="1">
              <a:spLocks noChangeArrowheads="1"/>
            </p:cNvSpPr>
            <p:nvPr/>
          </p:nvSpPr>
          <p:spPr bwMode="auto">
            <a:xfrm>
              <a:off x="1474" y="1979"/>
              <a:ext cx="8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　  </a:t>
              </a:r>
              <a:r>
                <a:rPr lang="ja-JP" altLang="en-US" sz="1800">
                  <a:solidFill>
                    <a:srgbClr val="FF0000"/>
                  </a:solidFill>
                </a:rPr>
                <a:t>ｘ</a:t>
              </a:r>
              <a:r>
                <a:rPr lang="ja-JP" altLang="en-US" sz="1800"/>
                <a:t>　 　　　　</a:t>
              </a:r>
            </a:p>
          </p:txBody>
        </p:sp>
        <p:sp>
          <p:nvSpPr>
            <p:cNvPr id="17430" name="Text Box 10"/>
            <p:cNvSpPr txBox="1">
              <a:spLocks noChangeArrowheads="1"/>
            </p:cNvSpPr>
            <p:nvPr/>
          </p:nvSpPr>
          <p:spPr bwMode="auto">
            <a:xfrm>
              <a:off x="1474" y="2251"/>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    </a:t>
              </a:r>
              <a:r>
                <a:rPr lang="en-US" altLang="ja-JP" sz="1800">
                  <a:solidFill>
                    <a:srgbClr val="0000FF"/>
                  </a:solidFill>
                </a:rPr>
                <a:t>M1 </a:t>
              </a:r>
              <a:r>
                <a:rPr lang="en-US" altLang="ja-JP" sz="1800"/>
                <a:t>        </a:t>
              </a:r>
            </a:p>
          </p:txBody>
        </p:sp>
      </p:grpSp>
      <p:grpSp>
        <p:nvGrpSpPr>
          <p:cNvPr id="17414" name="Group 11"/>
          <p:cNvGrpSpPr>
            <a:grpSpLocks/>
          </p:cNvGrpSpPr>
          <p:nvPr/>
        </p:nvGrpSpPr>
        <p:grpSpPr bwMode="auto">
          <a:xfrm>
            <a:off x="4572000" y="3357563"/>
            <a:ext cx="1697038" cy="798512"/>
            <a:chOff x="1292" y="1979"/>
            <a:chExt cx="1069" cy="503"/>
          </a:xfrm>
        </p:grpSpPr>
        <p:sp>
          <p:nvSpPr>
            <p:cNvPr id="17425" name="Text Box 12"/>
            <p:cNvSpPr txBox="1">
              <a:spLocks noChangeArrowheads="1"/>
            </p:cNvSpPr>
            <p:nvPr/>
          </p:nvSpPr>
          <p:spPr bwMode="auto">
            <a:xfrm>
              <a:off x="1292" y="2115"/>
              <a:ext cx="8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9900"/>
                  </a:solidFill>
                </a:rPr>
                <a:t>q02</a:t>
              </a:r>
              <a:r>
                <a:rPr lang="ja-JP" altLang="en-US" sz="1800"/>
                <a:t>　⇒　</a:t>
              </a:r>
              <a:r>
                <a:rPr lang="en-US" altLang="ja-JP" sz="1800"/>
                <a:t>p2</a:t>
              </a:r>
            </a:p>
          </p:txBody>
        </p:sp>
        <p:sp>
          <p:nvSpPr>
            <p:cNvPr id="17426" name="Text Box 13"/>
            <p:cNvSpPr txBox="1">
              <a:spLocks noChangeArrowheads="1"/>
            </p:cNvSpPr>
            <p:nvPr/>
          </p:nvSpPr>
          <p:spPr bwMode="auto">
            <a:xfrm>
              <a:off x="1474" y="1979"/>
              <a:ext cx="8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　 </a:t>
              </a:r>
              <a:r>
                <a:rPr lang="ja-JP" altLang="en-US" sz="1800">
                  <a:solidFill>
                    <a:srgbClr val="FF0000"/>
                  </a:solidFill>
                </a:rPr>
                <a:t> ｘ</a:t>
              </a:r>
              <a:r>
                <a:rPr lang="ja-JP" altLang="en-US" sz="1800"/>
                <a:t>　 　　　　</a:t>
              </a:r>
            </a:p>
          </p:txBody>
        </p:sp>
        <p:sp>
          <p:nvSpPr>
            <p:cNvPr id="17427" name="Text Box 14"/>
            <p:cNvSpPr txBox="1">
              <a:spLocks noChangeArrowheads="1"/>
            </p:cNvSpPr>
            <p:nvPr/>
          </p:nvSpPr>
          <p:spPr bwMode="auto">
            <a:xfrm>
              <a:off x="1474" y="2251"/>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9900"/>
                  </a:solidFill>
                </a:rPr>
                <a:t>    M2</a:t>
              </a:r>
              <a:r>
                <a:rPr lang="en-US" altLang="ja-JP" sz="1800"/>
                <a:t>         </a:t>
              </a:r>
            </a:p>
          </p:txBody>
        </p:sp>
      </p:grpSp>
      <p:sp>
        <p:nvSpPr>
          <p:cNvPr id="17415" name="Text Box 16"/>
          <p:cNvSpPr txBox="1">
            <a:spLocks noChangeArrowheads="1"/>
          </p:cNvSpPr>
          <p:nvPr/>
        </p:nvSpPr>
        <p:spPr bwMode="auto">
          <a:xfrm>
            <a:off x="2103438" y="4240213"/>
            <a:ext cx="61141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None/>
            </a:pPr>
            <a:r>
              <a:rPr lang="en-US" altLang="ja-JP" sz="1800" dirty="0"/>
              <a:t>p1∈</a:t>
            </a:r>
            <a:r>
              <a:rPr lang="ja-JP" altLang="en-US" sz="1800" dirty="0">
                <a:solidFill>
                  <a:srgbClr val="0000FF"/>
                </a:solidFill>
              </a:rPr>
              <a:t>Ｆ１　</a:t>
            </a:r>
            <a:r>
              <a:rPr lang="ja-JP" altLang="en-US" sz="1800" dirty="0"/>
              <a:t>のとき　</a:t>
            </a:r>
            <a:r>
              <a:rPr lang="en-US" altLang="ja-JP" sz="1800" dirty="0"/>
              <a:t>p2∈</a:t>
            </a:r>
            <a:r>
              <a:rPr lang="en-US" altLang="ja-JP" sz="1800" dirty="0" smtClean="0">
                <a:solidFill>
                  <a:srgbClr val="009900"/>
                </a:solidFill>
              </a:rPr>
              <a:t>F2</a:t>
            </a:r>
            <a:r>
              <a:rPr lang="ja-JP" altLang="en-US" sz="1800" dirty="0" smtClean="0">
                <a:solidFill>
                  <a:srgbClr val="009900"/>
                </a:solidFill>
              </a:rPr>
              <a:t>　</a:t>
            </a:r>
            <a:r>
              <a:rPr lang="ja-JP" altLang="en-US" sz="1800" dirty="0" smtClean="0"/>
              <a:t>ならば</a:t>
            </a:r>
            <a:r>
              <a:rPr lang="en-US" altLang="ja-JP" sz="1800" dirty="0"/>
              <a:t>M1</a:t>
            </a:r>
            <a:r>
              <a:rPr lang="ja-JP" altLang="en-US" sz="1800" dirty="0"/>
              <a:t>と</a:t>
            </a:r>
            <a:r>
              <a:rPr lang="en-US" altLang="ja-JP" sz="1800" dirty="0"/>
              <a:t>M2</a:t>
            </a:r>
            <a:r>
              <a:rPr lang="ja-JP" altLang="en-US" sz="1800" dirty="0"/>
              <a:t>は等価であると</a:t>
            </a:r>
            <a:r>
              <a:rPr lang="ja-JP" altLang="en-US" sz="1800" dirty="0" smtClean="0"/>
              <a:t>いう</a:t>
            </a:r>
            <a:endParaRPr lang="en-US" altLang="ja-JP" sz="1800" dirty="0" smtClean="0"/>
          </a:p>
        </p:txBody>
      </p:sp>
      <p:sp>
        <p:nvSpPr>
          <p:cNvPr id="17419" name="Text Box 20"/>
          <p:cNvSpPr txBox="1">
            <a:spLocks noChangeArrowheads="1"/>
          </p:cNvSpPr>
          <p:nvPr/>
        </p:nvSpPr>
        <p:spPr bwMode="auto">
          <a:xfrm>
            <a:off x="2176536" y="4609545"/>
            <a:ext cx="5368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solidFill>
                  <a:srgbClr val="FF3300"/>
                </a:solidFill>
              </a:rPr>
              <a:t>等価性：</a:t>
            </a:r>
            <a:r>
              <a:rPr lang="ja-JP" altLang="en-US" sz="1800" dirty="0" smtClean="0">
                <a:solidFill>
                  <a:srgbClr val="FF3300"/>
                </a:solidFill>
              </a:rPr>
              <a:t>オートマトンは</a:t>
            </a:r>
            <a:r>
              <a:rPr lang="ja-JP" altLang="en-US" sz="1800" dirty="0">
                <a:solidFill>
                  <a:srgbClr val="FF3300"/>
                </a:solidFill>
              </a:rPr>
              <a:t>異なるが、受理する言語が同じ</a:t>
            </a:r>
          </a:p>
        </p:txBody>
      </p:sp>
      <p:sp>
        <p:nvSpPr>
          <p:cNvPr id="17420" name="Line 19"/>
          <p:cNvSpPr>
            <a:spLocks noChangeShapeType="1"/>
          </p:cNvSpPr>
          <p:nvPr/>
        </p:nvSpPr>
        <p:spPr bwMode="auto">
          <a:xfrm flipH="1">
            <a:off x="5524500" y="1615480"/>
            <a:ext cx="40481" cy="5895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21" name="Text Box 20"/>
          <p:cNvSpPr txBox="1">
            <a:spLocks noChangeArrowheads="1"/>
          </p:cNvSpPr>
          <p:nvPr/>
        </p:nvSpPr>
        <p:spPr bwMode="auto">
          <a:xfrm>
            <a:off x="5136679" y="982444"/>
            <a:ext cx="16398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en-US" altLang="ja-JP" sz="1800" dirty="0">
                <a:solidFill>
                  <a:srgbClr val="0000FF"/>
                </a:solidFill>
              </a:rPr>
              <a:t>M1</a:t>
            </a:r>
            <a:r>
              <a:rPr lang="ja-JP" altLang="en-US" sz="1800" dirty="0" smtClean="0">
                <a:solidFill>
                  <a:srgbClr val="0000FF"/>
                </a:solidFill>
              </a:rPr>
              <a:t>で表され</a:t>
            </a:r>
            <a:r>
              <a:rPr lang="ja-JP" altLang="en-US" sz="1800" dirty="0">
                <a:solidFill>
                  <a:srgbClr val="0000FF"/>
                </a:solidFill>
              </a:rPr>
              <a:t>る言語</a:t>
            </a:r>
          </a:p>
        </p:txBody>
      </p:sp>
      <p:sp>
        <p:nvSpPr>
          <p:cNvPr id="17422" name="Text Box 21"/>
          <p:cNvSpPr txBox="1">
            <a:spLocks noChangeArrowheads="1"/>
          </p:cNvSpPr>
          <p:nvPr/>
        </p:nvSpPr>
        <p:spPr bwMode="auto">
          <a:xfrm>
            <a:off x="6804025" y="692150"/>
            <a:ext cx="20891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ja-JP" altLang="en-US" sz="1800" dirty="0">
                <a:solidFill>
                  <a:srgbClr val="0000FF"/>
                </a:solidFill>
              </a:rPr>
              <a:t>初期状態が</a:t>
            </a:r>
            <a:r>
              <a:rPr lang="en-US" altLang="ja-JP" sz="1800" dirty="0">
                <a:solidFill>
                  <a:srgbClr val="0000FF"/>
                </a:solidFill>
              </a:rPr>
              <a:t>q01</a:t>
            </a:r>
            <a:r>
              <a:rPr lang="ja-JP" altLang="en-US" sz="1800" dirty="0">
                <a:solidFill>
                  <a:srgbClr val="0000FF"/>
                </a:solidFill>
              </a:rPr>
              <a:t>であるオートマトン</a:t>
            </a:r>
            <a:r>
              <a:rPr lang="ja-JP" altLang="en-US" sz="1800" dirty="0" smtClean="0">
                <a:solidFill>
                  <a:srgbClr val="0000FF"/>
                </a:solidFill>
              </a:rPr>
              <a:t>で表され</a:t>
            </a:r>
            <a:r>
              <a:rPr lang="ja-JP" altLang="en-US" sz="1800" dirty="0">
                <a:solidFill>
                  <a:srgbClr val="0000FF"/>
                </a:solidFill>
              </a:rPr>
              <a:t>る言語</a:t>
            </a:r>
          </a:p>
        </p:txBody>
      </p:sp>
      <p:sp>
        <p:nvSpPr>
          <p:cNvPr id="17423" name="Line 22"/>
          <p:cNvSpPr>
            <a:spLocks noChangeShapeType="1"/>
          </p:cNvSpPr>
          <p:nvPr/>
        </p:nvSpPr>
        <p:spPr bwMode="auto">
          <a:xfrm flipH="1">
            <a:off x="7019925" y="1628775"/>
            <a:ext cx="5048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テキスト ボックス 1"/>
          <p:cNvSpPr txBox="1"/>
          <p:nvPr/>
        </p:nvSpPr>
        <p:spPr>
          <a:xfrm>
            <a:off x="762609" y="5445223"/>
            <a:ext cx="7701147" cy="646331"/>
          </a:xfrm>
          <a:prstGeom prst="rect">
            <a:avLst/>
          </a:prstGeom>
          <a:noFill/>
        </p:spPr>
        <p:txBody>
          <a:bodyPr wrap="none" rtlCol="0">
            <a:spAutoFit/>
          </a:bodyPr>
          <a:lstStyle/>
          <a:p>
            <a:r>
              <a:rPr kumimoji="1" lang="en-US" altLang="ja-JP" dirty="0" smtClean="0"/>
              <a:t>L(M1)</a:t>
            </a:r>
            <a:r>
              <a:rPr lang="ja-JP" altLang="en-US" dirty="0" smtClean="0"/>
              <a:t>≠</a:t>
            </a:r>
            <a:r>
              <a:rPr lang="en-US" altLang="ja-JP" dirty="0" smtClean="0"/>
              <a:t>L(M2)</a:t>
            </a:r>
            <a:r>
              <a:rPr lang="ja-JP" altLang="en-US" dirty="0" smtClean="0"/>
              <a:t>のとき、すなわち、一方には受理されるが他方には受理されない</a:t>
            </a:r>
            <a:endParaRPr lang="en-US" altLang="ja-JP" dirty="0" smtClean="0"/>
          </a:p>
          <a:p>
            <a:r>
              <a:rPr kumimoji="1" lang="ja-JP" altLang="en-US" dirty="0" smtClean="0"/>
              <a:t>入力記号列が存在するとき、</a:t>
            </a:r>
            <a:r>
              <a:rPr kumimoji="1" lang="en-US" altLang="ja-JP" dirty="0" smtClean="0"/>
              <a:t>M1</a:t>
            </a:r>
            <a:r>
              <a:rPr kumimoji="1" lang="ja-JP" altLang="en-US" dirty="0" smtClean="0"/>
              <a:t>と</a:t>
            </a:r>
            <a:r>
              <a:rPr kumimoji="1" lang="en-US" altLang="ja-JP" dirty="0" smtClean="0"/>
              <a:t>M2</a:t>
            </a:r>
            <a:r>
              <a:rPr kumimoji="1" lang="ja-JP" altLang="en-US" dirty="0" smtClean="0"/>
              <a:t>は等価ではない。すなわち、</a:t>
            </a:r>
            <a:r>
              <a:rPr kumimoji="1" lang="en-US" altLang="ja-JP" dirty="0" smtClean="0"/>
              <a:t>M1</a:t>
            </a:r>
            <a:r>
              <a:rPr kumimoji="1" lang="ja-JP" altLang="en-US" dirty="0" smtClean="0"/>
              <a:t>≡</a:t>
            </a:r>
            <a:r>
              <a:rPr kumimoji="1" lang="en-US" altLang="ja-JP" dirty="0" smtClean="0"/>
              <a:t>M2</a:t>
            </a:r>
            <a:r>
              <a:rPr kumimoji="1" lang="ja-JP" altLang="en-US" dirty="0" err="1" smtClean="0"/>
              <a:t>。</a:t>
            </a:r>
            <a:endParaRPr kumimoji="1" lang="ja-JP" altLang="en-US" dirty="0"/>
          </a:p>
        </p:txBody>
      </p:sp>
      <p:cxnSp>
        <p:nvCxnSpPr>
          <p:cNvPr id="5" name="直線コネクタ 4"/>
          <p:cNvCxnSpPr/>
          <p:nvPr/>
        </p:nvCxnSpPr>
        <p:spPr>
          <a:xfrm flipH="1">
            <a:off x="7419975" y="5768388"/>
            <a:ext cx="125949" cy="28072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5CD56A85-C1CD-4C92-8AC0-3859F7618DA1}" type="slidenum">
              <a:rPr lang="en-US" altLang="ja-JP" sz="1400" smtClean="0"/>
              <a:pPr eaLnBrk="1" hangingPunct="1">
                <a:spcBef>
                  <a:spcPct val="0"/>
                </a:spcBef>
                <a:buFontTx/>
                <a:buNone/>
              </a:pPr>
              <a:t>18</a:t>
            </a:fld>
            <a:endParaRPr lang="en-US" altLang="ja-JP" sz="1400" smtClean="0"/>
          </a:p>
        </p:txBody>
      </p:sp>
      <p:sp>
        <p:nvSpPr>
          <p:cNvPr id="4" name="テキスト ボックス 3"/>
          <p:cNvSpPr txBox="1"/>
          <p:nvPr/>
        </p:nvSpPr>
        <p:spPr>
          <a:xfrm>
            <a:off x="1043608" y="1124744"/>
            <a:ext cx="7181774" cy="3970318"/>
          </a:xfrm>
          <a:prstGeom prst="rect">
            <a:avLst/>
          </a:prstGeom>
          <a:noFill/>
        </p:spPr>
        <p:txBody>
          <a:bodyPr wrap="none" rtlCol="0">
            <a:spAutoFit/>
          </a:bodyPr>
          <a:lstStyle/>
          <a:p>
            <a:r>
              <a:rPr lang="ja-JP" altLang="en-US" dirty="0"/>
              <a:t>１つのオートマトン上の２つの状態の等価性</a:t>
            </a:r>
          </a:p>
          <a:p>
            <a:endParaRPr kumimoji="1" lang="en-US" altLang="ja-JP" dirty="0" smtClean="0"/>
          </a:p>
          <a:p>
            <a:r>
              <a:rPr kumimoji="1" lang="ja-JP" altLang="en-US" dirty="0" smtClean="0"/>
              <a:t>有限オートマトンの等価性の概念を個々の状態に対しても用いる。</a:t>
            </a:r>
            <a:endParaRPr kumimoji="1" lang="en-US" altLang="ja-JP" dirty="0" smtClean="0"/>
          </a:p>
          <a:p>
            <a:r>
              <a:rPr lang="ja-JP" altLang="en-US" dirty="0"/>
              <a:t>すなわち</a:t>
            </a:r>
            <a:r>
              <a:rPr lang="ja-JP" altLang="en-US" dirty="0" smtClean="0"/>
              <a:t>、任意の２つの状態</a:t>
            </a:r>
            <a:r>
              <a:rPr lang="en-US" altLang="ja-JP" dirty="0" err="1" smtClean="0"/>
              <a:t>p,q</a:t>
            </a:r>
            <a:r>
              <a:rPr lang="ja-JP" altLang="en-US" dirty="0" smtClean="0"/>
              <a:t>に対して</a:t>
            </a:r>
            <a:r>
              <a:rPr lang="en-US" altLang="ja-JP" dirty="0" smtClean="0"/>
              <a:t>L(p)=L(q)</a:t>
            </a:r>
            <a:r>
              <a:rPr lang="ja-JP" altLang="en-US" dirty="0" smtClean="0"/>
              <a:t>である時、２つの</a:t>
            </a:r>
            <a:endParaRPr lang="en-US" altLang="ja-JP" dirty="0" smtClean="0"/>
          </a:p>
          <a:p>
            <a:r>
              <a:rPr lang="ja-JP" altLang="en-US" dirty="0" smtClean="0"/>
              <a:t>状態</a:t>
            </a:r>
            <a:r>
              <a:rPr lang="en-US" altLang="ja-JP" dirty="0" err="1"/>
              <a:t>p,q</a:t>
            </a:r>
            <a:r>
              <a:rPr lang="ja-JP" altLang="en-US" dirty="0" smtClean="0"/>
              <a:t>は等価であるといい、</a:t>
            </a:r>
            <a:r>
              <a:rPr lang="en-US" altLang="ja-JP" dirty="0" smtClean="0"/>
              <a:t>p </a:t>
            </a:r>
            <a:r>
              <a:rPr lang="ja-JP" altLang="en-US" dirty="0" smtClean="0"/>
              <a:t>≡ </a:t>
            </a:r>
            <a:r>
              <a:rPr lang="en-US" altLang="ja-JP" dirty="0" smtClean="0"/>
              <a:t>q </a:t>
            </a:r>
            <a:r>
              <a:rPr lang="ja-JP" altLang="en-US" dirty="0" smtClean="0"/>
              <a:t>と表す。　そうでないとき、</a:t>
            </a:r>
            <a:endParaRPr lang="en-US" altLang="ja-JP" dirty="0" smtClean="0"/>
          </a:p>
          <a:p>
            <a:r>
              <a:rPr lang="en-US" altLang="ja-JP" dirty="0"/>
              <a:t>p </a:t>
            </a:r>
            <a:r>
              <a:rPr lang="ja-JP" altLang="en-US" dirty="0"/>
              <a:t>≡ </a:t>
            </a:r>
            <a:r>
              <a:rPr lang="en-US" altLang="ja-JP" dirty="0"/>
              <a:t>q </a:t>
            </a:r>
            <a:r>
              <a:rPr lang="ja-JP" altLang="en-US" dirty="0"/>
              <a:t>と</a:t>
            </a:r>
            <a:r>
              <a:rPr lang="ja-JP" altLang="en-US" dirty="0" smtClean="0"/>
              <a:t>表す。</a:t>
            </a:r>
            <a:endParaRPr lang="en-US" altLang="ja-JP" dirty="0" smtClean="0"/>
          </a:p>
          <a:p>
            <a:endParaRPr kumimoji="1" lang="en-US" altLang="ja-JP" dirty="0"/>
          </a:p>
          <a:p>
            <a:r>
              <a:rPr lang="ja-JP" altLang="en-US" dirty="0" smtClean="0"/>
              <a:t>補足</a:t>
            </a:r>
            <a:endParaRPr lang="en-US" altLang="ja-JP" dirty="0" smtClean="0"/>
          </a:p>
          <a:p>
            <a:r>
              <a:rPr kumimoji="1" lang="ja-JP" altLang="en-US" dirty="0"/>
              <a:t>　</a:t>
            </a:r>
            <a:r>
              <a:rPr kumimoji="1" lang="en-US" altLang="ja-JP" dirty="0" smtClean="0"/>
              <a:t>p</a:t>
            </a:r>
            <a:r>
              <a:rPr kumimoji="1" lang="ja-JP" altLang="en-US" dirty="0" smtClean="0"/>
              <a:t>から入力記号列</a:t>
            </a:r>
            <a:r>
              <a:rPr kumimoji="1" lang="en-US" altLang="ja-JP" dirty="0" smtClean="0"/>
              <a:t>x</a:t>
            </a:r>
            <a:r>
              <a:rPr kumimoji="1" lang="ja-JP" altLang="en-US" dirty="0" smtClean="0"/>
              <a:t>を読込んで、最後に到達する状態を</a:t>
            </a:r>
            <a:r>
              <a:rPr kumimoji="1" lang="en-US" altLang="ja-JP" dirty="0" smtClean="0"/>
              <a:t>r</a:t>
            </a:r>
            <a:r>
              <a:rPr kumimoji="1" lang="ja-JP" altLang="en-US" dirty="0" smtClean="0"/>
              <a:t>とする。</a:t>
            </a:r>
            <a:endParaRPr kumimoji="1" lang="en-US" altLang="ja-JP" dirty="0" smtClean="0"/>
          </a:p>
          <a:p>
            <a:r>
              <a:rPr lang="ja-JP" altLang="en-US" dirty="0"/>
              <a:t>　</a:t>
            </a:r>
            <a:r>
              <a:rPr lang="ja-JP" altLang="en-US" dirty="0" smtClean="0"/>
              <a:t>また、</a:t>
            </a:r>
            <a:r>
              <a:rPr lang="en-US" altLang="ja-JP" dirty="0" smtClean="0"/>
              <a:t>q</a:t>
            </a:r>
            <a:r>
              <a:rPr lang="ja-JP" altLang="en-US" dirty="0" smtClean="0"/>
              <a:t>から</a:t>
            </a:r>
            <a:r>
              <a:rPr lang="ja-JP" altLang="en-US" dirty="0"/>
              <a:t>入力記号列</a:t>
            </a:r>
            <a:r>
              <a:rPr lang="en-US" altLang="ja-JP" dirty="0"/>
              <a:t>x</a:t>
            </a:r>
            <a:r>
              <a:rPr lang="ja-JP" altLang="en-US" dirty="0"/>
              <a:t>を読込んで、最後に到達する状態</a:t>
            </a:r>
            <a:r>
              <a:rPr lang="ja-JP" altLang="en-US" dirty="0" smtClean="0"/>
              <a:t>を</a:t>
            </a:r>
            <a:r>
              <a:rPr lang="en-US" altLang="ja-JP" dirty="0" smtClean="0"/>
              <a:t>s</a:t>
            </a:r>
            <a:r>
              <a:rPr lang="ja-JP" altLang="en-US" dirty="0" smtClean="0"/>
              <a:t>と</a:t>
            </a:r>
            <a:r>
              <a:rPr lang="ja-JP" altLang="en-US" dirty="0"/>
              <a:t>する。</a:t>
            </a:r>
            <a:endParaRPr lang="en-US" altLang="ja-JP" dirty="0"/>
          </a:p>
          <a:p>
            <a:r>
              <a:rPr kumimoji="1" lang="ja-JP" altLang="en-US" dirty="0" smtClean="0"/>
              <a:t>　</a:t>
            </a:r>
            <a:r>
              <a:rPr kumimoji="1" lang="ja-JP" altLang="en-US" dirty="0" err="1" smtClean="0"/>
              <a:t>ｒ</a:t>
            </a:r>
            <a:r>
              <a:rPr kumimoji="1" lang="ja-JP" altLang="en-US" dirty="0" smtClean="0"/>
              <a:t>が最終状態のとき</a:t>
            </a:r>
            <a:r>
              <a:rPr kumimoji="1" lang="en-US" altLang="ja-JP" dirty="0" smtClean="0"/>
              <a:t>s</a:t>
            </a:r>
            <a:r>
              <a:rPr lang="ja-JP" altLang="en-US" dirty="0"/>
              <a:t>も</a:t>
            </a:r>
            <a:r>
              <a:rPr kumimoji="1" lang="ja-JP" altLang="en-US" dirty="0" smtClean="0"/>
              <a:t>最終状態であり、</a:t>
            </a:r>
            <a:endParaRPr kumimoji="1" lang="en-US" altLang="ja-JP" dirty="0" smtClean="0"/>
          </a:p>
          <a:p>
            <a:r>
              <a:rPr lang="ja-JP" altLang="en-US" dirty="0"/>
              <a:t>　</a:t>
            </a:r>
            <a:r>
              <a:rPr lang="ja-JP" altLang="en-US" dirty="0" err="1"/>
              <a:t>ｒ</a:t>
            </a:r>
            <a:r>
              <a:rPr lang="ja-JP" altLang="en-US" dirty="0" smtClean="0"/>
              <a:t>が非最終</a:t>
            </a:r>
            <a:r>
              <a:rPr lang="ja-JP" altLang="en-US" dirty="0"/>
              <a:t>状態のとき</a:t>
            </a:r>
            <a:r>
              <a:rPr lang="en-US" altLang="ja-JP" dirty="0" smtClean="0"/>
              <a:t>s</a:t>
            </a:r>
            <a:r>
              <a:rPr lang="ja-JP" altLang="en-US" dirty="0" smtClean="0"/>
              <a:t>も非最終</a:t>
            </a:r>
            <a:r>
              <a:rPr lang="ja-JP" altLang="en-US" dirty="0"/>
              <a:t>状態で</a:t>
            </a:r>
            <a:r>
              <a:rPr lang="ja-JP" altLang="en-US" dirty="0" smtClean="0"/>
              <a:t>あるとき、</a:t>
            </a:r>
            <a:endParaRPr lang="en-US" altLang="ja-JP" dirty="0" smtClean="0"/>
          </a:p>
          <a:p>
            <a:r>
              <a:rPr lang="ja-JP" altLang="en-US" dirty="0"/>
              <a:t>　</a:t>
            </a:r>
            <a:r>
              <a:rPr lang="ja-JP" altLang="en-US" dirty="0" smtClean="0"/>
              <a:t>状態</a:t>
            </a:r>
            <a:r>
              <a:rPr lang="en-US" altLang="ja-JP" dirty="0" smtClean="0"/>
              <a:t>p</a:t>
            </a:r>
            <a:r>
              <a:rPr lang="ja-JP" altLang="en-US" dirty="0" smtClean="0"/>
              <a:t>と</a:t>
            </a:r>
            <a:r>
              <a:rPr lang="en-US" altLang="ja-JP" dirty="0" smtClean="0"/>
              <a:t>q</a:t>
            </a:r>
            <a:r>
              <a:rPr lang="ja-JP" altLang="en-US" dirty="0" smtClean="0"/>
              <a:t>は等価であるという。</a:t>
            </a:r>
            <a:endParaRPr lang="en-US" altLang="ja-JP" dirty="0"/>
          </a:p>
          <a:p>
            <a:endParaRPr kumimoji="1" lang="ja-JP" altLang="en-US" dirty="0">
              <a:solidFill>
                <a:srgbClr val="00B050"/>
              </a:solidFill>
            </a:endParaRPr>
          </a:p>
        </p:txBody>
      </p:sp>
      <p:cxnSp>
        <p:nvCxnSpPr>
          <p:cNvPr id="5" name="直線コネクタ 4"/>
          <p:cNvCxnSpPr/>
          <p:nvPr/>
        </p:nvCxnSpPr>
        <p:spPr>
          <a:xfrm flipH="1">
            <a:off x="1364476" y="2562622"/>
            <a:ext cx="62976" cy="28072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51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3B4C26D8-BE59-483A-BA88-2C486A845596}" type="slidenum">
              <a:rPr lang="en-US" altLang="ja-JP" sz="1400" smtClean="0">
                <a:solidFill>
                  <a:srgbClr val="000000"/>
                </a:solidFill>
              </a:rPr>
              <a:pPr eaLnBrk="1" hangingPunct="1">
                <a:spcBef>
                  <a:spcPct val="0"/>
                </a:spcBef>
                <a:buFontTx/>
                <a:buNone/>
              </a:pPr>
              <a:t>19</a:t>
            </a:fld>
            <a:endParaRPr lang="en-US" altLang="ja-JP" sz="1400" dirty="0" smtClean="0">
              <a:solidFill>
                <a:srgbClr val="000000"/>
              </a:solidFill>
            </a:endParaRPr>
          </a:p>
        </p:txBody>
      </p:sp>
      <p:sp>
        <p:nvSpPr>
          <p:cNvPr id="18435" name="Text Box 2"/>
          <p:cNvSpPr txBox="1">
            <a:spLocks noChangeArrowheads="1"/>
          </p:cNvSpPr>
          <p:nvPr/>
        </p:nvSpPr>
        <p:spPr bwMode="auto">
          <a:xfrm>
            <a:off x="251520" y="476672"/>
            <a:ext cx="616386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000000"/>
                </a:solidFill>
              </a:rPr>
              <a:t>（２）到達可能</a:t>
            </a:r>
            <a:endParaRPr lang="en-US" altLang="ja-JP" sz="1800" b="1" dirty="0">
              <a:solidFill>
                <a:srgbClr val="000000"/>
              </a:solidFill>
            </a:endParaRPr>
          </a:p>
          <a:p>
            <a:pPr eaLnBrk="1" hangingPunct="1">
              <a:spcBef>
                <a:spcPct val="0"/>
              </a:spcBef>
              <a:buFontTx/>
              <a:buNone/>
            </a:pPr>
            <a:endParaRPr lang="ja-JP" altLang="en-US" sz="1800" b="1" dirty="0">
              <a:solidFill>
                <a:srgbClr val="000000"/>
              </a:solidFill>
            </a:endParaRPr>
          </a:p>
          <a:p>
            <a:pPr eaLnBrk="1" hangingPunct="1">
              <a:spcBef>
                <a:spcPct val="0"/>
              </a:spcBef>
              <a:buFontTx/>
              <a:buNone/>
            </a:pPr>
            <a:r>
              <a:rPr lang="ja-JP" altLang="en-US" sz="1800" dirty="0">
                <a:solidFill>
                  <a:srgbClr val="000000"/>
                </a:solidFill>
              </a:rPr>
              <a:t>　初期状態</a:t>
            </a:r>
            <a:r>
              <a:rPr lang="en-US" altLang="ja-JP" sz="1800" dirty="0">
                <a:solidFill>
                  <a:srgbClr val="000000"/>
                </a:solidFill>
              </a:rPr>
              <a:t>q</a:t>
            </a:r>
            <a:r>
              <a:rPr lang="en-US" altLang="ja-JP" sz="1800" baseline="-25000" dirty="0">
                <a:solidFill>
                  <a:srgbClr val="000000"/>
                </a:solidFill>
              </a:rPr>
              <a:t>0</a:t>
            </a:r>
            <a:r>
              <a:rPr lang="ja-JP" altLang="en-US" sz="1800" dirty="0">
                <a:solidFill>
                  <a:srgbClr val="000000"/>
                </a:solidFill>
              </a:rPr>
              <a:t>から出発して、状態</a:t>
            </a:r>
            <a:r>
              <a:rPr lang="en-US" altLang="ja-JP" sz="1800" dirty="0">
                <a:solidFill>
                  <a:srgbClr val="000000"/>
                </a:solidFill>
              </a:rPr>
              <a:t>p</a:t>
            </a:r>
            <a:r>
              <a:rPr lang="ja-JP" altLang="en-US" sz="1800" dirty="0" err="1">
                <a:solidFill>
                  <a:srgbClr val="000000"/>
                </a:solidFill>
              </a:rPr>
              <a:t>に到</a:t>
            </a:r>
            <a:r>
              <a:rPr lang="ja-JP" altLang="en-US" sz="1800" dirty="0">
                <a:solidFill>
                  <a:srgbClr val="000000"/>
                </a:solidFill>
              </a:rPr>
              <a:t>達する入力記号列</a:t>
            </a:r>
            <a:r>
              <a:rPr lang="en-US" altLang="ja-JP" sz="1800" dirty="0">
                <a:solidFill>
                  <a:srgbClr val="000000"/>
                </a:solidFill>
              </a:rPr>
              <a:t>x</a:t>
            </a:r>
          </a:p>
          <a:p>
            <a:pPr eaLnBrk="1" hangingPunct="1">
              <a:spcBef>
                <a:spcPct val="0"/>
              </a:spcBef>
              <a:buFontTx/>
              <a:buNone/>
            </a:pPr>
            <a:r>
              <a:rPr lang="ja-JP" altLang="en-US" sz="1800" dirty="0">
                <a:solidFill>
                  <a:srgbClr val="000000"/>
                </a:solidFill>
              </a:rPr>
              <a:t>　が存在するとき、状態</a:t>
            </a:r>
            <a:r>
              <a:rPr lang="en-US" altLang="ja-JP" sz="1800" dirty="0">
                <a:solidFill>
                  <a:srgbClr val="000000"/>
                </a:solidFill>
              </a:rPr>
              <a:t>p</a:t>
            </a:r>
            <a:r>
              <a:rPr lang="ja-JP" altLang="en-US" sz="1800" dirty="0">
                <a:solidFill>
                  <a:srgbClr val="000000"/>
                </a:solidFill>
              </a:rPr>
              <a:t>は</a:t>
            </a:r>
            <a:r>
              <a:rPr lang="ja-JP" altLang="en-US" sz="1800" dirty="0">
                <a:solidFill>
                  <a:srgbClr val="0000FF"/>
                </a:solidFill>
              </a:rPr>
              <a:t>到達</a:t>
            </a:r>
            <a:r>
              <a:rPr lang="ja-JP" altLang="en-US" sz="1800" dirty="0" smtClean="0">
                <a:solidFill>
                  <a:srgbClr val="0000FF"/>
                </a:solidFill>
              </a:rPr>
              <a:t>可能</a:t>
            </a:r>
            <a:r>
              <a:rPr lang="ja-JP" altLang="en-US" sz="1800" dirty="0">
                <a:solidFill>
                  <a:srgbClr val="000000"/>
                </a:solidFill>
              </a:rPr>
              <a:t>であるという。</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　すべての入力記号列（文）に対して到達不可能な状態は</a:t>
            </a:r>
          </a:p>
          <a:p>
            <a:pPr eaLnBrk="1" hangingPunct="1">
              <a:spcBef>
                <a:spcPct val="0"/>
              </a:spcBef>
              <a:buFontTx/>
              <a:buNone/>
            </a:pPr>
            <a:r>
              <a:rPr lang="ja-JP" altLang="en-US" sz="1800" dirty="0">
                <a:solidFill>
                  <a:srgbClr val="000000"/>
                </a:solidFill>
              </a:rPr>
              <a:t>　無駄な状態で</a:t>
            </a:r>
            <a:r>
              <a:rPr lang="ja-JP" altLang="en-US" sz="1800" dirty="0" smtClean="0">
                <a:solidFill>
                  <a:srgbClr val="000000"/>
                </a:solidFill>
              </a:rPr>
              <a:t>あるため、削除</a:t>
            </a:r>
            <a:r>
              <a:rPr lang="ja-JP" altLang="en-US" sz="1800" dirty="0">
                <a:solidFill>
                  <a:srgbClr val="000000"/>
                </a:solidFill>
              </a:rPr>
              <a:t>したい。</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図</a:t>
            </a:r>
            <a:r>
              <a:rPr lang="en-US" altLang="ja-JP" sz="1800" dirty="0" smtClean="0">
                <a:solidFill>
                  <a:srgbClr val="000000"/>
                </a:solidFill>
              </a:rPr>
              <a:t>2.18</a:t>
            </a:r>
            <a:r>
              <a:rPr lang="ja-JP" altLang="en-US" sz="1800" dirty="0" smtClean="0">
                <a:solidFill>
                  <a:srgbClr val="000000"/>
                </a:solidFill>
              </a:rPr>
              <a:t>の</a:t>
            </a:r>
            <a:r>
              <a:rPr lang="en-US" altLang="ja-JP" sz="1800" dirty="0" smtClean="0">
                <a:solidFill>
                  <a:srgbClr val="000000"/>
                </a:solidFill>
              </a:rPr>
              <a:t>M1</a:t>
            </a:r>
            <a:r>
              <a:rPr lang="ja-JP" altLang="en-US" sz="1800" dirty="0" smtClean="0">
                <a:solidFill>
                  <a:srgbClr val="000000"/>
                </a:solidFill>
              </a:rPr>
              <a:t>の状態</a:t>
            </a:r>
            <a:r>
              <a:rPr lang="en-US" altLang="ja-JP" sz="1800" dirty="0" smtClean="0">
                <a:solidFill>
                  <a:srgbClr val="000000"/>
                </a:solidFill>
              </a:rPr>
              <a:t>s</a:t>
            </a:r>
            <a:r>
              <a:rPr lang="ja-JP" altLang="en-US" sz="1800" dirty="0">
                <a:solidFill>
                  <a:srgbClr val="000000"/>
                </a:solidFill>
              </a:rPr>
              <a:t>は到達不可能な状態である。</a:t>
            </a:r>
          </a:p>
          <a:p>
            <a:pPr eaLnBrk="1" hangingPunct="1">
              <a:spcBef>
                <a:spcPct val="0"/>
              </a:spcBef>
              <a:buFontTx/>
              <a:buNone/>
            </a:pP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到達不可能な状態は有限オートマトンの動作に全く</a:t>
            </a:r>
            <a:r>
              <a:rPr lang="ja-JP" altLang="en-US" sz="1800" dirty="0" smtClean="0">
                <a:solidFill>
                  <a:srgbClr val="000000"/>
                </a:solidFill>
              </a:rPr>
              <a:t>関与</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　しない。到達</a:t>
            </a:r>
            <a:r>
              <a:rPr lang="ja-JP" altLang="en-US" sz="1800" dirty="0">
                <a:solidFill>
                  <a:srgbClr val="000000"/>
                </a:solidFill>
              </a:rPr>
              <a:t>不可能な状態とそこから出る推移を除いた</a:t>
            </a:r>
            <a:r>
              <a:rPr lang="ja-JP" altLang="en-US" sz="1800" dirty="0" smtClean="0">
                <a:solidFill>
                  <a:srgbClr val="000000"/>
                </a:solidFill>
              </a:rPr>
              <a:t>もの</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（図</a:t>
            </a:r>
            <a:r>
              <a:rPr lang="en-US" altLang="ja-JP" sz="1800" dirty="0" smtClean="0">
                <a:solidFill>
                  <a:srgbClr val="000000"/>
                </a:solidFill>
              </a:rPr>
              <a:t>2.18</a:t>
            </a:r>
            <a:r>
              <a:rPr lang="ja-JP" altLang="en-US" sz="1800" dirty="0" smtClean="0">
                <a:solidFill>
                  <a:srgbClr val="000000"/>
                </a:solidFill>
              </a:rPr>
              <a:t>の</a:t>
            </a:r>
            <a:r>
              <a:rPr lang="en-US" altLang="ja-JP" sz="1800" dirty="0" smtClean="0">
                <a:solidFill>
                  <a:srgbClr val="000000"/>
                </a:solidFill>
              </a:rPr>
              <a:t>M2</a:t>
            </a:r>
            <a:r>
              <a:rPr lang="ja-JP" altLang="en-US" sz="1800" dirty="0" smtClean="0">
                <a:solidFill>
                  <a:srgbClr val="000000"/>
                </a:solidFill>
              </a:rPr>
              <a:t>）は元</a:t>
            </a:r>
            <a:r>
              <a:rPr lang="ja-JP" altLang="en-US" sz="1800" dirty="0">
                <a:solidFill>
                  <a:srgbClr val="000000"/>
                </a:solidFill>
              </a:rPr>
              <a:t>の</a:t>
            </a:r>
            <a:r>
              <a:rPr lang="ja-JP" altLang="en-US" sz="1800" dirty="0" smtClean="0">
                <a:solidFill>
                  <a:srgbClr val="000000"/>
                </a:solidFill>
              </a:rPr>
              <a:t>オートマトン</a:t>
            </a:r>
            <a:r>
              <a:rPr lang="en-US" altLang="ja-JP" sz="1800" dirty="0" smtClean="0">
                <a:solidFill>
                  <a:srgbClr val="000000"/>
                </a:solidFill>
              </a:rPr>
              <a:t>M1</a:t>
            </a:r>
            <a:r>
              <a:rPr lang="ja-JP" altLang="en-US" sz="1800" dirty="0" smtClean="0">
                <a:solidFill>
                  <a:srgbClr val="000000"/>
                </a:solidFill>
              </a:rPr>
              <a:t>と</a:t>
            </a:r>
            <a:r>
              <a:rPr lang="ja-JP" altLang="en-US" sz="1800" dirty="0">
                <a:solidFill>
                  <a:srgbClr val="000000"/>
                </a:solidFill>
              </a:rPr>
              <a:t>等価である。</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すなわち、図</a:t>
            </a:r>
            <a:r>
              <a:rPr lang="en-US" altLang="ja-JP" sz="1800" dirty="0">
                <a:solidFill>
                  <a:srgbClr val="000000"/>
                </a:solidFill>
              </a:rPr>
              <a:t>2.18</a:t>
            </a:r>
            <a:r>
              <a:rPr lang="ja-JP" altLang="en-US" sz="1800" dirty="0">
                <a:solidFill>
                  <a:srgbClr val="000000"/>
                </a:solidFill>
              </a:rPr>
              <a:t>の</a:t>
            </a:r>
            <a:r>
              <a:rPr lang="en-US" altLang="ja-JP" sz="1800" dirty="0">
                <a:solidFill>
                  <a:srgbClr val="000000"/>
                </a:solidFill>
              </a:rPr>
              <a:t>M1</a:t>
            </a:r>
            <a:r>
              <a:rPr lang="ja-JP" altLang="en-US" sz="1800" dirty="0">
                <a:solidFill>
                  <a:srgbClr val="000000"/>
                </a:solidFill>
              </a:rPr>
              <a:t>≡</a:t>
            </a:r>
            <a:r>
              <a:rPr lang="en-US" altLang="ja-JP" sz="1800" dirty="0">
                <a:solidFill>
                  <a:srgbClr val="000000"/>
                </a:solidFill>
              </a:rPr>
              <a:t>M2</a:t>
            </a:r>
          </a:p>
          <a:p>
            <a:pPr eaLnBrk="1" hangingPunct="1">
              <a:spcBef>
                <a:spcPct val="0"/>
              </a:spcBef>
              <a:buFontTx/>
              <a:buNone/>
            </a:pP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特に、与えられた有限オートマトンにおける、どの最終状態も</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到達不可能状態であるとき、そのオートマトンが受理する</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言語は「</a:t>
            </a:r>
            <a:r>
              <a:rPr lang="ja-JP" altLang="en-US" sz="1800" dirty="0" smtClean="0">
                <a:solidFill>
                  <a:srgbClr val="0000FF"/>
                </a:solidFill>
              </a:rPr>
              <a:t>空</a:t>
            </a:r>
            <a:r>
              <a:rPr lang="ja-JP" altLang="en-US" sz="1800" dirty="0" smtClean="0">
                <a:solidFill>
                  <a:srgbClr val="000000"/>
                </a:solidFill>
              </a:rPr>
              <a:t>（</a:t>
            </a:r>
            <a:r>
              <a:rPr lang="en-US" altLang="ja-JP" sz="1800" dirty="0" smtClean="0">
                <a:solidFill>
                  <a:srgbClr val="000000"/>
                </a:solidFill>
              </a:rPr>
              <a:t>empty</a:t>
            </a:r>
            <a:r>
              <a:rPr lang="ja-JP" altLang="en-US" sz="1800" dirty="0" smtClean="0">
                <a:solidFill>
                  <a:srgbClr val="000000"/>
                </a:solidFill>
              </a:rPr>
              <a:t>）」であるという。</a:t>
            </a:r>
            <a:endParaRPr lang="en-US" altLang="ja-JP" sz="1800" dirty="0">
              <a:solidFill>
                <a:srgbClr val="000000"/>
              </a:solidFill>
            </a:endParaRPr>
          </a:p>
        </p:txBody>
      </p:sp>
      <p:sp>
        <p:nvSpPr>
          <p:cNvPr id="4" name="Oval 5"/>
          <p:cNvSpPr>
            <a:spLocks noChangeArrowheads="1"/>
          </p:cNvSpPr>
          <p:nvPr/>
        </p:nvSpPr>
        <p:spPr bwMode="auto">
          <a:xfrm>
            <a:off x="7418545" y="853899"/>
            <a:ext cx="408864" cy="43179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5" name="Oval 6"/>
          <p:cNvSpPr>
            <a:spLocks noChangeArrowheads="1"/>
          </p:cNvSpPr>
          <p:nvPr/>
        </p:nvSpPr>
        <p:spPr bwMode="auto">
          <a:xfrm>
            <a:off x="7368033" y="2306575"/>
            <a:ext cx="408864" cy="3603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6" name="Oval 7"/>
          <p:cNvSpPr>
            <a:spLocks noChangeArrowheads="1"/>
          </p:cNvSpPr>
          <p:nvPr/>
        </p:nvSpPr>
        <p:spPr bwMode="auto">
          <a:xfrm>
            <a:off x="7927109" y="1594098"/>
            <a:ext cx="408864" cy="3603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7" name="Oval 8"/>
          <p:cNvSpPr>
            <a:spLocks noChangeArrowheads="1"/>
          </p:cNvSpPr>
          <p:nvPr/>
        </p:nvSpPr>
        <p:spPr bwMode="auto">
          <a:xfrm>
            <a:off x="6945950" y="1562752"/>
            <a:ext cx="408864" cy="3520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8" name="Oval 9"/>
          <p:cNvSpPr>
            <a:spLocks noChangeArrowheads="1"/>
          </p:cNvSpPr>
          <p:nvPr/>
        </p:nvSpPr>
        <p:spPr bwMode="auto">
          <a:xfrm>
            <a:off x="7331691" y="2279124"/>
            <a:ext cx="489946" cy="42203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9" name="Text Box 10"/>
          <p:cNvSpPr txBox="1">
            <a:spLocks noChangeArrowheads="1"/>
          </p:cNvSpPr>
          <p:nvPr/>
        </p:nvSpPr>
        <p:spPr bwMode="auto">
          <a:xfrm>
            <a:off x="7427074" y="915909"/>
            <a:ext cx="411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solidFill>
                  <a:srgbClr val="000000"/>
                </a:solidFill>
              </a:rPr>
              <a:t>q0</a:t>
            </a:r>
          </a:p>
        </p:txBody>
      </p:sp>
      <p:sp>
        <p:nvSpPr>
          <p:cNvPr id="10" name="Text Box 11"/>
          <p:cNvSpPr txBox="1">
            <a:spLocks noChangeArrowheads="1"/>
          </p:cNvSpPr>
          <p:nvPr/>
        </p:nvSpPr>
        <p:spPr bwMode="auto">
          <a:xfrm>
            <a:off x="7044951" y="1545509"/>
            <a:ext cx="210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r</a:t>
            </a:r>
          </a:p>
        </p:txBody>
      </p:sp>
      <p:sp>
        <p:nvSpPr>
          <p:cNvPr id="11" name="Text Box 12"/>
          <p:cNvSpPr txBox="1">
            <a:spLocks noChangeArrowheads="1"/>
          </p:cNvSpPr>
          <p:nvPr/>
        </p:nvSpPr>
        <p:spPr bwMode="auto">
          <a:xfrm>
            <a:off x="8034031" y="1562752"/>
            <a:ext cx="2417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s</a:t>
            </a:r>
          </a:p>
        </p:txBody>
      </p:sp>
      <p:sp>
        <p:nvSpPr>
          <p:cNvPr id="12" name="Text Box 13"/>
          <p:cNvSpPr txBox="1">
            <a:spLocks noChangeArrowheads="1"/>
          </p:cNvSpPr>
          <p:nvPr/>
        </p:nvSpPr>
        <p:spPr bwMode="auto">
          <a:xfrm>
            <a:off x="7451873" y="2306575"/>
            <a:ext cx="200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t</a:t>
            </a:r>
          </a:p>
        </p:txBody>
      </p:sp>
      <p:sp>
        <p:nvSpPr>
          <p:cNvPr id="13" name="Line 14"/>
          <p:cNvSpPr>
            <a:spLocks noChangeShapeType="1"/>
          </p:cNvSpPr>
          <p:nvPr/>
        </p:nvSpPr>
        <p:spPr bwMode="auto">
          <a:xfrm>
            <a:off x="7615267" y="662409"/>
            <a:ext cx="0" cy="180181"/>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4" name="Freeform 15"/>
          <p:cNvSpPr>
            <a:spLocks/>
          </p:cNvSpPr>
          <p:nvPr/>
        </p:nvSpPr>
        <p:spPr bwMode="auto">
          <a:xfrm>
            <a:off x="7785200" y="850509"/>
            <a:ext cx="650585" cy="347662"/>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5" name="Freeform 16"/>
          <p:cNvSpPr>
            <a:spLocks/>
          </p:cNvSpPr>
          <p:nvPr/>
        </p:nvSpPr>
        <p:spPr bwMode="auto">
          <a:xfrm>
            <a:off x="6542499" y="1493355"/>
            <a:ext cx="475724" cy="389731"/>
          </a:xfrm>
          <a:custGeom>
            <a:avLst/>
            <a:gdLst>
              <a:gd name="T0" fmla="*/ 2147483647 w 370"/>
              <a:gd name="T1" fmla="*/ 2147483647 h 491"/>
              <a:gd name="T2" fmla="*/ 2147483647 w 370"/>
              <a:gd name="T3" fmla="*/ 2147483647 h 491"/>
              <a:gd name="T4" fmla="*/ 2147483647 w 370"/>
              <a:gd name="T5" fmla="*/ 2147483647 h 491"/>
              <a:gd name="T6" fmla="*/ 2147483647 w 370"/>
              <a:gd name="T7" fmla="*/ 2147483647 h 491"/>
              <a:gd name="T8" fmla="*/ 2147483647 w 370"/>
              <a:gd name="T9" fmla="*/ 2147483647 h 491"/>
              <a:gd name="T10" fmla="*/ 0 60000 65536"/>
              <a:gd name="T11" fmla="*/ 0 60000 65536"/>
              <a:gd name="T12" fmla="*/ 0 60000 65536"/>
              <a:gd name="T13" fmla="*/ 0 60000 65536"/>
              <a:gd name="T14" fmla="*/ 0 60000 65536"/>
              <a:gd name="T15" fmla="*/ 0 w 370"/>
              <a:gd name="T16" fmla="*/ 0 h 491"/>
              <a:gd name="T17" fmla="*/ 370 w 370"/>
              <a:gd name="T18" fmla="*/ 491 h 491"/>
            </a:gdLst>
            <a:ahLst/>
            <a:cxnLst>
              <a:cxn ang="T10">
                <a:pos x="T0" y="T1"/>
              </a:cxn>
              <a:cxn ang="T11">
                <a:pos x="T2" y="T3"/>
              </a:cxn>
              <a:cxn ang="T12">
                <a:pos x="T4" y="T5"/>
              </a:cxn>
              <a:cxn ang="T13">
                <a:pos x="T6" y="T7"/>
              </a:cxn>
              <a:cxn ang="T14">
                <a:pos x="T8" y="T9"/>
              </a:cxn>
            </a:cxnLst>
            <a:rect l="T15" t="T16" r="T17" b="T18"/>
            <a:pathLst>
              <a:path w="370" h="491">
                <a:moveTo>
                  <a:pt x="370" y="385"/>
                </a:moveTo>
                <a:cubicBezTo>
                  <a:pt x="332" y="438"/>
                  <a:pt x="294" y="491"/>
                  <a:pt x="234" y="476"/>
                </a:cubicBezTo>
                <a:cubicBezTo>
                  <a:pt x="174" y="461"/>
                  <a:pt x="14" y="370"/>
                  <a:pt x="7" y="295"/>
                </a:cubicBezTo>
                <a:cubicBezTo>
                  <a:pt x="0" y="220"/>
                  <a:pt x="128" y="46"/>
                  <a:pt x="189" y="23"/>
                </a:cubicBezTo>
                <a:cubicBezTo>
                  <a:pt x="250" y="0"/>
                  <a:pt x="310" y="79"/>
                  <a:pt x="370" y="15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6" name="Freeform 17"/>
          <p:cNvSpPr>
            <a:spLocks/>
          </p:cNvSpPr>
          <p:nvPr/>
        </p:nvSpPr>
        <p:spPr bwMode="auto">
          <a:xfrm>
            <a:off x="7128024" y="2666939"/>
            <a:ext cx="884588" cy="365918"/>
          </a:xfrm>
          <a:custGeom>
            <a:avLst/>
            <a:gdLst>
              <a:gd name="T0" fmla="*/ 2147483647 w 688"/>
              <a:gd name="T1" fmla="*/ 2147483647 h 461"/>
              <a:gd name="T2" fmla="*/ 2147483647 w 688"/>
              <a:gd name="T3" fmla="*/ 2147483647 h 461"/>
              <a:gd name="T4" fmla="*/ 2147483647 w 688"/>
              <a:gd name="T5" fmla="*/ 2147483647 h 461"/>
              <a:gd name="T6" fmla="*/ 2147483647 w 688"/>
              <a:gd name="T7" fmla="*/ 2147483647 h 461"/>
              <a:gd name="T8" fmla="*/ 2147483647 w 688"/>
              <a:gd name="T9" fmla="*/ 0 h 461"/>
              <a:gd name="T10" fmla="*/ 0 60000 65536"/>
              <a:gd name="T11" fmla="*/ 0 60000 65536"/>
              <a:gd name="T12" fmla="*/ 0 60000 65536"/>
              <a:gd name="T13" fmla="*/ 0 60000 65536"/>
              <a:gd name="T14" fmla="*/ 0 60000 65536"/>
              <a:gd name="T15" fmla="*/ 0 w 688"/>
              <a:gd name="T16" fmla="*/ 0 h 461"/>
              <a:gd name="T17" fmla="*/ 688 w 688"/>
              <a:gd name="T18" fmla="*/ 461 h 461"/>
            </a:gdLst>
            <a:ahLst/>
            <a:cxnLst>
              <a:cxn ang="T10">
                <a:pos x="T0" y="T1"/>
              </a:cxn>
              <a:cxn ang="T11">
                <a:pos x="T2" y="T3"/>
              </a:cxn>
              <a:cxn ang="T12">
                <a:pos x="T4" y="T5"/>
              </a:cxn>
              <a:cxn ang="T13">
                <a:pos x="T6" y="T7"/>
              </a:cxn>
              <a:cxn ang="T14">
                <a:pos x="T8" y="T9"/>
              </a:cxn>
            </a:cxnLst>
            <a:rect l="T15" t="T16" r="T17" b="T18"/>
            <a:pathLst>
              <a:path w="688" h="461">
                <a:moveTo>
                  <a:pt x="522" y="46"/>
                </a:moveTo>
                <a:cubicBezTo>
                  <a:pt x="605" y="125"/>
                  <a:pt x="688" y="204"/>
                  <a:pt x="658" y="272"/>
                </a:cubicBezTo>
                <a:cubicBezTo>
                  <a:pt x="628" y="340"/>
                  <a:pt x="446" y="461"/>
                  <a:pt x="340" y="454"/>
                </a:cubicBezTo>
                <a:cubicBezTo>
                  <a:pt x="234" y="447"/>
                  <a:pt x="46" y="303"/>
                  <a:pt x="23" y="227"/>
                </a:cubicBezTo>
                <a:cubicBezTo>
                  <a:pt x="0" y="151"/>
                  <a:pt x="102" y="75"/>
                  <a:pt x="204"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 name="Line 20"/>
          <p:cNvSpPr>
            <a:spLocks noChangeShapeType="1"/>
          </p:cNvSpPr>
          <p:nvPr/>
        </p:nvSpPr>
        <p:spPr bwMode="auto">
          <a:xfrm flipH="1">
            <a:off x="7258928" y="1285698"/>
            <a:ext cx="256614" cy="332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 name="Line 21"/>
          <p:cNvSpPr>
            <a:spLocks noChangeShapeType="1"/>
          </p:cNvSpPr>
          <p:nvPr/>
        </p:nvSpPr>
        <p:spPr bwMode="auto">
          <a:xfrm>
            <a:off x="7349254" y="1746306"/>
            <a:ext cx="568011" cy="111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21" name="Line 22"/>
          <p:cNvSpPr>
            <a:spLocks noChangeShapeType="1"/>
          </p:cNvSpPr>
          <p:nvPr/>
        </p:nvSpPr>
        <p:spPr bwMode="auto">
          <a:xfrm flipH="1">
            <a:off x="7771773" y="1927432"/>
            <a:ext cx="351008" cy="467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2" name="Text Box 23"/>
          <p:cNvSpPr txBox="1">
            <a:spLocks noChangeArrowheads="1"/>
          </p:cNvSpPr>
          <p:nvPr/>
        </p:nvSpPr>
        <p:spPr bwMode="auto">
          <a:xfrm>
            <a:off x="8074124" y="563171"/>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23" name="Text Box 24"/>
          <p:cNvSpPr txBox="1">
            <a:spLocks noChangeArrowheads="1"/>
          </p:cNvSpPr>
          <p:nvPr/>
        </p:nvSpPr>
        <p:spPr bwMode="auto">
          <a:xfrm>
            <a:off x="6792946" y="2035185"/>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0</a:t>
            </a:r>
          </a:p>
        </p:txBody>
      </p:sp>
      <p:sp>
        <p:nvSpPr>
          <p:cNvPr id="24" name="Text Box 25"/>
          <p:cNvSpPr txBox="1">
            <a:spLocks noChangeArrowheads="1"/>
          </p:cNvSpPr>
          <p:nvPr/>
        </p:nvSpPr>
        <p:spPr bwMode="auto">
          <a:xfrm>
            <a:off x="7544906" y="1425100"/>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0</a:t>
            </a:r>
          </a:p>
        </p:txBody>
      </p:sp>
      <p:sp>
        <p:nvSpPr>
          <p:cNvPr id="25" name="Text Box 26"/>
          <p:cNvSpPr txBox="1">
            <a:spLocks noChangeArrowheads="1"/>
          </p:cNvSpPr>
          <p:nvPr/>
        </p:nvSpPr>
        <p:spPr bwMode="auto">
          <a:xfrm>
            <a:off x="7444315" y="3045839"/>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0</a:t>
            </a:r>
          </a:p>
        </p:txBody>
      </p:sp>
      <p:sp>
        <p:nvSpPr>
          <p:cNvPr id="26" name="Text Box 27"/>
          <p:cNvSpPr txBox="1">
            <a:spLocks noChangeArrowheads="1"/>
          </p:cNvSpPr>
          <p:nvPr/>
        </p:nvSpPr>
        <p:spPr bwMode="auto">
          <a:xfrm>
            <a:off x="7927109" y="1994718"/>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27" name="Text Box 28"/>
          <p:cNvSpPr txBox="1">
            <a:spLocks noChangeArrowheads="1"/>
          </p:cNvSpPr>
          <p:nvPr/>
        </p:nvSpPr>
        <p:spPr bwMode="auto">
          <a:xfrm>
            <a:off x="7380312" y="1850519"/>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28" name="Text Box 29"/>
          <p:cNvSpPr txBox="1">
            <a:spLocks noChangeArrowheads="1"/>
          </p:cNvSpPr>
          <p:nvPr/>
        </p:nvSpPr>
        <p:spPr bwMode="auto">
          <a:xfrm>
            <a:off x="6693945" y="1223686"/>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29" name="Text Box 30"/>
          <p:cNvSpPr txBox="1">
            <a:spLocks noChangeArrowheads="1"/>
          </p:cNvSpPr>
          <p:nvPr/>
        </p:nvSpPr>
        <p:spPr bwMode="auto">
          <a:xfrm>
            <a:off x="7092280" y="1200906"/>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2" name="フリーフォーム 1"/>
          <p:cNvSpPr/>
          <p:nvPr/>
        </p:nvSpPr>
        <p:spPr>
          <a:xfrm>
            <a:off x="7315200" y="1828958"/>
            <a:ext cx="362120" cy="450166"/>
          </a:xfrm>
          <a:custGeom>
            <a:avLst/>
            <a:gdLst>
              <a:gd name="connsiteX0" fmla="*/ 309489 w 362120"/>
              <a:gd name="connsiteY0" fmla="*/ 450166 h 450166"/>
              <a:gd name="connsiteX1" fmla="*/ 337625 w 362120"/>
              <a:gd name="connsiteY1" fmla="*/ 126609 h 450166"/>
              <a:gd name="connsiteX2" fmla="*/ 0 w 362120"/>
              <a:gd name="connsiteY2" fmla="*/ 0 h 450166"/>
            </a:gdLst>
            <a:ahLst/>
            <a:cxnLst>
              <a:cxn ang="0">
                <a:pos x="connsiteX0" y="connsiteY0"/>
              </a:cxn>
              <a:cxn ang="0">
                <a:pos x="connsiteX1" y="connsiteY1"/>
              </a:cxn>
              <a:cxn ang="0">
                <a:pos x="connsiteX2" y="connsiteY2"/>
              </a:cxn>
            </a:cxnLst>
            <a:rect l="l" t="t" r="r" b="b"/>
            <a:pathLst>
              <a:path w="362120" h="450166">
                <a:moveTo>
                  <a:pt x="309489" y="450166"/>
                </a:moveTo>
                <a:cubicBezTo>
                  <a:pt x="349347" y="325901"/>
                  <a:pt x="389206" y="201637"/>
                  <a:pt x="337625" y="126609"/>
                </a:cubicBezTo>
                <a:cubicBezTo>
                  <a:pt x="286044" y="51581"/>
                  <a:pt x="143022" y="25790"/>
                  <a:pt x="0" y="0"/>
                </a:cubicBezTo>
              </a:path>
            </a:pathLst>
          </a:custGeom>
          <a:no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7033110" y="1927432"/>
            <a:ext cx="310225" cy="478301"/>
          </a:xfrm>
          <a:custGeom>
            <a:avLst/>
            <a:gdLst>
              <a:gd name="connsiteX0" fmla="*/ 71075 w 310225"/>
              <a:gd name="connsiteY0" fmla="*/ 0 h 478301"/>
              <a:gd name="connsiteX1" fmla="*/ 14804 w 310225"/>
              <a:gd name="connsiteY1" fmla="*/ 239151 h 478301"/>
              <a:gd name="connsiteX2" fmla="*/ 310225 w 310225"/>
              <a:gd name="connsiteY2" fmla="*/ 478301 h 478301"/>
            </a:gdLst>
            <a:ahLst/>
            <a:cxnLst>
              <a:cxn ang="0">
                <a:pos x="connsiteX0" y="connsiteY0"/>
              </a:cxn>
              <a:cxn ang="0">
                <a:pos x="connsiteX1" y="connsiteY1"/>
              </a:cxn>
              <a:cxn ang="0">
                <a:pos x="connsiteX2" y="connsiteY2"/>
              </a:cxn>
            </a:cxnLst>
            <a:rect l="l" t="t" r="r" b="b"/>
            <a:pathLst>
              <a:path w="310225" h="478301">
                <a:moveTo>
                  <a:pt x="71075" y="0"/>
                </a:moveTo>
                <a:cubicBezTo>
                  <a:pt x="23010" y="79717"/>
                  <a:pt x="-25054" y="159434"/>
                  <a:pt x="14804" y="239151"/>
                </a:cubicBezTo>
                <a:cubicBezTo>
                  <a:pt x="54662" y="318868"/>
                  <a:pt x="182443" y="398584"/>
                  <a:pt x="310225" y="478301"/>
                </a:cubicBezTo>
              </a:path>
            </a:pathLst>
          </a:custGeom>
          <a:no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Oval 5"/>
          <p:cNvSpPr>
            <a:spLocks noChangeArrowheads="1"/>
          </p:cNvSpPr>
          <p:nvPr/>
        </p:nvSpPr>
        <p:spPr bwMode="auto">
          <a:xfrm>
            <a:off x="7612900" y="4009927"/>
            <a:ext cx="408864" cy="43179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33" name="Oval 6"/>
          <p:cNvSpPr>
            <a:spLocks noChangeArrowheads="1"/>
          </p:cNvSpPr>
          <p:nvPr/>
        </p:nvSpPr>
        <p:spPr bwMode="auto">
          <a:xfrm>
            <a:off x="7562388" y="5462603"/>
            <a:ext cx="408864" cy="3603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34" name="Oval 7"/>
          <p:cNvSpPr>
            <a:spLocks noChangeArrowheads="1"/>
          </p:cNvSpPr>
          <p:nvPr/>
        </p:nvSpPr>
        <p:spPr bwMode="auto">
          <a:xfrm>
            <a:off x="8121464" y="4750126"/>
            <a:ext cx="408864" cy="360361"/>
          </a:xfrm>
          <a:prstGeom prst="ellipse">
            <a:avLst/>
          </a:prstGeom>
          <a:noFill/>
          <a:ln w="9525">
            <a:solidFill>
              <a:srgbClr val="0000FF"/>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FF"/>
              </a:solidFill>
            </a:endParaRPr>
          </a:p>
        </p:txBody>
      </p:sp>
      <p:sp>
        <p:nvSpPr>
          <p:cNvPr id="35" name="Oval 8"/>
          <p:cNvSpPr>
            <a:spLocks noChangeArrowheads="1"/>
          </p:cNvSpPr>
          <p:nvPr/>
        </p:nvSpPr>
        <p:spPr bwMode="auto">
          <a:xfrm>
            <a:off x="7140305" y="4718780"/>
            <a:ext cx="408864" cy="3520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36" name="Oval 9"/>
          <p:cNvSpPr>
            <a:spLocks noChangeArrowheads="1"/>
          </p:cNvSpPr>
          <p:nvPr/>
        </p:nvSpPr>
        <p:spPr bwMode="auto">
          <a:xfrm>
            <a:off x="7526046" y="5435152"/>
            <a:ext cx="489946" cy="42203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37" name="Text Box 10"/>
          <p:cNvSpPr txBox="1">
            <a:spLocks noChangeArrowheads="1"/>
          </p:cNvSpPr>
          <p:nvPr/>
        </p:nvSpPr>
        <p:spPr bwMode="auto">
          <a:xfrm>
            <a:off x="7621429" y="4071937"/>
            <a:ext cx="411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solidFill>
                  <a:srgbClr val="000000"/>
                </a:solidFill>
              </a:rPr>
              <a:t>q0</a:t>
            </a:r>
          </a:p>
        </p:txBody>
      </p:sp>
      <p:sp>
        <p:nvSpPr>
          <p:cNvPr id="38" name="Text Box 11"/>
          <p:cNvSpPr txBox="1">
            <a:spLocks noChangeArrowheads="1"/>
          </p:cNvSpPr>
          <p:nvPr/>
        </p:nvSpPr>
        <p:spPr bwMode="auto">
          <a:xfrm>
            <a:off x="7239306" y="4701537"/>
            <a:ext cx="210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r</a:t>
            </a:r>
          </a:p>
        </p:txBody>
      </p:sp>
      <p:sp>
        <p:nvSpPr>
          <p:cNvPr id="39" name="Text Box 12"/>
          <p:cNvSpPr txBox="1">
            <a:spLocks noChangeArrowheads="1"/>
          </p:cNvSpPr>
          <p:nvPr/>
        </p:nvSpPr>
        <p:spPr bwMode="auto">
          <a:xfrm>
            <a:off x="8172400" y="4718780"/>
            <a:ext cx="2417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s</a:t>
            </a:r>
          </a:p>
        </p:txBody>
      </p:sp>
      <p:sp>
        <p:nvSpPr>
          <p:cNvPr id="40" name="Text Box 13"/>
          <p:cNvSpPr txBox="1">
            <a:spLocks noChangeArrowheads="1"/>
          </p:cNvSpPr>
          <p:nvPr/>
        </p:nvSpPr>
        <p:spPr bwMode="auto">
          <a:xfrm>
            <a:off x="7646228" y="5462603"/>
            <a:ext cx="200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t</a:t>
            </a:r>
          </a:p>
        </p:txBody>
      </p:sp>
      <p:sp>
        <p:nvSpPr>
          <p:cNvPr id="41" name="Line 14"/>
          <p:cNvSpPr>
            <a:spLocks noChangeShapeType="1"/>
          </p:cNvSpPr>
          <p:nvPr/>
        </p:nvSpPr>
        <p:spPr bwMode="auto">
          <a:xfrm>
            <a:off x="7809622" y="3818437"/>
            <a:ext cx="0" cy="180181"/>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42" name="Freeform 15"/>
          <p:cNvSpPr>
            <a:spLocks/>
          </p:cNvSpPr>
          <p:nvPr/>
        </p:nvSpPr>
        <p:spPr bwMode="auto">
          <a:xfrm>
            <a:off x="7979555" y="4006537"/>
            <a:ext cx="650585" cy="347662"/>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3" name="Freeform 16"/>
          <p:cNvSpPr>
            <a:spLocks/>
          </p:cNvSpPr>
          <p:nvPr/>
        </p:nvSpPr>
        <p:spPr bwMode="auto">
          <a:xfrm>
            <a:off x="6736854" y="4649383"/>
            <a:ext cx="475724" cy="389731"/>
          </a:xfrm>
          <a:custGeom>
            <a:avLst/>
            <a:gdLst>
              <a:gd name="T0" fmla="*/ 2147483647 w 370"/>
              <a:gd name="T1" fmla="*/ 2147483647 h 491"/>
              <a:gd name="T2" fmla="*/ 2147483647 w 370"/>
              <a:gd name="T3" fmla="*/ 2147483647 h 491"/>
              <a:gd name="T4" fmla="*/ 2147483647 w 370"/>
              <a:gd name="T5" fmla="*/ 2147483647 h 491"/>
              <a:gd name="T6" fmla="*/ 2147483647 w 370"/>
              <a:gd name="T7" fmla="*/ 2147483647 h 491"/>
              <a:gd name="T8" fmla="*/ 2147483647 w 370"/>
              <a:gd name="T9" fmla="*/ 2147483647 h 491"/>
              <a:gd name="T10" fmla="*/ 0 60000 65536"/>
              <a:gd name="T11" fmla="*/ 0 60000 65536"/>
              <a:gd name="T12" fmla="*/ 0 60000 65536"/>
              <a:gd name="T13" fmla="*/ 0 60000 65536"/>
              <a:gd name="T14" fmla="*/ 0 60000 65536"/>
              <a:gd name="T15" fmla="*/ 0 w 370"/>
              <a:gd name="T16" fmla="*/ 0 h 491"/>
              <a:gd name="T17" fmla="*/ 370 w 370"/>
              <a:gd name="T18" fmla="*/ 491 h 491"/>
            </a:gdLst>
            <a:ahLst/>
            <a:cxnLst>
              <a:cxn ang="T10">
                <a:pos x="T0" y="T1"/>
              </a:cxn>
              <a:cxn ang="T11">
                <a:pos x="T2" y="T3"/>
              </a:cxn>
              <a:cxn ang="T12">
                <a:pos x="T4" y="T5"/>
              </a:cxn>
              <a:cxn ang="T13">
                <a:pos x="T6" y="T7"/>
              </a:cxn>
              <a:cxn ang="T14">
                <a:pos x="T8" y="T9"/>
              </a:cxn>
            </a:cxnLst>
            <a:rect l="T15" t="T16" r="T17" b="T18"/>
            <a:pathLst>
              <a:path w="370" h="491">
                <a:moveTo>
                  <a:pt x="370" y="385"/>
                </a:moveTo>
                <a:cubicBezTo>
                  <a:pt x="332" y="438"/>
                  <a:pt x="294" y="491"/>
                  <a:pt x="234" y="476"/>
                </a:cubicBezTo>
                <a:cubicBezTo>
                  <a:pt x="174" y="461"/>
                  <a:pt x="14" y="370"/>
                  <a:pt x="7" y="295"/>
                </a:cubicBezTo>
                <a:cubicBezTo>
                  <a:pt x="0" y="220"/>
                  <a:pt x="128" y="46"/>
                  <a:pt x="189" y="23"/>
                </a:cubicBezTo>
                <a:cubicBezTo>
                  <a:pt x="250" y="0"/>
                  <a:pt x="310" y="79"/>
                  <a:pt x="370" y="15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4" name="Freeform 17"/>
          <p:cNvSpPr>
            <a:spLocks/>
          </p:cNvSpPr>
          <p:nvPr/>
        </p:nvSpPr>
        <p:spPr bwMode="auto">
          <a:xfrm>
            <a:off x="7322379" y="5822967"/>
            <a:ext cx="884588" cy="365918"/>
          </a:xfrm>
          <a:custGeom>
            <a:avLst/>
            <a:gdLst>
              <a:gd name="T0" fmla="*/ 2147483647 w 688"/>
              <a:gd name="T1" fmla="*/ 2147483647 h 461"/>
              <a:gd name="T2" fmla="*/ 2147483647 w 688"/>
              <a:gd name="T3" fmla="*/ 2147483647 h 461"/>
              <a:gd name="T4" fmla="*/ 2147483647 w 688"/>
              <a:gd name="T5" fmla="*/ 2147483647 h 461"/>
              <a:gd name="T6" fmla="*/ 2147483647 w 688"/>
              <a:gd name="T7" fmla="*/ 2147483647 h 461"/>
              <a:gd name="T8" fmla="*/ 2147483647 w 688"/>
              <a:gd name="T9" fmla="*/ 0 h 461"/>
              <a:gd name="T10" fmla="*/ 0 60000 65536"/>
              <a:gd name="T11" fmla="*/ 0 60000 65536"/>
              <a:gd name="T12" fmla="*/ 0 60000 65536"/>
              <a:gd name="T13" fmla="*/ 0 60000 65536"/>
              <a:gd name="T14" fmla="*/ 0 60000 65536"/>
              <a:gd name="T15" fmla="*/ 0 w 688"/>
              <a:gd name="T16" fmla="*/ 0 h 461"/>
              <a:gd name="T17" fmla="*/ 688 w 688"/>
              <a:gd name="T18" fmla="*/ 461 h 461"/>
            </a:gdLst>
            <a:ahLst/>
            <a:cxnLst>
              <a:cxn ang="T10">
                <a:pos x="T0" y="T1"/>
              </a:cxn>
              <a:cxn ang="T11">
                <a:pos x="T2" y="T3"/>
              </a:cxn>
              <a:cxn ang="T12">
                <a:pos x="T4" y="T5"/>
              </a:cxn>
              <a:cxn ang="T13">
                <a:pos x="T6" y="T7"/>
              </a:cxn>
              <a:cxn ang="T14">
                <a:pos x="T8" y="T9"/>
              </a:cxn>
            </a:cxnLst>
            <a:rect l="T15" t="T16" r="T17" b="T18"/>
            <a:pathLst>
              <a:path w="688" h="461">
                <a:moveTo>
                  <a:pt x="522" y="46"/>
                </a:moveTo>
                <a:cubicBezTo>
                  <a:pt x="605" y="125"/>
                  <a:pt x="688" y="204"/>
                  <a:pt x="658" y="272"/>
                </a:cubicBezTo>
                <a:cubicBezTo>
                  <a:pt x="628" y="340"/>
                  <a:pt x="446" y="461"/>
                  <a:pt x="340" y="454"/>
                </a:cubicBezTo>
                <a:cubicBezTo>
                  <a:pt x="234" y="447"/>
                  <a:pt x="46" y="303"/>
                  <a:pt x="23" y="227"/>
                </a:cubicBezTo>
                <a:cubicBezTo>
                  <a:pt x="0" y="151"/>
                  <a:pt x="102" y="75"/>
                  <a:pt x="204"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5" name="Line 20"/>
          <p:cNvSpPr>
            <a:spLocks noChangeShapeType="1"/>
          </p:cNvSpPr>
          <p:nvPr/>
        </p:nvSpPr>
        <p:spPr bwMode="auto">
          <a:xfrm flipH="1">
            <a:off x="7453283" y="4441726"/>
            <a:ext cx="256614" cy="332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46" name="Line 21"/>
          <p:cNvSpPr>
            <a:spLocks noChangeShapeType="1"/>
          </p:cNvSpPr>
          <p:nvPr/>
        </p:nvSpPr>
        <p:spPr bwMode="auto">
          <a:xfrm>
            <a:off x="7543609" y="4902334"/>
            <a:ext cx="568011" cy="1111"/>
          </a:xfrm>
          <a:prstGeom prst="line">
            <a:avLst/>
          </a:prstGeom>
          <a:noFill/>
          <a:ln w="9525">
            <a:solidFill>
              <a:srgbClr val="0000FF"/>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ja-JP" altLang="en-US">
              <a:solidFill>
                <a:srgbClr val="0000FF"/>
              </a:solidFill>
            </a:endParaRPr>
          </a:p>
        </p:txBody>
      </p:sp>
      <p:sp>
        <p:nvSpPr>
          <p:cNvPr id="47" name="Line 22"/>
          <p:cNvSpPr>
            <a:spLocks noChangeShapeType="1"/>
          </p:cNvSpPr>
          <p:nvPr/>
        </p:nvSpPr>
        <p:spPr bwMode="auto">
          <a:xfrm flipH="1">
            <a:off x="7966128" y="5083460"/>
            <a:ext cx="351008" cy="467518"/>
          </a:xfrm>
          <a:prstGeom prst="line">
            <a:avLst/>
          </a:prstGeom>
          <a:noFill/>
          <a:ln w="9525">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FF"/>
              </a:solidFill>
            </a:endParaRPr>
          </a:p>
        </p:txBody>
      </p:sp>
      <p:sp>
        <p:nvSpPr>
          <p:cNvPr id="48" name="Text Box 23"/>
          <p:cNvSpPr txBox="1">
            <a:spLocks noChangeArrowheads="1"/>
          </p:cNvSpPr>
          <p:nvPr/>
        </p:nvSpPr>
        <p:spPr bwMode="auto">
          <a:xfrm>
            <a:off x="8268479" y="3719199"/>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49" name="Text Box 24"/>
          <p:cNvSpPr txBox="1">
            <a:spLocks noChangeArrowheads="1"/>
          </p:cNvSpPr>
          <p:nvPr/>
        </p:nvSpPr>
        <p:spPr bwMode="auto">
          <a:xfrm>
            <a:off x="6987301" y="5191213"/>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0</a:t>
            </a:r>
          </a:p>
        </p:txBody>
      </p:sp>
      <p:sp>
        <p:nvSpPr>
          <p:cNvPr id="50" name="Text Box 25"/>
          <p:cNvSpPr txBox="1">
            <a:spLocks noChangeArrowheads="1"/>
          </p:cNvSpPr>
          <p:nvPr/>
        </p:nvSpPr>
        <p:spPr bwMode="auto">
          <a:xfrm>
            <a:off x="7739261" y="4581128"/>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FF"/>
                </a:solidFill>
              </a:rPr>
              <a:t>0</a:t>
            </a:r>
          </a:p>
        </p:txBody>
      </p:sp>
      <p:sp>
        <p:nvSpPr>
          <p:cNvPr id="51" name="Text Box 26"/>
          <p:cNvSpPr txBox="1">
            <a:spLocks noChangeArrowheads="1"/>
          </p:cNvSpPr>
          <p:nvPr/>
        </p:nvSpPr>
        <p:spPr bwMode="auto">
          <a:xfrm>
            <a:off x="7638670" y="6201867"/>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0</a:t>
            </a:r>
          </a:p>
        </p:txBody>
      </p:sp>
      <p:sp>
        <p:nvSpPr>
          <p:cNvPr id="52" name="Text Box 27"/>
          <p:cNvSpPr txBox="1">
            <a:spLocks noChangeArrowheads="1"/>
          </p:cNvSpPr>
          <p:nvPr/>
        </p:nvSpPr>
        <p:spPr bwMode="auto">
          <a:xfrm>
            <a:off x="8121464" y="5150746"/>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FF"/>
                </a:solidFill>
              </a:rPr>
              <a:t>1</a:t>
            </a:r>
          </a:p>
        </p:txBody>
      </p:sp>
      <p:sp>
        <p:nvSpPr>
          <p:cNvPr id="53" name="Text Box 28"/>
          <p:cNvSpPr txBox="1">
            <a:spLocks noChangeArrowheads="1"/>
          </p:cNvSpPr>
          <p:nvPr/>
        </p:nvSpPr>
        <p:spPr bwMode="auto">
          <a:xfrm>
            <a:off x="7574667" y="5006547"/>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54" name="Text Box 29"/>
          <p:cNvSpPr txBox="1">
            <a:spLocks noChangeArrowheads="1"/>
          </p:cNvSpPr>
          <p:nvPr/>
        </p:nvSpPr>
        <p:spPr bwMode="auto">
          <a:xfrm>
            <a:off x="6888300" y="4379714"/>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55" name="Text Box 30"/>
          <p:cNvSpPr txBox="1">
            <a:spLocks noChangeArrowheads="1"/>
          </p:cNvSpPr>
          <p:nvPr/>
        </p:nvSpPr>
        <p:spPr bwMode="auto">
          <a:xfrm>
            <a:off x="7286635" y="4356934"/>
            <a:ext cx="25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1</a:t>
            </a:r>
          </a:p>
        </p:txBody>
      </p:sp>
      <p:sp>
        <p:nvSpPr>
          <p:cNvPr id="56" name="フリーフォーム 55"/>
          <p:cNvSpPr/>
          <p:nvPr/>
        </p:nvSpPr>
        <p:spPr>
          <a:xfrm>
            <a:off x="7509555" y="4984986"/>
            <a:ext cx="362120" cy="450166"/>
          </a:xfrm>
          <a:custGeom>
            <a:avLst/>
            <a:gdLst>
              <a:gd name="connsiteX0" fmla="*/ 309489 w 362120"/>
              <a:gd name="connsiteY0" fmla="*/ 450166 h 450166"/>
              <a:gd name="connsiteX1" fmla="*/ 337625 w 362120"/>
              <a:gd name="connsiteY1" fmla="*/ 126609 h 450166"/>
              <a:gd name="connsiteX2" fmla="*/ 0 w 362120"/>
              <a:gd name="connsiteY2" fmla="*/ 0 h 450166"/>
            </a:gdLst>
            <a:ahLst/>
            <a:cxnLst>
              <a:cxn ang="0">
                <a:pos x="connsiteX0" y="connsiteY0"/>
              </a:cxn>
              <a:cxn ang="0">
                <a:pos x="connsiteX1" y="connsiteY1"/>
              </a:cxn>
              <a:cxn ang="0">
                <a:pos x="connsiteX2" y="connsiteY2"/>
              </a:cxn>
            </a:cxnLst>
            <a:rect l="l" t="t" r="r" b="b"/>
            <a:pathLst>
              <a:path w="362120" h="450166">
                <a:moveTo>
                  <a:pt x="309489" y="450166"/>
                </a:moveTo>
                <a:cubicBezTo>
                  <a:pt x="349347" y="325901"/>
                  <a:pt x="389206" y="201637"/>
                  <a:pt x="337625" y="126609"/>
                </a:cubicBezTo>
                <a:cubicBezTo>
                  <a:pt x="286044" y="51581"/>
                  <a:pt x="143022" y="25790"/>
                  <a:pt x="0" y="0"/>
                </a:cubicBezTo>
              </a:path>
            </a:pathLst>
          </a:custGeom>
          <a:no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56"/>
          <p:cNvSpPr/>
          <p:nvPr/>
        </p:nvSpPr>
        <p:spPr>
          <a:xfrm>
            <a:off x="7227465" y="5083460"/>
            <a:ext cx="310225" cy="478301"/>
          </a:xfrm>
          <a:custGeom>
            <a:avLst/>
            <a:gdLst>
              <a:gd name="connsiteX0" fmla="*/ 71075 w 310225"/>
              <a:gd name="connsiteY0" fmla="*/ 0 h 478301"/>
              <a:gd name="connsiteX1" fmla="*/ 14804 w 310225"/>
              <a:gd name="connsiteY1" fmla="*/ 239151 h 478301"/>
              <a:gd name="connsiteX2" fmla="*/ 310225 w 310225"/>
              <a:gd name="connsiteY2" fmla="*/ 478301 h 478301"/>
            </a:gdLst>
            <a:ahLst/>
            <a:cxnLst>
              <a:cxn ang="0">
                <a:pos x="connsiteX0" y="connsiteY0"/>
              </a:cxn>
              <a:cxn ang="0">
                <a:pos x="connsiteX1" y="connsiteY1"/>
              </a:cxn>
              <a:cxn ang="0">
                <a:pos x="connsiteX2" y="connsiteY2"/>
              </a:cxn>
            </a:cxnLst>
            <a:rect l="l" t="t" r="r" b="b"/>
            <a:pathLst>
              <a:path w="310225" h="478301">
                <a:moveTo>
                  <a:pt x="71075" y="0"/>
                </a:moveTo>
                <a:cubicBezTo>
                  <a:pt x="23010" y="79717"/>
                  <a:pt x="-25054" y="159434"/>
                  <a:pt x="14804" y="239151"/>
                </a:cubicBezTo>
                <a:cubicBezTo>
                  <a:pt x="54662" y="318868"/>
                  <a:pt x="182443" y="398584"/>
                  <a:pt x="310225" y="478301"/>
                </a:cubicBezTo>
              </a:path>
            </a:pathLst>
          </a:custGeom>
          <a:no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753452" y="2491241"/>
            <a:ext cx="1338828" cy="369332"/>
          </a:xfrm>
          <a:prstGeom prst="rect">
            <a:avLst/>
          </a:prstGeom>
          <a:noFill/>
        </p:spPr>
        <p:txBody>
          <a:bodyPr wrap="none" rtlCol="0">
            <a:spAutoFit/>
          </a:bodyPr>
          <a:lstStyle/>
          <a:p>
            <a:r>
              <a:rPr kumimoji="1" lang="ja-JP" altLang="en-US" dirty="0" smtClean="0"/>
              <a:t>図</a:t>
            </a:r>
            <a:r>
              <a:rPr kumimoji="1" lang="en-US" altLang="ja-JP" dirty="0" smtClean="0"/>
              <a:t>2.18</a:t>
            </a:r>
            <a:r>
              <a:rPr kumimoji="1" lang="ja-JP" altLang="en-US" dirty="0" smtClean="0"/>
              <a:t>　</a:t>
            </a:r>
            <a:r>
              <a:rPr kumimoji="1" lang="en-US" altLang="ja-JP" dirty="0" smtClean="0"/>
              <a:t>M1</a:t>
            </a:r>
            <a:endParaRPr kumimoji="1" lang="ja-JP" altLang="en-US" dirty="0"/>
          </a:p>
        </p:txBody>
      </p:sp>
      <p:sp>
        <p:nvSpPr>
          <p:cNvPr id="59" name="テキスト ボックス 58"/>
          <p:cNvSpPr txBox="1"/>
          <p:nvPr/>
        </p:nvSpPr>
        <p:spPr>
          <a:xfrm>
            <a:off x="5753452" y="5487851"/>
            <a:ext cx="1338828" cy="369332"/>
          </a:xfrm>
          <a:prstGeom prst="rect">
            <a:avLst/>
          </a:prstGeom>
          <a:noFill/>
        </p:spPr>
        <p:txBody>
          <a:bodyPr wrap="none" rtlCol="0">
            <a:spAutoFit/>
          </a:bodyPr>
          <a:lstStyle/>
          <a:p>
            <a:r>
              <a:rPr kumimoji="1" lang="ja-JP" altLang="en-US" dirty="0" smtClean="0"/>
              <a:t>図</a:t>
            </a:r>
            <a:r>
              <a:rPr kumimoji="1" lang="en-US" altLang="ja-JP" dirty="0" smtClean="0"/>
              <a:t>2.18</a:t>
            </a:r>
            <a:r>
              <a:rPr kumimoji="1" lang="ja-JP" altLang="en-US" dirty="0" smtClean="0"/>
              <a:t>　</a:t>
            </a:r>
            <a:r>
              <a:rPr kumimoji="1" lang="en-US" altLang="ja-JP" dirty="0" smtClean="0"/>
              <a:t>M2</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C5364F1E-33B6-4744-8E63-831E8E0CDA2A}" type="slidenum">
              <a:rPr lang="en-US" altLang="ja-JP" sz="1400" smtClean="0"/>
              <a:pPr eaLnBrk="1" hangingPunct="1">
                <a:spcBef>
                  <a:spcPct val="0"/>
                </a:spcBef>
                <a:buFontTx/>
                <a:buNone/>
              </a:pPr>
              <a:t>2</a:t>
            </a:fld>
            <a:endParaRPr lang="en-US" altLang="ja-JP" sz="1400" smtClean="0"/>
          </a:p>
        </p:txBody>
      </p:sp>
      <p:sp>
        <p:nvSpPr>
          <p:cNvPr id="3075" name="Text Box 4"/>
          <p:cNvSpPr txBox="1">
            <a:spLocks noChangeArrowheads="1"/>
          </p:cNvSpPr>
          <p:nvPr/>
        </p:nvSpPr>
        <p:spPr bwMode="auto">
          <a:xfrm>
            <a:off x="755650" y="260648"/>
            <a:ext cx="7707313"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t>認識機械</a:t>
            </a:r>
          </a:p>
          <a:p>
            <a:pPr eaLnBrk="1" hangingPunct="1">
              <a:spcBef>
                <a:spcPct val="0"/>
              </a:spcBef>
              <a:buFontTx/>
              <a:buNone/>
            </a:pPr>
            <a:endParaRPr lang="ja-JP" altLang="en-US" sz="1800" b="1" dirty="0"/>
          </a:p>
          <a:p>
            <a:pPr eaLnBrk="1" hangingPunct="1">
              <a:spcBef>
                <a:spcPct val="0"/>
              </a:spcBef>
              <a:buFontTx/>
              <a:buNone/>
            </a:pPr>
            <a:r>
              <a:rPr lang="ja-JP" altLang="en-US" sz="1800" dirty="0"/>
              <a:t>　・認識機械と捉えた時の</a:t>
            </a:r>
            <a:r>
              <a:rPr lang="ja-JP" altLang="en-US" sz="1800" b="1" dirty="0">
                <a:solidFill>
                  <a:srgbClr val="FF0000"/>
                </a:solidFill>
              </a:rPr>
              <a:t>ムーア型</a:t>
            </a:r>
            <a:r>
              <a:rPr lang="ja-JP" altLang="en-US" sz="1800" dirty="0"/>
              <a:t>の順序機械を</a:t>
            </a:r>
            <a:r>
              <a:rPr lang="ja-JP" altLang="en-US" sz="1800" dirty="0" smtClean="0">
                <a:solidFill>
                  <a:srgbClr val="FF0000"/>
                </a:solidFill>
              </a:rPr>
              <a:t>有限</a:t>
            </a:r>
            <a:r>
              <a:rPr lang="ja-JP" altLang="en-US" sz="1800" dirty="0" smtClean="0"/>
              <a:t>オートマトンと呼ぶ。</a:t>
            </a:r>
            <a:endParaRPr lang="en-US" altLang="ja-JP" sz="1800" dirty="0"/>
          </a:p>
          <a:p>
            <a:pPr eaLnBrk="1" hangingPunct="1">
              <a:spcBef>
                <a:spcPct val="0"/>
              </a:spcBef>
              <a:buFontTx/>
              <a:buNone/>
            </a:pPr>
            <a:r>
              <a:rPr lang="ja-JP" altLang="en-US" sz="1800" dirty="0">
                <a:solidFill>
                  <a:srgbClr val="C00000"/>
                </a:solidFill>
              </a:rPr>
              <a:t>　　</a:t>
            </a:r>
            <a:r>
              <a:rPr lang="ja-JP" altLang="en-US" sz="1800" dirty="0">
                <a:solidFill>
                  <a:srgbClr val="FF0000"/>
                </a:solidFill>
              </a:rPr>
              <a:t>有限</a:t>
            </a:r>
            <a:r>
              <a:rPr lang="ja-JP" altLang="en-US" sz="1800" dirty="0"/>
              <a:t>：状態数が有限個であることを</a:t>
            </a:r>
            <a:r>
              <a:rPr lang="ja-JP" altLang="en-US" sz="1800" dirty="0" smtClean="0"/>
              <a:t>示す。</a:t>
            </a:r>
            <a:endParaRPr lang="en-US" altLang="ja-JP" sz="1800" dirty="0"/>
          </a:p>
          <a:p>
            <a:pPr eaLnBrk="1" hangingPunct="1">
              <a:spcBef>
                <a:spcPct val="0"/>
              </a:spcBef>
              <a:buFontTx/>
              <a:buNone/>
            </a:pPr>
            <a:endParaRPr lang="ja-JP" altLang="en-US" sz="1800" dirty="0">
              <a:solidFill>
                <a:srgbClr val="C00000"/>
              </a:solidFill>
            </a:endParaRPr>
          </a:p>
          <a:p>
            <a:pPr eaLnBrk="1" hangingPunct="1">
              <a:spcBef>
                <a:spcPct val="0"/>
              </a:spcBef>
              <a:buFontTx/>
              <a:buNone/>
            </a:pPr>
            <a:r>
              <a:rPr lang="ja-JP" altLang="en-US" sz="1800" dirty="0"/>
              <a:t>　・入力が完了したとき（最後の記号を読み込んだとき）受け入れて良いことを</a:t>
            </a:r>
            <a:endParaRPr lang="en-US" altLang="ja-JP" sz="1800" dirty="0"/>
          </a:p>
          <a:p>
            <a:pPr eaLnBrk="1" hangingPunct="1">
              <a:spcBef>
                <a:spcPct val="0"/>
              </a:spcBef>
              <a:buFontTx/>
              <a:buNone/>
            </a:pPr>
            <a:r>
              <a:rPr lang="ja-JP" altLang="en-US" sz="1800" dirty="0"/>
              <a:t>　　示す（</a:t>
            </a:r>
            <a:r>
              <a:rPr lang="ja-JP" altLang="en-US" sz="1800" dirty="0">
                <a:solidFill>
                  <a:srgbClr val="FF0000"/>
                </a:solidFill>
              </a:rPr>
              <a:t>出力</a:t>
            </a:r>
            <a:r>
              <a:rPr lang="ja-JP" altLang="en-US" sz="1800" dirty="0"/>
              <a:t>として</a:t>
            </a:r>
            <a:r>
              <a:rPr lang="ja-JP" altLang="en-US" sz="1800" dirty="0">
                <a:solidFill>
                  <a:srgbClr val="FF0000"/>
                </a:solidFill>
              </a:rPr>
              <a:t>１</a:t>
            </a:r>
            <a:r>
              <a:rPr lang="ja-JP" altLang="en-US" sz="1800" dirty="0"/>
              <a:t> を</a:t>
            </a:r>
            <a:r>
              <a:rPr lang="ja-JP" altLang="en-US" sz="1800" dirty="0" smtClean="0"/>
              <a:t>出力する）</a:t>
            </a:r>
            <a:r>
              <a:rPr lang="ja-JP" altLang="en-US" sz="1800" dirty="0"/>
              <a:t>状態に推移していれば、「</a:t>
            </a:r>
            <a:r>
              <a:rPr lang="ja-JP" altLang="en-US" sz="1800" b="1" dirty="0">
                <a:solidFill>
                  <a:srgbClr val="000099"/>
                </a:solidFill>
              </a:rPr>
              <a:t>入力記号列は</a:t>
            </a:r>
            <a:r>
              <a:rPr lang="ja-JP" altLang="en-US" sz="1800" b="1" dirty="0" smtClean="0">
                <a:solidFill>
                  <a:srgbClr val="000099"/>
                </a:solidFill>
              </a:rPr>
              <a:t>受</a:t>
            </a:r>
            <a:endParaRPr lang="en-US" altLang="ja-JP" sz="1800" b="1" dirty="0" smtClean="0">
              <a:solidFill>
                <a:srgbClr val="000099"/>
              </a:solidFill>
            </a:endParaRPr>
          </a:p>
          <a:p>
            <a:pPr eaLnBrk="1" hangingPunct="1">
              <a:spcBef>
                <a:spcPct val="0"/>
              </a:spcBef>
              <a:buFontTx/>
              <a:buNone/>
            </a:pPr>
            <a:r>
              <a:rPr lang="ja-JP" altLang="en-US" sz="1800" b="1" dirty="0">
                <a:solidFill>
                  <a:srgbClr val="000099"/>
                </a:solidFill>
              </a:rPr>
              <a:t>　</a:t>
            </a:r>
            <a:r>
              <a:rPr lang="ja-JP" altLang="en-US" sz="1800" b="1" dirty="0" smtClean="0">
                <a:solidFill>
                  <a:srgbClr val="000099"/>
                </a:solidFill>
              </a:rPr>
              <a:t>　</a:t>
            </a:r>
            <a:r>
              <a:rPr lang="ja-JP" altLang="en-US" sz="1800" b="1" dirty="0" err="1" smtClean="0">
                <a:solidFill>
                  <a:srgbClr val="000099"/>
                </a:solidFill>
              </a:rPr>
              <a:t>理された</a:t>
            </a:r>
            <a:r>
              <a:rPr lang="ja-JP" altLang="en-US" sz="1800" dirty="0"/>
              <a:t>」という。</a:t>
            </a:r>
            <a:endParaRPr lang="en-US" altLang="ja-JP" sz="1800" dirty="0"/>
          </a:p>
          <a:p>
            <a:pPr eaLnBrk="1" hangingPunct="1">
              <a:spcBef>
                <a:spcPct val="0"/>
              </a:spcBef>
              <a:buFontTx/>
              <a:buNone/>
            </a:pPr>
            <a:r>
              <a:rPr lang="ja-JP" altLang="en-US" sz="1800" dirty="0"/>
              <a:t>　・出力として１を出す状態を</a:t>
            </a:r>
            <a:r>
              <a:rPr lang="ja-JP" altLang="en-US" sz="1800" b="1" dirty="0">
                <a:solidFill>
                  <a:srgbClr val="000099"/>
                </a:solidFill>
              </a:rPr>
              <a:t>受理状態（最終状態）</a:t>
            </a:r>
            <a:r>
              <a:rPr lang="ja-JP" altLang="en-US" sz="1800" dirty="0"/>
              <a:t>と呼ぶ。</a:t>
            </a:r>
          </a:p>
          <a:p>
            <a:pPr eaLnBrk="1" hangingPunct="1">
              <a:spcBef>
                <a:spcPct val="0"/>
              </a:spcBef>
              <a:buFontTx/>
              <a:buNone/>
            </a:pPr>
            <a:r>
              <a:rPr lang="ja-JP" altLang="en-US" sz="1800" dirty="0"/>
              <a:t>　　</a:t>
            </a:r>
            <a:r>
              <a:rPr lang="ja-JP" altLang="en-US" sz="1600" b="1" dirty="0"/>
              <a:t>［注意］　最終状態は複数個あることもある。</a:t>
            </a:r>
            <a:endParaRPr lang="en-US" altLang="ja-JP" sz="1600" b="1" dirty="0"/>
          </a:p>
          <a:p>
            <a:pPr eaLnBrk="1" hangingPunct="1">
              <a:spcBef>
                <a:spcPct val="0"/>
              </a:spcBef>
              <a:buFontTx/>
              <a:buNone/>
            </a:pPr>
            <a:r>
              <a:rPr lang="ja-JP" altLang="en-US" sz="1800" dirty="0"/>
              <a:t>　　出力として</a:t>
            </a:r>
            <a:r>
              <a:rPr lang="en-US" altLang="ja-JP" sz="1800" dirty="0"/>
              <a:t>0</a:t>
            </a:r>
            <a:r>
              <a:rPr lang="ja-JP" altLang="en-US" sz="1800" dirty="0"/>
              <a:t>を出す状態を</a:t>
            </a:r>
            <a:r>
              <a:rPr lang="ja-JP" altLang="en-US" sz="1800" b="1" dirty="0">
                <a:solidFill>
                  <a:srgbClr val="000099"/>
                </a:solidFill>
              </a:rPr>
              <a:t>非受理状態（非最終状態）</a:t>
            </a:r>
            <a:r>
              <a:rPr lang="ja-JP" altLang="en-US" sz="1800" dirty="0"/>
              <a:t>と呼ぶ</a:t>
            </a:r>
            <a:r>
              <a:rPr lang="ja-JP" altLang="en-US" sz="1800" dirty="0" smtClean="0"/>
              <a:t>。</a:t>
            </a:r>
            <a:endParaRPr lang="ja-JP" altLang="en-US" sz="1800" dirty="0"/>
          </a:p>
          <a:p>
            <a:pPr eaLnBrk="1" hangingPunct="1">
              <a:spcBef>
                <a:spcPct val="0"/>
              </a:spcBef>
              <a:buFontTx/>
              <a:buNone/>
            </a:pPr>
            <a:r>
              <a:rPr lang="ja-JP" altLang="en-US" sz="1800" dirty="0"/>
              <a:t>　・入力を開始する状態を、</a:t>
            </a:r>
            <a:r>
              <a:rPr lang="ja-JP" altLang="en-US" sz="1800" b="1" dirty="0">
                <a:solidFill>
                  <a:srgbClr val="000099"/>
                </a:solidFill>
              </a:rPr>
              <a:t>初期状態</a:t>
            </a:r>
            <a:r>
              <a:rPr lang="ja-JP" altLang="en-US" sz="1800" dirty="0"/>
              <a:t>と呼ぶ。</a:t>
            </a:r>
          </a:p>
          <a:p>
            <a:pPr eaLnBrk="1" hangingPunct="1">
              <a:spcBef>
                <a:spcPct val="0"/>
              </a:spcBef>
              <a:buFontTx/>
              <a:buNone/>
            </a:pPr>
            <a:endParaRPr lang="ja-JP" altLang="en-US" sz="1800" dirty="0"/>
          </a:p>
          <a:p>
            <a:pPr eaLnBrk="1" hangingPunct="1">
              <a:spcBef>
                <a:spcPct val="0"/>
              </a:spcBef>
              <a:buFontTx/>
              <a:buNone/>
            </a:pPr>
            <a:r>
              <a:rPr lang="ja-JP" altLang="en-US" sz="1800" dirty="0"/>
              <a:t>　・変数を表す</a:t>
            </a:r>
            <a:r>
              <a:rPr lang="ja-JP" altLang="en-US" sz="1800" dirty="0" smtClean="0"/>
              <a:t>記号　</a:t>
            </a:r>
            <a:r>
              <a:rPr lang="ja-JP" altLang="en-US" sz="1800" dirty="0" err="1" smtClean="0">
                <a:solidFill>
                  <a:srgbClr val="FF0000"/>
                </a:solidFill>
              </a:rPr>
              <a:t>ｘ</a:t>
            </a:r>
            <a:r>
              <a:rPr lang="ja-JP" altLang="en-US" sz="1800" dirty="0"/>
              <a:t>、</a:t>
            </a:r>
            <a:r>
              <a:rPr lang="ja-JP" altLang="en-US" sz="1800" dirty="0" err="1">
                <a:solidFill>
                  <a:srgbClr val="FF0000"/>
                </a:solidFill>
              </a:rPr>
              <a:t>ｙ</a:t>
            </a:r>
            <a:r>
              <a:rPr lang="ja-JP" altLang="en-US" sz="1800" dirty="0"/>
              <a:t>、</a:t>
            </a:r>
            <a:r>
              <a:rPr lang="ja-JP" altLang="en-US" sz="1800" dirty="0" smtClean="0">
                <a:solidFill>
                  <a:srgbClr val="FF0000"/>
                </a:solidFill>
              </a:rPr>
              <a:t>ｚ</a:t>
            </a:r>
            <a:r>
              <a:rPr lang="ja-JP" altLang="en-US" sz="1800" dirty="0" smtClean="0"/>
              <a:t>　　　演算記号</a:t>
            </a:r>
            <a:r>
              <a:rPr lang="ja-JP" altLang="en-US" sz="1800" dirty="0"/>
              <a:t>　</a:t>
            </a:r>
            <a:r>
              <a:rPr lang="ja-JP" altLang="en-US" sz="1800" dirty="0" smtClean="0">
                <a:solidFill>
                  <a:srgbClr val="FF0000"/>
                </a:solidFill>
              </a:rPr>
              <a:t>＋</a:t>
            </a:r>
            <a:r>
              <a:rPr lang="ja-JP" altLang="en-US" sz="1800" dirty="0" smtClean="0"/>
              <a:t>　　　代入記号　</a:t>
            </a:r>
            <a:r>
              <a:rPr lang="ja-JP" altLang="en-US" sz="1800" dirty="0" smtClean="0">
                <a:solidFill>
                  <a:srgbClr val="FF0000"/>
                </a:solidFill>
              </a:rPr>
              <a:t>＝</a:t>
            </a:r>
            <a:endParaRPr lang="en-US" altLang="ja-JP" sz="1800" dirty="0" smtClean="0">
              <a:solidFill>
                <a:srgbClr val="FF0000"/>
              </a:solidFill>
            </a:endParaRPr>
          </a:p>
          <a:p>
            <a:pPr eaLnBrk="1" hangingPunct="1">
              <a:spcBef>
                <a:spcPct val="0"/>
              </a:spcBef>
              <a:buFontTx/>
              <a:buNone/>
            </a:pPr>
            <a:r>
              <a:rPr lang="ja-JP" altLang="en-US" sz="1800" dirty="0"/>
              <a:t>　</a:t>
            </a:r>
            <a:r>
              <a:rPr lang="ja-JP" altLang="en-US" sz="1800" dirty="0" smtClean="0"/>
              <a:t>　最後の入力記号　</a:t>
            </a:r>
            <a:r>
              <a:rPr lang="ja-JP" altLang="en-US" sz="1800" b="1" dirty="0" smtClean="0">
                <a:solidFill>
                  <a:srgbClr val="FF0000"/>
                </a:solidFill>
              </a:rPr>
              <a:t>；</a:t>
            </a:r>
            <a:r>
              <a:rPr lang="ja-JP" altLang="en-US" sz="1600" b="1" dirty="0" smtClean="0"/>
              <a:t>（セミコロン）</a:t>
            </a:r>
            <a:endParaRPr lang="ja-JP" altLang="en-US" sz="1600" b="1" dirty="0"/>
          </a:p>
          <a:p>
            <a:pPr eaLnBrk="1" hangingPunct="1">
              <a:spcBef>
                <a:spcPct val="0"/>
              </a:spcBef>
              <a:buFontTx/>
              <a:buNone/>
            </a:pPr>
            <a:r>
              <a:rPr lang="ja-JP" altLang="en-US" sz="1800" dirty="0"/>
              <a:t>　　すなわち</a:t>
            </a:r>
            <a:r>
              <a:rPr lang="ja-JP" altLang="en-US" sz="1800" dirty="0" smtClean="0"/>
              <a:t>、入力記号の集合</a:t>
            </a:r>
            <a:r>
              <a:rPr lang="en-US" altLang="ja-JP" sz="1800" dirty="0" smtClean="0"/>
              <a:t>Σ</a:t>
            </a:r>
            <a:r>
              <a:rPr lang="ja-JP" altLang="en-US" sz="1800" dirty="0"/>
              <a:t>＝（</a:t>
            </a:r>
            <a:r>
              <a:rPr lang="ja-JP" altLang="en-US" sz="1800" dirty="0" err="1">
                <a:solidFill>
                  <a:srgbClr val="FF3300"/>
                </a:solidFill>
              </a:rPr>
              <a:t>ｘ</a:t>
            </a:r>
            <a:r>
              <a:rPr lang="ja-JP" altLang="en-US" sz="1800" dirty="0"/>
              <a:t>、</a:t>
            </a:r>
            <a:r>
              <a:rPr lang="ja-JP" altLang="en-US" sz="1800" dirty="0" err="1">
                <a:solidFill>
                  <a:srgbClr val="FF3300"/>
                </a:solidFill>
              </a:rPr>
              <a:t>ｙ</a:t>
            </a:r>
            <a:r>
              <a:rPr lang="ja-JP" altLang="en-US" sz="1800" dirty="0"/>
              <a:t>、</a:t>
            </a:r>
            <a:r>
              <a:rPr lang="ja-JP" altLang="en-US" sz="1800" dirty="0" err="1">
                <a:solidFill>
                  <a:srgbClr val="FF3300"/>
                </a:solidFill>
              </a:rPr>
              <a:t>ｚ</a:t>
            </a:r>
            <a:r>
              <a:rPr lang="ja-JP" altLang="en-US" sz="1800" dirty="0"/>
              <a:t>、</a:t>
            </a:r>
            <a:r>
              <a:rPr lang="ja-JP" altLang="en-US" sz="1800" dirty="0">
                <a:solidFill>
                  <a:srgbClr val="FF3300"/>
                </a:solidFill>
              </a:rPr>
              <a:t>＋</a:t>
            </a:r>
            <a:r>
              <a:rPr lang="ja-JP" altLang="en-US" sz="1800" dirty="0"/>
              <a:t>、</a:t>
            </a:r>
            <a:r>
              <a:rPr lang="ja-JP" altLang="en-US" sz="1800" dirty="0">
                <a:solidFill>
                  <a:srgbClr val="FF3300"/>
                </a:solidFill>
              </a:rPr>
              <a:t>＝</a:t>
            </a:r>
            <a:r>
              <a:rPr lang="ja-JP" altLang="en-US" sz="1800" dirty="0"/>
              <a:t>、</a:t>
            </a:r>
            <a:r>
              <a:rPr lang="ja-JP" altLang="en-US" sz="1800" b="1" dirty="0">
                <a:solidFill>
                  <a:srgbClr val="FF3300"/>
                </a:solidFill>
              </a:rPr>
              <a:t>；</a:t>
            </a:r>
            <a:r>
              <a:rPr lang="ja-JP" altLang="en-US" sz="1800" dirty="0" smtClean="0"/>
              <a:t>）　のとき、</a:t>
            </a:r>
            <a:endParaRPr lang="ja-JP" altLang="en-US" sz="1800" dirty="0"/>
          </a:p>
          <a:p>
            <a:pPr eaLnBrk="1" hangingPunct="1">
              <a:spcBef>
                <a:spcPct val="0"/>
              </a:spcBef>
              <a:buFontTx/>
              <a:buNone/>
            </a:pPr>
            <a:r>
              <a:rPr lang="ja-JP" altLang="en-US" sz="1800" dirty="0"/>
              <a:t>　　　「</a:t>
            </a:r>
            <a:r>
              <a:rPr lang="ja-JP" altLang="en-US" sz="1600" dirty="0"/>
              <a:t>ｘ＝ｙ＋ｚ；　という６個の記号からなる入力記号列は、</a:t>
            </a:r>
            <a:r>
              <a:rPr lang="en-US" altLang="ja-JP" sz="1600" dirty="0"/>
              <a:t>C</a:t>
            </a:r>
            <a:r>
              <a:rPr lang="ja-JP" altLang="en-US" sz="1600" dirty="0"/>
              <a:t>言語の文を表す文法を</a:t>
            </a:r>
            <a:endParaRPr lang="en-US" altLang="ja-JP" sz="1600" dirty="0"/>
          </a:p>
          <a:p>
            <a:pPr eaLnBrk="1" hangingPunct="1">
              <a:spcBef>
                <a:spcPct val="0"/>
              </a:spcBef>
              <a:buFontTx/>
              <a:buNone/>
            </a:pPr>
            <a:r>
              <a:rPr lang="ja-JP" altLang="en-US" sz="1600" dirty="0"/>
              <a:t>　　　　満足する。</a:t>
            </a:r>
            <a:r>
              <a:rPr lang="ja-JP" altLang="en-US" sz="1600" b="1" dirty="0" smtClean="0"/>
              <a:t>」</a:t>
            </a:r>
            <a:endParaRPr lang="ja-JP" altLang="en-US" sz="1600" b="1" dirty="0"/>
          </a:p>
          <a:p>
            <a:pPr eaLnBrk="1" hangingPunct="1">
              <a:spcBef>
                <a:spcPct val="0"/>
              </a:spcBef>
              <a:buFontTx/>
              <a:buNone/>
            </a:pPr>
            <a:r>
              <a:rPr lang="ja-JP" altLang="en-US" sz="1600" dirty="0"/>
              <a:t>　　　</a:t>
            </a:r>
            <a:r>
              <a:rPr lang="ja-JP" altLang="en-US" sz="1600" dirty="0" smtClean="0"/>
              <a:t>言い換えると、</a:t>
            </a:r>
            <a:endParaRPr lang="ja-JP" altLang="en-US" sz="1600" dirty="0"/>
          </a:p>
          <a:p>
            <a:pPr eaLnBrk="1" hangingPunct="1">
              <a:spcBef>
                <a:spcPct val="0"/>
              </a:spcBef>
              <a:buFontTx/>
              <a:buNone/>
            </a:pPr>
            <a:r>
              <a:rPr lang="ja-JP" altLang="en-US" sz="1600" dirty="0"/>
              <a:t>　　　</a:t>
            </a:r>
            <a:r>
              <a:rPr lang="ja-JP" altLang="en-US" sz="1600" b="1" dirty="0"/>
              <a:t>「</a:t>
            </a:r>
            <a:r>
              <a:rPr lang="ja-JP" altLang="en-US" sz="1600" dirty="0"/>
              <a:t>ｘ＝ｙ＋ｚ；　という記号列は、</a:t>
            </a:r>
            <a:r>
              <a:rPr lang="en-US" altLang="ja-JP" sz="1600" dirty="0"/>
              <a:t>C</a:t>
            </a:r>
            <a:r>
              <a:rPr lang="ja-JP" altLang="en-US" sz="1600" dirty="0"/>
              <a:t>言語の文を認識する認識機械によって受理される。</a:t>
            </a:r>
            <a:r>
              <a:rPr lang="ja-JP" altLang="en-US" sz="1600" b="1" dirty="0"/>
              <a:t>」</a:t>
            </a:r>
          </a:p>
          <a:p>
            <a:pPr eaLnBrk="1" hangingPunct="1">
              <a:spcBef>
                <a:spcPct val="0"/>
              </a:spcBef>
              <a:buFontTx/>
              <a:buNone/>
            </a:pPr>
            <a:endParaRPr lang="ja-JP" altLang="en-US" sz="800" dirty="0"/>
          </a:p>
          <a:p>
            <a:pPr eaLnBrk="1" hangingPunct="1">
              <a:spcBef>
                <a:spcPct val="0"/>
              </a:spcBef>
              <a:buFontTx/>
              <a:buNone/>
            </a:pPr>
            <a:r>
              <a:rPr lang="ja-JP" altLang="en-US" sz="1800" dirty="0"/>
              <a:t>　　</a:t>
            </a:r>
            <a:r>
              <a:rPr lang="ja-JP" altLang="en-US" sz="1800" dirty="0" smtClean="0"/>
              <a:t>→「</a:t>
            </a:r>
            <a:r>
              <a:rPr lang="ja-JP" altLang="en-US" sz="1800" b="1" dirty="0" smtClean="0">
                <a:solidFill>
                  <a:srgbClr val="000099"/>
                </a:solidFill>
              </a:rPr>
              <a:t>受理</a:t>
            </a:r>
            <a:r>
              <a:rPr lang="ja-JP" altLang="en-US" sz="1800" b="1" dirty="0">
                <a:solidFill>
                  <a:srgbClr val="000099"/>
                </a:solidFill>
              </a:rPr>
              <a:t>される入力</a:t>
            </a:r>
            <a:r>
              <a:rPr lang="ja-JP" altLang="en-US" sz="1800" b="1" dirty="0" smtClean="0">
                <a:solidFill>
                  <a:srgbClr val="000099"/>
                </a:solidFill>
              </a:rPr>
              <a:t>記号列</a:t>
            </a:r>
            <a:r>
              <a:rPr lang="ja-JP" altLang="en-US" sz="1800" dirty="0"/>
              <a:t>（文）</a:t>
            </a:r>
            <a:r>
              <a:rPr lang="ja-JP" altLang="en-US" sz="1800" b="1" dirty="0" smtClean="0">
                <a:solidFill>
                  <a:srgbClr val="000099"/>
                </a:solidFill>
              </a:rPr>
              <a:t>の集合</a:t>
            </a:r>
            <a:r>
              <a:rPr lang="ja-JP" altLang="en-US" sz="1800" dirty="0" smtClean="0"/>
              <a:t>は</a:t>
            </a:r>
            <a:r>
              <a:rPr lang="ja-JP" altLang="en-US" sz="1800" dirty="0"/>
              <a:t>その</a:t>
            </a:r>
            <a:r>
              <a:rPr lang="ja-JP" altLang="en-US" sz="1800" dirty="0">
                <a:solidFill>
                  <a:srgbClr val="000099"/>
                </a:solidFill>
              </a:rPr>
              <a:t>認識機械</a:t>
            </a:r>
          </a:p>
          <a:p>
            <a:pPr eaLnBrk="1" hangingPunct="1">
              <a:spcBef>
                <a:spcPct val="0"/>
              </a:spcBef>
              <a:buFontTx/>
              <a:buNone/>
            </a:pPr>
            <a:r>
              <a:rPr lang="ja-JP" altLang="en-US" sz="1800" dirty="0">
                <a:solidFill>
                  <a:srgbClr val="000099"/>
                </a:solidFill>
              </a:rPr>
              <a:t>　　　　によって表される文法</a:t>
            </a:r>
            <a:r>
              <a:rPr lang="ja-JP" altLang="en-US" sz="1800" dirty="0"/>
              <a:t>を満足する</a:t>
            </a:r>
            <a:r>
              <a:rPr lang="ja-JP" altLang="en-US" sz="1800" b="1" dirty="0">
                <a:solidFill>
                  <a:srgbClr val="000099"/>
                </a:solidFill>
              </a:rPr>
              <a:t>言語</a:t>
            </a:r>
            <a:r>
              <a:rPr lang="ja-JP" altLang="en-US" sz="1800" dirty="0"/>
              <a:t>で</a:t>
            </a:r>
            <a:r>
              <a:rPr lang="ja-JP" altLang="en-US" sz="1800" dirty="0" smtClean="0"/>
              <a:t>ある」という。</a:t>
            </a:r>
            <a:endParaRPr lang="ja-JP"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D48530AF-203C-45F2-83CA-5BA7CB77ABBA}" type="slidenum">
              <a:rPr lang="en-US" altLang="ja-JP" sz="1400" smtClean="0">
                <a:solidFill>
                  <a:srgbClr val="000000"/>
                </a:solidFill>
              </a:rPr>
              <a:pPr eaLnBrk="1" hangingPunct="1">
                <a:spcBef>
                  <a:spcPct val="0"/>
                </a:spcBef>
                <a:buFontTx/>
                <a:buNone/>
              </a:pPr>
              <a:t>20</a:t>
            </a:fld>
            <a:endParaRPr lang="en-US" altLang="ja-JP" sz="1400" smtClean="0">
              <a:solidFill>
                <a:srgbClr val="000000"/>
              </a:solidFill>
            </a:endParaRPr>
          </a:p>
        </p:txBody>
      </p:sp>
      <p:sp>
        <p:nvSpPr>
          <p:cNvPr id="19460" name="Text Box 3"/>
          <p:cNvSpPr txBox="1">
            <a:spLocks noChangeArrowheads="1"/>
          </p:cNvSpPr>
          <p:nvPr/>
        </p:nvSpPr>
        <p:spPr bwMode="auto">
          <a:xfrm>
            <a:off x="1095375" y="6254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ja-JP" sz="1800">
              <a:solidFill>
                <a:srgbClr val="000000"/>
              </a:solidFill>
            </a:endParaRPr>
          </a:p>
        </p:txBody>
      </p:sp>
      <p:sp>
        <p:nvSpPr>
          <p:cNvPr id="19461" name="Text Box 4"/>
          <p:cNvSpPr txBox="1">
            <a:spLocks noChangeArrowheads="1"/>
          </p:cNvSpPr>
          <p:nvPr/>
        </p:nvSpPr>
        <p:spPr bwMode="auto">
          <a:xfrm>
            <a:off x="602344" y="354607"/>
            <a:ext cx="29706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到達可能状態の</a:t>
            </a:r>
            <a:r>
              <a:rPr lang="ja-JP" altLang="en-US" sz="1800" dirty="0" smtClean="0"/>
              <a:t>検出</a:t>
            </a:r>
            <a:endParaRPr lang="en-US" altLang="ja-JP" sz="1800" dirty="0" smtClean="0"/>
          </a:p>
          <a:p>
            <a:pPr eaLnBrk="1" hangingPunct="1">
              <a:spcBef>
                <a:spcPct val="0"/>
              </a:spcBef>
              <a:buFontTx/>
              <a:buNone/>
            </a:pPr>
            <a:endParaRPr lang="en-US" altLang="ja-JP" sz="1800" dirty="0" smtClean="0">
              <a:solidFill>
                <a:srgbClr val="000099"/>
              </a:solidFill>
            </a:endParaRPr>
          </a:p>
          <a:p>
            <a:pPr eaLnBrk="1" hangingPunct="1">
              <a:spcBef>
                <a:spcPct val="0"/>
              </a:spcBef>
              <a:buFontTx/>
              <a:buNone/>
            </a:pPr>
            <a:r>
              <a:rPr lang="ja-JP" altLang="en-US" sz="1800" dirty="0">
                <a:solidFill>
                  <a:srgbClr val="000099"/>
                </a:solidFill>
              </a:rPr>
              <a:t>　</a:t>
            </a:r>
            <a:r>
              <a:rPr lang="ja-JP" altLang="en-US" sz="1800" dirty="0" smtClean="0"/>
              <a:t>初期状態</a:t>
            </a:r>
            <a:r>
              <a:rPr lang="en-US" altLang="ja-JP" sz="1800" dirty="0" smtClean="0"/>
              <a:t>q0</a:t>
            </a:r>
            <a:r>
              <a:rPr lang="ja-JP" altLang="en-US" sz="1800" dirty="0" smtClean="0"/>
              <a:t>から開始する。</a:t>
            </a:r>
            <a:endParaRPr lang="ja-JP" altLang="en-US" sz="1800" dirty="0"/>
          </a:p>
        </p:txBody>
      </p:sp>
      <p:sp>
        <p:nvSpPr>
          <p:cNvPr id="19462" name="Oval 5"/>
          <p:cNvSpPr>
            <a:spLocks noChangeArrowheads="1"/>
          </p:cNvSpPr>
          <p:nvPr/>
        </p:nvSpPr>
        <p:spPr bwMode="auto">
          <a:xfrm>
            <a:off x="1403350" y="1989138"/>
            <a:ext cx="504825"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463" name="Oval 6"/>
          <p:cNvSpPr>
            <a:spLocks noChangeArrowheads="1"/>
          </p:cNvSpPr>
          <p:nvPr/>
        </p:nvSpPr>
        <p:spPr bwMode="auto">
          <a:xfrm>
            <a:off x="1403350" y="4724400"/>
            <a:ext cx="504825"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464" name="Oval 7"/>
          <p:cNvSpPr>
            <a:spLocks noChangeArrowheads="1"/>
          </p:cNvSpPr>
          <p:nvPr/>
        </p:nvSpPr>
        <p:spPr bwMode="auto">
          <a:xfrm>
            <a:off x="2124075" y="3284538"/>
            <a:ext cx="504825"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465" name="Oval 8"/>
          <p:cNvSpPr>
            <a:spLocks noChangeArrowheads="1"/>
          </p:cNvSpPr>
          <p:nvPr/>
        </p:nvSpPr>
        <p:spPr bwMode="auto">
          <a:xfrm>
            <a:off x="684213" y="3284538"/>
            <a:ext cx="504825"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466" name="Oval 9"/>
          <p:cNvSpPr>
            <a:spLocks noChangeArrowheads="1"/>
          </p:cNvSpPr>
          <p:nvPr/>
        </p:nvSpPr>
        <p:spPr bwMode="auto">
          <a:xfrm>
            <a:off x="1368425" y="4679950"/>
            <a:ext cx="576263"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467" name="Text Box 10"/>
          <p:cNvSpPr txBox="1">
            <a:spLocks noChangeArrowheads="1"/>
          </p:cNvSpPr>
          <p:nvPr/>
        </p:nvSpPr>
        <p:spPr bwMode="auto">
          <a:xfrm>
            <a:off x="1476375" y="20605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q0</a:t>
            </a:r>
          </a:p>
        </p:txBody>
      </p:sp>
      <p:sp>
        <p:nvSpPr>
          <p:cNvPr id="19468" name="Text Box 11"/>
          <p:cNvSpPr txBox="1">
            <a:spLocks noChangeArrowheads="1"/>
          </p:cNvSpPr>
          <p:nvPr/>
        </p:nvSpPr>
        <p:spPr bwMode="auto">
          <a:xfrm>
            <a:off x="827088" y="3357563"/>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r</a:t>
            </a:r>
          </a:p>
        </p:txBody>
      </p:sp>
      <p:sp>
        <p:nvSpPr>
          <p:cNvPr id="19469" name="Text Box 12"/>
          <p:cNvSpPr txBox="1">
            <a:spLocks noChangeArrowheads="1"/>
          </p:cNvSpPr>
          <p:nvPr/>
        </p:nvSpPr>
        <p:spPr bwMode="auto">
          <a:xfrm>
            <a:off x="2195513" y="33575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s</a:t>
            </a:r>
          </a:p>
        </p:txBody>
      </p:sp>
      <p:sp>
        <p:nvSpPr>
          <p:cNvPr id="19470" name="Text Box 13"/>
          <p:cNvSpPr txBox="1">
            <a:spLocks noChangeArrowheads="1"/>
          </p:cNvSpPr>
          <p:nvPr/>
        </p:nvSpPr>
        <p:spPr bwMode="auto">
          <a:xfrm>
            <a:off x="1547813" y="479742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t</a:t>
            </a:r>
          </a:p>
        </p:txBody>
      </p:sp>
      <p:sp>
        <p:nvSpPr>
          <p:cNvPr id="19471" name="Line 14"/>
          <p:cNvSpPr>
            <a:spLocks noChangeShapeType="1"/>
          </p:cNvSpPr>
          <p:nvPr/>
        </p:nvSpPr>
        <p:spPr bwMode="auto">
          <a:xfrm>
            <a:off x="1619250" y="1628775"/>
            <a:ext cx="0" cy="36036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472" name="Freeform 15"/>
          <p:cNvSpPr>
            <a:spLocks/>
          </p:cNvSpPr>
          <p:nvPr/>
        </p:nvSpPr>
        <p:spPr bwMode="auto">
          <a:xfrm>
            <a:off x="1835150" y="1844675"/>
            <a:ext cx="803275" cy="695325"/>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473" name="Freeform 16"/>
          <p:cNvSpPr>
            <a:spLocks/>
          </p:cNvSpPr>
          <p:nvPr/>
        </p:nvSpPr>
        <p:spPr bwMode="auto">
          <a:xfrm>
            <a:off x="168275" y="3105150"/>
            <a:ext cx="587375" cy="779463"/>
          </a:xfrm>
          <a:custGeom>
            <a:avLst/>
            <a:gdLst>
              <a:gd name="T0" fmla="*/ 2147483647 w 370"/>
              <a:gd name="T1" fmla="*/ 2147483647 h 491"/>
              <a:gd name="T2" fmla="*/ 2147483647 w 370"/>
              <a:gd name="T3" fmla="*/ 2147483647 h 491"/>
              <a:gd name="T4" fmla="*/ 2147483647 w 370"/>
              <a:gd name="T5" fmla="*/ 2147483647 h 491"/>
              <a:gd name="T6" fmla="*/ 2147483647 w 370"/>
              <a:gd name="T7" fmla="*/ 2147483647 h 491"/>
              <a:gd name="T8" fmla="*/ 2147483647 w 370"/>
              <a:gd name="T9" fmla="*/ 2147483647 h 491"/>
              <a:gd name="T10" fmla="*/ 0 60000 65536"/>
              <a:gd name="T11" fmla="*/ 0 60000 65536"/>
              <a:gd name="T12" fmla="*/ 0 60000 65536"/>
              <a:gd name="T13" fmla="*/ 0 60000 65536"/>
              <a:gd name="T14" fmla="*/ 0 60000 65536"/>
              <a:gd name="T15" fmla="*/ 0 w 370"/>
              <a:gd name="T16" fmla="*/ 0 h 491"/>
              <a:gd name="T17" fmla="*/ 370 w 370"/>
              <a:gd name="T18" fmla="*/ 491 h 491"/>
            </a:gdLst>
            <a:ahLst/>
            <a:cxnLst>
              <a:cxn ang="T10">
                <a:pos x="T0" y="T1"/>
              </a:cxn>
              <a:cxn ang="T11">
                <a:pos x="T2" y="T3"/>
              </a:cxn>
              <a:cxn ang="T12">
                <a:pos x="T4" y="T5"/>
              </a:cxn>
              <a:cxn ang="T13">
                <a:pos x="T6" y="T7"/>
              </a:cxn>
              <a:cxn ang="T14">
                <a:pos x="T8" y="T9"/>
              </a:cxn>
            </a:cxnLst>
            <a:rect l="T15" t="T16" r="T17" b="T18"/>
            <a:pathLst>
              <a:path w="370" h="491">
                <a:moveTo>
                  <a:pt x="370" y="385"/>
                </a:moveTo>
                <a:cubicBezTo>
                  <a:pt x="332" y="438"/>
                  <a:pt x="294" y="491"/>
                  <a:pt x="234" y="476"/>
                </a:cubicBezTo>
                <a:cubicBezTo>
                  <a:pt x="174" y="461"/>
                  <a:pt x="14" y="370"/>
                  <a:pt x="7" y="295"/>
                </a:cubicBezTo>
                <a:cubicBezTo>
                  <a:pt x="0" y="220"/>
                  <a:pt x="128" y="46"/>
                  <a:pt x="189" y="23"/>
                </a:cubicBezTo>
                <a:cubicBezTo>
                  <a:pt x="250" y="0"/>
                  <a:pt x="310" y="79"/>
                  <a:pt x="370" y="15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474" name="Freeform 17"/>
          <p:cNvSpPr>
            <a:spLocks/>
          </p:cNvSpPr>
          <p:nvPr/>
        </p:nvSpPr>
        <p:spPr bwMode="auto">
          <a:xfrm>
            <a:off x="1079500" y="5084763"/>
            <a:ext cx="1092200" cy="731837"/>
          </a:xfrm>
          <a:custGeom>
            <a:avLst/>
            <a:gdLst>
              <a:gd name="T0" fmla="*/ 2147483647 w 688"/>
              <a:gd name="T1" fmla="*/ 2147483647 h 461"/>
              <a:gd name="T2" fmla="*/ 2147483647 w 688"/>
              <a:gd name="T3" fmla="*/ 2147483647 h 461"/>
              <a:gd name="T4" fmla="*/ 2147483647 w 688"/>
              <a:gd name="T5" fmla="*/ 2147483647 h 461"/>
              <a:gd name="T6" fmla="*/ 2147483647 w 688"/>
              <a:gd name="T7" fmla="*/ 2147483647 h 461"/>
              <a:gd name="T8" fmla="*/ 2147483647 w 688"/>
              <a:gd name="T9" fmla="*/ 0 h 461"/>
              <a:gd name="T10" fmla="*/ 0 60000 65536"/>
              <a:gd name="T11" fmla="*/ 0 60000 65536"/>
              <a:gd name="T12" fmla="*/ 0 60000 65536"/>
              <a:gd name="T13" fmla="*/ 0 60000 65536"/>
              <a:gd name="T14" fmla="*/ 0 60000 65536"/>
              <a:gd name="T15" fmla="*/ 0 w 688"/>
              <a:gd name="T16" fmla="*/ 0 h 461"/>
              <a:gd name="T17" fmla="*/ 688 w 688"/>
              <a:gd name="T18" fmla="*/ 461 h 461"/>
            </a:gdLst>
            <a:ahLst/>
            <a:cxnLst>
              <a:cxn ang="T10">
                <a:pos x="T0" y="T1"/>
              </a:cxn>
              <a:cxn ang="T11">
                <a:pos x="T2" y="T3"/>
              </a:cxn>
              <a:cxn ang="T12">
                <a:pos x="T4" y="T5"/>
              </a:cxn>
              <a:cxn ang="T13">
                <a:pos x="T6" y="T7"/>
              </a:cxn>
              <a:cxn ang="T14">
                <a:pos x="T8" y="T9"/>
              </a:cxn>
            </a:cxnLst>
            <a:rect l="T15" t="T16" r="T17" b="T18"/>
            <a:pathLst>
              <a:path w="688" h="461">
                <a:moveTo>
                  <a:pt x="522" y="46"/>
                </a:moveTo>
                <a:cubicBezTo>
                  <a:pt x="605" y="125"/>
                  <a:pt x="688" y="204"/>
                  <a:pt x="658" y="272"/>
                </a:cubicBezTo>
                <a:cubicBezTo>
                  <a:pt x="628" y="340"/>
                  <a:pt x="446" y="461"/>
                  <a:pt x="340" y="454"/>
                </a:cubicBezTo>
                <a:cubicBezTo>
                  <a:pt x="234" y="447"/>
                  <a:pt x="46" y="303"/>
                  <a:pt x="23" y="227"/>
                </a:cubicBezTo>
                <a:cubicBezTo>
                  <a:pt x="0" y="151"/>
                  <a:pt x="102" y="75"/>
                  <a:pt x="204"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475" name="Freeform 18"/>
          <p:cNvSpPr>
            <a:spLocks/>
          </p:cNvSpPr>
          <p:nvPr/>
        </p:nvSpPr>
        <p:spPr bwMode="auto">
          <a:xfrm>
            <a:off x="731838" y="3789363"/>
            <a:ext cx="671512" cy="1152525"/>
          </a:xfrm>
          <a:custGeom>
            <a:avLst/>
            <a:gdLst>
              <a:gd name="T0" fmla="*/ 2147483647 w 423"/>
              <a:gd name="T1" fmla="*/ 0 h 726"/>
              <a:gd name="T2" fmla="*/ 2147483647 w 423"/>
              <a:gd name="T3" fmla="*/ 2147483647 h 726"/>
              <a:gd name="T4" fmla="*/ 2147483647 w 423"/>
              <a:gd name="T5" fmla="*/ 2147483647 h 726"/>
              <a:gd name="T6" fmla="*/ 0 60000 65536"/>
              <a:gd name="T7" fmla="*/ 0 60000 65536"/>
              <a:gd name="T8" fmla="*/ 0 60000 65536"/>
              <a:gd name="T9" fmla="*/ 0 w 423"/>
              <a:gd name="T10" fmla="*/ 0 h 726"/>
              <a:gd name="T11" fmla="*/ 423 w 423"/>
              <a:gd name="T12" fmla="*/ 726 h 726"/>
            </a:gdLst>
            <a:ahLst/>
            <a:cxnLst>
              <a:cxn ang="T6">
                <a:pos x="T0" y="T1"/>
              </a:cxn>
              <a:cxn ang="T7">
                <a:pos x="T2" y="T3"/>
              </a:cxn>
              <a:cxn ang="T8">
                <a:pos x="T4" y="T5"/>
              </a:cxn>
            </a:cxnLst>
            <a:rect l="T9" t="T10" r="T11" b="T12"/>
            <a:pathLst>
              <a:path w="423" h="726">
                <a:moveTo>
                  <a:pt x="60" y="0"/>
                </a:moveTo>
                <a:cubicBezTo>
                  <a:pt x="30" y="189"/>
                  <a:pt x="0" y="378"/>
                  <a:pt x="60" y="499"/>
                </a:cubicBezTo>
                <a:cubicBezTo>
                  <a:pt x="120" y="620"/>
                  <a:pt x="271" y="673"/>
                  <a:pt x="423" y="72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476" name="Freeform 19"/>
          <p:cNvSpPr>
            <a:spLocks/>
          </p:cNvSpPr>
          <p:nvPr/>
        </p:nvSpPr>
        <p:spPr bwMode="auto">
          <a:xfrm>
            <a:off x="1116013" y="3644900"/>
            <a:ext cx="587375" cy="1079500"/>
          </a:xfrm>
          <a:custGeom>
            <a:avLst/>
            <a:gdLst>
              <a:gd name="T0" fmla="*/ 2147483647 w 370"/>
              <a:gd name="T1" fmla="*/ 2147483647 h 680"/>
              <a:gd name="T2" fmla="*/ 2147483647 w 370"/>
              <a:gd name="T3" fmla="*/ 2147483647 h 680"/>
              <a:gd name="T4" fmla="*/ 0 w 370"/>
              <a:gd name="T5" fmla="*/ 0 h 680"/>
              <a:gd name="T6" fmla="*/ 0 60000 65536"/>
              <a:gd name="T7" fmla="*/ 0 60000 65536"/>
              <a:gd name="T8" fmla="*/ 0 60000 65536"/>
              <a:gd name="T9" fmla="*/ 0 w 370"/>
              <a:gd name="T10" fmla="*/ 0 h 680"/>
              <a:gd name="T11" fmla="*/ 370 w 370"/>
              <a:gd name="T12" fmla="*/ 680 h 680"/>
            </a:gdLst>
            <a:ahLst/>
            <a:cxnLst>
              <a:cxn ang="T6">
                <a:pos x="T0" y="T1"/>
              </a:cxn>
              <a:cxn ang="T7">
                <a:pos x="T2" y="T3"/>
              </a:cxn>
              <a:cxn ang="T8">
                <a:pos x="T4" y="T5"/>
              </a:cxn>
            </a:cxnLst>
            <a:rect l="T9" t="T10" r="T11" b="T12"/>
            <a:pathLst>
              <a:path w="370" h="680">
                <a:moveTo>
                  <a:pt x="317" y="680"/>
                </a:moveTo>
                <a:cubicBezTo>
                  <a:pt x="343" y="487"/>
                  <a:pt x="370" y="295"/>
                  <a:pt x="317" y="182"/>
                </a:cubicBezTo>
                <a:cubicBezTo>
                  <a:pt x="264" y="69"/>
                  <a:pt x="132" y="3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477" name="Line 20"/>
          <p:cNvSpPr>
            <a:spLocks noChangeShapeType="1"/>
          </p:cNvSpPr>
          <p:nvPr/>
        </p:nvSpPr>
        <p:spPr bwMode="auto">
          <a:xfrm flipH="1">
            <a:off x="1042988" y="2420938"/>
            <a:ext cx="43338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478" name="Line 21"/>
          <p:cNvSpPr>
            <a:spLocks noChangeShapeType="1"/>
          </p:cNvSpPr>
          <p:nvPr/>
        </p:nvSpPr>
        <p:spPr bwMode="auto">
          <a:xfrm>
            <a:off x="1187450" y="3500438"/>
            <a:ext cx="9366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19479" name="Line 22"/>
          <p:cNvSpPr>
            <a:spLocks noChangeShapeType="1"/>
          </p:cNvSpPr>
          <p:nvPr/>
        </p:nvSpPr>
        <p:spPr bwMode="auto">
          <a:xfrm flipH="1">
            <a:off x="1835150" y="3789363"/>
            <a:ext cx="433388"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480" name="Text Box 23"/>
          <p:cNvSpPr txBox="1">
            <a:spLocks noChangeArrowheads="1"/>
          </p:cNvSpPr>
          <p:nvPr/>
        </p:nvSpPr>
        <p:spPr bwMode="auto">
          <a:xfrm>
            <a:off x="2124075" y="155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481" name="Text Box 24"/>
          <p:cNvSpPr txBox="1">
            <a:spLocks noChangeArrowheads="1"/>
          </p:cNvSpPr>
          <p:nvPr/>
        </p:nvSpPr>
        <p:spPr bwMode="auto">
          <a:xfrm>
            <a:off x="539750" y="4221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482" name="Text Box 25"/>
          <p:cNvSpPr txBox="1">
            <a:spLocks noChangeArrowheads="1"/>
          </p:cNvSpPr>
          <p:nvPr/>
        </p:nvSpPr>
        <p:spPr bwMode="auto">
          <a:xfrm>
            <a:off x="1547813" y="321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483" name="Text Box 26"/>
          <p:cNvSpPr txBox="1">
            <a:spLocks noChangeArrowheads="1"/>
          </p:cNvSpPr>
          <p:nvPr/>
        </p:nvSpPr>
        <p:spPr bwMode="auto">
          <a:xfrm>
            <a:off x="1403350" y="573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484" name="Text Box 27"/>
          <p:cNvSpPr txBox="1">
            <a:spLocks noChangeArrowheads="1"/>
          </p:cNvSpPr>
          <p:nvPr/>
        </p:nvSpPr>
        <p:spPr bwMode="auto">
          <a:xfrm>
            <a:off x="1979613" y="4221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485" name="Text Box 28"/>
          <p:cNvSpPr txBox="1">
            <a:spLocks noChangeArrowheads="1"/>
          </p:cNvSpPr>
          <p:nvPr/>
        </p:nvSpPr>
        <p:spPr bwMode="auto">
          <a:xfrm>
            <a:off x="1547813" y="3860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486" name="Text Box 29"/>
          <p:cNvSpPr txBox="1">
            <a:spLocks noChangeArrowheads="1"/>
          </p:cNvSpPr>
          <p:nvPr/>
        </p:nvSpPr>
        <p:spPr bwMode="auto">
          <a:xfrm>
            <a:off x="179388" y="2924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487" name="Text Box 30"/>
          <p:cNvSpPr txBox="1">
            <a:spLocks noChangeArrowheads="1"/>
          </p:cNvSpPr>
          <p:nvPr/>
        </p:nvSpPr>
        <p:spPr bwMode="auto">
          <a:xfrm>
            <a:off x="1042988" y="2636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488" name="Text Box 31"/>
          <p:cNvSpPr txBox="1">
            <a:spLocks noChangeArrowheads="1"/>
          </p:cNvSpPr>
          <p:nvPr/>
        </p:nvSpPr>
        <p:spPr bwMode="auto">
          <a:xfrm>
            <a:off x="3779838" y="19891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q0</a:t>
            </a:r>
          </a:p>
        </p:txBody>
      </p:sp>
      <p:sp>
        <p:nvSpPr>
          <p:cNvPr id="19489" name="Text Box 32"/>
          <p:cNvSpPr txBox="1">
            <a:spLocks noChangeArrowheads="1"/>
          </p:cNvSpPr>
          <p:nvPr/>
        </p:nvSpPr>
        <p:spPr bwMode="auto">
          <a:xfrm>
            <a:off x="3419475" y="29241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u="sng">
                <a:solidFill>
                  <a:srgbClr val="FF3300"/>
                </a:solidFill>
              </a:rPr>
              <a:t>q0</a:t>
            </a:r>
          </a:p>
        </p:txBody>
      </p:sp>
      <p:sp>
        <p:nvSpPr>
          <p:cNvPr id="19490" name="Text Box 33"/>
          <p:cNvSpPr txBox="1">
            <a:spLocks noChangeArrowheads="1"/>
          </p:cNvSpPr>
          <p:nvPr/>
        </p:nvSpPr>
        <p:spPr bwMode="auto">
          <a:xfrm>
            <a:off x="4427538" y="2924175"/>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r</a:t>
            </a:r>
          </a:p>
        </p:txBody>
      </p:sp>
      <p:sp>
        <p:nvSpPr>
          <p:cNvPr id="19491" name="Text Box 34"/>
          <p:cNvSpPr txBox="1">
            <a:spLocks noChangeArrowheads="1"/>
          </p:cNvSpPr>
          <p:nvPr/>
        </p:nvSpPr>
        <p:spPr bwMode="auto">
          <a:xfrm>
            <a:off x="4859338" y="3789363"/>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u="sng">
                <a:solidFill>
                  <a:srgbClr val="FF3300"/>
                </a:solidFill>
              </a:rPr>
              <a:t>r</a:t>
            </a:r>
          </a:p>
        </p:txBody>
      </p:sp>
      <p:sp>
        <p:nvSpPr>
          <p:cNvPr id="19492" name="Text Box 35"/>
          <p:cNvSpPr txBox="1">
            <a:spLocks noChangeArrowheads="1"/>
          </p:cNvSpPr>
          <p:nvPr/>
        </p:nvSpPr>
        <p:spPr bwMode="auto">
          <a:xfrm>
            <a:off x="4500563" y="4797425"/>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u="sng">
                <a:solidFill>
                  <a:srgbClr val="FF3300"/>
                </a:solidFill>
              </a:rPr>
              <a:t>r</a:t>
            </a:r>
          </a:p>
        </p:txBody>
      </p:sp>
      <p:sp>
        <p:nvSpPr>
          <p:cNvPr id="19493" name="Text Box 36"/>
          <p:cNvSpPr txBox="1">
            <a:spLocks noChangeArrowheads="1"/>
          </p:cNvSpPr>
          <p:nvPr/>
        </p:nvSpPr>
        <p:spPr bwMode="auto">
          <a:xfrm>
            <a:off x="3995738" y="378936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t</a:t>
            </a:r>
          </a:p>
        </p:txBody>
      </p:sp>
      <p:sp>
        <p:nvSpPr>
          <p:cNvPr id="19494" name="Text Box 37"/>
          <p:cNvSpPr txBox="1">
            <a:spLocks noChangeArrowheads="1"/>
          </p:cNvSpPr>
          <p:nvPr/>
        </p:nvSpPr>
        <p:spPr bwMode="auto">
          <a:xfrm>
            <a:off x="3563938" y="479742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u="sng">
                <a:solidFill>
                  <a:srgbClr val="FF3300"/>
                </a:solidFill>
              </a:rPr>
              <a:t>t</a:t>
            </a:r>
          </a:p>
        </p:txBody>
      </p:sp>
      <p:sp>
        <p:nvSpPr>
          <p:cNvPr id="19495" name="Text Box 38"/>
          <p:cNvSpPr txBox="1">
            <a:spLocks noChangeArrowheads="1"/>
          </p:cNvSpPr>
          <p:nvPr/>
        </p:nvSpPr>
        <p:spPr bwMode="auto">
          <a:xfrm>
            <a:off x="2551794" y="5462588"/>
            <a:ext cx="393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FF0000"/>
                </a:solidFill>
              </a:rPr>
              <a:t>s</a:t>
            </a:r>
            <a:r>
              <a:rPr lang="ja-JP" altLang="en-US" sz="1800" dirty="0">
                <a:solidFill>
                  <a:srgbClr val="FF0000"/>
                </a:solidFill>
              </a:rPr>
              <a:t>が現れない</a:t>
            </a:r>
            <a:r>
              <a:rPr lang="ja-JP" altLang="en-US" sz="1800" dirty="0">
                <a:solidFill>
                  <a:srgbClr val="000000"/>
                </a:solidFill>
              </a:rPr>
              <a:t>・・・＞</a:t>
            </a:r>
            <a:r>
              <a:rPr lang="ja-JP" altLang="en-US" sz="1800" dirty="0" err="1">
                <a:solidFill>
                  <a:srgbClr val="FF3300"/>
                </a:solidFill>
              </a:rPr>
              <a:t>ｓ</a:t>
            </a:r>
            <a:r>
              <a:rPr lang="ja-JP" altLang="en-US" sz="1800" dirty="0">
                <a:solidFill>
                  <a:srgbClr val="FF3300"/>
                </a:solidFill>
              </a:rPr>
              <a:t>は到達不可能状態</a:t>
            </a:r>
          </a:p>
        </p:txBody>
      </p:sp>
      <p:sp>
        <p:nvSpPr>
          <p:cNvPr id="19496" name="Line 39"/>
          <p:cNvSpPr>
            <a:spLocks noChangeShapeType="1"/>
          </p:cNvSpPr>
          <p:nvPr/>
        </p:nvSpPr>
        <p:spPr bwMode="auto">
          <a:xfrm flipH="1">
            <a:off x="3708400" y="2349500"/>
            <a:ext cx="287338"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497" name="Line 40"/>
          <p:cNvSpPr>
            <a:spLocks noChangeShapeType="1"/>
          </p:cNvSpPr>
          <p:nvPr/>
        </p:nvSpPr>
        <p:spPr bwMode="auto">
          <a:xfrm>
            <a:off x="4140200" y="2349500"/>
            <a:ext cx="360363"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498" name="Line 41"/>
          <p:cNvSpPr>
            <a:spLocks noChangeShapeType="1"/>
          </p:cNvSpPr>
          <p:nvPr/>
        </p:nvSpPr>
        <p:spPr bwMode="auto">
          <a:xfrm flipH="1">
            <a:off x="3779838" y="4149725"/>
            <a:ext cx="287337"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499" name="Line 42"/>
          <p:cNvSpPr>
            <a:spLocks noChangeShapeType="1"/>
          </p:cNvSpPr>
          <p:nvPr/>
        </p:nvSpPr>
        <p:spPr bwMode="auto">
          <a:xfrm flipH="1">
            <a:off x="4140200" y="3284538"/>
            <a:ext cx="287338"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500" name="Line 43"/>
          <p:cNvSpPr>
            <a:spLocks noChangeShapeType="1"/>
          </p:cNvSpPr>
          <p:nvPr/>
        </p:nvSpPr>
        <p:spPr bwMode="auto">
          <a:xfrm>
            <a:off x="4211638" y="4149725"/>
            <a:ext cx="360362"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501" name="Line 44"/>
          <p:cNvSpPr>
            <a:spLocks noChangeShapeType="1"/>
          </p:cNvSpPr>
          <p:nvPr/>
        </p:nvSpPr>
        <p:spPr bwMode="auto">
          <a:xfrm>
            <a:off x="4572000" y="3284538"/>
            <a:ext cx="360363"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502" name="Text Box 45"/>
          <p:cNvSpPr txBox="1">
            <a:spLocks noChangeArrowheads="1"/>
          </p:cNvSpPr>
          <p:nvPr/>
        </p:nvSpPr>
        <p:spPr bwMode="auto">
          <a:xfrm>
            <a:off x="3635375" y="4221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03" name="Text Box 46"/>
          <p:cNvSpPr txBox="1">
            <a:spLocks noChangeArrowheads="1"/>
          </p:cNvSpPr>
          <p:nvPr/>
        </p:nvSpPr>
        <p:spPr bwMode="auto">
          <a:xfrm>
            <a:off x="3995738" y="3357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04" name="Text Box 47"/>
          <p:cNvSpPr txBox="1">
            <a:spLocks noChangeArrowheads="1"/>
          </p:cNvSpPr>
          <p:nvPr/>
        </p:nvSpPr>
        <p:spPr bwMode="auto">
          <a:xfrm>
            <a:off x="3563938" y="2420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05" name="Text Box 48"/>
          <p:cNvSpPr txBox="1">
            <a:spLocks noChangeArrowheads="1"/>
          </p:cNvSpPr>
          <p:nvPr/>
        </p:nvSpPr>
        <p:spPr bwMode="auto">
          <a:xfrm>
            <a:off x="4643438" y="3284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06" name="Text Box 49"/>
          <p:cNvSpPr txBox="1">
            <a:spLocks noChangeArrowheads="1"/>
          </p:cNvSpPr>
          <p:nvPr/>
        </p:nvSpPr>
        <p:spPr bwMode="auto">
          <a:xfrm>
            <a:off x="4284663" y="2420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07" name="Text Box 50"/>
          <p:cNvSpPr txBox="1">
            <a:spLocks noChangeArrowheads="1"/>
          </p:cNvSpPr>
          <p:nvPr/>
        </p:nvSpPr>
        <p:spPr bwMode="auto">
          <a:xfrm>
            <a:off x="4356100" y="4221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08" name="Oval 51"/>
          <p:cNvSpPr>
            <a:spLocks noChangeArrowheads="1"/>
          </p:cNvSpPr>
          <p:nvPr/>
        </p:nvSpPr>
        <p:spPr bwMode="auto">
          <a:xfrm>
            <a:off x="7019925" y="2062163"/>
            <a:ext cx="504825"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509" name="Oval 52"/>
          <p:cNvSpPr>
            <a:spLocks noChangeArrowheads="1"/>
          </p:cNvSpPr>
          <p:nvPr/>
        </p:nvSpPr>
        <p:spPr bwMode="auto">
          <a:xfrm>
            <a:off x="7019925" y="4797425"/>
            <a:ext cx="504825"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510" name="Oval 53"/>
          <p:cNvSpPr>
            <a:spLocks noChangeArrowheads="1"/>
          </p:cNvSpPr>
          <p:nvPr/>
        </p:nvSpPr>
        <p:spPr bwMode="auto">
          <a:xfrm>
            <a:off x="7740650" y="3357563"/>
            <a:ext cx="504825"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511" name="Oval 54"/>
          <p:cNvSpPr>
            <a:spLocks noChangeArrowheads="1"/>
          </p:cNvSpPr>
          <p:nvPr/>
        </p:nvSpPr>
        <p:spPr bwMode="auto">
          <a:xfrm>
            <a:off x="6300788" y="3357563"/>
            <a:ext cx="504825"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512" name="Oval 55"/>
          <p:cNvSpPr>
            <a:spLocks noChangeArrowheads="1"/>
          </p:cNvSpPr>
          <p:nvPr/>
        </p:nvSpPr>
        <p:spPr bwMode="auto">
          <a:xfrm>
            <a:off x="6985000" y="4752975"/>
            <a:ext cx="576263"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513" name="Text Box 56"/>
          <p:cNvSpPr txBox="1">
            <a:spLocks noChangeArrowheads="1"/>
          </p:cNvSpPr>
          <p:nvPr/>
        </p:nvSpPr>
        <p:spPr bwMode="auto">
          <a:xfrm>
            <a:off x="7092950" y="21336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q0</a:t>
            </a:r>
          </a:p>
        </p:txBody>
      </p:sp>
      <p:sp>
        <p:nvSpPr>
          <p:cNvPr id="19514" name="Text Box 57"/>
          <p:cNvSpPr txBox="1">
            <a:spLocks noChangeArrowheads="1"/>
          </p:cNvSpPr>
          <p:nvPr/>
        </p:nvSpPr>
        <p:spPr bwMode="auto">
          <a:xfrm>
            <a:off x="6443663" y="343058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r</a:t>
            </a:r>
          </a:p>
        </p:txBody>
      </p:sp>
      <p:sp>
        <p:nvSpPr>
          <p:cNvPr id="19515" name="Text Box 58"/>
          <p:cNvSpPr txBox="1">
            <a:spLocks noChangeArrowheads="1"/>
          </p:cNvSpPr>
          <p:nvPr/>
        </p:nvSpPr>
        <p:spPr bwMode="auto">
          <a:xfrm>
            <a:off x="7812088" y="34305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s</a:t>
            </a:r>
          </a:p>
        </p:txBody>
      </p:sp>
      <p:sp>
        <p:nvSpPr>
          <p:cNvPr id="19516" name="Text Box 59"/>
          <p:cNvSpPr txBox="1">
            <a:spLocks noChangeArrowheads="1"/>
          </p:cNvSpPr>
          <p:nvPr/>
        </p:nvSpPr>
        <p:spPr bwMode="auto">
          <a:xfrm>
            <a:off x="7164388" y="487045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t</a:t>
            </a:r>
          </a:p>
        </p:txBody>
      </p:sp>
      <p:sp>
        <p:nvSpPr>
          <p:cNvPr id="19517" name="Line 60"/>
          <p:cNvSpPr>
            <a:spLocks noChangeShapeType="1"/>
          </p:cNvSpPr>
          <p:nvPr/>
        </p:nvSpPr>
        <p:spPr bwMode="auto">
          <a:xfrm>
            <a:off x="7235825" y="1701800"/>
            <a:ext cx="0" cy="36036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518" name="Freeform 61"/>
          <p:cNvSpPr>
            <a:spLocks/>
          </p:cNvSpPr>
          <p:nvPr/>
        </p:nvSpPr>
        <p:spPr bwMode="auto">
          <a:xfrm>
            <a:off x="7451725" y="1917700"/>
            <a:ext cx="803275" cy="695325"/>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519" name="Freeform 62"/>
          <p:cNvSpPr>
            <a:spLocks/>
          </p:cNvSpPr>
          <p:nvPr/>
        </p:nvSpPr>
        <p:spPr bwMode="auto">
          <a:xfrm>
            <a:off x="5784850" y="3178175"/>
            <a:ext cx="587375" cy="779463"/>
          </a:xfrm>
          <a:custGeom>
            <a:avLst/>
            <a:gdLst>
              <a:gd name="T0" fmla="*/ 2147483647 w 370"/>
              <a:gd name="T1" fmla="*/ 2147483647 h 491"/>
              <a:gd name="T2" fmla="*/ 2147483647 w 370"/>
              <a:gd name="T3" fmla="*/ 2147483647 h 491"/>
              <a:gd name="T4" fmla="*/ 2147483647 w 370"/>
              <a:gd name="T5" fmla="*/ 2147483647 h 491"/>
              <a:gd name="T6" fmla="*/ 2147483647 w 370"/>
              <a:gd name="T7" fmla="*/ 2147483647 h 491"/>
              <a:gd name="T8" fmla="*/ 2147483647 w 370"/>
              <a:gd name="T9" fmla="*/ 2147483647 h 491"/>
              <a:gd name="T10" fmla="*/ 0 60000 65536"/>
              <a:gd name="T11" fmla="*/ 0 60000 65536"/>
              <a:gd name="T12" fmla="*/ 0 60000 65536"/>
              <a:gd name="T13" fmla="*/ 0 60000 65536"/>
              <a:gd name="T14" fmla="*/ 0 60000 65536"/>
              <a:gd name="T15" fmla="*/ 0 w 370"/>
              <a:gd name="T16" fmla="*/ 0 h 491"/>
              <a:gd name="T17" fmla="*/ 370 w 370"/>
              <a:gd name="T18" fmla="*/ 491 h 491"/>
            </a:gdLst>
            <a:ahLst/>
            <a:cxnLst>
              <a:cxn ang="T10">
                <a:pos x="T0" y="T1"/>
              </a:cxn>
              <a:cxn ang="T11">
                <a:pos x="T2" y="T3"/>
              </a:cxn>
              <a:cxn ang="T12">
                <a:pos x="T4" y="T5"/>
              </a:cxn>
              <a:cxn ang="T13">
                <a:pos x="T6" y="T7"/>
              </a:cxn>
              <a:cxn ang="T14">
                <a:pos x="T8" y="T9"/>
              </a:cxn>
            </a:cxnLst>
            <a:rect l="T15" t="T16" r="T17" b="T18"/>
            <a:pathLst>
              <a:path w="370" h="491">
                <a:moveTo>
                  <a:pt x="370" y="385"/>
                </a:moveTo>
                <a:cubicBezTo>
                  <a:pt x="332" y="438"/>
                  <a:pt x="294" y="491"/>
                  <a:pt x="234" y="476"/>
                </a:cubicBezTo>
                <a:cubicBezTo>
                  <a:pt x="174" y="461"/>
                  <a:pt x="14" y="370"/>
                  <a:pt x="7" y="295"/>
                </a:cubicBezTo>
                <a:cubicBezTo>
                  <a:pt x="0" y="220"/>
                  <a:pt x="128" y="46"/>
                  <a:pt x="189" y="23"/>
                </a:cubicBezTo>
                <a:cubicBezTo>
                  <a:pt x="250" y="0"/>
                  <a:pt x="310" y="79"/>
                  <a:pt x="370" y="15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520" name="Freeform 63"/>
          <p:cNvSpPr>
            <a:spLocks/>
          </p:cNvSpPr>
          <p:nvPr/>
        </p:nvSpPr>
        <p:spPr bwMode="auto">
          <a:xfrm>
            <a:off x="6696075" y="5157788"/>
            <a:ext cx="1092200" cy="731837"/>
          </a:xfrm>
          <a:custGeom>
            <a:avLst/>
            <a:gdLst>
              <a:gd name="T0" fmla="*/ 2147483647 w 688"/>
              <a:gd name="T1" fmla="*/ 2147483647 h 461"/>
              <a:gd name="T2" fmla="*/ 2147483647 w 688"/>
              <a:gd name="T3" fmla="*/ 2147483647 h 461"/>
              <a:gd name="T4" fmla="*/ 2147483647 w 688"/>
              <a:gd name="T5" fmla="*/ 2147483647 h 461"/>
              <a:gd name="T6" fmla="*/ 2147483647 w 688"/>
              <a:gd name="T7" fmla="*/ 2147483647 h 461"/>
              <a:gd name="T8" fmla="*/ 2147483647 w 688"/>
              <a:gd name="T9" fmla="*/ 0 h 461"/>
              <a:gd name="T10" fmla="*/ 0 60000 65536"/>
              <a:gd name="T11" fmla="*/ 0 60000 65536"/>
              <a:gd name="T12" fmla="*/ 0 60000 65536"/>
              <a:gd name="T13" fmla="*/ 0 60000 65536"/>
              <a:gd name="T14" fmla="*/ 0 60000 65536"/>
              <a:gd name="T15" fmla="*/ 0 w 688"/>
              <a:gd name="T16" fmla="*/ 0 h 461"/>
              <a:gd name="T17" fmla="*/ 688 w 688"/>
              <a:gd name="T18" fmla="*/ 461 h 461"/>
            </a:gdLst>
            <a:ahLst/>
            <a:cxnLst>
              <a:cxn ang="T10">
                <a:pos x="T0" y="T1"/>
              </a:cxn>
              <a:cxn ang="T11">
                <a:pos x="T2" y="T3"/>
              </a:cxn>
              <a:cxn ang="T12">
                <a:pos x="T4" y="T5"/>
              </a:cxn>
              <a:cxn ang="T13">
                <a:pos x="T6" y="T7"/>
              </a:cxn>
              <a:cxn ang="T14">
                <a:pos x="T8" y="T9"/>
              </a:cxn>
            </a:cxnLst>
            <a:rect l="T15" t="T16" r="T17" b="T18"/>
            <a:pathLst>
              <a:path w="688" h="461">
                <a:moveTo>
                  <a:pt x="522" y="46"/>
                </a:moveTo>
                <a:cubicBezTo>
                  <a:pt x="605" y="125"/>
                  <a:pt x="688" y="204"/>
                  <a:pt x="658" y="272"/>
                </a:cubicBezTo>
                <a:cubicBezTo>
                  <a:pt x="628" y="340"/>
                  <a:pt x="446" y="461"/>
                  <a:pt x="340" y="454"/>
                </a:cubicBezTo>
                <a:cubicBezTo>
                  <a:pt x="234" y="447"/>
                  <a:pt x="46" y="303"/>
                  <a:pt x="23" y="227"/>
                </a:cubicBezTo>
                <a:cubicBezTo>
                  <a:pt x="0" y="151"/>
                  <a:pt x="102" y="75"/>
                  <a:pt x="204"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521" name="Freeform 64"/>
          <p:cNvSpPr>
            <a:spLocks/>
          </p:cNvSpPr>
          <p:nvPr/>
        </p:nvSpPr>
        <p:spPr bwMode="auto">
          <a:xfrm>
            <a:off x="6348413" y="3862388"/>
            <a:ext cx="671512" cy="1152525"/>
          </a:xfrm>
          <a:custGeom>
            <a:avLst/>
            <a:gdLst>
              <a:gd name="T0" fmla="*/ 2147483647 w 423"/>
              <a:gd name="T1" fmla="*/ 0 h 726"/>
              <a:gd name="T2" fmla="*/ 2147483647 w 423"/>
              <a:gd name="T3" fmla="*/ 2147483647 h 726"/>
              <a:gd name="T4" fmla="*/ 2147483647 w 423"/>
              <a:gd name="T5" fmla="*/ 2147483647 h 726"/>
              <a:gd name="T6" fmla="*/ 0 60000 65536"/>
              <a:gd name="T7" fmla="*/ 0 60000 65536"/>
              <a:gd name="T8" fmla="*/ 0 60000 65536"/>
              <a:gd name="T9" fmla="*/ 0 w 423"/>
              <a:gd name="T10" fmla="*/ 0 h 726"/>
              <a:gd name="T11" fmla="*/ 423 w 423"/>
              <a:gd name="T12" fmla="*/ 726 h 726"/>
            </a:gdLst>
            <a:ahLst/>
            <a:cxnLst>
              <a:cxn ang="T6">
                <a:pos x="T0" y="T1"/>
              </a:cxn>
              <a:cxn ang="T7">
                <a:pos x="T2" y="T3"/>
              </a:cxn>
              <a:cxn ang="T8">
                <a:pos x="T4" y="T5"/>
              </a:cxn>
            </a:cxnLst>
            <a:rect l="T9" t="T10" r="T11" b="T12"/>
            <a:pathLst>
              <a:path w="423" h="726">
                <a:moveTo>
                  <a:pt x="60" y="0"/>
                </a:moveTo>
                <a:cubicBezTo>
                  <a:pt x="30" y="189"/>
                  <a:pt x="0" y="378"/>
                  <a:pt x="60" y="499"/>
                </a:cubicBezTo>
                <a:cubicBezTo>
                  <a:pt x="120" y="620"/>
                  <a:pt x="271" y="673"/>
                  <a:pt x="423" y="72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522" name="Freeform 65"/>
          <p:cNvSpPr>
            <a:spLocks/>
          </p:cNvSpPr>
          <p:nvPr/>
        </p:nvSpPr>
        <p:spPr bwMode="auto">
          <a:xfrm>
            <a:off x="6732588" y="3717925"/>
            <a:ext cx="587375" cy="1079500"/>
          </a:xfrm>
          <a:custGeom>
            <a:avLst/>
            <a:gdLst>
              <a:gd name="T0" fmla="*/ 2147483647 w 370"/>
              <a:gd name="T1" fmla="*/ 2147483647 h 680"/>
              <a:gd name="T2" fmla="*/ 2147483647 w 370"/>
              <a:gd name="T3" fmla="*/ 2147483647 h 680"/>
              <a:gd name="T4" fmla="*/ 0 w 370"/>
              <a:gd name="T5" fmla="*/ 0 h 680"/>
              <a:gd name="T6" fmla="*/ 0 60000 65536"/>
              <a:gd name="T7" fmla="*/ 0 60000 65536"/>
              <a:gd name="T8" fmla="*/ 0 60000 65536"/>
              <a:gd name="T9" fmla="*/ 0 w 370"/>
              <a:gd name="T10" fmla="*/ 0 h 680"/>
              <a:gd name="T11" fmla="*/ 370 w 370"/>
              <a:gd name="T12" fmla="*/ 680 h 680"/>
            </a:gdLst>
            <a:ahLst/>
            <a:cxnLst>
              <a:cxn ang="T6">
                <a:pos x="T0" y="T1"/>
              </a:cxn>
              <a:cxn ang="T7">
                <a:pos x="T2" y="T3"/>
              </a:cxn>
              <a:cxn ang="T8">
                <a:pos x="T4" y="T5"/>
              </a:cxn>
            </a:cxnLst>
            <a:rect l="T9" t="T10" r="T11" b="T12"/>
            <a:pathLst>
              <a:path w="370" h="680">
                <a:moveTo>
                  <a:pt x="317" y="680"/>
                </a:moveTo>
                <a:cubicBezTo>
                  <a:pt x="343" y="487"/>
                  <a:pt x="370" y="295"/>
                  <a:pt x="317" y="182"/>
                </a:cubicBezTo>
                <a:cubicBezTo>
                  <a:pt x="264" y="69"/>
                  <a:pt x="132" y="3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9523" name="Line 66"/>
          <p:cNvSpPr>
            <a:spLocks noChangeShapeType="1"/>
          </p:cNvSpPr>
          <p:nvPr/>
        </p:nvSpPr>
        <p:spPr bwMode="auto">
          <a:xfrm flipH="1">
            <a:off x="6659563" y="2493963"/>
            <a:ext cx="43338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524" name="Line 67"/>
          <p:cNvSpPr>
            <a:spLocks noChangeShapeType="1"/>
          </p:cNvSpPr>
          <p:nvPr/>
        </p:nvSpPr>
        <p:spPr bwMode="auto">
          <a:xfrm>
            <a:off x="6804025" y="3573463"/>
            <a:ext cx="9366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19525" name="Line 68"/>
          <p:cNvSpPr>
            <a:spLocks noChangeShapeType="1"/>
          </p:cNvSpPr>
          <p:nvPr/>
        </p:nvSpPr>
        <p:spPr bwMode="auto">
          <a:xfrm flipH="1">
            <a:off x="7451725" y="3862388"/>
            <a:ext cx="433388"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526" name="Text Box 69"/>
          <p:cNvSpPr txBox="1">
            <a:spLocks noChangeArrowheads="1"/>
          </p:cNvSpPr>
          <p:nvPr/>
        </p:nvSpPr>
        <p:spPr bwMode="auto">
          <a:xfrm>
            <a:off x="7740650" y="16303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27" name="Text Box 70"/>
          <p:cNvSpPr txBox="1">
            <a:spLocks noChangeArrowheads="1"/>
          </p:cNvSpPr>
          <p:nvPr/>
        </p:nvSpPr>
        <p:spPr bwMode="auto">
          <a:xfrm>
            <a:off x="6156325" y="42941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28" name="Text Box 71"/>
          <p:cNvSpPr txBox="1">
            <a:spLocks noChangeArrowheads="1"/>
          </p:cNvSpPr>
          <p:nvPr/>
        </p:nvSpPr>
        <p:spPr bwMode="auto">
          <a:xfrm>
            <a:off x="7164388" y="3286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29" name="Text Box 72"/>
          <p:cNvSpPr txBox="1">
            <a:spLocks noChangeArrowheads="1"/>
          </p:cNvSpPr>
          <p:nvPr/>
        </p:nvSpPr>
        <p:spPr bwMode="auto">
          <a:xfrm>
            <a:off x="7019925" y="5807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19530" name="Text Box 73"/>
          <p:cNvSpPr txBox="1">
            <a:spLocks noChangeArrowheads="1"/>
          </p:cNvSpPr>
          <p:nvPr/>
        </p:nvSpPr>
        <p:spPr bwMode="auto">
          <a:xfrm>
            <a:off x="7596188" y="42941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31" name="Text Box 74"/>
          <p:cNvSpPr txBox="1">
            <a:spLocks noChangeArrowheads="1"/>
          </p:cNvSpPr>
          <p:nvPr/>
        </p:nvSpPr>
        <p:spPr bwMode="auto">
          <a:xfrm>
            <a:off x="7164388" y="39338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32" name="Text Box 75"/>
          <p:cNvSpPr txBox="1">
            <a:spLocks noChangeArrowheads="1"/>
          </p:cNvSpPr>
          <p:nvPr/>
        </p:nvSpPr>
        <p:spPr bwMode="auto">
          <a:xfrm>
            <a:off x="5795963" y="2997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33" name="Text Box 76"/>
          <p:cNvSpPr txBox="1">
            <a:spLocks noChangeArrowheads="1"/>
          </p:cNvSpPr>
          <p:nvPr/>
        </p:nvSpPr>
        <p:spPr bwMode="auto">
          <a:xfrm>
            <a:off x="6659563" y="2709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19534" name="Rectangle 77"/>
          <p:cNvSpPr>
            <a:spLocks noChangeArrowheads="1"/>
          </p:cNvSpPr>
          <p:nvPr/>
        </p:nvSpPr>
        <p:spPr bwMode="auto">
          <a:xfrm>
            <a:off x="7524750" y="2852738"/>
            <a:ext cx="1368425" cy="18002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19535" name="Text Box 78"/>
          <p:cNvSpPr txBox="1">
            <a:spLocks noChangeArrowheads="1"/>
          </p:cNvSpPr>
          <p:nvPr/>
        </p:nvSpPr>
        <p:spPr bwMode="auto">
          <a:xfrm>
            <a:off x="7667625" y="285273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000000"/>
                </a:solidFill>
              </a:rPr>
              <a:t>削除できる</a:t>
            </a:r>
          </a:p>
        </p:txBody>
      </p:sp>
      <p:sp>
        <p:nvSpPr>
          <p:cNvPr id="19536" name="Text Box 79"/>
          <p:cNvSpPr txBox="1">
            <a:spLocks noChangeArrowheads="1"/>
          </p:cNvSpPr>
          <p:nvPr/>
        </p:nvSpPr>
        <p:spPr bwMode="auto">
          <a:xfrm>
            <a:off x="3866357" y="931861"/>
            <a:ext cx="133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0000"/>
                </a:solidFill>
              </a:rPr>
              <a:t>Σ</a:t>
            </a:r>
            <a:r>
              <a:rPr lang="ja-JP" altLang="en-US" sz="1800" dirty="0">
                <a:solidFill>
                  <a:srgbClr val="000000"/>
                </a:solidFill>
              </a:rPr>
              <a:t>＝｛０，１｝</a:t>
            </a:r>
          </a:p>
        </p:txBody>
      </p:sp>
      <p:sp>
        <p:nvSpPr>
          <p:cNvPr id="19537" name="Line 80"/>
          <p:cNvSpPr>
            <a:spLocks noChangeShapeType="1"/>
          </p:cNvSpPr>
          <p:nvPr/>
        </p:nvSpPr>
        <p:spPr bwMode="auto">
          <a:xfrm>
            <a:off x="3995738" y="1700213"/>
            <a:ext cx="0" cy="360362"/>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538" name="Text Box 81"/>
          <p:cNvSpPr txBox="1">
            <a:spLocks noChangeArrowheads="1"/>
          </p:cNvSpPr>
          <p:nvPr/>
        </p:nvSpPr>
        <p:spPr bwMode="auto">
          <a:xfrm>
            <a:off x="4643438" y="4149725"/>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a:solidFill>
                  <a:srgbClr val="000000"/>
                </a:solidFill>
              </a:rPr>
              <a:t>これ以上調べない</a:t>
            </a:r>
          </a:p>
        </p:txBody>
      </p:sp>
      <p:sp>
        <p:nvSpPr>
          <p:cNvPr id="19539" name="Text Box 82"/>
          <p:cNvSpPr txBox="1">
            <a:spLocks noChangeArrowheads="1"/>
          </p:cNvSpPr>
          <p:nvPr/>
        </p:nvSpPr>
        <p:spPr bwMode="auto">
          <a:xfrm>
            <a:off x="2700338" y="5157788"/>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a:solidFill>
                  <a:srgbClr val="000000"/>
                </a:solidFill>
              </a:rPr>
              <a:t>これ以上調べない</a:t>
            </a:r>
          </a:p>
        </p:txBody>
      </p:sp>
      <p:sp>
        <p:nvSpPr>
          <p:cNvPr id="19540" name="Text Box 83"/>
          <p:cNvSpPr txBox="1">
            <a:spLocks noChangeArrowheads="1"/>
          </p:cNvSpPr>
          <p:nvPr/>
        </p:nvSpPr>
        <p:spPr bwMode="auto">
          <a:xfrm>
            <a:off x="4427538" y="5157788"/>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a:solidFill>
                  <a:srgbClr val="000000"/>
                </a:solidFill>
              </a:rPr>
              <a:t>これ以上調べない</a:t>
            </a:r>
          </a:p>
        </p:txBody>
      </p:sp>
      <p:sp>
        <p:nvSpPr>
          <p:cNvPr id="2" name="テキスト ボックス 1"/>
          <p:cNvSpPr txBox="1"/>
          <p:nvPr/>
        </p:nvSpPr>
        <p:spPr>
          <a:xfrm>
            <a:off x="1105848" y="6160636"/>
            <a:ext cx="1018227" cy="369332"/>
          </a:xfrm>
          <a:prstGeom prst="rect">
            <a:avLst/>
          </a:prstGeom>
          <a:noFill/>
        </p:spPr>
        <p:txBody>
          <a:bodyPr wrap="none" rtlCol="0">
            <a:spAutoFit/>
          </a:bodyPr>
          <a:lstStyle/>
          <a:p>
            <a:r>
              <a:rPr kumimoji="1" lang="ja-JP" altLang="en-US" dirty="0" smtClean="0"/>
              <a:t>図　</a:t>
            </a:r>
            <a:r>
              <a:rPr kumimoji="1" lang="en-US" altLang="ja-JP" dirty="0" smtClean="0"/>
              <a:t>2.18</a:t>
            </a:r>
            <a:endParaRPr kumimoji="1" lang="ja-JP" altLang="en-US" dirty="0"/>
          </a:p>
        </p:txBody>
      </p:sp>
      <p:sp>
        <p:nvSpPr>
          <p:cNvPr id="87" name="テキスト ボックス 86"/>
          <p:cNvSpPr txBox="1"/>
          <p:nvPr/>
        </p:nvSpPr>
        <p:spPr>
          <a:xfrm>
            <a:off x="3005934" y="6160636"/>
            <a:ext cx="3249608" cy="369332"/>
          </a:xfrm>
          <a:prstGeom prst="rect">
            <a:avLst/>
          </a:prstGeom>
          <a:noFill/>
        </p:spPr>
        <p:txBody>
          <a:bodyPr wrap="none" rtlCol="0">
            <a:spAutoFit/>
          </a:bodyPr>
          <a:lstStyle/>
          <a:p>
            <a:r>
              <a:rPr kumimoji="1" lang="ja-JP" altLang="en-US" dirty="0" smtClean="0"/>
              <a:t>図　</a:t>
            </a:r>
            <a:r>
              <a:rPr kumimoji="1" lang="en-US" altLang="ja-JP" dirty="0" smtClean="0"/>
              <a:t>2.19</a:t>
            </a:r>
            <a:r>
              <a:rPr kumimoji="1" lang="ja-JP" altLang="en-US" dirty="0" smtClean="0"/>
              <a:t>　到達可能状態検出木</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7BA8B094-8497-4A48-A07A-278492E431BF}" type="slidenum">
              <a:rPr lang="en-US" altLang="ja-JP" sz="1400" smtClean="0"/>
              <a:pPr eaLnBrk="1" hangingPunct="1">
                <a:spcBef>
                  <a:spcPct val="0"/>
                </a:spcBef>
                <a:buFontTx/>
                <a:buNone/>
              </a:pPr>
              <a:t>21</a:t>
            </a:fld>
            <a:endParaRPr lang="en-US" altLang="ja-JP" sz="1400" dirty="0" smtClean="0"/>
          </a:p>
        </p:txBody>
      </p:sp>
      <p:sp>
        <p:nvSpPr>
          <p:cNvPr id="20484" name="Text Box 3"/>
          <p:cNvSpPr txBox="1">
            <a:spLocks noChangeArrowheads="1"/>
          </p:cNvSpPr>
          <p:nvPr/>
        </p:nvSpPr>
        <p:spPr bwMode="auto">
          <a:xfrm>
            <a:off x="416061" y="549275"/>
            <a:ext cx="3517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smtClean="0"/>
              <a:t>§2.2.3</a:t>
            </a:r>
            <a:r>
              <a:rPr lang="ja-JP" altLang="en-US" sz="1800" b="1" dirty="0" smtClean="0"/>
              <a:t>　等価性</a:t>
            </a:r>
            <a:r>
              <a:rPr lang="ja-JP" altLang="en-US" sz="1800" b="1" dirty="0"/>
              <a:t>判定アルゴリズム</a:t>
            </a:r>
          </a:p>
        </p:txBody>
      </p:sp>
      <p:sp>
        <p:nvSpPr>
          <p:cNvPr id="20485" name="Text Box 4"/>
          <p:cNvSpPr txBox="1">
            <a:spLocks noChangeArrowheads="1"/>
          </p:cNvSpPr>
          <p:nvPr/>
        </p:nvSpPr>
        <p:spPr bwMode="auto">
          <a:xfrm>
            <a:off x="323850" y="1052513"/>
            <a:ext cx="873829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a:t>
            </a:r>
            <a:r>
              <a:rPr lang="ja-JP" altLang="en-US" sz="1800" dirty="0" smtClean="0"/>
              <a:t>有限</a:t>
            </a:r>
            <a:r>
              <a:rPr lang="ja-JP" altLang="en-US" sz="1800" dirty="0"/>
              <a:t>オートマトン</a:t>
            </a:r>
            <a:r>
              <a:rPr lang="en-US" altLang="ja-JP" sz="1800" dirty="0"/>
              <a:t>M1</a:t>
            </a:r>
            <a:r>
              <a:rPr lang="ja-JP" altLang="en-US" sz="1800" dirty="0"/>
              <a:t>と</a:t>
            </a:r>
            <a:r>
              <a:rPr lang="en-US" altLang="ja-JP" sz="1800" dirty="0"/>
              <a:t>M2</a:t>
            </a:r>
            <a:r>
              <a:rPr lang="ja-JP" altLang="en-US" sz="1800" dirty="0"/>
              <a:t>が共通の入力記号列によって到達する状態対で、</a:t>
            </a:r>
          </a:p>
          <a:p>
            <a:pPr eaLnBrk="1" hangingPunct="1">
              <a:spcBef>
                <a:spcPct val="0"/>
              </a:spcBef>
              <a:buFontTx/>
              <a:buNone/>
            </a:pPr>
            <a:r>
              <a:rPr lang="ja-JP" altLang="en-US" sz="1800" dirty="0" smtClean="0"/>
              <a:t>　片方</a:t>
            </a:r>
            <a:r>
              <a:rPr lang="ja-JP" altLang="en-US" sz="1800" dirty="0"/>
              <a:t>のみが最終状態になることが起こるかどうか</a:t>
            </a:r>
            <a:r>
              <a:rPr lang="ja-JP" altLang="en-US" sz="1800" dirty="0" smtClean="0"/>
              <a:t>を調べる。</a:t>
            </a:r>
            <a:endParaRPr lang="ja-JP" altLang="en-US" sz="1800" dirty="0"/>
          </a:p>
          <a:p>
            <a:pPr eaLnBrk="1" hangingPunct="1">
              <a:spcBef>
                <a:spcPct val="0"/>
              </a:spcBef>
              <a:buFontTx/>
              <a:buNone/>
            </a:pPr>
            <a:r>
              <a:rPr lang="ja-JP" altLang="en-US" sz="1800" dirty="0" smtClean="0"/>
              <a:t>・片方</a:t>
            </a:r>
            <a:r>
              <a:rPr lang="ja-JP" altLang="en-US" sz="1800" dirty="0"/>
              <a:t>が最終状態のとき、もう一方も最終状態になっているとき、また、</a:t>
            </a:r>
          </a:p>
          <a:p>
            <a:pPr eaLnBrk="1" hangingPunct="1">
              <a:spcBef>
                <a:spcPct val="0"/>
              </a:spcBef>
              <a:buFontTx/>
              <a:buNone/>
            </a:pPr>
            <a:r>
              <a:rPr lang="ja-JP" altLang="en-US" sz="1800" dirty="0" smtClean="0"/>
              <a:t>　片方</a:t>
            </a:r>
            <a:r>
              <a:rPr lang="ja-JP" altLang="en-US" sz="1800" dirty="0"/>
              <a:t>が最終状態でないとき、もう一方も最終状態ではないとき、</a:t>
            </a:r>
            <a:r>
              <a:rPr lang="en-US" altLang="ja-JP" sz="1800" dirty="0"/>
              <a:t> M1≡M2</a:t>
            </a:r>
            <a:r>
              <a:rPr lang="ja-JP" altLang="en-US" sz="1800" dirty="0"/>
              <a:t>（等価）である</a:t>
            </a:r>
            <a:r>
              <a:rPr lang="ja-JP" altLang="en-US" sz="1800" dirty="0" smtClean="0"/>
              <a:t>。</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r>
              <a:rPr lang="en-US" altLang="ja-JP" sz="1800" dirty="0" smtClean="0"/>
              <a:t>M1</a:t>
            </a:r>
            <a:r>
              <a:rPr lang="ja-JP" altLang="en-US" sz="1800" dirty="0" smtClean="0"/>
              <a:t>≡</a:t>
            </a:r>
            <a:r>
              <a:rPr lang="en-US" altLang="ja-JP" sz="1800" dirty="0" smtClean="0"/>
              <a:t>M2</a:t>
            </a:r>
            <a:r>
              <a:rPr lang="ja-JP" altLang="en-US" sz="1800" dirty="0" smtClean="0"/>
              <a:t>　すなわち、</a:t>
            </a:r>
            <a:r>
              <a:rPr lang="en-US" altLang="ja-JP" sz="1800" dirty="0" smtClean="0"/>
              <a:t>L(M1)</a:t>
            </a:r>
            <a:r>
              <a:rPr lang="ja-JP" altLang="en-US" sz="1800" dirty="0" smtClean="0"/>
              <a:t>＝</a:t>
            </a:r>
            <a:r>
              <a:rPr lang="en-US" altLang="ja-JP" sz="1800" dirty="0" smtClean="0"/>
              <a:t>L(M2)</a:t>
            </a:r>
            <a:r>
              <a:rPr lang="ja-JP" altLang="en-US" sz="1800" dirty="0" smtClean="0"/>
              <a:t>が成立するためには、いかなる入力記号列 </a:t>
            </a:r>
            <a:r>
              <a:rPr lang="en-US" altLang="ja-JP" sz="1800" dirty="0" smtClean="0"/>
              <a:t>x </a:t>
            </a:r>
            <a:r>
              <a:rPr lang="ja-JP" altLang="en-US" sz="1800" dirty="0" smtClean="0"/>
              <a:t>に</a:t>
            </a:r>
            <a:endParaRPr lang="en-US" altLang="ja-JP" sz="1800" dirty="0" smtClean="0"/>
          </a:p>
          <a:p>
            <a:pPr eaLnBrk="1" hangingPunct="1">
              <a:spcBef>
                <a:spcPct val="0"/>
              </a:spcBef>
              <a:buFontTx/>
              <a:buNone/>
            </a:pPr>
            <a:r>
              <a:rPr lang="ja-JP" altLang="en-US" sz="1800" dirty="0"/>
              <a:t>ついても</a:t>
            </a:r>
            <a:r>
              <a:rPr lang="ja-JP" altLang="en-US" sz="1800" dirty="0" smtClean="0"/>
              <a:t>、</a:t>
            </a:r>
            <a:endParaRPr lang="en-US" altLang="ja-JP" sz="1800" dirty="0" smtClean="0"/>
          </a:p>
          <a:p>
            <a:pPr eaLnBrk="1" hangingPunct="1">
              <a:spcBef>
                <a:spcPct val="0"/>
              </a:spcBef>
              <a:buFontTx/>
              <a:buNone/>
            </a:pPr>
            <a:r>
              <a:rPr lang="en-US" altLang="ja-JP" sz="1800" dirty="0" smtClean="0"/>
              <a:t>               x</a:t>
            </a:r>
            <a:r>
              <a:rPr lang="ja-JP" altLang="en-US" sz="1800" dirty="0" smtClean="0"/>
              <a:t>　　　　　　　　　　　　</a:t>
            </a:r>
            <a:r>
              <a:rPr lang="ja-JP" altLang="en-US" sz="1800" dirty="0"/>
              <a:t> </a:t>
            </a:r>
            <a:r>
              <a:rPr lang="en-US" altLang="ja-JP" sz="1800" dirty="0" smtClean="0"/>
              <a:t>x</a:t>
            </a:r>
            <a:r>
              <a:rPr lang="ja-JP" altLang="en-US" sz="1800" dirty="0" smtClean="0"/>
              <a:t>　　　　　　</a:t>
            </a:r>
            <a:endParaRPr lang="en-US" altLang="ja-JP" sz="1800" dirty="0" smtClean="0"/>
          </a:p>
          <a:p>
            <a:pPr lvl="0" eaLnBrk="1" hangingPunct="1">
              <a:spcBef>
                <a:spcPct val="0"/>
              </a:spcBef>
              <a:buNone/>
            </a:pPr>
            <a:r>
              <a:rPr lang="ja-JP" altLang="en-US" sz="1800" dirty="0" smtClean="0"/>
              <a:t>　　　</a:t>
            </a:r>
            <a:r>
              <a:rPr lang="en-US" altLang="ja-JP" sz="1800" dirty="0" smtClean="0"/>
              <a:t>q01 </a:t>
            </a:r>
            <a:r>
              <a:rPr lang="ja-JP" altLang="en-US" sz="1800" dirty="0" smtClean="0"/>
              <a:t>⇒* </a:t>
            </a:r>
            <a:r>
              <a:rPr lang="en-US" altLang="ja-JP" sz="1800" dirty="0" smtClean="0"/>
              <a:t>p1 </a:t>
            </a:r>
            <a:r>
              <a:rPr lang="ja-JP" altLang="en-US" sz="1800" dirty="0" smtClean="0"/>
              <a:t>　かつ、　</a:t>
            </a:r>
            <a:r>
              <a:rPr lang="en-US" altLang="ja-JP" sz="1800" dirty="0" smtClean="0">
                <a:solidFill>
                  <a:srgbClr val="000000"/>
                </a:solidFill>
              </a:rPr>
              <a:t>q02 </a:t>
            </a:r>
            <a:r>
              <a:rPr lang="ja-JP" altLang="en-US" sz="1800" dirty="0">
                <a:solidFill>
                  <a:srgbClr val="000000"/>
                </a:solidFill>
              </a:rPr>
              <a:t>⇒* </a:t>
            </a:r>
            <a:r>
              <a:rPr lang="en-US" altLang="ja-JP" sz="1800" dirty="0" smtClean="0">
                <a:solidFill>
                  <a:srgbClr val="000000"/>
                </a:solidFill>
              </a:rPr>
              <a:t>p2    </a:t>
            </a:r>
            <a:endParaRPr lang="en-US" altLang="ja-JP" sz="1800" dirty="0">
              <a:solidFill>
                <a:srgbClr val="000000"/>
              </a:solidFill>
            </a:endParaRPr>
          </a:p>
          <a:p>
            <a:pPr eaLnBrk="1" hangingPunct="1">
              <a:spcBef>
                <a:spcPct val="0"/>
              </a:spcBef>
              <a:buFontTx/>
              <a:buNone/>
            </a:pPr>
            <a:r>
              <a:rPr lang="en-US" altLang="ja-JP" sz="1800" dirty="0" smtClean="0"/>
              <a:t>              M1</a:t>
            </a:r>
            <a:r>
              <a:rPr lang="ja-JP" altLang="en-US" sz="1800" dirty="0" smtClean="0"/>
              <a:t>　　　　　　　　　　　</a:t>
            </a:r>
            <a:r>
              <a:rPr lang="en-US" altLang="ja-JP" sz="1800" dirty="0" smtClean="0"/>
              <a:t>M2</a:t>
            </a:r>
            <a:r>
              <a:rPr lang="ja-JP" altLang="en-US" sz="1800" dirty="0" smtClean="0"/>
              <a:t>　　　</a:t>
            </a:r>
            <a:endParaRPr lang="en-US" altLang="ja-JP" sz="1800" dirty="0"/>
          </a:p>
          <a:p>
            <a:pPr eaLnBrk="1" hangingPunct="1">
              <a:spcBef>
                <a:spcPct val="0"/>
              </a:spcBef>
              <a:buFontTx/>
              <a:buNone/>
            </a:pPr>
            <a:r>
              <a:rPr lang="ja-JP" altLang="en-US" sz="1800" dirty="0"/>
              <a:t>に</a:t>
            </a:r>
            <a:r>
              <a:rPr lang="ja-JP" altLang="en-US" sz="1800" dirty="0" smtClean="0"/>
              <a:t>よって定まる状態対</a:t>
            </a:r>
            <a:r>
              <a:rPr lang="en-US" altLang="ja-JP" sz="1800" dirty="0" smtClean="0"/>
              <a:t>p1</a:t>
            </a:r>
            <a:r>
              <a:rPr lang="ja-JP" altLang="en-US" sz="1800" dirty="0" smtClean="0"/>
              <a:t>（∈</a:t>
            </a:r>
            <a:r>
              <a:rPr lang="en-US" altLang="ja-JP" sz="1800" dirty="0" smtClean="0"/>
              <a:t>Q1</a:t>
            </a:r>
            <a:r>
              <a:rPr lang="ja-JP" altLang="en-US" sz="1800" dirty="0" smtClean="0"/>
              <a:t>）と</a:t>
            </a:r>
            <a:r>
              <a:rPr lang="en-US" altLang="ja-JP" sz="1800" dirty="0" smtClean="0"/>
              <a:t>p2</a:t>
            </a:r>
            <a:r>
              <a:rPr lang="ja-JP" altLang="en-US" sz="1800" dirty="0" smtClean="0"/>
              <a:t>（∈</a:t>
            </a:r>
            <a:r>
              <a:rPr lang="en-US" altLang="ja-JP" sz="1800" dirty="0" smtClean="0"/>
              <a:t>Q2</a:t>
            </a:r>
            <a:r>
              <a:rPr lang="ja-JP" altLang="en-US" sz="1800" dirty="0" smtClean="0"/>
              <a:t>）に対して、</a:t>
            </a:r>
            <a:endParaRPr lang="en-US" altLang="ja-JP" sz="1800" dirty="0" smtClean="0"/>
          </a:p>
          <a:p>
            <a:pPr eaLnBrk="1" hangingPunct="1">
              <a:spcBef>
                <a:spcPct val="0"/>
              </a:spcBef>
              <a:buFontTx/>
              <a:buNone/>
            </a:pPr>
            <a:r>
              <a:rPr lang="ja-JP" altLang="en-US" sz="1800" dirty="0" smtClean="0"/>
              <a:t>　①</a:t>
            </a:r>
            <a:r>
              <a:rPr lang="en-US" altLang="ja-JP" sz="1800" dirty="0" smtClean="0"/>
              <a:t>p1,p2</a:t>
            </a:r>
            <a:r>
              <a:rPr lang="ja-JP" altLang="en-US" sz="1800" dirty="0" smtClean="0"/>
              <a:t>は共に最終状態、あるいは、</a:t>
            </a:r>
            <a:endParaRPr lang="en-US" altLang="ja-JP" sz="1800" dirty="0" smtClean="0"/>
          </a:p>
          <a:p>
            <a:pPr eaLnBrk="1" hangingPunct="1">
              <a:spcBef>
                <a:spcPct val="0"/>
              </a:spcBef>
              <a:buNone/>
            </a:pPr>
            <a:r>
              <a:rPr lang="ja-JP" altLang="en-US" sz="1800" dirty="0" smtClean="0"/>
              <a:t>　②</a:t>
            </a:r>
            <a:r>
              <a:rPr lang="en-US" altLang="ja-JP" sz="1800" dirty="0"/>
              <a:t>p1,p2</a:t>
            </a:r>
            <a:r>
              <a:rPr lang="ja-JP" altLang="en-US" sz="1800" dirty="0"/>
              <a:t>は共に最終</a:t>
            </a:r>
            <a:r>
              <a:rPr lang="ja-JP" altLang="en-US" sz="1800" dirty="0" smtClean="0"/>
              <a:t>状態ではない</a:t>
            </a:r>
            <a:endParaRPr lang="en-US" altLang="ja-JP" sz="1800" dirty="0" smtClean="0"/>
          </a:p>
          <a:p>
            <a:pPr eaLnBrk="1" hangingPunct="1">
              <a:spcBef>
                <a:spcPct val="0"/>
              </a:spcBef>
              <a:buNone/>
            </a:pPr>
            <a:r>
              <a:rPr lang="ja-JP" altLang="en-US" sz="1800" dirty="0" smtClean="0"/>
              <a:t>を満たさなければならない。</a:t>
            </a:r>
            <a:endParaRPr lang="en-US" altLang="ja-JP" sz="1800" dirty="0"/>
          </a:p>
          <a:p>
            <a:pPr eaLnBrk="1" hangingPunct="1">
              <a:spcBef>
                <a:spcPct val="0"/>
              </a:spcBef>
              <a:buFontTx/>
              <a:buNone/>
            </a:pPr>
            <a:endParaRPr lang="en-US" altLang="ja-JP" sz="1800" dirty="0" smtClean="0"/>
          </a:p>
          <a:p>
            <a:pPr eaLnBrk="1" hangingPunct="1">
              <a:spcBef>
                <a:spcPct val="0"/>
              </a:spcBef>
              <a:buFontTx/>
              <a:buNone/>
            </a:pPr>
            <a:r>
              <a:rPr lang="ja-JP" altLang="en-US" sz="1800" dirty="0" smtClean="0"/>
              <a:t>したがって、</a:t>
            </a:r>
            <a:r>
              <a:rPr lang="en-US" altLang="ja-JP" sz="1800" dirty="0" smtClean="0"/>
              <a:t>M1</a:t>
            </a:r>
            <a:r>
              <a:rPr lang="ja-JP" altLang="en-US" sz="1800" dirty="0" smtClean="0"/>
              <a:t>と</a:t>
            </a:r>
            <a:r>
              <a:rPr lang="en-US" altLang="ja-JP" sz="1800" dirty="0" smtClean="0"/>
              <a:t>M2</a:t>
            </a:r>
            <a:r>
              <a:rPr lang="ja-JP" altLang="en-US" sz="1800" dirty="0" smtClean="0"/>
              <a:t>の等価性を判断するためには、</a:t>
            </a:r>
            <a:r>
              <a:rPr lang="en-US" altLang="ja-JP" sz="1800" dirty="0" smtClean="0"/>
              <a:t>M1</a:t>
            </a:r>
            <a:r>
              <a:rPr lang="ja-JP" altLang="en-US" sz="1800" dirty="0" smtClean="0"/>
              <a:t>と</a:t>
            </a:r>
            <a:r>
              <a:rPr lang="en-US" altLang="ja-JP" sz="1800" dirty="0" smtClean="0"/>
              <a:t>M2</a:t>
            </a:r>
            <a:r>
              <a:rPr lang="ja-JP" altLang="en-US" sz="1800" dirty="0" smtClean="0"/>
              <a:t>が共通（同一）の入力</a:t>
            </a:r>
            <a:endParaRPr lang="en-US" altLang="ja-JP" sz="1800" dirty="0" smtClean="0"/>
          </a:p>
          <a:p>
            <a:pPr eaLnBrk="1" hangingPunct="1">
              <a:spcBef>
                <a:spcPct val="0"/>
              </a:spcBef>
              <a:buFontTx/>
              <a:buNone/>
            </a:pPr>
            <a:r>
              <a:rPr lang="ja-JP" altLang="en-US" sz="1800" dirty="0" smtClean="0"/>
              <a:t>記号列によって、一方のみが最終状態となるようなことが起こるかどうかを確認すれ</a:t>
            </a:r>
            <a:endParaRPr lang="en-US" altLang="ja-JP" sz="1800" dirty="0" smtClean="0"/>
          </a:p>
          <a:p>
            <a:pPr eaLnBrk="1" hangingPunct="1">
              <a:spcBef>
                <a:spcPct val="0"/>
              </a:spcBef>
              <a:buFontTx/>
              <a:buNone/>
            </a:pPr>
            <a:r>
              <a:rPr lang="ja-JP" altLang="en-US" sz="1800" dirty="0" smtClean="0"/>
              <a:t>ばよい。　「一方のみ」が最終状態となることがあるとき、</a:t>
            </a:r>
            <a:r>
              <a:rPr lang="en-US" altLang="ja-JP" sz="1800" dirty="0" smtClean="0"/>
              <a:t>M1</a:t>
            </a:r>
            <a:r>
              <a:rPr lang="ja-JP" altLang="en-US" sz="1800" dirty="0" smtClean="0"/>
              <a:t>と</a:t>
            </a:r>
            <a:r>
              <a:rPr lang="en-US" altLang="ja-JP" sz="1800" dirty="0" smtClean="0"/>
              <a:t>M2</a:t>
            </a:r>
            <a:r>
              <a:rPr lang="ja-JP" altLang="en-US" sz="1800" dirty="0" smtClean="0"/>
              <a:t>は等価ではない。</a:t>
            </a:r>
            <a:endParaRPr lang="en-US" altLang="ja-JP"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7BA8B094-8497-4A48-A07A-278492E431BF}" type="slidenum">
              <a:rPr lang="en-US" altLang="ja-JP" sz="1400" smtClean="0"/>
              <a:pPr eaLnBrk="1" hangingPunct="1">
                <a:spcBef>
                  <a:spcPct val="0"/>
                </a:spcBef>
                <a:buFontTx/>
                <a:buNone/>
              </a:pPr>
              <a:t>22</a:t>
            </a:fld>
            <a:endParaRPr lang="en-US" altLang="ja-JP" sz="1400" dirty="0" smtClean="0"/>
          </a:p>
        </p:txBody>
      </p:sp>
      <p:sp>
        <p:nvSpPr>
          <p:cNvPr id="20483" name="Text Box 2"/>
          <p:cNvSpPr txBox="1">
            <a:spLocks noChangeArrowheads="1"/>
          </p:cNvSpPr>
          <p:nvPr/>
        </p:nvSpPr>
        <p:spPr bwMode="auto">
          <a:xfrm>
            <a:off x="8172450" y="333375"/>
            <a:ext cx="582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200"/>
              <a:t>その３</a:t>
            </a:r>
          </a:p>
        </p:txBody>
      </p:sp>
      <p:sp>
        <p:nvSpPr>
          <p:cNvPr id="20486" name="Text Box 5"/>
          <p:cNvSpPr txBox="1">
            <a:spLocks noChangeArrowheads="1"/>
          </p:cNvSpPr>
          <p:nvPr/>
        </p:nvSpPr>
        <p:spPr bwMode="auto">
          <a:xfrm>
            <a:off x="3584966" y="2994275"/>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図</a:t>
            </a:r>
            <a:r>
              <a:rPr lang="en-US" altLang="ja-JP" sz="1800" dirty="0"/>
              <a:t>2.20</a:t>
            </a:r>
            <a:endParaRPr lang="ja-JP" altLang="en-US" sz="1800" dirty="0"/>
          </a:p>
        </p:txBody>
      </p:sp>
      <p:sp>
        <p:nvSpPr>
          <p:cNvPr id="20487" name="Text Box 6"/>
          <p:cNvSpPr txBox="1">
            <a:spLocks noChangeArrowheads="1"/>
          </p:cNvSpPr>
          <p:nvPr/>
        </p:nvSpPr>
        <p:spPr bwMode="auto">
          <a:xfrm>
            <a:off x="2627313" y="3538810"/>
            <a:ext cx="5761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CC00"/>
                </a:solidFill>
              </a:rPr>
              <a:t>q0</a:t>
            </a:r>
            <a:r>
              <a:rPr lang="en-US" altLang="ja-JP" sz="1800">
                <a:solidFill>
                  <a:schemeClr val="accent2"/>
                </a:solidFill>
              </a:rPr>
              <a:t>≡</a:t>
            </a:r>
            <a:r>
              <a:rPr lang="en-US" altLang="ja-JP" sz="1800">
                <a:solidFill>
                  <a:srgbClr val="00CC00"/>
                </a:solidFill>
              </a:rPr>
              <a:t>r0</a:t>
            </a:r>
            <a:r>
              <a:rPr lang="ja-JP" altLang="en-US" sz="1800">
                <a:solidFill>
                  <a:srgbClr val="996633"/>
                </a:solidFill>
              </a:rPr>
              <a:t>　</a:t>
            </a:r>
            <a:r>
              <a:rPr lang="ja-JP" altLang="en-US" sz="1400"/>
              <a:t>＜・・・</a:t>
            </a:r>
            <a:r>
              <a:rPr lang="ja-JP" altLang="en-US" sz="1400" b="1">
                <a:solidFill>
                  <a:srgbClr val="00CC00"/>
                </a:solidFill>
              </a:rPr>
              <a:t>初期状態</a:t>
            </a:r>
            <a:r>
              <a:rPr lang="ja-JP" altLang="en-US" sz="1400"/>
              <a:t>で両者とも</a:t>
            </a:r>
            <a:r>
              <a:rPr lang="ja-JP" altLang="en-US" sz="1400" b="1">
                <a:solidFill>
                  <a:srgbClr val="0000FF"/>
                </a:solidFill>
              </a:rPr>
              <a:t>非最終状態</a:t>
            </a:r>
            <a:r>
              <a:rPr lang="ja-JP" altLang="en-US" sz="1400" b="1"/>
              <a:t>なので　</a:t>
            </a:r>
            <a:r>
              <a:rPr lang="ja-JP" altLang="en-US" sz="1600" b="1"/>
              <a:t>≡　</a:t>
            </a:r>
            <a:r>
              <a:rPr lang="ja-JP" altLang="en-US" sz="1400" b="1"/>
              <a:t>で結ぶ</a:t>
            </a:r>
          </a:p>
        </p:txBody>
      </p:sp>
      <p:sp>
        <p:nvSpPr>
          <p:cNvPr id="20488" name="Text Box 7"/>
          <p:cNvSpPr txBox="1">
            <a:spLocks noChangeArrowheads="1"/>
          </p:cNvSpPr>
          <p:nvPr/>
        </p:nvSpPr>
        <p:spPr bwMode="auto">
          <a:xfrm>
            <a:off x="1547813" y="41865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r>
              <a:rPr lang="en-US" altLang="ja-JP" sz="1800">
                <a:solidFill>
                  <a:schemeClr val="accent2"/>
                </a:solidFill>
              </a:rPr>
              <a:t>≡</a:t>
            </a:r>
            <a:r>
              <a:rPr lang="en-US" altLang="ja-JP" sz="1800"/>
              <a:t>r0</a:t>
            </a:r>
          </a:p>
        </p:txBody>
      </p:sp>
      <p:sp>
        <p:nvSpPr>
          <p:cNvPr id="20489" name="Line 8"/>
          <p:cNvSpPr>
            <a:spLocks noChangeShapeType="1"/>
          </p:cNvSpPr>
          <p:nvPr/>
        </p:nvSpPr>
        <p:spPr bwMode="auto">
          <a:xfrm flipH="1">
            <a:off x="1763713" y="3826148"/>
            <a:ext cx="9366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0" name="Line 9"/>
          <p:cNvSpPr>
            <a:spLocks noChangeShapeType="1"/>
          </p:cNvSpPr>
          <p:nvPr/>
        </p:nvSpPr>
        <p:spPr bwMode="auto">
          <a:xfrm flipH="1">
            <a:off x="2268538" y="3826148"/>
            <a:ext cx="100806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1" name="Text Box 10"/>
          <p:cNvSpPr txBox="1">
            <a:spLocks noChangeArrowheads="1"/>
          </p:cNvSpPr>
          <p:nvPr/>
        </p:nvSpPr>
        <p:spPr bwMode="auto">
          <a:xfrm>
            <a:off x="2339975" y="3826148"/>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０</a:t>
            </a:r>
          </a:p>
        </p:txBody>
      </p:sp>
      <p:sp>
        <p:nvSpPr>
          <p:cNvPr id="20492" name="Text Box 11"/>
          <p:cNvSpPr txBox="1">
            <a:spLocks noChangeArrowheads="1"/>
          </p:cNvSpPr>
          <p:nvPr/>
        </p:nvSpPr>
        <p:spPr bwMode="auto">
          <a:xfrm>
            <a:off x="3635375" y="41865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0000"/>
                </a:solidFill>
              </a:rPr>
              <a:t>≡</a:t>
            </a:r>
            <a:r>
              <a:rPr lang="en-US" altLang="ja-JP" sz="1800"/>
              <a:t>r1</a:t>
            </a:r>
          </a:p>
        </p:txBody>
      </p:sp>
      <p:sp>
        <p:nvSpPr>
          <p:cNvPr id="20493" name="Line 12"/>
          <p:cNvSpPr>
            <a:spLocks noChangeShapeType="1"/>
          </p:cNvSpPr>
          <p:nvPr/>
        </p:nvSpPr>
        <p:spPr bwMode="auto">
          <a:xfrm>
            <a:off x="2916238" y="3826148"/>
            <a:ext cx="8636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4" name="Line 13"/>
          <p:cNvSpPr>
            <a:spLocks noChangeShapeType="1"/>
          </p:cNvSpPr>
          <p:nvPr/>
        </p:nvSpPr>
        <p:spPr bwMode="auto">
          <a:xfrm>
            <a:off x="3348038" y="3826148"/>
            <a:ext cx="8636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5" name="Text Box 14"/>
          <p:cNvSpPr txBox="1">
            <a:spLocks noChangeArrowheads="1"/>
          </p:cNvSpPr>
          <p:nvPr/>
        </p:nvSpPr>
        <p:spPr bwMode="auto">
          <a:xfrm>
            <a:off x="3348038" y="382614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496" name="Text Box 15"/>
          <p:cNvSpPr txBox="1">
            <a:spLocks noChangeArrowheads="1"/>
          </p:cNvSpPr>
          <p:nvPr/>
        </p:nvSpPr>
        <p:spPr bwMode="auto">
          <a:xfrm>
            <a:off x="684213" y="4834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r>
              <a:rPr lang="en-US" altLang="ja-JP" sz="1800">
                <a:solidFill>
                  <a:schemeClr val="accent2"/>
                </a:solidFill>
              </a:rPr>
              <a:t>≡</a:t>
            </a:r>
            <a:r>
              <a:rPr lang="en-US" altLang="ja-JP" sz="1800"/>
              <a:t>r0</a:t>
            </a:r>
          </a:p>
        </p:txBody>
      </p:sp>
      <p:sp>
        <p:nvSpPr>
          <p:cNvPr id="20497" name="Line 16"/>
          <p:cNvSpPr>
            <a:spLocks noChangeShapeType="1"/>
          </p:cNvSpPr>
          <p:nvPr/>
        </p:nvSpPr>
        <p:spPr bwMode="auto">
          <a:xfrm flipH="1">
            <a:off x="1187450" y="4546873"/>
            <a:ext cx="57785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8" name="Text Box 17"/>
          <p:cNvSpPr txBox="1">
            <a:spLocks noChangeArrowheads="1"/>
          </p:cNvSpPr>
          <p:nvPr/>
        </p:nvSpPr>
        <p:spPr bwMode="auto">
          <a:xfrm>
            <a:off x="1187450" y="440241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０</a:t>
            </a:r>
          </a:p>
        </p:txBody>
      </p:sp>
      <p:sp>
        <p:nvSpPr>
          <p:cNvPr id="20499" name="Text Box 18"/>
          <p:cNvSpPr txBox="1">
            <a:spLocks noChangeArrowheads="1"/>
          </p:cNvSpPr>
          <p:nvPr/>
        </p:nvSpPr>
        <p:spPr bwMode="auto">
          <a:xfrm>
            <a:off x="1979613" y="4834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0000"/>
                </a:solidFill>
              </a:rPr>
              <a:t>≡</a:t>
            </a:r>
            <a:r>
              <a:rPr lang="en-US" altLang="ja-JP" sz="1800"/>
              <a:t>r1</a:t>
            </a:r>
          </a:p>
        </p:txBody>
      </p:sp>
      <p:sp>
        <p:nvSpPr>
          <p:cNvPr id="20500" name="Line 19"/>
          <p:cNvSpPr>
            <a:spLocks noChangeShapeType="1"/>
          </p:cNvSpPr>
          <p:nvPr/>
        </p:nvSpPr>
        <p:spPr bwMode="auto">
          <a:xfrm>
            <a:off x="2051050" y="4546873"/>
            <a:ext cx="360363"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01" name="Text Box 20"/>
          <p:cNvSpPr txBox="1">
            <a:spLocks noChangeArrowheads="1"/>
          </p:cNvSpPr>
          <p:nvPr/>
        </p:nvSpPr>
        <p:spPr bwMode="auto">
          <a:xfrm>
            <a:off x="2247900" y="442304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502" name="Text Box 21"/>
          <p:cNvSpPr txBox="1">
            <a:spLocks noChangeArrowheads="1"/>
          </p:cNvSpPr>
          <p:nvPr/>
        </p:nvSpPr>
        <p:spPr bwMode="auto">
          <a:xfrm>
            <a:off x="2916238" y="4834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0000"/>
                </a:solidFill>
              </a:rPr>
              <a:t>≡</a:t>
            </a:r>
            <a:r>
              <a:rPr lang="en-US" altLang="ja-JP" sz="1800"/>
              <a:t>r1</a:t>
            </a:r>
          </a:p>
        </p:txBody>
      </p:sp>
      <p:sp>
        <p:nvSpPr>
          <p:cNvPr id="20503" name="Text Box 22"/>
          <p:cNvSpPr txBox="1">
            <a:spLocks noChangeArrowheads="1"/>
          </p:cNvSpPr>
          <p:nvPr/>
        </p:nvSpPr>
        <p:spPr bwMode="auto">
          <a:xfrm>
            <a:off x="4211638" y="4834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r>
              <a:rPr lang="en-US" altLang="ja-JP" sz="1800">
                <a:solidFill>
                  <a:srgbClr val="FF0000"/>
                </a:solidFill>
              </a:rPr>
              <a:t>≡</a:t>
            </a:r>
            <a:r>
              <a:rPr lang="en-US" altLang="ja-JP" sz="1800"/>
              <a:t>r1</a:t>
            </a:r>
          </a:p>
        </p:txBody>
      </p:sp>
      <p:sp>
        <p:nvSpPr>
          <p:cNvPr id="20504" name="Line 23"/>
          <p:cNvSpPr>
            <a:spLocks noChangeShapeType="1"/>
          </p:cNvSpPr>
          <p:nvPr/>
        </p:nvSpPr>
        <p:spPr bwMode="auto">
          <a:xfrm flipH="1">
            <a:off x="3276600" y="4546873"/>
            <a:ext cx="57785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05" name="Line 24"/>
          <p:cNvSpPr>
            <a:spLocks noChangeShapeType="1"/>
          </p:cNvSpPr>
          <p:nvPr/>
        </p:nvSpPr>
        <p:spPr bwMode="auto">
          <a:xfrm>
            <a:off x="4140200" y="4546873"/>
            <a:ext cx="360363"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06" name="Text Box 25"/>
          <p:cNvSpPr txBox="1">
            <a:spLocks noChangeArrowheads="1"/>
          </p:cNvSpPr>
          <p:nvPr/>
        </p:nvSpPr>
        <p:spPr bwMode="auto">
          <a:xfrm>
            <a:off x="3295650" y="445321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０</a:t>
            </a:r>
          </a:p>
        </p:txBody>
      </p:sp>
      <p:sp>
        <p:nvSpPr>
          <p:cNvPr id="20507" name="Text Box 26"/>
          <p:cNvSpPr txBox="1">
            <a:spLocks noChangeArrowheads="1"/>
          </p:cNvSpPr>
          <p:nvPr/>
        </p:nvSpPr>
        <p:spPr bwMode="auto">
          <a:xfrm>
            <a:off x="4356100" y="447384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508" name="Text Box 27"/>
          <p:cNvSpPr txBox="1">
            <a:spLocks noChangeArrowheads="1"/>
          </p:cNvSpPr>
          <p:nvPr/>
        </p:nvSpPr>
        <p:spPr bwMode="auto">
          <a:xfrm>
            <a:off x="3492500" y="54819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r>
              <a:rPr lang="en-US" altLang="ja-JP" sz="1800">
                <a:solidFill>
                  <a:srgbClr val="FF0000"/>
                </a:solidFill>
              </a:rPr>
              <a:t>≡</a:t>
            </a:r>
            <a:r>
              <a:rPr lang="en-US" altLang="ja-JP" sz="1800"/>
              <a:t>r1</a:t>
            </a:r>
          </a:p>
        </p:txBody>
      </p:sp>
      <p:sp>
        <p:nvSpPr>
          <p:cNvPr id="20509" name="Line 28"/>
          <p:cNvSpPr>
            <a:spLocks noChangeShapeType="1"/>
          </p:cNvSpPr>
          <p:nvPr/>
        </p:nvSpPr>
        <p:spPr bwMode="auto">
          <a:xfrm flipH="1">
            <a:off x="3852863" y="5194573"/>
            <a:ext cx="57785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10" name="Text Box 29"/>
          <p:cNvSpPr txBox="1">
            <a:spLocks noChangeArrowheads="1"/>
          </p:cNvSpPr>
          <p:nvPr/>
        </p:nvSpPr>
        <p:spPr bwMode="auto">
          <a:xfrm>
            <a:off x="3871913" y="510091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０</a:t>
            </a:r>
          </a:p>
        </p:txBody>
      </p:sp>
      <p:sp>
        <p:nvSpPr>
          <p:cNvPr id="20511" name="Text Box 30"/>
          <p:cNvSpPr txBox="1">
            <a:spLocks noChangeArrowheads="1"/>
          </p:cNvSpPr>
          <p:nvPr/>
        </p:nvSpPr>
        <p:spPr bwMode="auto">
          <a:xfrm>
            <a:off x="4716463" y="54819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0000"/>
                </a:solidFill>
              </a:rPr>
              <a:t>≡</a:t>
            </a:r>
            <a:r>
              <a:rPr lang="en-US" altLang="ja-JP" sz="1800"/>
              <a:t>r1</a:t>
            </a:r>
          </a:p>
        </p:txBody>
      </p:sp>
      <p:sp>
        <p:nvSpPr>
          <p:cNvPr id="20512" name="Line 31"/>
          <p:cNvSpPr>
            <a:spLocks noChangeShapeType="1"/>
          </p:cNvSpPr>
          <p:nvPr/>
        </p:nvSpPr>
        <p:spPr bwMode="auto">
          <a:xfrm>
            <a:off x="4787900" y="5194573"/>
            <a:ext cx="360363"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13" name="Text Box 32"/>
          <p:cNvSpPr txBox="1">
            <a:spLocks noChangeArrowheads="1"/>
          </p:cNvSpPr>
          <p:nvPr/>
        </p:nvSpPr>
        <p:spPr bwMode="auto">
          <a:xfrm>
            <a:off x="4984750" y="499772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514" name="Text Box 33"/>
          <p:cNvSpPr txBox="1">
            <a:spLocks noChangeArrowheads="1"/>
          </p:cNvSpPr>
          <p:nvPr/>
        </p:nvSpPr>
        <p:spPr bwMode="auto">
          <a:xfrm>
            <a:off x="762000" y="3953148"/>
            <a:ext cx="1217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0000FF"/>
                </a:solidFill>
              </a:rPr>
              <a:t>共に非最終</a:t>
            </a:r>
          </a:p>
        </p:txBody>
      </p:sp>
      <p:sp>
        <p:nvSpPr>
          <p:cNvPr id="20515" name="Text Box 34"/>
          <p:cNvSpPr txBox="1">
            <a:spLocks noChangeArrowheads="1"/>
          </p:cNvSpPr>
          <p:nvPr/>
        </p:nvSpPr>
        <p:spPr bwMode="auto">
          <a:xfrm>
            <a:off x="147638" y="4594498"/>
            <a:ext cx="1073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0000FF"/>
                </a:solidFill>
              </a:rPr>
              <a:t>共に非最終</a:t>
            </a:r>
          </a:p>
        </p:txBody>
      </p:sp>
      <p:sp>
        <p:nvSpPr>
          <p:cNvPr id="20516" name="Text Box 35"/>
          <p:cNvSpPr txBox="1">
            <a:spLocks noChangeArrowheads="1"/>
          </p:cNvSpPr>
          <p:nvPr/>
        </p:nvSpPr>
        <p:spPr bwMode="auto">
          <a:xfrm>
            <a:off x="2411413" y="5194573"/>
            <a:ext cx="884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0517" name="Text Box 36"/>
          <p:cNvSpPr txBox="1">
            <a:spLocks noChangeArrowheads="1"/>
          </p:cNvSpPr>
          <p:nvPr/>
        </p:nvSpPr>
        <p:spPr bwMode="auto">
          <a:xfrm>
            <a:off x="4284663" y="3970610"/>
            <a:ext cx="884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0518" name="Text Box 37"/>
          <p:cNvSpPr txBox="1">
            <a:spLocks noChangeArrowheads="1"/>
          </p:cNvSpPr>
          <p:nvPr/>
        </p:nvSpPr>
        <p:spPr bwMode="auto">
          <a:xfrm>
            <a:off x="4859338" y="4691335"/>
            <a:ext cx="884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0519" name="Text Box 38"/>
          <p:cNvSpPr txBox="1">
            <a:spLocks noChangeArrowheads="1"/>
          </p:cNvSpPr>
          <p:nvPr/>
        </p:nvSpPr>
        <p:spPr bwMode="auto">
          <a:xfrm>
            <a:off x="3635375" y="5842273"/>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0520" name="Text Box 39"/>
          <p:cNvSpPr txBox="1">
            <a:spLocks noChangeArrowheads="1"/>
          </p:cNvSpPr>
          <p:nvPr/>
        </p:nvSpPr>
        <p:spPr bwMode="auto">
          <a:xfrm>
            <a:off x="5076825" y="5842273"/>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0521" name="Text Box 40"/>
          <p:cNvSpPr txBox="1">
            <a:spLocks noChangeArrowheads="1"/>
          </p:cNvSpPr>
          <p:nvPr/>
        </p:nvSpPr>
        <p:spPr bwMode="auto">
          <a:xfrm>
            <a:off x="6138072" y="6152879"/>
            <a:ext cx="167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M1</a:t>
            </a:r>
            <a:r>
              <a:rPr lang="ja-JP" altLang="en-US" sz="1800" dirty="0"/>
              <a:t>と</a:t>
            </a:r>
            <a:r>
              <a:rPr lang="en-US" altLang="ja-JP" sz="1800" dirty="0"/>
              <a:t>M2</a:t>
            </a:r>
            <a:r>
              <a:rPr lang="ja-JP" altLang="en-US" sz="1800" dirty="0"/>
              <a:t>は等価</a:t>
            </a:r>
          </a:p>
        </p:txBody>
      </p:sp>
      <p:sp>
        <p:nvSpPr>
          <p:cNvPr id="20522" name="Text Box 41"/>
          <p:cNvSpPr txBox="1">
            <a:spLocks noChangeArrowheads="1"/>
          </p:cNvSpPr>
          <p:nvPr/>
        </p:nvSpPr>
        <p:spPr bwMode="auto">
          <a:xfrm>
            <a:off x="5724525" y="4115073"/>
            <a:ext cx="1333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Σ</a:t>
            </a:r>
            <a:r>
              <a:rPr lang="ja-JP" altLang="en-US" sz="1800"/>
              <a:t>＝｛０，１｝</a:t>
            </a:r>
          </a:p>
        </p:txBody>
      </p:sp>
      <p:sp>
        <p:nvSpPr>
          <p:cNvPr id="20524" name="テキスト ボックス 1"/>
          <p:cNvSpPr txBox="1">
            <a:spLocks noChangeArrowheads="1"/>
          </p:cNvSpPr>
          <p:nvPr/>
        </p:nvSpPr>
        <p:spPr bwMode="auto">
          <a:xfrm>
            <a:off x="2160405" y="6315258"/>
            <a:ext cx="2377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図</a:t>
            </a:r>
            <a:r>
              <a:rPr lang="en-US" altLang="ja-JP" sz="1800" dirty="0" smtClean="0"/>
              <a:t>2.21  </a:t>
            </a:r>
            <a:r>
              <a:rPr lang="ja-JP" altLang="en-US" sz="1800" dirty="0" smtClean="0"/>
              <a:t>等価性判定木</a:t>
            </a:r>
            <a:endParaRPr lang="ja-JP" altLang="en-US" sz="1800" dirty="0"/>
          </a:p>
        </p:txBody>
      </p:sp>
      <p:sp>
        <p:nvSpPr>
          <p:cNvPr id="2" name="円/楕円 1"/>
          <p:cNvSpPr/>
          <p:nvPr/>
        </p:nvSpPr>
        <p:spPr>
          <a:xfrm>
            <a:off x="1387320" y="640858"/>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840490" y="640858"/>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ドーナツ 2"/>
          <p:cNvSpPr/>
          <p:nvPr/>
        </p:nvSpPr>
        <p:spPr>
          <a:xfrm>
            <a:off x="1357312" y="1922317"/>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ドーナツ 46"/>
          <p:cNvSpPr/>
          <p:nvPr/>
        </p:nvSpPr>
        <p:spPr>
          <a:xfrm>
            <a:off x="2849563" y="1922317"/>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Freeform 15"/>
          <p:cNvSpPr>
            <a:spLocks/>
          </p:cNvSpPr>
          <p:nvPr/>
        </p:nvSpPr>
        <p:spPr bwMode="auto">
          <a:xfrm>
            <a:off x="3384550" y="545223"/>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9" name="Freeform 15"/>
          <p:cNvSpPr>
            <a:spLocks/>
          </p:cNvSpPr>
          <p:nvPr/>
        </p:nvSpPr>
        <p:spPr bwMode="auto">
          <a:xfrm>
            <a:off x="3462791" y="1906414"/>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0" name="Freeform 15"/>
          <p:cNvSpPr>
            <a:spLocks/>
          </p:cNvSpPr>
          <p:nvPr/>
        </p:nvSpPr>
        <p:spPr bwMode="auto">
          <a:xfrm rot="8470675">
            <a:off x="1021795" y="2310205"/>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cxnSp>
        <p:nvCxnSpPr>
          <p:cNvPr id="7" name="直線矢印コネクタ 6"/>
          <p:cNvCxnSpPr>
            <a:stCxn id="3" idx="0"/>
            <a:endCxn id="2" idx="4"/>
          </p:cNvCxnSpPr>
          <p:nvPr/>
        </p:nvCxnSpPr>
        <p:spPr>
          <a:xfrm flipV="1">
            <a:off x="1692728" y="1144914"/>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3" idx="7"/>
          </p:cNvCxnSpPr>
          <p:nvPr/>
        </p:nvCxnSpPr>
        <p:spPr>
          <a:xfrm flipV="1">
            <a:off x="1929903" y="1129012"/>
            <a:ext cx="1227480" cy="88362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45" idx="2"/>
          </p:cNvCxnSpPr>
          <p:nvPr/>
        </p:nvCxnSpPr>
        <p:spPr>
          <a:xfrm flipH="1">
            <a:off x="2031015" y="892886"/>
            <a:ext cx="809475" cy="1572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フリーフォーム 11"/>
          <p:cNvSpPr/>
          <p:nvPr/>
        </p:nvSpPr>
        <p:spPr>
          <a:xfrm>
            <a:off x="1992086" y="1939660"/>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p:cNvSpPr/>
          <p:nvPr/>
        </p:nvSpPr>
        <p:spPr>
          <a:xfrm rot="10971838">
            <a:off x="1944234" y="2354728"/>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71913" y="410031"/>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4" name="テキスト ボックス 63"/>
          <p:cNvSpPr txBox="1"/>
          <p:nvPr/>
        </p:nvSpPr>
        <p:spPr>
          <a:xfrm>
            <a:off x="806282" y="2569235"/>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5" name="テキスト ボックス 64"/>
          <p:cNvSpPr txBox="1"/>
          <p:nvPr/>
        </p:nvSpPr>
        <p:spPr>
          <a:xfrm>
            <a:off x="2268538" y="523554"/>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6" name="テキスト ボックス 65"/>
          <p:cNvSpPr txBox="1"/>
          <p:nvPr/>
        </p:nvSpPr>
        <p:spPr>
          <a:xfrm>
            <a:off x="3971757" y="2012633"/>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7" name="テキスト ボックス 66"/>
          <p:cNvSpPr txBox="1"/>
          <p:nvPr/>
        </p:nvSpPr>
        <p:spPr>
          <a:xfrm>
            <a:off x="2279299" y="1290282"/>
            <a:ext cx="312906" cy="369332"/>
          </a:xfrm>
          <a:prstGeom prst="rect">
            <a:avLst/>
          </a:prstGeom>
          <a:noFill/>
        </p:spPr>
        <p:txBody>
          <a:bodyPr wrap="none" rtlCol="0">
            <a:spAutoFit/>
          </a:bodyPr>
          <a:lstStyle/>
          <a:p>
            <a:r>
              <a:rPr lang="en-US" altLang="ja-JP" dirty="0"/>
              <a:t>1</a:t>
            </a:r>
            <a:endParaRPr kumimoji="1" lang="ja-JP" altLang="en-US" dirty="0"/>
          </a:p>
        </p:txBody>
      </p:sp>
      <p:sp>
        <p:nvSpPr>
          <p:cNvPr id="68" name="テキスト ボックス 67"/>
          <p:cNvSpPr txBox="1"/>
          <p:nvPr/>
        </p:nvSpPr>
        <p:spPr>
          <a:xfrm>
            <a:off x="1460664" y="1286329"/>
            <a:ext cx="312906" cy="369332"/>
          </a:xfrm>
          <a:prstGeom prst="rect">
            <a:avLst/>
          </a:prstGeom>
          <a:noFill/>
        </p:spPr>
        <p:txBody>
          <a:bodyPr wrap="none" rtlCol="0">
            <a:spAutoFit/>
          </a:bodyPr>
          <a:lstStyle/>
          <a:p>
            <a:r>
              <a:rPr lang="en-US" altLang="ja-JP" dirty="0"/>
              <a:t>1</a:t>
            </a:r>
            <a:endParaRPr kumimoji="1" lang="ja-JP" altLang="en-US" dirty="0"/>
          </a:p>
        </p:txBody>
      </p:sp>
      <p:sp>
        <p:nvSpPr>
          <p:cNvPr id="69" name="テキスト ボックス 68"/>
          <p:cNvSpPr txBox="1"/>
          <p:nvPr/>
        </p:nvSpPr>
        <p:spPr>
          <a:xfrm>
            <a:off x="2261310" y="1952472"/>
            <a:ext cx="312906" cy="369332"/>
          </a:xfrm>
          <a:prstGeom prst="rect">
            <a:avLst/>
          </a:prstGeom>
          <a:noFill/>
        </p:spPr>
        <p:txBody>
          <a:bodyPr wrap="none" rtlCol="0">
            <a:spAutoFit/>
          </a:bodyPr>
          <a:lstStyle/>
          <a:p>
            <a:r>
              <a:rPr lang="en-US" altLang="ja-JP" dirty="0"/>
              <a:t>1</a:t>
            </a:r>
            <a:endParaRPr kumimoji="1" lang="ja-JP" altLang="en-US" dirty="0"/>
          </a:p>
        </p:txBody>
      </p:sp>
      <p:sp>
        <p:nvSpPr>
          <p:cNvPr id="70" name="テキスト ボックス 69"/>
          <p:cNvSpPr txBox="1"/>
          <p:nvPr/>
        </p:nvSpPr>
        <p:spPr>
          <a:xfrm>
            <a:off x="2279299" y="2506105"/>
            <a:ext cx="312906" cy="369332"/>
          </a:xfrm>
          <a:prstGeom prst="rect">
            <a:avLst/>
          </a:prstGeom>
          <a:noFill/>
        </p:spPr>
        <p:txBody>
          <a:bodyPr wrap="none" rtlCol="0">
            <a:spAutoFit/>
          </a:bodyPr>
          <a:lstStyle/>
          <a:p>
            <a:r>
              <a:rPr lang="en-US" altLang="ja-JP" dirty="0"/>
              <a:t>1</a:t>
            </a:r>
            <a:endParaRPr kumimoji="1" lang="ja-JP" altLang="en-US" dirty="0"/>
          </a:p>
        </p:txBody>
      </p:sp>
      <p:sp>
        <p:nvSpPr>
          <p:cNvPr id="73" name="円/楕円 72"/>
          <p:cNvSpPr/>
          <p:nvPr/>
        </p:nvSpPr>
        <p:spPr>
          <a:xfrm>
            <a:off x="5804041" y="644811"/>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ドーナツ 73"/>
          <p:cNvSpPr/>
          <p:nvPr/>
        </p:nvSpPr>
        <p:spPr>
          <a:xfrm>
            <a:off x="5774033" y="1926270"/>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p:cNvSpPr txBox="1"/>
          <p:nvPr/>
        </p:nvSpPr>
        <p:spPr>
          <a:xfrm>
            <a:off x="5780214" y="1290282"/>
            <a:ext cx="312906" cy="369332"/>
          </a:xfrm>
          <a:prstGeom prst="rect">
            <a:avLst/>
          </a:prstGeom>
          <a:noFill/>
        </p:spPr>
        <p:txBody>
          <a:bodyPr wrap="none" rtlCol="0">
            <a:spAutoFit/>
          </a:bodyPr>
          <a:lstStyle/>
          <a:p>
            <a:r>
              <a:rPr lang="en-US" altLang="ja-JP" dirty="0"/>
              <a:t>1</a:t>
            </a:r>
            <a:endParaRPr kumimoji="1" lang="ja-JP" altLang="en-US" dirty="0"/>
          </a:p>
        </p:txBody>
      </p:sp>
      <p:cxnSp>
        <p:nvCxnSpPr>
          <p:cNvPr id="76" name="直線矢印コネクタ 75"/>
          <p:cNvCxnSpPr/>
          <p:nvPr/>
        </p:nvCxnSpPr>
        <p:spPr>
          <a:xfrm flipV="1">
            <a:off x="6093120" y="1129012"/>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7" name="Freeform 15"/>
          <p:cNvSpPr>
            <a:spLocks/>
          </p:cNvSpPr>
          <p:nvPr/>
        </p:nvSpPr>
        <p:spPr bwMode="auto">
          <a:xfrm>
            <a:off x="6389007" y="565931"/>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78" name="テキスト ボックス 77"/>
          <p:cNvSpPr txBox="1"/>
          <p:nvPr/>
        </p:nvSpPr>
        <p:spPr>
          <a:xfrm>
            <a:off x="6876370" y="430739"/>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79" name="Freeform 15"/>
          <p:cNvSpPr>
            <a:spLocks/>
          </p:cNvSpPr>
          <p:nvPr/>
        </p:nvSpPr>
        <p:spPr bwMode="auto">
          <a:xfrm>
            <a:off x="6394223" y="1902998"/>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80" name="テキスト ボックス 79"/>
          <p:cNvSpPr txBox="1"/>
          <p:nvPr/>
        </p:nvSpPr>
        <p:spPr>
          <a:xfrm>
            <a:off x="5012447" y="2146505"/>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81" name="Freeform 15"/>
          <p:cNvSpPr>
            <a:spLocks/>
          </p:cNvSpPr>
          <p:nvPr/>
        </p:nvSpPr>
        <p:spPr bwMode="auto">
          <a:xfrm rot="11362721">
            <a:off x="5284622" y="1953802"/>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82" name="テキスト ボックス 81"/>
          <p:cNvSpPr txBox="1"/>
          <p:nvPr/>
        </p:nvSpPr>
        <p:spPr>
          <a:xfrm>
            <a:off x="6937148" y="2028261"/>
            <a:ext cx="312906" cy="369332"/>
          </a:xfrm>
          <a:prstGeom prst="rect">
            <a:avLst/>
          </a:prstGeom>
          <a:noFill/>
        </p:spPr>
        <p:txBody>
          <a:bodyPr wrap="none" rtlCol="0">
            <a:spAutoFit/>
          </a:bodyPr>
          <a:lstStyle/>
          <a:p>
            <a:r>
              <a:rPr lang="en-US" altLang="ja-JP" dirty="0"/>
              <a:t>1</a:t>
            </a:r>
            <a:endParaRPr kumimoji="1" lang="ja-JP" altLang="en-US" dirty="0"/>
          </a:p>
        </p:txBody>
      </p:sp>
      <p:sp>
        <p:nvSpPr>
          <p:cNvPr id="14" name="テキスト ボックス 13"/>
          <p:cNvSpPr txBox="1"/>
          <p:nvPr/>
        </p:nvSpPr>
        <p:spPr>
          <a:xfrm>
            <a:off x="2102769" y="2886121"/>
            <a:ext cx="505267" cy="369332"/>
          </a:xfrm>
          <a:prstGeom prst="rect">
            <a:avLst/>
          </a:prstGeom>
          <a:noFill/>
        </p:spPr>
        <p:txBody>
          <a:bodyPr wrap="none" rtlCol="0">
            <a:spAutoFit/>
          </a:bodyPr>
          <a:lstStyle/>
          <a:p>
            <a:r>
              <a:rPr kumimoji="1" lang="en-US" altLang="ja-JP" dirty="0" smtClean="0"/>
              <a:t>M1</a:t>
            </a:r>
            <a:endParaRPr kumimoji="1" lang="ja-JP" altLang="en-US" dirty="0"/>
          </a:p>
        </p:txBody>
      </p:sp>
      <p:sp>
        <p:nvSpPr>
          <p:cNvPr id="84" name="テキスト ボックス 83"/>
          <p:cNvSpPr txBox="1"/>
          <p:nvPr/>
        </p:nvSpPr>
        <p:spPr>
          <a:xfrm>
            <a:off x="5943147" y="2771636"/>
            <a:ext cx="505267" cy="369332"/>
          </a:xfrm>
          <a:prstGeom prst="rect">
            <a:avLst/>
          </a:prstGeom>
          <a:noFill/>
        </p:spPr>
        <p:txBody>
          <a:bodyPr wrap="none" rtlCol="0">
            <a:spAutoFit/>
          </a:bodyPr>
          <a:lstStyle/>
          <a:p>
            <a:r>
              <a:rPr kumimoji="1" lang="en-US" altLang="ja-JP" dirty="0" smtClean="0"/>
              <a:t>M2</a:t>
            </a:r>
            <a:endParaRPr kumimoji="1" lang="ja-JP" altLang="en-US" dirty="0"/>
          </a:p>
        </p:txBody>
      </p:sp>
      <p:sp>
        <p:nvSpPr>
          <p:cNvPr id="15" name="テキスト ボックス 14"/>
          <p:cNvSpPr txBox="1"/>
          <p:nvPr/>
        </p:nvSpPr>
        <p:spPr>
          <a:xfrm>
            <a:off x="1484975" y="716083"/>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87" name="テキスト ボックス 86"/>
          <p:cNvSpPr txBox="1"/>
          <p:nvPr/>
        </p:nvSpPr>
        <p:spPr>
          <a:xfrm>
            <a:off x="5936667" y="744800"/>
            <a:ext cx="389850" cy="369332"/>
          </a:xfrm>
          <a:prstGeom prst="rect">
            <a:avLst/>
          </a:prstGeom>
          <a:noFill/>
        </p:spPr>
        <p:txBody>
          <a:bodyPr wrap="none" rtlCol="0">
            <a:spAutoFit/>
          </a:bodyPr>
          <a:lstStyle/>
          <a:p>
            <a:r>
              <a:rPr lang="en-US" altLang="ja-JP" dirty="0"/>
              <a:t>r</a:t>
            </a:r>
            <a:r>
              <a:rPr kumimoji="1" lang="en-US" altLang="ja-JP" dirty="0" smtClean="0"/>
              <a:t>0</a:t>
            </a:r>
            <a:endParaRPr kumimoji="1" lang="ja-JP" altLang="en-US" dirty="0"/>
          </a:p>
        </p:txBody>
      </p:sp>
      <p:sp>
        <p:nvSpPr>
          <p:cNvPr id="88" name="テキスト ボックス 87"/>
          <p:cNvSpPr txBox="1"/>
          <p:nvPr/>
        </p:nvSpPr>
        <p:spPr>
          <a:xfrm>
            <a:off x="2991847" y="2049961"/>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89" name="テキスト ボックス 88"/>
          <p:cNvSpPr txBox="1"/>
          <p:nvPr/>
        </p:nvSpPr>
        <p:spPr>
          <a:xfrm>
            <a:off x="2916238" y="706700"/>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90" name="テキスト ボックス 89"/>
          <p:cNvSpPr txBox="1"/>
          <p:nvPr/>
        </p:nvSpPr>
        <p:spPr>
          <a:xfrm>
            <a:off x="1488757" y="2067739"/>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91" name="テキスト ボックス 90"/>
          <p:cNvSpPr txBox="1"/>
          <p:nvPr/>
        </p:nvSpPr>
        <p:spPr>
          <a:xfrm>
            <a:off x="5943147" y="2067739"/>
            <a:ext cx="389850" cy="369332"/>
          </a:xfrm>
          <a:prstGeom prst="rect">
            <a:avLst/>
          </a:prstGeom>
          <a:noFill/>
        </p:spPr>
        <p:txBody>
          <a:bodyPr wrap="none" rtlCol="0">
            <a:spAutoFit/>
          </a:bodyPr>
          <a:lstStyle/>
          <a:p>
            <a:r>
              <a:rPr lang="en-US" altLang="ja-JP" dirty="0" smtClean="0"/>
              <a:t>r1</a:t>
            </a:r>
            <a:endParaRPr kumimoji="1" lang="ja-JP" altLang="en-US" dirty="0"/>
          </a:p>
        </p:txBody>
      </p:sp>
      <p:sp>
        <p:nvSpPr>
          <p:cNvPr id="16" name="テキスト ボックス 15"/>
          <p:cNvSpPr txBox="1"/>
          <p:nvPr/>
        </p:nvSpPr>
        <p:spPr>
          <a:xfrm>
            <a:off x="360567" y="175891"/>
            <a:ext cx="2387192" cy="369332"/>
          </a:xfrm>
          <a:prstGeom prst="rect">
            <a:avLst/>
          </a:prstGeom>
          <a:noFill/>
        </p:spPr>
        <p:txBody>
          <a:bodyPr wrap="none" rtlCol="0">
            <a:spAutoFit/>
          </a:bodyPr>
          <a:lstStyle/>
          <a:p>
            <a:r>
              <a:rPr kumimoji="1" lang="en-US" altLang="ja-JP" dirty="0" smtClean="0"/>
              <a:t>M1</a:t>
            </a:r>
            <a:r>
              <a:rPr kumimoji="1" lang="ja-JP" altLang="en-US" dirty="0" smtClean="0"/>
              <a:t>と</a:t>
            </a:r>
            <a:r>
              <a:rPr kumimoji="1" lang="en-US" altLang="ja-JP" dirty="0" smtClean="0"/>
              <a:t>M2</a:t>
            </a:r>
            <a:r>
              <a:rPr kumimoji="1" lang="ja-JP" altLang="en-US" dirty="0" smtClean="0"/>
              <a:t>の等価性判定</a:t>
            </a:r>
            <a:endParaRPr kumimoji="1" lang="ja-JP" altLang="en-US" dirty="0"/>
          </a:p>
        </p:txBody>
      </p:sp>
      <p:sp>
        <p:nvSpPr>
          <p:cNvPr id="17" name="テキスト ボックス 16"/>
          <p:cNvSpPr txBox="1"/>
          <p:nvPr/>
        </p:nvSpPr>
        <p:spPr>
          <a:xfrm>
            <a:off x="1000215" y="700694"/>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94" name="テキスト ボックス 93"/>
          <p:cNvSpPr txBox="1"/>
          <p:nvPr/>
        </p:nvSpPr>
        <p:spPr>
          <a:xfrm>
            <a:off x="5426998" y="706700"/>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Tree>
    <p:extLst>
      <p:ext uri="{BB962C8B-B14F-4D97-AF65-F5344CB8AC3E}">
        <p14:creationId xmlns:p14="http://schemas.microsoft.com/office/powerpoint/2010/main" val="185011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番号プレースホルダー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A22A3647-697E-45D7-950C-921D3FEA8BBE}" type="slidenum">
              <a:rPr lang="en-US" altLang="ja-JP" sz="1400" smtClean="0"/>
              <a:pPr eaLnBrk="1" hangingPunct="1">
                <a:spcBef>
                  <a:spcPct val="0"/>
                </a:spcBef>
                <a:buFontTx/>
                <a:buNone/>
              </a:pPr>
              <a:t>23</a:t>
            </a:fld>
            <a:endParaRPr lang="en-US" altLang="ja-JP" sz="1400" smtClean="0"/>
          </a:p>
        </p:txBody>
      </p:sp>
      <p:sp>
        <p:nvSpPr>
          <p:cNvPr id="21508" name="テキスト ボックス 1"/>
          <p:cNvSpPr txBox="1">
            <a:spLocks noChangeArrowheads="1"/>
          </p:cNvSpPr>
          <p:nvPr/>
        </p:nvSpPr>
        <p:spPr bwMode="auto">
          <a:xfrm>
            <a:off x="760288" y="413666"/>
            <a:ext cx="26180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smtClean="0"/>
              <a:t>M2</a:t>
            </a:r>
            <a:r>
              <a:rPr lang="ja-JP" altLang="en-US" sz="1800" dirty="0"/>
              <a:t>と</a:t>
            </a:r>
            <a:r>
              <a:rPr lang="en-US" altLang="ja-JP" sz="1800" dirty="0"/>
              <a:t>M3</a:t>
            </a:r>
            <a:r>
              <a:rPr lang="ja-JP" altLang="en-US" sz="1800" dirty="0"/>
              <a:t>の等価性の判定</a:t>
            </a:r>
            <a:endParaRPr lang="en-US" altLang="ja-JP" sz="1800" dirty="0"/>
          </a:p>
          <a:p>
            <a:pPr eaLnBrk="1" hangingPunct="1">
              <a:spcBef>
                <a:spcPct val="0"/>
              </a:spcBef>
              <a:buFontTx/>
              <a:buNone/>
            </a:pPr>
            <a:endParaRPr lang="en-US" altLang="ja-JP" sz="1800" dirty="0"/>
          </a:p>
        </p:txBody>
      </p:sp>
      <p:sp>
        <p:nvSpPr>
          <p:cNvPr id="6" name="円/楕円 5"/>
          <p:cNvSpPr/>
          <p:nvPr/>
        </p:nvSpPr>
        <p:spPr>
          <a:xfrm>
            <a:off x="1577171" y="1122816"/>
            <a:ext cx="498475" cy="4429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511" name="テキスト ボックス 9"/>
          <p:cNvSpPr txBox="1">
            <a:spLocks noChangeArrowheads="1"/>
          </p:cNvSpPr>
          <p:nvPr/>
        </p:nvSpPr>
        <p:spPr bwMode="auto">
          <a:xfrm>
            <a:off x="1668442" y="2767919"/>
            <a:ext cx="506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M2</a:t>
            </a:r>
            <a:endParaRPr lang="ja-JP" altLang="en-US" sz="1800" dirty="0"/>
          </a:p>
        </p:txBody>
      </p:sp>
      <p:sp>
        <p:nvSpPr>
          <p:cNvPr id="21512" name="テキスト ボックス 10"/>
          <p:cNvSpPr txBox="1">
            <a:spLocks noChangeArrowheads="1"/>
          </p:cNvSpPr>
          <p:nvPr/>
        </p:nvSpPr>
        <p:spPr bwMode="auto">
          <a:xfrm>
            <a:off x="1631146" y="1175203"/>
            <a:ext cx="3905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r0</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r1</a:t>
            </a:r>
            <a:endParaRPr lang="ja-JP" altLang="en-US" sz="1800"/>
          </a:p>
        </p:txBody>
      </p:sp>
      <p:sp>
        <p:nvSpPr>
          <p:cNvPr id="12" name="フリーフォーム 11"/>
          <p:cNvSpPr/>
          <p:nvPr/>
        </p:nvSpPr>
        <p:spPr>
          <a:xfrm>
            <a:off x="2053421" y="1094241"/>
            <a:ext cx="484187" cy="430212"/>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フリーフォーム 12"/>
          <p:cNvSpPr/>
          <p:nvPr/>
        </p:nvSpPr>
        <p:spPr>
          <a:xfrm>
            <a:off x="2075646" y="2222953"/>
            <a:ext cx="484187" cy="430213"/>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4" name="フリーフォーム 13"/>
          <p:cNvSpPr/>
          <p:nvPr/>
        </p:nvSpPr>
        <p:spPr>
          <a:xfrm rot="11317629">
            <a:off x="1094571" y="2264228"/>
            <a:ext cx="484187" cy="428625"/>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6" name="直線矢印コネクタ 15"/>
          <p:cNvCxnSpPr/>
          <p:nvPr/>
        </p:nvCxnSpPr>
        <p:spPr>
          <a:xfrm>
            <a:off x="1826408" y="1565728"/>
            <a:ext cx="0" cy="6635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円/楕円 16"/>
          <p:cNvSpPr/>
          <p:nvPr/>
        </p:nvSpPr>
        <p:spPr>
          <a:xfrm>
            <a:off x="3942546" y="1194253"/>
            <a:ext cx="500062" cy="44291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519" name="テキスト ボックス 18"/>
          <p:cNvSpPr txBox="1">
            <a:spLocks noChangeArrowheads="1"/>
          </p:cNvSpPr>
          <p:nvPr/>
        </p:nvSpPr>
        <p:spPr bwMode="auto">
          <a:xfrm>
            <a:off x="4047320" y="2851603"/>
            <a:ext cx="504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M3</a:t>
            </a:r>
            <a:endParaRPr lang="ja-JP" altLang="en-US" sz="1800" dirty="0"/>
          </a:p>
        </p:txBody>
      </p:sp>
      <p:sp>
        <p:nvSpPr>
          <p:cNvPr id="21520" name="テキスト ボックス 19"/>
          <p:cNvSpPr txBox="1">
            <a:spLocks noChangeArrowheads="1"/>
          </p:cNvSpPr>
          <p:nvPr/>
        </p:nvSpPr>
        <p:spPr bwMode="auto">
          <a:xfrm>
            <a:off x="3998108" y="1246641"/>
            <a:ext cx="4270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s0</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s1</a:t>
            </a:r>
            <a:endParaRPr lang="ja-JP" altLang="en-US" sz="1800"/>
          </a:p>
        </p:txBody>
      </p:sp>
      <p:sp>
        <p:nvSpPr>
          <p:cNvPr id="22" name="フリーフォーム 21"/>
          <p:cNvSpPr/>
          <p:nvPr/>
        </p:nvSpPr>
        <p:spPr>
          <a:xfrm>
            <a:off x="4442608" y="2294391"/>
            <a:ext cx="482600" cy="430212"/>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フリーフォーム 22"/>
          <p:cNvSpPr/>
          <p:nvPr/>
        </p:nvSpPr>
        <p:spPr>
          <a:xfrm rot="11317629">
            <a:off x="3461533" y="2335666"/>
            <a:ext cx="482600" cy="428625"/>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5" name="フリーフォーム 24"/>
          <p:cNvSpPr/>
          <p:nvPr/>
        </p:nvSpPr>
        <p:spPr>
          <a:xfrm>
            <a:off x="3918733" y="1607003"/>
            <a:ext cx="157163" cy="739775"/>
          </a:xfrm>
          <a:custGeom>
            <a:avLst/>
            <a:gdLst>
              <a:gd name="connsiteX0" fmla="*/ 138641 w 157114"/>
              <a:gd name="connsiteY0" fmla="*/ 0 h 738909"/>
              <a:gd name="connsiteX1" fmla="*/ 96 w 157114"/>
              <a:gd name="connsiteY1" fmla="*/ 314036 h 738909"/>
              <a:gd name="connsiteX2" fmla="*/ 157114 w 157114"/>
              <a:gd name="connsiteY2" fmla="*/ 738909 h 738909"/>
              <a:gd name="connsiteX3" fmla="*/ 157114 w 157114"/>
              <a:gd name="connsiteY3" fmla="*/ 738909 h 738909"/>
              <a:gd name="connsiteX4" fmla="*/ 157114 w 157114"/>
              <a:gd name="connsiteY4" fmla="*/ 738909 h 73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14" h="738909">
                <a:moveTo>
                  <a:pt x="138641" y="0"/>
                </a:moveTo>
                <a:cubicBezTo>
                  <a:pt x="67829" y="95442"/>
                  <a:pt x="-2983" y="190885"/>
                  <a:pt x="96" y="314036"/>
                </a:cubicBezTo>
                <a:cubicBezTo>
                  <a:pt x="3175" y="437187"/>
                  <a:pt x="157114" y="738909"/>
                  <a:pt x="157114" y="738909"/>
                </a:cubicBezTo>
                <a:lnTo>
                  <a:pt x="157114" y="738909"/>
                </a:lnTo>
                <a:lnTo>
                  <a:pt x="157114" y="738909"/>
                </a:ln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フリーフォーム 25"/>
          <p:cNvSpPr/>
          <p:nvPr/>
        </p:nvSpPr>
        <p:spPr>
          <a:xfrm flipH="1">
            <a:off x="4299733" y="1616528"/>
            <a:ext cx="203200" cy="738188"/>
          </a:xfrm>
          <a:custGeom>
            <a:avLst/>
            <a:gdLst>
              <a:gd name="connsiteX0" fmla="*/ 138641 w 157114"/>
              <a:gd name="connsiteY0" fmla="*/ 0 h 738909"/>
              <a:gd name="connsiteX1" fmla="*/ 96 w 157114"/>
              <a:gd name="connsiteY1" fmla="*/ 314036 h 738909"/>
              <a:gd name="connsiteX2" fmla="*/ 157114 w 157114"/>
              <a:gd name="connsiteY2" fmla="*/ 738909 h 738909"/>
              <a:gd name="connsiteX3" fmla="*/ 157114 w 157114"/>
              <a:gd name="connsiteY3" fmla="*/ 738909 h 738909"/>
              <a:gd name="connsiteX4" fmla="*/ 157114 w 157114"/>
              <a:gd name="connsiteY4" fmla="*/ 738909 h 73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14" h="738909">
                <a:moveTo>
                  <a:pt x="138641" y="0"/>
                </a:moveTo>
                <a:cubicBezTo>
                  <a:pt x="67829" y="95442"/>
                  <a:pt x="-2983" y="190885"/>
                  <a:pt x="96" y="314036"/>
                </a:cubicBezTo>
                <a:cubicBezTo>
                  <a:pt x="3175" y="437187"/>
                  <a:pt x="157114" y="738909"/>
                  <a:pt x="157114" y="738909"/>
                </a:cubicBezTo>
                <a:lnTo>
                  <a:pt x="157114" y="738909"/>
                </a:lnTo>
                <a:lnTo>
                  <a:pt x="157114" y="738909"/>
                </a:ln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527" name="テキスト ボックス 28"/>
          <p:cNvSpPr txBox="1">
            <a:spLocks noChangeArrowheads="1"/>
          </p:cNvSpPr>
          <p:nvPr/>
        </p:nvSpPr>
        <p:spPr bwMode="auto">
          <a:xfrm>
            <a:off x="1830717" y="3964668"/>
            <a:ext cx="25828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　　　　　</a:t>
            </a:r>
            <a:r>
              <a:rPr lang="en-US" altLang="ja-JP" sz="1800"/>
              <a:t>r0</a:t>
            </a:r>
            <a:r>
              <a:rPr lang="ja-JP" altLang="en-US" sz="1800"/>
              <a:t>　≡　</a:t>
            </a:r>
            <a:r>
              <a:rPr lang="en-US" altLang="ja-JP" sz="1800"/>
              <a:t>s0</a:t>
            </a:r>
          </a:p>
          <a:p>
            <a:pPr eaLnBrk="1" hangingPunct="1">
              <a:spcBef>
                <a:spcPct val="0"/>
              </a:spcBef>
              <a:buFontTx/>
              <a:buNone/>
            </a:pPr>
            <a:endParaRPr lang="en-US" altLang="ja-JP" sz="1800"/>
          </a:p>
          <a:p>
            <a:pPr eaLnBrk="1" hangingPunct="1">
              <a:spcBef>
                <a:spcPct val="0"/>
              </a:spcBef>
              <a:buFontTx/>
              <a:buNone/>
            </a:pPr>
            <a:r>
              <a:rPr lang="ja-JP" altLang="en-US" sz="1800"/>
              <a:t>　　　　</a:t>
            </a:r>
            <a:r>
              <a:rPr lang="en-US" altLang="ja-JP" sz="1800"/>
              <a:t>0</a:t>
            </a:r>
            <a:r>
              <a:rPr lang="ja-JP" altLang="en-US" sz="1800"/>
              <a:t>　　　　　　</a:t>
            </a:r>
            <a:r>
              <a:rPr lang="en-US" altLang="ja-JP" sz="1800"/>
              <a:t>1</a:t>
            </a:r>
          </a:p>
          <a:p>
            <a:pPr eaLnBrk="1" hangingPunct="1">
              <a:spcBef>
                <a:spcPct val="0"/>
              </a:spcBef>
              <a:buFontTx/>
              <a:buNone/>
            </a:pPr>
            <a:endParaRPr lang="en-US" altLang="ja-JP" sz="1800"/>
          </a:p>
          <a:p>
            <a:pPr eaLnBrk="1" hangingPunct="1">
              <a:spcBef>
                <a:spcPct val="0"/>
              </a:spcBef>
              <a:buFontTx/>
              <a:buNone/>
            </a:pPr>
            <a:r>
              <a:rPr lang="en-US" altLang="ja-JP" sz="1800"/>
              <a:t>r0</a:t>
            </a:r>
            <a:r>
              <a:rPr lang="ja-JP" altLang="en-US" sz="1800"/>
              <a:t>　</a:t>
            </a:r>
            <a:r>
              <a:rPr lang="ja-JP" altLang="en-US" sz="1800">
                <a:solidFill>
                  <a:srgbClr val="FF0000"/>
                </a:solidFill>
              </a:rPr>
              <a:t>≡</a:t>
            </a:r>
            <a:r>
              <a:rPr lang="ja-JP" altLang="en-US" sz="1800"/>
              <a:t>　</a:t>
            </a:r>
            <a:r>
              <a:rPr lang="en-US" altLang="ja-JP" sz="1800"/>
              <a:t>s1</a:t>
            </a:r>
            <a:r>
              <a:rPr lang="ja-JP" altLang="en-US" sz="1800"/>
              <a:t>　　　　</a:t>
            </a:r>
            <a:r>
              <a:rPr lang="en-US" altLang="ja-JP" sz="1800"/>
              <a:t>r1</a:t>
            </a:r>
            <a:r>
              <a:rPr lang="ja-JP" altLang="en-US" sz="1800"/>
              <a:t>　≡　</a:t>
            </a:r>
            <a:r>
              <a:rPr lang="en-US" altLang="ja-JP" sz="1800"/>
              <a:t>s1</a:t>
            </a:r>
          </a:p>
        </p:txBody>
      </p:sp>
      <p:cxnSp>
        <p:nvCxnSpPr>
          <p:cNvPr id="31" name="直線コネクタ 30"/>
          <p:cNvCxnSpPr/>
          <p:nvPr/>
        </p:nvCxnSpPr>
        <p:spPr>
          <a:xfrm flipH="1">
            <a:off x="2387930" y="4261531"/>
            <a:ext cx="733425" cy="81280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21355" y="4261531"/>
            <a:ext cx="725487" cy="85090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2279980" y="5112431"/>
            <a:ext cx="107950" cy="257175"/>
          </a:xfrm>
          <a:prstGeom prst="line">
            <a:avLst/>
          </a:prstGeom>
          <a:ln w="15875">
            <a:solidFill>
              <a:srgbClr val="FF3300"/>
            </a:solidFill>
            <a:tailEnd type="none"/>
          </a:ln>
        </p:spPr>
        <p:style>
          <a:lnRef idx="1">
            <a:schemeClr val="accent1"/>
          </a:lnRef>
          <a:fillRef idx="0">
            <a:schemeClr val="accent1"/>
          </a:fillRef>
          <a:effectRef idx="0">
            <a:schemeClr val="accent1"/>
          </a:effectRef>
          <a:fontRef idx="minor">
            <a:schemeClr val="tx1"/>
          </a:fontRef>
        </p:style>
      </p:cxnSp>
      <p:sp>
        <p:nvSpPr>
          <p:cNvPr id="21531" name="テキスト ボックス 38"/>
          <p:cNvSpPr txBox="1">
            <a:spLocks noChangeArrowheads="1"/>
          </p:cNvSpPr>
          <p:nvPr/>
        </p:nvSpPr>
        <p:spPr bwMode="auto">
          <a:xfrm>
            <a:off x="4683908" y="4519499"/>
            <a:ext cx="1268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M2</a:t>
            </a:r>
            <a:r>
              <a:rPr lang="ja-JP" altLang="en-US" sz="1800"/>
              <a:t>　</a:t>
            </a:r>
            <a:r>
              <a:rPr lang="ja-JP" altLang="en-US" sz="1800">
                <a:solidFill>
                  <a:srgbClr val="FF0000"/>
                </a:solidFill>
              </a:rPr>
              <a:t>≡</a:t>
            </a:r>
            <a:r>
              <a:rPr lang="ja-JP" altLang="en-US" sz="1800"/>
              <a:t>　</a:t>
            </a:r>
            <a:r>
              <a:rPr lang="en-US" altLang="ja-JP" sz="1800"/>
              <a:t>M3</a:t>
            </a:r>
            <a:endParaRPr lang="ja-JP" altLang="en-US" sz="1800"/>
          </a:p>
        </p:txBody>
      </p:sp>
      <p:cxnSp>
        <p:nvCxnSpPr>
          <p:cNvPr id="40" name="直線コネクタ 39"/>
          <p:cNvCxnSpPr/>
          <p:nvPr/>
        </p:nvCxnSpPr>
        <p:spPr>
          <a:xfrm>
            <a:off x="5256138" y="4575061"/>
            <a:ext cx="107950" cy="257175"/>
          </a:xfrm>
          <a:prstGeom prst="line">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1533" name="テキスト ボックス 40"/>
          <p:cNvSpPr txBox="1">
            <a:spLocks noChangeArrowheads="1"/>
          </p:cNvSpPr>
          <p:nvPr/>
        </p:nvSpPr>
        <p:spPr bwMode="auto">
          <a:xfrm>
            <a:off x="2537608" y="1124403"/>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endParaRPr lang="ja-JP" altLang="en-US" sz="1800"/>
          </a:p>
        </p:txBody>
      </p:sp>
      <p:sp>
        <p:nvSpPr>
          <p:cNvPr id="21534" name="テキスト ボックス 41"/>
          <p:cNvSpPr txBox="1">
            <a:spLocks noChangeArrowheads="1"/>
          </p:cNvSpPr>
          <p:nvPr/>
        </p:nvSpPr>
        <p:spPr bwMode="auto">
          <a:xfrm>
            <a:off x="3605996" y="1729241"/>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endParaRPr lang="ja-JP" altLang="en-US" sz="1800"/>
          </a:p>
        </p:txBody>
      </p:sp>
      <p:sp>
        <p:nvSpPr>
          <p:cNvPr id="21535" name="テキスト ボックス 42"/>
          <p:cNvSpPr txBox="1">
            <a:spLocks noChangeArrowheads="1"/>
          </p:cNvSpPr>
          <p:nvPr/>
        </p:nvSpPr>
        <p:spPr bwMode="auto">
          <a:xfrm>
            <a:off x="753258" y="2276928"/>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endParaRPr lang="ja-JP" altLang="en-US" sz="1800"/>
          </a:p>
        </p:txBody>
      </p:sp>
      <p:sp>
        <p:nvSpPr>
          <p:cNvPr id="21536" name="テキスト ボックス 43"/>
          <p:cNvSpPr txBox="1">
            <a:spLocks noChangeArrowheads="1"/>
          </p:cNvSpPr>
          <p:nvPr/>
        </p:nvSpPr>
        <p:spPr bwMode="auto">
          <a:xfrm>
            <a:off x="3118633" y="2376941"/>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endParaRPr lang="ja-JP" altLang="en-US" sz="1800"/>
          </a:p>
        </p:txBody>
      </p:sp>
      <p:sp>
        <p:nvSpPr>
          <p:cNvPr id="21537" name="テキスト ボックス 44"/>
          <p:cNvSpPr txBox="1">
            <a:spLocks noChangeArrowheads="1"/>
          </p:cNvSpPr>
          <p:nvPr/>
        </p:nvSpPr>
        <p:spPr bwMode="auto">
          <a:xfrm>
            <a:off x="4925208" y="2308678"/>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endParaRPr lang="ja-JP" altLang="en-US" sz="1800"/>
          </a:p>
        </p:txBody>
      </p:sp>
      <p:sp>
        <p:nvSpPr>
          <p:cNvPr id="21538" name="テキスト ボックス 45"/>
          <p:cNvSpPr txBox="1">
            <a:spLocks noChangeArrowheads="1"/>
          </p:cNvSpPr>
          <p:nvPr/>
        </p:nvSpPr>
        <p:spPr bwMode="auto">
          <a:xfrm>
            <a:off x="4479121" y="1729241"/>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endParaRPr lang="ja-JP" altLang="en-US" sz="1800"/>
          </a:p>
        </p:txBody>
      </p:sp>
      <p:sp>
        <p:nvSpPr>
          <p:cNvPr id="21539" name="テキスト ボックス 46"/>
          <p:cNvSpPr txBox="1">
            <a:spLocks noChangeArrowheads="1"/>
          </p:cNvSpPr>
          <p:nvPr/>
        </p:nvSpPr>
        <p:spPr bwMode="auto">
          <a:xfrm>
            <a:off x="2559833" y="2246766"/>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endParaRPr lang="ja-JP" altLang="en-US" sz="1800"/>
          </a:p>
        </p:txBody>
      </p:sp>
      <p:sp>
        <p:nvSpPr>
          <p:cNvPr id="21540" name="テキスト ボックス 47"/>
          <p:cNvSpPr txBox="1">
            <a:spLocks noChangeArrowheads="1"/>
          </p:cNvSpPr>
          <p:nvPr/>
        </p:nvSpPr>
        <p:spPr bwMode="auto">
          <a:xfrm>
            <a:off x="1835933" y="1672091"/>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endParaRPr lang="ja-JP" altLang="en-US" sz="1800"/>
          </a:p>
        </p:txBody>
      </p:sp>
      <p:sp>
        <p:nvSpPr>
          <p:cNvPr id="2" name="テキスト ボックス 1"/>
          <p:cNvSpPr txBox="1"/>
          <p:nvPr/>
        </p:nvSpPr>
        <p:spPr>
          <a:xfrm>
            <a:off x="2559833" y="3185894"/>
            <a:ext cx="864339" cy="646331"/>
          </a:xfrm>
          <a:prstGeom prst="rect">
            <a:avLst/>
          </a:prstGeom>
          <a:noFill/>
        </p:spPr>
        <p:txBody>
          <a:bodyPr wrap="none" rtlCol="0">
            <a:spAutoFit/>
          </a:bodyPr>
          <a:lstStyle/>
          <a:p>
            <a:r>
              <a:rPr lang="ja-JP" altLang="en-US" dirty="0"/>
              <a:t>図</a:t>
            </a:r>
            <a:r>
              <a:rPr lang="en-US" altLang="ja-JP" dirty="0"/>
              <a:t>2.22</a:t>
            </a:r>
          </a:p>
          <a:p>
            <a:endParaRPr kumimoji="1" lang="ja-JP" altLang="en-US" dirty="0"/>
          </a:p>
        </p:txBody>
      </p:sp>
      <p:sp>
        <p:nvSpPr>
          <p:cNvPr id="4" name="テキスト ボックス 3"/>
          <p:cNvSpPr txBox="1"/>
          <p:nvPr/>
        </p:nvSpPr>
        <p:spPr>
          <a:xfrm>
            <a:off x="2537608" y="6093296"/>
            <a:ext cx="864339" cy="369332"/>
          </a:xfrm>
          <a:prstGeom prst="rect">
            <a:avLst/>
          </a:prstGeom>
          <a:noFill/>
        </p:spPr>
        <p:txBody>
          <a:bodyPr wrap="none" rtlCol="0">
            <a:spAutoFit/>
          </a:bodyPr>
          <a:lstStyle/>
          <a:p>
            <a:r>
              <a:rPr kumimoji="1" lang="ja-JP" altLang="en-US" dirty="0" smtClean="0"/>
              <a:t>図</a:t>
            </a:r>
            <a:r>
              <a:rPr kumimoji="1" lang="en-US" altLang="ja-JP" dirty="0" smtClean="0"/>
              <a:t>2.23</a:t>
            </a:r>
            <a:endParaRPr kumimoji="1" lang="ja-JP" altLang="en-US" dirty="0"/>
          </a:p>
        </p:txBody>
      </p:sp>
      <p:sp>
        <p:nvSpPr>
          <p:cNvPr id="47" name="テキスト ボックス 46"/>
          <p:cNvSpPr txBox="1"/>
          <p:nvPr/>
        </p:nvSpPr>
        <p:spPr>
          <a:xfrm>
            <a:off x="1227296" y="1174750"/>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48" name="テキスト ボックス 47"/>
          <p:cNvSpPr txBox="1"/>
          <p:nvPr/>
        </p:nvSpPr>
        <p:spPr>
          <a:xfrm>
            <a:off x="3563888" y="1216418"/>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57" name="ドーナツ 56"/>
          <p:cNvSpPr/>
          <p:nvPr/>
        </p:nvSpPr>
        <p:spPr>
          <a:xfrm>
            <a:off x="1565244" y="2224085"/>
            <a:ext cx="504056" cy="522743"/>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ドーナツ 57"/>
          <p:cNvSpPr/>
          <p:nvPr/>
        </p:nvSpPr>
        <p:spPr>
          <a:xfrm>
            <a:off x="3895705" y="2262865"/>
            <a:ext cx="561464" cy="50505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ドーナツ 58"/>
          <p:cNvSpPr/>
          <p:nvPr/>
        </p:nvSpPr>
        <p:spPr>
          <a:xfrm>
            <a:off x="2435630" y="4993253"/>
            <a:ext cx="561464" cy="50505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ドーナツ 59"/>
          <p:cNvSpPr/>
          <p:nvPr/>
        </p:nvSpPr>
        <p:spPr>
          <a:xfrm>
            <a:off x="3203366" y="4993253"/>
            <a:ext cx="561464" cy="50505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ドーナツ 60"/>
          <p:cNvSpPr/>
          <p:nvPr/>
        </p:nvSpPr>
        <p:spPr>
          <a:xfrm>
            <a:off x="3895705" y="4993253"/>
            <a:ext cx="561464" cy="50505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fld id="{66720BEE-AE75-43B4-920E-38733AA52C89}" type="slidenum">
              <a:rPr lang="en-US" altLang="ja-JP" sz="1400"/>
              <a:pPr algn="r" eaLnBrk="1" hangingPunct="1">
                <a:spcBef>
                  <a:spcPct val="0"/>
                </a:spcBef>
                <a:buFontTx/>
                <a:buNone/>
              </a:pPr>
              <a:t>24</a:t>
            </a:fld>
            <a:endParaRPr lang="en-US" altLang="ja-JP" sz="1400"/>
          </a:p>
        </p:txBody>
      </p:sp>
      <p:sp>
        <p:nvSpPr>
          <p:cNvPr id="22531" name="Text Box 3"/>
          <p:cNvSpPr txBox="1">
            <a:spLocks noChangeArrowheads="1"/>
          </p:cNvSpPr>
          <p:nvPr/>
        </p:nvSpPr>
        <p:spPr bwMode="auto">
          <a:xfrm>
            <a:off x="8172450" y="333375"/>
            <a:ext cx="582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200"/>
              <a:t>その３</a:t>
            </a:r>
          </a:p>
        </p:txBody>
      </p:sp>
      <p:sp>
        <p:nvSpPr>
          <p:cNvPr id="22532" name="Text Box 4"/>
          <p:cNvSpPr txBox="1">
            <a:spLocks noChangeArrowheads="1"/>
          </p:cNvSpPr>
          <p:nvPr/>
        </p:nvSpPr>
        <p:spPr bwMode="auto">
          <a:xfrm>
            <a:off x="827088" y="1268413"/>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p0</a:t>
            </a:r>
            <a:r>
              <a:rPr lang="ja-JP" altLang="en-US" sz="1800"/>
              <a:t>　　　　　　　　</a:t>
            </a:r>
            <a:r>
              <a:rPr lang="en-US" altLang="ja-JP" sz="1800"/>
              <a:t>p3</a:t>
            </a:r>
          </a:p>
        </p:txBody>
      </p:sp>
      <p:sp>
        <p:nvSpPr>
          <p:cNvPr id="22533" name="Text Box 5"/>
          <p:cNvSpPr txBox="1">
            <a:spLocks noChangeArrowheads="1"/>
          </p:cNvSpPr>
          <p:nvPr/>
        </p:nvSpPr>
        <p:spPr bwMode="auto">
          <a:xfrm>
            <a:off x="1619250" y="765175"/>
            <a:ext cx="5016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p1</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p2</a:t>
            </a:r>
          </a:p>
          <a:p>
            <a:pPr eaLnBrk="1" hangingPunct="1">
              <a:spcBef>
                <a:spcPct val="0"/>
              </a:spcBef>
              <a:buFontTx/>
              <a:buNone/>
            </a:pPr>
            <a:endParaRPr lang="en-US" altLang="ja-JP" sz="1800"/>
          </a:p>
          <a:p>
            <a:pPr eaLnBrk="1" hangingPunct="1">
              <a:spcBef>
                <a:spcPct val="0"/>
              </a:spcBef>
              <a:buFontTx/>
              <a:buNone/>
            </a:pPr>
            <a:r>
              <a:rPr lang="en-US" altLang="ja-JP" sz="1800"/>
              <a:t>M1</a:t>
            </a:r>
          </a:p>
        </p:txBody>
      </p:sp>
      <p:sp>
        <p:nvSpPr>
          <p:cNvPr id="22534" name="Text Box 6"/>
          <p:cNvSpPr txBox="1">
            <a:spLocks noChangeArrowheads="1"/>
          </p:cNvSpPr>
          <p:nvPr/>
        </p:nvSpPr>
        <p:spPr bwMode="auto">
          <a:xfrm>
            <a:off x="4479925" y="1216025"/>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q0</a:t>
            </a:r>
            <a:r>
              <a:rPr lang="ja-JP" altLang="en-US" sz="1800"/>
              <a:t>　　　</a:t>
            </a:r>
          </a:p>
        </p:txBody>
      </p:sp>
      <p:sp>
        <p:nvSpPr>
          <p:cNvPr id="22535" name="Text Box 7"/>
          <p:cNvSpPr txBox="1">
            <a:spLocks noChangeArrowheads="1"/>
          </p:cNvSpPr>
          <p:nvPr/>
        </p:nvSpPr>
        <p:spPr bwMode="auto">
          <a:xfrm>
            <a:off x="5364163" y="692150"/>
            <a:ext cx="5016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q2</a:t>
            </a:r>
          </a:p>
          <a:p>
            <a:pPr eaLnBrk="1" hangingPunct="1">
              <a:spcBef>
                <a:spcPct val="0"/>
              </a:spcBef>
              <a:buFontTx/>
              <a:buNone/>
            </a:pPr>
            <a:endParaRPr lang="en-US" altLang="ja-JP" sz="1800"/>
          </a:p>
          <a:p>
            <a:pPr eaLnBrk="1" hangingPunct="1">
              <a:spcBef>
                <a:spcPct val="0"/>
              </a:spcBef>
              <a:buFontTx/>
              <a:buNone/>
            </a:pPr>
            <a:r>
              <a:rPr lang="en-US" altLang="ja-JP" sz="1800"/>
              <a:t>M2</a:t>
            </a:r>
          </a:p>
        </p:txBody>
      </p:sp>
      <p:sp>
        <p:nvSpPr>
          <p:cNvPr id="22536" name="Oval 8"/>
          <p:cNvSpPr>
            <a:spLocks noChangeArrowheads="1"/>
          </p:cNvSpPr>
          <p:nvPr/>
        </p:nvSpPr>
        <p:spPr bwMode="auto">
          <a:xfrm>
            <a:off x="827088" y="1196975"/>
            <a:ext cx="503237"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37" name="Oval 9"/>
          <p:cNvSpPr>
            <a:spLocks noChangeArrowheads="1"/>
          </p:cNvSpPr>
          <p:nvPr/>
        </p:nvSpPr>
        <p:spPr bwMode="auto">
          <a:xfrm>
            <a:off x="1547813" y="692150"/>
            <a:ext cx="503237"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38" name="Oval 10"/>
          <p:cNvSpPr>
            <a:spLocks noChangeArrowheads="1"/>
          </p:cNvSpPr>
          <p:nvPr/>
        </p:nvSpPr>
        <p:spPr bwMode="auto">
          <a:xfrm>
            <a:off x="2268538" y="1196975"/>
            <a:ext cx="503237"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39" name="Oval 12"/>
          <p:cNvSpPr>
            <a:spLocks noChangeArrowheads="1"/>
          </p:cNvSpPr>
          <p:nvPr/>
        </p:nvSpPr>
        <p:spPr bwMode="auto">
          <a:xfrm>
            <a:off x="5364163" y="1773238"/>
            <a:ext cx="503237"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40" name="Oval 13"/>
          <p:cNvSpPr>
            <a:spLocks noChangeArrowheads="1"/>
          </p:cNvSpPr>
          <p:nvPr/>
        </p:nvSpPr>
        <p:spPr bwMode="auto">
          <a:xfrm>
            <a:off x="4427538" y="1196975"/>
            <a:ext cx="503237"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nvGrpSpPr>
          <p:cNvPr id="22541" name="Group 16"/>
          <p:cNvGrpSpPr>
            <a:grpSpLocks/>
          </p:cNvGrpSpPr>
          <p:nvPr/>
        </p:nvGrpSpPr>
        <p:grpSpPr bwMode="auto">
          <a:xfrm>
            <a:off x="5292725" y="620713"/>
            <a:ext cx="503238" cy="503237"/>
            <a:chOff x="1837" y="1661"/>
            <a:chExt cx="317" cy="317"/>
          </a:xfrm>
        </p:grpSpPr>
        <p:sp>
          <p:nvSpPr>
            <p:cNvPr id="22597" name="Oval 11"/>
            <p:cNvSpPr>
              <a:spLocks noChangeArrowheads="1"/>
            </p:cNvSpPr>
            <p:nvPr/>
          </p:nvSpPr>
          <p:spPr bwMode="auto">
            <a:xfrm>
              <a:off x="1837" y="1661"/>
              <a:ext cx="317"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98" name="Oval 15"/>
            <p:cNvSpPr>
              <a:spLocks noChangeArrowheads="1"/>
            </p:cNvSpPr>
            <p:nvPr/>
          </p:nvSpPr>
          <p:spPr bwMode="auto">
            <a:xfrm>
              <a:off x="1864" y="1682"/>
              <a:ext cx="272"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grpSp>
        <p:nvGrpSpPr>
          <p:cNvPr id="22542" name="Group 17"/>
          <p:cNvGrpSpPr>
            <a:grpSpLocks/>
          </p:cNvGrpSpPr>
          <p:nvPr/>
        </p:nvGrpSpPr>
        <p:grpSpPr bwMode="auto">
          <a:xfrm>
            <a:off x="1547813" y="1844675"/>
            <a:ext cx="503237" cy="503238"/>
            <a:chOff x="1837" y="1661"/>
            <a:chExt cx="317" cy="317"/>
          </a:xfrm>
        </p:grpSpPr>
        <p:sp>
          <p:nvSpPr>
            <p:cNvPr id="22595" name="Oval 18"/>
            <p:cNvSpPr>
              <a:spLocks noChangeArrowheads="1"/>
            </p:cNvSpPr>
            <p:nvPr/>
          </p:nvSpPr>
          <p:spPr bwMode="auto">
            <a:xfrm>
              <a:off x="1837" y="1661"/>
              <a:ext cx="317"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96" name="Oval 19"/>
            <p:cNvSpPr>
              <a:spLocks noChangeArrowheads="1"/>
            </p:cNvSpPr>
            <p:nvPr/>
          </p:nvSpPr>
          <p:spPr bwMode="auto">
            <a:xfrm>
              <a:off x="1864" y="1682"/>
              <a:ext cx="272"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sp>
        <p:nvSpPr>
          <p:cNvPr id="22543" name="Line 20"/>
          <p:cNvSpPr>
            <a:spLocks noChangeShapeType="1"/>
          </p:cNvSpPr>
          <p:nvPr/>
        </p:nvSpPr>
        <p:spPr bwMode="auto">
          <a:xfrm flipV="1">
            <a:off x="1258888" y="1052513"/>
            <a:ext cx="360362"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4" name="Line 21"/>
          <p:cNvSpPr>
            <a:spLocks noChangeShapeType="1"/>
          </p:cNvSpPr>
          <p:nvPr/>
        </p:nvSpPr>
        <p:spPr bwMode="auto">
          <a:xfrm>
            <a:off x="1835150" y="1196975"/>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5" name="Line 22"/>
          <p:cNvSpPr>
            <a:spLocks noChangeShapeType="1"/>
          </p:cNvSpPr>
          <p:nvPr/>
        </p:nvSpPr>
        <p:spPr bwMode="auto">
          <a:xfrm>
            <a:off x="2051050" y="1052513"/>
            <a:ext cx="28892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6" name="Line 23"/>
          <p:cNvSpPr>
            <a:spLocks noChangeShapeType="1"/>
          </p:cNvSpPr>
          <p:nvPr/>
        </p:nvSpPr>
        <p:spPr bwMode="auto">
          <a:xfrm flipV="1">
            <a:off x="1979613" y="1628775"/>
            <a:ext cx="360362"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7" name="Line 24"/>
          <p:cNvSpPr>
            <a:spLocks noChangeShapeType="1"/>
          </p:cNvSpPr>
          <p:nvPr/>
        </p:nvSpPr>
        <p:spPr bwMode="auto">
          <a:xfrm>
            <a:off x="1187450" y="1628775"/>
            <a:ext cx="4318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8" name="Line 25"/>
          <p:cNvSpPr>
            <a:spLocks noChangeShapeType="1"/>
          </p:cNvSpPr>
          <p:nvPr/>
        </p:nvSpPr>
        <p:spPr bwMode="auto">
          <a:xfrm flipV="1">
            <a:off x="4859338" y="981075"/>
            <a:ext cx="50482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9" name="Line 26"/>
          <p:cNvSpPr>
            <a:spLocks noChangeShapeType="1"/>
          </p:cNvSpPr>
          <p:nvPr/>
        </p:nvSpPr>
        <p:spPr bwMode="auto">
          <a:xfrm flipV="1">
            <a:off x="5580063" y="1052513"/>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50" name="Line 27"/>
          <p:cNvSpPr>
            <a:spLocks noChangeShapeType="1"/>
          </p:cNvSpPr>
          <p:nvPr/>
        </p:nvSpPr>
        <p:spPr bwMode="auto">
          <a:xfrm>
            <a:off x="4859338" y="1628775"/>
            <a:ext cx="50482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51" name="Text Box 28"/>
          <p:cNvSpPr txBox="1">
            <a:spLocks noChangeArrowheads="1"/>
          </p:cNvSpPr>
          <p:nvPr/>
        </p:nvSpPr>
        <p:spPr bwMode="auto">
          <a:xfrm>
            <a:off x="1187450" y="17002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2552" name="Text Box 29"/>
          <p:cNvSpPr txBox="1">
            <a:spLocks noChangeArrowheads="1"/>
          </p:cNvSpPr>
          <p:nvPr/>
        </p:nvSpPr>
        <p:spPr bwMode="auto">
          <a:xfrm>
            <a:off x="4859338" y="836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2553" name="Text Box 30"/>
          <p:cNvSpPr txBox="1">
            <a:spLocks noChangeArrowheads="1"/>
          </p:cNvSpPr>
          <p:nvPr/>
        </p:nvSpPr>
        <p:spPr bwMode="auto">
          <a:xfrm>
            <a:off x="2124075" y="836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2554" name="Text Box 31"/>
          <p:cNvSpPr txBox="1">
            <a:spLocks noChangeArrowheads="1"/>
          </p:cNvSpPr>
          <p:nvPr/>
        </p:nvSpPr>
        <p:spPr bwMode="auto">
          <a:xfrm>
            <a:off x="1763713" y="126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2555" name="Text Box 32"/>
          <p:cNvSpPr txBox="1">
            <a:spLocks noChangeArrowheads="1"/>
          </p:cNvSpPr>
          <p:nvPr/>
        </p:nvSpPr>
        <p:spPr bwMode="auto">
          <a:xfrm>
            <a:off x="1187450" y="9080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2556" name="Text Box 33"/>
          <p:cNvSpPr txBox="1">
            <a:spLocks noChangeArrowheads="1"/>
          </p:cNvSpPr>
          <p:nvPr/>
        </p:nvSpPr>
        <p:spPr bwMode="auto">
          <a:xfrm>
            <a:off x="2124075" y="17002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2557" name="Text Box 34"/>
          <p:cNvSpPr txBox="1">
            <a:spLocks noChangeArrowheads="1"/>
          </p:cNvSpPr>
          <p:nvPr/>
        </p:nvSpPr>
        <p:spPr bwMode="auto">
          <a:xfrm>
            <a:off x="4859338" y="17002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2558" name="Text Box 35"/>
          <p:cNvSpPr txBox="1">
            <a:spLocks noChangeArrowheads="1"/>
          </p:cNvSpPr>
          <p:nvPr/>
        </p:nvSpPr>
        <p:spPr bwMode="auto">
          <a:xfrm>
            <a:off x="5508625" y="126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2559" name="Text Box 36"/>
          <p:cNvSpPr txBox="1">
            <a:spLocks noChangeArrowheads="1"/>
          </p:cNvSpPr>
          <p:nvPr/>
        </p:nvSpPr>
        <p:spPr bwMode="auto">
          <a:xfrm>
            <a:off x="539750" y="12620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sp>
        <p:nvSpPr>
          <p:cNvPr id="22560" name="Text Box 37"/>
          <p:cNvSpPr txBox="1">
            <a:spLocks noChangeArrowheads="1"/>
          </p:cNvSpPr>
          <p:nvPr/>
        </p:nvSpPr>
        <p:spPr bwMode="auto">
          <a:xfrm>
            <a:off x="4087813" y="12684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sp>
        <p:nvSpPr>
          <p:cNvPr id="22561" name="Text Box 38"/>
          <p:cNvSpPr txBox="1">
            <a:spLocks noChangeArrowheads="1"/>
          </p:cNvSpPr>
          <p:nvPr/>
        </p:nvSpPr>
        <p:spPr bwMode="auto">
          <a:xfrm>
            <a:off x="2987675" y="2565400"/>
            <a:ext cx="122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p0</a:t>
            </a:r>
            <a:r>
              <a:rPr lang="ja-JP" altLang="en-US" sz="1800"/>
              <a:t>　≡　</a:t>
            </a:r>
            <a:r>
              <a:rPr lang="en-US" altLang="ja-JP" sz="1800"/>
              <a:t>q0</a:t>
            </a:r>
          </a:p>
        </p:txBody>
      </p:sp>
      <p:sp>
        <p:nvSpPr>
          <p:cNvPr id="22562" name="Text Box 39"/>
          <p:cNvSpPr txBox="1">
            <a:spLocks noChangeArrowheads="1"/>
          </p:cNvSpPr>
          <p:nvPr/>
        </p:nvSpPr>
        <p:spPr bwMode="auto">
          <a:xfrm>
            <a:off x="3132138" y="4508500"/>
            <a:ext cx="203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p3</a:t>
            </a:r>
            <a:r>
              <a:rPr lang="ja-JP" altLang="en-US" sz="1800" dirty="0"/>
              <a:t>　≡　</a:t>
            </a:r>
            <a:r>
              <a:rPr lang="ja-JP" altLang="en-US" sz="1800" dirty="0">
                <a:solidFill>
                  <a:srgbClr val="FF9900"/>
                </a:solidFill>
              </a:rPr>
              <a:t>遷移先なし</a:t>
            </a:r>
          </a:p>
          <a:p>
            <a:pPr eaLnBrk="1" hangingPunct="1">
              <a:spcBef>
                <a:spcPct val="0"/>
              </a:spcBef>
              <a:buFontTx/>
              <a:buNone/>
            </a:pPr>
            <a:r>
              <a:rPr lang="ja-JP" altLang="en-US" sz="1800" dirty="0"/>
              <a:t>死状態</a:t>
            </a:r>
          </a:p>
        </p:txBody>
      </p:sp>
      <p:sp>
        <p:nvSpPr>
          <p:cNvPr id="22563" name="Text Box 40"/>
          <p:cNvSpPr txBox="1">
            <a:spLocks noChangeArrowheads="1"/>
          </p:cNvSpPr>
          <p:nvPr/>
        </p:nvSpPr>
        <p:spPr bwMode="auto">
          <a:xfrm>
            <a:off x="4067175" y="3500438"/>
            <a:ext cx="273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p1</a:t>
            </a:r>
            <a:r>
              <a:rPr lang="ja-JP" altLang="en-US" sz="1800" dirty="0"/>
              <a:t>　≡　</a:t>
            </a:r>
            <a:r>
              <a:rPr lang="en-US" altLang="ja-JP" sz="1800" dirty="0">
                <a:solidFill>
                  <a:srgbClr val="0000FF"/>
                </a:solidFill>
              </a:rPr>
              <a:t>q2</a:t>
            </a:r>
            <a:r>
              <a:rPr lang="ja-JP" altLang="en-US" sz="1800" dirty="0">
                <a:solidFill>
                  <a:srgbClr val="0000FF"/>
                </a:solidFill>
              </a:rPr>
              <a:t>　</a:t>
            </a:r>
            <a:r>
              <a:rPr lang="ja-JP" altLang="en-US" sz="1800" dirty="0"/>
              <a:t>（共に非終端）</a:t>
            </a:r>
          </a:p>
        </p:txBody>
      </p:sp>
      <p:sp>
        <p:nvSpPr>
          <p:cNvPr id="22564" name="Text Box 41"/>
          <p:cNvSpPr txBox="1">
            <a:spLocks noChangeArrowheads="1"/>
          </p:cNvSpPr>
          <p:nvPr/>
        </p:nvSpPr>
        <p:spPr bwMode="auto">
          <a:xfrm>
            <a:off x="5219700" y="4437063"/>
            <a:ext cx="164660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p2</a:t>
            </a:r>
            <a:r>
              <a:rPr lang="ja-JP" altLang="en-US" sz="1800" dirty="0"/>
              <a:t>　≡　</a:t>
            </a:r>
            <a:r>
              <a:rPr lang="en-US" altLang="ja-JP" sz="1800" dirty="0" smtClean="0"/>
              <a:t>q1</a:t>
            </a:r>
          </a:p>
          <a:p>
            <a:pPr eaLnBrk="1" hangingPunct="1">
              <a:spcBef>
                <a:spcPct val="0"/>
              </a:spcBef>
              <a:buFontTx/>
              <a:buNone/>
            </a:pPr>
            <a:endParaRPr lang="en-US" altLang="ja-JP" sz="800" dirty="0"/>
          </a:p>
          <a:p>
            <a:pPr eaLnBrk="1" hangingPunct="1">
              <a:spcBef>
                <a:spcPct val="0"/>
              </a:spcBef>
              <a:buFontTx/>
              <a:buNone/>
            </a:pPr>
            <a:r>
              <a:rPr lang="ja-JP" altLang="en-US" sz="1800" dirty="0"/>
              <a:t>　　　　　死状態</a:t>
            </a:r>
          </a:p>
        </p:txBody>
      </p:sp>
      <p:sp>
        <p:nvSpPr>
          <p:cNvPr id="22565" name="Text Box 42"/>
          <p:cNvSpPr txBox="1">
            <a:spLocks noChangeArrowheads="1"/>
          </p:cNvSpPr>
          <p:nvPr/>
        </p:nvSpPr>
        <p:spPr bwMode="auto">
          <a:xfrm>
            <a:off x="2051050" y="3500438"/>
            <a:ext cx="149271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p2</a:t>
            </a:r>
            <a:r>
              <a:rPr lang="ja-JP" altLang="en-US" sz="1800" dirty="0"/>
              <a:t>　≡　</a:t>
            </a:r>
            <a:r>
              <a:rPr lang="en-US" altLang="ja-JP" sz="1800" dirty="0" smtClean="0"/>
              <a:t>q1</a:t>
            </a:r>
          </a:p>
          <a:p>
            <a:pPr eaLnBrk="1" hangingPunct="1">
              <a:spcBef>
                <a:spcPct val="0"/>
              </a:spcBef>
              <a:buFontTx/>
              <a:buNone/>
            </a:pPr>
            <a:endParaRPr lang="en-US" altLang="ja-JP" sz="800" dirty="0"/>
          </a:p>
          <a:p>
            <a:pPr eaLnBrk="1" hangingPunct="1">
              <a:spcBef>
                <a:spcPct val="0"/>
              </a:spcBef>
              <a:buFontTx/>
              <a:buNone/>
            </a:pPr>
            <a:r>
              <a:rPr lang="ja-JP" altLang="en-US" sz="1800" dirty="0"/>
              <a:t>　　　　死状態</a:t>
            </a:r>
          </a:p>
          <a:p>
            <a:pPr eaLnBrk="1" hangingPunct="1">
              <a:spcBef>
                <a:spcPct val="0"/>
              </a:spcBef>
              <a:buFontTx/>
              <a:buNone/>
            </a:pPr>
            <a:endParaRPr lang="en-US" altLang="ja-JP" sz="1800" dirty="0"/>
          </a:p>
        </p:txBody>
      </p:sp>
      <p:sp>
        <p:nvSpPr>
          <p:cNvPr id="22566" name="Text Box 43"/>
          <p:cNvSpPr txBox="1">
            <a:spLocks noChangeArrowheads="1"/>
          </p:cNvSpPr>
          <p:nvPr/>
        </p:nvSpPr>
        <p:spPr bwMode="auto">
          <a:xfrm>
            <a:off x="2771775" y="2997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2567" name="Line 44"/>
          <p:cNvSpPr>
            <a:spLocks noChangeShapeType="1"/>
          </p:cNvSpPr>
          <p:nvPr/>
        </p:nvSpPr>
        <p:spPr bwMode="auto">
          <a:xfrm flipH="1">
            <a:off x="2646363" y="2925763"/>
            <a:ext cx="989012" cy="53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68" name="Line 45"/>
          <p:cNvSpPr>
            <a:spLocks noChangeShapeType="1"/>
          </p:cNvSpPr>
          <p:nvPr/>
        </p:nvSpPr>
        <p:spPr bwMode="auto">
          <a:xfrm>
            <a:off x="3635375" y="2925763"/>
            <a:ext cx="1008063"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69" name="Text Box 46"/>
          <p:cNvSpPr txBox="1">
            <a:spLocks noChangeArrowheads="1"/>
          </p:cNvSpPr>
          <p:nvPr/>
        </p:nvSpPr>
        <p:spPr bwMode="auto">
          <a:xfrm>
            <a:off x="4140200" y="29257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2570" name="Line 47"/>
          <p:cNvSpPr>
            <a:spLocks noChangeShapeType="1"/>
          </p:cNvSpPr>
          <p:nvPr/>
        </p:nvSpPr>
        <p:spPr bwMode="auto">
          <a:xfrm flipH="1">
            <a:off x="3779838" y="3860800"/>
            <a:ext cx="935037"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71" name="Line 48"/>
          <p:cNvSpPr>
            <a:spLocks noChangeShapeType="1"/>
          </p:cNvSpPr>
          <p:nvPr/>
        </p:nvSpPr>
        <p:spPr bwMode="auto">
          <a:xfrm>
            <a:off x="4714875" y="3860800"/>
            <a:ext cx="1104900" cy="59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72" name="Text Box 49"/>
          <p:cNvSpPr txBox="1">
            <a:spLocks noChangeArrowheads="1"/>
          </p:cNvSpPr>
          <p:nvPr/>
        </p:nvSpPr>
        <p:spPr bwMode="auto">
          <a:xfrm>
            <a:off x="3851275" y="3998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smtClean="0">
                <a:solidFill>
                  <a:srgbClr val="C00000"/>
                </a:solidFill>
              </a:rPr>
              <a:t>a</a:t>
            </a:r>
            <a:endParaRPr lang="en-US" altLang="ja-JP" sz="1800" dirty="0">
              <a:solidFill>
                <a:srgbClr val="C00000"/>
              </a:solidFill>
            </a:endParaRPr>
          </a:p>
        </p:txBody>
      </p:sp>
      <p:sp>
        <p:nvSpPr>
          <p:cNvPr id="22573" name="Text Box 50"/>
          <p:cNvSpPr txBox="1">
            <a:spLocks noChangeArrowheads="1"/>
          </p:cNvSpPr>
          <p:nvPr/>
        </p:nvSpPr>
        <p:spPr bwMode="auto">
          <a:xfrm>
            <a:off x="5219700" y="3927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grpSp>
        <p:nvGrpSpPr>
          <p:cNvPr id="22574" name="Group 51"/>
          <p:cNvGrpSpPr>
            <a:grpSpLocks/>
          </p:cNvGrpSpPr>
          <p:nvPr/>
        </p:nvGrpSpPr>
        <p:grpSpPr bwMode="auto">
          <a:xfrm>
            <a:off x="2051050" y="3429000"/>
            <a:ext cx="503238" cy="503238"/>
            <a:chOff x="1837" y="1661"/>
            <a:chExt cx="317" cy="317"/>
          </a:xfrm>
        </p:grpSpPr>
        <p:sp>
          <p:nvSpPr>
            <p:cNvPr id="22593" name="Oval 52"/>
            <p:cNvSpPr>
              <a:spLocks noChangeArrowheads="1"/>
            </p:cNvSpPr>
            <p:nvPr/>
          </p:nvSpPr>
          <p:spPr bwMode="auto">
            <a:xfrm>
              <a:off x="1837" y="1661"/>
              <a:ext cx="317"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94" name="Oval 53"/>
            <p:cNvSpPr>
              <a:spLocks noChangeArrowheads="1"/>
            </p:cNvSpPr>
            <p:nvPr/>
          </p:nvSpPr>
          <p:spPr bwMode="auto">
            <a:xfrm>
              <a:off x="1864" y="1682"/>
              <a:ext cx="272"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grpSp>
        <p:nvGrpSpPr>
          <p:cNvPr id="22575" name="Group 54"/>
          <p:cNvGrpSpPr>
            <a:grpSpLocks/>
          </p:cNvGrpSpPr>
          <p:nvPr/>
        </p:nvGrpSpPr>
        <p:grpSpPr bwMode="auto">
          <a:xfrm>
            <a:off x="2700338" y="3429000"/>
            <a:ext cx="503237" cy="503238"/>
            <a:chOff x="1837" y="1661"/>
            <a:chExt cx="317" cy="317"/>
          </a:xfrm>
        </p:grpSpPr>
        <p:sp>
          <p:nvSpPr>
            <p:cNvPr id="22591" name="Oval 55"/>
            <p:cNvSpPr>
              <a:spLocks noChangeArrowheads="1"/>
            </p:cNvSpPr>
            <p:nvPr/>
          </p:nvSpPr>
          <p:spPr bwMode="auto">
            <a:xfrm>
              <a:off x="1837" y="1661"/>
              <a:ext cx="317"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92" name="Oval 56"/>
            <p:cNvSpPr>
              <a:spLocks noChangeArrowheads="1"/>
            </p:cNvSpPr>
            <p:nvPr/>
          </p:nvSpPr>
          <p:spPr bwMode="auto">
            <a:xfrm>
              <a:off x="1864" y="1682"/>
              <a:ext cx="272"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sp>
        <p:nvSpPr>
          <p:cNvPr id="22576" name="Text Box 57"/>
          <p:cNvSpPr txBox="1">
            <a:spLocks noChangeArrowheads="1"/>
          </p:cNvSpPr>
          <p:nvPr/>
        </p:nvSpPr>
        <p:spPr bwMode="auto">
          <a:xfrm>
            <a:off x="461947" y="5590981"/>
            <a:ext cx="85058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死状態に到達した後は入力記号は読み込めない</a:t>
            </a:r>
            <a:r>
              <a:rPr lang="ja-JP" altLang="en-US" sz="1800" dirty="0" smtClean="0"/>
              <a:t>。そのため、オートマトン</a:t>
            </a:r>
            <a:r>
              <a:rPr lang="ja-JP" altLang="en-US" sz="1800" dirty="0"/>
              <a:t>は停止する。</a:t>
            </a:r>
          </a:p>
          <a:p>
            <a:pPr eaLnBrk="1" hangingPunct="1">
              <a:spcBef>
                <a:spcPct val="0"/>
              </a:spcBef>
              <a:buFontTx/>
              <a:buNone/>
            </a:pPr>
            <a:r>
              <a:rPr lang="ja-JP" altLang="en-US" sz="1800" dirty="0" smtClean="0"/>
              <a:t>また、</a:t>
            </a:r>
            <a:r>
              <a:rPr lang="ja-JP" altLang="en-US" sz="1800" dirty="0" smtClean="0">
                <a:solidFill>
                  <a:srgbClr val="FF9900"/>
                </a:solidFill>
              </a:rPr>
              <a:t>遷移先</a:t>
            </a:r>
            <a:r>
              <a:rPr lang="ja-JP" altLang="en-US" sz="1800" dirty="0">
                <a:solidFill>
                  <a:srgbClr val="FF9900"/>
                </a:solidFill>
              </a:rPr>
              <a:t>がない</a:t>
            </a:r>
            <a:r>
              <a:rPr lang="ja-JP" altLang="en-US" sz="1800" dirty="0"/>
              <a:t>とき、オートマトンは停止する。</a:t>
            </a:r>
          </a:p>
        </p:txBody>
      </p:sp>
      <p:grpSp>
        <p:nvGrpSpPr>
          <p:cNvPr id="22577" name="Group 62"/>
          <p:cNvGrpSpPr>
            <a:grpSpLocks/>
          </p:cNvGrpSpPr>
          <p:nvPr/>
        </p:nvGrpSpPr>
        <p:grpSpPr bwMode="auto">
          <a:xfrm>
            <a:off x="5219700" y="4365625"/>
            <a:ext cx="503238" cy="503238"/>
            <a:chOff x="1837" y="1661"/>
            <a:chExt cx="317" cy="317"/>
          </a:xfrm>
        </p:grpSpPr>
        <p:sp>
          <p:nvSpPr>
            <p:cNvPr id="22589" name="Oval 63"/>
            <p:cNvSpPr>
              <a:spLocks noChangeArrowheads="1"/>
            </p:cNvSpPr>
            <p:nvPr/>
          </p:nvSpPr>
          <p:spPr bwMode="auto">
            <a:xfrm>
              <a:off x="1837" y="1661"/>
              <a:ext cx="317"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90" name="Oval 64"/>
            <p:cNvSpPr>
              <a:spLocks noChangeArrowheads="1"/>
            </p:cNvSpPr>
            <p:nvPr/>
          </p:nvSpPr>
          <p:spPr bwMode="auto">
            <a:xfrm>
              <a:off x="1864" y="1682"/>
              <a:ext cx="272"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grpSp>
        <p:nvGrpSpPr>
          <p:cNvPr id="22578" name="Group 65"/>
          <p:cNvGrpSpPr>
            <a:grpSpLocks/>
          </p:cNvGrpSpPr>
          <p:nvPr/>
        </p:nvGrpSpPr>
        <p:grpSpPr bwMode="auto">
          <a:xfrm>
            <a:off x="5867400" y="4365625"/>
            <a:ext cx="503238" cy="503238"/>
            <a:chOff x="1837" y="1661"/>
            <a:chExt cx="317" cy="317"/>
          </a:xfrm>
        </p:grpSpPr>
        <p:sp>
          <p:nvSpPr>
            <p:cNvPr id="22587" name="Oval 66"/>
            <p:cNvSpPr>
              <a:spLocks noChangeArrowheads="1"/>
            </p:cNvSpPr>
            <p:nvPr/>
          </p:nvSpPr>
          <p:spPr bwMode="auto">
            <a:xfrm>
              <a:off x="1837" y="1661"/>
              <a:ext cx="317"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2588" name="Oval 67"/>
            <p:cNvSpPr>
              <a:spLocks noChangeArrowheads="1"/>
            </p:cNvSpPr>
            <p:nvPr/>
          </p:nvSpPr>
          <p:spPr bwMode="auto">
            <a:xfrm>
              <a:off x="1864" y="1682"/>
              <a:ext cx="272"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sp>
        <p:nvSpPr>
          <p:cNvPr id="22579" name="Text Box 69"/>
          <p:cNvSpPr txBox="1">
            <a:spLocks noChangeArrowheads="1"/>
          </p:cNvSpPr>
          <p:nvPr/>
        </p:nvSpPr>
        <p:spPr bwMode="auto">
          <a:xfrm>
            <a:off x="2320926" y="4221162"/>
            <a:ext cx="6508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停止</a:t>
            </a:r>
          </a:p>
        </p:txBody>
      </p:sp>
      <p:sp>
        <p:nvSpPr>
          <p:cNvPr id="22580" name="Text Box 70"/>
          <p:cNvSpPr txBox="1">
            <a:spLocks noChangeArrowheads="1"/>
          </p:cNvSpPr>
          <p:nvPr/>
        </p:nvSpPr>
        <p:spPr bwMode="auto">
          <a:xfrm>
            <a:off x="3585369" y="5149850"/>
            <a:ext cx="6508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停止</a:t>
            </a:r>
          </a:p>
        </p:txBody>
      </p:sp>
      <p:sp>
        <p:nvSpPr>
          <p:cNvPr id="22581" name="Text Box 71"/>
          <p:cNvSpPr txBox="1">
            <a:spLocks noChangeArrowheads="1"/>
          </p:cNvSpPr>
          <p:nvPr/>
        </p:nvSpPr>
        <p:spPr bwMode="auto">
          <a:xfrm>
            <a:off x="5664200" y="5185569"/>
            <a:ext cx="6508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停止</a:t>
            </a:r>
          </a:p>
        </p:txBody>
      </p:sp>
      <p:sp>
        <p:nvSpPr>
          <p:cNvPr id="22582" name="Text Box 73"/>
          <p:cNvSpPr txBox="1">
            <a:spLocks noChangeArrowheads="1"/>
          </p:cNvSpPr>
          <p:nvPr/>
        </p:nvSpPr>
        <p:spPr bwMode="auto">
          <a:xfrm>
            <a:off x="2771775" y="11969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死状態</a:t>
            </a:r>
          </a:p>
        </p:txBody>
      </p:sp>
      <p:sp>
        <p:nvSpPr>
          <p:cNvPr id="22583" name="Text Box 74"/>
          <p:cNvSpPr txBox="1">
            <a:spLocks noChangeArrowheads="1"/>
          </p:cNvSpPr>
          <p:nvPr/>
        </p:nvSpPr>
        <p:spPr bwMode="auto">
          <a:xfrm>
            <a:off x="5795963" y="62071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死状態</a:t>
            </a:r>
          </a:p>
        </p:txBody>
      </p:sp>
      <p:grpSp>
        <p:nvGrpSpPr>
          <p:cNvPr id="5" name="グループ化 4"/>
          <p:cNvGrpSpPr/>
          <p:nvPr/>
        </p:nvGrpSpPr>
        <p:grpSpPr>
          <a:xfrm>
            <a:off x="4138613" y="4268788"/>
            <a:ext cx="264271" cy="188912"/>
            <a:chOff x="6756001" y="1331914"/>
            <a:chExt cx="264271" cy="188912"/>
          </a:xfrm>
        </p:grpSpPr>
        <p:sp>
          <p:nvSpPr>
            <p:cNvPr id="22584" name="Line 75"/>
            <p:cNvSpPr>
              <a:spLocks noChangeShapeType="1"/>
            </p:cNvSpPr>
            <p:nvPr/>
          </p:nvSpPr>
          <p:spPr bwMode="auto">
            <a:xfrm>
              <a:off x="6756003" y="1343828"/>
              <a:ext cx="264269" cy="1769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85" name="Line 76"/>
            <p:cNvSpPr>
              <a:spLocks noChangeShapeType="1"/>
            </p:cNvSpPr>
            <p:nvPr/>
          </p:nvSpPr>
          <p:spPr bwMode="auto">
            <a:xfrm flipH="1">
              <a:off x="6756001" y="1331914"/>
              <a:ext cx="264269" cy="188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2586" name="Text Box 77"/>
          <p:cNvSpPr txBox="1">
            <a:spLocks noChangeArrowheads="1"/>
          </p:cNvSpPr>
          <p:nvPr/>
        </p:nvSpPr>
        <p:spPr bwMode="auto">
          <a:xfrm>
            <a:off x="6948488" y="3630613"/>
            <a:ext cx="2070100" cy="146526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結論</a:t>
            </a:r>
          </a:p>
          <a:p>
            <a:pPr eaLnBrk="1" hangingPunct="1">
              <a:spcBef>
                <a:spcPct val="0"/>
              </a:spcBef>
              <a:buFontTx/>
              <a:buNone/>
            </a:pPr>
            <a:r>
              <a:rPr lang="en-US" altLang="ja-JP" sz="1800" dirty="0"/>
              <a:t>M1</a:t>
            </a:r>
            <a:r>
              <a:rPr lang="ja-JP" altLang="en-US" sz="1800" dirty="0"/>
              <a:t>と</a:t>
            </a:r>
            <a:r>
              <a:rPr lang="en-US" altLang="ja-JP" sz="1800" dirty="0"/>
              <a:t>M2</a:t>
            </a:r>
            <a:r>
              <a:rPr lang="ja-JP" altLang="en-US" sz="1800" dirty="0"/>
              <a:t>は</a:t>
            </a:r>
            <a:r>
              <a:rPr lang="en-US" altLang="ja-JP" sz="1800" dirty="0" err="1"/>
              <a:t>a,bb</a:t>
            </a:r>
            <a:r>
              <a:rPr lang="ja-JP" altLang="en-US" sz="1800" dirty="0"/>
              <a:t>なる</a:t>
            </a:r>
          </a:p>
          <a:p>
            <a:pPr eaLnBrk="1" hangingPunct="1">
              <a:spcBef>
                <a:spcPct val="0"/>
              </a:spcBef>
              <a:buFontTx/>
              <a:buNone/>
            </a:pPr>
            <a:r>
              <a:rPr lang="ja-JP" altLang="en-US" sz="1800" dirty="0"/>
              <a:t>入力記号列が受理</a:t>
            </a:r>
          </a:p>
          <a:p>
            <a:pPr eaLnBrk="1" hangingPunct="1">
              <a:spcBef>
                <a:spcPct val="0"/>
              </a:spcBef>
              <a:buFontTx/>
              <a:buNone/>
            </a:pPr>
            <a:r>
              <a:rPr lang="ja-JP" altLang="en-US" sz="1800" dirty="0"/>
              <a:t>される等価なオート</a:t>
            </a:r>
          </a:p>
          <a:p>
            <a:pPr eaLnBrk="1" hangingPunct="1">
              <a:spcBef>
                <a:spcPct val="0"/>
              </a:spcBef>
              <a:buFontTx/>
              <a:buNone/>
            </a:pPr>
            <a:r>
              <a:rPr lang="ja-JP" altLang="en-US" sz="1800" dirty="0"/>
              <a:t>マトンである</a:t>
            </a:r>
          </a:p>
        </p:txBody>
      </p:sp>
      <p:sp>
        <p:nvSpPr>
          <p:cNvPr id="2" name="テキスト ボックス 1"/>
          <p:cNvSpPr txBox="1"/>
          <p:nvPr/>
        </p:nvSpPr>
        <p:spPr>
          <a:xfrm>
            <a:off x="663357" y="286028"/>
            <a:ext cx="1242648" cy="369332"/>
          </a:xfrm>
          <a:prstGeom prst="rect">
            <a:avLst/>
          </a:prstGeom>
          <a:noFill/>
        </p:spPr>
        <p:txBody>
          <a:bodyPr wrap="none" rtlCol="0">
            <a:spAutoFit/>
          </a:bodyPr>
          <a:lstStyle/>
          <a:p>
            <a:r>
              <a:rPr lang="ja-JP" altLang="en-US" dirty="0" smtClean="0"/>
              <a:t>補足</a:t>
            </a:r>
            <a:r>
              <a:rPr lang="ja-JP" altLang="en-US" b="1" dirty="0" smtClean="0"/>
              <a:t>  </a:t>
            </a:r>
            <a:r>
              <a:rPr lang="ja-JP" altLang="en-US" b="1" dirty="0" smtClean="0">
                <a:solidFill>
                  <a:srgbClr val="FF0000"/>
                </a:solidFill>
              </a:rPr>
              <a:t>停止</a:t>
            </a:r>
            <a:endParaRPr kumimoji="1" lang="ja-JP" altLang="en-US" b="1" dirty="0">
              <a:solidFill>
                <a:srgbClr val="FF0000"/>
              </a:solidFill>
            </a:endParaRPr>
          </a:p>
        </p:txBody>
      </p:sp>
      <p:sp>
        <p:nvSpPr>
          <p:cNvPr id="3" name="テキスト ボックス 2"/>
          <p:cNvSpPr txBox="1"/>
          <p:nvPr/>
        </p:nvSpPr>
        <p:spPr>
          <a:xfrm>
            <a:off x="185113" y="4252397"/>
            <a:ext cx="1837362" cy="954107"/>
          </a:xfrm>
          <a:prstGeom prst="rect">
            <a:avLst/>
          </a:prstGeom>
          <a:noFill/>
        </p:spPr>
        <p:txBody>
          <a:bodyPr wrap="none" rtlCol="0">
            <a:spAutoFit/>
          </a:bodyPr>
          <a:lstStyle/>
          <a:p>
            <a:r>
              <a:rPr kumimoji="1" lang="en-US" altLang="ja-JP" sz="1400" b="1" dirty="0" smtClean="0">
                <a:solidFill>
                  <a:srgbClr val="00B050"/>
                </a:solidFill>
              </a:rPr>
              <a:t>p2,q1</a:t>
            </a:r>
            <a:r>
              <a:rPr kumimoji="1" lang="ja-JP" altLang="en-US" sz="1400" b="1" dirty="0" smtClean="0">
                <a:solidFill>
                  <a:srgbClr val="00B050"/>
                </a:solidFill>
              </a:rPr>
              <a:t>ともに最終状態</a:t>
            </a:r>
            <a:endParaRPr kumimoji="1" lang="en-US" altLang="ja-JP" sz="1400" b="1" dirty="0" smtClean="0">
              <a:solidFill>
                <a:srgbClr val="00B050"/>
              </a:solidFill>
            </a:endParaRPr>
          </a:p>
          <a:p>
            <a:r>
              <a:rPr lang="ja-JP" altLang="en-US" sz="1400" b="1" dirty="0" smtClean="0">
                <a:solidFill>
                  <a:srgbClr val="00B050"/>
                </a:solidFill>
              </a:rPr>
              <a:t>に到達。その後</a:t>
            </a:r>
            <a:r>
              <a:rPr lang="en-US" altLang="ja-JP" sz="1400" b="1" dirty="0" smtClean="0">
                <a:solidFill>
                  <a:srgbClr val="00B050"/>
                </a:solidFill>
              </a:rPr>
              <a:t>M2</a:t>
            </a:r>
            <a:r>
              <a:rPr lang="ja-JP" altLang="en-US" sz="1400" b="1" dirty="0" smtClean="0">
                <a:solidFill>
                  <a:srgbClr val="00B050"/>
                </a:solidFill>
              </a:rPr>
              <a:t>は</a:t>
            </a:r>
            <a:endParaRPr lang="en-US" altLang="ja-JP" sz="1400" b="1" dirty="0" smtClean="0">
              <a:solidFill>
                <a:srgbClr val="00B050"/>
              </a:solidFill>
            </a:endParaRPr>
          </a:p>
          <a:p>
            <a:r>
              <a:rPr kumimoji="1" lang="ja-JP" altLang="en-US" sz="1400" b="1" dirty="0">
                <a:solidFill>
                  <a:srgbClr val="00B050"/>
                </a:solidFill>
              </a:rPr>
              <a:t>推移</a:t>
            </a:r>
            <a:r>
              <a:rPr kumimoji="1" lang="ja-JP" altLang="en-US" sz="1400" b="1" dirty="0" smtClean="0">
                <a:solidFill>
                  <a:srgbClr val="00B050"/>
                </a:solidFill>
              </a:rPr>
              <a:t>しないので、確認</a:t>
            </a:r>
            <a:endParaRPr kumimoji="1" lang="en-US" altLang="ja-JP" sz="1400" b="1" dirty="0" smtClean="0">
              <a:solidFill>
                <a:srgbClr val="00B050"/>
              </a:solidFill>
            </a:endParaRPr>
          </a:p>
          <a:p>
            <a:r>
              <a:rPr kumimoji="1" lang="ja-JP" altLang="en-US" sz="1400" b="1" dirty="0" smtClean="0">
                <a:solidFill>
                  <a:srgbClr val="00B050"/>
                </a:solidFill>
              </a:rPr>
              <a:t>作業は停止</a:t>
            </a:r>
            <a:endParaRPr kumimoji="1" lang="ja-JP" altLang="en-US" sz="1400" b="1" dirty="0">
              <a:solidFill>
                <a:srgbClr val="00B050"/>
              </a:solidFill>
            </a:endParaRPr>
          </a:p>
        </p:txBody>
      </p:sp>
      <p:sp>
        <p:nvSpPr>
          <p:cNvPr id="73" name="テキスト ボックス 72"/>
          <p:cNvSpPr txBox="1"/>
          <p:nvPr/>
        </p:nvSpPr>
        <p:spPr>
          <a:xfrm>
            <a:off x="6328738" y="2037815"/>
            <a:ext cx="2417650" cy="1384995"/>
          </a:xfrm>
          <a:prstGeom prst="rect">
            <a:avLst/>
          </a:prstGeom>
          <a:noFill/>
        </p:spPr>
        <p:txBody>
          <a:bodyPr wrap="none" rtlCol="0">
            <a:spAutoFit/>
          </a:bodyPr>
          <a:lstStyle/>
          <a:p>
            <a:r>
              <a:rPr kumimoji="1" lang="en-US" altLang="ja-JP" sz="1400" b="1" dirty="0" smtClean="0">
                <a:solidFill>
                  <a:srgbClr val="00B050"/>
                </a:solidFill>
              </a:rPr>
              <a:t>p1</a:t>
            </a:r>
            <a:r>
              <a:rPr kumimoji="1" lang="ja-JP" altLang="en-US" sz="1400" b="1" dirty="0" smtClean="0">
                <a:solidFill>
                  <a:srgbClr val="00B050"/>
                </a:solidFill>
              </a:rPr>
              <a:t>からは入力</a:t>
            </a:r>
            <a:r>
              <a:rPr kumimoji="1" lang="en-US" altLang="ja-JP" sz="1400" b="1" dirty="0" smtClean="0">
                <a:solidFill>
                  <a:srgbClr val="C00000"/>
                </a:solidFill>
              </a:rPr>
              <a:t>a</a:t>
            </a:r>
            <a:r>
              <a:rPr kumimoji="1" lang="ja-JP" altLang="en-US" sz="1400" b="1" dirty="0" smtClean="0">
                <a:solidFill>
                  <a:srgbClr val="00B050"/>
                </a:solidFill>
              </a:rPr>
              <a:t>で</a:t>
            </a:r>
            <a:r>
              <a:rPr kumimoji="1" lang="en-US" altLang="ja-JP" sz="1400" b="1" dirty="0" smtClean="0">
                <a:solidFill>
                  <a:srgbClr val="00B050"/>
                </a:solidFill>
              </a:rPr>
              <a:t>p3</a:t>
            </a:r>
            <a:r>
              <a:rPr kumimoji="1" lang="ja-JP" altLang="en-US" sz="1400" b="1" dirty="0" smtClean="0">
                <a:solidFill>
                  <a:srgbClr val="00B050"/>
                </a:solidFill>
              </a:rPr>
              <a:t>に推移</a:t>
            </a:r>
            <a:endParaRPr kumimoji="1" lang="en-US" altLang="ja-JP" sz="1400" b="1" dirty="0" smtClean="0">
              <a:solidFill>
                <a:srgbClr val="00B050"/>
              </a:solidFill>
            </a:endParaRPr>
          </a:p>
          <a:p>
            <a:r>
              <a:rPr lang="ja-JP" altLang="en-US" sz="1400" b="1" dirty="0">
                <a:solidFill>
                  <a:srgbClr val="00B050"/>
                </a:solidFill>
              </a:rPr>
              <a:t>するが</a:t>
            </a:r>
            <a:r>
              <a:rPr lang="ja-JP" altLang="en-US" sz="1400" b="1" dirty="0" smtClean="0">
                <a:solidFill>
                  <a:srgbClr val="00B050"/>
                </a:solidFill>
              </a:rPr>
              <a:t>、</a:t>
            </a:r>
            <a:r>
              <a:rPr lang="en-US" altLang="ja-JP" sz="1400" b="1" dirty="0" smtClean="0">
                <a:solidFill>
                  <a:srgbClr val="00B050"/>
                </a:solidFill>
              </a:rPr>
              <a:t>p3</a:t>
            </a:r>
            <a:r>
              <a:rPr lang="ja-JP" altLang="en-US" sz="1400" b="1" dirty="0" smtClean="0">
                <a:solidFill>
                  <a:srgbClr val="00B050"/>
                </a:solidFill>
              </a:rPr>
              <a:t>は死状態なので</a:t>
            </a:r>
            <a:endParaRPr lang="en-US" altLang="ja-JP" sz="1400" b="1" dirty="0" smtClean="0">
              <a:solidFill>
                <a:srgbClr val="00B050"/>
              </a:solidFill>
            </a:endParaRPr>
          </a:p>
          <a:p>
            <a:r>
              <a:rPr kumimoji="1" lang="en-US" altLang="ja-JP" sz="1400" b="1" dirty="0" smtClean="0">
                <a:solidFill>
                  <a:srgbClr val="00B050"/>
                </a:solidFill>
              </a:rPr>
              <a:t>M1</a:t>
            </a:r>
            <a:r>
              <a:rPr kumimoji="1" lang="ja-JP" altLang="en-US" sz="1400" b="1" dirty="0" err="1" smtClean="0">
                <a:solidFill>
                  <a:srgbClr val="00B050"/>
                </a:solidFill>
              </a:rPr>
              <a:t>は以</a:t>
            </a:r>
            <a:r>
              <a:rPr kumimoji="1" lang="ja-JP" altLang="en-US" sz="1400" b="1" dirty="0" smtClean="0">
                <a:solidFill>
                  <a:srgbClr val="00B050"/>
                </a:solidFill>
              </a:rPr>
              <a:t>後推移しない。</a:t>
            </a:r>
            <a:endParaRPr kumimoji="1" lang="en-US" altLang="ja-JP" sz="1400" b="1" dirty="0" smtClean="0">
              <a:solidFill>
                <a:srgbClr val="00B050"/>
              </a:solidFill>
            </a:endParaRPr>
          </a:p>
          <a:p>
            <a:r>
              <a:rPr kumimoji="1" lang="en-US" altLang="ja-JP" sz="1400" b="1" dirty="0" smtClean="0">
                <a:solidFill>
                  <a:srgbClr val="00B050"/>
                </a:solidFill>
              </a:rPr>
              <a:t>q2</a:t>
            </a:r>
            <a:r>
              <a:rPr lang="ja-JP" altLang="en-US" sz="1400" b="1" dirty="0" smtClean="0">
                <a:solidFill>
                  <a:srgbClr val="00B050"/>
                </a:solidFill>
              </a:rPr>
              <a:t>では</a:t>
            </a:r>
            <a:r>
              <a:rPr kumimoji="1" lang="ja-JP" altLang="en-US" sz="1400" b="1" dirty="0" smtClean="0">
                <a:solidFill>
                  <a:srgbClr val="00B050"/>
                </a:solidFill>
              </a:rPr>
              <a:t>入力</a:t>
            </a:r>
            <a:r>
              <a:rPr kumimoji="1" lang="en-US" altLang="ja-JP" sz="1400" b="1" dirty="0" smtClean="0">
                <a:solidFill>
                  <a:srgbClr val="0000FF"/>
                </a:solidFill>
              </a:rPr>
              <a:t>a</a:t>
            </a:r>
            <a:r>
              <a:rPr kumimoji="1" lang="ja-JP" altLang="en-US" sz="1400" b="1" dirty="0" smtClean="0">
                <a:solidFill>
                  <a:srgbClr val="00B050"/>
                </a:solidFill>
              </a:rPr>
              <a:t>はないので</a:t>
            </a:r>
            <a:endParaRPr kumimoji="1" lang="en-US" altLang="ja-JP" sz="1400" b="1" dirty="0" smtClean="0">
              <a:solidFill>
                <a:srgbClr val="00B050"/>
              </a:solidFill>
            </a:endParaRPr>
          </a:p>
          <a:p>
            <a:r>
              <a:rPr kumimoji="1" lang="ja-JP" altLang="en-US" sz="1400" b="1" dirty="0" smtClean="0">
                <a:solidFill>
                  <a:srgbClr val="00B050"/>
                </a:solidFill>
              </a:rPr>
              <a:t>推移はないので、確認作業は</a:t>
            </a:r>
            <a:endParaRPr kumimoji="1" lang="en-US" altLang="ja-JP" sz="1400" b="1" dirty="0" smtClean="0">
              <a:solidFill>
                <a:srgbClr val="00B050"/>
              </a:solidFill>
            </a:endParaRPr>
          </a:p>
          <a:p>
            <a:r>
              <a:rPr lang="ja-JP" altLang="en-US" sz="1400" b="1" dirty="0" smtClean="0">
                <a:solidFill>
                  <a:srgbClr val="00B050"/>
                </a:solidFill>
              </a:rPr>
              <a:t>停止</a:t>
            </a:r>
            <a:endParaRPr kumimoji="1" lang="ja-JP" altLang="en-US" sz="1400" b="1" dirty="0">
              <a:solidFill>
                <a:srgbClr val="00B050"/>
              </a:solidFill>
            </a:endParaRPr>
          </a:p>
        </p:txBody>
      </p:sp>
      <p:sp>
        <p:nvSpPr>
          <p:cNvPr id="4" name="右矢印 3"/>
          <p:cNvSpPr/>
          <p:nvPr/>
        </p:nvSpPr>
        <p:spPr>
          <a:xfrm>
            <a:off x="2018507" y="4325928"/>
            <a:ext cx="288925" cy="182572"/>
          </a:xfrm>
          <a:prstGeom prst="rightArrow">
            <a:avLst/>
          </a:prstGeom>
          <a:noFill/>
          <a:ln w="952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4"/>
          <p:cNvSpPr/>
          <p:nvPr/>
        </p:nvSpPr>
        <p:spPr>
          <a:xfrm rot="7779148" flipV="1">
            <a:off x="3713656" y="3901945"/>
            <a:ext cx="3012088" cy="206237"/>
          </a:xfrm>
          <a:prstGeom prst="rightArrow">
            <a:avLst/>
          </a:prstGeom>
          <a:noFill/>
          <a:ln w="952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Text Box 49"/>
          <p:cNvSpPr txBox="1">
            <a:spLocks noChangeArrowheads="1"/>
          </p:cNvSpPr>
          <p:nvPr/>
        </p:nvSpPr>
        <p:spPr bwMode="auto">
          <a:xfrm>
            <a:off x="4115594" y="4151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smtClean="0">
                <a:solidFill>
                  <a:srgbClr val="0000FF"/>
                </a:solidFill>
              </a:rPr>
              <a:t>a</a:t>
            </a:r>
            <a:endParaRPr lang="en-US" altLang="ja-JP" sz="1800" dirty="0">
              <a:solidFill>
                <a:srgbClr val="0000FF"/>
              </a:solidFill>
            </a:endParaRPr>
          </a:p>
        </p:txBody>
      </p:sp>
      <p:sp>
        <p:nvSpPr>
          <p:cNvPr id="78" name="テキスト ボックス 77"/>
          <p:cNvSpPr txBox="1"/>
          <p:nvPr/>
        </p:nvSpPr>
        <p:spPr>
          <a:xfrm>
            <a:off x="5679522" y="5982811"/>
            <a:ext cx="2537931" cy="738664"/>
          </a:xfrm>
          <a:prstGeom prst="rect">
            <a:avLst/>
          </a:prstGeom>
          <a:noFill/>
        </p:spPr>
        <p:txBody>
          <a:bodyPr wrap="square" rtlCol="0">
            <a:spAutoFit/>
          </a:bodyPr>
          <a:lstStyle/>
          <a:p>
            <a:r>
              <a:rPr kumimoji="1" lang="en-US" altLang="ja-JP" sz="1400" b="1" dirty="0" smtClean="0">
                <a:solidFill>
                  <a:srgbClr val="00B050"/>
                </a:solidFill>
              </a:rPr>
              <a:t>p2,q1</a:t>
            </a:r>
            <a:r>
              <a:rPr kumimoji="1" lang="ja-JP" altLang="en-US" sz="1400" b="1" dirty="0" smtClean="0">
                <a:solidFill>
                  <a:srgbClr val="00B050"/>
                </a:solidFill>
              </a:rPr>
              <a:t>ともに最終状態</a:t>
            </a:r>
            <a:r>
              <a:rPr lang="ja-JP" altLang="en-US" sz="1400" b="1" dirty="0" smtClean="0">
                <a:solidFill>
                  <a:srgbClr val="00B050"/>
                </a:solidFill>
              </a:rPr>
              <a:t>に到達。その後</a:t>
            </a:r>
            <a:r>
              <a:rPr lang="en-US" altLang="ja-JP" sz="1400" b="1" dirty="0" smtClean="0">
                <a:solidFill>
                  <a:srgbClr val="00B050"/>
                </a:solidFill>
              </a:rPr>
              <a:t>M2</a:t>
            </a:r>
            <a:r>
              <a:rPr lang="ja-JP" altLang="en-US" sz="1400" b="1" dirty="0" smtClean="0">
                <a:solidFill>
                  <a:srgbClr val="00B050"/>
                </a:solidFill>
              </a:rPr>
              <a:t>は</a:t>
            </a:r>
            <a:r>
              <a:rPr kumimoji="1" lang="ja-JP" altLang="en-US" sz="1400" b="1" dirty="0" smtClean="0">
                <a:solidFill>
                  <a:srgbClr val="00B050"/>
                </a:solidFill>
              </a:rPr>
              <a:t>推移しないので、確認作業は停止</a:t>
            </a:r>
            <a:endParaRPr kumimoji="1" lang="ja-JP" altLang="en-US" sz="1400" b="1" dirty="0">
              <a:solidFill>
                <a:srgbClr val="00B050"/>
              </a:solidFill>
            </a:endParaRPr>
          </a:p>
        </p:txBody>
      </p:sp>
      <p:sp>
        <p:nvSpPr>
          <p:cNvPr id="79" name="右矢印 78"/>
          <p:cNvSpPr/>
          <p:nvPr/>
        </p:nvSpPr>
        <p:spPr>
          <a:xfrm rot="12980996">
            <a:off x="6287193" y="5619423"/>
            <a:ext cx="1009650" cy="182572"/>
          </a:xfrm>
          <a:prstGeom prst="rightArrow">
            <a:avLst/>
          </a:prstGeom>
          <a:noFill/>
          <a:ln w="952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95AF76DD-9B12-4274-BBD4-3A26E1656C8A}" type="slidenum">
              <a:rPr lang="en-US" altLang="ja-JP" sz="1400" smtClean="0"/>
              <a:pPr eaLnBrk="1" hangingPunct="1">
                <a:spcBef>
                  <a:spcPct val="0"/>
                </a:spcBef>
                <a:buFontTx/>
                <a:buNone/>
              </a:pPr>
              <a:t>25</a:t>
            </a:fld>
            <a:endParaRPr lang="en-US" altLang="ja-JP" sz="1400" dirty="0" smtClean="0"/>
          </a:p>
        </p:txBody>
      </p:sp>
      <p:sp>
        <p:nvSpPr>
          <p:cNvPr id="23555" name="Text Box 2"/>
          <p:cNvSpPr txBox="1">
            <a:spLocks noChangeArrowheads="1"/>
          </p:cNvSpPr>
          <p:nvPr/>
        </p:nvSpPr>
        <p:spPr bwMode="auto">
          <a:xfrm>
            <a:off x="568386" y="336754"/>
            <a:ext cx="59234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smtClean="0"/>
              <a:t>§2.2.4</a:t>
            </a:r>
            <a:r>
              <a:rPr lang="ja-JP" altLang="en-US" sz="1800" b="1" dirty="0" smtClean="0"/>
              <a:t>　状態対の</a:t>
            </a:r>
            <a:r>
              <a:rPr lang="ja-JP" altLang="en-US" sz="1800" b="1" dirty="0"/>
              <a:t>等価性</a:t>
            </a:r>
          </a:p>
          <a:p>
            <a:pPr eaLnBrk="1" hangingPunct="1">
              <a:spcBef>
                <a:spcPct val="0"/>
              </a:spcBef>
              <a:buFontTx/>
              <a:buNone/>
            </a:pPr>
            <a:r>
              <a:rPr lang="ja-JP" altLang="en-US" sz="1800" dirty="0"/>
              <a:t>　</a:t>
            </a:r>
            <a:r>
              <a:rPr lang="ja-JP" altLang="en-US" sz="1800" dirty="0" smtClean="0"/>
              <a:t>１つのオートマトン上の２つ</a:t>
            </a:r>
            <a:r>
              <a:rPr lang="ja-JP" altLang="en-US" sz="1800" dirty="0"/>
              <a:t>の状態</a:t>
            </a:r>
            <a:r>
              <a:rPr lang="en-US" altLang="ja-JP" sz="1800" dirty="0" err="1"/>
              <a:t>p,q</a:t>
            </a:r>
            <a:r>
              <a:rPr lang="ja-JP" altLang="en-US" sz="1800" dirty="0"/>
              <a:t>に対して、</a:t>
            </a:r>
            <a:r>
              <a:rPr lang="en-US" altLang="ja-JP" sz="1800" dirty="0"/>
              <a:t>L(p)</a:t>
            </a:r>
            <a:r>
              <a:rPr lang="ja-JP" altLang="en-US" sz="1800" dirty="0"/>
              <a:t>と</a:t>
            </a:r>
            <a:r>
              <a:rPr lang="en-US" altLang="ja-JP" sz="1800" dirty="0"/>
              <a:t>L(q</a:t>
            </a:r>
            <a:r>
              <a:rPr lang="en-US" altLang="ja-JP" sz="1800" dirty="0" smtClean="0"/>
              <a:t>)</a:t>
            </a:r>
          </a:p>
          <a:p>
            <a:pPr eaLnBrk="1" hangingPunct="1">
              <a:spcBef>
                <a:spcPct val="0"/>
              </a:spcBef>
              <a:buFontTx/>
              <a:buNone/>
            </a:pPr>
            <a:r>
              <a:rPr lang="ja-JP" altLang="en-US" sz="1800" dirty="0" smtClean="0"/>
              <a:t>が</a:t>
            </a:r>
            <a:r>
              <a:rPr lang="ja-JP" altLang="en-US" sz="1800" dirty="0"/>
              <a:t>等しいとき、両方</a:t>
            </a:r>
            <a:r>
              <a:rPr lang="ja-JP" altLang="en-US" sz="1800" dirty="0" smtClean="0"/>
              <a:t>の状態</a:t>
            </a:r>
            <a:r>
              <a:rPr lang="en-US" altLang="ja-JP" sz="1800" dirty="0" err="1"/>
              <a:t>p,q</a:t>
            </a:r>
            <a:r>
              <a:rPr lang="ja-JP" altLang="en-US" sz="1800" dirty="0"/>
              <a:t>は等価であると言う</a:t>
            </a:r>
            <a:r>
              <a:rPr lang="ja-JP" altLang="en-US" sz="1800" dirty="0" smtClean="0"/>
              <a:t>。</a:t>
            </a:r>
            <a:endParaRPr lang="en-US" altLang="ja-JP" sz="1800" dirty="0" smtClean="0"/>
          </a:p>
          <a:p>
            <a:pPr eaLnBrk="1" hangingPunct="1">
              <a:spcBef>
                <a:spcPct val="0"/>
              </a:spcBef>
              <a:buFontTx/>
              <a:buNone/>
            </a:pPr>
            <a:r>
              <a:rPr lang="en-US" altLang="ja-JP" sz="1800" dirty="0" err="1" smtClean="0"/>
              <a:t>p</a:t>
            </a:r>
            <a:r>
              <a:rPr lang="en-US" altLang="ja-JP" sz="1800" dirty="0" err="1"/>
              <a:t>≡q</a:t>
            </a:r>
            <a:r>
              <a:rPr lang="ja-JP" altLang="en-US" sz="1800" dirty="0"/>
              <a:t>　と記述する。</a:t>
            </a:r>
          </a:p>
        </p:txBody>
      </p:sp>
      <p:sp>
        <p:nvSpPr>
          <p:cNvPr id="23557" name="Oval 4"/>
          <p:cNvSpPr>
            <a:spLocks noChangeArrowheads="1"/>
          </p:cNvSpPr>
          <p:nvPr/>
        </p:nvSpPr>
        <p:spPr bwMode="auto">
          <a:xfrm>
            <a:off x="1476375" y="2276475"/>
            <a:ext cx="504825"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3558" name="Oval 5"/>
          <p:cNvSpPr>
            <a:spLocks noChangeArrowheads="1"/>
          </p:cNvSpPr>
          <p:nvPr/>
        </p:nvSpPr>
        <p:spPr bwMode="auto">
          <a:xfrm>
            <a:off x="2844800" y="2276475"/>
            <a:ext cx="504825"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3559" name="AutoShape 6"/>
          <p:cNvSpPr>
            <a:spLocks noChangeArrowheads="1"/>
          </p:cNvSpPr>
          <p:nvPr/>
        </p:nvSpPr>
        <p:spPr bwMode="auto">
          <a:xfrm>
            <a:off x="1476375" y="3427413"/>
            <a:ext cx="504825" cy="5048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3560" name="AutoShape 7"/>
          <p:cNvSpPr>
            <a:spLocks noChangeArrowheads="1"/>
          </p:cNvSpPr>
          <p:nvPr/>
        </p:nvSpPr>
        <p:spPr bwMode="auto">
          <a:xfrm>
            <a:off x="2844800" y="3427413"/>
            <a:ext cx="504825" cy="5048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3561" name="Freeform 9"/>
          <p:cNvSpPr>
            <a:spLocks/>
          </p:cNvSpPr>
          <p:nvPr/>
        </p:nvSpPr>
        <p:spPr bwMode="auto">
          <a:xfrm>
            <a:off x="3276600" y="2132013"/>
            <a:ext cx="550863" cy="792162"/>
          </a:xfrm>
          <a:custGeom>
            <a:avLst/>
            <a:gdLst>
              <a:gd name="T0" fmla="*/ 0 w 347"/>
              <a:gd name="T1" fmla="*/ 2147483647 h 499"/>
              <a:gd name="T2" fmla="*/ 2147483647 w 347"/>
              <a:gd name="T3" fmla="*/ 0 h 499"/>
              <a:gd name="T4" fmla="*/ 2147483647 w 347"/>
              <a:gd name="T5" fmla="*/ 2147483647 h 499"/>
              <a:gd name="T6" fmla="*/ 2147483647 w 347"/>
              <a:gd name="T7" fmla="*/ 2147483647 h 499"/>
              <a:gd name="T8" fmla="*/ 2147483647 w 347"/>
              <a:gd name="T9" fmla="*/ 2147483647 h 499"/>
              <a:gd name="T10" fmla="*/ 0 w 347"/>
              <a:gd name="T11" fmla="*/ 2147483647 h 499"/>
              <a:gd name="T12" fmla="*/ 0 60000 65536"/>
              <a:gd name="T13" fmla="*/ 0 60000 65536"/>
              <a:gd name="T14" fmla="*/ 0 60000 65536"/>
              <a:gd name="T15" fmla="*/ 0 60000 65536"/>
              <a:gd name="T16" fmla="*/ 0 60000 65536"/>
              <a:gd name="T17" fmla="*/ 0 60000 65536"/>
              <a:gd name="T18" fmla="*/ 0 w 347"/>
              <a:gd name="T19" fmla="*/ 0 h 499"/>
              <a:gd name="T20" fmla="*/ 347 w 347"/>
              <a:gd name="T21" fmla="*/ 499 h 499"/>
            </a:gdLst>
            <a:ahLst/>
            <a:cxnLst>
              <a:cxn ang="T12">
                <a:pos x="T0" y="T1"/>
              </a:cxn>
              <a:cxn ang="T13">
                <a:pos x="T2" y="T3"/>
              </a:cxn>
              <a:cxn ang="T14">
                <a:pos x="T4" y="T5"/>
              </a:cxn>
              <a:cxn ang="T15">
                <a:pos x="T6" y="T7"/>
              </a:cxn>
              <a:cxn ang="T16">
                <a:pos x="T8" y="T9"/>
              </a:cxn>
              <a:cxn ang="T17">
                <a:pos x="T10" y="T11"/>
              </a:cxn>
            </a:cxnLst>
            <a:rect l="T18" t="T19" r="T20" b="T21"/>
            <a:pathLst>
              <a:path w="347" h="499">
                <a:moveTo>
                  <a:pt x="0" y="136"/>
                </a:moveTo>
                <a:cubicBezTo>
                  <a:pt x="41" y="68"/>
                  <a:pt x="83" y="0"/>
                  <a:pt x="136" y="0"/>
                </a:cubicBezTo>
                <a:cubicBezTo>
                  <a:pt x="189" y="0"/>
                  <a:pt x="287" y="76"/>
                  <a:pt x="317" y="136"/>
                </a:cubicBezTo>
                <a:cubicBezTo>
                  <a:pt x="347" y="196"/>
                  <a:pt x="340" y="303"/>
                  <a:pt x="317" y="363"/>
                </a:cubicBezTo>
                <a:cubicBezTo>
                  <a:pt x="294" y="423"/>
                  <a:pt x="234" y="499"/>
                  <a:pt x="181" y="499"/>
                </a:cubicBezTo>
                <a:cubicBezTo>
                  <a:pt x="128" y="499"/>
                  <a:pt x="64" y="431"/>
                  <a:pt x="0" y="363"/>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3562" name="Freeform 10"/>
          <p:cNvSpPr>
            <a:spLocks/>
          </p:cNvSpPr>
          <p:nvPr/>
        </p:nvSpPr>
        <p:spPr bwMode="auto">
          <a:xfrm>
            <a:off x="3276600" y="3284538"/>
            <a:ext cx="550863" cy="792162"/>
          </a:xfrm>
          <a:custGeom>
            <a:avLst/>
            <a:gdLst>
              <a:gd name="T0" fmla="*/ 0 w 347"/>
              <a:gd name="T1" fmla="*/ 2147483647 h 499"/>
              <a:gd name="T2" fmla="*/ 2147483647 w 347"/>
              <a:gd name="T3" fmla="*/ 0 h 499"/>
              <a:gd name="T4" fmla="*/ 2147483647 w 347"/>
              <a:gd name="T5" fmla="*/ 2147483647 h 499"/>
              <a:gd name="T6" fmla="*/ 2147483647 w 347"/>
              <a:gd name="T7" fmla="*/ 2147483647 h 499"/>
              <a:gd name="T8" fmla="*/ 2147483647 w 347"/>
              <a:gd name="T9" fmla="*/ 2147483647 h 499"/>
              <a:gd name="T10" fmla="*/ 0 w 347"/>
              <a:gd name="T11" fmla="*/ 2147483647 h 499"/>
              <a:gd name="T12" fmla="*/ 0 60000 65536"/>
              <a:gd name="T13" fmla="*/ 0 60000 65536"/>
              <a:gd name="T14" fmla="*/ 0 60000 65536"/>
              <a:gd name="T15" fmla="*/ 0 60000 65536"/>
              <a:gd name="T16" fmla="*/ 0 60000 65536"/>
              <a:gd name="T17" fmla="*/ 0 60000 65536"/>
              <a:gd name="T18" fmla="*/ 0 w 347"/>
              <a:gd name="T19" fmla="*/ 0 h 499"/>
              <a:gd name="T20" fmla="*/ 347 w 347"/>
              <a:gd name="T21" fmla="*/ 499 h 499"/>
            </a:gdLst>
            <a:ahLst/>
            <a:cxnLst>
              <a:cxn ang="T12">
                <a:pos x="T0" y="T1"/>
              </a:cxn>
              <a:cxn ang="T13">
                <a:pos x="T2" y="T3"/>
              </a:cxn>
              <a:cxn ang="T14">
                <a:pos x="T4" y="T5"/>
              </a:cxn>
              <a:cxn ang="T15">
                <a:pos x="T6" y="T7"/>
              </a:cxn>
              <a:cxn ang="T16">
                <a:pos x="T8" y="T9"/>
              </a:cxn>
              <a:cxn ang="T17">
                <a:pos x="T10" y="T11"/>
              </a:cxn>
            </a:cxnLst>
            <a:rect l="T18" t="T19" r="T20" b="T21"/>
            <a:pathLst>
              <a:path w="347" h="499">
                <a:moveTo>
                  <a:pt x="0" y="136"/>
                </a:moveTo>
                <a:cubicBezTo>
                  <a:pt x="41" y="68"/>
                  <a:pt x="83" y="0"/>
                  <a:pt x="136" y="0"/>
                </a:cubicBezTo>
                <a:cubicBezTo>
                  <a:pt x="189" y="0"/>
                  <a:pt x="287" y="76"/>
                  <a:pt x="317" y="136"/>
                </a:cubicBezTo>
                <a:cubicBezTo>
                  <a:pt x="347" y="196"/>
                  <a:pt x="340" y="303"/>
                  <a:pt x="317" y="363"/>
                </a:cubicBezTo>
                <a:cubicBezTo>
                  <a:pt x="294" y="423"/>
                  <a:pt x="234" y="499"/>
                  <a:pt x="181" y="499"/>
                </a:cubicBezTo>
                <a:cubicBezTo>
                  <a:pt x="128" y="499"/>
                  <a:pt x="64" y="431"/>
                  <a:pt x="0" y="363"/>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3563" name="Freeform 11"/>
          <p:cNvSpPr>
            <a:spLocks/>
          </p:cNvSpPr>
          <p:nvPr/>
        </p:nvSpPr>
        <p:spPr bwMode="auto">
          <a:xfrm flipH="1">
            <a:off x="900113" y="3284538"/>
            <a:ext cx="576262" cy="792162"/>
          </a:xfrm>
          <a:custGeom>
            <a:avLst/>
            <a:gdLst>
              <a:gd name="T0" fmla="*/ 0 w 347"/>
              <a:gd name="T1" fmla="*/ 2147483647 h 499"/>
              <a:gd name="T2" fmla="*/ 2147483647 w 347"/>
              <a:gd name="T3" fmla="*/ 0 h 499"/>
              <a:gd name="T4" fmla="*/ 2147483647 w 347"/>
              <a:gd name="T5" fmla="*/ 2147483647 h 499"/>
              <a:gd name="T6" fmla="*/ 2147483647 w 347"/>
              <a:gd name="T7" fmla="*/ 2147483647 h 499"/>
              <a:gd name="T8" fmla="*/ 2147483647 w 347"/>
              <a:gd name="T9" fmla="*/ 2147483647 h 499"/>
              <a:gd name="T10" fmla="*/ 0 w 347"/>
              <a:gd name="T11" fmla="*/ 2147483647 h 499"/>
              <a:gd name="T12" fmla="*/ 0 60000 65536"/>
              <a:gd name="T13" fmla="*/ 0 60000 65536"/>
              <a:gd name="T14" fmla="*/ 0 60000 65536"/>
              <a:gd name="T15" fmla="*/ 0 60000 65536"/>
              <a:gd name="T16" fmla="*/ 0 60000 65536"/>
              <a:gd name="T17" fmla="*/ 0 60000 65536"/>
              <a:gd name="T18" fmla="*/ 0 w 347"/>
              <a:gd name="T19" fmla="*/ 0 h 499"/>
              <a:gd name="T20" fmla="*/ 347 w 347"/>
              <a:gd name="T21" fmla="*/ 499 h 499"/>
            </a:gdLst>
            <a:ahLst/>
            <a:cxnLst>
              <a:cxn ang="T12">
                <a:pos x="T0" y="T1"/>
              </a:cxn>
              <a:cxn ang="T13">
                <a:pos x="T2" y="T3"/>
              </a:cxn>
              <a:cxn ang="T14">
                <a:pos x="T4" y="T5"/>
              </a:cxn>
              <a:cxn ang="T15">
                <a:pos x="T6" y="T7"/>
              </a:cxn>
              <a:cxn ang="T16">
                <a:pos x="T8" y="T9"/>
              </a:cxn>
              <a:cxn ang="T17">
                <a:pos x="T10" y="T11"/>
              </a:cxn>
            </a:cxnLst>
            <a:rect l="T18" t="T19" r="T20" b="T21"/>
            <a:pathLst>
              <a:path w="347" h="499">
                <a:moveTo>
                  <a:pt x="0" y="136"/>
                </a:moveTo>
                <a:cubicBezTo>
                  <a:pt x="41" y="68"/>
                  <a:pt x="83" y="0"/>
                  <a:pt x="136" y="0"/>
                </a:cubicBezTo>
                <a:cubicBezTo>
                  <a:pt x="189" y="0"/>
                  <a:pt x="287" y="76"/>
                  <a:pt x="317" y="136"/>
                </a:cubicBezTo>
                <a:cubicBezTo>
                  <a:pt x="347" y="196"/>
                  <a:pt x="340" y="303"/>
                  <a:pt x="317" y="363"/>
                </a:cubicBezTo>
                <a:cubicBezTo>
                  <a:pt x="294" y="423"/>
                  <a:pt x="234" y="499"/>
                  <a:pt x="181" y="499"/>
                </a:cubicBezTo>
                <a:cubicBezTo>
                  <a:pt x="128" y="499"/>
                  <a:pt x="64" y="431"/>
                  <a:pt x="0" y="363"/>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3564" name="Line 12"/>
          <p:cNvSpPr>
            <a:spLocks noChangeShapeType="1"/>
          </p:cNvSpPr>
          <p:nvPr/>
        </p:nvSpPr>
        <p:spPr bwMode="auto">
          <a:xfrm>
            <a:off x="1971675" y="2536825"/>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65" name="Line 13"/>
          <p:cNvSpPr>
            <a:spLocks noChangeShapeType="1"/>
          </p:cNvSpPr>
          <p:nvPr/>
        </p:nvSpPr>
        <p:spPr bwMode="auto">
          <a:xfrm>
            <a:off x="1763713" y="2779713"/>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66" name="Line 14"/>
          <p:cNvSpPr>
            <a:spLocks noChangeShapeType="1"/>
          </p:cNvSpPr>
          <p:nvPr/>
        </p:nvSpPr>
        <p:spPr bwMode="auto">
          <a:xfrm flipH="1">
            <a:off x="1908175" y="2708275"/>
            <a:ext cx="1008063"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67" name="Freeform 15"/>
          <p:cNvSpPr>
            <a:spLocks/>
          </p:cNvSpPr>
          <p:nvPr/>
        </p:nvSpPr>
        <p:spPr bwMode="auto">
          <a:xfrm>
            <a:off x="1981200" y="3355975"/>
            <a:ext cx="935038" cy="215900"/>
          </a:xfrm>
          <a:custGeom>
            <a:avLst/>
            <a:gdLst>
              <a:gd name="T0" fmla="*/ 0 w 589"/>
              <a:gd name="T1" fmla="*/ 2147483647 h 136"/>
              <a:gd name="T2" fmla="*/ 2147483647 w 589"/>
              <a:gd name="T3" fmla="*/ 0 h 136"/>
              <a:gd name="T4" fmla="*/ 2147483647 w 589"/>
              <a:gd name="T5" fmla="*/ 2147483647 h 136"/>
              <a:gd name="T6" fmla="*/ 0 60000 65536"/>
              <a:gd name="T7" fmla="*/ 0 60000 65536"/>
              <a:gd name="T8" fmla="*/ 0 60000 65536"/>
              <a:gd name="T9" fmla="*/ 0 w 589"/>
              <a:gd name="T10" fmla="*/ 0 h 136"/>
              <a:gd name="T11" fmla="*/ 589 w 589"/>
              <a:gd name="T12" fmla="*/ 136 h 136"/>
            </a:gdLst>
            <a:ahLst/>
            <a:cxnLst>
              <a:cxn ang="T6">
                <a:pos x="T0" y="T1"/>
              </a:cxn>
              <a:cxn ang="T7">
                <a:pos x="T2" y="T3"/>
              </a:cxn>
              <a:cxn ang="T8">
                <a:pos x="T4" y="T5"/>
              </a:cxn>
            </a:cxnLst>
            <a:rect l="T9" t="T10" r="T11" b="T12"/>
            <a:pathLst>
              <a:path w="589" h="136">
                <a:moveTo>
                  <a:pt x="0" y="136"/>
                </a:moveTo>
                <a:cubicBezTo>
                  <a:pt x="87" y="68"/>
                  <a:pt x="174" y="0"/>
                  <a:pt x="272" y="0"/>
                </a:cubicBezTo>
                <a:cubicBezTo>
                  <a:pt x="370" y="0"/>
                  <a:pt x="479" y="68"/>
                  <a:pt x="589"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3568" name="Freeform 16"/>
          <p:cNvSpPr>
            <a:spLocks/>
          </p:cNvSpPr>
          <p:nvPr/>
        </p:nvSpPr>
        <p:spPr bwMode="auto">
          <a:xfrm>
            <a:off x="1981200" y="3787775"/>
            <a:ext cx="863600" cy="215900"/>
          </a:xfrm>
          <a:custGeom>
            <a:avLst/>
            <a:gdLst>
              <a:gd name="T0" fmla="*/ 2147483647 w 544"/>
              <a:gd name="T1" fmla="*/ 0 h 136"/>
              <a:gd name="T2" fmla="*/ 2147483647 w 544"/>
              <a:gd name="T3" fmla="*/ 2147483647 h 136"/>
              <a:gd name="T4" fmla="*/ 0 w 544"/>
              <a:gd name="T5" fmla="*/ 0 h 136"/>
              <a:gd name="T6" fmla="*/ 0 60000 65536"/>
              <a:gd name="T7" fmla="*/ 0 60000 65536"/>
              <a:gd name="T8" fmla="*/ 0 60000 65536"/>
              <a:gd name="T9" fmla="*/ 0 w 544"/>
              <a:gd name="T10" fmla="*/ 0 h 136"/>
              <a:gd name="T11" fmla="*/ 544 w 544"/>
              <a:gd name="T12" fmla="*/ 136 h 136"/>
            </a:gdLst>
            <a:ahLst/>
            <a:cxnLst>
              <a:cxn ang="T6">
                <a:pos x="T0" y="T1"/>
              </a:cxn>
              <a:cxn ang="T7">
                <a:pos x="T2" y="T3"/>
              </a:cxn>
              <a:cxn ang="T8">
                <a:pos x="T4" y="T5"/>
              </a:cxn>
            </a:cxnLst>
            <a:rect l="T9" t="T10" r="T11" b="T12"/>
            <a:pathLst>
              <a:path w="544" h="136">
                <a:moveTo>
                  <a:pt x="544" y="0"/>
                </a:moveTo>
                <a:cubicBezTo>
                  <a:pt x="453" y="68"/>
                  <a:pt x="363" y="136"/>
                  <a:pt x="272" y="136"/>
                </a:cubicBezTo>
                <a:cubicBezTo>
                  <a:pt x="181" y="136"/>
                  <a:pt x="90" y="68"/>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3569" name="Text Box 17"/>
          <p:cNvSpPr txBox="1">
            <a:spLocks noChangeArrowheads="1"/>
          </p:cNvSpPr>
          <p:nvPr/>
        </p:nvSpPr>
        <p:spPr bwMode="auto">
          <a:xfrm>
            <a:off x="612775" y="35004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3570" name="Text Box 18"/>
          <p:cNvSpPr txBox="1">
            <a:spLocks noChangeArrowheads="1"/>
          </p:cNvSpPr>
          <p:nvPr/>
        </p:nvSpPr>
        <p:spPr bwMode="auto">
          <a:xfrm>
            <a:off x="3779838" y="35004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3571" name="Text Box 19"/>
          <p:cNvSpPr txBox="1">
            <a:spLocks noChangeArrowheads="1"/>
          </p:cNvSpPr>
          <p:nvPr/>
        </p:nvSpPr>
        <p:spPr bwMode="auto">
          <a:xfrm>
            <a:off x="2197100" y="22034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3572" name="Text Box 20"/>
          <p:cNvSpPr txBox="1">
            <a:spLocks noChangeArrowheads="1"/>
          </p:cNvSpPr>
          <p:nvPr/>
        </p:nvSpPr>
        <p:spPr bwMode="auto">
          <a:xfrm>
            <a:off x="3779838" y="22034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3573" name="Text Box 22"/>
          <p:cNvSpPr txBox="1">
            <a:spLocks noChangeArrowheads="1"/>
          </p:cNvSpPr>
          <p:nvPr/>
        </p:nvSpPr>
        <p:spPr bwMode="auto">
          <a:xfrm>
            <a:off x="2484438" y="3140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3574" name="Text Box 23"/>
          <p:cNvSpPr txBox="1">
            <a:spLocks noChangeArrowheads="1"/>
          </p:cNvSpPr>
          <p:nvPr/>
        </p:nvSpPr>
        <p:spPr bwMode="auto">
          <a:xfrm>
            <a:off x="2052638" y="3932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3575" name="Text Box 24"/>
          <p:cNvSpPr txBox="1">
            <a:spLocks noChangeArrowheads="1"/>
          </p:cNvSpPr>
          <p:nvPr/>
        </p:nvSpPr>
        <p:spPr bwMode="auto">
          <a:xfrm>
            <a:off x="2268538" y="2779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3576" name="Text Box 25"/>
          <p:cNvSpPr txBox="1">
            <a:spLocks noChangeArrowheads="1"/>
          </p:cNvSpPr>
          <p:nvPr/>
        </p:nvSpPr>
        <p:spPr bwMode="auto">
          <a:xfrm>
            <a:off x="1476375" y="2924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3577" name="Text Box 26"/>
          <p:cNvSpPr txBox="1">
            <a:spLocks noChangeArrowheads="1"/>
          </p:cNvSpPr>
          <p:nvPr/>
        </p:nvSpPr>
        <p:spPr bwMode="auto">
          <a:xfrm>
            <a:off x="1476375" y="2347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q0</a:t>
            </a:r>
          </a:p>
        </p:txBody>
      </p:sp>
      <p:sp>
        <p:nvSpPr>
          <p:cNvPr id="23578" name="Text Box 27"/>
          <p:cNvSpPr txBox="1">
            <a:spLocks noChangeArrowheads="1"/>
          </p:cNvSpPr>
          <p:nvPr/>
        </p:nvSpPr>
        <p:spPr bwMode="auto">
          <a:xfrm>
            <a:off x="1476375" y="35004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p>
        </p:txBody>
      </p:sp>
      <p:sp>
        <p:nvSpPr>
          <p:cNvPr id="23579" name="Text Box 28"/>
          <p:cNvSpPr txBox="1">
            <a:spLocks noChangeArrowheads="1"/>
          </p:cNvSpPr>
          <p:nvPr/>
        </p:nvSpPr>
        <p:spPr bwMode="auto">
          <a:xfrm>
            <a:off x="2844800" y="35004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p>
        </p:txBody>
      </p:sp>
      <p:sp>
        <p:nvSpPr>
          <p:cNvPr id="23580" name="Text Box 29"/>
          <p:cNvSpPr txBox="1">
            <a:spLocks noChangeArrowheads="1"/>
          </p:cNvSpPr>
          <p:nvPr/>
        </p:nvSpPr>
        <p:spPr bwMode="auto">
          <a:xfrm>
            <a:off x="2916238" y="2347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p>
        </p:txBody>
      </p:sp>
      <p:sp>
        <p:nvSpPr>
          <p:cNvPr id="23581" name="Line 30"/>
          <p:cNvSpPr>
            <a:spLocks noChangeShapeType="1"/>
          </p:cNvSpPr>
          <p:nvPr/>
        </p:nvSpPr>
        <p:spPr bwMode="auto">
          <a:xfrm>
            <a:off x="1189038" y="2132013"/>
            <a:ext cx="358775" cy="287337"/>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82" name="Text Box 50"/>
          <p:cNvSpPr txBox="1">
            <a:spLocks noChangeArrowheads="1"/>
          </p:cNvSpPr>
          <p:nvPr/>
        </p:nvSpPr>
        <p:spPr bwMode="auto">
          <a:xfrm>
            <a:off x="6083300" y="242093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q0</a:t>
            </a:r>
            <a:r>
              <a:rPr lang="en-US" altLang="ja-JP" sz="1800">
                <a:solidFill>
                  <a:schemeClr val="accent2"/>
                </a:solidFill>
              </a:rPr>
              <a:t>≡</a:t>
            </a:r>
            <a:r>
              <a:rPr lang="en-US" altLang="ja-JP" sz="1800"/>
              <a:t>q2</a:t>
            </a:r>
          </a:p>
        </p:txBody>
      </p:sp>
      <p:sp>
        <p:nvSpPr>
          <p:cNvPr id="23583" name="Text Box 51"/>
          <p:cNvSpPr txBox="1">
            <a:spLocks noChangeArrowheads="1"/>
          </p:cNvSpPr>
          <p:nvPr/>
        </p:nvSpPr>
        <p:spPr bwMode="auto">
          <a:xfrm>
            <a:off x="5219700" y="306863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r>
              <a:rPr lang="en-US" altLang="ja-JP" sz="1800">
                <a:solidFill>
                  <a:schemeClr val="accent2"/>
                </a:solidFill>
              </a:rPr>
              <a:t>≡</a:t>
            </a:r>
            <a:r>
              <a:rPr lang="en-US" altLang="ja-JP" sz="1800"/>
              <a:t>q2</a:t>
            </a:r>
          </a:p>
        </p:txBody>
      </p:sp>
      <p:sp>
        <p:nvSpPr>
          <p:cNvPr id="23584" name="Line 52"/>
          <p:cNvSpPr>
            <a:spLocks noChangeShapeType="1"/>
          </p:cNvSpPr>
          <p:nvPr/>
        </p:nvSpPr>
        <p:spPr bwMode="auto">
          <a:xfrm rot="21479427" flipH="1">
            <a:off x="5722938" y="2781300"/>
            <a:ext cx="57785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85" name="Text Box 53"/>
          <p:cNvSpPr txBox="1">
            <a:spLocks noChangeArrowheads="1"/>
          </p:cNvSpPr>
          <p:nvPr/>
        </p:nvSpPr>
        <p:spPr bwMode="auto">
          <a:xfrm>
            <a:off x="5722938" y="2636838"/>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０</a:t>
            </a:r>
          </a:p>
        </p:txBody>
      </p:sp>
      <p:sp>
        <p:nvSpPr>
          <p:cNvPr id="23586" name="Text Box 54"/>
          <p:cNvSpPr txBox="1">
            <a:spLocks noChangeArrowheads="1"/>
          </p:cNvSpPr>
          <p:nvPr/>
        </p:nvSpPr>
        <p:spPr bwMode="auto">
          <a:xfrm>
            <a:off x="6515100" y="306863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0000"/>
                </a:solidFill>
              </a:rPr>
              <a:t>≡</a:t>
            </a:r>
            <a:r>
              <a:rPr lang="en-US" altLang="ja-JP" sz="1800"/>
              <a:t>q1</a:t>
            </a:r>
          </a:p>
        </p:txBody>
      </p:sp>
      <p:sp>
        <p:nvSpPr>
          <p:cNvPr id="23587" name="Line 55"/>
          <p:cNvSpPr>
            <a:spLocks noChangeShapeType="1"/>
          </p:cNvSpPr>
          <p:nvPr/>
        </p:nvSpPr>
        <p:spPr bwMode="auto">
          <a:xfrm rot="-120527">
            <a:off x="6586538" y="2781300"/>
            <a:ext cx="360362"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88" name="Text Box 56"/>
          <p:cNvSpPr txBox="1">
            <a:spLocks noChangeArrowheads="1"/>
          </p:cNvSpPr>
          <p:nvPr/>
        </p:nvSpPr>
        <p:spPr bwMode="auto">
          <a:xfrm>
            <a:off x="6783388" y="26574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3589" name="Text Box 57"/>
          <p:cNvSpPr txBox="1">
            <a:spLocks noChangeArrowheads="1"/>
          </p:cNvSpPr>
          <p:nvPr/>
        </p:nvSpPr>
        <p:spPr bwMode="auto">
          <a:xfrm>
            <a:off x="5507038" y="2203450"/>
            <a:ext cx="1073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chemeClr val="accent2"/>
                </a:solidFill>
              </a:rPr>
              <a:t>共に非最終</a:t>
            </a:r>
          </a:p>
        </p:txBody>
      </p:sp>
      <p:sp>
        <p:nvSpPr>
          <p:cNvPr id="23590" name="Text Box 58"/>
          <p:cNvSpPr txBox="1">
            <a:spLocks noChangeArrowheads="1"/>
          </p:cNvSpPr>
          <p:nvPr/>
        </p:nvSpPr>
        <p:spPr bwMode="auto">
          <a:xfrm>
            <a:off x="4859338" y="2779713"/>
            <a:ext cx="1073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chemeClr val="accent2"/>
                </a:solidFill>
              </a:rPr>
              <a:t>共に非最終</a:t>
            </a:r>
          </a:p>
        </p:txBody>
      </p:sp>
      <p:sp>
        <p:nvSpPr>
          <p:cNvPr id="23591" name="Text Box 59"/>
          <p:cNvSpPr txBox="1">
            <a:spLocks noChangeArrowheads="1"/>
          </p:cNvSpPr>
          <p:nvPr/>
        </p:nvSpPr>
        <p:spPr bwMode="auto">
          <a:xfrm>
            <a:off x="7019925" y="2841625"/>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3592" name="Text Box 61"/>
          <p:cNvSpPr txBox="1">
            <a:spLocks noChangeArrowheads="1"/>
          </p:cNvSpPr>
          <p:nvPr/>
        </p:nvSpPr>
        <p:spPr bwMode="auto">
          <a:xfrm>
            <a:off x="6084888" y="4503738"/>
            <a:ext cx="83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3300"/>
                </a:solidFill>
              </a:rPr>
              <a:t>≡</a:t>
            </a:r>
            <a:r>
              <a:rPr lang="en-US" altLang="ja-JP" sz="1800"/>
              <a:t>q3</a:t>
            </a:r>
          </a:p>
        </p:txBody>
      </p:sp>
      <p:sp>
        <p:nvSpPr>
          <p:cNvPr id="23593" name="Text Box 62"/>
          <p:cNvSpPr txBox="1">
            <a:spLocks noChangeArrowheads="1"/>
          </p:cNvSpPr>
          <p:nvPr/>
        </p:nvSpPr>
        <p:spPr bwMode="auto">
          <a:xfrm>
            <a:off x="5221288" y="5151438"/>
            <a:ext cx="83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r>
              <a:rPr lang="en-US" altLang="ja-JP" sz="1800">
                <a:solidFill>
                  <a:srgbClr val="FF3300"/>
                </a:solidFill>
              </a:rPr>
              <a:t>≡</a:t>
            </a:r>
            <a:r>
              <a:rPr lang="en-US" altLang="ja-JP" sz="1800"/>
              <a:t>q3</a:t>
            </a:r>
          </a:p>
        </p:txBody>
      </p:sp>
      <p:sp>
        <p:nvSpPr>
          <p:cNvPr id="23594" name="Line 63"/>
          <p:cNvSpPr>
            <a:spLocks noChangeShapeType="1"/>
          </p:cNvSpPr>
          <p:nvPr/>
        </p:nvSpPr>
        <p:spPr bwMode="auto">
          <a:xfrm rot="21479427" flipH="1">
            <a:off x="5724525" y="4864100"/>
            <a:ext cx="57785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95" name="Text Box 64"/>
          <p:cNvSpPr txBox="1">
            <a:spLocks noChangeArrowheads="1"/>
          </p:cNvSpPr>
          <p:nvPr/>
        </p:nvSpPr>
        <p:spPr bwMode="auto">
          <a:xfrm>
            <a:off x="5724525" y="4719638"/>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０</a:t>
            </a:r>
          </a:p>
        </p:txBody>
      </p:sp>
      <p:sp>
        <p:nvSpPr>
          <p:cNvPr id="23596" name="Text Box 65"/>
          <p:cNvSpPr txBox="1">
            <a:spLocks noChangeArrowheads="1"/>
          </p:cNvSpPr>
          <p:nvPr/>
        </p:nvSpPr>
        <p:spPr bwMode="auto">
          <a:xfrm>
            <a:off x="6516688" y="515143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r>
              <a:rPr lang="en-US" altLang="ja-JP" sz="1800">
                <a:solidFill>
                  <a:srgbClr val="FF0000"/>
                </a:solidFill>
              </a:rPr>
              <a:t>≡</a:t>
            </a:r>
            <a:r>
              <a:rPr lang="en-US" altLang="ja-JP" sz="1800"/>
              <a:t>q1</a:t>
            </a:r>
          </a:p>
        </p:txBody>
      </p:sp>
      <p:sp>
        <p:nvSpPr>
          <p:cNvPr id="23597" name="Line 66"/>
          <p:cNvSpPr>
            <a:spLocks noChangeShapeType="1"/>
          </p:cNvSpPr>
          <p:nvPr/>
        </p:nvSpPr>
        <p:spPr bwMode="auto">
          <a:xfrm rot="-120527">
            <a:off x="6588125" y="4864100"/>
            <a:ext cx="360363"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3598" name="Text Box 67"/>
          <p:cNvSpPr txBox="1">
            <a:spLocks noChangeArrowheads="1"/>
          </p:cNvSpPr>
          <p:nvPr/>
        </p:nvSpPr>
        <p:spPr bwMode="auto">
          <a:xfrm>
            <a:off x="6784975" y="4740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3599" name="Text Box 68"/>
          <p:cNvSpPr txBox="1">
            <a:spLocks noChangeArrowheads="1"/>
          </p:cNvSpPr>
          <p:nvPr/>
        </p:nvSpPr>
        <p:spPr bwMode="auto">
          <a:xfrm>
            <a:off x="5508625" y="4286250"/>
            <a:ext cx="893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3300"/>
                </a:solidFill>
              </a:rPr>
              <a:t>共に最終</a:t>
            </a:r>
          </a:p>
        </p:txBody>
      </p:sp>
      <p:sp>
        <p:nvSpPr>
          <p:cNvPr id="23600" name="Text Box 69"/>
          <p:cNvSpPr txBox="1">
            <a:spLocks noChangeArrowheads="1"/>
          </p:cNvSpPr>
          <p:nvPr/>
        </p:nvSpPr>
        <p:spPr bwMode="auto">
          <a:xfrm>
            <a:off x="4860925" y="4862513"/>
            <a:ext cx="893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3300"/>
                </a:solidFill>
              </a:rPr>
              <a:t>共に最終</a:t>
            </a:r>
          </a:p>
        </p:txBody>
      </p:sp>
      <p:sp>
        <p:nvSpPr>
          <p:cNvPr id="23601" name="Text Box 70"/>
          <p:cNvSpPr txBox="1">
            <a:spLocks noChangeArrowheads="1"/>
          </p:cNvSpPr>
          <p:nvPr/>
        </p:nvSpPr>
        <p:spPr bwMode="auto">
          <a:xfrm>
            <a:off x="6970713" y="4924425"/>
            <a:ext cx="884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b="1">
                <a:solidFill>
                  <a:srgbClr val="FF0000"/>
                </a:solidFill>
              </a:rPr>
              <a:t>共に最終</a:t>
            </a:r>
          </a:p>
        </p:txBody>
      </p:sp>
      <p:sp>
        <p:nvSpPr>
          <p:cNvPr id="23602" name="Text Box 71"/>
          <p:cNvSpPr txBox="1">
            <a:spLocks noChangeArrowheads="1"/>
          </p:cNvSpPr>
          <p:nvPr/>
        </p:nvSpPr>
        <p:spPr bwMode="auto">
          <a:xfrm>
            <a:off x="2508250" y="4797425"/>
            <a:ext cx="2287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r>
              <a:rPr lang="en-US" altLang="ja-JP" sz="1800"/>
              <a:t>q0</a:t>
            </a:r>
            <a:r>
              <a:rPr lang="ja-JP" altLang="en-US" sz="1800"/>
              <a:t>と</a:t>
            </a:r>
            <a:r>
              <a:rPr lang="en-US" altLang="ja-JP" sz="1800"/>
              <a:t>q2</a:t>
            </a:r>
            <a:r>
              <a:rPr lang="ja-JP" altLang="en-US" sz="1800"/>
              <a:t>は一つにする</a:t>
            </a:r>
          </a:p>
          <a:p>
            <a:pPr eaLnBrk="1" hangingPunct="1">
              <a:spcBef>
                <a:spcPct val="0"/>
              </a:spcBef>
              <a:buFontTx/>
              <a:buNone/>
            </a:pPr>
            <a:r>
              <a:rPr lang="ja-JP" altLang="en-US" sz="1800"/>
              <a:t>・</a:t>
            </a:r>
            <a:r>
              <a:rPr lang="en-US" altLang="ja-JP" sz="1800"/>
              <a:t>q1</a:t>
            </a:r>
            <a:r>
              <a:rPr lang="ja-JP" altLang="en-US" sz="1800"/>
              <a:t>と</a:t>
            </a:r>
            <a:r>
              <a:rPr lang="en-US" altLang="ja-JP" sz="1800"/>
              <a:t>q3</a:t>
            </a:r>
            <a:r>
              <a:rPr lang="ja-JP" altLang="en-US" sz="1800"/>
              <a:t>は一つにする</a:t>
            </a:r>
          </a:p>
        </p:txBody>
      </p:sp>
      <p:sp>
        <p:nvSpPr>
          <p:cNvPr id="23603" name="Text Box 73"/>
          <p:cNvSpPr txBox="1">
            <a:spLocks noChangeArrowheads="1"/>
          </p:cNvSpPr>
          <p:nvPr/>
        </p:nvSpPr>
        <p:spPr bwMode="auto">
          <a:xfrm>
            <a:off x="4716463" y="1844675"/>
            <a:ext cx="22076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a:t>（ア）</a:t>
            </a:r>
            <a:r>
              <a:rPr lang="en-US" altLang="ja-JP" sz="1800" b="1"/>
              <a:t>q0</a:t>
            </a:r>
            <a:r>
              <a:rPr lang="ja-JP" altLang="en-US" sz="1800" b="1"/>
              <a:t>と</a:t>
            </a:r>
            <a:r>
              <a:rPr lang="en-US" altLang="ja-JP" sz="1800" b="1"/>
              <a:t>q2</a:t>
            </a:r>
            <a:r>
              <a:rPr lang="ja-JP" altLang="en-US" sz="1800" b="1"/>
              <a:t>を調べる</a:t>
            </a:r>
          </a:p>
        </p:txBody>
      </p:sp>
      <p:sp>
        <p:nvSpPr>
          <p:cNvPr id="23604" name="Text Box 74"/>
          <p:cNvSpPr txBox="1">
            <a:spLocks noChangeArrowheads="1"/>
          </p:cNvSpPr>
          <p:nvPr/>
        </p:nvSpPr>
        <p:spPr bwMode="auto">
          <a:xfrm>
            <a:off x="4787900" y="3852863"/>
            <a:ext cx="21900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t>（イ）</a:t>
            </a:r>
            <a:r>
              <a:rPr lang="en-US" altLang="ja-JP" sz="1800" b="1" dirty="0"/>
              <a:t>q1</a:t>
            </a:r>
            <a:r>
              <a:rPr lang="ja-JP" altLang="en-US" sz="1800" b="1" dirty="0"/>
              <a:t>と</a:t>
            </a:r>
            <a:r>
              <a:rPr lang="en-US" altLang="ja-JP" sz="1800" b="1" dirty="0"/>
              <a:t>q3</a:t>
            </a:r>
            <a:r>
              <a:rPr lang="ja-JP" altLang="en-US" sz="1800" b="1" dirty="0"/>
              <a:t>を調べる</a:t>
            </a:r>
          </a:p>
        </p:txBody>
      </p:sp>
      <p:sp>
        <p:nvSpPr>
          <p:cNvPr id="23605" name="Text Box 75"/>
          <p:cNvSpPr txBox="1">
            <a:spLocks noChangeArrowheads="1"/>
          </p:cNvSpPr>
          <p:nvPr/>
        </p:nvSpPr>
        <p:spPr bwMode="auto">
          <a:xfrm>
            <a:off x="4716463" y="5942013"/>
            <a:ext cx="36968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（ウ）</a:t>
            </a:r>
            <a:r>
              <a:rPr lang="en-US" altLang="ja-JP" sz="1800" dirty="0">
                <a:solidFill>
                  <a:srgbClr val="FF3300"/>
                </a:solidFill>
              </a:rPr>
              <a:t>q0</a:t>
            </a:r>
            <a:r>
              <a:rPr lang="ja-JP" altLang="en-US" sz="1800" dirty="0">
                <a:solidFill>
                  <a:srgbClr val="FF3300"/>
                </a:solidFill>
              </a:rPr>
              <a:t>と</a:t>
            </a:r>
            <a:r>
              <a:rPr lang="en-US" altLang="ja-JP" sz="1800" dirty="0">
                <a:solidFill>
                  <a:srgbClr val="FF3300"/>
                </a:solidFill>
              </a:rPr>
              <a:t>q1</a:t>
            </a:r>
            <a:r>
              <a:rPr lang="ja-JP" altLang="en-US" sz="1800" dirty="0" err="1">
                <a:solidFill>
                  <a:srgbClr val="FF3300"/>
                </a:solidFill>
              </a:rPr>
              <a:t>、</a:t>
            </a:r>
            <a:r>
              <a:rPr lang="en-US" altLang="ja-JP" sz="1800" dirty="0">
                <a:solidFill>
                  <a:srgbClr val="FF3300"/>
                </a:solidFill>
              </a:rPr>
              <a:t>q1</a:t>
            </a:r>
            <a:r>
              <a:rPr lang="ja-JP" altLang="en-US" sz="1800" dirty="0">
                <a:solidFill>
                  <a:srgbClr val="FF3300"/>
                </a:solidFill>
              </a:rPr>
              <a:t>と</a:t>
            </a:r>
            <a:r>
              <a:rPr lang="en-US" altLang="ja-JP" sz="1800" dirty="0">
                <a:solidFill>
                  <a:srgbClr val="FF3300"/>
                </a:solidFill>
              </a:rPr>
              <a:t>q2</a:t>
            </a:r>
            <a:r>
              <a:rPr lang="ja-JP" altLang="en-US" sz="1800" dirty="0">
                <a:solidFill>
                  <a:srgbClr val="FF3300"/>
                </a:solidFill>
              </a:rPr>
              <a:t>などは</a:t>
            </a:r>
            <a:r>
              <a:rPr lang="ja-JP" altLang="en-US" sz="1800" dirty="0" smtClean="0">
                <a:solidFill>
                  <a:srgbClr val="FF3300"/>
                </a:solidFill>
              </a:rPr>
              <a:t>調べない</a:t>
            </a:r>
            <a:endParaRPr lang="en-US" altLang="ja-JP" sz="1800" dirty="0" smtClean="0">
              <a:solidFill>
                <a:srgbClr val="FF3300"/>
              </a:solidFill>
            </a:endParaRPr>
          </a:p>
          <a:p>
            <a:pPr eaLnBrk="1" hangingPunct="1">
              <a:spcBef>
                <a:spcPct val="0"/>
              </a:spcBef>
              <a:buFontTx/>
              <a:buNone/>
            </a:pPr>
            <a:r>
              <a:rPr lang="ja-JP" altLang="en-US" sz="1800" dirty="0">
                <a:solidFill>
                  <a:srgbClr val="FF3300"/>
                </a:solidFill>
              </a:rPr>
              <a:t>　</a:t>
            </a:r>
            <a:r>
              <a:rPr lang="ja-JP" altLang="en-US" sz="1800" dirty="0" smtClean="0">
                <a:solidFill>
                  <a:srgbClr val="FF3300"/>
                </a:solidFill>
              </a:rPr>
              <a:t>　　なぜか？</a:t>
            </a:r>
            <a:endParaRPr lang="ja-JP" altLang="en-US" sz="1800" dirty="0">
              <a:solidFill>
                <a:srgbClr val="FF3300"/>
              </a:solidFill>
            </a:endParaRPr>
          </a:p>
        </p:txBody>
      </p:sp>
      <p:sp>
        <p:nvSpPr>
          <p:cNvPr id="23606" name="AutoShape 76"/>
          <p:cNvSpPr>
            <a:spLocks noChangeArrowheads="1"/>
          </p:cNvSpPr>
          <p:nvPr/>
        </p:nvSpPr>
        <p:spPr bwMode="auto">
          <a:xfrm>
            <a:off x="2462213" y="4286250"/>
            <a:ext cx="2333625" cy="1655763"/>
          </a:xfrm>
          <a:prstGeom prst="leftArrow">
            <a:avLst>
              <a:gd name="adj1" fmla="val 50000"/>
              <a:gd name="adj2" fmla="val 2501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3607" name="Text Box 77"/>
          <p:cNvSpPr txBox="1">
            <a:spLocks noChangeArrowheads="1"/>
          </p:cNvSpPr>
          <p:nvPr/>
        </p:nvSpPr>
        <p:spPr bwMode="auto">
          <a:xfrm>
            <a:off x="6581775" y="687388"/>
            <a:ext cx="1730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a:solidFill>
                  <a:srgbClr val="0000FF"/>
                </a:solidFill>
              </a:rPr>
              <a:t>状態は異なるが</a:t>
            </a:r>
          </a:p>
          <a:p>
            <a:pPr eaLnBrk="1" hangingPunct="1">
              <a:spcBef>
                <a:spcPct val="0"/>
              </a:spcBef>
              <a:buFontTx/>
              <a:buNone/>
            </a:pPr>
            <a:r>
              <a:rPr lang="ja-JP" altLang="en-US" sz="1800" b="1">
                <a:solidFill>
                  <a:srgbClr val="0000FF"/>
                </a:solidFill>
              </a:rPr>
              <a:t>それぞれから</a:t>
            </a:r>
          </a:p>
          <a:p>
            <a:pPr eaLnBrk="1" hangingPunct="1">
              <a:spcBef>
                <a:spcPct val="0"/>
              </a:spcBef>
              <a:buFontTx/>
              <a:buNone/>
            </a:pPr>
            <a:r>
              <a:rPr lang="ja-JP" altLang="en-US" sz="1800" b="1">
                <a:solidFill>
                  <a:srgbClr val="0000FF"/>
                </a:solidFill>
              </a:rPr>
              <a:t>受理される言語</a:t>
            </a:r>
          </a:p>
          <a:p>
            <a:pPr eaLnBrk="1" hangingPunct="1">
              <a:spcBef>
                <a:spcPct val="0"/>
              </a:spcBef>
              <a:buFontTx/>
              <a:buNone/>
            </a:pPr>
            <a:r>
              <a:rPr lang="ja-JP" altLang="en-US" sz="1800" b="1">
                <a:solidFill>
                  <a:srgbClr val="0000FF"/>
                </a:solidFill>
              </a:rPr>
              <a:t>が同じ</a:t>
            </a:r>
          </a:p>
        </p:txBody>
      </p:sp>
      <p:sp>
        <p:nvSpPr>
          <p:cNvPr id="23608" name="AutoShape 78"/>
          <p:cNvSpPr>
            <a:spLocks noChangeArrowheads="1"/>
          </p:cNvSpPr>
          <p:nvPr/>
        </p:nvSpPr>
        <p:spPr bwMode="auto">
          <a:xfrm>
            <a:off x="5681663" y="188913"/>
            <a:ext cx="3462337" cy="1944687"/>
          </a:xfrm>
          <a:prstGeom prst="irregularSeal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3610" name="テキスト ボックス 1"/>
          <p:cNvSpPr txBox="1">
            <a:spLocks noChangeArrowheads="1"/>
          </p:cNvSpPr>
          <p:nvPr/>
        </p:nvSpPr>
        <p:spPr bwMode="auto">
          <a:xfrm>
            <a:off x="536854" y="6080512"/>
            <a:ext cx="1879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009900"/>
                </a:solidFill>
              </a:rPr>
              <a:t>図</a:t>
            </a:r>
            <a:r>
              <a:rPr lang="en-US" altLang="ja-JP" sz="1800" b="1" dirty="0" smtClean="0">
                <a:solidFill>
                  <a:srgbClr val="009900"/>
                </a:solidFill>
              </a:rPr>
              <a:t>2.24</a:t>
            </a:r>
            <a:r>
              <a:rPr lang="ja-JP" altLang="en-US" sz="1800" b="1" dirty="0" smtClean="0">
                <a:solidFill>
                  <a:srgbClr val="009900"/>
                </a:solidFill>
              </a:rPr>
              <a:t>　と図</a:t>
            </a:r>
            <a:r>
              <a:rPr lang="en-US" altLang="ja-JP" sz="1800" b="1" dirty="0" smtClean="0">
                <a:solidFill>
                  <a:srgbClr val="009900"/>
                </a:solidFill>
              </a:rPr>
              <a:t>2.25</a:t>
            </a:r>
            <a:endParaRPr lang="ja-JP" altLang="en-US" sz="1800" b="1" dirty="0">
              <a:solidFill>
                <a:srgbClr val="009900"/>
              </a:solidFill>
            </a:endParaRPr>
          </a:p>
        </p:txBody>
      </p:sp>
      <p:sp>
        <p:nvSpPr>
          <p:cNvPr id="3" name="円/楕円 2"/>
          <p:cNvSpPr/>
          <p:nvPr/>
        </p:nvSpPr>
        <p:spPr>
          <a:xfrm>
            <a:off x="5507038" y="4219575"/>
            <a:ext cx="1074737" cy="37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1" name="円/楕円 60"/>
          <p:cNvSpPr/>
          <p:nvPr/>
        </p:nvSpPr>
        <p:spPr>
          <a:xfrm>
            <a:off x="4833938" y="4795838"/>
            <a:ext cx="1074737" cy="37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613" name="テキスト ボックス 3"/>
          <p:cNvSpPr txBox="1">
            <a:spLocks noChangeArrowheads="1"/>
          </p:cNvSpPr>
          <p:nvPr/>
        </p:nvSpPr>
        <p:spPr bwMode="auto">
          <a:xfrm>
            <a:off x="4814888" y="3427413"/>
            <a:ext cx="3517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a:solidFill>
                  <a:srgbClr val="009900"/>
                </a:solidFill>
              </a:rPr>
              <a:t>＜この後変わらないので確認終了</a:t>
            </a:r>
          </a:p>
        </p:txBody>
      </p:sp>
      <p:sp>
        <p:nvSpPr>
          <p:cNvPr id="23614" name="テキスト ボックス 4"/>
          <p:cNvSpPr txBox="1">
            <a:spLocks noChangeArrowheads="1"/>
          </p:cNvSpPr>
          <p:nvPr/>
        </p:nvSpPr>
        <p:spPr bwMode="auto">
          <a:xfrm>
            <a:off x="7056438" y="3759200"/>
            <a:ext cx="1830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a:solidFill>
                  <a:srgbClr val="009900"/>
                </a:solidFill>
              </a:rPr>
              <a:t>q0</a:t>
            </a:r>
            <a:r>
              <a:rPr lang="ja-JP" altLang="en-US" sz="1800" b="1">
                <a:solidFill>
                  <a:srgbClr val="009900"/>
                </a:solidFill>
              </a:rPr>
              <a:t>と</a:t>
            </a:r>
            <a:r>
              <a:rPr lang="en-US" altLang="ja-JP" sz="1800" b="1">
                <a:solidFill>
                  <a:srgbClr val="009900"/>
                </a:solidFill>
              </a:rPr>
              <a:t>q2</a:t>
            </a:r>
            <a:r>
              <a:rPr lang="ja-JP" altLang="en-US" sz="1800" b="1">
                <a:solidFill>
                  <a:srgbClr val="009900"/>
                </a:solidFill>
              </a:rPr>
              <a:t>は等価＞</a:t>
            </a:r>
          </a:p>
        </p:txBody>
      </p:sp>
      <p:sp>
        <p:nvSpPr>
          <p:cNvPr id="23615" name="テキスト ボックス 63"/>
          <p:cNvSpPr txBox="1">
            <a:spLocks noChangeArrowheads="1"/>
          </p:cNvSpPr>
          <p:nvPr/>
        </p:nvSpPr>
        <p:spPr bwMode="auto">
          <a:xfrm>
            <a:off x="6783388" y="5438775"/>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a:solidFill>
                  <a:srgbClr val="009900"/>
                </a:solidFill>
              </a:rPr>
              <a:t>＜</a:t>
            </a:r>
            <a:r>
              <a:rPr lang="en-US" altLang="ja-JP" sz="1800" b="1">
                <a:solidFill>
                  <a:srgbClr val="009900"/>
                </a:solidFill>
              </a:rPr>
              <a:t>q1</a:t>
            </a:r>
            <a:r>
              <a:rPr lang="ja-JP" altLang="en-US" sz="1800" b="1">
                <a:solidFill>
                  <a:srgbClr val="009900"/>
                </a:solidFill>
              </a:rPr>
              <a:t>と</a:t>
            </a:r>
            <a:r>
              <a:rPr lang="en-US" altLang="ja-JP" sz="1800" b="1">
                <a:solidFill>
                  <a:srgbClr val="009900"/>
                </a:solidFill>
              </a:rPr>
              <a:t>q3</a:t>
            </a:r>
            <a:r>
              <a:rPr lang="ja-JP" altLang="en-US" sz="1800" b="1">
                <a:solidFill>
                  <a:srgbClr val="009900"/>
                </a:solidFill>
              </a:rPr>
              <a:t>は等価＞</a:t>
            </a:r>
          </a:p>
        </p:txBody>
      </p:sp>
      <p:cxnSp>
        <p:nvCxnSpPr>
          <p:cNvPr id="4" name="直線コネクタ 3"/>
          <p:cNvCxnSpPr/>
          <p:nvPr/>
        </p:nvCxnSpPr>
        <p:spPr>
          <a:xfrm>
            <a:off x="4572000" y="3787775"/>
            <a:ext cx="2398713"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994525" y="3810000"/>
            <a:ext cx="25400" cy="488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002463" y="4279900"/>
            <a:ext cx="1735137" cy="0"/>
          </a:xfrm>
          <a:prstGeom prst="line">
            <a:avLst/>
          </a:prstGeom>
        </p:spPr>
        <p:style>
          <a:lnRef idx="1">
            <a:schemeClr val="accent1"/>
          </a:lnRef>
          <a:fillRef idx="0">
            <a:schemeClr val="accent1"/>
          </a:fillRef>
          <a:effectRef idx="0">
            <a:schemeClr val="accent1"/>
          </a:effectRef>
          <a:fontRef idx="minor">
            <a:schemeClr val="tx1"/>
          </a:fontRef>
        </p:style>
      </p:cxnSp>
      <p:sp>
        <p:nvSpPr>
          <p:cNvPr id="23619" name="テキスト ボックス 1"/>
          <p:cNvSpPr txBox="1">
            <a:spLocks noChangeArrowheads="1"/>
          </p:cNvSpPr>
          <p:nvPr/>
        </p:nvSpPr>
        <p:spPr bwMode="auto">
          <a:xfrm>
            <a:off x="5724525" y="55213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左右対称</a:t>
            </a:r>
          </a:p>
        </p:txBody>
      </p:sp>
      <p:sp>
        <p:nvSpPr>
          <p:cNvPr id="5" name="フリーフォーム 4"/>
          <p:cNvSpPr/>
          <p:nvPr/>
        </p:nvSpPr>
        <p:spPr>
          <a:xfrm>
            <a:off x="5726113" y="5486400"/>
            <a:ext cx="1108075" cy="109538"/>
          </a:xfrm>
          <a:custGeom>
            <a:avLst/>
            <a:gdLst>
              <a:gd name="connsiteX0" fmla="*/ 0 w 1108364"/>
              <a:gd name="connsiteY0" fmla="*/ 9236 h 109231"/>
              <a:gd name="connsiteX1" fmla="*/ 471055 w 1108364"/>
              <a:gd name="connsiteY1" fmla="*/ 101600 h 109231"/>
              <a:gd name="connsiteX2" fmla="*/ 674255 w 1108364"/>
              <a:gd name="connsiteY2" fmla="*/ 92364 h 109231"/>
              <a:gd name="connsiteX3" fmla="*/ 1108364 w 1108364"/>
              <a:gd name="connsiteY3" fmla="*/ 0 h 109231"/>
            </a:gdLst>
            <a:ahLst/>
            <a:cxnLst>
              <a:cxn ang="0">
                <a:pos x="connsiteX0" y="connsiteY0"/>
              </a:cxn>
              <a:cxn ang="0">
                <a:pos x="connsiteX1" y="connsiteY1"/>
              </a:cxn>
              <a:cxn ang="0">
                <a:pos x="connsiteX2" y="connsiteY2"/>
              </a:cxn>
              <a:cxn ang="0">
                <a:pos x="connsiteX3" y="connsiteY3"/>
              </a:cxn>
            </a:cxnLst>
            <a:rect l="l" t="t" r="r" b="b"/>
            <a:pathLst>
              <a:path w="1108364" h="109231">
                <a:moveTo>
                  <a:pt x="0" y="9236"/>
                </a:moveTo>
                <a:cubicBezTo>
                  <a:pt x="179339" y="48490"/>
                  <a:pt x="358679" y="87745"/>
                  <a:pt x="471055" y="101600"/>
                </a:cubicBezTo>
                <a:cubicBezTo>
                  <a:pt x="583431" y="115455"/>
                  <a:pt x="568037" y="109297"/>
                  <a:pt x="674255" y="92364"/>
                </a:cubicBezTo>
                <a:cubicBezTo>
                  <a:pt x="780473" y="75431"/>
                  <a:pt x="944418" y="37715"/>
                  <a:pt x="1108364" y="0"/>
                </a:cubicBezTo>
              </a:path>
            </a:pathLst>
          </a:custGeom>
          <a:noFill/>
          <a:ln w="19050">
            <a:solidFill>
              <a:schemeClr val="tx1"/>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0" name="円/楕円 69"/>
          <p:cNvSpPr/>
          <p:nvPr/>
        </p:nvSpPr>
        <p:spPr>
          <a:xfrm>
            <a:off x="1075433" y="4555034"/>
            <a:ext cx="500062" cy="4429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1" name="円/楕円 70"/>
          <p:cNvSpPr/>
          <p:nvPr/>
        </p:nvSpPr>
        <p:spPr>
          <a:xfrm>
            <a:off x="1075433" y="5393234"/>
            <a:ext cx="477837" cy="4429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623" name="テキスト ボックス 71"/>
          <p:cNvSpPr txBox="1">
            <a:spLocks noChangeArrowheads="1"/>
          </p:cNvSpPr>
          <p:nvPr/>
        </p:nvSpPr>
        <p:spPr bwMode="auto">
          <a:xfrm>
            <a:off x="407889" y="4801156"/>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smtClean="0"/>
              <a:t>M1</a:t>
            </a:r>
            <a:r>
              <a:rPr lang="ja-JP" altLang="en-US" sz="1800" dirty="0" smtClean="0"/>
              <a:t>‘</a:t>
            </a:r>
            <a:endParaRPr lang="ja-JP" altLang="en-US" sz="1800" dirty="0"/>
          </a:p>
        </p:txBody>
      </p:sp>
      <p:sp>
        <p:nvSpPr>
          <p:cNvPr id="23624" name="テキスト ボックス 72"/>
          <p:cNvSpPr txBox="1">
            <a:spLocks noChangeArrowheads="1"/>
          </p:cNvSpPr>
          <p:nvPr/>
        </p:nvSpPr>
        <p:spPr bwMode="auto">
          <a:xfrm>
            <a:off x="1130995" y="4339134"/>
            <a:ext cx="4524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en-US" altLang="ja-JP" sz="1800"/>
          </a:p>
          <a:p>
            <a:pPr eaLnBrk="1" hangingPunct="1">
              <a:spcBef>
                <a:spcPct val="0"/>
              </a:spcBef>
              <a:buFontTx/>
              <a:buNone/>
            </a:pPr>
            <a:r>
              <a:rPr lang="en-US" altLang="ja-JP" sz="1800"/>
              <a:t>q0</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q1</a:t>
            </a:r>
            <a:endParaRPr lang="ja-JP" altLang="en-US" sz="1800"/>
          </a:p>
        </p:txBody>
      </p:sp>
      <p:sp>
        <p:nvSpPr>
          <p:cNvPr id="74" name="フリーフォーム 73"/>
          <p:cNvSpPr/>
          <p:nvPr/>
        </p:nvSpPr>
        <p:spPr>
          <a:xfrm>
            <a:off x="1553270" y="4526459"/>
            <a:ext cx="482600" cy="430212"/>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5" name="フリーフォーム 74"/>
          <p:cNvSpPr/>
          <p:nvPr/>
        </p:nvSpPr>
        <p:spPr>
          <a:xfrm>
            <a:off x="1575495" y="5386884"/>
            <a:ext cx="482600" cy="430212"/>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6" name="フリーフォーム 75"/>
          <p:cNvSpPr/>
          <p:nvPr/>
        </p:nvSpPr>
        <p:spPr>
          <a:xfrm rot="11317629">
            <a:off x="594420" y="5428159"/>
            <a:ext cx="482600" cy="428625"/>
          </a:xfrm>
          <a:custGeom>
            <a:avLst/>
            <a:gdLst>
              <a:gd name="connsiteX0" fmla="*/ 0 w 483624"/>
              <a:gd name="connsiteY0" fmla="*/ 162124 h 430011"/>
              <a:gd name="connsiteX1" fmla="*/ 212437 w 483624"/>
              <a:gd name="connsiteY1" fmla="*/ 5106 h 430011"/>
              <a:gd name="connsiteX2" fmla="*/ 397164 w 483624"/>
              <a:gd name="connsiteY2" fmla="*/ 51287 h 430011"/>
              <a:gd name="connsiteX3" fmla="*/ 480291 w 483624"/>
              <a:gd name="connsiteY3" fmla="*/ 180597 h 430011"/>
              <a:gd name="connsiteX4" fmla="*/ 443346 w 483624"/>
              <a:gd name="connsiteY4" fmla="*/ 337615 h 430011"/>
              <a:gd name="connsiteX5" fmla="*/ 230910 w 483624"/>
              <a:gd name="connsiteY5" fmla="*/ 429978 h 430011"/>
              <a:gd name="connsiteX6" fmla="*/ 27710 w 483624"/>
              <a:gd name="connsiteY6" fmla="*/ 328378 h 43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24" h="430011">
                <a:moveTo>
                  <a:pt x="0" y="162124"/>
                </a:moveTo>
                <a:cubicBezTo>
                  <a:pt x="73121" y="92851"/>
                  <a:pt x="146243" y="23579"/>
                  <a:pt x="212437" y="5106"/>
                </a:cubicBezTo>
                <a:cubicBezTo>
                  <a:pt x="278631" y="-13367"/>
                  <a:pt x="352522" y="22038"/>
                  <a:pt x="397164" y="51287"/>
                </a:cubicBezTo>
                <a:cubicBezTo>
                  <a:pt x="441806" y="80535"/>
                  <a:pt x="472594" y="132876"/>
                  <a:pt x="480291" y="180597"/>
                </a:cubicBezTo>
                <a:cubicBezTo>
                  <a:pt x="487988" y="228318"/>
                  <a:pt x="484909" y="296052"/>
                  <a:pt x="443346" y="337615"/>
                </a:cubicBezTo>
                <a:cubicBezTo>
                  <a:pt x="401783" y="379178"/>
                  <a:pt x="300183" y="431518"/>
                  <a:pt x="230910" y="429978"/>
                </a:cubicBezTo>
                <a:cubicBezTo>
                  <a:pt x="161637" y="428439"/>
                  <a:pt x="94673" y="378408"/>
                  <a:pt x="27710" y="32837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77" name="直線矢印コネクタ 76"/>
          <p:cNvCxnSpPr/>
          <p:nvPr/>
        </p:nvCxnSpPr>
        <p:spPr>
          <a:xfrm flipH="1">
            <a:off x="1339751" y="5007471"/>
            <a:ext cx="11113" cy="3730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629" name="テキスト ボックス 77"/>
          <p:cNvSpPr txBox="1">
            <a:spLocks noChangeArrowheads="1"/>
          </p:cNvSpPr>
          <p:nvPr/>
        </p:nvSpPr>
        <p:spPr bwMode="auto">
          <a:xfrm rot="5400000">
            <a:off x="1127820" y="4316909"/>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sp>
        <p:nvSpPr>
          <p:cNvPr id="23630" name="テキスト ボックス 78"/>
          <p:cNvSpPr txBox="1">
            <a:spLocks noChangeArrowheads="1"/>
          </p:cNvSpPr>
          <p:nvPr/>
        </p:nvSpPr>
        <p:spPr bwMode="auto">
          <a:xfrm>
            <a:off x="2035870" y="4556621"/>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endParaRPr lang="ja-JP" altLang="en-US" sz="1800"/>
          </a:p>
        </p:txBody>
      </p:sp>
      <p:sp>
        <p:nvSpPr>
          <p:cNvPr id="23631" name="テキスト ボックス 79"/>
          <p:cNvSpPr txBox="1">
            <a:spLocks noChangeArrowheads="1"/>
          </p:cNvSpPr>
          <p:nvPr/>
        </p:nvSpPr>
        <p:spPr bwMode="auto">
          <a:xfrm>
            <a:off x="251520" y="5440859"/>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endParaRPr lang="ja-JP" altLang="en-US" sz="1800"/>
          </a:p>
        </p:txBody>
      </p:sp>
      <p:sp>
        <p:nvSpPr>
          <p:cNvPr id="23632" name="テキスト ボックス 80"/>
          <p:cNvSpPr txBox="1">
            <a:spLocks noChangeArrowheads="1"/>
          </p:cNvSpPr>
          <p:nvPr/>
        </p:nvSpPr>
        <p:spPr bwMode="auto">
          <a:xfrm>
            <a:off x="2058095" y="5410696"/>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endParaRPr lang="ja-JP" altLang="en-US" sz="1800"/>
          </a:p>
        </p:txBody>
      </p:sp>
      <p:sp>
        <p:nvSpPr>
          <p:cNvPr id="23633" name="テキスト ボックス 81"/>
          <p:cNvSpPr txBox="1">
            <a:spLocks noChangeArrowheads="1"/>
          </p:cNvSpPr>
          <p:nvPr/>
        </p:nvSpPr>
        <p:spPr bwMode="auto">
          <a:xfrm>
            <a:off x="1335783" y="5032077"/>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endParaRPr lang="ja-JP" altLang="en-US" sz="1800"/>
          </a:p>
        </p:txBody>
      </p:sp>
      <p:sp>
        <p:nvSpPr>
          <p:cNvPr id="83" name="円/楕円 82"/>
          <p:cNvSpPr/>
          <p:nvPr/>
        </p:nvSpPr>
        <p:spPr>
          <a:xfrm>
            <a:off x="1107183" y="5421809"/>
            <a:ext cx="417512" cy="3857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1" name="テキスト ボックス 71"/>
          <p:cNvSpPr txBox="1">
            <a:spLocks noChangeArrowheads="1"/>
          </p:cNvSpPr>
          <p:nvPr/>
        </p:nvSpPr>
        <p:spPr bwMode="auto">
          <a:xfrm>
            <a:off x="530949" y="276691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smtClean="0"/>
              <a:t>M1</a:t>
            </a:r>
            <a:endParaRPr lang="ja-JP" alt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EBF56BE9-276E-4692-8020-D985498F31D8}" type="slidenum">
              <a:rPr lang="en-US" altLang="ja-JP" sz="1400" smtClean="0">
                <a:solidFill>
                  <a:srgbClr val="000000"/>
                </a:solidFill>
              </a:rPr>
              <a:pPr eaLnBrk="1" hangingPunct="1">
                <a:spcBef>
                  <a:spcPct val="0"/>
                </a:spcBef>
                <a:buFontTx/>
                <a:buNone/>
              </a:pPr>
              <a:t>26</a:t>
            </a:fld>
            <a:endParaRPr lang="en-US" altLang="ja-JP" sz="1400" smtClean="0">
              <a:solidFill>
                <a:srgbClr val="000000"/>
              </a:solidFill>
            </a:endParaRPr>
          </a:p>
        </p:txBody>
      </p:sp>
      <p:grpSp>
        <p:nvGrpSpPr>
          <p:cNvPr id="24580" name="Group 3"/>
          <p:cNvGrpSpPr>
            <a:grpSpLocks/>
          </p:cNvGrpSpPr>
          <p:nvPr/>
        </p:nvGrpSpPr>
        <p:grpSpPr bwMode="auto">
          <a:xfrm>
            <a:off x="1331913" y="2420938"/>
            <a:ext cx="2686050" cy="2449512"/>
            <a:chOff x="1474" y="1344"/>
            <a:chExt cx="1692" cy="1543"/>
          </a:xfrm>
        </p:grpSpPr>
        <p:sp>
          <p:nvSpPr>
            <p:cNvPr id="24591" name="Oval 4"/>
            <p:cNvSpPr>
              <a:spLocks noChangeArrowheads="1"/>
            </p:cNvSpPr>
            <p:nvPr/>
          </p:nvSpPr>
          <p:spPr bwMode="auto">
            <a:xfrm>
              <a:off x="1927" y="1617"/>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24592" name="Oval 5"/>
            <p:cNvSpPr>
              <a:spLocks noChangeArrowheads="1"/>
            </p:cNvSpPr>
            <p:nvPr/>
          </p:nvSpPr>
          <p:spPr bwMode="auto">
            <a:xfrm>
              <a:off x="2744" y="1617"/>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24593" name="Oval 6"/>
            <p:cNvSpPr>
              <a:spLocks noChangeArrowheads="1"/>
            </p:cNvSpPr>
            <p:nvPr/>
          </p:nvSpPr>
          <p:spPr bwMode="auto">
            <a:xfrm>
              <a:off x="2290" y="2342"/>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24594" name="Text Box 7"/>
            <p:cNvSpPr txBox="1">
              <a:spLocks noChangeArrowheads="1"/>
            </p:cNvSpPr>
            <p:nvPr/>
          </p:nvSpPr>
          <p:spPr bwMode="auto">
            <a:xfrm>
              <a:off x="1976" y="1626"/>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solidFill>
                    <a:srgbClr val="000000"/>
                  </a:solidFill>
                </a:rPr>
                <a:t>r</a:t>
              </a:r>
            </a:p>
          </p:txBody>
        </p:sp>
        <p:sp>
          <p:nvSpPr>
            <p:cNvPr id="24595" name="Text Box 8"/>
            <p:cNvSpPr txBox="1">
              <a:spLocks noChangeArrowheads="1"/>
            </p:cNvSpPr>
            <p:nvPr/>
          </p:nvSpPr>
          <p:spPr bwMode="auto">
            <a:xfrm>
              <a:off x="2342" y="235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solidFill>
                    <a:srgbClr val="000000"/>
                  </a:solidFill>
                </a:rPr>
                <a:t>t</a:t>
              </a:r>
            </a:p>
          </p:txBody>
        </p:sp>
        <p:sp>
          <p:nvSpPr>
            <p:cNvPr id="24596" name="Text Box 9"/>
            <p:cNvSpPr txBox="1">
              <a:spLocks noChangeArrowheads="1"/>
            </p:cNvSpPr>
            <p:nvPr/>
          </p:nvSpPr>
          <p:spPr bwMode="auto">
            <a:xfrm>
              <a:off x="2780" y="16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a:solidFill>
                    <a:srgbClr val="000000"/>
                  </a:solidFill>
                </a:rPr>
                <a:t>s</a:t>
              </a:r>
            </a:p>
          </p:txBody>
        </p:sp>
        <p:sp>
          <p:nvSpPr>
            <p:cNvPr id="24597" name="Oval 10"/>
            <p:cNvSpPr>
              <a:spLocks noChangeArrowheads="1"/>
            </p:cNvSpPr>
            <p:nvPr/>
          </p:nvSpPr>
          <p:spPr bwMode="auto">
            <a:xfrm>
              <a:off x="2315" y="2366"/>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solidFill>
                  <a:srgbClr val="000000"/>
                </a:solidFill>
              </a:endParaRPr>
            </a:p>
          </p:txBody>
        </p:sp>
        <p:sp>
          <p:nvSpPr>
            <p:cNvPr id="24598" name="Freeform 11"/>
            <p:cNvSpPr>
              <a:spLocks/>
            </p:cNvSpPr>
            <p:nvPr/>
          </p:nvSpPr>
          <p:spPr bwMode="auto">
            <a:xfrm>
              <a:off x="1655" y="1496"/>
              <a:ext cx="363" cy="544"/>
            </a:xfrm>
            <a:custGeom>
              <a:avLst/>
              <a:gdLst>
                <a:gd name="T0" fmla="*/ 363 w 363"/>
                <a:gd name="T1" fmla="*/ 393 h 544"/>
                <a:gd name="T2" fmla="*/ 181 w 363"/>
                <a:gd name="T3" fmla="*/ 529 h 544"/>
                <a:gd name="T4" fmla="*/ 0 w 363"/>
                <a:gd name="T5" fmla="*/ 302 h 544"/>
                <a:gd name="T6" fmla="*/ 181 w 363"/>
                <a:gd name="T7" fmla="*/ 30 h 544"/>
                <a:gd name="T8" fmla="*/ 363 w 363"/>
                <a:gd name="T9" fmla="*/ 121 h 544"/>
                <a:gd name="T10" fmla="*/ 0 60000 65536"/>
                <a:gd name="T11" fmla="*/ 0 60000 65536"/>
                <a:gd name="T12" fmla="*/ 0 60000 65536"/>
                <a:gd name="T13" fmla="*/ 0 60000 65536"/>
                <a:gd name="T14" fmla="*/ 0 60000 65536"/>
                <a:gd name="T15" fmla="*/ 0 w 363"/>
                <a:gd name="T16" fmla="*/ 0 h 544"/>
                <a:gd name="T17" fmla="*/ 363 w 363"/>
                <a:gd name="T18" fmla="*/ 544 h 544"/>
              </a:gdLst>
              <a:ahLst/>
              <a:cxnLst>
                <a:cxn ang="T10">
                  <a:pos x="T0" y="T1"/>
                </a:cxn>
                <a:cxn ang="T11">
                  <a:pos x="T2" y="T3"/>
                </a:cxn>
                <a:cxn ang="T12">
                  <a:pos x="T4" y="T5"/>
                </a:cxn>
                <a:cxn ang="T13">
                  <a:pos x="T6" y="T7"/>
                </a:cxn>
                <a:cxn ang="T14">
                  <a:pos x="T8" y="T9"/>
                </a:cxn>
              </a:cxnLst>
              <a:rect l="T15" t="T16" r="T17" b="T18"/>
              <a:pathLst>
                <a:path w="363" h="544">
                  <a:moveTo>
                    <a:pt x="363" y="393"/>
                  </a:moveTo>
                  <a:cubicBezTo>
                    <a:pt x="302" y="468"/>
                    <a:pt x="241" y="544"/>
                    <a:pt x="181" y="529"/>
                  </a:cubicBezTo>
                  <a:cubicBezTo>
                    <a:pt x="121" y="514"/>
                    <a:pt x="0" y="385"/>
                    <a:pt x="0" y="302"/>
                  </a:cubicBezTo>
                  <a:cubicBezTo>
                    <a:pt x="0" y="219"/>
                    <a:pt x="121" y="60"/>
                    <a:pt x="181" y="30"/>
                  </a:cubicBezTo>
                  <a:cubicBezTo>
                    <a:pt x="241" y="0"/>
                    <a:pt x="302" y="60"/>
                    <a:pt x="363" y="12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4599" name="Freeform 12"/>
            <p:cNvSpPr>
              <a:spLocks/>
            </p:cNvSpPr>
            <p:nvPr/>
          </p:nvSpPr>
          <p:spPr bwMode="auto">
            <a:xfrm>
              <a:off x="2154" y="1526"/>
              <a:ext cx="635" cy="136"/>
            </a:xfrm>
            <a:custGeom>
              <a:avLst/>
              <a:gdLst>
                <a:gd name="T0" fmla="*/ 0 w 635"/>
                <a:gd name="T1" fmla="*/ 136 h 136"/>
                <a:gd name="T2" fmla="*/ 272 w 635"/>
                <a:gd name="T3" fmla="*/ 0 h 136"/>
                <a:gd name="T4" fmla="*/ 635 w 635"/>
                <a:gd name="T5" fmla="*/ 136 h 136"/>
                <a:gd name="T6" fmla="*/ 0 60000 65536"/>
                <a:gd name="T7" fmla="*/ 0 60000 65536"/>
                <a:gd name="T8" fmla="*/ 0 60000 65536"/>
                <a:gd name="T9" fmla="*/ 0 w 635"/>
                <a:gd name="T10" fmla="*/ 0 h 136"/>
                <a:gd name="T11" fmla="*/ 635 w 635"/>
                <a:gd name="T12" fmla="*/ 136 h 136"/>
              </a:gdLst>
              <a:ahLst/>
              <a:cxnLst>
                <a:cxn ang="T6">
                  <a:pos x="T0" y="T1"/>
                </a:cxn>
                <a:cxn ang="T7">
                  <a:pos x="T2" y="T3"/>
                </a:cxn>
                <a:cxn ang="T8">
                  <a:pos x="T4" y="T5"/>
                </a:cxn>
              </a:cxnLst>
              <a:rect l="T9" t="T10" r="T11" b="T12"/>
              <a:pathLst>
                <a:path w="635" h="136">
                  <a:moveTo>
                    <a:pt x="0" y="136"/>
                  </a:moveTo>
                  <a:cubicBezTo>
                    <a:pt x="83" y="68"/>
                    <a:pt x="166" y="0"/>
                    <a:pt x="272" y="0"/>
                  </a:cubicBezTo>
                  <a:cubicBezTo>
                    <a:pt x="378" y="0"/>
                    <a:pt x="506" y="68"/>
                    <a:pt x="635"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4600" name="Freeform 13"/>
            <p:cNvSpPr>
              <a:spLocks/>
            </p:cNvSpPr>
            <p:nvPr/>
          </p:nvSpPr>
          <p:spPr bwMode="auto">
            <a:xfrm>
              <a:off x="2199" y="1798"/>
              <a:ext cx="545" cy="98"/>
            </a:xfrm>
            <a:custGeom>
              <a:avLst/>
              <a:gdLst>
                <a:gd name="T0" fmla="*/ 289 w 590"/>
                <a:gd name="T1" fmla="*/ 45 h 98"/>
                <a:gd name="T2" fmla="*/ 155 w 590"/>
                <a:gd name="T3" fmla="*/ 91 h 98"/>
                <a:gd name="T4" fmla="*/ 0 w 590"/>
                <a:gd name="T5" fmla="*/ 0 h 98"/>
                <a:gd name="T6" fmla="*/ 0 60000 65536"/>
                <a:gd name="T7" fmla="*/ 0 60000 65536"/>
                <a:gd name="T8" fmla="*/ 0 60000 65536"/>
                <a:gd name="T9" fmla="*/ 0 w 590"/>
                <a:gd name="T10" fmla="*/ 0 h 98"/>
                <a:gd name="T11" fmla="*/ 590 w 590"/>
                <a:gd name="T12" fmla="*/ 98 h 98"/>
              </a:gdLst>
              <a:ahLst/>
              <a:cxnLst>
                <a:cxn ang="T6">
                  <a:pos x="T0" y="T1"/>
                </a:cxn>
                <a:cxn ang="T7">
                  <a:pos x="T2" y="T3"/>
                </a:cxn>
                <a:cxn ang="T8">
                  <a:pos x="T4" y="T5"/>
                </a:cxn>
              </a:cxnLst>
              <a:rect l="T9" t="T10" r="T11" b="T12"/>
              <a:pathLst>
                <a:path w="590" h="98">
                  <a:moveTo>
                    <a:pt x="590" y="45"/>
                  </a:moveTo>
                  <a:cubicBezTo>
                    <a:pt x="502" y="71"/>
                    <a:pt x="415" y="98"/>
                    <a:pt x="317" y="91"/>
                  </a:cubicBezTo>
                  <a:cubicBezTo>
                    <a:pt x="219" y="84"/>
                    <a:pt x="109" y="42"/>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4601" name="Freeform 14"/>
            <p:cNvSpPr>
              <a:spLocks/>
            </p:cNvSpPr>
            <p:nvPr/>
          </p:nvSpPr>
          <p:spPr bwMode="auto">
            <a:xfrm>
              <a:off x="2562" y="1843"/>
              <a:ext cx="431" cy="635"/>
            </a:xfrm>
            <a:custGeom>
              <a:avLst/>
              <a:gdLst>
                <a:gd name="T0" fmla="*/ 408 w 431"/>
                <a:gd name="T1" fmla="*/ 0 h 635"/>
                <a:gd name="T2" fmla="*/ 363 w 431"/>
                <a:gd name="T3" fmla="*/ 454 h 635"/>
                <a:gd name="T4" fmla="*/ 0 w 431"/>
                <a:gd name="T5" fmla="*/ 635 h 635"/>
                <a:gd name="T6" fmla="*/ 0 60000 65536"/>
                <a:gd name="T7" fmla="*/ 0 60000 65536"/>
                <a:gd name="T8" fmla="*/ 0 60000 65536"/>
                <a:gd name="T9" fmla="*/ 0 w 431"/>
                <a:gd name="T10" fmla="*/ 0 h 635"/>
                <a:gd name="T11" fmla="*/ 431 w 431"/>
                <a:gd name="T12" fmla="*/ 635 h 635"/>
              </a:gdLst>
              <a:ahLst/>
              <a:cxnLst>
                <a:cxn ang="T6">
                  <a:pos x="T0" y="T1"/>
                </a:cxn>
                <a:cxn ang="T7">
                  <a:pos x="T2" y="T3"/>
                </a:cxn>
                <a:cxn ang="T8">
                  <a:pos x="T4" y="T5"/>
                </a:cxn>
              </a:cxnLst>
              <a:rect l="T9" t="T10" r="T11" b="T12"/>
              <a:pathLst>
                <a:path w="431" h="635">
                  <a:moveTo>
                    <a:pt x="408" y="0"/>
                  </a:moveTo>
                  <a:cubicBezTo>
                    <a:pt x="419" y="174"/>
                    <a:pt x="431" y="348"/>
                    <a:pt x="363" y="454"/>
                  </a:cubicBezTo>
                  <a:cubicBezTo>
                    <a:pt x="295" y="560"/>
                    <a:pt x="147" y="597"/>
                    <a:pt x="0" y="63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4602" name="Freeform 15"/>
            <p:cNvSpPr>
              <a:spLocks/>
            </p:cNvSpPr>
            <p:nvPr/>
          </p:nvSpPr>
          <p:spPr bwMode="auto">
            <a:xfrm>
              <a:off x="2025" y="1889"/>
              <a:ext cx="265" cy="589"/>
            </a:xfrm>
            <a:custGeom>
              <a:avLst/>
              <a:gdLst>
                <a:gd name="T0" fmla="*/ 265 w 265"/>
                <a:gd name="T1" fmla="*/ 589 h 589"/>
                <a:gd name="T2" fmla="*/ 38 w 265"/>
                <a:gd name="T3" fmla="*/ 272 h 589"/>
                <a:gd name="T4" fmla="*/ 38 w 265"/>
                <a:gd name="T5" fmla="*/ 0 h 589"/>
                <a:gd name="T6" fmla="*/ 0 60000 65536"/>
                <a:gd name="T7" fmla="*/ 0 60000 65536"/>
                <a:gd name="T8" fmla="*/ 0 60000 65536"/>
                <a:gd name="T9" fmla="*/ 0 w 265"/>
                <a:gd name="T10" fmla="*/ 0 h 589"/>
                <a:gd name="T11" fmla="*/ 265 w 265"/>
                <a:gd name="T12" fmla="*/ 589 h 589"/>
              </a:gdLst>
              <a:ahLst/>
              <a:cxnLst>
                <a:cxn ang="T6">
                  <a:pos x="T0" y="T1"/>
                </a:cxn>
                <a:cxn ang="T7">
                  <a:pos x="T2" y="T3"/>
                </a:cxn>
                <a:cxn ang="T8">
                  <a:pos x="T4" y="T5"/>
                </a:cxn>
              </a:cxnLst>
              <a:rect l="T9" t="T10" r="T11" b="T12"/>
              <a:pathLst>
                <a:path w="265" h="589">
                  <a:moveTo>
                    <a:pt x="265" y="589"/>
                  </a:moveTo>
                  <a:cubicBezTo>
                    <a:pt x="170" y="479"/>
                    <a:pt x="76" y="370"/>
                    <a:pt x="38" y="272"/>
                  </a:cubicBezTo>
                  <a:cubicBezTo>
                    <a:pt x="0" y="174"/>
                    <a:pt x="19" y="87"/>
                    <a:pt x="3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4603" name="Freeform 16"/>
            <p:cNvSpPr>
              <a:spLocks/>
            </p:cNvSpPr>
            <p:nvPr/>
          </p:nvSpPr>
          <p:spPr bwMode="auto">
            <a:xfrm>
              <a:off x="2222" y="2524"/>
              <a:ext cx="446" cy="363"/>
            </a:xfrm>
            <a:custGeom>
              <a:avLst/>
              <a:gdLst>
                <a:gd name="T0" fmla="*/ 340 w 446"/>
                <a:gd name="T1" fmla="*/ 0 h 363"/>
                <a:gd name="T2" fmla="*/ 431 w 446"/>
                <a:gd name="T3" fmla="*/ 227 h 363"/>
                <a:gd name="T4" fmla="*/ 249 w 446"/>
                <a:gd name="T5" fmla="*/ 363 h 363"/>
                <a:gd name="T6" fmla="*/ 23 w 446"/>
                <a:gd name="T7" fmla="*/ 227 h 363"/>
                <a:gd name="T8" fmla="*/ 113 w 446"/>
                <a:gd name="T9" fmla="*/ 45 h 363"/>
                <a:gd name="T10" fmla="*/ 0 60000 65536"/>
                <a:gd name="T11" fmla="*/ 0 60000 65536"/>
                <a:gd name="T12" fmla="*/ 0 60000 65536"/>
                <a:gd name="T13" fmla="*/ 0 60000 65536"/>
                <a:gd name="T14" fmla="*/ 0 60000 65536"/>
                <a:gd name="T15" fmla="*/ 0 w 446"/>
                <a:gd name="T16" fmla="*/ 0 h 363"/>
                <a:gd name="T17" fmla="*/ 446 w 446"/>
                <a:gd name="T18" fmla="*/ 363 h 363"/>
              </a:gdLst>
              <a:ahLst/>
              <a:cxnLst>
                <a:cxn ang="T10">
                  <a:pos x="T0" y="T1"/>
                </a:cxn>
                <a:cxn ang="T11">
                  <a:pos x="T2" y="T3"/>
                </a:cxn>
                <a:cxn ang="T12">
                  <a:pos x="T4" y="T5"/>
                </a:cxn>
                <a:cxn ang="T13">
                  <a:pos x="T6" y="T7"/>
                </a:cxn>
                <a:cxn ang="T14">
                  <a:pos x="T8" y="T9"/>
                </a:cxn>
              </a:cxnLst>
              <a:rect l="T15" t="T16" r="T17" b="T18"/>
              <a:pathLst>
                <a:path w="446" h="363">
                  <a:moveTo>
                    <a:pt x="340" y="0"/>
                  </a:moveTo>
                  <a:cubicBezTo>
                    <a:pt x="393" y="83"/>
                    <a:pt x="446" y="167"/>
                    <a:pt x="431" y="227"/>
                  </a:cubicBezTo>
                  <a:cubicBezTo>
                    <a:pt x="416" y="287"/>
                    <a:pt x="317" y="363"/>
                    <a:pt x="249" y="363"/>
                  </a:cubicBezTo>
                  <a:cubicBezTo>
                    <a:pt x="181" y="363"/>
                    <a:pt x="46" y="280"/>
                    <a:pt x="23" y="227"/>
                  </a:cubicBezTo>
                  <a:cubicBezTo>
                    <a:pt x="0" y="174"/>
                    <a:pt x="56" y="109"/>
                    <a:pt x="113" y="45"/>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4604" name="Text Box 17"/>
            <p:cNvSpPr txBox="1">
              <a:spLocks noChangeArrowheads="1"/>
            </p:cNvSpPr>
            <p:nvPr/>
          </p:nvSpPr>
          <p:spPr bwMode="auto">
            <a:xfrm>
              <a:off x="2381" y="134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00"/>
                  </a:solidFill>
                </a:rPr>
                <a:t>1</a:t>
              </a:r>
            </a:p>
          </p:txBody>
        </p:sp>
        <p:sp>
          <p:nvSpPr>
            <p:cNvPr id="24605" name="Text Box 18"/>
            <p:cNvSpPr txBox="1">
              <a:spLocks noChangeArrowheads="1"/>
            </p:cNvSpPr>
            <p:nvPr/>
          </p:nvSpPr>
          <p:spPr bwMode="auto">
            <a:xfrm>
              <a:off x="2970" y="207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00"/>
                  </a:solidFill>
                </a:rPr>
                <a:t>1</a:t>
              </a:r>
            </a:p>
          </p:txBody>
        </p:sp>
        <p:sp>
          <p:nvSpPr>
            <p:cNvPr id="24606" name="Text Box 19"/>
            <p:cNvSpPr txBox="1">
              <a:spLocks noChangeArrowheads="1"/>
            </p:cNvSpPr>
            <p:nvPr/>
          </p:nvSpPr>
          <p:spPr bwMode="auto">
            <a:xfrm>
              <a:off x="2606" y="26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00"/>
                  </a:solidFill>
                </a:rPr>
                <a:t>1</a:t>
              </a:r>
            </a:p>
          </p:txBody>
        </p:sp>
        <p:sp>
          <p:nvSpPr>
            <p:cNvPr id="24607" name="Text Box 20"/>
            <p:cNvSpPr txBox="1">
              <a:spLocks noChangeArrowheads="1"/>
            </p:cNvSpPr>
            <p:nvPr/>
          </p:nvSpPr>
          <p:spPr bwMode="auto">
            <a:xfrm>
              <a:off x="2288" y="185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00"/>
                  </a:solidFill>
                </a:rPr>
                <a:t>0</a:t>
              </a:r>
            </a:p>
          </p:txBody>
        </p:sp>
        <p:sp>
          <p:nvSpPr>
            <p:cNvPr id="24608" name="Text Box 21"/>
            <p:cNvSpPr txBox="1">
              <a:spLocks noChangeArrowheads="1"/>
            </p:cNvSpPr>
            <p:nvPr/>
          </p:nvSpPr>
          <p:spPr bwMode="auto">
            <a:xfrm>
              <a:off x="1927" y="216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00"/>
                  </a:solidFill>
                </a:rPr>
                <a:t>0</a:t>
              </a:r>
            </a:p>
          </p:txBody>
        </p:sp>
        <p:sp>
          <p:nvSpPr>
            <p:cNvPr id="24609" name="Text Box 22"/>
            <p:cNvSpPr txBox="1">
              <a:spLocks noChangeArrowheads="1"/>
            </p:cNvSpPr>
            <p:nvPr/>
          </p:nvSpPr>
          <p:spPr bwMode="auto">
            <a:xfrm>
              <a:off x="1474" y="16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r>
                <a:rPr lang="en-US" altLang="ja-JP" sz="1800">
                  <a:solidFill>
                    <a:srgbClr val="000000"/>
                  </a:solidFill>
                </a:rPr>
                <a:t>0</a:t>
              </a:r>
            </a:p>
          </p:txBody>
        </p:sp>
        <p:sp>
          <p:nvSpPr>
            <p:cNvPr id="24610" name="Line 23"/>
            <p:cNvSpPr>
              <a:spLocks noChangeShapeType="1"/>
            </p:cNvSpPr>
            <p:nvPr/>
          </p:nvSpPr>
          <p:spPr bwMode="auto">
            <a:xfrm flipH="1">
              <a:off x="2063" y="1344"/>
              <a:ext cx="46" cy="27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grpSp>
      <p:sp>
        <p:nvSpPr>
          <p:cNvPr id="24581" name="Text Box 24"/>
          <p:cNvSpPr txBox="1">
            <a:spLocks noChangeArrowheads="1"/>
          </p:cNvSpPr>
          <p:nvPr/>
        </p:nvSpPr>
        <p:spPr bwMode="auto">
          <a:xfrm>
            <a:off x="642938" y="692149"/>
            <a:ext cx="58229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000000"/>
                </a:solidFill>
              </a:rPr>
              <a:t>演習問題</a:t>
            </a:r>
            <a:r>
              <a:rPr lang="en-US" altLang="ja-JP" sz="1800" b="1" dirty="0">
                <a:solidFill>
                  <a:srgbClr val="000000"/>
                </a:solidFill>
              </a:rPr>
              <a:t>1</a:t>
            </a:r>
            <a:r>
              <a:rPr lang="ja-JP" altLang="en-US" sz="1800" dirty="0">
                <a:solidFill>
                  <a:srgbClr val="000000"/>
                </a:solidFill>
              </a:rPr>
              <a:t>　　　　　</a:t>
            </a:r>
          </a:p>
          <a:p>
            <a:pPr eaLnBrk="1" hangingPunct="1">
              <a:spcBef>
                <a:spcPct val="0"/>
              </a:spcBef>
              <a:buFontTx/>
              <a:buNone/>
            </a:pPr>
            <a:r>
              <a:rPr lang="ja-JP" altLang="en-US" sz="1800" dirty="0">
                <a:solidFill>
                  <a:srgbClr val="000000"/>
                </a:solidFill>
              </a:rPr>
              <a:t>　　　　　以下の有限オートマトンにより受理される正則言語</a:t>
            </a:r>
          </a:p>
          <a:p>
            <a:pPr eaLnBrk="1" hangingPunct="1">
              <a:spcBef>
                <a:spcPct val="0"/>
              </a:spcBef>
              <a:buFontTx/>
              <a:buNone/>
            </a:pPr>
            <a:r>
              <a:rPr lang="ja-JP" altLang="en-US" sz="1800" dirty="0">
                <a:solidFill>
                  <a:srgbClr val="000000"/>
                </a:solidFill>
              </a:rPr>
              <a:t>　　　　　の文を記述せよ（文の長さはごとに記述せよ）。</a:t>
            </a:r>
          </a:p>
          <a:p>
            <a:pPr eaLnBrk="1" hangingPunct="1">
              <a:spcBef>
                <a:spcPct val="0"/>
              </a:spcBef>
              <a:buFontTx/>
              <a:buNone/>
            </a:pPr>
            <a:r>
              <a:rPr lang="ja-JP" altLang="en-US" sz="1800" dirty="0">
                <a:solidFill>
                  <a:srgbClr val="000000"/>
                </a:solidFill>
              </a:rPr>
              <a:t>　　　　　また、受理されない（文法を満たさない）言語の文を</a:t>
            </a:r>
          </a:p>
          <a:p>
            <a:pPr eaLnBrk="1" hangingPunct="1">
              <a:spcBef>
                <a:spcPct val="0"/>
              </a:spcBef>
              <a:buFontTx/>
              <a:buNone/>
            </a:pPr>
            <a:r>
              <a:rPr lang="ja-JP" altLang="en-US" sz="1800" dirty="0">
                <a:solidFill>
                  <a:srgbClr val="000000"/>
                </a:solidFill>
              </a:rPr>
              <a:t>　　　　　記述せよ（文の長さはごとに記述せよ）。</a:t>
            </a:r>
          </a:p>
        </p:txBody>
      </p:sp>
      <p:sp>
        <p:nvSpPr>
          <p:cNvPr id="24582" name="Text Box 25"/>
          <p:cNvSpPr txBox="1">
            <a:spLocks noChangeArrowheads="1"/>
          </p:cNvSpPr>
          <p:nvPr/>
        </p:nvSpPr>
        <p:spPr bwMode="auto">
          <a:xfrm>
            <a:off x="4211638" y="2276475"/>
            <a:ext cx="3692525"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000000"/>
                </a:solidFill>
              </a:rPr>
              <a:t>（１）正則言語に属する文</a:t>
            </a:r>
          </a:p>
          <a:p>
            <a:pPr eaLnBrk="1" hangingPunct="1">
              <a:spcBef>
                <a:spcPct val="0"/>
              </a:spcBef>
              <a:buFontTx/>
              <a:buNone/>
            </a:pPr>
            <a:r>
              <a:rPr lang="ja-JP" altLang="en-US" sz="1800">
                <a:solidFill>
                  <a:srgbClr val="000000"/>
                </a:solidFill>
              </a:rPr>
              <a:t>長さ</a:t>
            </a:r>
          </a:p>
          <a:p>
            <a:pPr eaLnBrk="1" hangingPunct="1">
              <a:spcBef>
                <a:spcPct val="0"/>
              </a:spcBef>
              <a:buFontTx/>
              <a:buNone/>
            </a:pPr>
            <a:r>
              <a:rPr lang="ja-JP" altLang="en-US" sz="1800">
                <a:solidFill>
                  <a:srgbClr val="000000"/>
                </a:solidFill>
              </a:rPr>
              <a:t>　０：　　　　　　　　　　　　　　　　　　　　</a:t>
            </a:r>
          </a:p>
          <a:p>
            <a:pPr eaLnBrk="1" hangingPunct="1">
              <a:spcBef>
                <a:spcPct val="0"/>
              </a:spcBef>
              <a:buFontTx/>
              <a:buNone/>
            </a:pPr>
            <a:r>
              <a:rPr lang="ja-JP" altLang="en-US" sz="1800">
                <a:solidFill>
                  <a:srgbClr val="000000"/>
                </a:solidFill>
              </a:rPr>
              <a:t>　１：</a:t>
            </a:r>
          </a:p>
          <a:p>
            <a:pPr eaLnBrk="1" hangingPunct="1">
              <a:spcBef>
                <a:spcPct val="0"/>
              </a:spcBef>
              <a:buFontTx/>
              <a:buNone/>
            </a:pPr>
            <a:r>
              <a:rPr lang="ja-JP" altLang="en-US" sz="1800">
                <a:solidFill>
                  <a:srgbClr val="000000"/>
                </a:solidFill>
              </a:rPr>
              <a:t>　２：</a:t>
            </a:r>
          </a:p>
          <a:p>
            <a:pPr eaLnBrk="1" hangingPunct="1">
              <a:spcBef>
                <a:spcPct val="0"/>
              </a:spcBef>
              <a:buFontTx/>
              <a:buNone/>
            </a:pPr>
            <a:r>
              <a:rPr lang="ja-JP" altLang="en-US" sz="1800">
                <a:solidFill>
                  <a:srgbClr val="000000"/>
                </a:solidFill>
              </a:rPr>
              <a:t>　３：</a:t>
            </a:r>
          </a:p>
          <a:p>
            <a:pPr eaLnBrk="1" hangingPunct="1">
              <a:spcBef>
                <a:spcPct val="0"/>
              </a:spcBef>
              <a:buFontTx/>
              <a:buNone/>
            </a:pPr>
            <a:r>
              <a:rPr lang="ja-JP" altLang="en-US" sz="1800">
                <a:solidFill>
                  <a:srgbClr val="000000"/>
                </a:solidFill>
              </a:rPr>
              <a:t>　</a:t>
            </a:r>
          </a:p>
          <a:p>
            <a:pPr eaLnBrk="1" hangingPunct="1">
              <a:spcBef>
                <a:spcPct val="0"/>
              </a:spcBef>
              <a:buFontTx/>
              <a:buNone/>
            </a:pPr>
            <a:r>
              <a:rPr lang="ja-JP" altLang="en-US" sz="1800">
                <a:solidFill>
                  <a:srgbClr val="000000"/>
                </a:solidFill>
              </a:rPr>
              <a:t>（２）正則言語に属さない文</a:t>
            </a:r>
          </a:p>
          <a:p>
            <a:pPr eaLnBrk="1" hangingPunct="1">
              <a:spcBef>
                <a:spcPct val="0"/>
              </a:spcBef>
              <a:buFontTx/>
              <a:buNone/>
            </a:pPr>
            <a:r>
              <a:rPr lang="ja-JP" altLang="en-US" sz="1800">
                <a:solidFill>
                  <a:srgbClr val="000000"/>
                </a:solidFill>
              </a:rPr>
              <a:t>長さ</a:t>
            </a:r>
          </a:p>
          <a:p>
            <a:pPr eaLnBrk="1" hangingPunct="1">
              <a:spcBef>
                <a:spcPct val="0"/>
              </a:spcBef>
              <a:buFontTx/>
              <a:buNone/>
            </a:pPr>
            <a:r>
              <a:rPr lang="ja-JP" altLang="en-US" sz="1800">
                <a:solidFill>
                  <a:srgbClr val="000000"/>
                </a:solidFill>
              </a:rPr>
              <a:t>　０：</a:t>
            </a:r>
          </a:p>
          <a:p>
            <a:pPr eaLnBrk="1" hangingPunct="1">
              <a:spcBef>
                <a:spcPct val="0"/>
              </a:spcBef>
              <a:buFontTx/>
              <a:buNone/>
            </a:pPr>
            <a:r>
              <a:rPr lang="ja-JP" altLang="en-US" sz="1800">
                <a:solidFill>
                  <a:srgbClr val="000000"/>
                </a:solidFill>
              </a:rPr>
              <a:t>　１：</a:t>
            </a:r>
          </a:p>
          <a:p>
            <a:pPr eaLnBrk="1" hangingPunct="1">
              <a:spcBef>
                <a:spcPct val="0"/>
              </a:spcBef>
              <a:buFontTx/>
              <a:buNone/>
            </a:pPr>
            <a:r>
              <a:rPr lang="ja-JP" altLang="en-US" sz="1800">
                <a:solidFill>
                  <a:srgbClr val="000000"/>
                </a:solidFill>
              </a:rPr>
              <a:t>　２：</a:t>
            </a:r>
          </a:p>
          <a:p>
            <a:pPr eaLnBrk="1" hangingPunct="1">
              <a:spcBef>
                <a:spcPct val="0"/>
              </a:spcBef>
              <a:buFontTx/>
              <a:buNone/>
            </a:pPr>
            <a:r>
              <a:rPr lang="ja-JP" altLang="en-US" sz="1800">
                <a:solidFill>
                  <a:srgbClr val="000000"/>
                </a:solidFill>
              </a:rPr>
              <a:t>　３：</a:t>
            </a:r>
          </a:p>
        </p:txBody>
      </p:sp>
      <p:sp>
        <p:nvSpPr>
          <p:cNvPr id="24583" name="Line 26"/>
          <p:cNvSpPr>
            <a:spLocks noChangeShapeType="1"/>
          </p:cNvSpPr>
          <p:nvPr/>
        </p:nvSpPr>
        <p:spPr bwMode="auto">
          <a:xfrm>
            <a:off x="4787900" y="3068638"/>
            <a:ext cx="2881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4" name="Line 27"/>
          <p:cNvSpPr>
            <a:spLocks noChangeShapeType="1"/>
          </p:cNvSpPr>
          <p:nvPr/>
        </p:nvSpPr>
        <p:spPr bwMode="auto">
          <a:xfrm>
            <a:off x="4787900" y="3357563"/>
            <a:ext cx="2881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5" name="Line 28"/>
          <p:cNvSpPr>
            <a:spLocks noChangeShapeType="1"/>
          </p:cNvSpPr>
          <p:nvPr/>
        </p:nvSpPr>
        <p:spPr bwMode="auto">
          <a:xfrm>
            <a:off x="4787900" y="3933825"/>
            <a:ext cx="2881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6" name="Line 31"/>
          <p:cNvSpPr>
            <a:spLocks noChangeShapeType="1"/>
          </p:cNvSpPr>
          <p:nvPr/>
        </p:nvSpPr>
        <p:spPr bwMode="auto">
          <a:xfrm>
            <a:off x="4859338" y="5013325"/>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7" name="Line 32"/>
          <p:cNvSpPr>
            <a:spLocks noChangeShapeType="1"/>
          </p:cNvSpPr>
          <p:nvPr/>
        </p:nvSpPr>
        <p:spPr bwMode="auto">
          <a:xfrm>
            <a:off x="4859338" y="5302250"/>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8" name="Line 33"/>
          <p:cNvSpPr>
            <a:spLocks noChangeShapeType="1"/>
          </p:cNvSpPr>
          <p:nvPr/>
        </p:nvSpPr>
        <p:spPr bwMode="auto">
          <a:xfrm>
            <a:off x="4859338" y="5589588"/>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89" name="Line 34"/>
          <p:cNvSpPr>
            <a:spLocks noChangeShapeType="1"/>
          </p:cNvSpPr>
          <p:nvPr/>
        </p:nvSpPr>
        <p:spPr bwMode="auto">
          <a:xfrm>
            <a:off x="4859338" y="5876925"/>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4590" name="Line 35"/>
          <p:cNvSpPr>
            <a:spLocks noChangeShapeType="1"/>
          </p:cNvSpPr>
          <p:nvPr/>
        </p:nvSpPr>
        <p:spPr bwMode="auto">
          <a:xfrm>
            <a:off x="4787900" y="3644900"/>
            <a:ext cx="2881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162050AD-BA10-4097-B2DF-75DF2015F7F4}" type="slidenum">
              <a:rPr lang="en-US" altLang="ja-JP" sz="1400" smtClean="0"/>
              <a:pPr eaLnBrk="1" hangingPunct="1">
                <a:spcBef>
                  <a:spcPct val="0"/>
                </a:spcBef>
                <a:buFontTx/>
                <a:buNone/>
              </a:pPr>
              <a:t>27</a:t>
            </a:fld>
            <a:endParaRPr lang="en-US" altLang="ja-JP" sz="1400" smtClean="0"/>
          </a:p>
        </p:txBody>
      </p:sp>
      <p:sp>
        <p:nvSpPr>
          <p:cNvPr id="25604" name="Text Box 6"/>
          <p:cNvSpPr txBox="1">
            <a:spLocks noChangeArrowheads="1"/>
          </p:cNvSpPr>
          <p:nvPr/>
        </p:nvSpPr>
        <p:spPr bwMode="auto">
          <a:xfrm>
            <a:off x="611560" y="390128"/>
            <a:ext cx="727233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t>演習問題２</a:t>
            </a:r>
          </a:p>
          <a:p>
            <a:pPr eaLnBrk="1" hangingPunct="1">
              <a:spcBef>
                <a:spcPct val="0"/>
              </a:spcBef>
              <a:buFontTx/>
              <a:buNone/>
            </a:pPr>
            <a:endParaRPr lang="ja-JP" altLang="en-US" sz="1800" dirty="0"/>
          </a:p>
          <a:p>
            <a:pPr eaLnBrk="1" hangingPunct="1">
              <a:spcBef>
                <a:spcPct val="0"/>
              </a:spcBef>
              <a:buFontTx/>
              <a:buNone/>
            </a:pPr>
            <a:r>
              <a:rPr lang="en-US" altLang="ja-JP" sz="1800" dirty="0"/>
              <a:t>L(M)=L(q</a:t>
            </a:r>
            <a:r>
              <a:rPr lang="en-US" altLang="ja-JP" sz="1800" baseline="-25000" dirty="0"/>
              <a:t>0</a:t>
            </a:r>
            <a:r>
              <a:rPr lang="en-US" altLang="ja-JP" sz="1800" dirty="0"/>
              <a:t>)={ </a:t>
            </a:r>
            <a:r>
              <a:rPr lang="en-US" altLang="ja-JP" sz="1800" dirty="0" err="1">
                <a:solidFill>
                  <a:srgbClr val="0000FF"/>
                </a:solidFill>
              </a:rPr>
              <a:t>x∈Σ</a:t>
            </a:r>
            <a:r>
              <a:rPr lang="en-US" altLang="ja-JP" sz="1800" dirty="0">
                <a:solidFill>
                  <a:srgbClr val="0000FF"/>
                </a:solidFill>
              </a:rPr>
              <a:t>*</a:t>
            </a:r>
            <a:r>
              <a:rPr lang="ja-JP" altLang="en-US" sz="1800" dirty="0"/>
              <a:t>｜</a:t>
            </a:r>
            <a:r>
              <a:rPr lang="en-US" altLang="ja-JP" sz="1800" dirty="0"/>
              <a:t>q</a:t>
            </a:r>
            <a:r>
              <a:rPr lang="en-US" altLang="ja-JP" sz="1800" baseline="-25000" dirty="0"/>
              <a:t>0</a:t>
            </a:r>
            <a:r>
              <a:rPr lang="en-US" altLang="ja-JP" sz="1800" dirty="0"/>
              <a:t>⇒r</a:t>
            </a:r>
            <a:r>
              <a:rPr lang="ja-JP" altLang="en-US" sz="1800" dirty="0" err="1"/>
              <a:t>、</a:t>
            </a:r>
            <a:r>
              <a:rPr lang="en-US" altLang="ja-JP" sz="1800" dirty="0" err="1"/>
              <a:t>r∈F</a:t>
            </a:r>
            <a:r>
              <a:rPr lang="en-US" altLang="ja-JP" sz="1800" dirty="0"/>
              <a:t>}</a:t>
            </a:r>
          </a:p>
          <a:p>
            <a:pPr eaLnBrk="1" hangingPunct="1">
              <a:spcBef>
                <a:spcPct val="0"/>
              </a:spcBef>
              <a:buFontTx/>
              <a:buNone/>
            </a:pPr>
            <a:r>
              <a:rPr lang="ja-JP" altLang="en-US" sz="1800" dirty="0"/>
              <a:t>の意味を説明せよ</a:t>
            </a:r>
          </a:p>
          <a:p>
            <a:pPr eaLnBrk="1" hangingPunct="1">
              <a:spcBef>
                <a:spcPct val="0"/>
              </a:spcBef>
              <a:buFontTx/>
              <a:buNone/>
            </a:pPr>
            <a:endParaRPr lang="ja-JP" altLang="en-US" sz="1800" dirty="0"/>
          </a:p>
          <a:p>
            <a:pPr eaLnBrk="1" hangingPunct="1">
              <a:spcBef>
                <a:spcPct val="0"/>
              </a:spcBef>
              <a:buFontTx/>
              <a:buNone/>
            </a:pPr>
            <a:r>
              <a:rPr lang="en-US" altLang="ja-JP" sz="1800" dirty="0"/>
              <a:t>L(M)=L(q</a:t>
            </a:r>
            <a:r>
              <a:rPr lang="en-US" altLang="ja-JP" sz="1800" baseline="-25000" dirty="0"/>
              <a:t>0</a:t>
            </a:r>
            <a:r>
              <a:rPr lang="en-US" altLang="ja-JP" sz="1800" dirty="0"/>
              <a:t>)={ </a:t>
            </a:r>
            <a:r>
              <a:rPr lang="en-US" altLang="ja-JP" sz="1800" dirty="0" err="1">
                <a:solidFill>
                  <a:srgbClr val="0000FF"/>
                </a:solidFill>
              </a:rPr>
              <a:t>x∈Σ</a:t>
            </a:r>
            <a:r>
              <a:rPr lang="en-US" altLang="ja-JP" sz="1800" dirty="0">
                <a:solidFill>
                  <a:srgbClr val="0000FF"/>
                </a:solidFill>
              </a:rPr>
              <a:t>*</a:t>
            </a:r>
            <a:r>
              <a:rPr lang="ja-JP" altLang="en-US" sz="1800" dirty="0"/>
              <a:t>｜</a:t>
            </a:r>
            <a:r>
              <a:rPr lang="en-US" altLang="ja-JP" sz="1800" dirty="0"/>
              <a:t>δ</a:t>
            </a:r>
            <a:r>
              <a:rPr lang="ja-JP" altLang="en-US" sz="1800" dirty="0"/>
              <a:t>（</a:t>
            </a:r>
            <a:r>
              <a:rPr lang="en-US" altLang="ja-JP" sz="1800" dirty="0"/>
              <a:t>q</a:t>
            </a:r>
            <a:r>
              <a:rPr lang="en-US" altLang="ja-JP" sz="1800" baseline="-25000" dirty="0"/>
              <a:t>0</a:t>
            </a:r>
            <a:r>
              <a:rPr lang="ja-JP" altLang="en-US" sz="1800" dirty="0" err="1"/>
              <a:t>，</a:t>
            </a:r>
            <a:r>
              <a:rPr lang="en-US" altLang="ja-JP" sz="1800" dirty="0"/>
              <a:t>x</a:t>
            </a:r>
            <a:r>
              <a:rPr lang="ja-JP" altLang="en-US" sz="1800" dirty="0"/>
              <a:t>）∈</a:t>
            </a:r>
            <a:r>
              <a:rPr lang="en-US" altLang="ja-JP" sz="1800" dirty="0"/>
              <a:t>F}</a:t>
            </a:r>
          </a:p>
          <a:p>
            <a:pPr eaLnBrk="1" hangingPunct="1">
              <a:spcBef>
                <a:spcPct val="0"/>
              </a:spcBef>
              <a:buFontTx/>
              <a:buNone/>
            </a:pPr>
            <a:r>
              <a:rPr lang="ja-JP" altLang="en-US" sz="1800" dirty="0"/>
              <a:t>の意味を説明せよ</a:t>
            </a:r>
          </a:p>
          <a:p>
            <a:pPr eaLnBrk="1" hangingPunct="1">
              <a:spcBef>
                <a:spcPct val="0"/>
              </a:spcBef>
              <a:buFontTx/>
              <a:buNone/>
            </a:pPr>
            <a:endParaRPr lang="ja-JP" altLang="en-US" sz="1800" dirty="0"/>
          </a:p>
          <a:p>
            <a:pPr eaLnBrk="1" hangingPunct="1">
              <a:spcBef>
                <a:spcPct val="0"/>
              </a:spcBef>
              <a:buFontTx/>
              <a:buNone/>
            </a:pPr>
            <a:r>
              <a:rPr lang="ja-JP" altLang="en-US" sz="1800" b="1" dirty="0"/>
              <a:t>演習問題３</a:t>
            </a:r>
          </a:p>
          <a:p>
            <a:pPr eaLnBrk="1" hangingPunct="1">
              <a:spcBef>
                <a:spcPct val="0"/>
              </a:spcBef>
              <a:buFontTx/>
              <a:buNone/>
            </a:pPr>
            <a:r>
              <a:rPr lang="ja-JP" altLang="en-US" sz="1800" dirty="0"/>
              <a:t>　　変数、四則演算子からなる式を受理</a:t>
            </a:r>
            <a:r>
              <a:rPr lang="ja-JP" altLang="en-US" sz="1800" dirty="0" smtClean="0"/>
              <a:t>する非決定性の有限オートマトン</a:t>
            </a:r>
            <a:endParaRPr lang="en-US" altLang="ja-JP" sz="1800" dirty="0" smtClean="0"/>
          </a:p>
          <a:p>
            <a:pPr eaLnBrk="1" hangingPunct="1">
              <a:spcBef>
                <a:spcPct val="0"/>
              </a:spcBef>
              <a:buFontTx/>
              <a:buNone/>
            </a:pPr>
            <a:r>
              <a:rPr lang="ja-JP" altLang="en-US" sz="1800" dirty="0"/>
              <a:t>　</a:t>
            </a:r>
            <a:r>
              <a:rPr lang="ja-JP" altLang="en-US" sz="1800" dirty="0" smtClean="0"/>
              <a:t>を</a:t>
            </a:r>
            <a:r>
              <a:rPr lang="ja-JP" altLang="en-US" sz="1800" dirty="0"/>
              <a:t>記述せよ。</a:t>
            </a:r>
          </a:p>
          <a:p>
            <a:pPr eaLnBrk="1" hangingPunct="1">
              <a:spcBef>
                <a:spcPct val="0"/>
              </a:spcBef>
              <a:buFontTx/>
              <a:buNone/>
            </a:pPr>
            <a:r>
              <a:rPr lang="ja-JP" altLang="en-US" sz="1800" dirty="0"/>
              <a:t>　　ただし、</a:t>
            </a:r>
            <a:r>
              <a:rPr lang="ja-JP" altLang="en-US" sz="1800" dirty="0" smtClean="0"/>
              <a:t>変数を表す入力変数をａ，</a:t>
            </a:r>
            <a:r>
              <a:rPr lang="ja-JP" altLang="en-US" sz="1800" dirty="0" err="1" smtClean="0"/>
              <a:t>ｂ</a:t>
            </a:r>
            <a:r>
              <a:rPr lang="ja-JP" altLang="en-US" sz="1800" dirty="0" smtClean="0"/>
              <a:t>、</a:t>
            </a:r>
            <a:r>
              <a:rPr lang="ja-JP" altLang="en-US" sz="1800" dirty="0"/>
              <a:t>四則</a:t>
            </a:r>
            <a:r>
              <a:rPr lang="ja-JP" altLang="en-US" sz="1800" dirty="0" smtClean="0"/>
              <a:t>演算子を表す入力変数を</a:t>
            </a:r>
            <a:endParaRPr lang="en-US" altLang="ja-JP" sz="1800" dirty="0" smtClean="0"/>
          </a:p>
          <a:p>
            <a:pPr eaLnBrk="1" hangingPunct="1">
              <a:spcBef>
                <a:spcPct val="0"/>
              </a:spcBef>
              <a:buFontTx/>
              <a:buNone/>
            </a:pPr>
            <a:r>
              <a:rPr lang="ja-JP" altLang="en-US" sz="1800" dirty="0"/>
              <a:t>　</a:t>
            </a:r>
            <a:r>
              <a:rPr lang="ja-JP" altLang="en-US" sz="1800" dirty="0" smtClean="0"/>
              <a:t>＋</a:t>
            </a:r>
            <a:r>
              <a:rPr lang="ja-JP" altLang="en-US" sz="1800" dirty="0"/>
              <a:t>、－、＊、</a:t>
            </a:r>
            <a:r>
              <a:rPr lang="en-US" altLang="ja-JP" sz="1800" dirty="0"/>
              <a:t>/</a:t>
            </a:r>
            <a:r>
              <a:rPr lang="ja-JP" altLang="en-US" sz="1800" dirty="0"/>
              <a:t>　</a:t>
            </a:r>
            <a:r>
              <a:rPr lang="ja-JP" altLang="en-US" sz="1800" dirty="0" smtClean="0"/>
              <a:t>とせよ。</a:t>
            </a:r>
            <a:endParaRPr lang="ja-JP" altLang="en-US" sz="1800" dirty="0"/>
          </a:p>
        </p:txBody>
      </p:sp>
      <p:sp>
        <p:nvSpPr>
          <p:cNvPr id="25605" name="Text Box 35"/>
          <p:cNvSpPr txBox="1">
            <a:spLocks noChangeArrowheads="1"/>
          </p:cNvSpPr>
          <p:nvPr/>
        </p:nvSpPr>
        <p:spPr bwMode="auto">
          <a:xfrm>
            <a:off x="2699792" y="1612413"/>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3600" b="1" dirty="0">
                <a:solidFill>
                  <a:srgbClr val="FF0000"/>
                </a:solidFill>
              </a:rPr>
              <a:t>＾</a:t>
            </a:r>
          </a:p>
        </p:txBody>
      </p:sp>
      <p:grpSp>
        <p:nvGrpSpPr>
          <p:cNvPr id="2" name="グループ化 1"/>
          <p:cNvGrpSpPr/>
          <p:nvPr/>
        </p:nvGrpSpPr>
        <p:grpSpPr>
          <a:xfrm>
            <a:off x="2971626" y="746597"/>
            <a:ext cx="376238" cy="738187"/>
            <a:chOff x="3403600" y="1052513"/>
            <a:chExt cx="376238" cy="738187"/>
          </a:xfrm>
        </p:grpSpPr>
        <p:sp>
          <p:nvSpPr>
            <p:cNvPr id="25606" name="Text Box 35"/>
            <p:cNvSpPr txBox="1">
              <a:spLocks noChangeArrowheads="1"/>
            </p:cNvSpPr>
            <p:nvPr/>
          </p:nvSpPr>
          <p:spPr bwMode="auto">
            <a:xfrm>
              <a:off x="3403600" y="1052513"/>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err="1">
                  <a:solidFill>
                    <a:srgbClr val="FF0000"/>
                  </a:solidFill>
                </a:rPr>
                <a:t>ｘ</a:t>
              </a:r>
              <a:endParaRPr lang="en-US" altLang="ja-JP" sz="1800" b="1" dirty="0">
                <a:solidFill>
                  <a:srgbClr val="FF0000"/>
                </a:solidFill>
              </a:endParaRPr>
            </a:p>
          </p:txBody>
        </p:sp>
        <p:sp>
          <p:nvSpPr>
            <p:cNvPr id="25607" name="Text Box 35"/>
            <p:cNvSpPr txBox="1">
              <a:spLocks noChangeArrowheads="1"/>
            </p:cNvSpPr>
            <p:nvPr/>
          </p:nvSpPr>
          <p:spPr bwMode="auto">
            <a:xfrm>
              <a:off x="3403600" y="1422400"/>
              <a:ext cx="376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a:solidFill>
                    <a:srgbClr val="FF0000"/>
                  </a:solidFill>
                </a:rPr>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70439" y="442156"/>
            <a:ext cx="71561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t>演習</a:t>
            </a:r>
            <a:r>
              <a:rPr lang="ja-JP" altLang="en-US" sz="1800" b="1" dirty="0" smtClean="0"/>
              <a:t>問題</a:t>
            </a:r>
            <a:r>
              <a:rPr lang="ja-JP" altLang="en-US" sz="1800" b="1" dirty="0"/>
              <a:t>４</a:t>
            </a:r>
            <a:r>
              <a:rPr lang="ja-JP" altLang="en-US" sz="1800" dirty="0"/>
              <a:t>　　</a:t>
            </a:r>
            <a:r>
              <a:rPr lang="en-US" altLang="ja-JP" sz="1800" dirty="0" smtClean="0"/>
              <a:t>2</a:t>
            </a:r>
            <a:r>
              <a:rPr lang="ja-JP" altLang="en-US" sz="1800" dirty="0" err="1"/>
              <a:t>つの</a:t>
            </a:r>
            <a:r>
              <a:rPr lang="ja-JP" altLang="en-US" sz="1800" dirty="0" smtClean="0"/>
              <a:t>オートマトン</a:t>
            </a:r>
            <a:r>
              <a:rPr lang="en-US" altLang="ja-JP" sz="1800" dirty="0" smtClean="0"/>
              <a:t>M1</a:t>
            </a:r>
            <a:r>
              <a:rPr lang="ja-JP" altLang="en-US" sz="1800" dirty="0" smtClean="0"/>
              <a:t>と</a:t>
            </a:r>
            <a:r>
              <a:rPr lang="en-US" altLang="ja-JP" sz="1800" dirty="0" smtClean="0"/>
              <a:t>M2</a:t>
            </a:r>
            <a:r>
              <a:rPr lang="ja-JP" altLang="en-US" sz="1800" dirty="0" smtClean="0"/>
              <a:t>が等価</a:t>
            </a:r>
            <a:r>
              <a:rPr lang="ja-JP" altLang="en-US" sz="1800" dirty="0"/>
              <a:t>であるかどうか判定せよ</a:t>
            </a:r>
          </a:p>
        </p:txBody>
      </p:sp>
      <p:sp>
        <p:nvSpPr>
          <p:cNvPr id="26627" name="Text Box 5"/>
          <p:cNvSpPr txBox="1">
            <a:spLocks noChangeArrowheads="1"/>
          </p:cNvSpPr>
          <p:nvPr/>
        </p:nvSpPr>
        <p:spPr bwMode="auto">
          <a:xfrm>
            <a:off x="1778967" y="908150"/>
            <a:ext cx="17589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p0</a:t>
            </a:r>
            <a:r>
              <a:rPr lang="ja-JP" altLang="en-US" sz="1800"/>
              <a:t>　　　　　　　</a:t>
            </a:r>
            <a:r>
              <a:rPr lang="en-US" altLang="ja-JP" sz="1800"/>
              <a:t>p1</a:t>
            </a:r>
          </a:p>
          <a:p>
            <a:pPr eaLnBrk="1" hangingPunct="1">
              <a:spcBef>
                <a:spcPct val="0"/>
              </a:spcBef>
              <a:buFontTx/>
              <a:buNone/>
            </a:pPr>
            <a:endParaRPr lang="en-US" altLang="ja-JP" sz="1800"/>
          </a:p>
          <a:p>
            <a:pPr eaLnBrk="1" hangingPunct="1">
              <a:spcBef>
                <a:spcPct val="0"/>
              </a:spcBef>
              <a:buFontTx/>
              <a:buNone/>
            </a:pPr>
            <a:r>
              <a:rPr lang="ja-JP" altLang="en-US" sz="1800"/>
              <a:t>　</a:t>
            </a:r>
          </a:p>
          <a:p>
            <a:pPr eaLnBrk="1" hangingPunct="1">
              <a:spcBef>
                <a:spcPct val="0"/>
              </a:spcBef>
              <a:buFontTx/>
              <a:buNone/>
            </a:pPr>
            <a:r>
              <a:rPr lang="ja-JP" altLang="en-US" sz="1800"/>
              <a:t>　　　　</a:t>
            </a:r>
            <a:r>
              <a:rPr lang="en-US" altLang="ja-JP" sz="1800"/>
              <a:t>p5</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p2</a:t>
            </a:r>
            <a:r>
              <a:rPr lang="ja-JP" altLang="en-US" sz="1800"/>
              <a:t>　　　　　　　</a:t>
            </a:r>
            <a:r>
              <a:rPr lang="en-US" altLang="ja-JP" sz="1800"/>
              <a:t>p4</a:t>
            </a:r>
          </a:p>
        </p:txBody>
      </p:sp>
      <p:sp>
        <p:nvSpPr>
          <p:cNvPr id="26628" name="Text Box 6"/>
          <p:cNvSpPr txBox="1">
            <a:spLocks noChangeArrowheads="1"/>
          </p:cNvSpPr>
          <p:nvPr/>
        </p:nvSpPr>
        <p:spPr bwMode="auto">
          <a:xfrm>
            <a:off x="5163517" y="1052612"/>
            <a:ext cx="2936875"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50000"/>
              </a:spcBef>
              <a:buFontTx/>
              <a:buNone/>
            </a:pPr>
            <a:r>
              <a:rPr lang="en-US" altLang="ja-JP" sz="1800"/>
              <a:t>q0</a:t>
            </a:r>
            <a:r>
              <a:rPr lang="ja-JP" altLang="en-US" sz="1800"/>
              <a:t>　　　　　</a:t>
            </a:r>
            <a:r>
              <a:rPr lang="en-US" altLang="ja-JP" sz="1800"/>
              <a:t>q1</a:t>
            </a:r>
            <a:r>
              <a:rPr lang="ja-JP" altLang="en-US" sz="1800"/>
              <a:t>　　　　　</a:t>
            </a:r>
            <a:r>
              <a:rPr lang="en-US" altLang="ja-JP" sz="1800"/>
              <a:t>q3</a:t>
            </a:r>
          </a:p>
          <a:p>
            <a:pPr eaLnBrk="1" hangingPunct="1">
              <a:spcBef>
                <a:spcPct val="50000"/>
              </a:spcBef>
              <a:buFontTx/>
              <a:buNone/>
            </a:pPr>
            <a:endParaRPr lang="en-US" altLang="ja-JP" sz="1800"/>
          </a:p>
          <a:p>
            <a:pPr eaLnBrk="1" hangingPunct="1">
              <a:spcBef>
                <a:spcPct val="50000"/>
              </a:spcBef>
              <a:buFontTx/>
              <a:buNone/>
            </a:pPr>
            <a:r>
              <a:rPr lang="ja-JP" altLang="en-US" sz="1800"/>
              <a:t>　　　　　 　</a:t>
            </a:r>
            <a:r>
              <a:rPr lang="en-US" altLang="ja-JP" sz="1800"/>
              <a:t>q2</a:t>
            </a:r>
          </a:p>
        </p:txBody>
      </p:sp>
      <p:sp>
        <p:nvSpPr>
          <p:cNvPr id="26629" name="Oval 7"/>
          <p:cNvSpPr>
            <a:spLocks noChangeArrowheads="1"/>
          </p:cNvSpPr>
          <p:nvPr/>
        </p:nvSpPr>
        <p:spPr bwMode="auto">
          <a:xfrm>
            <a:off x="1778967" y="908150"/>
            <a:ext cx="431800" cy="4333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0" name="Oval 8"/>
          <p:cNvSpPr>
            <a:spLocks noChangeArrowheads="1"/>
          </p:cNvSpPr>
          <p:nvPr/>
        </p:nvSpPr>
        <p:spPr bwMode="auto">
          <a:xfrm>
            <a:off x="1778967" y="2565500"/>
            <a:ext cx="431800" cy="433387"/>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1" name="Oval 9"/>
          <p:cNvSpPr>
            <a:spLocks noChangeArrowheads="1"/>
          </p:cNvSpPr>
          <p:nvPr/>
        </p:nvSpPr>
        <p:spPr bwMode="auto">
          <a:xfrm>
            <a:off x="6171579" y="1052612"/>
            <a:ext cx="431800" cy="433388"/>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2" name="Oval 11"/>
          <p:cNvSpPr>
            <a:spLocks noChangeArrowheads="1"/>
          </p:cNvSpPr>
          <p:nvPr/>
        </p:nvSpPr>
        <p:spPr bwMode="auto">
          <a:xfrm>
            <a:off x="3074367" y="908150"/>
            <a:ext cx="431800" cy="433387"/>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3" name="Oval 12"/>
          <p:cNvSpPr>
            <a:spLocks noChangeArrowheads="1"/>
          </p:cNvSpPr>
          <p:nvPr/>
        </p:nvSpPr>
        <p:spPr bwMode="auto">
          <a:xfrm>
            <a:off x="2426667" y="1700312"/>
            <a:ext cx="431800" cy="4333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4" name="Oval 13"/>
          <p:cNvSpPr>
            <a:spLocks noChangeArrowheads="1"/>
          </p:cNvSpPr>
          <p:nvPr/>
        </p:nvSpPr>
        <p:spPr bwMode="auto">
          <a:xfrm>
            <a:off x="3074367" y="2565500"/>
            <a:ext cx="431800" cy="4333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5" name="Oval 14"/>
          <p:cNvSpPr>
            <a:spLocks noChangeArrowheads="1"/>
          </p:cNvSpPr>
          <p:nvPr/>
        </p:nvSpPr>
        <p:spPr bwMode="auto">
          <a:xfrm>
            <a:off x="5163517" y="1052612"/>
            <a:ext cx="431800" cy="4333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6" name="Oval 15"/>
          <p:cNvSpPr>
            <a:spLocks noChangeArrowheads="1"/>
          </p:cNvSpPr>
          <p:nvPr/>
        </p:nvSpPr>
        <p:spPr bwMode="auto">
          <a:xfrm>
            <a:off x="7251079" y="1052612"/>
            <a:ext cx="431800" cy="4333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7" name="Oval 16"/>
          <p:cNvSpPr>
            <a:spLocks noChangeArrowheads="1"/>
          </p:cNvSpPr>
          <p:nvPr/>
        </p:nvSpPr>
        <p:spPr bwMode="auto">
          <a:xfrm>
            <a:off x="6171579" y="1916212"/>
            <a:ext cx="431800" cy="4333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6638" name="Line 20"/>
          <p:cNvSpPr>
            <a:spLocks noChangeShapeType="1"/>
          </p:cNvSpPr>
          <p:nvPr/>
        </p:nvSpPr>
        <p:spPr bwMode="auto">
          <a:xfrm>
            <a:off x="2139329" y="1268512"/>
            <a:ext cx="35877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9" name="Line 21"/>
          <p:cNvSpPr>
            <a:spLocks noChangeShapeType="1"/>
          </p:cNvSpPr>
          <p:nvPr/>
        </p:nvSpPr>
        <p:spPr bwMode="auto">
          <a:xfrm flipH="1">
            <a:off x="2787029" y="1341537"/>
            <a:ext cx="360363"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0" name="Line 22"/>
          <p:cNvSpPr>
            <a:spLocks noChangeShapeType="1"/>
          </p:cNvSpPr>
          <p:nvPr/>
        </p:nvSpPr>
        <p:spPr bwMode="auto">
          <a:xfrm flipV="1">
            <a:off x="2139329" y="2060675"/>
            <a:ext cx="35877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1" name="Line 23"/>
          <p:cNvSpPr>
            <a:spLocks noChangeShapeType="1"/>
          </p:cNvSpPr>
          <p:nvPr/>
        </p:nvSpPr>
        <p:spPr bwMode="auto">
          <a:xfrm flipH="1" flipV="1">
            <a:off x="2787029" y="2060675"/>
            <a:ext cx="36036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2" name="Freeform 24"/>
          <p:cNvSpPr>
            <a:spLocks/>
          </p:cNvSpPr>
          <p:nvPr/>
        </p:nvSpPr>
        <p:spPr bwMode="auto">
          <a:xfrm>
            <a:off x="2413967" y="1232000"/>
            <a:ext cx="385762" cy="468312"/>
          </a:xfrm>
          <a:custGeom>
            <a:avLst/>
            <a:gdLst>
              <a:gd name="T0" fmla="*/ 2147483647 w 243"/>
              <a:gd name="T1" fmla="*/ 2147483647 h 295"/>
              <a:gd name="T2" fmla="*/ 2147483647 w 243"/>
              <a:gd name="T3" fmla="*/ 2147483647 h 295"/>
              <a:gd name="T4" fmla="*/ 2147483647 w 243"/>
              <a:gd name="T5" fmla="*/ 2147483647 h 295"/>
              <a:gd name="T6" fmla="*/ 2147483647 w 243"/>
              <a:gd name="T7" fmla="*/ 2147483647 h 295"/>
              <a:gd name="T8" fmla="*/ 2147483647 w 243"/>
              <a:gd name="T9" fmla="*/ 2147483647 h 295"/>
              <a:gd name="T10" fmla="*/ 2147483647 w 243"/>
              <a:gd name="T11" fmla="*/ 2147483647 h 2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 h="295">
                <a:moveTo>
                  <a:pt x="99" y="295"/>
                </a:moveTo>
                <a:cubicBezTo>
                  <a:pt x="57" y="249"/>
                  <a:pt x="16" y="204"/>
                  <a:pt x="8" y="159"/>
                </a:cubicBezTo>
                <a:cubicBezTo>
                  <a:pt x="0" y="114"/>
                  <a:pt x="23" y="46"/>
                  <a:pt x="53" y="23"/>
                </a:cubicBezTo>
                <a:cubicBezTo>
                  <a:pt x="83" y="0"/>
                  <a:pt x="160" y="8"/>
                  <a:pt x="190" y="23"/>
                </a:cubicBezTo>
                <a:cubicBezTo>
                  <a:pt x="220" y="38"/>
                  <a:pt x="243" y="69"/>
                  <a:pt x="235" y="114"/>
                </a:cubicBezTo>
                <a:cubicBezTo>
                  <a:pt x="227" y="159"/>
                  <a:pt x="185" y="227"/>
                  <a:pt x="144" y="295"/>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3" name="Freeform 25"/>
          <p:cNvSpPr>
            <a:spLocks/>
          </p:cNvSpPr>
          <p:nvPr/>
        </p:nvSpPr>
        <p:spPr bwMode="auto">
          <a:xfrm rot="10800000">
            <a:off x="2426667" y="2132112"/>
            <a:ext cx="385762" cy="468313"/>
          </a:xfrm>
          <a:custGeom>
            <a:avLst/>
            <a:gdLst>
              <a:gd name="T0" fmla="*/ 2147483647 w 243"/>
              <a:gd name="T1" fmla="*/ 2147483647 h 295"/>
              <a:gd name="T2" fmla="*/ 2147483647 w 243"/>
              <a:gd name="T3" fmla="*/ 2147483647 h 295"/>
              <a:gd name="T4" fmla="*/ 2147483647 w 243"/>
              <a:gd name="T5" fmla="*/ 2147483647 h 295"/>
              <a:gd name="T6" fmla="*/ 2147483647 w 243"/>
              <a:gd name="T7" fmla="*/ 2147483647 h 295"/>
              <a:gd name="T8" fmla="*/ 2147483647 w 243"/>
              <a:gd name="T9" fmla="*/ 2147483647 h 295"/>
              <a:gd name="T10" fmla="*/ 2147483647 w 243"/>
              <a:gd name="T11" fmla="*/ 2147483647 h 2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 h="295">
                <a:moveTo>
                  <a:pt x="99" y="295"/>
                </a:moveTo>
                <a:cubicBezTo>
                  <a:pt x="57" y="249"/>
                  <a:pt x="16" y="204"/>
                  <a:pt x="8" y="159"/>
                </a:cubicBezTo>
                <a:cubicBezTo>
                  <a:pt x="0" y="114"/>
                  <a:pt x="23" y="46"/>
                  <a:pt x="53" y="23"/>
                </a:cubicBezTo>
                <a:cubicBezTo>
                  <a:pt x="83" y="0"/>
                  <a:pt x="160" y="8"/>
                  <a:pt x="190" y="23"/>
                </a:cubicBezTo>
                <a:cubicBezTo>
                  <a:pt x="220" y="38"/>
                  <a:pt x="243" y="69"/>
                  <a:pt x="235" y="114"/>
                </a:cubicBezTo>
                <a:cubicBezTo>
                  <a:pt x="227" y="159"/>
                  <a:pt x="185" y="227"/>
                  <a:pt x="144" y="295"/>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4" name="Freeform 26"/>
          <p:cNvSpPr>
            <a:spLocks/>
          </p:cNvSpPr>
          <p:nvPr/>
        </p:nvSpPr>
        <p:spPr bwMode="auto">
          <a:xfrm rot="-8046427">
            <a:off x="5852491" y="2163863"/>
            <a:ext cx="385763" cy="468312"/>
          </a:xfrm>
          <a:custGeom>
            <a:avLst/>
            <a:gdLst>
              <a:gd name="T0" fmla="*/ 2147483647 w 243"/>
              <a:gd name="T1" fmla="*/ 2147483647 h 295"/>
              <a:gd name="T2" fmla="*/ 2147483647 w 243"/>
              <a:gd name="T3" fmla="*/ 2147483647 h 295"/>
              <a:gd name="T4" fmla="*/ 2147483647 w 243"/>
              <a:gd name="T5" fmla="*/ 2147483647 h 295"/>
              <a:gd name="T6" fmla="*/ 2147483647 w 243"/>
              <a:gd name="T7" fmla="*/ 2147483647 h 295"/>
              <a:gd name="T8" fmla="*/ 2147483647 w 243"/>
              <a:gd name="T9" fmla="*/ 2147483647 h 295"/>
              <a:gd name="T10" fmla="*/ 2147483647 w 243"/>
              <a:gd name="T11" fmla="*/ 2147483647 h 2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 h="295">
                <a:moveTo>
                  <a:pt x="99" y="295"/>
                </a:moveTo>
                <a:cubicBezTo>
                  <a:pt x="57" y="249"/>
                  <a:pt x="16" y="204"/>
                  <a:pt x="8" y="159"/>
                </a:cubicBezTo>
                <a:cubicBezTo>
                  <a:pt x="0" y="114"/>
                  <a:pt x="23" y="46"/>
                  <a:pt x="53" y="23"/>
                </a:cubicBezTo>
                <a:cubicBezTo>
                  <a:pt x="83" y="0"/>
                  <a:pt x="160" y="8"/>
                  <a:pt x="190" y="23"/>
                </a:cubicBezTo>
                <a:cubicBezTo>
                  <a:pt x="220" y="38"/>
                  <a:pt x="243" y="69"/>
                  <a:pt x="235" y="114"/>
                </a:cubicBezTo>
                <a:cubicBezTo>
                  <a:pt x="227" y="159"/>
                  <a:pt x="185" y="227"/>
                  <a:pt x="144" y="295"/>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5" name="Line 27"/>
          <p:cNvSpPr>
            <a:spLocks noChangeShapeType="1"/>
          </p:cNvSpPr>
          <p:nvPr/>
        </p:nvSpPr>
        <p:spPr bwMode="auto">
          <a:xfrm>
            <a:off x="2210767" y="1124050"/>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6" name="Line 28"/>
          <p:cNvSpPr>
            <a:spLocks noChangeShapeType="1"/>
          </p:cNvSpPr>
          <p:nvPr/>
        </p:nvSpPr>
        <p:spPr bwMode="auto">
          <a:xfrm>
            <a:off x="3290267" y="1341537"/>
            <a:ext cx="0"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7" name="Line 29"/>
          <p:cNvSpPr>
            <a:spLocks noChangeShapeType="1"/>
          </p:cNvSpPr>
          <p:nvPr/>
        </p:nvSpPr>
        <p:spPr bwMode="auto">
          <a:xfrm flipH="1" flipV="1">
            <a:off x="2210767" y="2781400"/>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8" name="Line 30"/>
          <p:cNvSpPr>
            <a:spLocks noChangeShapeType="1"/>
          </p:cNvSpPr>
          <p:nvPr/>
        </p:nvSpPr>
        <p:spPr bwMode="auto">
          <a:xfrm flipV="1">
            <a:off x="1994867" y="1341537"/>
            <a:ext cx="0"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9" name="Line 31"/>
          <p:cNvSpPr>
            <a:spLocks noChangeShapeType="1"/>
          </p:cNvSpPr>
          <p:nvPr/>
        </p:nvSpPr>
        <p:spPr bwMode="auto">
          <a:xfrm>
            <a:off x="5595317" y="1268512"/>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0" name="Line 32"/>
          <p:cNvSpPr>
            <a:spLocks noChangeShapeType="1"/>
          </p:cNvSpPr>
          <p:nvPr/>
        </p:nvSpPr>
        <p:spPr bwMode="auto">
          <a:xfrm>
            <a:off x="6531942" y="1124050"/>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1" name="Line 33"/>
          <p:cNvSpPr>
            <a:spLocks noChangeShapeType="1"/>
          </p:cNvSpPr>
          <p:nvPr/>
        </p:nvSpPr>
        <p:spPr bwMode="auto">
          <a:xfrm flipH="1">
            <a:off x="6603379" y="141297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2" name="Line 34"/>
          <p:cNvSpPr>
            <a:spLocks noChangeShapeType="1"/>
          </p:cNvSpPr>
          <p:nvPr/>
        </p:nvSpPr>
        <p:spPr bwMode="auto">
          <a:xfrm>
            <a:off x="6387479" y="1484412"/>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3" name="Line 35"/>
          <p:cNvSpPr>
            <a:spLocks noChangeShapeType="1"/>
          </p:cNvSpPr>
          <p:nvPr/>
        </p:nvSpPr>
        <p:spPr bwMode="auto">
          <a:xfrm>
            <a:off x="5523879" y="1412975"/>
            <a:ext cx="719138"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4" name="Line 36"/>
          <p:cNvSpPr>
            <a:spLocks noChangeShapeType="1"/>
          </p:cNvSpPr>
          <p:nvPr/>
        </p:nvSpPr>
        <p:spPr bwMode="auto">
          <a:xfrm flipH="1">
            <a:off x="6531942" y="1484412"/>
            <a:ext cx="8636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5" name="Freeform 37"/>
          <p:cNvSpPr>
            <a:spLocks/>
          </p:cNvSpPr>
          <p:nvPr/>
        </p:nvSpPr>
        <p:spPr bwMode="auto">
          <a:xfrm rot="8340557">
            <a:off x="6531942" y="2205137"/>
            <a:ext cx="385762" cy="468313"/>
          </a:xfrm>
          <a:custGeom>
            <a:avLst/>
            <a:gdLst>
              <a:gd name="T0" fmla="*/ 2147483647 w 243"/>
              <a:gd name="T1" fmla="*/ 2147483647 h 295"/>
              <a:gd name="T2" fmla="*/ 2147483647 w 243"/>
              <a:gd name="T3" fmla="*/ 2147483647 h 295"/>
              <a:gd name="T4" fmla="*/ 2147483647 w 243"/>
              <a:gd name="T5" fmla="*/ 2147483647 h 295"/>
              <a:gd name="T6" fmla="*/ 2147483647 w 243"/>
              <a:gd name="T7" fmla="*/ 2147483647 h 295"/>
              <a:gd name="T8" fmla="*/ 2147483647 w 243"/>
              <a:gd name="T9" fmla="*/ 2147483647 h 295"/>
              <a:gd name="T10" fmla="*/ 2147483647 w 243"/>
              <a:gd name="T11" fmla="*/ 2147483647 h 2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 h="295">
                <a:moveTo>
                  <a:pt x="99" y="295"/>
                </a:moveTo>
                <a:cubicBezTo>
                  <a:pt x="57" y="249"/>
                  <a:pt x="16" y="204"/>
                  <a:pt x="8" y="159"/>
                </a:cubicBezTo>
                <a:cubicBezTo>
                  <a:pt x="0" y="114"/>
                  <a:pt x="23" y="46"/>
                  <a:pt x="53" y="23"/>
                </a:cubicBezTo>
                <a:cubicBezTo>
                  <a:pt x="83" y="0"/>
                  <a:pt x="160" y="8"/>
                  <a:pt x="190" y="23"/>
                </a:cubicBezTo>
                <a:cubicBezTo>
                  <a:pt x="220" y="38"/>
                  <a:pt x="243" y="69"/>
                  <a:pt x="235" y="114"/>
                </a:cubicBezTo>
                <a:cubicBezTo>
                  <a:pt x="227" y="159"/>
                  <a:pt x="185" y="227"/>
                  <a:pt x="144" y="295"/>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6" name="Text Box 38"/>
          <p:cNvSpPr txBox="1">
            <a:spLocks noChangeArrowheads="1"/>
          </p:cNvSpPr>
          <p:nvPr/>
        </p:nvSpPr>
        <p:spPr bwMode="auto">
          <a:xfrm>
            <a:off x="2426667" y="12685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57" name="Text Box 39"/>
          <p:cNvSpPr txBox="1">
            <a:spLocks noChangeArrowheads="1"/>
          </p:cNvSpPr>
          <p:nvPr/>
        </p:nvSpPr>
        <p:spPr bwMode="auto">
          <a:xfrm>
            <a:off x="3218829" y="177333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58" name="Text Box 40"/>
          <p:cNvSpPr txBox="1">
            <a:spLocks noChangeArrowheads="1"/>
          </p:cNvSpPr>
          <p:nvPr/>
        </p:nvSpPr>
        <p:spPr bwMode="auto">
          <a:xfrm>
            <a:off x="2426667" y="8367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59" name="Text Box 41"/>
          <p:cNvSpPr txBox="1">
            <a:spLocks noChangeArrowheads="1"/>
          </p:cNvSpPr>
          <p:nvPr/>
        </p:nvSpPr>
        <p:spPr bwMode="auto">
          <a:xfrm>
            <a:off x="2931492" y="14129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60" name="Text Box 42"/>
          <p:cNvSpPr txBox="1">
            <a:spLocks noChangeArrowheads="1"/>
          </p:cNvSpPr>
          <p:nvPr/>
        </p:nvSpPr>
        <p:spPr bwMode="auto">
          <a:xfrm>
            <a:off x="2498104" y="27083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61" name="Text Box 43"/>
          <p:cNvSpPr txBox="1">
            <a:spLocks noChangeArrowheads="1"/>
          </p:cNvSpPr>
          <p:nvPr/>
        </p:nvSpPr>
        <p:spPr bwMode="auto">
          <a:xfrm>
            <a:off x="5666754" y="9811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62" name="Text Box 44"/>
          <p:cNvSpPr txBox="1">
            <a:spLocks noChangeArrowheads="1"/>
          </p:cNvSpPr>
          <p:nvPr/>
        </p:nvSpPr>
        <p:spPr bwMode="auto">
          <a:xfrm>
            <a:off x="2066304" y="21321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63" name="Text Box 45"/>
          <p:cNvSpPr txBox="1">
            <a:spLocks noChangeArrowheads="1"/>
          </p:cNvSpPr>
          <p:nvPr/>
        </p:nvSpPr>
        <p:spPr bwMode="auto">
          <a:xfrm>
            <a:off x="5882654" y="22765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64" name="Text Box 46"/>
          <p:cNvSpPr txBox="1">
            <a:spLocks noChangeArrowheads="1"/>
          </p:cNvSpPr>
          <p:nvPr/>
        </p:nvSpPr>
        <p:spPr bwMode="auto">
          <a:xfrm>
            <a:off x="6747842" y="13336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65" name="Text Box 52"/>
          <p:cNvSpPr txBox="1">
            <a:spLocks noChangeArrowheads="1"/>
          </p:cNvSpPr>
          <p:nvPr/>
        </p:nvSpPr>
        <p:spPr bwMode="auto">
          <a:xfrm>
            <a:off x="2426667" y="220513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66" name="Text Box 53"/>
          <p:cNvSpPr txBox="1">
            <a:spLocks noChangeArrowheads="1"/>
          </p:cNvSpPr>
          <p:nvPr/>
        </p:nvSpPr>
        <p:spPr bwMode="auto">
          <a:xfrm>
            <a:off x="2858467" y="20606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67" name="Text Box 54"/>
          <p:cNvSpPr txBox="1">
            <a:spLocks noChangeArrowheads="1"/>
          </p:cNvSpPr>
          <p:nvPr/>
        </p:nvSpPr>
        <p:spPr bwMode="auto">
          <a:xfrm>
            <a:off x="2066304" y="14129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68" name="Text Box 55"/>
          <p:cNvSpPr txBox="1">
            <a:spLocks noChangeArrowheads="1"/>
          </p:cNvSpPr>
          <p:nvPr/>
        </p:nvSpPr>
        <p:spPr bwMode="auto">
          <a:xfrm>
            <a:off x="1705942" y="177333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69" name="Text Box 56"/>
          <p:cNvSpPr txBox="1">
            <a:spLocks noChangeArrowheads="1"/>
          </p:cNvSpPr>
          <p:nvPr/>
        </p:nvSpPr>
        <p:spPr bwMode="auto">
          <a:xfrm>
            <a:off x="6674817" y="8367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70" name="Text Box 57"/>
          <p:cNvSpPr txBox="1">
            <a:spLocks noChangeArrowheads="1"/>
          </p:cNvSpPr>
          <p:nvPr/>
        </p:nvSpPr>
        <p:spPr bwMode="auto">
          <a:xfrm>
            <a:off x="6603379" y="227657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71" name="Text Box 58"/>
          <p:cNvSpPr txBox="1">
            <a:spLocks noChangeArrowheads="1"/>
          </p:cNvSpPr>
          <p:nvPr/>
        </p:nvSpPr>
        <p:spPr bwMode="auto">
          <a:xfrm>
            <a:off x="6890717" y="17003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72" name="Text Box 59"/>
          <p:cNvSpPr txBox="1">
            <a:spLocks noChangeArrowheads="1"/>
          </p:cNvSpPr>
          <p:nvPr/>
        </p:nvSpPr>
        <p:spPr bwMode="auto">
          <a:xfrm>
            <a:off x="5523879" y="155743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p>
        </p:txBody>
      </p:sp>
      <p:sp>
        <p:nvSpPr>
          <p:cNvPr id="26673" name="Text Box 61"/>
          <p:cNvSpPr txBox="1">
            <a:spLocks noChangeArrowheads="1"/>
          </p:cNvSpPr>
          <p:nvPr/>
        </p:nvSpPr>
        <p:spPr bwMode="auto">
          <a:xfrm>
            <a:off x="6098554" y="14844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p:txBody>
      </p:sp>
      <p:sp>
        <p:nvSpPr>
          <p:cNvPr id="26674" name="Text Box 62"/>
          <p:cNvSpPr txBox="1">
            <a:spLocks noChangeArrowheads="1"/>
          </p:cNvSpPr>
          <p:nvPr/>
        </p:nvSpPr>
        <p:spPr bwMode="auto">
          <a:xfrm>
            <a:off x="4893642" y="1052612"/>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sp>
        <p:nvSpPr>
          <p:cNvPr id="26675" name="Text Box 63"/>
          <p:cNvSpPr txBox="1">
            <a:spLocks noChangeArrowheads="1"/>
          </p:cNvSpPr>
          <p:nvPr/>
        </p:nvSpPr>
        <p:spPr bwMode="auto">
          <a:xfrm>
            <a:off x="1510679" y="908150"/>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sp>
        <p:nvSpPr>
          <p:cNvPr id="26676" name="Text Box 64"/>
          <p:cNvSpPr txBox="1">
            <a:spLocks noChangeArrowheads="1"/>
          </p:cNvSpPr>
          <p:nvPr/>
        </p:nvSpPr>
        <p:spPr bwMode="auto">
          <a:xfrm>
            <a:off x="3720479" y="1896955"/>
            <a:ext cx="432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M1</a:t>
            </a:r>
            <a:r>
              <a:rPr lang="ja-JP" altLang="en-US" sz="1800" dirty="0"/>
              <a:t>　　　　　　　　　　　　　　　　　　　　　　　</a:t>
            </a:r>
            <a:r>
              <a:rPr lang="en-US" altLang="ja-JP" sz="1800" dirty="0"/>
              <a:t>M2</a:t>
            </a:r>
          </a:p>
        </p:txBody>
      </p:sp>
      <p:sp>
        <p:nvSpPr>
          <p:cNvPr id="53" name="スライド番号プレースホルダ 3"/>
          <p:cNvSpPr>
            <a:spLocks noGrp="1"/>
          </p:cNvSpPr>
          <p:nvPr>
            <p:ph type="sldNum" sz="quarter" idx="12"/>
          </p:nvPr>
        </p:nvSpPr>
        <p:spPr>
          <a:xfrm>
            <a:off x="6179592" y="58069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28/28</a:t>
            </a:r>
            <a:endParaRPr lang="en-US" altLang="ja-JP" sz="1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63ADB310-5260-4BF0-89B1-C60AB1552F71}" type="slidenum">
              <a:rPr lang="en-US" altLang="ja-JP" sz="1400" smtClean="0"/>
              <a:pPr eaLnBrk="1" hangingPunct="1">
                <a:spcBef>
                  <a:spcPct val="0"/>
                </a:spcBef>
                <a:buFontTx/>
                <a:buNone/>
              </a:pPr>
              <a:t>3</a:t>
            </a:fld>
            <a:endParaRPr lang="en-US" altLang="ja-JP" sz="1400" smtClean="0"/>
          </a:p>
        </p:txBody>
      </p:sp>
      <p:sp>
        <p:nvSpPr>
          <p:cNvPr id="4100" name="Rectangle 5"/>
          <p:cNvSpPr>
            <a:spLocks noChangeArrowheads="1"/>
          </p:cNvSpPr>
          <p:nvPr/>
        </p:nvSpPr>
        <p:spPr bwMode="auto">
          <a:xfrm>
            <a:off x="900113" y="765175"/>
            <a:ext cx="6480199" cy="57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t>ムーア型順序</a:t>
            </a:r>
            <a:r>
              <a:rPr lang="ja-JP" altLang="en-US" sz="1800" b="1" dirty="0" smtClean="0"/>
              <a:t>機械 </a:t>
            </a:r>
            <a:r>
              <a:rPr lang="en-US" altLang="ja-JP" sz="1800" b="1" dirty="0" smtClean="0"/>
              <a:t>M </a:t>
            </a:r>
            <a:r>
              <a:rPr lang="ja-JP" altLang="en-US" sz="1800" dirty="0" smtClean="0"/>
              <a:t>の</a:t>
            </a:r>
            <a:r>
              <a:rPr lang="ja-JP" altLang="en-US" sz="1800" dirty="0"/>
              <a:t>表現法</a:t>
            </a:r>
          </a:p>
          <a:p>
            <a:pPr eaLnBrk="1" hangingPunct="1">
              <a:spcBef>
                <a:spcPct val="0"/>
              </a:spcBef>
              <a:buFontTx/>
              <a:buNone/>
            </a:pPr>
            <a:r>
              <a:rPr lang="ja-JP" altLang="en-US" sz="1800" dirty="0"/>
              <a:t>　　</a:t>
            </a:r>
            <a:r>
              <a:rPr lang="en-US" altLang="ja-JP" sz="1800" dirty="0"/>
              <a:t>M={Q</a:t>
            </a:r>
            <a:r>
              <a:rPr lang="ja-JP" altLang="en-US" sz="1800" dirty="0" err="1"/>
              <a:t>、</a:t>
            </a:r>
            <a:r>
              <a:rPr lang="en-US" altLang="ja-JP" sz="1800" dirty="0"/>
              <a:t>Σ</a:t>
            </a:r>
            <a:r>
              <a:rPr lang="ja-JP" altLang="en-US" sz="1800" dirty="0" err="1"/>
              <a:t>、</a:t>
            </a:r>
            <a:r>
              <a:rPr lang="ja-JP" altLang="en-US" sz="1800" dirty="0"/>
              <a:t> </a:t>
            </a:r>
            <a:r>
              <a:rPr lang="ja-JP" altLang="en-US" sz="1800" dirty="0">
                <a:solidFill>
                  <a:srgbClr val="FF0000"/>
                </a:solidFill>
              </a:rPr>
              <a:t>⊿ </a:t>
            </a:r>
            <a:r>
              <a:rPr lang="ja-JP" altLang="en-US" sz="1800" dirty="0"/>
              <a:t>、</a:t>
            </a:r>
            <a:r>
              <a:rPr lang="en-US" altLang="ja-JP" sz="1800" dirty="0"/>
              <a:t>δ</a:t>
            </a:r>
            <a:r>
              <a:rPr lang="ja-JP" altLang="en-US" sz="1800" dirty="0" err="1"/>
              <a:t>、</a:t>
            </a:r>
            <a:r>
              <a:rPr lang="en-US" altLang="ja-JP" sz="1800" dirty="0">
                <a:solidFill>
                  <a:srgbClr val="FF0000"/>
                </a:solidFill>
              </a:rPr>
              <a:t>λ</a:t>
            </a:r>
            <a:r>
              <a:rPr lang="ja-JP" altLang="en-US" sz="1800" dirty="0" err="1"/>
              <a:t>、ｑ</a:t>
            </a:r>
            <a:r>
              <a:rPr lang="en-US" altLang="ja-JP" sz="1800" dirty="0"/>
              <a:t>0 </a:t>
            </a:r>
            <a:r>
              <a:rPr lang="ja-JP" altLang="en-US" sz="1800" dirty="0"/>
              <a:t>｝</a:t>
            </a:r>
          </a:p>
          <a:p>
            <a:pPr eaLnBrk="1" hangingPunct="1">
              <a:spcBef>
                <a:spcPct val="0"/>
              </a:spcBef>
              <a:buFontTx/>
              <a:buNone/>
            </a:pPr>
            <a:endParaRPr lang="ja-JP" altLang="en-US" sz="1800" dirty="0"/>
          </a:p>
          <a:p>
            <a:pPr eaLnBrk="1" hangingPunct="1">
              <a:spcBef>
                <a:spcPct val="0"/>
              </a:spcBef>
              <a:buFontTx/>
              <a:buNone/>
            </a:pPr>
            <a:r>
              <a:rPr lang="ja-JP" altLang="en-US" sz="1800" b="1" dirty="0"/>
              <a:t>認識機械</a:t>
            </a:r>
            <a:r>
              <a:rPr lang="ja-JP" altLang="en-US" sz="1800" dirty="0"/>
              <a:t>の表現法</a:t>
            </a:r>
          </a:p>
          <a:p>
            <a:pPr eaLnBrk="1" hangingPunct="1">
              <a:spcBef>
                <a:spcPct val="0"/>
              </a:spcBef>
              <a:buFontTx/>
              <a:buNone/>
            </a:pPr>
            <a:r>
              <a:rPr lang="ja-JP" altLang="en-US" sz="1800" dirty="0"/>
              <a:t>　　</a:t>
            </a:r>
            <a:r>
              <a:rPr lang="en-US" altLang="ja-JP" sz="1800" dirty="0"/>
              <a:t>M={Q</a:t>
            </a:r>
            <a:r>
              <a:rPr lang="ja-JP" altLang="en-US" sz="1800" dirty="0" err="1"/>
              <a:t>、</a:t>
            </a:r>
            <a:r>
              <a:rPr lang="en-US" altLang="ja-JP" sz="1800" dirty="0"/>
              <a:t>Σ</a:t>
            </a:r>
            <a:r>
              <a:rPr lang="ja-JP" altLang="en-US" sz="1800" dirty="0" err="1"/>
              <a:t>、</a:t>
            </a:r>
            <a:r>
              <a:rPr lang="ja-JP" altLang="en-US" sz="1800" dirty="0"/>
              <a:t> </a:t>
            </a:r>
            <a:r>
              <a:rPr lang="ja-JP" altLang="en-US" sz="1800" dirty="0">
                <a:solidFill>
                  <a:srgbClr val="FF3300"/>
                </a:solidFill>
              </a:rPr>
              <a:t>⊿</a:t>
            </a:r>
            <a:r>
              <a:rPr lang="ja-JP" altLang="en-US" sz="1800" dirty="0"/>
              <a:t> 、</a:t>
            </a:r>
            <a:r>
              <a:rPr lang="en-US" altLang="ja-JP" sz="1800" dirty="0"/>
              <a:t>δ</a:t>
            </a:r>
            <a:r>
              <a:rPr lang="ja-JP" altLang="en-US" sz="1800" dirty="0" err="1"/>
              <a:t>、</a:t>
            </a:r>
            <a:r>
              <a:rPr lang="en-US" altLang="ja-JP" sz="1800" dirty="0">
                <a:solidFill>
                  <a:srgbClr val="FF3300"/>
                </a:solidFill>
              </a:rPr>
              <a:t>λ</a:t>
            </a:r>
            <a:r>
              <a:rPr lang="ja-JP" altLang="en-US" sz="1800" dirty="0" err="1"/>
              <a:t>、ｑ</a:t>
            </a:r>
            <a:r>
              <a:rPr lang="en-US" altLang="ja-JP" sz="1800" dirty="0"/>
              <a:t>0</a:t>
            </a:r>
            <a:r>
              <a:rPr lang="ja-JP" altLang="en-US" sz="1800" dirty="0" err="1"/>
              <a:t>、</a:t>
            </a:r>
            <a:r>
              <a:rPr lang="en-US" altLang="ja-JP" sz="1800" dirty="0">
                <a:solidFill>
                  <a:srgbClr val="FF3300"/>
                </a:solidFill>
              </a:rPr>
              <a:t>F</a:t>
            </a:r>
            <a:r>
              <a:rPr lang="en-US" altLang="ja-JP" sz="1800" dirty="0"/>
              <a:t> </a:t>
            </a:r>
            <a:r>
              <a:rPr lang="ja-JP" altLang="en-US" sz="1800" dirty="0"/>
              <a:t>｝</a:t>
            </a:r>
          </a:p>
          <a:p>
            <a:pPr eaLnBrk="1" hangingPunct="1">
              <a:spcBef>
                <a:spcPct val="0"/>
              </a:spcBef>
              <a:buFontTx/>
              <a:buNone/>
            </a:pPr>
            <a:endParaRPr lang="ja-JP" altLang="en-US" sz="1800" dirty="0"/>
          </a:p>
          <a:p>
            <a:pPr eaLnBrk="1" hangingPunct="1">
              <a:lnSpc>
                <a:spcPct val="80000"/>
              </a:lnSpc>
              <a:spcBef>
                <a:spcPct val="0"/>
              </a:spcBef>
              <a:buFontTx/>
              <a:buNone/>
            </a:pPr>
            <a:r>
              <a:rPr lang="ja-JP" altLang="en-US" sz="1800" dirty="0"/>
              <a:t>　　　　　　　　　</a:t>
            </a:r>
            <a:r>
              <a:rPr lang="en-US" altLang="ja-JP" sz="1800" dirty="0"/>
              <a:t>0,1    </a:t>
            </a:r>
            <a:r>
              <a:rPr lang="ja-JP" altLang="en-US" sz="1100" dirty="0"/>
              <a:t>出力の</a:t>
            </a:r>
            <a:r>
              <a:rPr lang="ja-JP" altLang="en-US" sz="1200" dirty="0"/>
              <a:t>　　受理状態の集合</a:t>
            </a:r>
          </a:p>
          <a:p>
            <a:pPr eaLnBrk="1" hangingPunct="1">
              <a:lnSpc>
                <a:spcPct val="80000"/>
              </a:lnSpc>
              <a:spcBef>
                <a:spcPct val="0"/>
              </a:spcBef>
              <a:buFontTx/>
              <a:buNone/>
            </a:pPr>
            <a:r>
              <a:rPr lang="ja-JP" altLang="en-US" sz="1200" dirty="0"/>
              <a:t>　　　　　　　　　　　　　出力 　　 計算式     出力が１となる状態</a:t>
            </a:r>
            <a:r>
              <a:rPr lang="ja-JP" altLang="en-US" sz="1800" dirty="0"/>
              <a:t>                          　　　</a:t>
            </a:r>
          </a:p>
          <a:p>
            <a:pPr eaLnBrk="1" hangingPunct="1">
              <a:spcBef>
                <a:spcPct val="0"/>
              </a:spcBef>
              <a:buFontTx/>
              <a:buNone/>
            </a:pPr>
            <a:r>
              <a:rPr lang="ja-JP" altLang="en-US" sz="1800" dirty="0"/>
              <a:t>　　</a:t>
            </a:r>
            <a:r>
              <a:rPr lang="en-US" altLang="ja-JP" sz="1800" dirty="0"/>
              <a:t>M</a:t>
            </a:r>
            <a:r>
              <a:rPr lang="ja-JP" altLang="en-US" sz="1800" dirty="0"/>
              <a:t>はＱ，</a:t>
            </a:r>
            <a:r>
              <a:rPr lang="en-US" altLang="ja-JP" sz="1800" dirty="0"/>
              <a:t>Σ</a:t>
            </a:r>
            <a:r>
              <a:rPr lang="ja-JP" altLang="en-US" sz="1800" dirty="0" err="1"/>
              <a:t>，</a:t>
            </a:r>
            <a:r>
              <a:rPr lang="en-US" altLang="ja-JP" sz="1800" dirty="0"/>
              <a:t>δ</a:t>
            </a:r>
            <a:r>
              <a:rPr lang="ja-JP" altLang="en-US" sz="1800" dirty="0" err="1"/>
              <a:t>，</a:t>
            </a:r>
            <a:r>
              <a:rPr lang="en-US" altLang="ja-JP" sz="1800" dirty="0"/>
              <a:t>q0</a:t>
            </a:r>
            <a:r>
              <a:rPr lang="ja-JP" altLang="en-US" sz="1800" dirty="0" err="1"/>
              <a:t>，</a:t>
            </a:r>
            <a:r>
              <a:rPr lang="en-US" altLang="ja-JP" sz="1800" dirty="0"/>
              <a:t>F</a:t>
            </a:r>
            <a:r>
              <a:rPr lang="ja-JP" altLang="en-US" sz="1800" dirty="0"/>
              <a:t>の</a:t>
            </a:r>
            <a:r>
              <a:rPr lang="en-US" altLang="ja-JP" sz="1800" dirty="0"/>
              <a:t>5</a:t>
            </a:r>
            <a:r>
              <a:rPr lang="ja-JP" altLang="en-US" sz="1800" dirty="0"/>
              <a:t>項目を指定することによって</a:t>
            </a:r>
            <a:endParaRPr lang="en-US" altLang="ja-JP" sz="1800" dirty="0"/>
          </a:p>
          <a:p>
            <a:pPr eaLnBrk="1" hangingPunct="1">
              <a:spcBef>
                <a:spcPct val="0"/>
              </a:spcBef>
              <a:buFontTx/>
              <a:buNone/>
            </a:pPr>
            <a:r>
              <a:rPr lang="ja-JP" altLang="en-US" sz="1800" dirty="0"/>
              <a:t>　　定まる５項目（</a:t>
            </a:r>
            <a:r>
              <a:rPr lang="en-US" altLang="ja-JP" sz="1800" dirty="0"/>
              <a:t>5-tuple</a:t>
            </a:r>
            <a:r>
              <a:rPr lang="ja-JP" altLang="en-US" sz="1800" dirty="0"/>
              <a:t>）システムで</a:t>
            </a:r>
            <a:r>
              <a:rPr lang="ja-JP" altLang="en-US" sz="1800" dirty="0" smtClean="0"/>
              <a:t>あるという。</a:t>
            </a:r>
            <a:endParaRPr lang="en-US" altLang="ja-JP" sz="1800" dirty="0"/>
          </a:p>
          <a:p>
            <a:pPr eaLnBrk="1" hangingPunct="1">
              <a:spcBef>
                <a:spcPct val="0"/>
              </a:spcBef>
              <a:buFontTx/>
              <a:buNone/>
            </a:pPr>
            <a:r>
              <a:rPr lang="ja-JP" altLang="en-US" sz="1800" dirty="0"/>
              <a:t>　　１．状態の有限集合　</a:t>
            </a:r>
            <a:r>
              <a:rPr lang="en-US" altLang="ja-JP" sz="1800" dirty="0"/>
              <a:t>Q</a:t>
            </a:r>
          </a:p>
          <a:p>
            <a:pPr eaLnBrk="1" hangingPunct="1">
              <a:spcBef>
                <a:spcPct val="0"/>
              </a:spcBef>
              <a:buFontTx/>
              <a:buNone/>
            </a:pPr>
            <a:r>
              <a:rPr lang="ja-JP" altLang="en-US" sz="1800" dirty="0"/>
              <a:t>　　２．入力記号の有限集合　</a:t>
            </a:r>
            <a:r>
              <a:rPr lang="en-US" altLang="ja-JP" sz="1800" dirty="0"/>
              <a:t>Σ</a:t>
            </a:r>
          </a:p>
          <a:p>
            <a:pPr eaLnBrk="1" hangingPunct="1">
              <a:spcBef>
                <a:spcPct val="0"/>
              </a:spcBef>
              <a:buFontTx/>
              <a:buNone/>
            </a:pPr>
            <a:r>
              <a:rPr lang="ja-JP" altLang="en-US" sz="1800" dirty="0"/>
              <a:t>　　３．状態推移関数　</a:t>
            </a:r>
            <a:r>
              <a:rPr lang="en-US" altLang="ja-JP" sz="1800" dirty="0"/>
              <a:t>δ</a:t>
            </a:r>
          </a:p>
          <a:p>
            <a:pPr eaLnBrk="1" hangingPunct="1">
              <a:spcBef>
                <a:spcPct val="0"/>
              </a:spcBef>
              <a:buFontTx/>
              <a:buNone/>
            </a:pPr>
            <a:r>
              <a:rPr lang="ja-JP" altLang="en-US" sz="1800" dirty="0"/>
              <a:t>　　　　</a:t>
            </a:r>
            <a:r>
              <a:rPr lang="en-US" altLang="ja-JP" sz="1800" dirty="0"/>
              <a:t>δ</a:t>
            </a:r>
            <a:r>
              <a:rPr lang="ja-JP" altLang="en-US" sz="1800" dirty="0"/>
              <a:t>（</a:t>
            </a:r>
            <a:r>
              <a:rPr lang="en-US" altLang="ja-JP" sz="1800" dirty="0" err="1"/>
              <a:t>p,a</a:t>
            </a:r>
            <a:r>
              <a:rPr lang="ja-JP" altLang="en-US" sz="1800" dirty="0"/>
              <a:t>）</a:t>
            </a:r>
            <a:r>
              <a:rPr lang="en-US" altLang="ja-JP" sz="1800" dirty="0"/>
              <a:t>=q</a:t>
            </a:r>
            <a:r>
              <a:rPr lang="ja-JP" altLang="en-US" sz="1800" dirty="0"/>
              <a:t>　　</a:t>
            </a:r>
            <a:r>
              <a:rPr lang="en-US" altLang="ja-JP" sz="1800" dirty="0"/>
              <a:t>p</a:t>
            </a:r>
            <a:r>
              <a:rPr lang="ja-JP" altLang="en-US" sz="1800" dirty="0"/>
              <a:t>∈</a:t>
            </a:r>
            <a:r>
              <a:rPr lang="en-US" altLang="ja-JP" sz="1800" dirty="0"/>
              <a:t>Q</a:t>
            </a:r>
            <a:r>
              <a:rPr lang="ja-JP" altLang="en-US" sz="1800" dirty="0" err="1"/>
              <a:t>、</a:t>
            </a:r>
            <a:r>
              <a:rPr lang="en-US" altLang="ja-JP" sz="1800" dirty="0"/>
              <a:t>a</a:t>
            </a:r>
            <a:r>
              <a:rPr lang="ja-JP" altLang="en-US" sz="1800" dirty="0"/>
              <a:t>∈</a:t>
            </a:r>
            <a:r>
              <a:rPr lang="en-US" altLang="ja-JP" sz="1800" dirty="0"/>
              <a:t>Σ</a:t>
            </a:r>
            <a:r>
              <a:rPr lang="ja-JP" altLang="en-US" sz="1800" dirty="0" err="1"/>
              <a:t>、</a:t>
            </a:r>
            <a:r>
              <a:rPr lang="en-US" altLang="ja-JP" sz="1800" dirty="0"/>
              <a:t>q</a:t>
            </a:r>
            <a:r>
              <a:rPr lang="ja-JP" altLang="en-US" sz="1800" dirty="0"/>
              <a:t>∈</a:t>
            </a:r>
            <a:r>
              <a:rPr lang="en-US" altLang="ja-JP" sz="1800" dirty="0" smtClean="0"/>
              <a:t>Q   </a:t>
            </a:r>
            <a:r>
              <a:rPr lang="ja-JP" altLang="en-US" sz="1800" dirty="0" smtClean="0">
                <a:solidFill>
                  <a:srgbClr val="00B050"/>
                </a:solidFill>
              </a:rPr>
              <a:t>教科書</a:t>
            </a:r>
            <a:r>
              <a:rPr lang="en-US" altLang="ja-JP" sz="1800" dirty="0" smtClean="0">
                <a:solidFill>
                  <a:srgbClr val="00B050"/>
                </a:solidFill>
              </a:rPr>
              <a:t>p24</a:t>
            </a:r>
            <a:r>
              <a:rPr lang="ja-JP" altLang="en-US" sz="1800" dirty="0" smtClean="0">
                <a:solidFill>
                  <a:srgbClr val="00B050"/>
                </a:solidFill>
              </a:rPr>
              <a:t>参照</a:t>
            </a:r>
            <a:endParaRPr lang="en-US" altLang="ja-JP" sz="1800" dirty="0">
              <a:solidFill>
                <a:srgbClr val="00B050"/>
              </a:solidFill>
            </a:endParaRPr>
          </a:p>
          <a:p>
            <a:pPr eaLnBrk="1" hangingPunct="1">
              <a:spcBef>
                <a:spcPct val="0"/>
              </a:spcBef>
              <a:buFontTx/>
              <a:buNone/>
            </a:pPr>
            <a:r>
              <a:rPr lang="ja-JP" altLang="en-US" sz="1800" dirty="0"/>
              <a:t>　　４．初期状態　</a:t>
            </a:r>
            <a:r>
              <a:rPr lang="en-US" altLang="ja-JP" sz="1800" dirty="0"/>
              <a:t>q0</a:t>
            </a:r>
            <a:r>
              <a:rPr lang="ja-JP" altLang="en-US" sz="1800" dirty="0"/>
              <a:t>（∈</a:t>
            </a:r>
            <a:r>
              <a:rPr lang="en-US" altLang="ja-JP" sz="1800" dirty="0"/>
              <a:t>Q</a:t>
            </a:r>
            <a:r>
              <a:rPr lang="ja-JP" altLang="en-US" sz="1800" dirty="0"/>
              <a:t>）</a:t>
            </a:r>
            <a:endParaRPr lang="en-US" altLang="ja-JP" sz="1800" dirty="0"/>
          </a:p>
          <a:p>
            <a:pPr eaLnBrk="1" hangingPunct="1">
              <a:spcBef>
                <a:spcPct val="0"/>
              </a:spcBef>
              <a:buFontTx/>
              <a:buNone/>
            </a:pPr>
            <a:r>
              <a:rPr lang="ja-JP" altLang="en-US" sz="1800" dirty="0"/>
              <a:t>　　５．最終状態の集合　</a:t>
            </a:r>
            <a:r>
              <a:rPr lang="en-US" altLang="ja-JP" sz="1800" dirty="0"/>
              <a:t>F</a:t>
            </a:r>
            <a:r>
              <a:rPr lang="ja-JP" altLang="en-US" sz="1800" dirty="0"/>
              <a:t>（∈</a:t>
            </a:r>
            <a:r>
              <a:rPr lang="en-US" altLang="ja-JP" sz="1800" dirty="0"/>
              <a:t>Q</a:t>
            </a:r>
            <a:r>
              <a:rPr lang="ja-JP" altLang="en-US" sz="1800" dirty="0"/>
              <a:t>）</a:t>
            </a:r>
            <a:endParaRPr lang="en-US" altLang="ja-JP" sz="1800" dirty="0"/>
          </a:p>
          <a:p>
            <a:pPr eaLnBrk="1" hangingPunct="1">
              <a:spcBef>
                <a:spcPct val="0"/>
              </a:spcBef>
              <a:buFontTx/>
              <a:buNone/>
            </a:pPr>
            <a:r>
              <a:rPr lang="ja-JP" altLang="en-US" sz="1800" dirty="0"/>
              <a:t>　　　　受理状態（</a:t>
            </a:r>
            <a:r>
              <a:rPr lang="en-US" altLang="ja-JP" sz="1800" dirty="0">
                <a:solidFill>
                  <a:srgbClr val="FF3300"/>
                </a:solidFill>
              </a:rPr>
              <a:t>F</a:t>
            </a:r>
            <a:r>
              <a:rPr lang="ja-JP" altLang="en-US" sz="1800" dirty="0"/>
              <a:t>の要素）は</a:t>
            </a:r>
            <a:r>
              <a:rPr lang="ja-JP" altLang="en-US" sz="1800" dirty="0">
                <a:solidFill>
                  <a:srgbClr val="FF0000"/>
                </a:solidFill>
              </a:rPr>
              <a:t>複数存在することがある</a:t>
            </a:r>
          </a:p>
          <a:p>
            <a:pPr eaLnBrk="1" hangingPunct="1">
              <a:spcBef>
                <a:spcPct val="0"/>
              </a:spcBef>
              <a:buFontTx/>
              <a:buNone/>
            </a:pPr>
            <a:r>
              <a:rPr lang="ja-JP" altLang="en-US" sz="1800" dirty="0"/>
              <a:t>　　　　</a:t>
            </a:r>
            <a:r>
              <a:rPr lang="en-US" altLang="ja-JP" sz="1800" dirty="0">
                <a:solidFill>
                  <a:srgbClr val="FF3300"/>
                </a:solidFill>
              </a:rPr>
              <a:t>F</a:t>
            </a:r>
            <a:r>
              <a:rPr lang="en-US" altLang="ja-JP" sz="1800" dirty="0"/>
              <a:t>={</a:t>
            </a:r>
            <a:r>
              <a:rPr lang="en-US" altLang="ja-JP" sz="1800" dirty="0" err="1"/>
              <a:t>p∈Q</a:t>
            </a:r>
            <a:r>
              <a:rPr lang="ja-JP" altLang="en-US" sz="1800" dirty="0"/>
              <a:t>｜</a:t>
            </a:r>
            <a:r>
              <a:rPr lang="en-US" altLang="ja-JP" sz="1800" dirty="0"/>
              <a:t>λ(p)=1}</a:t>
            </a:r>
          </a:p>
          <a:p>
            <a:pPr eaLnBrk="1" hangingPunct="1">
              <a:spcBef>
                <a:spcPct val="0"/>
              </a:spcBef>
              <a:buFontTx/>
              <a:buNone/>
            </a:pPr>
            <a:endParaRPr lang="en-US" altLang="ja-JP" sz="1800" dirty="0"/>
          </a:p>
          <a:p>
            <a:pPr eaLnBrk="1" hangingPunct="1">
              <a:spcBef>
                <a:spcPct val="0"/>
              </a:spcBef>
              <a:buFontTx/>
              <a:buNone/>
            </a:pPr>
            <a:r>
              <a:rPr lang="ja-JP" altLang="en-US" sz="1800" dirty="0"/>
              <a:t>　　特に、認識機械</a:t>
            </a:r>
            <a:r>
              <a:rPr lang="ja-JP" altLang="en-US" sz="1800" dirty="0" smtClean="0"/>
              <a:t>は１つの入力に対して、推移先</a:t>
            </a:r>
            <a:r>
              <a:rPr lang="ja-JP" altLang="en-US" sz="1800" dirty="0"/>
              <a:t>状態</a:t>
            </a:r>
            <a:r>
              <a:rPr lang="ja-JP" altLang="en-US" sz="1800" dirty="0" smtClean="0"/>
              <a:t>が一意</a:t>
            </a:r>
            <a:endParaRPr lang="en-US" altLang="ja-JP" sz="1800" dirty="0" smtClean="0"/>
          </a:p>
          <a:p>
            <a:pPr eaLnBrk="1" hangingPunct="1">
              <a:spcBef>
                <a:spcPct val="0"/>
              </a:spcBef>
              <a:buFontTx/>
              <a:buNone/>
            </a:pPr>
            <a:r>
              <a:rPr lang="ja-JP" altLang="en-US" sz="1800" dirty="0"/>
              <a:t>　</a:t>
            </a:r>
            <a:r>
              <a:rPr lang="ja-JP" altLang="en-US" sz="1800" dirty="0" smtClean="0"/>
              <a:t>　に決められて</a:t>
            </a:r>
            <a:r>
              <a:rPr lang="ja-JP" altLang="en-US" sz="1800" dirty="0"/>
              <a:t>いるので、</a:t>
            </a:r>
            <a:r>
              <a:rPr lang="ja-JP" altLang="en-US" sz="1800" dirty="0">
                <a:solidFill>
                  <a:srgbClr val="FF0000"/>
                </a:solidFill>
              </a:rPr>
              <a:t>決定性有限オートマトン</a:t>
            </a:r>
            <a:r>
              <a:rPr lang="ja-JP" altLang="en-US" sz="1800" dirty="0"/>
              <a:t>と呼ぶ。</a:t>
            </a:r>
            <a:endParaRPr lang="en-US" altLang="ja-JP" sz="1800" dirty="0"/>
          </a:p>
        </p:txBody>
      </p:sp>
      <p:sp>
        <p:nvSpPr>
          <p:cNvPr id="4101" name="Line 7"/>
          <p:cNvSpPr>
            <a:spLocks noChangeShapeType="1"/>
          </p:cNvSpPr>
          <p:nvPr/>
        </p:nvSpPr>
        <p:spPr bwMode="auto">
          <a:xfrm>
            <a:off x="2481263" y="1933575"/>
            <a:ext cx="144462" cy="288925"/>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4102" name="Line 8"/>
          <p:cNvSpPr>
            <a:spLocks noChangeShapeType="1"/>
          </p:cNvSpPr>
          <p:nvPr/>
        </p:nvSpPr>
        <p:spPr bwMode="auto">
          <a:xfrm>
            <a:off x="3060700" y="1947863"/>
            <a:ext cx="142875" cy="287337"/>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4103" name="Line 9"/>
          <p:cNvSpPr>
            <a:spLocks noChangeShapeType="1"/>
          </p:cNvSpPr>
          <p:nvPr/>
        </p:nvSpPr>
        <p:spPr bwMode="auto">
          <a:xfrm>
            <a:off x="3852863" y="2198688"/>
            <a:ext cx="0" cy="2159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4104" name="Line 10"/>
          <p:cNvSpPr>
            <a:spLocks noChangeShapeType="1"/>
          </p:cNvSpPr>
          <p:nvPr/>
        </p:nvSpPr>
        <p:spPr bwMode="auto">
          <a:xfrm flipV="1">
            <a:off x="2555875" y="220503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4105" name="Line 11"/>
          <p:cNvSpPr>
            <a:spLocks noChangeShapeType="1"/>
          </p:cNvSpPr>
          <p:nvPr/>
        </p:nvSpPr>
        <p:spPr bwMode="auto">
          <a:xfrm flipV="1">
            <a:off x="3148013" y="219868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4106" name="Text Box 12"/>
          <p:cNvSpPr txBox="1">
            <a:spLocks noChangeArrowheads="1"/>
          </p:cNvSpPr>
          <p:nvPr/>
        </p:nvSpPr>
        <p:spPr bwMode="auto">
          <a:xfrm>
            <a:off x="4787900" y="1782763"/>
            <a:ext cx="349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受理状態（</a:t>
            </a:r>
            <a:r>
              <a:rPr lang="ja-JP" altLang="en-US" sz="1800" b="1">
                <a:solidFill>
                  <a:srgbClr val="FF0000"/>
                </a:solidFill>
              </a:rPr>
              <a:t>　　　で表す、複数ある</a:t>
            </a:r>
            <a:r>
              <a:rPr lang="ja-JP" altLang="en-US" sz="1800">
                <a:solidFill>
                  <a:srgbClr val="C00000"/>
                </a:solidFill>
              </a:rPr>
              <a:t>）</a:t>
            </a:r>
          </a:p>
        </p:txBody>
      </p:sp>
      <p:sp>
        <p:nvSpPr>
          <p:cNvPr id="4107" name="Freeform 13"/>
          <p:cNvSpPr>
            <a:spLocks/>
          </p:cNvSpPr>
          <p:nvPr/>
        </p:nvSpPr>
        <p:spPr bwMode="auto">
          <a:xfrm rot="-10554863">
            <a:off x="3855692" y="2049466"/>
            <a:ext cx="1508924" cy="312737"/>
          </a:xfrm>
          <a:custGeom>
            <a:avLst/>
            <a:gdLst>
              <a:gd name="T0" fmla="*/ 0 w 726"/>
              <a:gd name="T1" fmla="*/ 2147483647 h 197"/>
              <a:gd name="T2" fmla="*/ 2147483647 w 726"/>
              <a:gd name="T3" fmla="*/ 2147483647 h 197"/>
              <a:gd name="T4" fmla="*/ 2147483647 w 726"/>
              <a:gd name="T5" fmla="*/ 2147483647 h 197"/>
              <a:gd name="T6" fmla="*/ 0 60000 65536"/>
              <a:gd name="T7" fmla="*/ 0 60000 65536"/>
              <a:gd name="T8" fmla="*/ 0 60000 65536"/>
              <a:gd name="T9" fmla="*/ 0 w 726"/>
              <a:gd name="T10" fmla="*/ 0 h 197"/>
              <a:gd name="T11" fmla="*/ 726 w 726"/>
              <a:gd name="T12" fmla="*/ 197 h 197"/>
            </a:gdLst>
            <a:ahLst/>
            <a:cxnLst>
              <a:cxn ang="T6">
                <a:pos x="T0" y="T1"/>
              </a:cxn>
              <a:cxn ang="T7">
                <a:pos x="T2" y="T3"/>
              </a:cxn>
              <a:cxn ang="T8">
                <a:pos x="T4" y="T5"/>
              </a:cxn>
            </a:cxnLst>
            <a:rect l="T9" t="T10" r="T11" b="T12"/>
            <a:pathLst>
              <a:path w="726" h="197">
                <a:moveTo>
                  <a:pt x="0" y="197"/>
                </a:moveTo>
                <a:cubicBezTo>
                  <a:pt x="121" y="113"/>
                  <a:pt x="242" y="30"/>
                  <a:pt x="363" y="15"/>
                </a:cubicBezTo>
                <a:cubicBezTo>
                  <a:pt x="484" y="0"/>
                  <a:pt x="666" y="91"/>
                  <a:pt x="726" y="10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108" name="AutoShape 19"/>
          <p:cNvSpPr>
            <a:spLocks noChangeArrowheads="1"/>
          </p:cNvSpPr>
          <p:nvPr/>
        </p:nvSpPr>
        <p:spPr bwMode="auto">
          <a:xfrm>
            <a:off x="3246165" y="1332108"/>
            <a:ext cx="4422179" cy="428625"/>
          </a:xfrm>
          <a:prstGeom prst="wedgeRoundRectCallout">
            <a:avLst>
              <a:gd name="adj1" fmla="val -65468"/>
              <a:gd name="adj2" fmla="val -4695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ja-JP" altLang="en-US" sz="1800" b="1" dirty="0" smtClean="0">
                <a:solidFill>
                  <a:srgbClr val="FF3300"/>
                </a:solidFill>
              </a:rPr>
              <a:t>⊿</a:t>
            </a:r>
            <a:r>
              <a:rPr lang="ja-JP" altLang="en-US" sz="1400" b="1" dirty="0" smtClean="0">
                <a:solidFill>
                  <a:srgbClr val="FF3300"/>
                </a:solidFill>
              </a:rPr>
              <a:t>（出力値）</a:t>
            </a:r>
            <a:r>
              <a:rPr lang="ja-JP" altLang="en-US" sz="1800" b="1" dirty="0" smtClean="0">
                <a:solidFill>
                  <a:srgbClr val="FF3300"/>
                </a:solidFill>
              </a:rPr>
              <a:t>と</a:t>
            </a:r>
            <a:r>
              <a:rPr lang="en-US" altLang="ja-JP" sz="1800" b="1" dirty="0" smtClean="0">
                <a:solidFill>
                  <a:srgbClr val="FF3300"/>
                </a:solidFill>
              </a:rPr>
              <a:t>λ</a:t>
            </a:r>
            <a:r>
              <a:rPr lang="ja-JP" altLang="en-US" sz="1400" b="1" dirty="0" smtClean="0">
                <a:solidFill>
                  <a:srgbClr val="FF3300"/>
                </a:solidFill>
              </a:rPr>
              <a:t>（出力関数）</a:t>
            </a:r>
            <a:r>
              <a:rPr lang="ja-JP" altLang="en-US" sz="1800" b="1" dirty="0" smtClean="0">
                <a:solidFill>
                  <a:srgbClr val="FF3300"/>
                </a:solidFill>
              </a:rPr>
              <a:t>を</a:t>
            </a:r>
            <a:r>
              <a:rPr lang="ja-JP" altLang="en-US" sz="1800" b="1" dirty="0">
                <a:solidFill>
                  <a:srgbClr val="FF3300"/>
                </a:solidFill>
              </a:rPr>
              <a:t>削除</a:t>
            </a:r>
            <a:r>
              <a:rPr lang="ja-JP" altLang="en-US" sz="1800" b="1" dirty="0" smtClean="0">
                <a:solidFill>
                  <a:srgbClr val="FF3300"/>
                </a:solidFill>
              </a:rPr>
              <a:t>、　　</a:t>
            </a:r>
            <a:r>
              <a:rPr lang="en-US" altLang="ja-JP" sz="1800" b="1" dirty="0" smtClean="0">
                <a:solidFill>
                  <a:srgbClr val="FF3300"/>
                </a:solidFill>
              </a:rPr>
              <a:t>F</a:t>
            </a:r>
            <a:r>
              <a:rPr lang="ja-JP" altLang="en-US" sz="1800" b="1" dirty="0">
                <a:solidFill>
                  <a:srgbClr val="FF3300"/>
                </a:solidFill>
              </a:rPr>
              <a:t>を追加</a:t>
            </a:r>
          </a:p>
        </p:txBody>
      </p:sp>
      <p:sp>
        <p:nvSpPr>
          <p:cNvPr id="4109" name="AutoShape 20"/>
          <p:cNvSpPr>
            <a:spLocks noChangeArrowheads="1"/>
          </p:cNvSpPr>
          <p:nvPr/>
        </p:nvSpPr>
        <p:spPr bwMode="auto">
          <a:xfrm>
            <a:off x="6445250" y="3789363"/>
            <a:ext cx="2375222" cy="1584325"/>
          </a:xfrm>
          <a:prstGeom prst="wedgeRoundRectCallout">
            <a:avLst>
              <a:gd name="adj1" fmla="val -61949"/>
              <a:gd name="adj2" fmla="val 1974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集合</a:t>
            </a:r>
            <a:r>
              <a:rPr lang="en-US" altLang="ja-JP" sz="1800" dirty="0">
                <a:solidFill>
                  <a:srgbClr val="FF3300"/>
                </a:solidFill>
              </a:rPr>
              <a:t>F</a:t>
            </a:r>
            <a:r>
              <a:rPr lang="ja-JP" altLang="en-US" sz="1800" dirty="0"/>
              <a:t>は、集合</a:t>
            </a:r>
            <a:r>
              <a:rPr lang="en-US" altLang="ja-JP" sz="1800" dirty="0"/>
              <a:t>Q</a:t>
            </a:r>
            <a:r>
              <a:rPr lang="ja-JP" altLang="en-US" sz="1800" dirty="0"/>
              <a:t>の</a:t>
            </a:r>
            <a:r>
              <a:rPr lang="ja-JP" altLang="en-US" sz="1800" dirty="0" smtClean="0"/>
              <a:t>要素（状態）</a:t>
            </a:r>
            <a:r>
              <a:rPr lang="ja-JP" altLang="en-US" sz="1800" dirty="0" err="1" smtClean="0"/>
              <a:t>ｐ</a:t>
            </a:r>
            <a:r>
              <a:rPr lang="ja-JP" altLang="en-US" sz="1800" dirty="0"/>
              <a:t>のうち、特に、</a:t>
            </a:r>
            <a:r>
              <a:rPr lang="en-US" altLang="ja-JP" sz="1800" dirty="0"/>
              <a:t>λ</a:t>
            </a:r>
            <a:r>
              <a:rPr lang="ja-JP" altLang="en-US" sz="1800" dirty="0"/>
              <a:t>（ｐ）の値が１となるという条件を</a:t>
            </a:r>
            <a:r>
              <a:rPr lang="ja-JP" altLang="en-US" sz="1800" dirty="0" smtClean="0"/>
              <a:t>満す状態</a:t>
            </a:r>
            <a:r>
              <a:rPr lang="ja-JP" altLang="en-US" sz="1800" dirty="0" err="1" smtClean="0"/>
              <a:t>ｐ</a:t>
            </a:r>
            <a:r>
              <a:rPr lang="ja-JP" altLang="en-US" sz="1800" dirty="0"/>
              <a:t>からなる</a:t>
            </a:r>
          </a:p>
        </p:txBody>
      </p:sp>
      <p:sp>
        <p:nvSpPr>
          <p:cNvPr id="4110" name="AutoShape 19"/>
          <p:cNvSpPr>
            <a:spLocks noChangeArrowheads="1"/>
          </p:cNvSpPr>
          <p:nvPr/>
        </p:nvSpPr>
        <p:spPr bwMode="auto">
          <a:xfrm>
            <a:off x="5940425" y="1773238"/>
            <a:ext cx="360363" cy="3603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55" y="10800"/>
                </a:moveTo>
                <a:cubicBezTo>
                  <a:pt x="2855" y="15188"/>
                  <a:pt x="6412" y="18745"/>
                  <a:pt x="10800" y="18745"/>
                </a:cubicBezTo>
                <a:cubicBezTo>
                  <a:pt x="15188" y="18745"/>
                  <a:pt x="18745" y="15188"/>
                  <a:pt x="18745" y="10800"/>
                </a:cubicBezTo>
                <a:cubicBezTo>
                  <a:pt x="18745" y="6412"/>
                  <a:pt x="15188" y="2855"/>
                  <a:pt x="10800" y="2855"/>
                </a:cubicBezTo>
                <a:cubicBezTo>
                  <a:pt x="6412" y="2855"/>
                  <a:pt x="2855" y="6412"/>
                  <a:pt x="2855" y="10800"/>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 name="下矢印 1"/>
          <p:cNvSpPr/>
          <p:nvPr/>
        </p:nvSpPr>
        <p:spPr>
          <a:xfrm>
            <a:off x="1763713" y="1412875"/>
            <a:ext cx="717550" cy="21431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4183C0DE-7358-4F82-920A-A6B0874F44C2}" type="slidenum">
              <a:rPr lang="en-US" altLang="ja-JP" sz="1400" smtClean="0"/>
              <a:pPr eaLnBrk="1" hangingPunct="1">
                <a:spcBef>
                  <a:spcPct val="0"/>
                </a:spcBef>
                <a:buFontTx/>
                <a:buNone/>
              </a:pPr>
              <a:t>4</a:t>
            </a:fld>
            <a:endParaRPr lang="en-US" altLang="ja-JP" sz="1400" smtClean="0"/>
          </a:p>
        </p:txBody>
      </p:sp>
      <p:sp>
        <p:nvSpPr>
          <p:cNvPr id="5124" name="Text Box 11"/>
          <p:cNvSpPr txBox="1">
            <a:spLocks noChangeArrowheads="1"/>
          </p:cNvSpPr>
          <p:nvPr/>
        </p:nvSpPr>
        <p:spPr bwMode="auto">
          <a:xfrm>
            <a:off x="515283" y="904776"/>
            <a:ext cx="748794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000099"/>
                </a:solidFill>
              </a:rPr>
              <a:t>決定性有限オートマトン</a:t>
            </a:r>
          </a:p>
          <a:p>
            <a:pPr eaLnBrk="1" hangingPunct="1">
              <a:spcBef>
                <a:spcPct val="0"/>
              </a:spcBef>
              <a:buFontTx/>
              <a:buNone/>
            </a:pPr>
            <a:endParaRPr lang="ja-JP" altLang="en-US" sz="1800" b="1" dirty="0">
              <a:solidFill>
                <a:srgbClr val="000099"/>
              </a:solidFill>
            </a:endParaRPr>
          </a:p>
          <a:p>
            <a:pPr eaLnBrk="1" hangingPunct="1">
              <a:spcBef>
                <a:spcPct val="0"/>
              </a:spcBef>
              <a:buFontTx/>
              <a:buNone/>
            </a:pPr>
            <a:r>
              <a:rPr lang="ja-JP" altLang="en-US" sz="1800" dirty="0"/>
              <a:t>　現在の状態</a:t>
            </a:r>
            <a:r>
              <a:rPr lang="ja-JP" altLang="en-US" sz="1800" dirty="0" smtClean="0"/>
              <a:t>と</a:t>
            </a:r>
            <a:r>
              <a:rPr lang="ja-JP" altLang="en-US" sz="1800" dirty="0" smtClean="0">
                <a:solidFill>
                  <a:srgbClr val="FF0000"/>
                </a:solidFill>
              </a:rPr>
              <a:t>全ての</a:t>
            </a:r>
            <a:r>
              <a:rPr lang="ja-JP" altLang="en-US" sz="1800" dirty="0" smtClean="0"/>
              <a:t>入力記号に対して、推移先</a:t>
            </a:r>
            <a:r>
              <a:rPr lang="ja-JP" altLang="en-US" sz="1800" dirty="0"/>
              <a:t>が</a:t>
            </a:r>
            <a:r>
              <a:rPr lang="ja-JP" altLang="en-US" sz="1800" dirty="0">
                <a:solidFill>
                  <a:srgbClr val="FF0000"/>
                </a:solidFill>
              </a:rPr>
              <a:t>一つ決まって</a:t>
            </a:r>
            <a:r>
              <a:rPr lang="ja-JP" altLang="en-US" sz="1800" dirty="0" smtClean="0">
                <a:solidFill>
                  <a:srgbClr val="FF0000"/>
                </a:solidFill>
              </a:rPr>
              <a:t>いる</a:t>
            </a:r>
            <a:endParaRPr lang="en-US" altLang="ja-JP" sz="1800" dirty="0" smtClean="0">
              <a:solidFill>
                <a:srgbClr val="FF0000"/>
              </a:solidFill>
            </a:endParaRPr>
          </a:p>
          <a:p>
            <a:pPr eaLnBrk="1" hangingPunct="1">
              <a:spcBef>
                <a:spcPct val="0"/>
              </a:spcBef>
              <a:buFontTx/>
              <a:buNone/>
            </a:pPr>
            <a:r>
              <a:rPr lang="ja-JP" altLang="en-US" sz="1800" dirty="0">
                <a:solidFill>
                  <a:srgbClr val="FF0000"/>
                </a:solidFill>
              </a:rPr>
              <a:t>　</a:t>
            </a:r>
            <a:r>
              <a:rPr lang="ja-JP" altLang="en-US" sz="1800" dirty="0" smtClean="0"/>
              <a:t>有限オートマトンを</a:t>
            </a:r>
            <a:r>
              <a:rPr lang="ja-JP" altLang="en-US" sz="1800" dirty="0">
                <a:solidFill>
                  <a:srgbClr val="FF0000"/>
                </a:solidFill>
              </a:rPr>
              <a:t>決定性</a:t>
            </a:r>
            <a:r>
              <a:rPr lang="ja-JP" altLang="en-US" sz="1800" dirty="0"/>
              <a:t>有限オートマトンと呼ぶ。</a:t>
            </a:r>
          </a:p>
          <a:p>
            <a:pPr eaLnBrk="1" hangingPunct="1">
              <a:spcBef>
                <a:spcPct val="0"/>
              </a:spcBef>
              <a:buFontTx/>
              <a:buNone/>
            </a:pPr>
            <a:endParaRPr lang="ja-JP" altLang="en-US" sz="1800" dirty="0"/>
          </a:p>
          <a:p>
            <a:pPr eaLnBrk="1" hangingPunct="1">
              <a:spcBef>
                <a:spcPct val="0"/>
              </a:spcBef>
              <a:buFontTx/>
              <a:buNone/>
            </a:pPr>
            <a:r>
              <a:rPr lang="ja-JP" altLang="en-US" sz="1800" dirty="0"/>
              <a:t>　</a:t>
            </a:r>
            <a:r>
              <a:rPr lang="en-US" altLang="ja-JP" sz="1800" dirty="0"/>
              <a:t>cf.</a:t>
            </a:r>
            <a:r>
              <a:rPr lang="ja-JP" altLang="en-US" sz="1800" dirty="0"/>
              <a:t>　</a:t>
            </a:r>
            <a:r>
              <a:rPr lang="ja-JP" altLang="en-US" sz="1800" dirty="0">
                <a:solidFill>
                  <a:srgbClr val="FF3300"/>
                </a:solidFill>
              </a:rPr>
              <a:t>非</a:t>
            </a:r>
            <a:r>
              <a:rPr lang="ja-JP" altLang="en-US" sz="1800" dirty="0"/>
              <a:t>決定性有限オートマトン：</a:t>
            </a:r>
          </a:p>
          <a:p>
            <a:pPr eaLnBrk="1" hangingPunct="1">
              <a:spcBef>
                <a:spcPct val="0"/>
              </a:spcBef>
              <a:buFontTx/>
              <a:buNone/>
            </a:pPr>
            <a:r>
              <a:rPr lang="ja-JP" altLang="en-US" sz="1800" dirty="0"/>
              <a:t>　　　　同一入力記号に対して推移先が</a:t>
            </a:r>
            <a:r>
              <a:rPr lang="ja-JP" altLang="en-US" sz="1800" dirty="0">
                <a:solidFill>
                  <a:srgbClr val="FF3300"/>
                </a:solidFill>
              </a:rPr>
              <a:t>複数ある</a:t>
            </a:r>
            <a:r>
              <a:rPr lang="ja-JP" altLang="en-US" sz="1800" dirty="0"/>
              <a:t>、または、推移先が</a:t>
            </a:r>
            <a:r>
              <a:rPr lang="ja-JP" altLang="en-US" sz="1800" dirty="0">
                <a:solidFill>
                  <a:srgbClr val="FF3300"/>
                </a:solidFill>
              </a:rPr>
              <a:t>ない</a:t>
            </a:r>
            <a:r>
              <a:rPr lang="ja-JP" altLang="en-US" sz="1800" dirty="0"/>
              <a:t>こと</a:t>
            </a:r>
          </a:p>
          <a:p>
            <a:pPr eaLnBrk="1" hangingPunct="1">
              <a:spcBef>
                <a:spcPct val="0"/>
              </a:spcBef>
              <a:buFontTx/>
              <a:buNone/>
            </a:pPr>
            <a:r>
              <a:rPr lang="ja-JP" altLang="en-US" sz="1800" dirty="0"/>
              <a:t>　　　　がある有限オートマトン</a:t>
            </a:r>
          </a:p>
        </p:txBody>
      </p:sp>
      <p:sp>
        <p:nvSpPr>
          <p:cNvPr id="5125" name="Oval 17"/>
          <p:cNvSpPr>
            <a:spLocks noChangeArrowheads="1"/>
          </p:cNvSpPr>
          <p:nvPr/>
        </p:nvSpPr>
        <p:spPr bwMode="auto">
          <a:xfrm>
            <a:off x="1404938" y="4294188"/>
            <a:ext cx="503237"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26" name="Oval 18"/>
          <p:cNvSpPr>
            <a:spLocks noChangeArrowheads="1"/>
          </p:cNvSpPr>
          <p:nvPr/>
        </p:nvSpPr>
        <p:spPr bwMode="auto">
          <a:xfrm>
            <a:off x="2555875" y="3862388"/>
            <a:ext cx="503238"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27" name="Oval 19"/>
          <p:cNvSpPr>
            <a:spLocks noChangeArrowheads="1"/>
          </p:cNvSpPr>
          <p:nvPr/>
        </p:nvSpPr>
        <p:spPr bwMode="auto">
          <a:xfrm>
            <a:off x="2555875" y="4654550"/>
            <a:ext cx="503238"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28" name="Oval 21"/>
          <p:cNvSpPr>
            <a:spLocks noChangeArrowheads="1"/>
          </p:cNvSpPr>
          <p:nvPr/>
        </p:nvSpPr>
        <p:spPr bwMode="auto">
          <a:xfrm>
            <a:off x="6661150" y="4294188"/>
            <a:ext cx="503238"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29" name="Oval 22"/>
          <p:cNvSpPr>
            <a:spLocks noChangeArrowheads="1"/>
          </p:cNvSpPr>
          <p:nvPr/>
        </p:nvSpPr>
        <p:spPr bwMode="auto">
          <a:xfrm>
            <a:off x="6732588" y="3429000"/>
            <a:ext cx="503237"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30" name="Oval 23"/>
          <p:cNvSpPr>
            <a:spLocks noChangeArrowheads="1"/>
          </p:cNvSpPr>
          <p:nvPr/>
        </p:nvSpPr>
        <p:spPr bwMode="auto">
          <a:xfrm>
            <a:off x="5580063" y="4725988"/>
            <a:ext cx="503237"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31" name="Oval 24"/>
          <p:cNvSpPr>
            <a:spLocks noChangeArrowheads="1"/>
          </p:cNvSpPr>
          <p:nvPr/>
        </p:nvSpPr>
        <p:spPr bwMode="auto">
          <a:xfrm>
            <a:off x="5580063" y="3789363"/>
            <a:ext cx="503237"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32" name="Oval 25"/>
          <p:cNvSpPr>
            <a:spLocks noChangeArrowheads="1"/>
          </p:cNvSpPr>
          <p:nvPr/>
        </p:nvSpPr>
        <p:spPr bwMode="auto">
          <a:xfrm>
            <a:off x="4500563" y="4365625"/>
            <a:ext cx="503237" cy="504825"/>
          </a:xfrm>
          <a:prstGeom prst="ellipse">
            <a:avLst/>
          </a:prstGeom>
          <a:no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5133" name="Line 26"/>
          <p:cNvSpPr>
            <a:spLocks noChangeShapeType="1"/>
          </p:cNvSpPr>
          <p:nvPr/>
        </p:nvSpPr>
        <p:spPr bwMode="auto">
          <a:xfrm flipV="1">
            <a:off x="1908175" y="4221163"/>
            <a:ext cx="6477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134" name="Line 27"/>
          <p:cNvSpPr>
            <a:spLocks noChangeShapeType="1"/>
          </p:cNvSpPr>
          <p:nvPr/>
        </p:nvSpPr>
        <p:spPr bwMode="auto">
          <a:xfrm>
            <a:off x="1908175" y="4654550"/>
            <a:ext cx="6477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135" name="Text Box 28"/>
          <p:cNvSpPr txBox="1">
            <a:spLocks noChangeArrowheads="1"/>
          </p:cNvSpPr>
          <p:nvPr/>
        </p:nvSpPr>
        <p:spPr bwMode="auto">
          <a:xfrm>
            <a:off x="1981200" y="3646488"/>
            <a:ext cx="5016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en-US" altLang="ja-JP" sz="1800"/>
          </a:p>
          <a:p>
            <a:pPr eaLnBrk="1" hangingPunct="1">
              <a:spcBef>
                <a:spcPct val="0"/>
              </a:spcBef>
              <a:buFontTx/>
              <a:buNone/>
            </a:pPr>
            <a:r>
              <a:rPr lang="en-US" altLang="ja-JP" sz="1800"/>
              <a:t>a,b</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c</a:t>
            </a:r>
          </a:p>
        </p:txBody>
      </p:sp>
      <p:sp>
        <p:nvSpPr>
          <p:cNvPr id="5136" name="Text Box 29"/>
          <p:cNvSpPr txBox="1">
            <a:spLocks noChangeArrowheads="1"/>
          </p:cNvSpPr>
          <p:nvPr/>
        </p:nvSpPr>
        <p:spPr bwMode="auto">
          <a:xfrm>
            <a:off x="1260475" y="3286125"/>
            <a:ext cx="119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Σ={a,b,c}</a:t>
            </a:r>
          </a:p>
        </p:txBody>
      </p:sp>
      <p:sp>
        <p:nvSpPr>
          <p:cNvPr id="5137" name="Text Box 30"/>
          <p:cNvSpPr txBox="1">
            <a:spLocks noChangeArrowheads="1"/>
          </p:cNvSpPr>
          <p:nvPr/>
        </p:nvSpPr>
        <p:spPr bwMode="auto">
          <a:xfrm>
            <a:off x="5148263" y="3717925"/>
            <a:ext cx="3111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t>c</a:t>
            </a:r>
          </a:p>
        </p:txBody>
      </p:sp>
      <p:sp>
        <p:nvSpPr>
          <p:cNvPr id="5138" name="Line 31"/>
          <p:cNvSpPr>
            <a:spLocks noChangeShapeType="1"/>
          </p:cNvSpPr>
          <p:nvPr/>
        </p:nvSpPr>
        <p:spPr bwMode="auto">
          <a:xfrm>
            <a:off x="5005388" y="4654550"/>
            <a:ext cx="57467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139" name="Line 32"/>
          <p:cNvSpPr>
            <a:spLocks noChangeShapeType="1"/>
          </p:cNvSpPr>
          <p:nvPr/>
        </p:nvSpPr>
        <p:spPr bwMode="auto">
          <a:xfrm flipV="1">
            <a:off x="5005388" y="4149725"/>
            <a:ext cx="574675"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140" name="Text Box 34"/>
          <p:cNvSpPr txBox="1">
            <a:spLocks noChangeArrowheads="1"/>
          </p:cNvSpPr>
          <p:nvPr/>
        </p:nvSpPr>
        <p:spPr bwMode="auto">
          <a:xfrm>
            <a:off x="4284663" y="5302250"/>
            <a:ext cx="1876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99"/>
                </a:solidFill>
              </a:rPr>
              <a:t>b</a:t>
            </a:r>
            <a:r>
              <a:rPr lang="ja-JP" altLang="en-US" sz="1800"/>
              <a:t>の推移先がない</a:t>
            </a:r>
          </a:p>
        </p:txBody>
      </p:sp>
      <p:sp>
        <p:nvSpPr>
          <p:cNvPr id="5141" name="Line 35"/>
          <p:cNvSpPr>
            <a:spLocks noChangeShapeType="1"/>
          </p:cNvSpPr>
          <p:nvPr/>
        </p:nvSpPr>
        <p:spPr bwMode="auto">
          <a:xfrm flipV="1">
            <a:off x="6084888" y="3717925"/>
            <a:ext cx="6477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142" name="Line 36"/>
          <p:cNvSpPr>
            <a:spLocks noChangeShapeType="1"/>
          </p:cNvSpPr>
          <p:nvPr/>
        </p:nvSpPr>
        <p:spPr bwMode="auto">
          <a:xfrm>
            <a:off x="6013450" y="4149725"/>
            <a:ext cx="64770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143" name="Text Box 37"/>
          <p:cNvSpPr txBox="1">
            <a:spLocks noChangeArrowheads="1"/>
          </p:cNvSpPr>
          <p:nvPr/>
        </p:nvSpPr>
        <p:spPr bwMode="auto">
          <a:xfrm>
            <a:off x="6084888" y="3213100"/>
            <a:ext cx="5016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en-US" altLang="ja-JP" sz="1800"/>
          </a:p>
          <a:p>
            <a:pPr eaLnBrk="1" hangingPunct="1">
              <a:spcBef>
                <a:spcPct val="0"/>
              </a:spcBef>
              <a:buFontTx/>
              <a:buNone/>
            </a:pPr>
            <a:r>
              <a:rPr lang="en-US" altLang="ja-JP" sz="1800">
                <a:solidFill>
                  <a:srgbClr val="000099"/>
                </a:solidFill>
              </a:rPr>
              <a:t>a,</a:t>
            </a:r>
            <a:r>
              <a:rPr lang="en-US" altLang="ja-JP" sz="1800"/>
              <a:t>b</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en-US" altLang="ja-JP" sz="1800">
                <a:solidFill>
                  <a:srgbClr val="000099"/>
                </a:solidFill>
              </a:rPr>
              <a:t>a,</a:t>
            </a:r>
            <a:r>
              <a:rPr lang="en-US" altLang="ja-JP" sz="1800"/>
              <a:t>c</a:t>
            </a:r>
          </a:p>
        </p:txBody>
      </p:sp>
      <p:sp>
        <p:nvSpPr>
          <p:cNvPr id="5144" name="Text Box 38"/>
          <p:cNvSpPr txBox="1">
            <a:spLocks noChangeArrowheads="1"/>
          </p:cNvSpPr>
          <p:nvPr/>
        </p:nvSpPr>
        <p:spPr bwMode="auto">
          <a:xfrm>
            <a:off x="6300788" y="5302250"/>
            <a:ext cx="182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99"/>
                </a:solidFill>
              </a:rPr>
              <a:t>a</a:t>
            </a:r>
            <a:r>
              <a:rPr lang="ja-JP" altLang="en-US" sz="1800"/>
              <a:t>の推移先が２つ</a:t>
            </a:r>
          </a:p>
        </p:txBody>
      </p:sp>
      <p:sp>
        <p:nvSpPr>
          <p:cNvPr id="5145" name="Text Box 39"/>
          <p:cNvSpPr txBox="1">
            <a:spLocks noChangeArrowheads="1"/>
          </p:cNvSpPr>
          <p:nvPr/>
        </p:nvSpPr>
        <p:spPr bwMode="auto">
          <a:xfrm>
            <a:off x="971550" y="5734050"/>
            <a:ext cx="245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0000FF"/>
                </a:solidFill>
              </a:rPr>
              <a:t>決定性有限オートマトン</a:t>
            </a:r>
          </a:p>
        </p:txBody>
      </p:sp>
      <p:sp>
        <p:nvSpPr>
          <p:cNvPr id="5146" name="Text Box 40"/>
          <p:cNvSpPr txBox="1">
            <a:spLocks noChangeArrowheads="1"/>
          </p:cNvSpPr>
          <p:nvPr/>
        </p:nvSpPr>
        <p:spPr bwMode="auto">
          <a:xfrm>
            <a:off x="4860925" y="5734050"/>
            <a:ext cx="268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solidFill>
                  <a:srgbClr val="0000FF"/>
                </a:solidFill>
              </a:rPr>
              <a:t>非決定性有限オートマトン</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39818841-5F63-4A56-BDDA-D0955EFE09FB}" type="slidenum">
              <a:rPr lang="en-US" altLang="ja-JP" sz="1400" smtClean="0"/>
              <a:pPr eaLnBrk="1" hangingPunct="1">
                <a:spcBef>
                  <a:spcPct val="0"/>
                </a:spcBef>
                <a:buFontTx/>
                <a:buNone/>
              </a:pPr>
              <a:t>5</a:t>
            </a:fld>
            <a:endParaRPr lang="en-US" altLang="ja-JP" sz="1400" smtClean="0"/>
          </a:p>
        </p:txBody>
      </p:sp>
      <p:sp>
        <p:nvSpPr>
          <p:cNvPr id="6147" name="Rectangle 4"/>
          <p:cNvSpPr>
            <a:spLocks noChangeArrowheads="1"/>
          </p:cNvSpPr>
          <p:nvPr/>
        </p:nvSpPr>
        <p:spPr bwMode="auto">
          <a:xfrm>
            <a:off x="1600200" y="793404"/>
            <a:ext cx="5472112"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M={Q</a:t>
            </a:r>
            <a:r>
              <a:rPr lang="ja-JP" altLang="en-US" sz="1800" dirty="0" err="1"/>
              <a:t>、</a:t>
            </a:r>
            <a:r>
              <a:rPr lang="en-US" altLang="ja-JP" sz="1800" dirty="0"/>
              <a:t>Σ</a:t>
            </a:r>
            <a:r>
              <a:rPr lang="ja-JP" altLang="en-US" sz="1800" dirty="0" err="1"/>
              <a:t>、</a:t>
            </a:r>
            <a:r>
              <a:rPr lang="ja-JP" altLang="en-US" sz="1800" dirty="0"/>
              <a:t> </a:t>
            </a:r>
            <a:r>
              <a:rPr lang="en-US" altLang="ja-JP" sz="1800" dirty="0"/>
              <a:t>δ</a:t>
            </a:r>
            <a:r>
              <a:rPr lang="ja-JP" altLang="en-US" sz="1800" dirty="0" err="1"/>
              <a:t>、ｑ</a:t>
            </a:r>
            <a:r>
              <a:rPr lang="en-US" altLang="ja-JP" sz="1800" dirty="0"/>
              <a:t>0 </a:t>
            </a:r>
            <a:r>
              <a:rPr lang="ja-JP" altLang="en-US" sz="1800" dirty="0" err="1"/>
              <a:t>、</a:t>
            </a:r>
            <a:r>
              <a:rPr lang="en-US" altLang="ja-JP" sz="1800" dirty="0"/>
              <a:t>F</a:t>
            </a:r>
            <a:r>
              <a:rPr lang="ja-JP" altLang="en-US" sz="1800" dirty="0"/>
              <a:t>｝</a:t>
            </a:r>
          </a:p>
          <a:p>
            <a:pPr eaLnBrk="1" hangingPunct="1">
              <a:spcBef>
                <a:spcPct val="0"/>
              </a:spcBef>
              <a:buFontTx/>
              <a:buNone/>
            </a:pPr>
            <a:endParaRPr lang="ja-JP" altLang="en-US" sz="1800" dirty="0"/>
          </a:p>
          <a:p>
            <a:pPr eaLnBrk="1" hangingPunct="1">
              <a:spcBef>
                <a:spcPct val="0"/>
              </a:spcBef>
              <a:buFontTx/>
              <a:buNone/>
            </a:pPr>
            <a:r>
              <a:rPr lang="ja-JP" altLang="en-US" sz="1800" dirty="0"/>
              <a:t>　　　　　記号の読み方　　　          意味</a:t>
            </a:r>
          </a:p>
          <a:p>
            <a:pPr eaLnBrk="1" hangingPunct="1">
              <a:spcBef>
                <a:spcPct val="0"/>
              </a:spcBef>
              <a:buFontTx/>
              <a:buNone/>
            </a:pPr>
            <a:r>
              <a:rPr lang="ja-JP" altLang="en-US" sz="1800" dirty="0"/>
              <a:t>　</a:t>
            </a:r>
            <a:r>
              <a:rPr lang="en-US" altLang="ja-JP" sz="1800" dirty="0"/>
              <a:t>Q</a:t>
            </a:r>
            <a:r>
              <a:rPr lang="ja-JP" altLang="en-US" sz="1800" dirty="0"/>
              <a:t>：　</a:t>
            </a:r>
          </a:p>
          <a:p>
            <a:pPr eaLnBrk="1" hangingPunct="1">
              <a:spcBef>
                <a:spcPct val="0"/>
              </a:spcBef>
              <a:buFontTx/>
              <a:buNone/>
            </a:pPr>
            <a:r>
              <a:rPr lang="ja-JP" altLang="en-US" sz="1800" dirty="0"/>
              <a:t>　</a:t>
            </a:r>
            <a:r>
              <a:rPr lang="en-US" altLang="ja-JP" sz="1800" dirty="0"/>
              <a:t>Σ</a:t>
            </a:r>
            <a:r>
              <a:rPr lang="ja-JP" altLang="en-US" sz="1800" dirty="0"/>
              <a:t>：</a:t>
            </a:r>
          </a:p>
          <a:p>
            <a:pPr eaLnBrk="1" hangingPunct="1">
              <a:spcBef>
                <a:spcPct val="0"/>
              </a:spcBef>
              <a:buFontTx/>
              <a:buNone/>
            </a:pPr>
            <a:r>
              <a:rPr lang="ja-JP" altLang="en-US" sz="1800" dirty="0"/>
              <a:t>  </a:t>
            </a:r>
            <a:r>
              <a:rPr lang="en-US" altLang="ja-JP" sz="1800" dirty="0"/>
              <a:t>δ</a:t>
            </a:r>
            <a:r>
              <a:rPr lang="ja-JP" altLang="en-US" sz="1800" dirty="0"/>
              <a:t>：</a:t>
            </a:r>
          </a:p>
          <a:p>
            <a:pPr eaLnBrk="1" hangingPunct="1">
              <a:spcBef>
                <a:spcPct val="0"/>
              </a:spcBef>
              <a:buFontTx/>
              <a:buNone/>
            </a:pPr>
            <a:r>
              <a:rPr lang="ja-JP" altLang="en-US" sz="1800" dirty="0"/>
              <a:t>  </a:t>
            </a:r>
            <a:r>
              <a:rPr lang="en-US" altLang="ja-JP" sz="1800" dirty="0"/>
              <a:t>q0</a:t>
            </a:r>
            <a:r>
              <a:rPr lang="ja-JP" altLang="en-US" sz="1800" dirty="0"/>
              <a:t>：</a:t>
            </a:r>
          </a:p>
          <a:p>
            <a:pPr eaLnBrk="1" hangingPunct="1">
              <a:spcBef>
                <a:spcPct val="0"/>
              </a:spcBef>
              <a:buFontTx/>
              <a:buNone/>
            </a:pPr>
            <a:r>
              <a:rPr lang="ja-JP" altLang="en-US" sz="1800" dirty="0"/>
              <a:t>　 </a:t>
            </a:r>
            <a:r>
              <a:rPr lang="en-US" altLang="ja-JP" sz="1800" dirty="0"/>
              <a:t>F</a:t>
            </a:r>
            <a:r>
              <a:rPr lang="ja-JP" altLang="en-US" sz="1800" dirty="0"/>
              <a:t>：</a:t>
            </a:r>
          </a:p>
          <a:p>
            <a:pPr eaLnBrk="1" hangingPunct="1">
              <a:spcBef>
                <a:spcPct val="0"/>
              </a:spcBef>
              <a:buFontTx/>
              <a:buNone/>
            </a:pPr>
            <a:r>
              <a:rPr lang="ja-JP" altLang="en-US" sz="1800" dirty="0"/>
              <a:t>　</a:t>
            </a:r>
          </a:p>
        </p:txBody>
      </p:sp>
      <p:sp>
        <p:nvSpPr>
          <p:cNvPr id="6153" name="Text Box 11"/>
          <p:cNvSpPr txBox="1">
            <a:spLocks noChangeArrowheads="1"/>
          </p:cNvSpPr>
          <p:nvPr/>
        </p:nvSpPr>
        <p:spPr bwMode="auto">
          <a:xfrm>
            <a:off x="1600200" y="4168775"/>
            <a:ext cx="35369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F={ p∈</a:t>
            </a:r>
            <a:r>
              <a:rPr lang="ja-JP" altLang="en-US" sz="1800"/>
              <a:t>学生　｜　住所（</a:t>
            </a:r>
            <a:r>
              <a:rPr lang="en-US" altLang="ja-JP" sz="1800"/>
              <a:t>p)=</a:t>
            </a:r>
            <a:r>
              <a:rPr lang="ja-JP" altLang="en-US" sz="1800"/>
              <a:t>郡山　</a:t>
            </a:r>
            <a:r>
              <a:rPr lang="en-US" altLang="ja-JP" sz="1800"/>
              <a:t>}</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ja-JP" altLang="en-US" sz="1800"/>
              <a:t>　　　</a:t>
            </a:r>
            <a:r>
              <a:rPr lang="en-US" altLang="ja-JP" sz="1800"/>
              <a:t>F</a:t>
            </a:r>
            <a:r>
              <a:rPr lang="ja-JP" altLang="en-US" sz="1800"/>
              <a:t>はどんな集合か：</a:t>
            </a:r>
          </a:p>
          <a:p>
            <a:pPr eaLnBrk="1" hangingPunct="1">
              <a:spcBef>
                <a:spcPct val="0"/>
              </a:spcBef>
              <a:buFontTx/>
              <a:buNone/>
            </a:pPr>
            <a:endParaRPr lang="ja-JP" altLang="en-US" sz="1800"/>
          </a:p>
          <a:p>
            <a:pPr eaLnBrk="1" hangingPunct="1">
              <a:spcBef>
                <a:spcPct val="0"/>
              </a:spcBef>
              <a:buFontTx/>
              <a:buNone/>
            </a:pPr>
            <a:endParaRPr lang="en-US" altLang="ja-JP" sz="1800"/>
          </a:p>
        </p:txBody>
      </p:sp>
      <p:sp>
        <p:nvSpPr>
          <p:cNvPr id="6156" name="Line 14"/>
          <p:cNvSpPr>
            <a:spLocks noChangeShapeType="1"/>
          </p:cNvSpPr>
          <p:nvPr/>
        </p:nvSpPr>
        <p:spPr bwMode="auto">
          <a:xfrm>
            <a:off x="4572000" y="3068638"/>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nvGrpSpPr>
          <p:cNvPr id="2" name="グループ化 1"/>
          <p:cNvGrpSpPr/>
          <p:nvPr/>
        </p:nvGrpSpPr>
        <p:grpSpPr>
          <a:xfrm>
            <a:off x="2124075" y="1916112"/>
            <a:ext cx="4464050" cy="1152525"/>
            <a:chOff x="2124075" y="2492375"/>
            <a:chExt cx="4464050" cy="1152525"/>
          </a:xfrm>
        </p:grpSpPr>
        <p:sp>
          <p:nvSpPr>
            <p:cNvPr id="6148" name="Line 5"/>
            <p:cNvSpPr>
              <a:spLocks noChangeShapeType="1"/>
            </p:cNvSpPr>
            <p:nvPr/>
          </p:nvSpPr>
          <p:spPr bwMode="auto">
            <a:xfrm>
              <a:off x="2124075" y="2492375"/>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49" name="Line 6"/>
            <p:cNvSpPr>
              <a:spLocks noChangeShapeType="1"/>
            </p:cNvSpPr>
            <p:nvPr/>
          </p:nvSpPr>
          <p:spPr bwMode="auto">
            <a:xfrm>
              <a:off x="2124075" y="27813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0" name="Line 7"/>
            <p:cNvSpPr>
              <a:spLocks noChangeShapeType="1"/>
            </p:cNvSpPr>
            <p:nvPr/>
          </p:nvSpPr>
          <p:spPr bwMode="auto">
            <a:xfrm>
              <a:off x="2124075" y="3068638"/>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1" name="Line 8"/>
            <p:cNvSpPr>
              <a:spLocks noChangeShapeType="1"/>
            </p:cNvSpPr>
            <p:nvPr/>
          </p:nvSpPr>
          <p:spPr bwMode="auto">
            <a:xfrm>
              <a:off x="2124075" y="3357563"/>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2" name="Line 10"/>
            <p:cNvSpPr>
              <a:spLocks noChangeShapeType="1"/>
            </p:cNvSpPr>
            <p:nvPr/>
          </p:nvSpPr>
          <p:spPr bwMode="auto">
            <a:xfrm>
              <a:off x="2124075" y="36449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4" name="Line 12"/>
            <p:cNvSpPr>
              <a:spLocks noChangeShapeType="1"/>
            </p:cNvSpPr>
            <p:nvPr/>
          </p:nvSpPr>
          <p:spPr bwMode="auto">
            <a:xfrm>
              <a:off x="4572000" y="2492375"/>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5" name="Line 13"/>
            <p:cNvSpPr>
              <a:spLocks noChangeShapeType="1"/>
            </p:cNvSpPr>
            <p:nvPr/>
          </p:nvSpPr>
          <p:spPr bwMode="auto">
            <a:xfrm>
              <a:off x="4572000" y="27813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7" name="Line 15"/>
            <p:cNvSpPr>
              <a:spLocks noChangeShapeType="1"/>
            </p:cNvSpPr>
            <p:nvPr/>
          </p:nvSpPr>
          <p:spPr bwMode="auto">
            <a:xfrm>
              <a:off x="4572000" y="3357563"/>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8" name="Line 16"/>
            <p:cNvSpPr>
              <a:spLocks noChangeShapeType="1"/>
            </p:cNvSpPr>
            <p:nvPr/>
          </p:nvSpPr>
          <p:spPr bwMode="auto">
            <a:xfrm>
              <a:off x="4572000" y="36449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6159" name="Rectangle 17"/>
          <p:cNvSpPr>
            <a:spLocks noChangeArrowheads="1"/>
          </p:cNvSpPr>
          <p:nvPr/>
        </p:nvSpPr>
        <p:spPr bwMode="auto">
          <a:xfrm>
            <a:off x="2051050" y="4652963"/>
            <a:ext cx="509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住所（</a:t>
            </a:r>
            <a:r>
              <a:rPr lang="en-US" altLang="ja-JP" sz="1800"/>
              <a:t>p)=</a:t>
            </a:r>
            <a:r>
              <a:rPr lang="ja-JP" altLang="en-US" sz="1800"/>
              <a:t>郡山　の意味：　　　　　　　　　　　　　　　　　</a:t>
            </a:r>
          </a:p>
          <a:p>
            <a:pPr eaLnBrk="1" hangingPunct="1">
              <a:spcBef>
                <a:spcPct val="0"/>
              </a:spcBef>
              <a:buFontTx/>
              <a:buNone/>
            </a:pPr>
            <a:endParaRPr lang="en-US" altLang="ja-JP" sz="1800"/>
          </a:p>
        </p:txBody>
      </p:sp>
      <p:sp>
        <p:nvSpPr>
          <p:cNvPr id="6160" name="Rectangle 18"/>
          <p:cNvSpPr>
            <a:spLocks noChangeArrowheads="1"/>
          </p:cNvSpPr>
          <p:nvPr/>
        </p:nvSpPr>
        <p:spPr bwMode="auto">
          <a:xfrm>
            <a:off x="2051050" y="4941888"/>
            <a:ext cx="194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ja-JP" altLang="en-US" sz="1800"/>
              <a:t>学生　の意味：</a:t>
            </a:r>
          </a:p>
        </p:txBody>
      </p:sp>
      <p:sp>
        <p:nvSpPr>
          <p:cNvPr id="6161" name="Line 19"/>
          <p:cNvSpPr>
            <a:spLocks noChangeShapeType="1"/>
          </p:cNvSpPr>
          <p:nvPr/>
        </p:nvSpPr>
        <p:spPr bwMode="auto">
          <a:xfrm>
            <a:off x="4572000" y="4941888"/>
            <a:ext cx="2520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62" name="Line 20"/>
          <p:cNvSpPr>
            <a:spLocks noChangeShapeType="1"/>
          </p:cNvSpPr>
          <p:nvPr/>
        </p:nvSpPr>
        <p:spPr bwMode="auto">
          <a:xfrm>
            <a:off x="4067175" y="5229225"/>
            <a:ext cx="2160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63" name="Line 21"/>
          <p:cNvSpPr>
            <a:spLocks noChangeShapeType="1"/>
          </p:cNvSpPr>
          <p:nvPr/>
        </p:nvSpPr>
        <p:spPr bwMode="auto">
          <a:xfrm>
            <a:off x="4067175" y="5589588"/>
            <a:ext cx="2160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E034BD4A-5C82-4951-A9EB-8BC241A44196}" type="slidenum">
              <a:rPr lang="en-US" altLang="ja-JP" sz="1400" smtClean="0"/>
              <a:pPr eaLnBrk="1" hangingPunct="1">
                <a:spcBef>
                  <a:spcPct val="0"/>
                </a:spcBef>
                <a:buFontTx/>
                <a:buNone/>
              </a:pPr>
              <a:t>6</a:t>
            </a:fld>
            <a:endParaRPr lang="en-US" altLang="ja-JP" sz="1400" smtClean="0"/>
          </a:p>
        </p:txBody>
      </p:sp>
      <p:sp>
        <p:nvSpPr>
          <p:cNvPr id="7171" name="Rectangle 4"/>
          <p:cNvSpPr>
            <a:spLocks noChangeArrowheads="1"/>
          </p:cNvSpPr>
          <p:nvPr/>
        </p:nvSpPr>
        <p:spPr bwMode="auto">
          <a:xfrm>
            <a:off x="1531938" y="1376363"/>
            <a:ext cx="63531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M={Q</a:t>
            </a:r>
            <a:r>
              <a:rPr lang="ja-JP" altLang="en-US" sz="1800"/>
              <a:t>、</a:t>
            </a:r>
            <a:r>
              <a:rPr lang="en-US" altLang="ja-JP" sz="1800"/>
              <a:t>Σ</a:t>
            </a:r>
            <a:r>
              <a:rPr lang="ja-JP" altLang="en-US" sz="1800"/>
              <a:t>、 </a:t>
            </a:r>
            <a:r>
              <a:rPr lang="en-US" altLang="ja-JP" sz="1800"/>
              <a:t>δ</a:t>
            </a:r>
            <a:r>
              <a:rPr lang="ja-JP" altLang="en-US" sz="1800"/>
              <a:t>、ｑ</a:t>
            </a:r>
            <a:r>
              <a:rPr lang="en-US" altLang="ja-JP" sz="1800"/>
              <a:t>0 </a:t>
            </a:r>
            <a:r>
              <a:rPr lang="ja-JP" altLang="en-US" sz="1800"/>
              <a:t>、</a:t>
            </a:r>
            <a:r>
              <a:rPr lang="en-US" altLang="ja-JP" sz="1800"/>
              <a:t>F</a:t>
            </a:r>
            <a:r>
              <a:rPr lang="ja-JP" altLang="en-US" sz="1800"/>
              <a:t>｝</a:t>
            </a:r>
          </a:p>
          <a:p>
            <a:pPr eaLnBrk="1" hangingPunct="1">
              <a:spcBef>
                <a:spcPct val="0"/>
              </a:spcBef>
              <a:buFontTx/>
              <a:buNone/>
            </a:pPr>
            <a:endParaRPr lang="ja-JP" altLang="en-US" sz="1800"/>
          </a:p>
          <a:p>
            <a:pPr eaLnBrk="1" hangingPunct="1">
              <a:spcBef>
                <a:spcPct val="0"/>
              </a:spcBef>
              <a:buFontTx/>
              <a:buNone/>
            </a:pPr>
            <a:r>
              <a:rPr lang="ja-JP" altLang="en-US" sz="1800"/>
              <a:t>　　　　　記号の読み方　　　          意味</a:t>
            </a:r>
          </a:p>
          <a:p>
            <a:pPr eaLnBrk="1" hangingPunct="1">
              <a:spcBef>
                <a:spcPct val="0"/>
              </a:spcBef>
              <a:buFontTx/>
              <a:buNone/>
            </a:pPr>
            <a:r>
              <a:rPr lang="ja-JP" altLang="en-US" sz="1800"/>
              <a:t>　</a:t>
            </a:r>
            <a:r>
              <a:rPr lang="en-US" altLang="ja-JP" sz="1800"/>
              <a:t>Q</a:t>
            </a:r>
            <a:r>
              <a:rPr lang="ja-JP" altLang="en-US" sz="1800"/>
              <a:t>：　　キュー            </a:t>
            </a:r>
            <a:r>
              <a:rPr lang="en-US" altLang="ja-JP" sz="1800"/>
              <a:t>	</a:t>
            </a:r>
            <a:r>
              <a:rPr lang="ja-JP" altLang="en-US" sz="1800"/>
              <a:t>　　状態の集合</a:t>
            </a:r>
          </a:p>
          <a:p>
            <a:pPr eaLnBrk="1" hangingPunct="1">
              <a:spcBef>
                <a:spcPct val="0"/>
              </a:spcBef>
              <a:buFontTx/>
              <a:buNone/>
            </a:pPr>
            <a:r>
              <a:rPr lang="ja-JP" altLang="en-US" sz="1800"/>
              <a:t>　</a:t>
            </a:r>
            <a:r>
              <a:rPr lang="en-US" altLang="ja-JP" sz="1800"/>
              <a:t>Σ</a:t>
            </a:r>
            <a:r>
              <a:rPr lang="ja-JP" altLang="en-US" sz="1800"/>
              <a:t>：　　シグマ</a:t>
            </a:r>
            <a:r>
              <a:rPr lang="en-US" altLang="ja-JP" sz="1800"/>
              <a:t>		</a:t>
            </a:r>
            <a:r>
              <a:rPr lang="ja-JP" altLang="en-US" sz="1800"/>
              <a:t>　　入力記号の集合</a:t>
            </a:r>
          </a:p>
          <a:p>
            <a:pPr eaLnBrk="1" hangingPunct="1">
              <a:spcBef>
                <a:spcPct val="0"/>
              </a:spcBef>
              <a:buFontTx/>
              <a:buNone/>
            </a:pPr>
            <a:r>
              <a:rPr lang="ja-JP" altLang="en-US" sz="1800"/>
              <a:t>  </a:t>
            </a:r>
            <a:r>
              <a:rPr lang="en-US" altLang="ja-JP" sz="1800"/>
              <a:t>δ</a:t>
            </a:r>
            <a:r>
              <a:rPr lang="ja-JP" altLang="en-US" sz="1800"/>
              <a:t>：　　デルタ</a:t>
            </a:r>
            <a:r>
              <a:rPr lang="en-US" altLang="ja-JP" sz="1800"/>
              <a:t>		</a:t>
            </a:r>
            <a:r>
              <a:rPr lang="ja-JP" altLang="en-US" sz="1800"/>
              <a:t>　　状態の遷移先を決定する式</a:t>
            </a:r>
          </a:p>
          <a:p>
            <a:pPr eaLnBrk="1" hangingPunct="1">
              <a:spcBef>
                <a:spcPct val="0"/>
              </a:spcBef>
              <a:buFontTx/>
              <a:buNone/>
            </a:pPr>
            <a:r>
              <a:rPr lang="ja-JP" altLang="en-US" sz="1800"/>
              <a:t>  </a:t>
            </a:r>
            <a:r>
              <a:rPr lang="en-US" altLang="ja-JP" sz="1800"/>
              <a:t>q0</a:t>
            </a:r>
            <a:r>
              <a:rPr lang="ja-JP" altLang="en-US" sz="1800"/>
              <a:t>：　 キューゼロ</a:t>
            </a:r>
            <a:r>
              <a:rPr lang="en-US" altLang="ja-JP" sz="1800"/>
              <a:t>		</a:t>
            </a:r>
            <a:r>
              <a:rPr lang="ja-JP" altLang="en-US" sz="1800"/>
              <a:t>　　初期状態</a:t>
            </a:r>
          </a:p>
          <a:p>
            <a:pPr eaLnBrk="1" hangingPunct="1">
              <a:spcBef>
                <a:spcPct val="0"/>
              </a:spcBef>
              <a:buFontTx/>
              <a:buNone/>
            </a:pPr>
            <a:r>
              <a:rPr lang="ja-JP" altLang="en-US" sz="1800"/>
              <a:t>　 </a:t>
            </a:r>
            <a:r>
              <a:rPr lang="en-US" altLang="ja-JP" sz="1800"/>
              <a:t>F</a:t>
            </a:r>
            <a:r>
              <a:rPr lang="ja-JP" altLang="en-US" sz="1800"/>
              <a:t>：　 エフ</a:t>
            </a:r>
            <a:r>
              <a:rPr lang="en-US" altLang="ja-JP" sz="1800"/>
              <a:t>		</a:t>
            </a:r>
            <a:r>
              <a:rPr lang="ja-JP" altLang="en-US" sz="1800"/>
              <a:t>　　最終状態の集合</a:t>
            </a:r>
          </a:p>
          <a:p>
            <a:pPr eaLnBrk="1" hangingPunct="1">
              <a:spcBef>
                <a:spcPct val="0"/>
              </a:spcBef>
              <a:buFontTx/>
              <a:buNone/>
            </a:pPr>
            <a:r>
              <a:rPr lang="ja-JP" altLang="en-US" sz="1800"/>
              <a:t>　</a:t>
            </a:r>
          </a:p>
        </p:txBody>
      </p:sp>
      <p:sp>
        <p:nvSpPr>
          <p:cNvPr id="7172" name="Line 5"/>
          <p:cNvSpPr>
            <a:spLocks noChangeShapeType="1"/>
          </p:cNvSpPr>
          <p:nvPr/>
        </p:nvSpPr>
        <p:spPr bwMode="auto">
          <a:xfrm>
            <a:off x="2124075" y="2492375"/>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3" name="Line 6"/>
          <p:cNvSpPr>
            <a:spLocks noChangeShapeType="1"/>
          </p:cNvSpPr>
          <p:nvPr/>
        </p:nvSpPr>
        <p:spPr bwMode="auto">
          <a:xfrm>
            <a:off x="2124075" y="27813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4" name="Line 7"/>
          <p:cNvSpPr>
            <a:spLocks noChangeShapeType="1"/>
          </p:cNvSpPr>
          <p:nvPr/>
        </p:nvSpPr>
        <p:spPr bwMode="auto">
          <a:xfrm>
            <a:off x="2124075" y="3068638"/>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5" name="Line 8"/>
          <p:cNvSpPr>
            <a:spLocks noChangeShapeType="1"/>
          </p:cNvSpPr>
          <p:nvPr/>
        </p:nvSpPr>
        <p:spPr bwMode="auto">
          <a:xfrm>
            <a:off x="2124075" y="3357563"/>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6" name="Line 10"/>
          <p:cNvSpPr>
            <a:spLocks noChangeShapeType="1"/>
          </p:cNvSpPr>
          <p:nvPr/>
        </p:nvSpPr>
        <p:spPr bwMode="auto">
          <a:xfrm>
            <a:off x="2124075" y="36449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7" name="Text Box 11"/>
          <p:cNvSpPr txBox="1">
            <a:spLocks noChangeArrowheads="1"/>
          </p:cNvSpPr>
          <p:nvPr/>
        </p:nvSpPr>
        <p:spPr bwMode="auto">
          <a:xfrm>
            <a:off x="1600200" y="4168775"/>
            <a:ext cx="55467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F={ p∈</a:t>
            </a:r>
            <a:r>
              <a:rPr lang="ja-JP" altLang="en-US" sz="1800"/>
              <a:t>学生　｜　住所（</a:t>
            </a:r>
            <a:r>
              <a:rPr lang="en-US" altLang="ja-JP" sz="1800"/>
              <a:t>p)=</a:t>
            </a:r>
            <a:r>
              <a:rPr lang="ja-JP" altLang="en-US" sz="1800"/>
              <a:t>郡山　</a:t>
            </a:r>
            <a:r>
              <a:rPr lang="en-US" altLang="ja-JP" sz="1800"/>
              <a:t>}</a:t>
            </a:r>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r>
              <a:rPr lang="ja-JP" altLang="en-US" sz="1800"/>
              <a:t>　　　</a:t>
            </a:r>
            <a:r>
              <a:rPr lang="en-US" altLang="ja-JP" sz="1800"/>
              <a:t>F</a:t>
            </a:r>
            <a:r>
              <a:rPr lang="ja-JP" altLang="en-US" sz="1800"/>
              <a:t>はどんな集合か：　住所が郡山である学生の集合</a:t>
            </a:r>
          </a:p>
          <a:p>
            <a:pPr eaLnBrk="1" hangingPunct="1">
              <a:spcBef>
                <a:spcPct val="0"/>
              </a:spcBef>
              <a:buFontTx/>
              <a:buNone/>
            </a:pPr>
            <a:endParaRPr lang="ja-JP" altLang="en-US" sz="1800"/>
          </a:p>
          <a:p>
            <a:pPr eaLnBrk="1" hangingPunct="1">
              <a:spcBef>
                <a:spcPct val="0"/>
              </a:spcBef>
              <a:buFontTx/>
              <a:buNone/>
            </a:pPr>
            <a:endParaRPr lang="en-US" altLang="ja-JP" sz="1800"/>
          </a:p>
        </p:txBody>
      </p:sp>
      <p:sp>
        <p:nvSpPr>
          <p:cNvPr id="7178" name="Line 12"/>
          <p:cNvSpPr>
            <a:spLocks noChangeShapeType="1"/>
          </p:cNvSpPr>
          <p:nvPr/>
        </p:nvSpPr>
        <p:spPr bwMode="auto">
          <a:xfrm>
            <a:off x="4572000" y="2492375"/>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9" name="Line 13"/>
          <p:cNvSpPr>
            <a:spLocks noChangeShapeType="1"/>
          </p:cNvSpPr>
          <p:nvPr/>
        </p:nvSpPr>
        <p:spPr bwMode="auto">
          <a:xfrm>
            <a:off x="4572000" y="27813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0" name="Line 14"/>
          <p:cNvSpPr>
            <a:spLocks noChangeShapeType="1"/>
          </p:cNvSpPr>
          <p:nvPr/>
        </p:nvSpPr>
        <p:spPr bwMode="auto">
          <a:xfrm>
            <a:off x="4572000" y="3068638"/>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1" name="Line 15"/>
          <p:cNvSpPr>
            <a:spLocks noChangeShapeType="1"/>
          </p:cNvSpPr>
          <p:nvPr/>
        </p:nvSpPr>
        <p:spPr bwMode="auto">
          <a:xfrm>
            <a:off x="4572000" y="3357563"/>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2" name="Line 16"/>
          <p:cNvSpPr>
            <a:spLocks noChangeShapeType="1"/>
          </p:cNvSpPr>
          <p:nvPr/>
        </p:nvSpPr>
        <p:spPr bwMode="auto">
          <a:xfrm>
            <a:off x="4572000" y="3644900"/>
            <a:ext cx="201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3" name="Rectangle 17"/>
          <p:cNvSpPr>
            <a:spLocks noChangeArrowheads="1"/>
          </p:cNvSpPr>
          <p:nvPr/>
        </p:nvSpPr>
        <p:spPr bwMode="auto">
          <a:xfrm>
            <a:off x="2051050" y="4652963"/>
            <a:ext cx="52657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住所（</a:t>
            </a:r>
            <a:r>
              <a:rPr lang="en-US" altLang="ja-JP" sz="1800"/>
              <a:t>p</a:t>
            </a:r>
            <a:r>
              <a:rPr lang="ja-JP" altLang="en-US" sz="1800"/>
              <a:t>）</a:t>
            </a:r>
            <a:r>
              <a:rPr lang="en-US" altLang="ja-JP" sz="1800"/>
              <a:t>=</a:t>
            </a:r>
            <a:r>
              <a:rPr lang="ja-JP" altLang="en-US" sz="1800"/>
              <a:t>郡山　の意味：　住所が郡山である要素　　</a:t>
            </a:r>
          </a:p>
          <a:p>
            <a:pPr eaLnBrk="1" hangingPunct="1">
              <a:spcBef>
                <a:spcPct val="0"/>
              </a:spcBef>
              <a:buFontTx/>
              <a:buNone/>
            </a:pPr>
            <a:endParaRPr lang="en-US" altLang="ja-JP" sz="1800"/>
          </a:p>
        </p:txBody>
      </p:sp>
      <p:sp>
        <p:nvSpPr>
          <p:cNvPr id="7184" name="Rectangle 18"/>
          <p:cNvSpPr>
            <a:spLocks noChangeArrowheads="1"/>
          </p:cNvSpPr>
          <p:nvPr/>
        </p:nvSpPr>
        <p:spPr bwMode="auto">
          <a:xfrm>
            <a:off x="2051050" y="4941888"/>
            <a:ext cx="3967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p∈</a:t>
            </a:r>
            <a:r>
              <a:rPr lang="ja-JP" altLang="en-US" sz="1800"/>
              <a:t>学生　の意味：　学生の集合の要素</a:t>
            </a:r>
          </a:p>
        </p:txBody>
      </p:sp>
      <p:sp>
        <p:nvSpPr>
          <p:cNvPr id="7185" name="Line 19"/>
          <p:cNvSpPr>
            <a:spLocks noChangeShapeType="1"/>
          </p:cNvSpPr>
          <p:nvPr/>
        </p:nvSpPr>
        <p:spPr bwMode="auto">
          <a:xfrm>
            <a:off x="4572000" y="4941888"/>
            <a:ext cx="2520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6" name="Line 20"/>
          <p:cNvSpPr>
            <a:spLocks noChangeShapeType="1"/>
          </p:cNvSpPr>
          <p:nvPr/>
        </p:nvSpPr>
        <p:spPr bwMode="auto">
          <a:xfrm>
            <a:off x="4067175" y="5229225"/>
            <a:ext cx="2160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7" name="Line 21"/>
          <p:cNvSpPr>
            <a:spLocks noChangeShapeType="1"/>
          </p:cNvSpPr>
          <p:nvPr/>
        </p:nvSpPr>
        <p:spPr bwMode="auto">
          <a:xfrm>
            <a:off x="4067175" y="5589588"/>
            <a:ext cx="2160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215BCE70-1C51-47C4-9964-184904C1AF0A}" type="slidenum">
              <a:rPr lang="en-US" altLang="ja-JP" sz="1400" smtClean="0"/>
              <a:pPr eaLnBrk="1" hangingPunct="1">
                <a:spcBef>
                  <a:spcPct val="0"/>
                </a:spcBef>
                <a:buFontTx/>
                <a:buNone/>
              </a:pPr>
              <a:t>7</a:t>
            </a:fld>
            <a:endParaRPr lang="en-US" altLang="ja-JP" sz="1400" smtClean="0"/>
          </a:p>
        </p:txBody>
      </p:sp>
      <p:sp>
        <p:nvSpPr>
          <p:cNvPr id="8195" name="テキスト ボックス 1"/>
          <p:cNvSpPr txBox="1">
            <a:spLocks noChangeArrowheads="1"/>
          </p:cNvSpPr>
          <p:nvPr/>
        </p:nvSpPr>
        <p:spPr bwMode="auto">
          <a:xfrm>
            <a:off x="2235200" y="620713"/>
            <a:ext cx="271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有限オートマトンの図表現</a:t>
            </a:r>
          </a:p>
        </p:txBody>
      </p:sp>
      <p:sp>
        <p:nvSpPr>
          <p:cNvPr id="8196" name="テキスト ボックス 6"/>
          <p:cNvSpPr txBox="1">
            <a:spLocks noChangeArrowheads="1"/>
          </p:cNvSpPr>
          <p:nvPr/>
        </p:nvSpPr>
        <p:spPr bwMode="auto">
          <a:xfrm>
            <a:off x="2484438" y="1639888"/>
            <a:ext cx="3671887" cy="3683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a1</a:t>
            </a:r>
            <a:r>
              <a:rPr lang="ja-JP" altLang="en-US" sz="1800"/>
              <a:t>  </a:t>
            </a:r>
            <a:r>
              <a:rPr lang="en-US" altLang="ja-JP" sz="1800"/>
              <a:t>a2  a3  a4  </a:t>
            </a:r>
            <a:r>
              <a:rPr lang="ja-JP" altLang="en-US" sz="1800"/>
              <a:t>・・・・　　</a:t>
            </a:r>
            <a:r>
              <a:rPr lang="en-US" altLang="ja-JP" sz="1800"/>
              <a:t>an</a:t>
            </a:r>
          </a:p>
        </p:txBody>
      </p:sp>
      <p:sp>
        <p:nvSpPr>
          <p:cNvPr id="8197" name="テキスト ボックス 7"/>
          <p:cNvSpPr txBox="1">
            <a:spLocks noChangeArrowheads="1"/>
          </p:cNvSpPr>
          <p:nvPr/>
        </p:nvSpPr>
        <p:spPr bwMode="auto">
          <a:xfrm>
            <a:off x="3321050" y="1270000"/>
            <a:ext cx="1781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入力テープ</a:t>
            </a:r>
          </a:p>
        </p:txBody>
      </p:sp>
      <p:cxnSp>
        <p:nvCxnSpPr>
          <p:cNvPr id="10" name="直線コネクタ 9"/>
          <p:cNvCxnSpPr/>
          <p:nvPr/>
        </p:nvCxnSpPr>
        <p:spPr>
          <a:xfrm>
            <a:off x="2916238" y="1639888"/>
            <a:ext cx="0" cy="368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321050" y="1646238"/>
            <a:ext cx="0" cy="369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700463" y="1646238"/>
            <a:ext cx="0" cy="369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4067175" y="1646238"/>
            <a:ext cx="0" cy="369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427538" y="1646238"/>
            <a:ext cx="0" cy="369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4787900" y="1646238"/>
            <a:ext cx="0" cy="369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04" name="テキスト ボックス 10"/>
          <p:cNvSpPr txBox="1">
            <a:spLocks noChangeArrowheads="1"/>
          </p:cNvSpPr>
          <p:nvPr/>
        </p:nvSpPr>
        <p:spPr bwMode="auto">
          <a:xfrm>
            <a:off x="3040063" y="2717800"/>
            <a:ext cx="20161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　有限状態制御部</a:t>
            </a: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en-US" altLang="ja-JP" sz="1800"/>
          </a:p>
          <a:p>
            <a:pPr eaLnBrk="1" hangingPunct="1">
              <a:spcBef>
                <a:spcPct val="0"/>
              </a:spcBef>
              <a:buFontTx/>
              <a:buNone/>
            </a:pPr>
            <a:endParaRPr lang="ja-JP" altLang="en-US" sz="1800"/>
          </a:p>
        </p:txBody>
      </p:sp>
      <p:sp>
        <p:nvSpPr>
          <p:cNvPr id="12" name="円/楕円 11"/>
          <p:cNvSpPr/>
          <p:nvPr/>
        </p:nvSpPr>
        <p:spPr>
          <a:xfrm>
            <a:off x="3265488" y="3287713"/>
            <a:ext cx="381000" cy="3429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7" name="円/楕円 36"/>
          <p:cNvSpPr/>
          <p:nvPr/>
        </p:nvSpPr>
        <p:spPr>
          <a:xfrm>
            <a:off x="4041775" y="3287713"/>
            <a:ext cx="379413" cy="3429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8" name="円/楕円 37"/>
          <p:cNvSpPr/>
          <p:nvPr/>
        </p:nvSpPr>
        <p:spPr>
          <a:xfrm>
            <a:off x="3590925" y="3890963"/>
            <a:ext cx="379413" cy="3413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4" name="直線矢印コネクタ 13"/>
          <p:cNvCxnSpPr>
            <a:stCxn id="12" idx="6"/>
          </p:cNvCxnSpPr>
          <p:nvPr/>
        </p:nvCxnSpPr>
        <p:spPr>
          <a:xfrm>
            <a:off x="3646488" y="3459163"/>
            <a:ext cx="4206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37" idx="3"/>
            <a:endCxn id="38" idx="7"/>
          </p:cNvCxnSpPr>
          <p:nvPr/>
        </p:nvCxnSpPr>
        <p:spPr>
          <a:xfrm flipH="1">
            <a:off x="3914775" y="3579813"/>
            <a:ext cx="182563" cy="361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970338" y="4067176"/>
            <a:ext cx="241299"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213" name="テキスト ボックス 21"/>
          <p:cNvSpPr txBox="1">
            <a:spLocks noChangeArrowheads="1"/>
          </p:cNvSpPr>
          <p:nvPr/>
        </p:nvSpPr>
        <p:spPr bwMode="auto">
          <a:xfrm>
            <a:off x="2987675" y="3287713"/>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sp>
        <p:nvSpPr>
          <p:cNvPr id="23" name="正方形/長方形 22"/>
          <p:cNvSpPr/>
          <p:nvPr/>
        </p:nvSpPr>
        <p:spPr>
          <a:xfrm>
            <a:off x="2771775" y="2576513"/>
            <a:ext cx="2808288" cy="20875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フリーフォーム 23"/>
          <p:cNvSpPr/>
          <p:nvPr/>
        </p:nvSpPr>
        <p:spPr>
          <a:xfrm>
            <a:off x="2719388" y="2016125"/>
            <a:ext cx="1184275" cy="549275"/>
          </a:xfrm>
          <a:custGeom>
            <a:avLst/>
            <a:gdLst>
              <a:gd name="connsiteX0" fmla="*/ 1392 w 1183647"/>
              <a:gd name="connsiteY0" fmla="*/ 0 h 480291"/>
              <a:gd name="connsiteX1" fmla="*/ 19865 w 1183647"/>
              <a:gd name="connsiteY1" fmla="*/ 193963 h 480291"/>
              <a:gd name="connsiteX2" fmla="*/ 139938 w 1183647"/>
              <a:gd name="connsiteY2" fmla="*/ 277091 h 480291"/>
              <a:gd name="connsiteX3" fmla="*/ 306192 w 1183647"/>
              <a:gd name="connsiteY3" fmla="*/ 295563 h 480291"/>
              <a:gd name="connsiteX4" fmla="*/ 657174 w 1183647"/>
              <a:gd name="connsiteY4" fmla="*/ 295563 h 480291"/>
              <a:gd name="connsiteX5" fmla="*/ 897320 w 1183647"/>
              <a:gd name="connsiteY5" fmla="*/ 295563 h 480291"/>
              <a:gd name="connsiteX6" fmla="*/ 971210 w 1183647"/>
              <a:gd name="connsiteY6" fmla="*/ 314036 h 480291"/>
              <a:gd name="connsiteX7" fmla="*/ 1045101 w 1183647"/>
              <a:gd name="connsiteY7" fmla="*/ 332509 h 480291"/>
              <a:gd name="connsiteX8" fmla="*/ 1109756 w 1183647"/>
              <a:gd name="connsiteY8" fmla="*/ 378691 h 480291"/>
              <a:gd name="connsiteX9" fmla="*/ 1165174 w 1183647"/>
              <a:gd name="connsiteY9" fmla="*/ 415636 h 480291"/>
              <a:gd name="connsiteX10" fmla="*/ 1174410 w 1183647"/>
              <a:gd name="connsiteY10" fmla="*/ 461818 h 480291"/>
              <a:gd name="connsiteX11" fmla="*/ 1183647 w 1183647"/>
              <a:gd name="connsiteY11" fmla="*/ 480291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647" h="480291">
                <a:moveTo>
                  <a:pt x="1392" y="0"/>
                </a:moveTo>
                <a:cubicBezTo>
                  <a:pt x="-917" y="73890"/>
                  <a:pt x="-3226" y="147781"/>
                  <a:pt x="19865" y="193963"/>
                </a:cubicBezTo>
                <a:cubicBezTo>
                  <a:pt x="42956" y="240145"/>
                  <a:pt x="92217" y="260158"/>
                  <a:pt x="139938" y="277091"/>
                </a:cubicBezTo>
                <a:cubicBezTo>
                  <a:pt x="187659" y="294024"/>
                  <a:pt x="219986" y="292484"/>
                  <a:pt x="306192" y="295563"/>
                </a:cubicBezTo>
                <a:cubicBezTo>
                  <a:pt x="392398" y="298642"/>
                  <a:pt x="657174" y="295563"/>
                  <a:pt x="657174" y="295563"/>
                </a:cubicBezTo>
                <a:cubicBezTo>
                  <a:pt x="755695" y="295563"/>
                  <a:pt x="844981" y="292484"/>
                  <a:pt x="897320" y="295563"/>
                </a:cubicBezTo>
                <a:cubicBezTo>
                  <a:pt x="949659" y="298642"/>
                  <a:pt x="971210" y="314036"/>
                  <a:pt x="971210" y="314036"/>
                </a:cubicBezTo>
                <a:cubicBezTo>
                  <a:pt x="995840" y="320194"/>
                  <a:pt x="1022010" y="321733"/>
                  <a:pt x="1045101" y="332509"/>
                </a:cubicBezTo>
                <a:cubicBezTo>
                  <a:pt x="1068192" y="343285"/>
                  <a:pt x="1089744" y="364837"/>
                  <a:pt x="1109756" y="378691"/>
                </a:cubicBezTo>
                <a:cubicBezTo>
                  <a:pt x="1129768" y="392546"/>
                  <a:pt x="1154398" y="401782"/>
                  <a:pt x="1165174" y="415636"/>
                </a:cubicBezTo>
                <a:cubicBezTo>
                  <a:pt x="1175950" y="429490"/>
                  <a:pt x="1171331" y="451042"/>
                  <a:pt x="1174410" y="461818"/>
                </a:cubicBezTo>
                <a:cubicBezTo>
                  <a:pt x="1177489" y="472594"/>
                  <a:pt x="1180568" y="476442"/>
                  <a:pt x="1183647" y="480291"/>
                </a:cubicBezTo>
              </a:path>
            </a:pathLst>
          </a:custGeom>
          <a:noFill/>
          <a:ln w="19050">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216" name="テキスト ボックス 24"/>
          <p:cNvSpPr txBox="1">
            <a:spLocks noChangeArrowheads="1"/>
          </p:cNvSpPr>
          <p:nvPr/>
        </p:nvSpPr>
        <p:spPr bwMode="auto">
          <a:xfrm>
            <a:off x="1476375" y="2081213"/>
            <a:ext cx="1196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読取ヘッド</a:t>
            </a:r>
          </a:p>
        </p:txBody>
      </p:sp>
      <p:cxnSp>
        <p:nvCxnSpPr>
          <p:cNvPr id="55" name="直線コネクタ 54"/>
          <p:cNvCxnSpPr/>
          <p:nvPr/>
        </p:nvCxnSpPr>
        <p:spPr>
          <a:xfrm>
            <a:off x="5148263" y="1639888"/>
            <a:ext cx="0" cy="368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右矢印 25"/>
          <p:cNvSpPr/>
          <p:nvPr/>
        </p:nvSpPr>
        <p:spPr>
          <a:xfrm>
            <a:off x="3860800" y="2046288"/>
            <a:ext cx="566738" cy="403225"/>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219" name="テキスト ボックス 26"/>
          <p:cNvSpPr txBox="1">
            <a:spLocks noChangeArrowheads="1"/>
          </p:cNvSpPr>
          <p:nvPr/>
        </p:nvSpPr>
        <p:spPr bwMode="auto">
          <a:xfrm>
            <a:off x="493187" y="2394744"/>
            <a:ext cx="1991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dirty="0"/>
              <a:t>一方向に入力記号を</a:t>
            </a:r>
            <a:endParaRPr lang="en-US" altLang="ja-JP" sz="1600" dirty="0"/>
          </a:p>
          <a:p>
            <a:pPr eaLnBrk="1" hangingPunct="1">
              <a:spcBef>
                <a:spcPct val="0"/>
              </a:spcBef>
              <a:buFontTx/>
              <a:buNone/>
            </a:pPr>
            <a:r>
              <a:rPr lang="ja-JP" altLang="en-US" sz="1600" dirty="0"/>
              <a:t>一つづつ読込む</a:t>
            </a:r>
          </a:p>
        </p:txBody>
      </p:sp>
      <p:sp>
        <p:nvSpPr>
          <p:cNvPr id="8220" name="テキスト ボックス 27"/>
          <p:cNvSpPr txBox="1">
            <a:spLocks noChangeArrowheads="1"/>
          </p:cNvSpPr>
          <p:nvPr/>
        </p:nvSpPr>
        <p:spPr bwMode="auto">
          <a:xfrm>
            <a:off x="2825750" y="4859338"/>
            <a:ext cx="2638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読込んだ記号に基づいて</a:t>
            </a:r>
            <a:endParaRPr lang="en-US" altLang="ja-JP" sz="1800"/>
          </a:p>
          <a:p>
            <a:pPr eaLnBrk="1" hangingPunct="1">
              <a:spcBef>
                <a:spcPct val="0"/>
              </a:spcBef>
              <a:buFontTx/>
              <a:buNone/>
            </a:pPr>
            <a:r>
              <a:rPr lang="ja-JP" altLang="en-US" sz="1800"/>
              <a:t>状態を推移する</a:t>
            </a:r>
          </a:p>
        </p:txBody>
      </p:sp>
      <p:sp>
        <p:nvSpPr>
          <p:cNvPr id="8221" name="テキスト ボックス 1"/>
          <p:cNvSpPr txBox="1">
            <a:spLocks noChangeArrowheads="1"/>
          </p:cNvSpPr>
          <p:nvPr/>
        </p:nvSpPr>
        <p:spPr bwMode="auto">
          <a:xfrm>
            <a:off x="3133725" y="57642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図</a:t>
            </a:r>
            <a:r>
              <a:rPr lang="en-US" altLang="ja-JP" sz="1800"/>
              <a:t>2.14</a:t>
            </a:r>
            <a:endParaRPr lang="ja-JP" altLang="en-US" sz="1800"/>
          </a:p>
        </p:txBody>
      </p:sp>
      <p:cxnSp>
        <p:nvCxnSpPr>
          <p:cNvPr id="35" name="直線矢印コネクタ 34"/>
          <p:cNvCxnSpPr>
            <a:endCxn id="38" idx="1"/>
          </p:cNvCxnSpPr>
          <p:nvPr/>
        </p:nvCxnSpPr>
        <p:spPr>
          <a:xfrm>
            <a:off x="3455989" y="3620294"/>
            <a:ext cx="190500" cy="3206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大かっこ 3"/>
          <p:cNvSpPr/>
          <p:nvPr/>
        </p:nvSpPr>
        <p:spPr>
          <a:xfrm>
            <a:off x="493187" y="2449513"/>
            <a:ext cx="1986712" cy="530006"/>
          </a:xfrm>
          <a:prstGeom prst="bracketPair">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ドーナツ 4"/>
          <p:cNvSpPr/>
          <p:nvPr/>
        </p:nvSpPr>
        <p:spPr>
          <a:xfrm>
            <a:off x="4794251" y="3825342"/>
            <a:ext cx="473074" cy="474141"/>
          </a:xfrm>
          <a:prstGeom prst="donut">
            <a:avLst>
              <a:gd name="adj" fmla="val 10756"/>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p:cNvCxnSpPr/>
          <p:nvPr/>
        </p:nvCxnSpPr>
        <p:spPr>
          <a:xfrm>
            <a:off x="4533107" y="4067176"/>
            <a:ext cx="2611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4231481" y="4067176"/>
            <a:ext cx="301626" cy="0"/>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ACBA1C4A-7B0C-4068-B659-EC74D4D1C433}" type="slidenum">
              <a:rPr lang="en-US" altLang="ja-JP" sz="1400" smtClean="0"/>
              <a:pPr eaLnBrk="1" hangingPunct="1">
                <a:spcBef>
                  <a:spcPct val="0"/>
                </a:spcBef>
                <a:buFontTx/>
                <a:buNone/>
              </a:pPr>
              <a:t>8</a:t>
            </a:fld>
            <a:endParaRPr lang="en-US" altLang="ja-JP" sz="1400" smtClean="0"/>
          </a:p>
        </p:txBody>
      </p:sp>
      <p:sp>
        <p:nvSpPr>
          <p:cNvPr id="9220" name="Text Box 28"/>
          <p:cNvSpPr txBox="1">
            <a:spLocks noChangeArrowheads="1"/>
          </p:cNvSpPr>
          <p:nvPr/>
        </p:nvSpPr>
        <p:spPr bwMode="auto">
          <a:xfrm>
            <a:off x="1249363" y="848147"/>
            <a:ext cx="5799137"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dirty="0"/>
              <a:t>有限オートマトン　</a:t>
            </a:r>
            <a:r>
              <a:rPr lang="en-US" altLang="ja-JP" sz="1600" dirty="0"/>
              <a:t>M</a:t>
            </a:r>
            <a:r>
              <a:rPr lang="en-US" altLang="ja-JP" sz="1600" baseline="-25000" dirty="0"/>
              <a:t>2</a:t>
            </a:r>
            <a:r>
              <a:rPr lang="en-US" altLang="ja-JP" sz="1600" dirty="0"/>
              <a:t>={Q</a:t>
            </a:r>
            <a:r>
              <a:rPr lang="ja-JP" altLang="en-US" sz="1600" dirty="0" err="1"/>
              <a:t>、</a:t>
            </a:r>
            <a:r>
              <a:rPr lang="en-US" altLang="ja-JP" sz="1600" dirty="0"/>
              <a:t>Σ</a:t>
            </a:r>
            <a:r>
              <a:rPr lang="ja-JP" altLang="en-US" sz="1600" dirty="0" err="1"/>
              <a:t>、</a:t>
            </a:r>
            <a:r>
              <a:rPr lang="en-US" altLang="ja-JP" sz="1600" dirty="0"/>
              <a:t>δ</a:t>
            </a:r>
            <a:r>
              <a:rPr lang="ja-JP" altLang="en-US" sz="1600" dirty="0" err="1" smtClean="0"/>
              <a:t>、</a:t>
            </a:r>
            <a:r>
              <a:rPr lang="en-US" altLang="ja-JP" sz="1600" dirty="0" smtClean="0"/>
              <a:t>q</a:t>
            </a:r>
            <a:r>
              <a:rPr lang="en-US" altLang="ja-JP" sz="1600" baseline="-25000" dirty="0" smtClean="0"/>
              <a:t>0</a:t>
            </a:r>
            <a:r>
              <a:rPr lang="ja-JP" altLang="en-US" sz="1600" dirty="0" smtClean="0"/>
              <a:t> </a:t>
            </a:r>
            <a:r>
              <a:rPr lang="ja-JP" altLang="en-US" sz="1600" dirty="0"/>
              <a:t>、</a:t>
            </a:r>
            <a:r>
              <a:rPr lang="en-US" altLang="ja-JP" sz="1600" dirty="0"/>
              <a:t>F </a:t>
            </a:r>
            <a:r>
              <a:rPr lang="ja-JP" altLang="en-US" sz="1600" dirty="0"/>
              <a:t>｝</a:t>
            </a:r>
            <a:endParaRPr lang="en-US" altLang="ja-JP" sz="1600" dirty="0"/>
          </a:p>
          <a:p>
            <a:pPr eaLnBrk="1" hangingPunct="1">
              <a:spcBef>
                <a:spcPct val="0"/>
              </a:spcBef>
              <a:buFontTx/>
              <a:buNone/>
            </a:pPr>
            <a:endParaRPr lang="ja-JP" altLang="en-US" sz="1600" dirty="0"/>
          </a:p>
          <a:p>
            <a:pPr eaLnBrk="1" hangingPunct="1">
              <a:spcBef>
                <a:spcPct val="0"/>
              </a:spcBef>
              <a:buFontTx/>
              <a:buNone/>
            </a:pPr>
            <a:r>
              <a:rPr lang="ja-JP" altLang="en-US" sz="1600" dirty="0"/>
              <a:t>１．状態の有限集合　</a:t>
            </a:r>
            <a:r>
              <a:rPr lang="en-US" altLang="ja-JP" sz="1600" dirty="0"/>
              <a:t>Q</a:t>
            </a:r>
          </a:p>
          <a:p>
            <a:pPr eaLnBrk="1" hangingPunct="1">
              <a:spcBef>
                <a:spcPct val="0"/>
              </a:spcBef>
              <a:buFontTx/>
              <a:buNone/>
            </a:pPr>
            <a:r>
              <a:rPr lang="ja-JP" altLang="en-US" sz="1600" dirty="0"/>
              <a:t>２．入力の有限集合　</a:t>
            </a:r>
            <a:r>
              <a:rPr lang="en-US" altLang="ja-JP" sz="1600" dirty="0"/>
              <a:t>Σ</a:t>
            </a:r>
          </a:p>
          <a:p>
            <a:pPr eaLnBrk="1" hangingPunct="1">
              <a:spcBef>
                <a:spcPct val="0"/>
              </a:spcBef>
              <a:buFontTx/>
              <a:buNone/>
            </a:pPr>
            <a:r>
              <a:rPr lang="ja-JP" altLang="en-US" sz="1600" dirty="0"/>
              <a:t>３．状態推移関数　　 </a:t>
            </a:r>
            <a:r>
              <a:rPr lang="en-US" altLang="ja-JP" sz="1600" dirty="0"/>
              <a:t>δ</a:t>
            </a:r>
          </a:p>
          <a:p>
            <a:pPr eaLnBrk="1" hangingPunct="1">
              <a:spcBef>
                <a:spcPct val="0"/>
              </a:spcBef>
              <a:buFontTx/>
              <a:buNone/>
            </a:pPr>
            <a:r>
              <a:rPr lang="ja-JP" altLang="en-US" sz="1600" dirty="0"/>
              <a:t>４．初期状態　　　　　</a:t>
            </a:r>
            <a:r>
              <a:rPr lang="ja-JP" altLang="en-US" sz="1600" b="1" dirty="0"/>
              <a:t> </a:t>
            </a:r>
            <a:r>
              <a:rPr lang="en-US" altLang="ja-JP" sz="1600" b="1" dirty="0" smtClean="0"/>
              <a:t>q</a:t>
            </a:r>
            <a:r>
              <a:rPr lang="en-US" altLang="ja-JP" sz="1600" b="1" baseline="-25000" dirty="0" smtClean="0"/>
              <a:t>0</a:t>
            </a:r>
            <a:endParaRPr lang="en-US" altLang="ja-JP" sz="1600" b="1" baseline="-25000" dirty="0"/>
          </a:p>
          <a:p>
            <a:pPr eaLnBrk="1" hangingPunct="1">
              <a:spcBef>
                <a:spcPct val="0"/>
              </a:spcBef>
              <a:buFontTx/>
              <a:buNone/>
            </a:pPr>
            <a:r>
              <a:rPr lang="ja-JP" altLang="en-US" sz="1600" dirty="0"/>
              <a:t>５．最終状態　　　　　</a:t>
            </a:r>
            <a:r>
              <a:rPr lang="ja-JP" altLang="en-US" sz="1600" dirty="0" smtClean="0"/>
              <a:t> </a:t>
            </a:r>
            <a:r>
              <a:rPr lang="en-US" altLang="ja-JP" sz="1600" dirty="0" smtClean="0"/>
              <a:t>F</a:t>
            </a:r>
            <a:endParaRPr lang="en-US" altLang="ja-JP" sz="1600" dirty="0"/>
          </a:p>
          <a:p>
            <a:pPr eaLnBrk="1" hangingPunct="1">
              <a:spcBef>
                <a:spcPct val="0"/>
              </a:spcBef>
              <a:buFontTx/>
              <a:buNone/>
            </a:pPr>
            <a:endParaRPr lang="en-US" altLang="ja-JP" sz="1600" baseline="-25000" dirty="0"/>
          </a:p>
          <a:p>
            <a:pPr eaLnBrk="1" hangingPunct="1">
              <a:spcBef>
                <a:spcPct val="0"/>
              </a:spcBef>
              <a:buFontTx/>
              <a:buNone/>
            </a:pPr>
            <a:r>
              <a:rPr lang="en-US" altLang="ja-JP" sz="1600" dirty="0"/>
              <a:t>Q</a:t>
            </a:r>
            <a:r>
              <a:rPr lang="ja-JP" altLang="en-US" sz="1600" dirty="0"/>
              <a:t>＝｛</a:t>
            </a:r>
            <a:r>
              <a:rPr lang="en-US" altLang="ja-JP" sz="1600" dirty="0" err="1"/>
              <a:t>r,s,t</a:t>
            </a:r>
            <a:r>
              <a:rPr lang="en-US" altLang="ja-JP" sz="1600" dirty="0"/>
              <a:t>}</a:t>
            </a:r>
          </a:p>
          <a:p>
            <a:pPr eaLnBrk="1" hangingPunct="1">
              <a:spcBef>
                <a:spcPct val="0"/>
              </a:spcBef>
              <a:buFontTx/>
              <a:buNone/>
            </a:pPr>
            <a:r>
              <a:rPr lang="en-US" altLang="ja-JP" sz="1600" dirty="0"/>
              <a:t>Σ</a:t>
            </a:r>
            <a:r>
              <a:rPr lang="ja-JP" altLang="en-US" sz="1600" dirty="0"/>
              <a:t>＝</a:t>
            </a:r>
            <a:r>
              <a:rPr lang="ja-JP" altLang="en-US" sz="1600" dirty="0" smtClean="0"/>
              <a:t>｛</a:t>
            </a:r>
            <a:r>
              <a:rPr lang="en-US" altLang="ja-JP" sz="1600" dirty="0"/>
              <a:t>0,1</a:t>
            </a:r>
            <a:r>
              <a:rPr lang="ja-JP" altLang="en-US" sz="1600" dirty="0" smtClean="0"/>
              <a:t>｝</a:t>
            </a:r>
            <a:endParaRPr lang="ja-JP" altLang="en-US" sz="1600" dirty="0"/>
          </a:p>
          <a:p>
            <a:pPr eaLnBrk="1" hangingPunct="1">
              <a:spcBef>
                <a:spcPct val="0"/>
              </a:spcBef>
              <a:buFontTx/>
              <a:buNone/>
            </a:pPr>
            <a:r>
              <a:rPr lang="en-US" altLang="ja-JP" sz="1600" dirty="0"/>
              <a:t>δ</a:t>
            </a:r>
            <a:r>
              <a:rPr lang="ja-JP" altLang="en-US" sz="1600" dirty="0"/>
              <a:t>（</a:t>
            </a:r>
            <a:r>
              <a:rPr lang="en-US" altLang="ja-JP" sz="1600" dirty="0"/>
              <a:t>r</a:t>
            </a:r>
            <a:r>
              <a:rPr lang="ja-JP" altLang="en-US" sz="1600" dirty="0" err="1"/>
              <a:t>、</a:t>
            </a:r>
            <a:r>
              <a:rPr lang="en-US" altLang="ja-JP" sz="1600" dirty="0"/>
              <a:t>0</a:t>
            </a:r>
            <a:r>
              <a:rPr lang="ja-JP" altLang="en-US" sz="1600" dirty="0"/>
              <a:t>）＝</a:t>
            </a:r>
            <a:r>
              <a:rPr lang="en-US" altLang="ja-JP" sz="1600" dirty="0"/>
              <a:t>r</a:t>
            </a:r>
            <a:r>
              <a:rPr lang="ja-JP" altLang="en-US" sz="1600" dirty="0" err="1" smtClean="0"/>
              <a:t>、</a:t>
            </a:r>
            <a:r>
              <a:rPr lang="ja-JP" altLang="en-US" sz="1600" dirty="0" smtClean="0"/>
              <a:t>　 </a:t>
            </a:r>
            <a:r>
              <a:rPr lang="en-US" altLang="ja-JP" sz="1600" dirty="0"/>
              <a:t>δ</a:t>
            </a:r>
            <a:r>
              <a:rPr lang="ja-JP" altLang="en-US" sz="1600" dirty="0"/>
              <a:t>（</a:t>
            </a:r>
            <a:r>
              <a:rPr lang="en-US" altLang="ja-JP" sz="1600" dirty="0"/>
              <a:t>r</a:t>
            </a:r>
            <a:r>
              <a:rPr lang="ja-JP" altLang="en-US" sz="1600" dirty="0" err="1"/>
              <a:t>、</a:t>
            </a:r>
            <a:r>
              <a:rPr lang="en-US" altLang="ja-JP" sz="1600" dirty="0"/>
              <a:t>1</a:t>
            </a:r>
            <a:r>
              <a:rPr lang="ja-JP" altLang="en-US" sz="1600" dirty="0"/>
              <a:t>）＝</a:t>
            </a:r>
            <a:r>
              <a:rPr lang="en-US" altLang="ja-JP" sz="1600" dirty="0"/>
              <a:t>s</a:t>
            </a:r>
            <a:r>
              <a:rPr lang="ja-JP" altLang="en-US" sz="1600" dirty="0" err="1"/>
              <a:t>、</a:t>
            </a:r>
            <a:r>
              <a:rPr lang="ja-JP" altLang="en-US" sz="1600" dirty="0"/>
              <a:t> </a:t>
            </a:r>
          </a:p>
          <a:p>
            <a:pPr eaLnBrk="1" hangingPunct="1">
              <a:spcBef>
                <a:spcPct val="0"/>
              </a:spcBef>
              <a:buFontTx/>
              <a:buNone/>
            </a:pPr>
            <a:r>
              <a:rPr lang="en-US" altLang="ja-JP" sz="1600" dirty="0"/>
              <a:t>δ</a:t>
            </a:r>
            <a:r>
              <a:rPr lang="ja-JP" altLang="en-US" sz="1600" dirty="0"/>
              <a:t>（</a:t>
            </a:r>
            <a:r>
              <a:rPr lang="en-US" altLang="ja-JP" sz="1600" dirty="0"/>
              <a:t>s</a:t>
            </a:r>
            <a:r>
              <a:rPr lang="ja-JP" altLang="en-US" sz="1600" dirty="0" err="1"/>
              <a:t>、</a:t>
            </a:r>
            <a:r>
              <a:rPr lang="en-US" altLang="ja-JP" sz="1600" dirty="0"/>
              <a:t>0</a:t>
            </a:r>
            <a:r>
              <a:rPr lang="ja-JP" altLang="en-US" sz="1600" dirty="0"/>
              <a:t>）＝</a:t>
            </a:r>
            <a:r>
              <a:rPr lang="en-US" altLang="ja-JP" sz="1600" dirty="0"/>
              <a:t>r</a:t>
            </a:r>
            <a:r>
              <a:rPr lang="ja-JP" altLang="en-US" sz="1600" dirty="0" err="1" smtClean="0"/>
              <a:t>、</a:t>
            </a:r>
            <a:r>
              <a:rPr lang="ja-JP" altLang="en-US" sz="1600" dirty="0" smtClean="0"/>
              <a:t>　 </a:t>
            </a:r>
            <a:r>
              <a:rPr lang="en-US" altLang="ja-JP" sz="1600" dirty="0"/>
              <a:t>δ</a:t>
            </a:r>
            <a:r>
              <a:rPr lang="ja-JP" altLang="en-US" sz="1600" dirty="0"/>
              <a:t>（</a:t>
            </a:r>
            <a:r>
              <a:rPr lang="en-US" altLang="ja-JP" sz="1600" dirty="0"/>
              <a:t>s</a:t>
            </a:r>
            <a:r>
              <a:rPr lang="ja-JP" altLang="en-US" sz="1600" dirty="0" err="1"/>
              <a:t>、</a:t>
            </a:r>
            <a:r>
              <a:rPr lang="en-US" altLang="ja-JP" sz="1600" dirty="0"/>
              <a:t>1</a:t>
            </a:r>
            <a:r>
              <a:rPr lang="ja-JP" altLang="en-US" sz="1600" dirty="0"/>
              <a:t>）＝</a:t>
            </a:r>
            <a:r>
              <a:rPr lang="en-US" altLang="ja-JP" sz="1600" dirty="0"/>
              <a:t>t</a:t>
            </a:r>
            <a:r>
              <a:rPr lang="ja-JP" altLang="en-US" sz="1600" dirty="0" err="1"/>
              <a:t>、</a:t>
            </a:r>
            <a:endParaRPr lang="ja-JP" altLang="en-US" sz="1600" dirty="0"/>
          </a:p>
          <a:p>
            <a:pPr eaLnBrk="1" hangingPunct="1">
              <a:spcBef>
                <a:spcPct val="0"/>
              </a:spcBef>
              <a:buFontTx/>
              <a:buNone/>
            </a:pPr>
            <a:r>
              <a:rPr lang="en-US" altLang="ja-JP" sz="1600" dirty="0"/>
              <a:t>δ</a:t>
            </a:r>
            <a:r>
              <a:rPr lang="ja-JP" altLang="en-US" sz="1600" dirty="0"/>
              <a:t>（</a:t>
            </a:r>
            <a:r>
              <a:rPr lang="en-US" altLang="ja-JP" sz="1600" dirty="0"/>
              <a:t>t</a:t>
            </a:r>
            <a:r>
              <a:rPr lang="ja-JP" altLang="en-US" sz="1600" dirty="0" err="1"/>
              <a:t>、</a:t>
            </a:r>
            <a:r>
              <a:rPr lang="en-US" altLang="ja-JP" sz="1600" dirty="0"/>
              <a:t>0</a:t>
            </a:r>
            <a:r>
              <a:rPr lang="ja-JP" altLang="en-US" sz="1600" dirty="0"/>
              <a:t>）＝</a:t>
            </a:r>
            <a:r>
              <a:rPr lang="en-US" altLang="ja-JP" sz="1600" dirty="0"/>
              <a:t>r</a:t>
            </a:r>
            <a:r>
              <a:rPr lang="ja-JP" altLang="en-US" sz="1600" dirty="0" err="1"/>
              <a:t>、</a:t>
            </a:r>
            <a:r>
              <a:rPr lang="ja-JP" altLang="en-US" sz="1600" dirty="0"/>
              <a:t> </a:t>
            </a:r>
            <a:r>
              <a:rPr lang="ja-JP" altLang="en-US" sz="1600" dirty="0" smtClean="0"/>
              <a:t>　</a:t>
            </a:r>
            <a:r>
              <a:rPr lang="en-US" altLang="ja-JP" sz="1600" dirty="0" smtClean="0"/>
              <a:t>δ</a:t>
            </a:r>
            <a:r>
              <a:rPr lang="ja-JP" altLang="en-US" sz="1600" dirty="0"/>
              <a:t>（</a:t>
            </a:r>
            <a:r>
              <a:rPr lang="en-US" altLang="ja-JP" sz="1600" dirty="0"/>
              <a:t>t</a:t>
            </a:r>
            <a:r>
              <a:rPr lang="ja-JP" altLang="en-US" sz="1600" dirty="0" err="1"/>
              <a:t>、</a:t>
            </a:r>
            <a:r>
              <a:rPr lang="en-US" altLang="ja-JP" sz="1600" dirty="0"/>
              <a:t>1</a:t>
            </a:r>
            <a:r>
              <a:rPr lang="ja-JP" altLang="en-US" sz="1600" dirty="0"/>
              <a:t>）＝</a:t>
            </a:r>
            <a:r>
              <a:rPr lang="en-US" altLang="ja-JP" sz="1600" dirty="0"/>
              <a:t>t</a:t>
            </a:r>
          </a:p>
          <a:p>
            <a:pPr eaLnBrk="1" hangingPunct="1">
              <a:spcBef>
                <a:spcPct val="0"/>
              </a:spcBef>
              <a:buFontTx/>
              <a:buNone/>
            </a:pPr>
            <a:endParaRPr lang="ja-JP" altLang="en-US" sz="1600" dirty="0"/>
          </a:p>
          <a:p>
            <a:pPr eaLnBrk="1" hangingPunct="1">
              <a:spcBef>
                <a:spcPct val="0"/>
              </a:spcBef>
              <a:buFontTx/>
              <a:buNone/>
            </a:pPr>
            <a:r>
              <a:rPr lang="en-US" altLang="ja-JP" sz="1600" dirty="0"/>
              <a:t>q</a:t>
            </a:r>
            <a:r>
              <a:rPr lang="en-US" altLang="ja-JP" sz="1600" baseline="-25000" dirty="0"/>
              <a:t>0 </a:t>
            </a:r>
            <a:r>
              <a:rPr lang="ja-JP" altLang="en-US" sz="1600" dirty="0"/>
              <a:t>＝</a:t>
            </a:r>
            <a:r>
              <a:rPr lang="en-US" altLang="ja-JP" sz="1600" b="1" dirty="0">
                <a:solidFill>
                  <a:srgbClr val="00CC00"/>
                </a:solidFill>
              </a:rPr>
              <a:t>r</a:t>
            </a:r>
          </a:p>
          <a:p>
            <a:pPr eaLnBrk="1" hangingPunct="1">
              <a:spcBef>
                <a:spcPct val="0"/>
              </a:spcBef>
              <a:buFontTx/>
              <a:buNone/>
            </a:pPr>
            <a:endParaRPr lang="en-US" altLang="ja-JP" sz="1600" dirty="0"/>
          </a:p>
          <a:p>
            <a:pPr eaLnBrk="1" hangingPunct="1">
              <a:spcBef>
                <a:spcPct val="0"/>
              </a:spcBef>
              <a:buFontTx/>
              <a:buNone/>
            </a:pPr>
            <a:r>
              <a:rPr lang="en-US" altLang="ja-JP" sz="1600" dirty="0"/>
              <a:t>F=</a:t>
            </a:r>
            <a:r>
              <a:rPr lang="ja-JP" altLang="en-US" sz="1600" dirty="0"/>
              <a:t>　</a:t>
            </a:r>
            <a:r>
              <a:rPr lang="en-US" altLang="ja-JP" sz="1600" dirty="0"/>
              <a:t>{</a:t>
            </a:r>
            <a:r>
              <a:rPr lang="en-US" altLang="ja-JP" sz="1600" dirty="0" err="1"/>
              <a:t>p∈Q</a:t>
            </a:r>
            <a:r>
              <a:rPr lang="ja-JP" altLang="en-US" sz="1600" dirty="0"/>
              <a:t>｜</a:t>
            </a:r>
            <a:r>
              <a:rPr lang="en-US" altLang="ja-JP" sz="1600" dirty="0"/>
              <a:t>λ(p)=1}</a:t>
            </a:r>
            <a:r>
              <a:rPr lang="ja-JP" altLang="en-US" sz="1600" dirty="0"/>
              <a:t>　＝　</a:t>
            </a:r>
            <a:r>
              <a:rPr lang="en-US" altLang="ja-JP" sz="1600" dirty="0"/>
              <a:t>{</a:t>
            </a:r>
            <a:r>
              <a:rPr lang="ja-JP" altLang="en-US" sz="1600" dirty="0"/>
              <a:t>　</a:t>
            </a:r>
            <a:r>
              <a:rPr lang="en-US" altLang="ja-JP" sz="1600" dirty="0"/>
              <a:t>t</a:t>
            </a:r>
            <a:r>
              <a:rPr lang="ja-JP" altLang="en-US" sz="1600" dirty="0"/>
              <a:t>　</a:t>
            </a:r>
            <a:r>
              <a:rPr lang="en-US" altLang="ja-JP" sz="1600" dirty="0"/>
              <a:t>}</a:t>
            </a:r>
            <a:r>
              <a:rPr lang="ja-JP" altLang="en-US" sz="1600" dirty="0"/>
              <a:t>　　最終状態は　　　　　で表す</a:t>
            </a:r>
            <a:endParaRPr lang="en-US" altLang="ja-JP" sz="1600" dirty="0"/>
          </a:p>
          <a:p>
            <a:pPr eaLnBrk="1" hangingPunct="1">
              <a:spcBef>
                <a:spcPct val="0"/>
              </a:spcBef>
              <a:buFontTx/>
              <a:buNone/>
            </a:pPr>
            <a:endParaRPr lang="en-US" altLang="ja-JP" sz="1600" baseline="-25000" dirty="0"/>
          </a:p>
        </p:txBody>
      </p:sp>
      <p:sp>
        <p:nvSpPr>
          <p:cNvPr id="9221" name="テキスト ボックス 1"/>
          <p:cNvSpPr txBox="1">
            <a:spLocks noChangeArrowheads="1"/>
          </p:cNvSpPr>
          <p:nvPr/>
        </p:nvSpPr>
        <p:spPr bwMode="auto">
          <a:xfrm>
            <a:off x="896144" y="475042"/>
            <a:ext cx="884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dirty="0"/>
              <a:t>例２．７</a:t>
            </a:r>
          </a:p>
        </p:txBody>
      </p:sp>
      <p:grpSp>
        <p:nvGrpSpPr>
          <p:cNvPr id="9222" name="Group 19"/>
          <p:cNvGrpSpPr>
            <a:grpSpLocks/>
          </p:cNvGrpSpPr>
          <p:nvPr/>
        </p:nvGrpSpPr>
        <p:grpSpPr bwMode="auto">
          <a:xfrm>
            <a:off x="5195888" y="1430759"/>
            <a:ext cx="2400300" cy="2501900"/>
            <a:chOff x="113" y="1752"/>
            <a:chExt cx="1512" cy="1576"/>
          </a:xfrm>
        </p:grpSpPr>
        <p:sp>
          <p:nvSpPr>
            <p:cNvPr id="9226" name="Oval 20"/>
            <p:cNvSpPr>
              <a:spLocks noChangeArrowheads="1"/>
            </p:cNvSpPr>
            <p:nvPr/>
          </p:nvSpPr>
          <p:spPr bwMode="auto">
            <a:xfrm>
              <a:off x="385" y="2024"/>
              <a:ext cx="296" cy="2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b="1" dirty="0">
                  <a:solidFill>
                    <a:srgbClr val="00CC00"/>
                  </a:solidFill>
                </a:rPr>
                <a:t>r</a:t>
              </a:r>
            </a:p>
          </p:txBody>
        </p:sp>
        <p:sp>
          <p:nvSpPr>
            <p:cNvPr id="9227" name="Oval 21"/>
            <p:cNvSpPr>
              <a:spLocks noChangeArrowheads="1"/>
            </p:cNvSpPr>
            <p:nvPr/>
          </p:nvSpPr>
          <p:spPr bwMode="auto">
            <a:xfrm>
              <a:off x="945" y="2790"/>
              <a:ext cx="296" cy="25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dbl">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b="1" dirty="0">
                  <a:solidFill>
                    <a:srgbClr val="000000"/>
                  </a:solidFill>
                </a:rPr>
                <a:t>t</a:t>
              </a:r>
            </a:p>
          </p:txBody>
        </p:sp>
        <p:sp>
          <p:nvSpPr>
            <p:cNvPr id="9228" name="Freeform 22"/>
            <p:cNvSpPr>
              <a:spLocks/>
            </p:cNvSpPr>
            <p:nvPr/>
          </p:nvSpPr>
          <p:spPr bwMode="auto">
            <a:xfrm>
              <a:off x="113" y="1933"/>
              <a:ext cx="351" cy="495"/>
            </a:xfrm>
            <a:custGeom>
              <a:avLst/>
              <a:gdLst>
                <a:gd name="T0" fmla="*/ 119 w 377"/>
                <a:gd name="T1" fmla="*/ 165 h 522"/>
                <a:gd name="T2" fmla="*/ 61 w 377"/>
                <a:gd name="T3" fmla="*/ 222 h 522"/>
                <a:gd name="T4" fmla="*/ 19 w 377"/>
                <a:gd name="T5" fmla="*/ 165 h 522"/>
                <a:gd name="T6" fmla="*/ 7 w 377"/>
                <a:gd name="T7" fmla="*/ 107 h 522"/>
                <a:gd name="T8" fmla="*/ 48 w 377"/>
                <a:gd name="T9" fmla="*/ 9 h 522"/>
                <a:gd name="T10" fmla="*/ 107 w 377"/>
                <a:gd name="T11" fmla="*/ 49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29" name="Freeform 23"/>
            <p:cNvSpPr>
              <a:spLocks/>
            </p:cNvSpPr>
            <p:nvPr/>
          </p:nvSpPr>
          <p:spPr bwMode="auto">
            <a:xfrm rot="-5023993">
              <a:off x="956" y="2904"/>
              <a:ext cx="352" cy="495"/>
            </a:xfrm>
            <a:custGeom>
              <a:avLst/>
              <a:gdLst>
                <a:gd name="T0" fmla="*/ 125 w 377"/>
                <a:gd name="T1" fmla="*/ 165 h 522"/>
                <a:gd name="T2" fmla="*/ 65 w 377"/>
                <a:gd name="T3" fmla="*/ 222 h 522"/>
                <a:gd name="T4" fmla="*/ 20 w 377"/>
                <a:gd name="T5" fmla="*/ 165 h 522"/>
                <a:gd name="T6" fmla="*/ 7 w 377"/>
                <a:gd name="T7" fmla="*/ 107 h 522"/>
                <a:gd name="T8" fmla="*/ 50 w 377"/>
                <a:gd name="T9" fmla="*/ 9 h 522"/>
                <a:gd name="T10" fmla="*/ 109 w 377"/>
                <a:gd name="T11" fmla="*/ 49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30" name="Freeform 24"/>
            <p:cNvSpPr>
              <a:spLocks/>
            </p:cNvSpPr>
            <p:nvPr/>
          </p:nvSpPr>
          <p:spPr bwMode="auto">
            <a:xfrm>
              <a:off x="657" y="1933"/>
              <a:ext cx="681" cy="227"/>
            </a:xfrm>
            <a:custGeom>
              <a:avLst/>
              <a:gdLst>
                <a:gd name="T0" fmla="*/ 0 w 499"/>
                <a:gd name="T1" fmla="*/ 231945 h 143"/>
                <a:gd name="T2" fmla="*/ 32631 w 499"/>
                <a:gd name="T3" fmla="*/ 10929 h 143"/>
                <a:gd name="T4" fmla="*/ 72215 w 499"/>
                <a:gd name="T5" fmla="*/ 16002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31" name="Freeform 25"/>
            <p:cNvSpPr>
              <a:spLocks/>
            </p:cNvSpPr>
            <p:nvPr/>
          </p:nvSpPr>
          <p:spPr bwMode="auto">
            <a:xfrm rot="3018056">
              <a:off x="370" y="2498"/>
              <a:ext cx="730" cy="183"/>
            </a:xfrm>
            <a:custGeom>
              <a:avLst/>
              <a:gdLst>
                <a:gd name="T0" fmla="*/ 260162 w 544"/>
                <a:gd name="T1" fmla="*/ 3017 h 144"/>
                <a:gd name="T2" fmla="*/ 130156 w 544"/>
                <a:gd name="T3" fmla="*/ 8941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32" name="Text Box 26"/>
            <p:cNvSpPr txBox="1">
              <a:spLocks noChangeArrowheads="1"/>
            </p:cNvSpPr>
            <p:nvPr/>
          </p:nvSpPr>
          <p:spPr bwMode="auto">
            <a:xfrm>
              <a:off x="158" y="17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9233" name="Text Box 27"/>
            <p:cNvSpPr txBox="1">
              <a:spLocks noChangeArrowheads="1"/>
            </p:cNvSpPr>
            <p:nvPr/>
          </p:nvSpPr>
          <p:spPr bwMode="auto">
            <a:xfrm>
              <a:off x="839" y="21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sp>
          <p:nvSpPr>
            <p:cNvPr id="9234" name="Text Box 28"/>
            <p:cNvSpPr txBox="1">
              <a:spLocks noChangeArrowheads="1"/>
            </p:cNvSpPr>
            <p:nvPr/>
          </p:nvSpPr>
          <p:spPr bwMode="auto">
            <a:xfrm>
              <a:off x="839" y="17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9235" name="Line 29"/>
            <p:cNvSpPr>
              <a:spLocks noChangeShapeType="1"/>
            </p:cNvSpPr>
            <p:nvPr/>
          </p:nvSpPr>
          <p:spPr bwMode="auto">
            <a:xfrm>
              <a:off x="521" y="1798"/>
              <a:ext cx="0" cy="226"/>
            </a:xfrm>
            <a:prstGeom prst="line">
              <a:avLst/>
            </a:prstGeom>
            <a:noFill/>
            <a:ln w="38100" cmpd="dbl">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9236" name="Oval 30"/>
            <p:cNvSpPr>
              <a:spLocks noChangeArrowheads="1"/>
            </p:cNvSpPr>
            <p:nvPr/>
          </p:nvSpPr>
          <p:spPr bwMode="auto">
            <a:xfrm>
              <a:off x="1292" y="2024"/>
              <a:ext cx="296" cy="25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r>
                <a:rPr lang="en-US" altLang="ja-JP" sz="1800" b="1">
                  <a:solidFill>
                    <a:srgbClr val="000000"/>
                  </a:solidFill>
                </a:rPr>
                <a:t>s</a:t>
              </a:r>
            </a:p>
          </p:txBody>
        </p:sp>
        <p:sp>
          <p:nvSpPr>
            <p:cNvPr id="9237" name="Freeform 31"/>
            <p:cNvSpPr>
              <a:spLocks/>
            </p:cNvSpPr>
            <p:nvPr/>
          </p:nvSpPr>
          <p:spPr bwMode="auto">
            <a:xfrm rot="10617469">
              <a:off x="656" y="2159"/>
              <a:ext cx="630" cy="181"/>
            </a:xfrm>
            <a:custGeom>
              <a:avLst/>
              <a:gdLst>
                <a:gd name="T0" fmla="*/ 0 w 499"/>
                <a:gd name="T1" fmla="*/ 6221 h 143"/>
                <a:gd name="T2" fmla="*/ 32631 w 499"/>
                <a:gd name="T3" fmla="*/ 308 h 143"/>
                <a:gd name="T4" fmla="*/ 72215 w 499"/>
                <a:gd name="T5" fmla="*/ 426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38" name="Freeform 32"/>
            <p:cNvSpPr>
              <a:spLocks/>
            </p:cNvSpPr>
            <p:nvPr/>
          </p:nvSpPr>
          <p:spPr bwMode="auto">
            <a:xfrm rot="-4025189">
              <a:off x="1074" y="2506"/>
              <a:ext cx="646" cy="77"/>
            </a:xfrm>
            <a:custGeom>
              <a:avLst/>
              <a:gdLst>
                <a:gd name="T0" fmla="*/ 8512 w 544"/>
                <a:gd name="T1" fmla="*/ 1 h 144"/>
                <a:gd name="T2" fmla="*/ 4251 w 544"/>
                <a:gd name="T3" fmla="*/ 1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39" name="Text Box 33"/>
            <p:cNvSpPr txBox="1">
              <a:spLocks noChangeArrowheads="1"/>
            </p:cNvSpPr>
            <p:nvPr/>
          </p:nvSpPr>
          <p:spPr bwMode="auto">
            <a:xfrm>
              <a:off x="1429" y="24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9240" name="Text Box 34"/>
            <p:cNvSpPr txBox="1">
              <a:spLocks noChangeArrowheads="1"/>
            </p:cNvSpPr>
            <p:nvPr/>
          </p:nvSpPr>
          <p:spPr bwMode="auto">
            <a:xfrm>
              <a:off x="671" y="30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1</a:t>
              </a:r>
            </a:p>
          </p:txBody>
        </p:sp>
        <p:sp>
          <p:nvSpPr>
            <p:cNvPr id="9241" name="Text Box 35"/>
            <p:cNvSpPr txBox="1">
              <a:spLocks noChangeArrowheads="1"/>
            </p:cNvSpPr>
            <p:nvPr/>
          </p:nvSpPr>
          <p:spPr bwMode="auto">
            <a:xfrm>
              <a:off x="521" y="261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solidFill>
                    <a:srgbClr val="000000"/>
                  </a:solidFill>
                </a:rPr>
                <a:t>0</a:t>
              </a:r>
            </a:p>
          </p:txBody>
        </p:sp>
      </p:grpSp>
      <p:sp>
        <p:nvSpPr>
          <p:cNvPr id="5" name="ドーナツ 4"/>
          <p:cNvSpPr/>
          <p:nvPr/>
        </p:nvSpPr>
        <p:spPr>
          <a:xfrm>
            <a:off x="6499225" y="3038897"/>
            <a:ext cx="568325" cy="490537"/>
          </a:xfrm>
          <a:prstGeom prst="donut">
            <a:avLst>
              <a:gd name="adj" fmla="val 1027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51" name="ドーナツ 50"/>
          <p:cNvSpPr/>
          <p:nvPr/>
        </p:nvSpPr>
        <p:spPr>
          <a:xfrm>
            <a:off x="5357813" y="4553372"/>
            <a:ext cx="485775" cy="488950"/>
          </a:xfrm>
          <a:prstGeom prst="donut">
            <a:avLst>
              <a:gd name="adj" fmla="val 1027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9225" name="テキスト ボックス 7"/>
          <p:cNvSpPr txBox="1">
            <a:spLocks noChangeArrowheads="1"/>
          </p:cNvSpPr>
          <p:nvPr/>
        </p:nvSpPr>
        <p:spPr bwMode="auto">
          <a:xfrm>
            <a:off x="1338263" y="5231234"/>
            <a:ext cx="4405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a:t>・出力記号（</a:t>
            </a:r>
            <a:r>
              <a:rPr lang="en-US" altLang="ja-JP"/>
              <a:t>Δ</a:t>
            </a:r>
            <a:r>
              <a:rPr lang="ja-JP" altLang="en-US"/>
              <a:t>）の集合と出力関数（</a:t>
            </a:r>
            <a:r>
              <a:rPr lang="en-US" altLang="ja-JP"/>
              <a:t>λ</a:t>
            </a:r>
            <a:r>
              <a:rPr lang="ja-JP" altLang="en-US"/>
              <a:t>）を削除</a:t>
            </a:r>
            <a:endParaRPr lang="en-US" altLang="ja-JP"/>
          </a:p>
          <a:p>
            <a:pPr eaLnBrk="1" hangingPunct="1"/>
            <a:r>
              <a:rPr lang="ja-JP" altLang="en-US"/>
              <a:t>・最終状態の集合（</a:t>
            </a:r>
            <a:r>
              <a:rPr lang="en-US" altLang="ja-JP"/>
              <a:t>F</a:t>
            </a:r>
            <a:r>
              <a:rPr lang="ja-JP" altLang="en-US"/>
              <a:t>）を追加</a:t>
            </a:r>
          </a:p>
        </p:txBody>
      </p:sp>
      <p:sp>
        <p:nvSpPr>
          <p:cNvPr id="2" name="テキスト ボックス 1"/>
          <p:cNvSpPr txBox="1"/>
          <p:nvPr/>
        </p:nvSpPr>
        <p:spPr>
          <a:xfrm>
            <a:off x="5576173" y="1196007"/>
            <a:ext cx="902811" cy="307777"/>
          </a:xfrm>
          <a:prstGeom prst="rect">
            <a:avLst/>
          </a:prstGeom>
          <a:noFill/>
        </p:spPr>
        <p:txBody>
          <a:bodyPr wrap="none" rtlCol="0">
            <a:spAutoFit/>
          </a:bodyPr>
          <a:lstStyle/>
          <a:p>
            <a:r>
              <a:rPr kumimoji="1" lang="ja-JP" altLang="en-US" sz="1400" b="1" dirty="0" smtClean="0">
                <a:solidFill>
                  <a:srgbClr val="00CC00"/>
                </a:solidFill>
              </a:rPr>
              <a:t>初期状態</a:t>
            </a:r>
            <a:endParaRPr kumimoji="1" lang="ja-JP" altLang="en-US" sz="1400" b="1" dirty="0">
              <a:solidFill>
                <a:srgbClr val="00CC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r" eaLnBrk="1" hangingPunct="1">
              <a:spcBef>
                <a:spcPct val="0"/>
              </a:spcBef>
              <a:buFontTx/>
              <a:buNone/>
            </a:pPr>
            <a:fld id="{8349C015-62F1-4E03-BEB8-40BA6B9ABCEA}" type="slidenum">
              <a:rPr lang="en-US" altLang="ja-JP" sz="1400"/>
              <a:pPr algn="r" eaLnBrk="1" hangingPunct="1">
                <a:spcBef>
                  <a:spcPct val="0"/>
                </a:spcBef>
                <a:buFontTx/>
                <a:buNone/>
              </a:pPr>
              <a:t>9</a:t>
            </a:fld>
            <a:endParaRPr lang="en-US" altLang="ja-JP" sz="1400"/>
          </a:p>
        </p:txBody>
      </p:sp>
      <p:sp>
        <p:nvSpPr>
          <p:cNvPr id="10244" name="Text Box 5"/>
          <p:cNvSpPr txBox="1">
            <a:spLocks noChangeArrowheads="1"/>
          </p:cNvSpPr>
          <p:nvPr/>
        </p:nvSpPr>
        <p:spPr bwMode="auto">
          <a:xfrm>
            <a:off x="827088" y="850900"/>
            <a:ext cx="3208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a:t>（ａ）　状態推移表と状態遷移図</a:t>
            </a:r>
          </a:p>
        </p:txBody>
      </p:sp>
      <p:sp>
        <p:nvSpPr>
          <p:cNvPr id="10245" name="Text Box 7"/>
          <p:cNvSpPr txBox="1">
            <a:spLocks noChangeArrowheads="1"/>
          </p:cNvSpPr>
          <p:nvPr/>
        </p:nvSpPr>
        <p:spPr bwMode="auto">
          <a:xfrm>
            <a:off x="5222875" y="1747838"/>
            <a:ext cx="2376488" cy="374650"/>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50000"/>
              </a:spcBef>
              <a:buFontTx/>
              <a:buNone/>
            </a:pPr>
            <a:r>
              <a:rPr lang="ja-JP" altLang="en-US" sz="1800"/>
              <a:t>表</a:t>
            </a:r>
            <a:r>
              <a:rPr lang="en-US" altLang="ja-JP" sz="1800"/>
              <a:t>2.3</a:t>
            </a:r>
            <a:r>
              <a:rPr lang="ja-JP" altLang="en-US" sz="1800"/>
              <a:t>　状態推移表</a:t>
            </a:r>
          </a:p>
        </p:txBody>
      </p:sp>
      <p:sp>
        <p:nvSpPr>
          <p:cNvPr id="10246" name="Text Box 20"/>
          <p:cNvSpPr txBox="1">
            <a:spLocks noChangeArrowheads="1"/>
          </p:cNvSpPr>
          <p:nvPr/>
        </p:nvSpPr>
        <p:spPr bwMode="auto">
          <a:xfrm>
            <a:off x="5314950" y="2559050"/>
            <a:ext cx="19335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400"/>
              <a:t>　   　　　　次の状態　　</a:t>
            </a:r>
          </a:p>
          <a:p>
            <a:pPr eaLnBrk="1" hangingPunct="1">
              <a:spcBef>
                <a:spcPct val="0"/>
              </a:spcBef>
              <a:buFontTx/>
              <a:buNone/>
            </a:pPr>
            <a:r>
              <a:rPr lang="ja-JP" altLang="en-US" sz="1400"/>
              <a:t>現在の　　　入力　　　</a:t>
            </a:r>
          </a:p>
          <a:p>
            <a:pPr eaLnBrk="1" hangingPunct="1">
              <a:spcBef>
                <a:spcPct val="0"/>
              </a:spcBef>
              <a:buFontTx/>
              <a:buNone/>
            </a:pPr>
            <a:r>
              <a:rPr lang="ja-JP" altLang="en-US" sz="1400"/>
              <a:t>状態         </a:t>
            </a:r>
            <a:r>
              <a:rPr lang="en-US" altLang="ja-JP" sz="1400"/>
              <a:t>0       1</a:t>
            </a:r>
          </a:p>
          <a:p>
            <a:pPr eaLnBrk="1" hangingPunct="1">
              <a:spcBef>
                <a:spcPct val="0"/>
              </a:spcBef>
              <a:buFontTx/>
              <a:buNone/>
            </a:pPr>
            <a:r>
              <a:rPr lang="en-US" altLang="ja-JP" sz="1400"/>
              <a:t>    r           r        s        </a:t>
            </a:r>
          </a:p>
          <a:p>
            <a:pPr eaLnBrk="1" hangingPunct="1">
              <a:spcBef>
                <a:spcPct val="0"/>
              </a:spcBef>
              <a:buFontTx/>
              <a:buNone/>
            </a:pPr>
            <a:r>
              <a:rPr lang="en-US" altLang="ja-JP" sz="1400"/>
              <a:t>    s          r         t        </a:t>
            </a:r>
          </a:p>
          <a:p>
            <a:pPr eaLnBrk="1" hangingPunct="1">
              <a:spcBef>
                <a:spcPct val="0"/>
              </a:spcBef>
              <a:buFontTx/>
              <a:buNone/>
            </a:pPr>
            <a:r>
              <a:rPr lang="en-US" altLang="ja-JP" sz="1400"/>
              <a:t>    t           r         t        </a:t>
            </a:r>
            <a:endParaRPr lang="en-US" altLang="ja-JP" sz="1400">
              <a:solidFill>
                <a:srgbClr val="FF0000"/>
              </a:solidFill>
            </a:endParaRPr>
          </a:p>
          <a:p>
            <a:pPr eaLnBrk="1" hangingPunct="1">
              <a:spcBef>
                <a:spcPct val="0"/>
              </a:spcBef>
              <a:buFontTx/>
              <a:buNone/>
            </a:pPr>
            <a:endParaRPr lang="en-US" altLang="ja-JP" sz="1400">
              <a:solidFill>
                <a:srgbClr val="FF0000"/>
              </a:solidFill>
            </a:endParaRPr>
          </a:p>
        </p:txBody>
      </p:sp>
      <p:sp>
        <p:nvSpPr>
          <p:cNvPr id="10247" name="Line 37"/>
          <p:cNvSpPr>
            <a:spLocks noChangeShapeType="1"/>
          </p:cNvSpPr>
          <p:nvPr/>
        </p:nvSpPr>
        <p:spPr bwMode="auto">
          <a:xfrm>
            <a:off x="5170488" y="3232150"/>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48" name="Line 38"/>
          <p:cNvSpPr>
            <a:spLocks noChangeShapeType="1"/>
          </p:cNvSpPr>
          <p:nvPr/>
        </p:nvSpPr>
        <p:spPr bwMode="auto">
          <a:xfrm>
            <a:off x="5170488" y="39163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49" name="Line 40"/>
          <p:cNvSpPr>
            <a:spLocks noChangeShapeType="1"/>
          </p:cNvSpPr>
          <p:nvPr/>
        </p:nvSpPr>
        <p:spPr bwMode="auto">
          <a:xfrm>
            <a:off x="5170488" y="2547938"/>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0" name="Line 41"/>
          <p:cNvSpPr>
            <a:spLocks noChangeShapeType="1"/>
          </p:cNvSpPr>
          <p:nvPr/>
        </p:nvSpPr>
        <p:spPr bwMode="auto">
          <a:xfrm>
            <a:off x="5170488" y="2547938"/>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1" name="Line 42"/>
          <p:cNvSpPr>
            <a:spLocks noChangeShapeType="1"/>
          </p:cNvSpPr>
          <p:nvPr/>
        </p:nvSpPr>
        <p:spPr bwMode="auto">
          <a:xfrm>
            <a:off x="6035675" y="2547938"/>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2" name="Line 43"/>
          <p:cNvSpPr>
            <a:spLocks noChangeShapeType="1"/>
          </p:cNvSpPr>
          <p:nvPr/>
        </p:nvSpPr>
        <p:spPr bwMode="auto">
          <a:xfrm>
            <a:off x="7043738" y="2547938"/>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3" name="Line 45"/>
          <p:cNvSpPr>
            <a:spLocks noChangeShapeType="1"/>
          </p:cNvSpPr>
          <p:nvPr/>
        </p:nvSpPr>
        <p:spPr bwMode="auto">
          <a:xfrm>
            <a:off x="6035675" y="2836863"/>
            <a:ext cx="1008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4" name="Text Box 37"/>
          <p:cNvSpPr txBox="1">
            <a:spLocks noChangeArrowheads="1"/>
          </p:cNvSpPr>
          <p:nvPr/>
        </p:nvSpPr>
        <p:spPr bwMode="auto">
          <a:xfrm>
            <a:off x="5268913" y="4171950"/>
            <a:ext cx="2486025"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状態　</a:t>
            </a:r>
            <a:r>
              <a:rPr lang="en-US" altLang="ja-JP" sz="1800"/>
              <a:t>t</a:t>
            </a:r>
            <a:r>
              <a:rPr lang="ja-JP" altLang="en-US" sz="1800"/>
              <a:t>　で</a:t>
            </a:r>
            <a:r>
              <a:rPr lang="en-US" altLang="ja-JP" sz="1800"/>
              <a:t>“</a:t>
            </a:r>
            <a:r>
              <a:rPr lang="ja-JP" altLang="en-US" sz="1800">
                <a:solidFill>
                  <a:srgbClr val="FF0000"/>
                </a:solidFill>
              </a:rPr>
              <a:t>受理</a:t>
            </a:r>
            <a:r>
              <a:rPr lang="ja-JP" altLang="en-US" sz="1800"/>
              <a:t>”される</a:t>
            </a:r>
            <a:endParaRPr lang="en-US" altLang="ja-JP" sz="1800"/>
          </a:p>
          <a:p>
            <a:pPr eaLnBrk="1" hangingPunct="1">
              <a:spcBef>
                <a:spcPct val="0"/>
              </a:spcBef>
              <a:buFontTx/>
              <a:buNone/>
            </a:pPr>
            <a:r>
              <a:rPr lang="ja-JP" altLang="en-US" sz="1800"/>
              <a:t>ことを表す。複数個</a:t>
            </a:r>
            <a:endParaRPr lang="en-US" altLang="ja-JP" sz="1800"/>
          </a:p>
          <a:p>
            <a:pPr eaLnBrk="1" hangingPunct="1">
              <a:spcBef>
                <a:spcPct val="0"/>
              </a:spcBef>
              <a:buFontTx/>
              <a:buNone/>
            </a:pPr>
            <a:r>
              <a:rPr lang="ja-JP" altLang="en-US" sz="1800"/>
              <a:t>あることもある。</a:t>
            </a:r>
          </a:p>
        </p:txBody>
      </p:sp>
      <p:sp>
        <p:nvSpPr>
          <p:cNvPr id="10255" name="Text Box 28"/>
          <p:cNvSpPr txBox="1">
            <a:spLocks noChangeArrowheads="1"/>
          </p:cNvSpPr>
          <p:nvPr/>
        </p:nvSpPr>
        <p:spPr bwMode="auto">
          <a:xfrm>
            <a:off x="717550" y="1373188"/>
            <a:ext cx="407035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dirty="0"/>
              <a:t>有限オートマトン　</a:t>
            </a:r>
            <a:r>
              <a:rPr lang="en-US" altLang="ja-JP" sz="1600" dirty="0"/>
              <a:t>M</a:t>
            </a:r>
            <a:r>
              <a:rPr lang="en-US" altLang="ja-JP" sz="1600" baseline="-25000" dirty="0"/>
              <a:t>2</a:t>
            </a:r>
            <a:r>
              <a:rPr lang="en-US" altLang="ja-JP" sz="1600" dirty="0"/>
              <a:t>={Q</a:t>
            </a:r>
            <a:r>
              <a:rPr lang="ja-JP" altLang="en-US" sz="1600" dirty="0" err="1"/>
              <a:t>、</a:t>
            </a:r>
            <a:r>
              <a:rPr lang="en-US" altLang="ja-JP" sz="1600" dirty="0"/>
              <a:t>Σ</a:t>
            </a:r>
            <a:r>
              <a:rPr lang="ja-JP" altLang="en-US" sz="1600" dirty="0" err="1"/>
              <a:t>、</a:t>
            </a:r>
            <a:r>
              <a:rPr lang="en-US" altLang="ja-JP" sz="1600" dirty="0"/>
              <a:t>δ</a:t>
            </a:r>
            <a:r>
              <a:rPr lang="ja-JP" altLang="en-US" sz="1600" dirty="0" err="1"/>
              <a:t>、ｑ</a:t>
            </a:r>
            <a:r>
              <a:rPr lang="en-US" altLang="ja-JP" sz="1600" baseline="-25000" dirty="0"/>
              <a:t>0</a:t>
            </a:r>
            <a:r>
              <a:rPr lang="ja-JP" altLang="en-US" sz="1600" dirty="0"/>
              <a:t> 、</a:t>
            </a:r>
            <a:r>
              <a:rPr lang="en-US" altLang="ja-JP" sz="1600" dirty="0"/>
              <a:t>F </a:t>
            </a:r>
            <a:r>
              <a:rPr lang="ja-JP" altLang="en-US" sz="1600" dirty="0"/>
              <a:t>｝</a:t>
            </a:r>
            <a:endParaRPr lang="en-US" altLang="ja-JP" sz="1600" dirty="0"/>
          </a:p>
          <a:p>
            <a:pPr eaLnBrk="1" hangingPunct="1">
              <a:spcBef>
                <a:spcPct val="0"/>
              </a:spcBef>
              <a:buFontTx/>
              <a:buNone/>
            </a:pPr>
            <a:endParaRPr lang="ja-JP" altLang="en-US" sz="1600" dirty="0"/>
          </a:p>
          <a:p>
            <a:pPr eaLnBrk="1" hangingPunct="1">
              <a:spcBef>
                <a:spcPct val="0"/>
              </a:spcBef>
              <a:buFontTx/>
              <a:buNone/>
            </a:pPr>
            <a:r>
              <a:rPr lang="ja-JP" altLang="en-US" sz="1600" dirty="0"/>
              <a:t>１．状態の有限集合　</a:t>
            </a:r>
            <a:r>
              <a:rPr lang="en-US" altLang="ja-JP" sz="1600" dirty="0"/>
              <a:t>Q</a:t>
            </a:r>
          </a:p>
          <a:p>
            <a:pPr eaLnBrk="1" hangingPunct="1">
              <a:spcBef>
                <a:spcPct val="0"/>
              </a:spcBef>
              <a:buFontTx/>
              <a:buNone/>
            </a:pPr>
            <a:r>
              <a:rPr lang="ja-JP" altLang="en-US" sz="1600" dirty="0"/>
              <a:t>２．入力の有限集合　</a:t>
            </a:r>
            <a:r>
              <a:rPr lang="en-US" altLang="ja-JP" sz="1600" dirty="0"/>
              <a:t>Σ</a:t>
            </a:r>
          </a:p>
          <a:p>
            <a:pPr eaLnBrk="1" hangingPunct="1">
              <a:spcBef>
                <a:spcPct val="0"/>
              </a:spcBef>
              <a:buFontTx/>
              <a:buNone/>
            </a:pPr>
            <a:r>
              <a:rPr lang="ja-JP" altLang="en-US" sz="1600" dirty="0"/>
              <a:t>３．状態推移関数　　 </a:t>
            </a:r>
            <a:r>
              <a:rPr lang="en-US" altLang="ja-JP" sz="1600" dirty="0"/>
              <a:t>δ</a:t>
            </a:r>
          </a:p>
          <a:p>
            <a:pPr eaLnBrk="1" hangingPunct="1">
              <a:spcBef>
                <a:spcPct val="0"/>
              </a:spcBef>
              <a:buFontTx/>
              <a:buNone/>
            </a:pPr>
            <a:r>
              <a:rPr lang="ja-JP" altLang="en-US" sz="1600" dirty="0"/>
              <a:t>４．初期状態　　　　　 </a:t>
            </a:r>
            <a:r>
              <a:rPr lang="en-US" altLang="ja-JP" sz="1600" dirty="0"/>
              <a:t>r</a:t>
            </a:r>
          </a:p>
          <a:p>
            <a:pPr eaLnBrk="1" hangingPunct="1">
              <a:spcBef>
                <a:spcPct val="0"/>
              </a:spcBef>
              <a:buFontTx/>
              <a:buNone/>
            </a:pPr>
            <a:r>
              <a:rPr lang="ja-JP" altLang="en-US" sz="1600" dirty="0"/>
              <a:t>５．最終状態　　　　　</a:t>
            </a:r>
            <a:r>
              <a:rPr lang="en-US" altLang="ja-JP" sz="1600" dirty="0"/>
              <a:t>F</a:t>
            </a:r>
          </a:p>
          <a:p>
            <a:pPr eaLnBrk="1" hangingPunct="1">
              <a:spcBef>
                <a:spcPct val="0"/>
              </a:spcBef>
              <a:buFontTx/>
              <a:buNone/>
            </a:pPr>
            <a:endParaRPr lang="en-US" altLang="ja-JP" sz="1600" baseline="-25000" dirty="0"/>
          </a:p>
          <a:p>
            <a:pPr eaLnBrk="1" hangingPunct="1">
              <a:spcBef>
                <a:spcPct val="0"/>
              </a:spcBef>
              <a:buFontTx/>
              <a:buNone/>
            </a:pPr>
            <a:r>
              <a:rPr lang="en-US" altLang="ja-JP" sz="1600" dirty="0"/>
              <a:t>Q</a:t>
            </a:r>
            <a:r>
              <a:rPr lang="ja-JP" altLang="en-US" sz="1600" dirty="0"/>
              <a:t>＝｛</a:t>
            </a:r>
            <a:r>
              <a:rPr lang="en-US" altLang="ja-JP" sz="1600" dirty="0" err="1"/>
              <a:t>r,s,t</a:t>
            </a:r>
            <a:r>
              <a:rPr lang="en-US" altLang="ja-JP" sz="1600" dirty="0"/>
              <a:t>}</a:t>
            </a:r>
          </a:p>
          <a:p>
            <a:pPr eaLnBrk="1" hangingPunct="1">
              <a:spcBef>
                <a:spcPct val="0"/>
              </a:spcBef>
              <a:buFontTx/>
              <a:buNone/>
            </a:pPr>
            <a:r>
              <a:rPr lang="en-US" altLang="ja-JP" sz="1600" dirty="0"/>
              <a:t>Σ</a:t>
            </a:r>
            <a:r>
              <a:rPr lang="ja-JP" altLang="en-US" sz="1600" dirty="0"/>
              <a:t>＝</a:t>
            </a:r>
            <a:r>
              <a:rPr lang="ja-JP" altLang="en-US" sz="1600" dirty="0" smtClean="0"/>
              <a:t>｛</a:t>
            </a:r>
            <a:r>
              <a:rPr lang="en-US" altLang="ja-JP" sz="1600" dirty="0"/>
              <a:t>0,1</a:t>
            </a:r>
            <a:r>
              <a:rPr lang="ja-JP" altLang="en-US" sz="1600" dirty="0" smtClean="0"/>
              <a:t>｝</a:t>
            </a:r>
            <a:endParaRPr lang="ja-JP" altLang="en-US" sz="1600" dirty="0"/>
          </a:p>
          <a:p>
            <a:pPr eaLnBrk="1" hangingPunct="1">
              <a:spcBef>
                <a:spcPct val="0"/>
              </a:spcBef>
              <a:buFontTx/>
              <a:buNone/>
            </a:pPr>
            <a:r>
              <a:rPr lang="en-US" altLang="ja-JP" sz="1600" dirty="0"/>
              <a:t>δ</a:t>
            </a:r>
            <a:r>
              <a:rPr lang="ja-JP" altLang="en-US" sz="1600" dirty="0"/>
              <a:t>（</a:t>
            </a:r>
            <a:r>
              <a:rPr lang="en-US" altLang="ja-JP" sz="1600" dirty="0"/>
              <a:t>r</a:t>
            </a:r>
            <a:r>
              <a:rPr lang="ja-JP" altLang="en-US" sz="1600" dirty="0" err="1"/>
              <a:t>、</a:t>
            </a:r>
            <a:r>
              <a:rPr lang="en-US" altLang="ja-JP" sz="1600" dirty="0"/>
              <a:t>0</a:t>
            </a:r>
            <a:r>
              <a:rPr lang="ja-JP" altLang="en-US" sz="1600" dirty="0"/>
              <a:t>）＝</a:t>
            </a:r>
            <a:r>
              <a:rPr lang="en-US" altLang="ja-JP" sz="1600" dirty="0"/>
              <a:t>r</a:t>
            </a:r>
            <a:r>
              <a:rPr lang="ja-JP" altLang="en-US" sz="1600" dirty="0" err="1"/>
              <a:t>、</a:t>
            </a:r>
            <a:r>
              <a:rPr lang="ja-JP" altLang="en-US" sz="1600" dirty="0"/>
              <a:t> </a:t>
            </a:r>
            <a:r>
              <a:rPr lang="en-US" altLang="ja-JP" sz="1600" dirty="0"/>
              <a:t>δ</a:t>
            </a:r>
            <a:r>
              <a:rPr lang="ja-JP" altLang="en-US" sz="1600" dirty="0"/>
              <a:t>（</a:t>
            </a:r>
            <a:r>
              <a:rPr lang="en-US" altLang="ja-JP" sz="1600" dirty="0"/>
              <a:t>r</a:t>
            </a:r>
            <a:r>
              <a:rPr lang="ja-JP" altLang="en-US" sz="1600" dirty="0" err="1"/>
              <a:t>、</a:t>
            </a:r>
            <a:r>
              <a:rPr lang="en-US" altLang="ja-JP" sz="1600" dirty="0"/>
              <a:t>1</a:t>
            </a:r>
            <a:r>
              <a:rPr lang="ja-JP" altLang="en-US" sz="1600" dirty="0"/>
              <a:t>）＝</a:t>
            </a:r>
            <a:r>
              <a:rPr lang="en-US" altLang="ja-JP" sz="1600" dirty="0"/>
              <a:t>s</a:t>
            </a:r>
            <a:r>
              <a:rPr lang="ja-JP" altLang="en-US" sz="1600" dirty="0" err="1"/>
              <a:t>、</a:t>
            </a:r>
            <a:r>
              <a:rPr lang="ja-JP" altLang="en-US" sz="1600" dirty="0"/>
              <a:t> </a:t>
            </a:r>
          </a:p>
          <a:p>
            <a:pPr eaLnBrk="1" hangingPunct="1">
              <a:spcBef>
                <a:spcPct val="0"/>
              </a:spcBef>
              <a:buFontTx/>
              <a:buNone/>
            </a:pPr>
            <a:r>
              <a:rPr lang="en-US" altLang="ja-JP" sz="1600" dirty="0"/>
              <a:t>δ</a:t>
            </a:r>
            <a:r>
              <a:rPr lang="ja-JP" altLang="en-US" sz="1600" dirty="0"/>
              <a:t>（</a:t>
            </a:r>
            <a:r>
              <a:rPr lang="en-US" altLang="ja-JP" sz="1600" dirty="0"/>
              <a:t>s</a:t>
            </a:r>
            <a:r>
              <a:rPr lang="ja-JP" altLang="en-US" sz="1600" dirty="0" err="1"/>
              <a:t>、</a:t>
            </a:r>
            <a:r>
              <a:rPr lang="en-US" altLang="ja-JP" sz="1600" dirty="0"/>
              <a:t>0</a:t>
            </a:r>
            <a:r>
              <a:rPr lang="ja-JP" altLang="en-US" sz="1600" dirty="0"/>
              <a:t>）＝</a:t>
            </a:r>
            <a:r>
              <a:rPr lang="en-US" altLang="ja-JP" sz="1600" dirty="0"/>
              <a:t>r</a:t>
            </a:r>
            <a:r>
              <a:rPr lang="ja-JP" altLang="en-US" sz="1600" dirty="0" err="1"/>
              <a:t>、</a:t>
            </a:r>
            <a:r>
              <a:rPr lang="ja-JP" altLang="en-US" sz="1600" dirty="0"/>
              <a:t> </a:t>
            </a:r>
            <a:r>
              <a:rPr lang="en-US" altLang="ja-JP" sz="1600" dirty="0"/>
              <a:t>δ</a:t>
            </a:r>
            <a:r>
              <a:rPr lang="ja-JP" altLang="en-US" sz="1600" dirty="0"/>
              <a:t>（</a:t>
            </a:r>
            <a:r>
              <a:rPr lang="en-US" altLang="ja-JP" sz="1600" dirty="0"/>
              <a:t>s</a:t>
            </a:r>
            <a:r>
              <a:rPr lang="ja-JP" altLang="en-US" sz="1600" dirty="0" err="1"/>
              <a:t>、</a:t>
            </a:r>
            <a:r>
              <a:rPr lang="en-US" altLang="ja-JP" sz="1600" dirty="0"/>
              <a:t>1</a:t>
            </a:r>
            <a:r>
              <a:rPr lang="ja-JP" altLang="en-US" sz="1600" dirty="0"/>
              <a:t>）＝</a:t>
            </a:r>
            <a:r>
              <a:rPr lang="en-US" altLang="ja-JP" sz="1600" dirty="0"/>
              <a:t>t</a:t>
            </a:r>
            <a:r>
              <a:rPr lang="ja-JP" altLang="en-US" sz="1600" dirty="0" err="1"/>
              <a:t>、</a:t>
            </a:r>
            <a:endParaRPr lang="ja-JP" altLang="en-US" sz="1600" dirty="0"/>
          </a:p>
          <a:p>
            <a:pPr eaLnBrk="1" hangingPunct="1">
              <a:spcBef>
                <a:spcPct val="0"/>
              </a:spcBef>
              <a:buFontTx/>
              <a:buNone/>
            </a:pPr>
            <a:r>
              <a:rPr lang="en-US" altLang="ja-JP" sz="1600" dirty="0"/>
              <a:t>δ</a:t>
            </a:r>
            <a:r>
              <a:rPr lang="ja-JP" altLang="en-US" sz="1600" dirty="0"/>
              <a:t>（</a:t>
            </a:r>
            <a:r>
              <a:rPr lang="en-US" altLang="ja-JP" sz="1600" dirty="0"/>
              <a:t>t</a:t>
            </a:r>
            <a:r>
              <a:rPr lang="ja-JP" altLang="en-US" sz="1600" dirty="0" err="1"/>
              <a:t>、</a:t>
            </a:r>
            <a:r>
              <a:rPr lang="en-US" altLang="ja-JP" sz="1600" dirty="0"/>
              <a:t>0</a:t>
            </a:r>
            <a:r>
              <a:rPr lang="ja-JP" altLang="en-US" sz="1600" dirty="0"/>
              <a:t>）＝</a:t>
            </a:r>
            <a:r>
              <a:rPr lang="en-US" altLang="ja-JP" sz="1600" dirty="0"/>
              <a:t>r</a:t>
            </a:r>
            <a:r>
              <a:rPr lang="ja-JP" altLang="en-US" sz="1600" dirty="0" err="1"/>
              <a:t>、</a:t>
            </a:r>
            <a:r>
              <a:rPr lang="ja-JP" altLang="en-US" sz="1600" dirty="0"/>
              <a:t> </a:t>
            </a:r>
            <a:r>
              <a:rPr lang="en-US" altLang="ja-JP" sz="1600" dirty="0"/>
              <a:t>δ</a:t>
            </a:r>
            <a:r>
              <a:rPr lang="ja-JP" altLang="en-US" sz="1600" dirty="0"/>
              <a:t>（</a:t>
            </a:r>
            <a:r>
              <a:rPr lang="en-US" altLang="ja-JP" sz="1600" dirty="0"/>
              <a:t>t</a:t>
            </a:r>
            <a:r>
              <a:rPr lang="ja-JP" altLang="en-US" sz="1600" dirty="0" err="1"/>
              <a:t>、</a:t>
            </a:r>
            <a:r>
              <a:rPr lang="en-US" altLang="ja-JP" sz="1600" dirty="0"/>
              <a:t>1</a:t>
            </a:r>
            <a:r>
              <a:rPr lang="ja-JP" altLang="en-US" sz="1600" dirty="0"/>
              <a:t>）＝</a:t>
            </a:r>
            <a:r>
              <a:rPr lang="en-US" altLang="ja-JP" sz="1600" dirty="0"/>
              <a:t>t</a:t>
            </a:r>
          </a:p>
          <a:p>
            <a:pPr eaLnBrk="1" hangingPunct="1">
              <a:spcBef>
                <a:spcPct val="0"/>
              </a:spcBef>
              <a:buFontTx/>
              <a:buNone/>
            </a:pPr>
            <a:endParaRPr lang="ja-JP" altLang="en-US" sz="1600" dirty="0"/>
          </a:p>
          <a:p>
            <a:pPr eaLnBrk="1" hangingPunct="1">
              <a:spcBef>
                <a:spcPct val="0"/>
              </a:spcBef>
              <a:buFontTx/>
              <a:buNone/>
            </a:pPr>
            <a:r>
              <a:rPr lang="en-US" altLang="ja-JP" sz="1600" dirty="0"/>
              <a:t>q</a:t>
            </a:r>
            <a:r>
              <a:rPr lang="en-US" altLang="ja-JP" sz="1600" baseline="-25000" dirty="0"/>
              <a:t>0 </a:t>
            </a:r>
            <a:r>
              <a:rPr lang="ja-JP" altLang="en-US" sz="1600" dirty="0"/>
              <a:t>＝</a:t>
            </a:r>
            <a:r>
              <a:rPr lang="en-US" altLang="ja-JP" sz="1600" dirty="0"/>
              <a:t>r</a:t>
            </a:r>
          </a:p>
          <a:p>
            <a:pPr eaLnBrk="1" hangingPunct="1">
              <a:spcBef>
                <a:spcPct val="0"/>
              </a:spcBef>
              <a:buFontTx/>
              <a:buNone/>
            </a:pPr>
            <a:endParaRPr lang="en-US" altLang="ja-JP" sz="1600" dirty="0"/>
          </a:p>
          <a:p>
            <a:pPr eaLnBrk="1" hangingPunct="1">
              <a:spcBef>
                <a:spcPct val="0"/>
              </a:spcBef>
              <a:buFontTx/>
              <a:buNone/>
            </a:pPr>
            <a:r>
              <a:rPr lang="en-US" altLang="ja-JP" sz="1600" dirty="0"/>
              <a:t>F=</a:t>
            </a:r>
            <a:r>
              <a:rPr lang="ja-JP" altLang="en-US" sz="1600" dirty="0"/>
              <a:t>　</a:t>
            </a:r>
            <a:r>
              <a:rPr lang="en-US" altLang="ja-JP" sz="1600" dirty="0"/>
              <a:t>{</a:t>
            </a:r>
            <a:r>
              <a:rPr lang="en-US" altLang="ja-JP" sz="1600" dirty="0" err="1"/>
              <a:t>p∈Q</a:t>
            </a:r>
            <a:r>
              <a:rPr lang="ja-JP" altLang="en-US" sz="1600" dirty="0"/>
              <a:t>｜</a:t>
            </a:r>
            <a:r>
              <a:rPr lang="en-US" altLang="ja-JP" sz="1600" dirty="0"/>
              <a:t>λ(p)=1}</a:t>
            </a:r>
            <a:r>
              <a:rPr lang="ja-JP" altLang="en-US" sz="1600" dirty="0"/>
              <a:t>　＝　</a:t>
            </a:r>
            <a:r>
              <a:rPr lang="en-US" altLang="ja-JP" sz="1600" dirty="0"/>
              <a:t>{</a:t>
            </a:r>
            <a:r>
              <a:rPr lang="ja-JP" altLang="en-US" sz="1600" dirty="0"/>
              <a:t>　</a:t>
            </a:r>
            <a:r>
              <a:rPr lang="en-US" altLang="ja-JP" sz="1600" dirty="0"/>
              <a:t>t</a:t>
            </a:r>
            <a:r>
              <a:rPr lang="ja-JP" altLang="en-US" sz="1600" dirty="0"/>
              <a:t>　</a:t>
            </a:r>
            <a:r>
              <a:rPr lang="en-US" altLang="ja-JP" sz="1600" dirty="0"/>
              <a:t>}</a:t>
            </a:r>
            <a:r>
              <a:rPr lang="ja-JP" altLang="en-US" sz="1600" dirty="0"/>
              <a:t>　　</a:t>
            </a:r>
            <a:endParaRPr lang="en-US" altLang="ja-JP" sz="1600" baseline="-25000" dirty="0"/>
          </a:p>
        </p:txBody>
      </p:sp>
      <p:sp>
        <p:nvSpPr>
          <p:cNvPr id="3" name="ドーナツ 2"/>
          <p:cNvSpPr/>
          <p:nvPr/>
        </p:nvSpPr>
        <p:spPr>
          <a:xfrm>
            <a:off x="5387975" y="3613150"/>
            <a:ext cx="452438" cy="392113"/>
          </a:xfrm>
          <a:prstGeom prst="donut">
            <a:avLst>
              <a:gd name="adj" fmla="val 1344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cxnSp>
        <p:nvCxnSpPr>
          <p:cNvPr id="5" name="直線矢印コネクタ 4"/>
          <p:cNvCxnSpPr/>
          <p:nvPr/>
        </p:nvCxnSpPr>
        <p:spPr>
          <a:xfrm flipV="1">
            <a:off x="5532438" y="4005263"/>
            <a:ext cx="82550" cy="2873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a:off x="5135563" y="3340100"/>
            <a:ext cx="358775" cy="127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259" name="テキスト ボックス 6"/>
          <p:cNvSpPr txBox="1">
            <a:spLocks noChangeArrowheads="1"/>
          </p:cNvSpPr>
          <p:nvPr/>
        </p:nvSpPr>
        <p:spPr bwMode="auto">
          <a:xfrm>
            <a:off x="3708400" y="33401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a:t>初期状態</a:t>
            </a:r>
          </a:p>
        </p:txBody>
      </p:sp>
      <p:cxnSp>
        <p:nvCxnSpPr>
          <p:cNvPr id="9" name="直線矢印コネクタ 8"/>
          <p:cNvCxnSpPr>
            <a:stCxn id="10255" idx="3"/>
            <a:endCxn id="6" idx="1"/>
          </p:cNvCxnSpPr>
          <p:nvPr/>
        </p:nvCxnSpPr>
        <p:spPr>
          <a:xfrm flipV="1">
            <a:off x="4787900" y="3403600"/>
            <a:ext cx="347663" cy="1508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999288" y="2559050"/>
            <a:ext cx="957262" cy="1446213"/>
          </a:xfrm>
          <a:prstGeom prst="round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262" name="テキスト ボックス 11"/>
          <p:cNvSpPr txBox="1">
            <a:spLocks noChangeArrowheads="1"/>
          </p:cNvSpPr>
          <p:nvPr/>
        </p:nvSpPr>
        <p:spPr bwMode="auto">
          <a:xfrm>
            <a:off x="6653417" y="5133885"/>
            <a:ext cx="2207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dirty="0" smtClean="0"/>
              <a:t>一般のムーア型の</a:t>
            </a:r>
            <a:endParaRPr lang="en-US" altLang="ja-JP" dirty="0" smtClean="0"/>
          </a:p>
          <a:p>
            <a:pPr eaLnBrk="1" hangingPunct="1"/>
            <a:r>
              <a:rPr lang="ja-JP" altLang="en-US" dirty="0" smtClean="0"/>
              <a:t>順序機械は出力</a:t>
            </a:r>
            <a:endParaRPr lang="en-US" altLang="ja-JP" dirty="0" smtClean="0"/>
          </a:p>
          <a:p>
            <a:pPr eaLnBrk="1" hangingPunct="1"/>
            <a:r>
              <a:rPr lang="ja-JP" altLang="en-US" dirty="0" smtClean="0"/>
              <a:t>も指定する。</a:t>
            </a:r>
            <a:endParaRPr lang="en-US" altLang="ja-JP" dirty="0" smtClean="0"/>
          </a:p>
          <a:p>
            <a:pPr eaLnBrk="1" hangingPunct="1"/>
            <a:r>
              <a:rPr lang="ja-JP" altLang="en-US" dirty="0" smtClean="0"/>
              <a:t>認識機は出力</a:t>
            </a:r>
            <a:r>
              <a:rPr lang="ja-JP" altLang="en-US" dirty="0"/>
              <a:t>は</a:t>
            </a:r>
            <a:r>
              <a:rPr lang="ja-JP" altLang="en-US" dirty="0" err="1" smtClean="0"/>
              <a:t>無し</a:t>
            </a:r>
            <a:endParaRPr lang="ja-JP" altLang="en-US" dirty="0"/>
          </a:p>
        </p:txBody>
      </p:sp>
      <p:cxnSp>
        <p:nvCxnSpPr>
          <p:cNvPr id="14" name="直線矢印コネクタ 13"/>
          <p:cNvCxnSpPr/>
          <p:nvPr/>
        </p:nvCxnSpPr>
        <p:spPr>
          <a:xfrm flipH="1" flipV="1">
            <a:off x="7837488" y="4005263"/>
            <a:ext cx="406400" cy="12969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右矢印 24"/>
          <p:cNvSpPr/>
          <p:nvPr/>
        </p:nvSpPr>
        <p:spPr>
          <a:xfrm>
            <a:off x="3868552" y="4656345"/>
            <a:ext cx="358775" cy="127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テキスト ボックス 3"/>
          <p:cNvSpPr txBox="1"/>
          <p:nvPr/>
        </p:nvSpPr>
        <p:spPr>
          <a:xfrm>
            <a:off x="3724137" y="4535179"/>
            <a:ext cx="1391728" cy="646331"/>
          </a:xfrm>
          <a:prstGeom prst="rect">
            <a:avLst/>
          </a:prstGeom>
          <a:noFill/>
        </p:spPr>
        <p:txBody>
          <a:bodyPr wrap="none" rtlCol="0">
            <a:spAutoFit/>
          </a:bodyPr>
          <a:lstStyle/>
          <a:p>
            <a:r>
              <a:rPr kumimoji="1" lang="ja-JP" altLang="en-US" dirty="0" smtClean="0"/>
              <a:t>　　　と 　　を</a:t>
            </a:r>
            <a:endParaRPr kumimoji="1" lang="en-US" altLang="ja-JP" dirty="0" smtClean="0"/>
          </a:p>
          <a:p>
            <a:r>
              <a:rPr lang="ja-JP" altLang="en-US" dirty="0"/>
              <a:t>忘れずに</a:t>
            </a:r>
            <a:endParaRPr kumimoji="1" lang="ja-JP" altLang="en-US" dirty="0"/>
          </a:p>
        </p:txBody>
      </p:sp>
      <p:sp>
        <p:nvSpPr>
          <p:cNvPr id="26" name="ドーナツ 25"/>
          <p:cNvSpPr/>
          <p:nvPr/>
        </p:nvSpPr>
        <p:spPr>
          <a:xfrm>
            <a:off x="4467705" y="4602018"/>
            <a:ext cx="248311" cy="235654"/>
          </a:xfrm>
          <a:prstGeom prst="donut">
            <a:avLst>
              <a:gd name="adj" fmla="val 1344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7" name="爆発 2 6"/>
          <p:cNvSpPr/>
          <p:nvPr/>
        </p:nvSpPr>
        <p:spPr>
          <a:xfrm>
            <a:off x="3454776" y="4116947"/>
            <a:ext cx="1930450" cy="1441449"/>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2055</TotalTime>
  <Words>1563</Words>
  <Application>Microsoft Office PowerPoint</Application>
  <PresentationFormat>画面に合わせる (4:3)</PresentationFormat>
  <Paragraphs>864</Paragraphs>
  <Slides>28</Slides>
  <Notes>0</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情報工学科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takeuchi</dc:creator>
  <cp:lastModifiedBy>takeuti</cp:lastModifiedBy>
  <cp:revision>144</cp:revision>
  <cp:lastPrinted>2013-10-08T12:00:56Z</cp:lastPrinted>
  <dcterms:created xsi:type="dcterms:W3CDTF">2006-04-24T12:50:32Z</dcterms:created>
  <dcterms:modified xsi:type="dcterms:W3CDTF">2015-04-28T12:15:26Z</dcterms:modified>
</cp:coreProperties>
</file>