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handoutMasterIdLst>
    <p:handoutMasterId r:id="rId38"/>
  </p:handoutMasterIdLst>
  <p:sldIdLst>
    <p:sldId id="334" r:id="rId3"/>
    <p:sldId id="335" r:id="rId4"/>
    <p:sldId id="329" r:id="rId5"/>
    <p:sldId id="305" r:id="rId6"/>
    <p:sldId id="330" r:id="rId7"/>
    <p:sldId id="340" r:id="rId8"/>
    <p:sldId id="304" r:id="rId9"/>
    <p:sldId id="293" r:id="rId10"/>
    <p:sldId id="295" r:id="rId11"/>
    <p:sldId id="282" r:id="rId12"/>
    <p:sldId id="298" r:id="rId13"/>
    <p:sldId id="299" r:id="rId14"/>
    <p:sldId id="300" r:id="rId15"/>
    <p:sldId id="303" r:id="rId16"/>
    <p:sldId id="310" r:id="rId17"/>
    <p:sldId id="312" r:id="rId18"/>
    <p:sldId id="313" r:id="rId19"/>
    <p:sldId id="314" r:id="rId20"/>
    <p:sldId id="315" r:id="rId21"/>
    <p:sldId id="316" r:id="rId22"/>
    <p:sldId id="317" r:id="rId23"/>
    <p:sldId id="320" r:id="rId24"/>
    <p:sldId id="321" r:id="rId25"/>
    <p:sldId id="337" r:id="rId26"/>
    <p:sldId id="322" r:id="rId27"/>
    <p:sldId id="323" r:id="rId28"/>
    <p:sldId id="338" r:id="rId29"/>
    <p:sldId id="324" r:id="rId30"/>
    <p:sldId id="325" r:id="rId31"/>
    <p:sldId id="326" r:id="rId32"/>
    <p:sldId id="327" r:id="rId33"/>
    <p:sldId id="328" r:id="rId34"/>
    <p:sldId id="308" r:id="rId35"/>
    <p:sldId id="309" r:id="rId36"/>
  </p:sldIdLst>
  <p:sldSz cx="9144000" cy="6858000" type="screen4x3"/>
  <p:notesSz cx="6846888" cy="9980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3300"/>
    <a:srgbClr val="0000FF"/>
    <a:srgbClr val="FF0000"/>
    <a:srgbClr val="009900"/>
    <a:srgbClr val="00009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p:cViewPr>
        <p:scale>
          <a:sx n="66" d="100"/>
          <a:sy n="66" d="100"/>
        </p:scale>
        <p:origin x="-1656"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65653" cy="499191"/>
          </a:xfrm>
          <a:prstGeom prst="rect">
            <a:avLst/>
          </a:prstGeom>
          <a:noFill/>
          <a:ln w="9525">
            <a:noFill/>
            <a:miter lim="800000"/>
            <a:headEnd/>
            <a:tailEnd/>
          </a:ln>
          <a:effectLst/>
        </p:spPr>
        <p:txBody>
          <a:bodyPr vert="horz" wrap="square" lIns="92173" tIns="46088" rIns="92173" bIns="46088" numCol="1" anchor="t" anchorCtr="0" compatLnSpc="1">
            <a:prstTxWarp prst="textNoShape">
              <a:avLst/>
            </a:prstTxWarp>
          </a:bodyPr>
          <a:lstStyle>
            <a:lvl1pPr defTabSz="922004">
              <a:defRPr sz="1200">
                <a:ea typeface="ＭＳ Ｐゴシック" pitchFamily="50" charset="-128"/>
              </a:defRPr>
            </a:lvl1pPr>
          </a:lstStyle>
          <a:p>
            <a:pPr>
              <a:defRPr/>
            </a:pPr>
            <a:endParaRPr lang="en-US" altLang="ja-JP"/>
          </a:p>
        </p:txBody>
      </p:sp>
      <p:sp>
        <p:nvSpPr>
          <p:cNvPr id="14339" name="Rectangle 3"/>
          <p:cNvSpPr>
            <a:spLocks noGrp="1" noChangeArrowheads="1"/>
          </p:cNvSpPr>
          <p:nvPr>
            <p:ph type="dt" sz="quarter" idx="1"/>
          </p:nvPr>
        </p:nvSpPr>
        <p:spPr bwMode="auto">
          <a:xfrm>
            <a:off x="3879637" y="0"/>
            <a:ext cx="2965653" cy="499191"/>
          </a:xfrm>
          <a:prstGeom prst="rect">
            <a:avLst/>
          </a:prstGeom>
          <a:noFill/>
          <a:ln w="9525">
            <a:noFill/>
            <a:miter lim="800000"/>
            <a:headEnd/>
            <a:tailEnd/>
          </a:ln>
          <a:effectLst/>
        </p:spPr>
        <p:txBody>
          <a:bodyPr vert="horz" wrap="square" lIns="92173" tIns="46088" rIns="92173" bIns="46088" numCol="1" anchor="t" anchorCtr="0" compatLnSpc="1">
            <a:prstTxWarp prst="textNoShape">
              <a:avLst/>
            </a:prstTxWarp>
          </a:bodyPr>
          <a:lstStyle>
            <a:lvl1pPr algn="r" defTabSz="922004">
              <a:defRPr sz="1200">
                <a:ea typeface="ＭＳ Ｐゴシック" pitchFamily="50" charset="-128"/>
              </a:defRPr>
            </a:lvl1pPr>
          </a:lstStyle>
          <a:p>
            <a:pPr>
              <a:defRPr/>
            </a:pPr>
            <a:endParaRPr lang="en-US" altLang="ja-JP"/>
          </a:p>
        </p:txBody>
      </p:sp>
      <p:sp>
        <p:nvSpPr>
          <p:cNvPr id="14340" name="Rectangle 4"/>
          <p:cNvSpPr>
            <a:spLocks noGrp="1" noChangeArrowheads="1"/>
          </p:cNvSpPr>
          <p:nvPr>
            <p:ph type="ftr" sz="quarter" idx="2"/>
          </p:nvPr>
        </p:nvSpPr>
        <p:spPr bwMode="auto">
          <a:xfrm>
            <a:off x="0" y="9479828"/>
            <a:ext cx="2965653" cy="499191"/>
          </a:xfrm>
          <a:prstGeom prst="rect">
            <a:avLst/>
          </a:prstGeom>
          <a:noFill/>
          <a:ln w="9525">
            <a:noFill/>
            <a:miter lim="800000"/>
            <a:headEnd/>
            <a:tailEnd/>
          </a:ln>
          <a:effectLst/>
        </p:spPr>
        <p:txBody>
          <a:bodyPr vert="horz" wrap="square" lIns="92173" tIns="46088" rIns="92173" bIns="46088" numCol="1" anchor="b" anchorCtr="0" compatLnSpc="1">
            <a:prstTxWarp prst="textNoShape">
              <a:avLst/>
            </a:prstTxWarp>
          </a:bodyPr>
          <a:lstStyle>
            <a:lvl1pPr defTabSz="922004">
              <a:defRPr sz="1200">
                <a:ea typeface="ＭＳ Ｐゴシック" pitchFamily="50" charset="-128"/>
              </a:defRPr>
            </a:lvl1pPr>
          </a:lstStyle>
          <a:p>
            <a:pPr>
              <a:defRPr/>
            </a:pPr>
            <a:endParaRPr lang="en-US" altLang="ja-JP"/>
          </a:p>
        </p:txBody>
      </p:sp>
      <p:sp>
        <p:nvSpPr>
          <p:cNvPr id="14341" name="Rectangle 5"/>
          <p:cNvSpPr>
            <a:spLocks noGrp="1" noChangeArrowheads="1"/>
          </p:cNvSpPr>
          <p:nvPr>
            <p:ph type="sldNum" sz="quarter" idx="3"/>
          </p:nvPr>
        </p:nvSpPr>
        <p:spPr bwMode="auto">
          <a:xfrm>
            <a:off x="3879637" y="9479828"/>
            <a:ext cx="2965653" cy="499191"/>
          </a:xfrm>
          <a:prstGeom prst="rect">
            <a:avLst/>
          </a:prstGeom>
          <a:noFill/>
          <a:ln w="9525">
            <a:noFill/>
            <a:miter lim="800000"/>
            <a:headEnd/>
            <a:tailEnd/>
          </a:ln>
          <a:effectLst/>
        </p:spPr>
        <p:txBody>
          <a:bodyPr vert="horz" wrap="square" lIns="92173" tIns="46088" rIns="92173" bIns="46088" numCol="1" anchor="b" anchorCtr="0" compatLnSpc="1">
            <a:prstTxWarp prst="textNoShape">
              <a:avLst/>
            </a:prstTxWarp>
          </a:bodyPr>
          <a:lstStyle>
            <a:lvl1pPr algn="r" defTabSz="922004">
              <a:defRPr sz="1200">
                <a:ea typeface="ＭＳ Ｐゴシック" pitchFamily="50" charset="-128"/>
              </a:defRPr>
            </a:lvl1pPr>
          </a:lstStyle>
          <a:p>
            <a:pPr>
              <a:defRPr/>
            </a:pPr>
            <a:fld id="{24008F3E-E78F-46B9-A988-F0EC85EA734E}" type="slidenum">
              <a:rPr lang="en-US" altLang="ja-JP"/>
              <a:pPr>
                <a:defRPr/>
              </a:pPr>
              <a:t>‹#›</a:t>
            </a:fld>
            <a:endParaRPr lang="en-US" altLang="ja-JP"/>
          </a:p>
        </p:txBody>
      </p:sp>
    </p:spTree>
    <p:extLst>
      <p:ext uri="{BB962C8B-B14F-4D97-AF65-F5344CB8AC3E}">
        <p14:creationId xmlns:p14="http://schemas.microsoft.com/office/powerpoint/2010/main" val="2238936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65653" cy="499191"/>
          </a:xfrm>
          <a:prstGeom prst="rect">
            <a:avLst/>
          </a:prstGeom>
          <a:noFill/>
          <a:ln w="9525">
            <a:noFill/>
            <a:miter lim="800000"/>
            <a:headEnd/>
            <a:tailEnd/>
          </a:ln>
          <a:effectLst/>
        </p:spPr>
        <p:txBody>
          <a:bodyPr vert="horz" wrap="square" lIns="92173" tIns="46088" rIns="92173" bIns="46088" numCol="1" anchor="t" anchorCtr="0" compatLnSpc="1">
            <a:prstTxWarp prst="textNoShape">
              <a:avLst/>
            </a:prstTxWarp>
          </a:bodyPr>
          <a:lstStyle>
            <a:lvl1pPr defTabSz="922004">
              <a:defRPr sz="1200">
                <a:ea typeface="ＭＳ Ｐゴシック" pitchFamily="50" charset="-128"/>
              </a:defRPr>
            </a:lvl1pPr>
          </a:lstStyle>
          <a:p>
            <a:pPr>
              <a:defRPr/>
            </a:pPr>
            <a:endParaRPr lang="en-US" altLang="ja-JP"/>
          </a:p>
        </p:txBody>
      </p:sp>
      <p:sp>
        <p:nvSpPr>
          <p:cNvPr id="32771" name="Rectangle 3"/>
          <p:cNvSpPr>
            <a:spLocks noGrp="1" noChangeArrowheads="1"/>
          </p:cNvSpPr>
          <p:nvPr>
            <p:ph type="dt" idx="1"/>
          </p:nvPr>
        </p:nvSpPr>
        <p:spPr bwMode="auto">
          <a:xfrm>
            <a:off x="3879637" y="0"/>
            <a:ext cx="2965653" cy="499191"/>
          </a:xfrm>
          <a:prstGeom prst="rect">
            <a:avLst/>
          </a:prstGeom>
          <a:noFill/>
          <a:ln w="9525">
            <a:noFill/>
            <a:miter lim="800000"/>
            <a:headEnd/>
            <a:tailEnd/>
          </a:ln>
          <a:effectLst/>
        </p:spPr>
        <p:txBody>
          <a:bodyPr vert="horz" wrap="square" lIns="92173" tIns="46088" rIns="92173" bIns="46088" numCol="1" anchor="t" anchorCtr="0" compatLnSpc="1">
            <a:prstTxWarp prst="textNoShape">
              <a:avLst/>
            </a:prstTxWarp>
          </a:bodyPr>
          <a:lstStyle>
            <a:lvl1pPr algn="r" defTabSz="922004">
              <a:defRPr sz="1200">
                <a:ea typeface="ＭＳ Ｐゴシック"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28688" y="747713"/>
            <a:ext cx="4989512" cy="3741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83890" y="4739914"/>
            <a:ext cx="5479108" cy="4492712"/>
          </a:xfrm>
          <a:prstGeom prst="rect">
            <a:avLst/>
          </a:prstGeom>
          <a:noFill/>
          <a:ln w="9525">
            <a:noFill/>
            <a:miter lim="800000"/>
            <a:headEnd/>
            <a:tailEnd/>
          </a:ln>
          <a:effectLst/>
        </p:spPr>
        <p:txBody>
          <a:bodyPr vert="horz" wrap="square" lIns="92173" tIns="46088" rIns="92173" bIns="46088"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2774" name="Rectangle 6"/>
          <p:cNvSpPr>
            <a:spLocks noGrp="1" noChangeArrowheads="1"/>
          </p:cNvSpPr>
          <p:nvPr>
            <p:ph type="ftr" sz="quarter" idx="4"/>
          </p:nvPr>
        </p:nvSpPr>
        <p:spPr bwMode="auto">
          <a:xfrm>
            <a:off x="0" y="9479828"/>
            <a:ext cx="2965653" cy="499191"/>
          </a:xfrm>
          <a:prstGeom prst="rect">
            <a:avLst/>
          </a:prstGeom>
          <a:noFill/>
          <a:ln w="9525">
            <a:noFill/>
            <a:miter lim="800000"/>
            <a:headEnd/>
            <a:tailEnd/>
          </a:ln>
          <a:effectLst/>
        </p:spPr>
        <p:txBody>
          <a:bodyPr vert="horz" wrap="square" lIns="92173" tIns="46088" rIns="92173" bIns="46088" numCol="1" anchor="b" anchorCtr="0" compatLnSpc="1">
            <a:prstTxWarp prst="textNoShape">
              <a:avLst/>
            </a:prstTxWarp>
          </a:bodyPr>
          <a:lstStyle>
            <a:lvl1pPr defTabSz="922004">
              <a:defRPr sz="1200">
                <a:ea typeface="ＭＳ Ｐゴシック" pitchFamily="50" charset="-128"/>
              </a:defRPr>
            </a:lvl1pPr>
          </a:lstStyle>
          <a:p>
            <a:pPr>
              <a:defRPr/>
            </a:pPr>
            <a:endParaRPr lang="en-US" altLang="ja-JP"/>
          </a:p>
        </p:txBody>
      </p:sp>
      <p:sp>
        <p:nvSpPr>
          <p:cNvPr id="32775" name="Rectangle 7"/>
          <p:cNvSpPr>
            <a:spLocks noGrp="1" noChangeArrowheads="1"/>
          </p:cNvSpPr>
          <p:nvPr>
            <p:ph type="sldNum" sz="quarter" idx="5"/>
          </p:nvPr>
        </p:nvSpPr>
        <p:spPr bwMode="auto">
          <a:xfrm>
            <a:off x="3879637" y="9479828"/>
            <a:ext cx="2965653" cy="499191"/>
          </a:xfrm>
          <a:prstGeom prst="rect">
            <a:avLst/>
          </a:prstGeom>
          <a:noFill/>
          <a:ln w="9525">
            <a:noFill/>
            <a:miter lim="800000"/>
            <a:headEnd/>
            <a:tailEnd/>
          </a:ln>
          <a:effectLst/>
        </p:spPr>
        <p:txBody>
          <a:bodyPr vert="horz" wrap="square" lIns="92173" tIns="46088" rIns="92173" bIns="46088" numCol="1" anchor="b" anchorCtr="0" compatLnSpc="1">
            <a:prstTxWarp prst="textNoShape">
              <a:avLst/>
            </a:prstTxWarp>
          </a:bodyPr>
          <a:lstStyle>
            <a:lvl1pPr algn="r" defTabSz="922004">
              <a:defRPr sz="1200">
                <a:ea typeface="ＭＳ Ｐゴシック" pitchFamily="50" charset="-128"/>
              </a:defRPr>
            </a:lvl1pPr>
          </a:lstStyle>
          <a:p>
            <a:pPr>
              <a:defRPr/>
            </a:pPr>
            <a:fld id="{CB241442-28D9-4DE7-B006-D9CC4D39CF6D}" type="slidenum">
              <a:rPr lang="en-US" altLang="ja-JP"/>
              <a:pPr>
                <a:defRPr/>
              </a:pPr>
              <a:t>‹#›</a:t>
            </a:fld>
            <a:endParaRPr lang="en-US" altLang="ja-JP"/>
          </a:p>
        </p:txBody>
      </p:sp>
    </p:spTree>
    <p:extLst>
      <p:ext uri="{BB962C8B-B14F-4D97-AF65-F5344CB8AC3E}">
        <p14:creationId xmlns:p14="http://schemas.microsoft.com/office/powerpoint/2010/main" val="1406687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6939D13-F837-4886-AB1D-A90643D6CD78}" type="slidenum">
              <a:rPr lang="en-US" altLang="ja-JP"/>
              <a:pPr>
                <a:defRPr/>
              </a:pPr>
              <a:t>‹#›</a:t>
            </a:fld>
            <a:endParaRPr lang="en-US" altLang="ja-JP"/>
          </a:p>
        </p:txBody>
      </p:sp>
    </p:spTree>
    <p:extLst>
      <p:ext uri="{BB962C8B-B14F-4D97-AF65-F5344CB8AC3E}">
        <p14:creationId xmlns:p14="http://schemas.microsoft.com/office/powerpoint/2010/main" val="216264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D0A60E1F-8DA1-4A20-9090-1E8FF7C17CFA}" type="slidenum">
              <a:rPr lang="en-US" altLang="ja-JP"/>
              <a:pPr>
                <a:defRPr/>
              </a:pPr>
              <a:t>‹#›</a:t>
            </a:fld>
            <a:endParaRPr lang="en-US" altLang="ja-JP"/>
          </a:p>
        </p:txBody>
      </p:sp>
    </p:spTree>
    <p:extLst>
      <p:ext uri="{BB962C8B-B14F-4D97-AF65-F5344CB8AC3E}">
        <p14:creationId xmlns:p14="http://schemas.microsoft.com/office/powerpoint/2010/main" val="291637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FFB14DE-0051-4778-B529-3243A8C64141}" type="slidenum">
              <a:rPr lang="en-US" altLang="ja-JP"/>
              <a:pPr>
                <a:defRPr/>
              </a:pPr>
              <a:t>‹#›</a:t>
            </a:fld>
            <a:endParaRPr lang="en-US" altLang="ja-JP"/>
          </a:p>
        </p:txBody>
      </p:sp>
    </p:spTree>
    <p:extLst>
      <p:ext uri="{BB962C8B-B14F-4D97-AF65-F5344CB8AC3E}">
        <p14:creationId xmlns:p14="http://schemas.microsoft.com/office/powerpoint/2010/main" val="213107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4069288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4219008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318359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936582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9"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2451363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5"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3481883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4"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3895624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238200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92F726DA-FFA4-4364-8758-B9CAF1338A22}" type="slidenum">
              <a:rPr lang="en-US" altLang="ja-JP"/>
              <a:pPr>
                <a:defRPr/>
              </a:pPr>
              <a:t>‹#›</a:t>
            </a:fld>
            <a:endParaRPr lang="en-US" altLang="ja-JP"/>
          </a:p>
        </p:txBody>
      </p:sp>
    </p:spTree>
    <p:extLst>
      <p:ext uri="{BB962C8B-B14F-4D97-AF65-F5344CB8AC3E}">
        <p14:creationId xmlns:p14="http://schemas.microsoft.com/office/powerpoint/2010/main" val="1775293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295571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1743042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45288" y="188913"/>
            <a:ext cx="2095500" cy="59372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88913"/>
            <a:ext cx="6135688" cy="59372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dirty="0">
                <a:solidFill>
                  <a:srgbClr val="000000"/>
                </a:solidFill>
              </a:rPr>
              <a:t>1</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ja-JP" altLang="ja-JP" dirty="0">
              <a:solidFill>
                <a:srgbClr val="000000"/>
              </a:solidFill>
            </a:endParaRPr>
          </a:p>
        </p:txBody>
      </p:sp>
    </p:spTree>
    <p:extLst>
      <p:ext uri="{BB962C8B-B14F-4D97-AF65-F5344CB8AC3E}">
        <p14:creationId xmlns:p14="http://schemas.microsoft.com/office/powerpoint/2010/main" val="1792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ED72DD9-32F0-44C1-A897-8C1BD87E1694}" type="slidenum">
              <a:rPr lang="en-US" altLang="ja-JP"/>
              <a:pPr>
                <a:defRPr/>
              </a:pPr>
              <a:t>‹#›</a:t>
            </a:fld>
            <a:endParaRPr lang="en-US" altLang="ja-JP"/>
          </a:p>
        </p:txBody>
      </p:sp>
    </p:spTree>
    <p:extLst>
      <p:ext uri="{BB962C8B-B14F-4D97-AF65-F5344CB8AC3E}">
        <p14:creationId xmlns:p14="http://schemas.microsoft.com/office/powerpoint/2010/main" val="272540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3E477E26-AAD0-4E60-BFE0-6A6FBB9971A7}" type="slidenum">
              <a:rPr lang="en-US" altLang="ja-JP"/>
              <a:pPr>
                <a:defRPr/>
              </a:pPr>
              <a:t>‹#›</a:t>
            </a:fld>
            <a:endParaRPr lang="en-US" altLang="ja-JP"/>
          </a:p>
        </p:txBody>
      </p:sp>
    </p:spTree>
    <p:extLst>
      <p:ext uri="{BB962C8B-B14F-4D97-AF65-F5344CB8AC3E}">
        <p14:creationId xmlns:p14="http://schemas.microsoft.com/office/powerpoint/2010/main" val="159772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4B2FC915-13DA-4CC2-BB16-BBC28A673139}" type="slidenum">
              <a:rPr lang="en-US" altLang="ja-JP"/>
              <a:pPr>
                <a:defRPr/>
              </a:pPr>
              <a:t>‹#›</a:t>
            </a:fld>
            <a:endParaRPr lang="en-US" altLang="ja-JP"/>
          </a:p>
        </p:txBody>
      </p:sp>
    </p:spTree>
    <p:extLst>
      <p:ext uri="{BB962C8B-B14F-4D97-AF65-F5344CB8AC3E}">
        <p14:creationId xmlns:p14="http://schemas.microsoft.com/office/powerpoint/2010/main" val="188658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EA55FDE7-BFA5-4EF6-9AAD-6C49C1F57B0B}" type="slidenum">
              <a:rPr lang="en-US" altLang="ja-JP"/>
              <a:pPr>
                <a:defRPr/>
              </a:pPr>
              <a:t>‹#›</a:t>
            </a:fld>
            <a:endParaRPr lang="en-US" altLang="ja-JP"/>
          </a:p>
        </p:txBody>
      </p:sp>
    </p:spTree>
    <p:extLst>
      <p:ext uri="{BB962C8B-B14F-4D97-AF65-F5344CB8AC3E}">
        <p14:creationId xmlns:p14="http://schemas.microsoft.com/office/powerpoint/2010/main" val="286837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AE0436B7-C304-460F-8AF5-A1C73F58BB98}" type="slidenum">
              <a:rPr lang="en-US" altLang="ja-JP"/>
              <a:pPr>
                <a:defRPr/>
              </a:pPr>
              <a:t>‹#›</a:t>
            </a:fld>
            <a:endParaRPr lang="en-US" altLang="ja-JP"/>
          </a:p>
        </p:txBody>
      </p:sp>
    </p:spTree>
    <p:extLst>
      <p:ext uri="{BB962C8B-B14F-4D97-AF65-F5344CB8AC3E}">
        <p14:creationId xmlns:p14="http://schemas.microsoft.com/office/powerpoint/2010/main" val="206696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D6E6D511-87C1-489F-B60A-569EAD21B0DE}" type="slidenum">
              <a:rPr lang="en-US" altLang="ja-JP"/>
              <a:pPr>
                <a:defRPr/>
              </a:pPr>
              <a:t>‹#›</a:t>
            </a:fld>
            <a:endParaRPr lang="en-US" altLang="ja-JP"/>
          </a:p>
        </p:txBody>
      </p:sp>
    </p:spTree>
    <p:extLst>
      <p:ext uri="{BB962C8B-B14F-4D97-AF65-F5344CB8AC3E}">
        <p14:creationId xmlns:p14="http://schemas.microsoft.com/office/powerpoint/2010/main" val="228795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B55422E0-2F25-4E12-93CA-45B0FC155B9A}" type="slidenum">
              <a:rPr lang="en-US" altLang="ja-JP"/>
              <a:pPr>
                <a:defRPr/>
              </a:pPr>
              <a:t>‹#›</a:t>
            </a:fld>
            <a:endParaRPr lang="en-US" altLang="ja-JP"/>
          </a:p>
        </p:txBody>
      </p:sp>
    </p:spTree>
    <p:extLst>
      <p:ext uri="{BB962C8B-B14F-4D97-AF65-F5344CB8AC3E}">
        <p14:creationId xmlns:p14="http://schemas.microsoft.com/office/powerpoint/2010/main" val="89430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ＭＳ Ｐゴシック" pitchFamily="50" charset="-128"/>
              </a:defRPr>
            </a:lvl1pPr>
          </a:lstStyle>
          <a:p>
            <a:pPr>
              <a:defRPr/>
            </a:pPr>
            <a:fld id="{7C907591-D32E-4FA1-8E13-F401E3A0AA2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188913"/>
            <a:ext cx="8229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ja-JP" altLang="ja-JP"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ja-JP" dirty="0">
              <a:solidFill>
                <a:srgbClr val="000000"/>
              </a:solidFill>
              <a:ea typeface="ＭＳ Ｐゴシック" pitchFamily="50" charset="-128"/>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ja-JP" dirty="0">
                <a:solidFill>
                  <a:srgbClr val="000000"/>
                </a:solidFill>
                <a:ea typeface="ＭＳ Ｐゴシック" pitchFamily="50" charset="-128"/>
              </a:rPr>
              <a:t>1</a:t>
            </a:r>
          </a:p>
        </p:txBody>
      </p:sp>
      <p:sp>
        <p:nvSpPr>
          <p:cNvPr id="1030" name="Rectangle 6"/>
          <p:cNvSpPr>
            <a:spLocks noGrp="1" noChangeArrowheads="1"/>
          </p:cNvSpPr>
          <p:nvPr>
            <p:ph type="sldNum" sz="quarter" idx="4"/>
          </p:nvPr>
        </p:nvSpPr>
        <p:spPr bwMode="auto">
          <a:xfrm>
            <a:off x="6516688"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endParaRPr lang="ja-JP" altLang="ja-JP" dirty="0">
              <a:solidFill>
                <a:srgbClr val="000000"/>
              </a:solidFill>
              <a:ea typeface="ＭＳ Ｐゴシック" pitchFamily="50" charset="-128"/>
            </a:endParaRPr>
          </a:p>
        </p:txBody>
      </p:sp>
    </p:spTree>
    <p:extLst>
      <p:ext uri="{BB962C8B-B14F-4D97-AF65-F5344CB8AC3E}">
        <p14:creationId xmlns:p14="http://schemas.microsoft.com/office/powerpoint/2010/main" val="1887812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rtl="0" eaLnBrk="0" fontAlgn="base" hangingPunct="0">
        <a:spcBef>
          <a:spcPct val="0"/>
        </a:spcBef>
        <a:spcAft>
          <a:spcPct val="0"/>
        </a:spcAft>
        <a:defRPr kumimoji="1" sz="1200">
          <a:solidFill>
            <a:schemeClr val="tx2"/>
          </a:solidFill>
          <a:latin typeface="+mj-lt"/>
          <a:ea typeface="+mj-ea"/>
          <a:cs typeface="+mj-cs"/>
        </a:defRPr>
      </a:lvl1pPr>
      <a:lvl2pPr algn="r" rtl="0" eaLnBrk="0" fontAlgn="base" hangingPunct="0">
        <a:spcBef>
          <a:spcPct val="0"/>
        </a:spcBef>
        <a:spcAft>
          <a:spcPct val="0"/>
        </a:spcAft>
        <a:defRPr kumimoji="1" sz="1200">
          <a:solidFill>
            <a:schemeClr val="tx2"/>
          </a:solidFill>
          <a:latin typeface="Arial" charset="0"/>
          <a:ea typeface="ＭＳ Ｐゴシック" pitchFamily="50" charset="-128"/>
        </a:defRPr>
      </a:lvl2pPr>
      <a:lvl3pPr algn="r" rtl="0" eaLnBrk="0" fontAlgn="base" hangingPunct="0">
        <a:spcBef>
          <a:spcPct val="0"/>
        </a:spcBef>
        <a:spcAft>
          <a:spcPct val="0"/>
        </a:spcAft>
        <a:defRPr kumimoji="1" sz="1200">
          <a:solidFill>
            <a:schemeClr val="tx2"/>
          </a:solidFill>
          <a:latin typeface="Arial" charset="0"/>
          <a:ea typeface="ＭＳ Ｐゴシック" pitchFamily="50" charset="-128"/>
        </a:defRPr>
      </a:lvl3pPr>
      <a:lvl4pPr algn="r" rtl="0" eaLnBrk="0" fontAlgn="base" hangingPunct="0">
        <a:spcBef>
          <a:spcPct val="0"/>
        </a:spcBef>
        <a:spcAft>
          <a:spcPct val="0"/>
        </a:spcAft>
        <a:defRPr kumimoji="1" sz="1200">
          <a:solidFill>
            <a:schemeClr val="tx2"/>
          </a:solidFill>
          <a:latin typeface="Arial" charset="0"/>
          <a:ea typeface="ＭＳ Ｐゴシック" pitchFamily="50" charset="-128"/>
        </a:defRPr>
      </a:lvl4pPr>
      <a:lvl5pPr algn="r" rtl="0" eaLnBrk="0" fontAlgn="base" hangingPunct="0">
        <a:spcBef>
          <a:spcPct val="0"/>
        </a:spcBef>
        <a:spcAft>
          <a:spcPct val="0"/>
        </a:spcAft>
        <a:defRPr kumimoji="1" sz="1200">
          <a:solidFill>
            <a:schemeClr val="tx2"/>
          </a:solidFill>
          <a:latin typeface="Arial" charset="0"/>
          <a:ea typeface="ＭＳ Ｐゴシック" pitchFamily="50" charset="-128"/>
        </a:defRPr>
      </a:lvl5pPr>
      <a:lvl6pPr marL="457200" algn="r" rtl="0" fontAlgn="base">
        <a:spcBef>
          <a:spcPct val="0"/>
        </a:spcBef>
        <a:spcAft>
          <a:spcPct val="0"/>
        </a:spcAft>
        <a:defRPr kumimoji="1" sz="1200">
          <a:solidFill>
            <a:schemeClr val="tx2"/>
          </a:solidFill>
          <a:latin typeface="Arial" charset="0"/>
          <a:ea typeface="ＭＳ Ｐゴシック" pitchFamily="50" charset="-128"/>
        </a:defRPr>
      </a:lvl6pPr>
      <a:lvl7pPr marL="914400" algn="r" rtl="0" fontAlgn="base">
        <a:spcBef>
          <a:spcPct val="0"/>
        </a:spcBef>
        <a:spcAft>
          <a:spcPct val="0"/>
        </a:spcAft>
        <a:defRPr kumimoji="1" sz="1200">
          <a:solidFill>
            <a:schemeClr val="tx2"/>
          </a:solidFill>
          <a:latin typeface="Arial" charset="0"/>
          <a:ea typeface="ＭＳ Ｐゴシック" pitchFamily="50" charset="-128"/>
        </a:defRPr>
      </a:lvl7pPr>
      <a:lvl8pPr marL="1371600" algn="r" rtl="0" fontAlgn="base">
        <a:spcBef>
          <a:spcPct val="0"/>
        </a:spcBef>
        <a:spcAft>
          <a:spcPct val="0"/>
        </a:spcAft>
        <a:defRPr kumimoji="1" sz="1200">
          <a:solidFill>
            <a:schemeClr val="tx2"/>
          </a:solidFill>
          <a:latin typeface="Arial" charset="0"/>
          <a:ea typeface="ＭＳ Ｐゴシック" pitchFamily="50" charset="-128"/>
        </a:defRPr>
      </a:lvl8pPr>
      <a:lvl9pPr marL="1828800" algn="r" rtl="0" fontAlgn="base">
        <a:spcBef>
          <a:spcPct val="0"/>
        </a:spcBef>
        <a:spcAft>
          <a:spcPct val="0"/>
        </a:spcAft>
        <a:defRPr kumimoji="1" sz="12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24371"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65B2C1C0-7FCD-4BBB-851B-94CBE6A71861}" type="slidenum">
              <a:rPr lang="en-US" altLang="ja-JP" sz="1400" smtClean="0"/>
              <a:pPr eaLnBrk="1" hangingPunct="1">
                <a:spcBef>
                  <a:spcPct val="0"/>
                </a:spcBef>
                <a:buFontTx/>
                <a:buNone/>
              </a:pPr>
              <a:t>1</a:t>
            </a:fld>
            <a:r>
              <a:rPr lang="en-US" altLang="ja-JP" sz="1400" dirty="0" smtClean="0"/>
              <a:t>/34</a:t>
            </a:r>
            <a:endParaRPr lang="en-US" altLang="ja-JP" sz="1400" dirty="0" smtClean="0"/>
          </a:p>
        </p:txBody>
      </p:sp>
      <p:sp>
        <p:nvSpPr>
          <p:cNvPr id="2051" name="Text Box 2"/>
          <p:cNvSpPr txBox="1">
            <a:spLocks noChangeArrowheads="1"/>
          </p:cNvSpPr>
          <p:nvPr/>
        </p:nvSpPr>
        <p:spPr bwMode="auto">
          <a:xfrm>
            <a:off x="599728" y="378797"/>
            <a:ext cx="4007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000" b="1" dirty="0" smtClean="0"/>
              <a:t>§2.2.5</a:t>
            </a:r>
            <a:r>
              <a:rPr lang="ja-JP" altLang="en-US" sz="2000" b="1" dirty="0"/>
              <a:t>　有限オートマトンの</a:t>
            </a:r>
            <a:r>
              <a:rPr lang="ja-JP" altLang="en-US" sz="2000" b="1" dirty="0" smtClean="0"/>
              <a:t>最簡形</a:t>
            </a:r>
            <a:endParaRPr lang="ja-JP" altLang="en-US" sz="2000" b="1" dirty="0"/>
          </a:p>
        </p:txBody>
      </p:sp>
      <p:sp>
        <p:nvSpPr>
          <p:cNvPr id="2053" name="Text Box 4"/>
          <p:cNvSpPr txBox="1">
            <a:spLocks noChangeArrowheads="1"/>
          </p:cNvSpPr>
          <p:nvPr/>
        </p:nvSpPr>
        <p:spPr bwMode="auto">
          <a:xfrm>
            <a:off x="7524750" y="409575"/>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その４</a:t>
            </a:r>
            <a:endParaRPr lang="ja-JP" altLang="en-US" sz="1800" dirty="0"/>
          </a:p>
        </p:txBody>
      </p:sp>
      <p:sp>
        <p:nvSpPr>
          <p:cNvPr id="80" name="テキスト ボックス 79"/>
          <p:cNvSpPr txBox="1"/>
          <p:nvPr/>
        </p:nvSpPr>
        <p:spPr>
          <a:xfrm>
            <a:off x="889429" y="1156101"/>
            <a:ext cx="6915676" cy="3693319"/>
          </a:xfrm>
          <a:prstGeom prst="rect">
            <a:avLst/>
          </a:prstGeom>
          <a:noFill/>
        </p:spPr>
        <p:txBody>
          <a:bodyPr wrap="none" rtlCol="0">
            <a:spAutoFit/>
          </a:bodyPr>
          <a:lstStyle/>
          <a:p>
            <a:r>
              <a:rPr lang="ja-JP" altLang="en-US" b="1" dirty="0" smtClean="0"/>
              <a:t>有限オートマトンの最簡形の定義</a:t>
            </a:r>
            <a:endParaRPr lang="en-US" altLang="ja-JP" dirty="0" smtClean="0"/>
          </a:p>
          <a:p>
            <a:r>
              <a:rPr kumimoji="1" lang="ja-JP" altLang="en-US" dirty="0"/>
              <a:t>　</a:t>
            </a:r>
            <a:r>
              <a:rPr kumimoji="1" lang="ja-JP" altLang="en-US" dirty="0" smtClean="0"/>
              <a:t>①全ての状態が初期状態より到達可能であり、かつ、</a:t>
            </a:r>
            <a:endParaRPr kumimoji="1" lang="en-US" altLang="ja-JP" dirty="0" smtClean="0"/>
          </a:p>
          <a:p>
            <a:r>
              <a:rPr kumimoji="1" lang="ja-JP" altLang="en-US" dirty="0" smtClean="0"/>
              <a:t>　②どの状態対をとっても、互いに等価ではない</a:t>
            </a:r>
            <a:endParaRPr kumimoji="1" lang="en-US" altLang="ja-JP" dirty="0" smtClean="0"/>
          </a:p>
          <a:p>
            <a:r>
              <a:rPr lang="ja-JP" altLang="en-US" dirty="0" smtClean="0"/>
              <a:t>有限オートマトンは最簡形の有限オートマトン（</a:t>
            </a:r>
            <a:r>
              <a:rPr lang="en-US" altLang="ja-JP" dirty="0" smtClean="0"/>
              <a:t>minimal form</a:t>
            </a:r>
            <a:r>
              <a:rPr lang="ja-JP" altLang="en-US" dirty="0" smtClean="0"/>
              <a:t>）という。</a:t>
            </a:r>
            <a:endParaRPr lang="en-US" altLang="ja-JP" dirty="0" smtClean="0"/>
          </a:p>
          <a:p>
            <a:endParaRPr lang="en-US" altLang="ja-JP" dirty="0" smtClean="0"/>
          </a:p>
          <a:p>
            <a:r>
              <a:rPr lang="ja-JP" altLang="en-US" b="1" dirty="0" smtClean="0"/>
              <a:t>特徴</a:t>
            </a:r>
            <a:r>
              <a:rPr lang="ja-JP" altLang="en-US" dirty="0" smtClean="0"/>
              <a:t>　</a:t>
            </a:r>
            <a:endParaRPr lang="en-US" altLang="ja-JP" dirty="0" smtClean="0"/>
          </a:p>
          <a:p>
            <a:r>
              <a:rPr lang="ja-JP" altLang="en-US" dirty="0"/>
              <a:t>　</a:t>
            </a:r>
            <a:r>
              <a:rPr lang="ja-JP" altLang="en-US" dirty="0" smtClean="0"/>
              <a:t>最簡形の有限オートマトンは、等価な有限オートマトンの内で</a:t>
            </a:r>
            <a:r>
              <a:rPr kumimoji="1" lang="ja-JP" altLang="en-US" dirty="0" smtClean="0"/>
              <a:t>状態数</a:t>
            </a:r>
            <a:endParaRPr kumimoji="1" lang="en-US" altLang="ja-JP" dirty="0" smtClean="0"/>
          </a:p>
          <a:p>
            <a:r>
              <a:rPr lang="ja-JP" altLang="en-US" dirty="0"/>
              <a:t>　</a:t>
            </a:r>
            <a:r>
              <a:rPr kumimoji="1" lang="ja-JP" altLang="en-US" dirty="0" smtClean="0"/>
              <a:t>が最小である。</a:t>
            </a:r>
            <a:endParaRPr kumimoji="1" lang="en-US" altLang="ja-JP" dirty="0" smtClean="0"/>
          </a:p>
          <a:p>
            <a:endParaRPr lang="en-US" altLang="ja-JP" dirty="0"/>
          </a:p>
          <a:p>
            <a:r>
              <a:rPr kumimoji="1" lang="ja-JP" altLang="en-US" b="1" dirty="0" smtClean="0"/>
              <a:t>補足</a:t>
            </a:r>
            <a:r>
              <a:rPr kumimoji="1" lang="ja-JP" altLang="en-US" dirty="0" smtClean="0"/>
              <a:t>　</a:t>
            </a:r>
            <a:endParaRPr kumimoji="1" lang="en-US" altLang="ja-JP" dirty="0" smtClean="0"/>
          </a:p>
          <a:p>
            <a:r>
              <a:rPr lang="ja-JP" altLang="en-US" dirty="0"/>
              <a:t>　</a:t>
            </a:r>
            <a:r>
              <a:rPr kumimoji="1" lang="ja-JP" altLang="en-US" dirty="0" smtClean="0"/>
              <a:t>状態の名前が異なるだけの有限オートマトンは「</a:t>
            </a:r>
            <a:r>
              <a:rPr kumimoji="1" lang="ja-JP" altLang="en-US" b="1" dirty="0" smtClean="0"/>
              <a:t>同型である</a:t>
            </a:r>
            <a:r>
              <a:rPr kumimoji="1" lang="ja-JP" altLang="en-US" dirty="0" smtClean="0"/>
              <a:t>」</a:t>
            </a:r>
            <a:r>
              <a:rPr lang="ja-JP" altLang="en-US" dirty="0" smtClean="0"/>
              <a:t>という。</a:t>
            </a:r>
            <a:endParaRPr lang="en-US" altLang="ja-JP" dirty="0" smtClean="0"/>
          </a:p>
          <a:p>
            <a:r>
              <a:rPr lang="ja-JP" altLang="en-US" dirty="0" smtClean="0"/>
              <a:t>同型なオートマトンを「同じもの」と考えれば、任意の</a:t>
            </a:r>
            <a:r>
              <a:rPr kumimoji="1" lang="ja-JP" altLang="en-US" dirty="0" smtClean="0"/>
              <a:t>有限オートマトン</a:t>
            </a:r>
            <a:endParaRPr kumimoji="1" lang="en-US" altLang="ja-JP" dirty="0" smtClean="0"/>
          </a:p>
          <a:p>
            <a:r>
              <a:rPr kumimoji="1" lang="ja-JP" altLang="en-US" dirty="0" smtClean="0"/>
              <a:t>に対して、その最簡形のものは、ただ１個</a:t>
            </a:r>
            <a:r>
              <a:rPr lang="ja-JP" altLang="en-US" dirty="0" smtClean="0"/>
              <a:t>だけ存在することになる。</a:t>
            </a:r>
            <a:endParaRPr kumimoji="1" lang="en-US" altLang="ja-JP" dirty="0"/>
          </a:p>
        </p:txBody>
      </p:sp>
    </p:spTree>
    <p:extLst>
      <p:ext uri="{BB962C8B-B14F-4D97-AF65-F5344CB8AC3E}">
        <p14:creationId xmlns:p14="http://schemas.microsoft.com/office/powerpoint/2010/main" val="3450082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10</a:t>
            </a:r>
            <a:endParaRPr lang="en-US" altLang="ja-JP" sz="1400" dirty="0" smtClean="0"/>
          </a:p>
        </p:txBody>
      </p:sp>
      <p:sp>
        <p:nvSpPr>
          <p:cNvPr id="8195" name="Text Box 2"/>
          <p:cNvSpPr txBox="1">
            <a:spLocks noChangeArrowheads="1"/>
          </p:cNvSpPr>
          <p:nvPr/>
        </p:nvSpPr>
        <p:spPr bwMode="auto">
          <a:xfrm>
            <a:off x="1187450" y="476250"/>
            <a:ext cx="457048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000099"/>
                </a:solidFill>
              </a:rPr>
              <a:t>ハフマン・ミーリーの簡単化法のアルゴリズム</a:t>
            </a:r>
          </a:p>
          <a:p>
            <a:pPr eaLnBrk="1" hangingPunct="1">
              <a:spcBef>
                <a:spcPct val="0"/>
              </a:spcBef>
              <a:buFontTx/>
              <a:buNone/>
            </a:pPr>
            <a:endParaRPr lang="ja-JP" altLang="en-US" sz="1800" b="1" dirty="0">
              <a:solidFill>
                <a:srgbClr val="000099"/>
              </a:solidFill>
            </a:endParaRPr>
          </a:p>
          <a:p>
            <a:pPr eaLnBrk="1" hangingPunct="1">
              <a:spcBef>
                <a:spcPct val="0"/>
              </a:spcBef>
              <a:buFontTx/>
              <a:buNone/>
            </a:pPr>
            <a:r>
              <a:rPr lang="ja-JP" altLang="en-US" sz="1800" dirty="0"/>
              <a:t>（１）</a:t>
            </a:r>
            <a:r>
              <a:rPr lang="en-US" altLang="ja-JP" sz="1800" dirty="0"/>
              <a:t>qi</a:t>
            </a:r>
            <a:r>
              <a:rPr lang="ja-JP" altLang="en-US" sz="1800" dirty="0" err="1"/>
              <a:t>、</a:t>
            </a:r>
            <a:r>
              <a:rPr lang="en-US" altLang="ja-JP" sz="1800" dirty="0" err="1"/>
              <a:t>qj</a:t>
            </a:r>
            <a:r>
              <a:rPr lang="ja-JP" altLang="en-US" sz="1800" dirty="0"/>
              <a:t>の</a:t>
            </a:r>
            <a:r>
              <a:rPr lang="ja-JP" altLang="en-US" sz="1800" b="1" dirty="0">
                <a:solidFill>
                  <a:srgbClr val="FF0000"/>
                </a:solidFill>
              </a:rPr>
              <a:t>一方だけ</a:t>
            </a:r>
            <a:r>
              <a:rPr lang="ja-JP" altLang="en-US" sz="1800" dirty="0"/>
              <a:t>が最終状態のとき、</a:t>
            </a:r>
          </a:p>
          <a:p>
            <a:pPr eaLnBrk="1" hangingPunct="1">
              <a:spcBef>
                <a:spcPct val="0"/>
              </a:spcBef>
              <a:buFontTx/>
              <a:buNone/>
            </a:pPr>
            <a:r>
              <a:rPr lang="ja-JP" altLang="en-US" sz="1800" dirty="0"/>
              <a:t>　　　</a:t>
            </a:r>
            <a:r>
              <a:rPr lang="en-US" altLang="ja-JP" sz="1800" dirty="0"/>
              <a:t>qi</a:t>
            </a:r>
            <a:r>
              <a:rPr lang="ja-JP" altLang="en-US" sz="1800" dirty="0"/>
              <a:t>　≡</a:t>
            </a:r>
            <a:r>
              <a:rPr lang="en-US" altLang="ja-JP" sz="1800" baseline="-25000" dirty="0"/>
              <a:t>0</a:t>
            </a:r>
            <a:r>
              <a:rPr lang="ja-JP" altLang="en-US" sz="1800" dirty="0"/>
              <a:t>　</a:t>
            </a:r>
            <a:r>
              <a:rPr lang="en-US" altLang="ja-JP" sz="1800" dirty="0" err="1"/>
              <a:t>qj</a:t>
            </a:r>
            <a:r>
              <a:rPr lang="ja-JP" altLang="en-US" sz="1800" dirty="0"/>
              <a:t>　</a:t>
            </a:r>
            <a:endParaRPr lang="en-US" altLang="ja-JP" sz="1800" dirty="0" smtClean="0"/>
          </a:p>
          <a:p>
            <a:pPr eaLnBrk="1" hangingPunct="1">
              <a:spcBef>
                <a:spcPct val="0"/>
              </a:spcBef>
              <a:buFontTx/>
              <a:buNone/>
            </a:pPr>
            <a:endParaRPr lang="ja-JP" altLang="en-US" sz="1800" dirty="0"/>
          </a:p>
          <a:p>
            <a:pPr eaLnBrk="1" hangingPunct="1">
              <a:spcBef>
                <a:spcPct val="0"/>
              </a:spcBef>
              <a:buFontTx/>
              <a:buNone/>
            </a:pPr>
            <a:r>
              <a:rPr lang="ja-JP" altLang="en-US" sz="1800" dirty="0"/>
              <a:t>（２</a:t>
            </a:r>
            <a:r>
              <a:rPr lang="ja-JP" altLang="en-US" sz="1800" dirty="0" smtClean="0"/>
              <a:t>）</a:t>
            </a:r>
            <a:endParaRPr lang="ja-JP" altLang="en-US" sz="1800" dirty="0"/>
          </a:p>
        </p:txBody>
      </p:sp>
      <p:sp>
        <p:nvSpPr>
          <p:cNvPr id="8202" name="Text Box 10"/>
          <p:cNvSpPr txBox="1">
            <a:spLocks noChangeArrowheads="1"/>
          </p:cNvSpPr>
          <p:nvPr/>
        </p:nvSpPr>
        <p:spPr bwMode="auto">
          <a:xfrm>
            <a:off x="1557580" y="2230575"/>
            <a:ext cx="690285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①qi’,</a:t>
            </a:r>
            <a:r>
              <a:rPr lang="en-US" altLang="ja-JP" sz="1800" dirty="0" err="1"/>
              <a:t>qj</a:t>
            </a:r>
            <a:r>
              <a:rPr lang="en-US" altLang="ja-JP" sz="1800" dirty="0"/>
              <a:t>’</a:t>
            </a:r>
            <a:r>
              <a:rPr lang="ja-JP" altLang="en-US" sz="1800" dirty="0"/>
              <a:t>から</a:t>
            </a:r>
            <a:r>
              <a:rPr lang="en-US" altLang="ja-JP" sz="1800" dirty="0"/>
              <a:t>k</a:t>
            </a:r>
            <a:r>
              <a:rPr lang="ja-JP" altLang="en-US" sz="1800" dirty="0"/>
              <a:t>回の状態推移した先の状態</a:t>
            </a:r>
            <a:r>
              <a:rPr lang="en-US" altLang="ja-JP" sz="1800" dirty="0"/>
              <a:t>qi”,</a:t>
            </a:r>
            <a:r>
              <a:rPr lang="en-US" altLang="ja-JP" sz="1800" dirty="0" err="1"/>
              <a:t>qj</a:t>
            </a:r>
            <a:r>
              <a:rPr lang="en-US" altLang="ja-JP" sz="1800" dirty="0"/>
              <a:t>”</a:t>
            </a:r>
            <a:r>
              <a:rPr lang="ja-JP" altLang="en-US" sz="1800" dirty="0"/>
              <a:t>の一方だけが最終</a:t>
            </a:r>
          </a:p>
          <a:p>
            <a:pPr eaLnBrk="1" hangingPunct="1">
              <a:spcBef>
                <a:spcPct val="0"/>
              </a:spcBef>
              <a:buFontTx/>
              <a:buNone/>
            </a:pPr>
            <a:r>
              <a:rPr lang="ja-JP" altLang="en-US" sz="1800" dirty="0"/>
              <a:t>　状態になるとき、</a:t>
            </a:r>
            <a:r>
              <a:rPr lang="en-US" altLang="ja-JP" sz="1800" dirty="0"/>
              <a:t>qi’  ≡</a:t>
            </a:r>
            <a:r>
              <a:rPr lang="en-US" altLang="ja-JP" sz="1800" baseline="-25000" dirty="0"/>
              <a:t>k</a:t>
            </a:r>
            <a:r>
              <a:rPr lang="ja-JP" altLang="en-US" sz="1800" dirty="0"/>
              <a:t>　</a:t>
            </a:r>
            <a:r>
              <a:rPr lang="en-US" altLang="ja-JP" sz="1800" dirty="0" err="1"/>
              <a:t>qj</a:t>
            </a:r>
            <a:r>
              <a:rPr lang="en-US" altLang="ja-JP" sz="1800" dirty="0"/>
              <a:t>’ </a:t>
            </a:r>
            <a:r>
              <a:rPr lang="ja-JP" altLang="en-US" sz="1800" dirty="0"/>
              <a:t>と書く</a:t>
            </a:r>
            <a:r>
              <a:rPr lang="ja-JP" altLang="en-US" sz="1800" dirty="0" smtClean="0"/>
              <a:t>。</a:t>
            </a:r>
            <a:endParaRPr lang="en-US" altLang="ja-JP" sz="1800" dirty="0" smtClean="0"/>
          </a:p>
          <a:p>
            <a:pPr eaLnBrk="1" hangingPunct="1">
              <a:spcBef>
                <a:spcPct val="0"/>
              </a:spcBef>
              <a:buFontTx/>
              <a:buNone/>
            </a:pPr>
            <a:r>
              <a:rPr lang="ja-JP" altLang="en-US" sz="1800" dirty="0"/>
              <a:t>　</a:t>
            </a:r>
            <a:r>
              <a:rPr lang="ja-JP" altLang="en-US" sz="1800" dirty="0" smtClean="0"/>
              <a:t>このとき、推移</a:t>
            </a:r>
            <a:r>
              <a:rPr lang="ja-JP" altLang="en-US" sz="1800" dirty="0"/>
              <a:t>　</a:t>
            </a:r>
            <a:r>
              <a:rPr lang="en-US" altLang="ja-JP" sz="1800" dirty="0" err="1"/>
              <a:t>qi→qi</a:t>
            </a:r>
            <a:r>
              <a:rPr lang="en-US" altLang="ja-JP" sz="1800" dirty="0"/>
              <a:t>’, </a:t>
            </a:r>
            <a:r>
              <a:rPr lang="en-US" altLang="ja-JP" sz="1800" dirty="0" err="1"/>
              <a:t>qj→qj</a:t>
            </a:r>
            <a:r>
              <a:rPr lang="en-US" altLang="ja-JP" sz="1800" dirty="0"/>
              <a:t>’ </a:t>
            </a:r>
            <a:r>
              <a:rPr lang="ja-JP" altLang="en-US" sz="1800" dirty="0" smtClean="0"/>
              <a:t>であるとき、</a:t>
            </a:r>
            <a:endParaRPr lang="ja-JP" altLang="en-US" sz="1800" dirty="0"/>
          </a:p>
          <a:p>
            <a:pPr eaLnBrk="1" hangingPunct="1">
              <a:spcBef>
                <a:spcPct val="0"/>
              </a:spcBef>
              <a:buFontTx/>
              <a:buNone/>
            </a:pPr>
            <a:r>
              <a:rPr lang="ja-JP" altLang="en-US" sz="1800" dirty="0"/>
              <a:t>　</a:t>
            </a:r>
            <a:r>
              <a:rPr lang="en-US" altLang="ja-JP" sz="1800" dirty="0"/>
              <a:t>qi  ≡</a:t>
            </a:r>
            <a:r>
              <a:rPr lang="en-US" altLang="ja-JP" sz="1800" baseline="-25000" dirty="0"/>
              <a:t>k+1</a:t>
            </a:r>
            <a:r>
              <a:rPr lang="ja-JP" altLang="en-US" sz="1800" dirty="0"/>
              <a:t>　</a:t>
            </a:r>
            <a:r>
              <a:rPr lang="en-US" altLang="ja-JP" sz="1800" dirty="0" err="1"/>
              <a:t>qj</a:t>
            </a:r>
            <a:r>
              <a:rPr lang="ja-JP" altLang="en-US" sz="1800" dirty="0"/>
              <a:t>　と書き、</a:t>
            </a:r>
            <a:r>
              <a:rPr lang="en-US" altLang="ja-JP" sz="1800" dirty="0"/>
              <a:t>k+1</a:t>
            </a:r>
            <a:r>
              <a:rPr lang="ja-JP" altLang="en-US" sz="1800" dirty="0"/>
              <a:t>個の入力記号に</a:t>
            </a:r>
            <a:r>
              <a:rPr lang="ja-JP" altLang="en-US" sz="1800" dirty="0" smtClean="0"/>
              <a:t>対して、</a:t>
            </a:r>
            <a:r>
              <a:rPr lang="en-US" altLang="ja-JP" sz="1800" dirty="0" smtClean="0"/>
              <a:t>qi</a:t>
            </a:r>
            <a:r>
              <a:rPr lang="ja-JP" altLang="en-US" sz="1800" dirty="0" smtClean="0"/>
              <a:t>と</a:t>
            </a:r>
            <a:r>
              <a:rPr lang="en-US" altLang="ja-JP" sz="1800" dirty="0" err="1" smtClean="0"/>
              <a:t>qj</a:t>
            </a:r>
            <a:r>
              <a:rPr lang="ja-JP" altLang="en-US" sz="1800" dirty="0" smtClean="0"/>
              <a:t>は</a:t>
            </a:r>
            <a:endParaRPr lang="en-US" altLang="ja-JP" sz="1800" dirty="0" smtClean="0"/>
          </a:p>
          <a:p>
            <a:pPr eaLnBrk="1" hangingPunct="1">
              <a:spcBef>
                <a:spcPct val="0"/>
              </a:spcBef>
              <a:buFontTx/>
              <a:buNone/>
            </a:pPr>
            <a:r>
              <a:rPr lang="ja-JP" altLang="en-US" sz="1800" dirty="0"/>
              <a:t>　</a:t>
            </a:r>
            <a:r>
              <a:rPr lang="ja-JP" altLang="en-US" sz="1800" dirty="0" smtClean="0"/>
              <a:t>等価</a:t>
            </a:r>
            <a:r>
              <a:rPr lang="ja-JP" altLang="en-US" sz="1800" dirty="0"/>
              <a:t>にならない</a:t>
            </a:r>
            <a:r>
              <a:rPr lang="ja-JP" altLang="en-US" sz="1800" dirty="0" smtClean="0"/>
              <a:t>と考える。</a:t>
            </a:r>
            <a:r>
              <a:rPr lang="ja-JP" altLang="en-US" sz="1800" dirty="0"/>
              <a:t>　</a:t>
            </a:r>
          </a:p>
          <a:p>
            <a:pPr eaLnBrk="1" hangingPunct="1">
              <a:spcBef>
                <a:spcPct val="0"/>
              </a:spcBef>
              <a:buFontTx/>
              <a:buNone/>
            </a:pPr>
            <a:r>
              <a:rPr lang="ja-JP" altLang="en-US" sz="1800" dirty="0"/>
              <a:t>②</a:t>
            </a:r>
            <a:r>
              <a:rPr lang="en-US" altLang="ja-JP" sz="1800" dirty="0"/>
              <a:t>qi’,</a:t>
            </a:r>
            <a:r>
              <a:rPr lang="en-US" altLang="ja-JP" sz="1800" dirty="0" err="1"/>
              <a:t>qj</a:t>
            </a:r>
            <a:r>
              <a:rPr lang="en-US" altLang="ja-JP" sz="1800" dirty="0"/>
              <a:t>’</a:t>
            </a:r>
            <a:r>
              <a:rPr lang="ja-JP" altLang="en-US" sz="1800" dirty="0"/>
              <a:t>から</a:t>
            </a:r>
            <a:r>
              <a:rPr lang="en-US" altLang="ja-JP" sz="1800" dirty="0"/>
              <a:t>k</a:t>
            </a:r>
            <a:r>
              <a:rPr lang="ja-JP" altLang="en-US" sz="1800" dirty="0"/>
              <a:t>回の状態推移した先の状態</a:t>
            </a:r>
            <a:r>
              <a:rPr lang="en-US" altLang="ja-JP" sz="1800" dirty="0"/>
              <a:t>qi”,</a:t>
            </a:r>
            <a:r>
              <a:rPr lang="en-US" altLang="ja-JP" sz="1800" dirty="0" err="1"/>
              <a:t>qj</a:t>
            </a:r>
            <a:r>
              <a:rPr lang="en-US" altLang="ja-JP" sz="1800" dirty="0"/>
              <a:t>”</a:t>
            </a:r>
            <a:r>
              <a:rPr lang="ja-JP" altLang="en-US" sz="1800" dirty="0"/>
              <a:t>の両方が最終状態</a:t>
            </a:r>
          </a:p>
          <a:p>
            <a:pPr eaLnBrk="1" hangingPunct="1">
              <a:spcBef>
                <a:spcPct val="0"/>
              </a:spcBef>
              <a:buFontTx/>
              <a:buNone/>
            </a:pPr>
            <a:r>
              <a:rPr lang="ja-JP" altLang="en-US" sz="1800" dirty="0"/>
              <a:t>　または非最終状態になるとき、</a:t>
            </a:r>
            <a:r>
              <a:rPr lang="en-US" altLang="ja-JP" sz="1800" dirty="0"/>
              <a:t>qi’  ≡</a:t>
            </a:r>
            <a:r>
              <a:rPr lang="en-US" altLang="ja-JP" sz="1800" baseline="-25000" dirty="0"/>
              <a:t>k</a:t>
            </a:r>
            <a:r>
              <a:rPr lang="ja-JP" altLang="en-US" sz="1800" dirty="0"/>
              <a:t>　</a:t>
            </a:r>
            <a:r>
              <a:rPr lang="en-US" altLang="ja-JP" sz="1800" dirty="0" err="1"/>
              <a:t>qj</a:t>
            </a:r>
            <a:r>
              <a:rPr lang="en-US" altLang="ja-JP" sz="1800" dirty="0"/>
              <a:t>’ </a:t>
            </a:r>
            <a:r>
              <a:rPr lang="ja-JP" altLang="en-US" sz="1800" dirty="0"/>
              <a:t>と書く</a:t>
            </a:r>
            <a:r>
              <a:rPr lang="ja-JP" altLang="en-US" sz="1800" dirty="0" smtClean="0"/>
              <a:t>。このようなとき、</a:t>
            </a:r>
            <a:endParaRPr lang="ja-JP" altLang="en-US" sz="1800" dirty="0"/>
          </a:p>
          <a:p>
            <a:pPr eaLnBrk="1" hangingPunct="1">
              <a:spcBef>
                <a:spcPct val="0"/>
              </a:spcBef>
              <a:buFontTx/>
              <a:buNone/>
            </a:pPr>
            <a:r>
              <a:rPr lang="ja-JP" altLang="en-US" sz="1800" dirty="0"/>
              <a:t>　</a:t>
            </a:r>
            <a:r>
              <a:rPr lang="ja-JP" altLang="en-US" sz="1800" dirty="0" smtClean="0"/>
              <a:t>推移</a:t>
            </a:r>
            <a:r>
              <a:rPr lang="ja-JP" altLang="en-US" sz="1800" dirty="0"/>
              <a:t>　</a:t>
            </a:r>
            <a:r>
              <a:rPr lang="en-US" altLang="ja-JP" sz="1800" dirty="0" err="1"/>
              <a:t>qi→qi</a:t>
            </a:r>
            <a:r>
              <a:rPr lang="en-US" altLang="ja-JP" sz="1800" dirty="0"/>
              <a:t>’, </a:t>
            </a:r>
            <a:r>
              <a:rPr lang="en-US" altLang="ja-JP" sz="1800" dirty="0" err="1"/>
              <a:t>qj→qj</a:t>
            </a:r>
            <a:r>
              <a:rPr lang="en-US" altLang="ja-JP" sz="1800" dirty="0"/>
              <a:t>’ </a:t>
            </a:r>
            <a:r>
              <a:rPr lang="ja-JP" altLang="en-US" sz="1800" dirty="0"/>
              <a:t>であるとき、</a:t>
            </a:r>
          </a:p>
          <a:p>
            <a:pPr eaLnBrk="1" hangingPunct="1">
              <a:spcBef>
                <a:spcPct val="0"/>
              </a:spcBef>
              <a:buFontTx/>
              <a:buNone/>
            </a:pPr>
            <a:r>
              <a:rPr lang="ja-JP" altLang="en-US" sz="1800" dirty="0"/>
              <a:t>　</a:t>
            </a:r>
            <a:r>
              <a:rPr lang="en-US" altLang="ja-JP" sz="1800" dirty="0"/>
              <a:t>qi  ≡</a:t>
            </a:r>
            <a:r>
              <a:rPr lang="en-US" altLang="ja-JP" sz="1800" baseline="-25000" dirty="0"/>
              <a:t>k+1</a:t>
            </a:r>
            <a:r>
              <a:rPr lang="ja-JP" altLang="en-US" sz="1800" dirty="0"/>
              <a:t>　</a:t>
            </a:r>
            <a:r>
              <a:rPr lang="en-US" altLang="ja-JP" sz="1800" dirty="0" err="1"/>
              <a:t>qj</a:t>
            </a:r>
            <a:r>
              <a:rPr lang="ja-JP" altLang="en-US" sz="1800" dirty="0"/>
              <a:t>　と書き、</a:t>
            </a:r>
            <a:r>
              <a:rPr lang="en-US" altLang="ja-JP" sz="1800" dirty="0"/>
              <a:t>k+1</a:t>
            </a:r>
            <a:r>
              <a:rPr lang="ja-JP" altLang="en-US" sz="1800" dirty="0"/>
              <a:t>回の入力記号に</a:t>
            </a:r>
            <a:r>
              <a:rPr lang="ja-JP" altLang="en-US" sz="1800" dirty="0" smtClean="0"/>
              <a:t>対して</a:t>
            </a:r>
            <a:r>
              <a:rPr lang="en-US" altLang="ja-JP" sz="1800" dirty="0" smtClean="0"/>
              <a:t>qi</a:t>
            </a:r>
            <a:r>
              <a:rPr lang="ja-JP" altLang="en-US" sz="1800" dirty="0" smtClean="0"/>
              <a:t>と</a:t>
            </a:r>
            <a:r>
              <a:rPr lang="en-US" altLang="ja-JP" sz="1800" dirty="0" err="1" smtClean="0"/>
              <a:t>qj</a:t>
            </a:r>
            <a:r>
              <a:rPr lang="ja-JP" altLang="en-US" sz="1800" dirty="0" smtClean="0"/>
              <a:t>は等価</a:t>
            </a:r>
            <a:r>
              <a:rPr lang="ja-JP" altLang="en-US" sz="1800" dirty="0"/>
              <a:t>になる</a:t>
            </a:r>
            <a:r>
              <a:rPr lang="ja-JP" altLang="en-US" sz="1800" dirty="0" smtClean="0"/>
              <a:t>と</a:t>
            </a:r>
            <a:endParaRPr lang="en-US" altLang="ja-JP" sz="1800" dirty="0" smtClean="0"/>
          </a:p>
          <a:p>
            <a:pPr eaLnBrk="1" hangingPunct="1">
              <a:spcBef>
                <a:spcPct val="0"/>
              </a:spcBef>
              <a:buFontTx/>
              <a:buNone/>
            </a:pPr>
            <a:r>
              <a:rPr lang="ja-JP" altLang="en-US" sz="1800" dirty="0"/>
              <a:t>　</a:t>
            </a:r>
            <a:r>
              <a:rPr lang="ja-JP" altLang="en-US" sz="1800" dirty="0" smtClean="0"/>
              <a:t>考える</a:t>
            </a:r>
            <a:r>
              <a:rPr lang="ja-JP" altLang="en-US" sz="1800" dirty="0" smtClean="0"/>
              <a:t>。</a:t>
            </a:r>
            <a:endParaRPr lang="en-US" altLang="ja-JP" sz="1800" dirty="0" smtClean="0"/>
          </a:p>
          <a:p>
            <a:pPr eaLnBrk="1" hangingPunct="1">
              <a:spcBef>
                <a:spcPct val="0"/>
              </a:spcBef>
              <a:buFontTx/>
              <a:buNone/>
            </a:pPr>
            <a:endParaRPr lang="en-US" altLang="ja-JP" sz="1800" dirty="0"/>
          </a:p>
        </p:txBody>
      </p:sp>
      <p:sp>
        <p:nvSpPr>
          <p:cNvPr id="8203" name="Line 11"/>
          <p:cNvSpPr>
            <a:spLocks noChangeShapeType="1"/>
          </p:cNvSpPr>
          <p:nvPr/>
        </p:nvSpPr>
        <p:spPr bwMode="auto">
          <a:xfrm flipH="1">
            <a:off x="3718118" y="2565598"/>
            <a:ext cx="144462"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204" name="Line 12"/>
          <p:cNvSpPr>
            <a:spLocks noChangeShapeType="1"/>
          </p:cNvSpPr>
          <p:nvPr/>
        </p:nvSpPr>
        <p:spPr bwMode="auto">
          <a:xfrm flipH="1">
            <a:off x="2061934" y="3069530"/>
            <a:ext cx="144463"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212" name="Line 22"/>
          <p:cNvSpPr>
            <a:spLocks noChangeShapeType="1"/>
          </p:cNvSpPr>
          <p:nvPr/>
        </p:nvSpPr>
        <p:spPr bwMode="auto">
          <a:xfrm>
            <a:off x="2090209" y="1341463"/>
            <a:ext cx="71438"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 name="テキスト ボックス 1"/>
          <p:cNvSpPr txBox="1"/>
          <p:nvPr/>
        </p:nvSpPr>
        <p:spPr>
          <a:xfrm>
            <a:off x="3502094" y="2709490"/>
            <a:ext cx="1093569" cy="338554"/>
          </a:xfrm>
          <a:prstGeom prst="rect">
            <a:avLst/>
          </a:prstGeom>
          <a:noFill/>
        </p:spPr>
        <p:txBody>
          <a:bodyPr wrap="none" rtlCol="0">
            <a:spAutoFit/>
          </a:bodyPr>
          <a:lstStyle/>
          <a:p>
            <a:r>
              <a:rPr kumimoji="1" lang="en-US" altLang="ja-JP" sz="1600" dirty="0" smtClean="0"/>
              <a:t>a</a:t>
            </a:r>
            <a:r>
              <a:rPr kumimoji="1" lang="ja-JP" altLang="en-US" sz="1600" dirty="0" smtClean="0"/>
              <a:t>　　　　　</a:t>
            </a:r>
            <a:r>
              <a:rPr kumimoji="1" lang="en-US" altLang="ja-JP" sz="1600" dirty="0" smtClean="0"/>
              <a:t>a</a:t>
            </a:r>
            <a:endParaRPr kumimoji="1" lang="ja-JP" altLang="en-US" sz="1600" dirty="0"/>
          </a:p>
        </p:txBody>
      </p:sp>
      <p:sp>
        <p:nvSpPr>
          <p:cNvPr id="22" name="テキスト ボックス 21"/>
          <p:cNvSpPr txBox="1"/>
          <p:nvPr/>
        </p:nvSpPr>
        <p:spPr>
          <a:xfrm>
            <a:off x="2563742" y="4077642"/>
            <a:ext cx="1093569" cy="338554"/>
          </a:xfrm>
          <a:prstGeom prst="rect">
            <a:avLst/>
          </a:prstGeom>
          <a:noFill/>
        </p:spPr>
        <p:txBody>
          <a:bodyPr wrap="none" rtlCol="0">
            <a:spAutoFit/>
          </a:bodyPr>
          <a:lstStyle/>
          <a:p>
            <a:r>
              <a:rPr kumimoji="1" lang="en-US" altLang="ja-JP" sz="1600" dirty="0" smtClean="0"/>
              <a:t>a</a:t>
            </a:r>
            <a:r>
              <a:rPr kumimoji="1" lang="ja-JP" altLang="en-US" sz="1600" dirty="0" smtClean="0"/>
              <a:t>　　　　　</a:t>
            </a:r>
            <a:r>
              <a:rPr kumimoji="1" lang="en-US" altLang="ja-JP" sz="1600" dirty="0" smtClean="0"/>
              <a:t>a</a:t>
            </a:r>
            <a:endParaRPr kumimoji="1" lang="ja-JP" altLang="en-US" sz="1600" dirty="0"/>
          </a:p>
        </p:txBody>
      </p:sp>
      <p:sp>
        <p:nvSpPr>
          <p:cNvPr id="10" name="Line 18"/>
          <p:cNvSpPr>
            <a:spLocks noChangeShapeType="1"/>
          </p:cNvSpPr>
          <p:nvPr/>
        </p:nvSpPr>
        <p:spPr bwMode="auto">
          <a:xfrm flipH="1">
            <a:off x="4088386" y="5213597"/>
            <a:ext cx="144463"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 name="Line 19"/>
          <p:cNvSpPr>
            <a:spLocks noChangeShapeType="1"/>
          </p:cNvSpPr>
          <p:nvPr/>
        </p:nvSpPr>
        <p:spPr bwMode="auto">
          <a:xfrm flipH="1">
            <a:off x="5433708" y="5224708"/>
            <a:ext cx="155575" cy="265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 name="テキスト ボックス 2"/>
          <p:cNvSpPr txBox="1"/>
          <p:nvPr/>
        </p:nvSpPr>
        <p:spPr>
          <a:xfrm>
            <a:off x="1115616" y="5158933"/>
            <a:ext cx="5934638" cy="646331"/>
          </a:xfrm>
          <a:prstGeom prst="rect">
            <a:avLst/>
          </a:prstGeom>
          <a:noFill/>
        </p:spPr>
        <p:txBody>
          <a:bodyPr wrap="none" rtlCol="0">
            <a:spAutoFit/>
          </a:bodyPr>
          <a:lstStyle/>
          <a:p>
            <a:r>
              <a:rPr lang="ja-JP" altLang="en-US" dirty="0"/>
              <a:t>（３）任意の</a:t>
            </a:r>
            <a:r>
              <a:rPr lang="en-US" altLang="ja-JP" dirty="0"/>
              <a:t>k</a:t>
            </a:r>
            <a:r>
              <a:rPr lang="ja-JP" altLang="en-US" dirty="0"/>
              <a:t>（≧</a:t>
            </a:r>
            <a:r>
              <a:rPr lang="en-US" altLang="ja-JP" dirty="0"/>
              <a:t>0</a:t>
            </a:r>
            <a:r>
              <a:rPr lang="ja-JP" altLang="en-US" dirty="0"/>
              <a:t>）に対して、</a:t>
            </a:r>
            <a:r>
              <a:rPr lang="en-US" altLang="ja-JP" dirty="0" err="1"/>
              <a:t>p≡</a:t>
            </a:r>
            <a:r>
              <a:rPr lang="en-US" altLang="ja-JP" baseline="-25000" dirty="0" err="1"/>
              <a:t>k</a:t>
            </a:r>
            <a:r>
              <a:rPr lang="en-US" altLang="ja-JP" dirty="0" err="1"/>
              <a:t>q</a:t>
            </a:r>
            <a:r>
              <a:rPr lang="ja-JP" altLang="en-US" dirty="0"/>
              <a:t>　ならば　</a:t>
            </a:r>
            <a:r>
              <a:rPr lang="en-US" altLang="ja-JP" dirty="0"/>
              <a:t>p≡</a:t>
            </a:r>
            <a:r>
              <a:rPr lang="en-US" altLang="ja-JP" baseline="-25000" dirty="0"/>
              <a:t>k+1</a:t>
            </a:r>
            <a:r>
              <a:rPr lang="en-US" altLang="ja-JP" dirty="0"/>
              <a:t>q</a:t>
            </a:r>
            <a:r>
              <a:rPr lang="ja-JP" altLang="en-US" dirty="0"/>
              <a:t>　である。</a:t>
            </a:r>
            <a:endParaRPr lang="en-US" altLang="ja-JP" dirty="0"/>
          </a:p>
          <a:p>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ー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11</a:t>
            </a:r>
            <a:endParaRPr lang="en-US" altLang="ja-JP" sz="1400" dirty="0" smtClean="0"/>
          </a:p>
        </p:txBody>
      </p:sp>
      <p:sp>
        <p:nvSpPr>
          <p:cNvPr id="3" name="円/楕円 2"/>
          <p:cNvSpPr/>
          <p:nvPr/>
        </p:nvSpPr>
        <p:spPr>
          <a:xfrm>
            <a:off x="985838" y="1140694"/>
            <a:ext cx="503237" cy="50323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円/楕円 6"/>
          <p:cNvSpPr/>
          <p:nvPr/>
        </p:nvSpPr>
        <p:spPr>
          <a:xfrm>
            <a:off x="985838" y="3337794"/>
            <a:ext cx="503237" cy="50482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円/楕円 8"/>
          <p:cNvSpPr/>
          <p:nvPr/>
        </p:nvSpPr>
        <p:spPr>
          <a:xfrm>
            <a:off x="2206625" y="1134344"/>
            <a:ext cx="503238" cy="50482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222" name="テキスト ボックス 9"/>
          <p:cNvSpPr txBox="1">
            <a:spLocks noChangeArrowheads="1"/>
          </p:cNvSpPr>
          <p:nvPr/>
        </p:nvSpPr>
        <p:spPr bwMode="auto">
          <a:xfrm>
            <a:off x="700088" y="1196256"/>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cxnSp>
        <p:nvCxnSpPr>
          <p:cNvPr id="12" name="直線矢印コネクタ 11"/>
          <p:cNvCxnSpPr/>
          <p:nvPr/>
        </p:nvCxnSpPr>
        <p:spPr>
          <a:xfrm>
            <a:off x="1233488" y="1639169"/>
            <a:ext cx="12700" cy="59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331913" y="2717081"/>
            <a:ext cx="11112" cy="70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130300" y="2690094"/>
            <a:ext cx="11113" cy="70167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390650" y="2591669"/>
            <a:ext cx="808038" cy="79692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498600" y="2726606"/>
            <a:ext cx="869950" cy="857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1503363" y="2490069"/>
            <a:ext cx="703262"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3" idx="6"/>
            <a:endCxn id="9" idx="2"/>
          </p:cNvCxnSpPr>
          <p:nvPr/>
        </p:nvCxnSpPr>
        <p:spPr>
          <a:xfrm flipV="1">
            <a:off x="1489075" y="1386757"/>
            <a:ext cx="717550" cy="5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2457450" y="1639169"/>
            <a:ext cx="12700" cy="59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フリーフォーム 36"/>
          <p:cNvSpPr/>
          <p:nvPr/>
        </p:nvSpPr>
        <p:spPr>
          <a:xfrm>
            <a:off x="2090738" y="664444"/>
            <a:ext cx="858837" cy="574675"/>
          </a:xfrm>
          <a:custGeom>
            <a:avLst/>
            <a:gdLst>
              <a:gd name="connsiteX0" fmla="*/ 194630 w 857974"/>
              <a:gd name="connsiteY0" fmla="*/ 535332 h 574243"/>
              <a:gd name="connsiteX1" fmla="*/ 77 w 857974"/>
              <a:gd name="connsiteY1" fmla="*/ 301868 h 574243"/>
              <a:gd name="connsiteX2" fmla="*/ 214085 w 857974"/>
              <a:gd name="connsiteY2" fmla="*/ 39222 h 574243"/>
              <a:gd name="connsiteX3" fmla="*/ 525370 w 857974"/>
              <a:gd name="connsiteY3" fmla="*/ 10039 h 574243"/>
              <a:gd name="connsiteX4" fmla="*/ 758834 w 857974"/>
              <a:gd name="connsiteY4" fmla="*/ 126771 h 574243"/>
              <a:gd name="connsiteX5" fmla="*/ 846383 w 857974"/>
              <a:gd name="connsiteY5" fmla="*/ 301868 h 574243"/>
              <a:gd name="connsiteX6" fmla="*/ 826928 w 857974"/>
              <a:gd name="connsiteY6" fmla="*/ 399145 h 574243"/>
              <a:gd name="connsiteX7" fmla="*/ 574009 w 857974"/>
              <a:gd name="connsiteY7" fmla="*/ 574243 h 57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974" h="574243">
                <a:moveTo>
                  <a:pt x="194630" y="535332"/>
                </a:moveTo>
                <a:cubicBezTo>
                  <a:pt x="95732" y="459942"/>
                  <a:pt x="-3165" y="384553"/>
                  <a:pt x="77" y="301868"/>
                </a:cubicBezTo>
                <a:cubicBezTo>
                  <a:pt x="3319" y="219183"/>
                  <a:pt x="126536" y="87860"/>
                  <a:pt x="214085" y="39222"/>
                </a:cubicBezTo>
                <a:cubicBezTo>
                  <a:pt x="301634" y="-9416"/>
                  <a:pt x="434579" y="-4552"/>
                  <a:pt x="525370" y="10039"/>
                </a:cubicBezTo>
                <a:cubicBezTo>
                  <a:pt x="616161" y="24630"/>
                  <a:pt x="705332" y="78133"/>
                  <a:pt x="758834" y="126771"/>
                </a:cubicBezTo>
                <a:cubicBezTo>
                  <a:pt x="812336" y="175409"/>
                  <a:pt x="835034" y="256472"/>
                  <a:pt x="846383" y="301868"/>
                </a:cubicBezTo>
                <a:cubicBezTo>
                  <a:pt x="857732" y="347264"/>
                  <a:pt x="872324" y="353749"/>
                  <a:pt x="826928" y="399145"/>
                </a:cubicBezTo>
                <a:cubicBezTo>
                  <a:pt x="781532" y="444541"/>
                  <a:pt x="677770" y="509392"/>
                  <a:pt x="574009" y="574243"/>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8" name="フリーフォーム 37"/>
          <p:cNvSpPr/>
          <p:nvPr/>
        </p:nvSpPr>
        <p:spPr>
          <a:xfrm rot="5400000">
            <a:off x="2500313" y="2275756"/>
            <a:ext cx="857250" cy="574675"/>
          </a:xfrm>
          <a:custGeom>
            <a:avLst/>
            <a:gdLst>
              <a:gd name="connsiteX0" fmla="*/ 194630 w 857974"/>
              <a:gd name="connsiteY0" fmla="*/ 535332 h 574243"/>
              <a:gd name="connsiteX1" fmla="*/ 77 w 857974"/>
              <a:gd name="connsiteY1" fmla="*/ 301868 h 574243"/>
              <a:gd name="connsiteX2" fmla="*/ 214085 w 857974"/>
              <a:gd name="connsiteY2" fmla="*/ 39222 h 574243"/>
              <a:gd name="connsiteX3" fmla="*/ 525370 w 857974"/>
              <a:gd name="connsiteY3" fmla="*/ 10039 h 574243"/>
              <a:gd name="connsiteX4" fmla="*/ 758834 w 857974"/>
              <a:gd name="connsiteY4" fmla="*/ 126771 h 574243"/>
              <a:gd name="connsiteX5" fmla="*/ 846383 w 857974"/>
              <a:gd name="connsiteY5" fmla="*/ 301868 h 574243"/>
              <a:gd name="connsiteX6" fmla="*/ 826928 w 857974"/>
              <a:gd name="connsiteY6" fmla="*/ 399145 h 574243"/>
              <a:gd name="connsiteX7" fmla="*/ 574009 w 857974"/>
              <a:gd name="connsiteY7" fmla="*/ 574243 h 57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974" h="574243">
                <a:moveTo>
                  <a:pt x="194630" y="535332"/>
                </a:moveTo>
                <a:cubicBezTo>
                  <a:pt x="95732" y="459942"/>
                  <a:pt x="-3165" y="384553"/>
                  <a:pt x="77" y="301868"/>
                </a:cubicBezTo>
                <a:cubicBezTo>
                  <a:pt x="3319" y="219183"/>
                  <a:pt x="126536" y="87860"/>
                  <a:pt x="214085" y="39222"/>
                </a:cubicBezTo>
                <a:cubicBezTo>
                  <a:pt x="301634" y="-9416"/>
                  <a:pt x="434579" y="-4552"/>
                  <a:pt x="525370" y="10039"/>
                </a:cubicBezTo>
                <a:cubicBezTo>
                  <a:pt x="616161" y="24630"/>
                  <a:pt x="705332" y="78133"/>
                  <a:pt x="758834" y="126771"/>
                </a:cubicBezTo>
                <a:cubicBezTo>
                  <a:pt x="812336" y="175409"/>
                  <a:pt x="835034" y="256472"/>
                  <a:pt x="846383" y="301868"/>
                </a:cubicBezTo>
                <a:cubicBezTo>
                  <a:pt x="857732" y="347264"/>
                  <a:pt x="872324" y="353749"/>
                  <a:pt x="826928" y="399145"/>
                </a:cubicBezTo>
                <a:cubicBezTo>
                  <a:pt x="781532" y="444541"/>
                  <a:pt x="677770" y="509392"/>
                  <a:pt x="574009" y="574243"/>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233" name="テキスト ボックス 38"/>
          <p:cNvSpPr txBox="1">
            <a:spLocks noChangeArrowheads="1"/>
          </p:cNvSpPr>
          <p:nvPr/>
        </p:nvSpPr>
        <p:spPr bwMode="auto">
          <a:xfrm>
            <a:off x="1641475" y="1053381"/>
            <a:ext cx="31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9234" name="テキスト ボックス 40"/>
          <p:cNvSpPr txBox="1">
            <a:spLocks noChangeArrowheads="1"/>
          </p:cNvSpPr>
          <p:nvPr/>
        </p:nvSpPr>
        <p:spPr bwMode="auto">
          <a:xfrm>
            <a:off x="2311400" y="332656"/>
            <a:ext cx="31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9235" name="テキスト ボックス 41"/>
          <p:cNvSpPr txBox="1">
            <a:spLocks noChangeArrowheads="1"/>
          </p:cNvSpPr>
          <p:nvPr/>
        </p:nvSpPr>
        <p:spPr bwMode="auto">
          <a:xfrm>
            <a:off x="869950" y="2856781"/>
            <a:ext cx="31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9236" name="テキスト ボックス 42"/>
          <p:cNvSpPr txBox="1">
            <a:spLocks noChangeArrowheads="1"/>
          </p:cNvSpPr>
          <p:nvPr/>
        </p:nvSpPr>
        <p:spPr bwMode="auto">
          <a:xfrm>
            <a:off x="1689100" y="2204319"/>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9237" name="テキスト ボックス 43"/>
          <p:cNvSpPr txBox="1">
            <a:spLocks noChangeArrowheads="1"/>
          </p:cNvSpPr>
          <p:nvPr/>
        </p:nvSpPr>
        <p:spPr bwMode="auto">
          <a:xfrm>
            <a:off x="3216275" y="2347194"/>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9238" name="テキスト ボックス 44"/>
          <p:cNvSpPr txBox="1">
            <a:spLocks noChangeArrowheads="1"/>
          </p:cNvSpPr>
          <p:nvPr/>
        </p:nvSpPr>
        <p:spPr bwMode="auto">
          <a:xfrm>
            <a:off x="958850" y="1751881"/>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9239" name="テキスト ボックス 45"/>
          <p:cNvSpPr txBox="1">
            <a:spLocks noChangeArrowheads="1"/>
          </p:cNvSpPr>
          <p:nvPr/>
        </p:nvSpPr>
        <p:spPr bwMode="auto">
          <a:xfrm>
            <a:off x="2435225" y="1739181"/>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9240" name="テキスト ボックス 46"/>
          <p:cNvSpPr txBox="1">
            <a:spLocks noChangeArrowheads="1"/>
          </p:cNvSpPr>
          <p:nvPr/>
        </p:nvSpPr>
        <p:spPr bwMode="auto">
          <a:xfrm>
            <a:off x="2268538" y="1196256"/>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endParaRPr lang="ja-JP" altLang="en-US" sz="1800"/>
          </a:p>
        </p:txBody>
      </p:sp>
      <p:sp>
        <p:nvSpPr>
          <p:cNvPr id="9241" name="テキスト ボックス 47"/>
          <p:cNvSpPr txBox="1">
            <a:spLocks noChangeArrowheads="1"/>
          </p:cNvSpPr>
          <p:nvPr/>
        </p:nvSpPr>
        <p:spPr bwMode="auto">
          <a:xfrm>
            <a:off x="1271588" y="285201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9242" name="テキスト ボックス 48"/>
          <p:cNvSpPr txBox="1">
            <a:spLocks noChangeArrowheads="1"/>
          </p:cNvSpPr>
          <p:nvPr/>
        </p:nvSpPr>
        <p:spPr bwMode="auto">
          <a:xfrm>
            <a:off x="1912938" y="308061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9243" name="テキスト ボックス 50"/>
          <p:cNvSpPr txBox="1">
            <a:spLocks noChangeArrowheads="1"/>
          </p:cNvSpPr>
          <p:nvPr/>
        </p:nvSpPr>
        <p:spPr bwMode="auto">
          <a:xfrm>
            <a:off x="1641475" y="2636119"/>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9244" name="テキスト ボックス 51"/>
          <p:cNvSpPr txBox="1">
            <a:spLocks noChangeArrowheads="1"/>
          </p:cNvSpPr>
          <p:nvPr/>
        </p:nvSpPr>
        <p:spPr bwMode="auto">
          <a:xfrm>
            <a:off x="1025525" y="1205781"/>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q0</a:t>
            </a:r>
            <a:endParaRPr lang="ja-JP" altLang="en-US" sz="1800"/>
          </a:p>
        </p:txBody>
      </p:sp>
      <p:sp>
        <p:nvSpPr>
          <p:cNvPr id="9245" name="テキスト ボックス 52"/>
          <p:cNvSpPr txBox="1">
            <a:spLocks noChangeArrowheads="1"/>
          </p:cNvSpPr>
          <p:nvPr/>
        </p:nvSpPr>
        <p:spPr bwMode="auto">
          <a:xfrm>
            <a:off x="1028700" y="2320206"/>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endParaRPr lang="ja-JP" altLang="en-US" sz="1800"/>
          </a:p>
        </p:txBody>
      </p:sp>
      <p:sp>
        <p:nvSpPr>
          <p:cNvPr id="9246" name="テキスト ボックス 53"/>
          <p:cNvSpPr txBox="1">
            <a:spLocks noChangeArrowheads="1"/>
          </p:cNvSpPr>
          <p:nvPr/>
        </p:nvSpPr>
        <p:spPr bwMode="auto">
          <a:xfrm>
            <a:off x="1030288" y="3398119"/>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q4</a:t>
            </a:r>
            <a:endParaRPr lang="ja-JP" altLang="en-US" sz="1800"/>
          </a:p>
        </p:txBody>
      </p:sp>
      <p:sp>
        <p:nvSpPr>
          <p:cNvPr id="9247" name="テキスト ボックス 54"/>
          <p:cNvSpPr txBox="1">
            <a:spLocks noChangeArrowheads="1"/>
          </p:cNvSpPr>
          <p:nvPr/>
        </p:nvSpPr>
        <p:spPr bwMode="auto">
          <a:xfrm>
            <a:off x="2243138" y="2310681"/>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endParaRPr lang="ja-JP" altLang="en-US" sz="1800"/>
          </a:p>
        </p:txBody>
      </p:sp>
      <p:sp>
        <p:nvSpPr>
          <p:cNvPr id="58" name="ドーナツ 57"/>
          <p:cNvSpPr/>
          <p:nvPr/>
        </p:nvSpPr>
        <p:spPr>
          <a:xfrm>
            <a:off x="974725" y="2247181"/>
            <a:ext cx="542925" cy="514350"/>
          </a:xfrm>
          <a:prstGeom prst="donut">
            <a:avLst>
              <a:gd name="adj" fmla="val 576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59" name="ドーナツ 58"/>
          <p:cNvSpPr/>
          <p:nvPr/>
        </p:nvSpPr>
        <p:spPr>
          <a:xfrm>
            <a:off x="2225675" y="2247181"/>
            <a:ext cx="542925" cy="514350"/>
          </a:xfrm>
          <a:prstGeom prst="donut">
            <a:avLst>
              <a:gd name="adj" fmla="val 576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9250" name="正方形/長方形 59"/>
          <p:cNvSpPr>
            <a:spLocks noChangeArrowheads="1"/>
          </p:cNvSpPr>
          <p:nvPr/>
        </p:nvSpPr>
        <p:spPr bwMode="auto">
          <a:xfrm>
            <a:off x="442397" y="4221088"/>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図</a:t>
            </a:r>
            <a:r>
              <a:rPr lang="en-US" altLang="ja-JP" sz="1800" dirty="0"/>
              <a:t>2</a:t>
            </a:r>
            <a:r>
              <a:rPr lang="ja-JP" altLang="en-US" sz="1800" dirty="0"/>
              <a:t>・</a:t>
            </a:r>
            <a:r>
              <a:rPr lang="en-US" altLang="ja-JP" sz="1800" dirty="0"/>
              <a:t>29</a:t>
            </a:r>
            <a:r>
              <a:rPr lang="ja-JP" altLang="en-US" sz="1800" dirty="0"/>
              <a:t>　</a:t>
            </a:r>
            <a:r>
              <a:rPr lang="en-US" altLang="ja-JP" sz="1800" dirty="0" smtClean="0"/>
              <a:t>M</a:t>
            </a:r>
            <a:r>
              <a:rPr lang="ja-JP" altLang="en-US" sz="1800" dirty="0"/>
              <a:t>　</a:t>
            </a:r>
          </a:p>
        </p:txBody>
      </p:sp>
      <p:sp>
        <p:nvSpPr>
          <p:cNvPr id="9251" name="テキスト ボックス 60"/>
          <p:cNvSpPr txBox="1">
            <a:spLocks noChangeArrowheads="1"/>
          </p:cNvSpPr>
          <p:nvPr/>
        </p:nvSpPr>
        <p:spPr bwMode="auto">
          <a:xfrm>
            <a:off x="4413250" y="1020763"/>
            <a:ext cx="328808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M</a:t>
            </a:r>
            <a:r>
              <a:rPr lang="en-US" altLang="ja-JP" sz="1800" dirty="0" smtClean="0"/>
              <a:t>=(Q,Σ,δ,q0,F)</a:t>
            </a:r>
          </a:p>
          <a:p>
            <a:pPr eaLnBrk="1" hangingPunct="1">
              <a:spcBef>
                <a:spcPct val="0"/>
              </a:spcBef>
              <a:buFontTx/>
              <a:buNone/>
            </a:pPr>
            <a:endParaRPr lang="en-US" altLang="ja-JP" sz="1800" dirty="0"/>
          </a:p>
          <a:p>
            <a:pPr eaLnBrk="1" hangingPunct="1">
              <a:spcBef>
                <a:spcPct val="0"/>
              </a:spcBef>
              <a:buFontTx/>
              <a:buNone/>
            </a:pPr>
            <a:r>
              <a:rPr lang="en-US" altLang="ja-JP" sz="1800" dirty="0" smtClean="0"/>
              <a:t>Q</a:t>
            </a:r>
            <a:r>
              <a:rPr lang="ja-JP" altLang="en-US" sz="1800" dirty="0"/>
              <a:t>＝｛</a:t>
            </a:r>
            <a:r>
              <a:rPr lang="en-US" altLang="ja-JP" sz="1800" dirty="0"/>
              <a:t>q0,q1,q2,q3,q4</a:t>
            </a:r>
            <a:r>
              <a:rPr lang="ja-JP" altLang="en-US" sz="1800" dirty="0"/>
              <a:t>｝</a:t>
            </a:r>
            <a:endParaRPr lang="en-US" altLang="ja-JP" sz="1800" dirty="0"/>
          </a:p>
          <a:p>
            <a:pPr eaLnBrk="1" hangingPunct="1">
              <a:spcBef>
                <a:spcPct val="0"/>
              </a:spcBef>
              <a:buFontTx/>
              <a:buNone/>
            </a:pPr>
            <a:r>
              <a:rPr lang="en-US" altLang="ja-JP" sz="1800" dirty="0" smtClean="0"/>
              <a:t>Σ</a:t>
            </a:r>
            <a:r>
              <a:rPr lang="ja-JP" altLang="en-US" sz="1800" dirty="0"/>
              <a:t>＝｛</a:t>
            </a:r>
            <a:r>
              <a:rPr lang="en-US" altLang="ja-JP" sz="1800" dirty="0" err="1"/>
              <a:t>a,b</a:t>
            </a:r>
            <a:r>
              <a:rPr lang="ja-JP" altLang="en-US" sz="1800" dirty="0"/>
              <a:t>｝</a:t>
            </a:r>
            <a:endParaRPr lang="en-US" altLang="ja-JP" sz="1800" dirty="0"/>
          </a:p>
          <a:p>
            <a:pPr eaLnBrk="1" hangingPunct="1">
              <a:spcBef>
                <a:spcPct val="0"/>
              </a:spcBef>
              <a:buFontTx/>
              <a:buNone/>
            </a:pPr>
            <a:r>
              <a:rPr lang="en-US" altLang="ja-JP" sz="1800" dirty="0" smtClean="0"/>
              <a:t>δ</a:t>
            </a:r>
            <a:r>
              <a:rPr lang="ja-JP" altLang="en-US" sz="1800" dirty="0" smtClean="0"/>
              <a:t>＝｛</a:t>
            </a:r>
            <a:r>
              <a:rPr lang="en-US" altLang="ja-JP" sz="1800" dirty="0" smtClean="0"/>
              <a:t>δ(q0,a</a:t>
            </a:r>
            <a:r>
              <a:rPr lang="en-US" altLang="ja-JP" sz="1800" dirty="0"/>
              <a:t>)=q1  δ(q0,b)=q2</a:t>
            </a:r>
          </a:p>
          <a:p>
            <a:pPr eaLnBrk="1" hangingPunct="1">
              <a:spcBef>
                <a:spcPct val="0"/>
              </a:spcBef>
              <a:buFontTx/>
              <a:buNone/>
            </a:pPr>
            <a:r>
              <a:rPr lang="ja-JP" altLang="en-US" sz="1800" dirty="0" smtClean="0"/>
              <a:t>　　　</a:t>
            </a:r>
            <a:r>
              <a:rPr lang="en-US" altLang="ja-JP" sz="1800" dirty="0" smtClean="0"/>
              <a:t>δ(q1,a</a:t>
            </a:r>
            <a:r>
              <a:rPr lang="en-US" altLang="ja-JP" sz="1800" dirty="0"/>
              <a:t>)=q1  δ(q1,b)=q3</a:t>
            </a:r>
            <a:endParaRPr lang="ja-JP" altLang="en-US" sz="1800" dirty="0"/>
          </a:p>
          <a:p>
            <a:pPr eaLnBrk="1" hangingPunct="1">
              <a:spcBef>
                <a:spcPct val="0"/>
              </a:spcBef>
              <a:buFontTx/>
              <a:buNone/>
            </a:pPr>
            <a:r>
              <a:rPr lang="ja-JP" altLang="en-US" sz="1800" dirty="0" smtClean="0"/>
              <a:t>　　　</a:t>
            </a:r>
            <a:r>
              <a:rPr lang="en-US" altLang="ja-JP" sz="1800" dirty="0" smtClean="0"/>
              <a:t>δ(q2,a</a:t>
            </a:r>
            <a:r>
              <a:rPr lang="en-US" altLang="ja-JP" sz="1800" dirty="0"/>
              <a:t>)=q3  δ(q2,b)=q4</a:t>
            </a:r>
            <a:endParaRPr lang="ja-JP" altLang="en-US" sz="1800" dirty="0"/>
          </a:p>
          <a:p>
            <a:pPr eaLnBrk="1" hangingPunct="1">
              <a:spcBef>
                <a:spcPct val="0"/>
              </a:spcBef>
              <a:buFontTx/>
              <a:buNone/>
            </a:pPr>
            <a:r>
              <a:rPr lang="ja-JP" altLang="en-US" sz="1800" dirty="0" smtClean="0"/>
              <a:t>　　　</a:t>
            </a:r>
            <a:r>
              <a:rPr lang="en-US" altLang="ja-JP" sz="1800" dirty="0" smtClean="0"/>
              <a:t>δ(q3,a</a:t>
            </a:r>
            <a:r>
              <a:rPr lang="en-US" altLang="ja-JP" sz="1800" dirty="0"/>
              <a:t>)=q3  δ(q3,b)=q4</a:t>
            </a:r>
            <a:endParaRPr lang="ja-JP" altLang="en-US" sz="1800" dirty="0"/>
          </a:p>
          <a:p>
            <a:pPr eaLnBrk="1" hangingPunct="1">
              <a:spcBef>
                <a:spcPct val="0"/>
              </a:spcBef>
              <a:buFontTx/>
              <a:buNone/>
            </a:pPr>
            <a:r>
              <a:rPr lang="ja-JP" altLang="en-US" sz="1800" dirty="0" smtClean="0"/>
              <a:t>　　　</a:t>
            </a:r>
            <a:r>
              <a:rPr lang="en-US" altLang="ja-JP" sz="1800" dirty="0" smtClean="0"/>
              <a:t>δ(q4,a</a:t>
            </a:r>
            <a:r>
              <a:rPr lang="en-US" altLang="ja-JP" sz="1800" dirty="0"/>
              <a:t>)=q2  δ(q4,b)=</a:t>
            </a:r>
            <a:r>
              <a:rPr lang="en-US" altLang="ja-JP" sz="1800" dirty="0" smtClean="0"/>
              <a:t>q3</a:t>
            </a:r>
            <a:r>
              <a:rPr lang="ja-JP" altLang="en-US" sz="1800" dirty="0" smtClean="0"/>
              <a:t>　｝</a:t>
            </a:r>
            <a:endParaRPr lang="ja-JP" altLang="en-US" sz="1800" dirty="0"/>
          </a:p>
          <a:p>
            <a:pPr eaLnBrk="1" hangingPunct="1">
              <a:spcBef>
                <a:spcPct val="0"/>
              </a:spcBef>
              <a:buFontTx/>
              <a:buNone/>
            </a:pPr>
            <a:r>
              <a:rPr lang="en-US" altLang="ja-JP" sz="1800" dirty="0" smtClean="0"/>
              <a:t>F</a:t>
            </a:r>
            <a:r>
              <a:rPr lang="en-US" altLang="ja-JP" sz="1800" dirty="0"/>
              <a:t>={q2,q3</a:t>
            </a:r>
            <a:r>
              <a:rPr lang="en-US" altLang="ja-JP" sz="1800" dirty="0" smtClean="0"/>
              <a:t>}</a:t>
            </a:r>
            <a:endParaRPr lang="ja-JP" altLang="en-US" sz="1800" dirty="0"/>
          </a:p>
        </p:txBody>
      </p:sp>
      <p:sp>
        <p:nvSpPr>
          <p:cNvPr id="9252" name="テキスト ボックス 61"/>
          <p:cNvSpPr txBox="1">
            <a:spLocks noChangeArrowheads="1"/>
          </p:cNvSpPr>
          <p:nvPr/>
        </p:nvSpPr>
        <p:spPr bwMode="auto">
          <a:xfrm>
            <a:off x="3059832" y="4221088"/>
            <a:ext cx="549541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ここで</a:t>
            </a:r>
            <a:r>
              <a:rPr lang="ja-JP" altLang="en-US" sz="1800" dirty="0" smtClean="0"/>
              <a:t>、</a:t>
            </a:r>
            <a:endParaRPr lang="en-US" altLang="ja-JP" sz="1800" dirty="0" smtClean="0"/>
          </a:p>
          <a:p>
            <a:pPr eaLnBrk="1" hangingPunct="1">
              <a:spcBef>
                <a:spcPct val="0"/>
              </a:spcBef>
              <a:buFontTx/>
              <a:buNone/>
            </a:pPr>
            <a:r>
              <a:rPr lang="ja-JP" altLang="en-US" sz="1800" dirty="0"/>
              <a:t>　</a:t>
            </a:r>
            <a:r>
              <a:rPr lang="ja-JP" altLang="en-US" sz="1800" dirty="0" smtClean="0"/>
              <a:t>①</a:t>
            </a:r>
            <a:r>
              <a:rPr lang="en-US" altLang="ja-JP" sz="1800" dirty="0" smtClean="0"/>
              <a:t>M</a:t>
            </a:r>
            <a:r>
              <a:rPr lang="ja-JP" altLang="en-US" sz="1800" dirty="0"/>
              <a:t>は到達可能な状態だけを含むものと</a:t>
            </a:r>
            <a:r>
              <a:rPr lang="ja-JP" altLang="en-US" sz="1800" dirty="0" smtClean="0"/>
              <a:t>する。</a:t>
            </a:r>
            <a:endParaRPr lang="en-US" altLang="ja-JP" sz="1800" dirty="0"/>
          </a:p>
          <a:p>
            <a:pPr eaLnBrk="1" hangingPunct="1">
              <a:spcBef>
                <a:spcPct val="0"/>
              </a:spcBef>
              <a:buFontTx/>
              <a:buNone/>
            </a:pPr>
            <a:r>
              <a:rPr lang="ja-JP" altLang="en-US" sz="1800" dirty="0"/>
              <a:t>　　　到達</a:t>
            </a:r>
            <a:r>
              <a:rPr lang="ja-JP" altLang="en-US" sz="1800" dirty="0" smtClean="0"/>
              <a:t>可能性が不明</a:t>
            </a:r>
            <a:r>
              <a:rPr lang="ja-JP" altLang="en-US" sz="1800" dirty="0"/>
              <a:t>な時は、前もって、到達不能な</a:t>
            </a:r>
            <a:endParaRPr lang="en-US" altLang="ja-JP" sz="1800" dirty="0"/>
          </a:p>
          <a:p>
            <a:pPr eaLnBrk="1" hangingPunct="1">
              <a:spcBef>
                <a:spcPct val="0"/>
              </a:spcBef>
              <a:buFontTx/>
              <a:buNone/>
            </a:pPr>
            <a:r>
              <a:rPr lang="ja-JP" altLang="en-US" sz="1800" dirty="0"/>
              <a:t>　　　状態を削除しておく</a:t>
            </a:r>
            <a:r>
              <a:rPr lang="ja-JP" altLang="en-US" sz="1800" dirty="0" smtClean="0"/>
              <a:t>。</a:t>
            </a:r>
            <a:endParaRPr lang="en-US" altLang="ja-JP" sz="1800" dirty="0" smtClean="0"/>
          </a:p>
          <a:p>
            <a:pPr eaLnBrk="1" hangingPunct="1">
              <a:spcBef>
                <a:spcPct val="0"/>
              </a:spcBef>
              <a:buFontTx/>
              <a:buNone/>
            </a:pPr>
            <a:r>
              <a:rPr lang="ja-JP" altLang="en-US" sz="1800" dirty="0"/>
              <a:t>　</a:t>
            </a:r>
            <a:r>
              <a:rPr lang="ja-JP" altLang="en-US" sz="1800" dirty="0" smtClean="0"/>
              <a:t>②</a:t>
            </a:r>
            <a:r>
              <a:rPr lang="en-US" altLang="ja-JP" sz="1800" dirty="0" smtClean="0"/>
              <a:t>k=0,1,2,</a:t>
            </a:r>
            <a:r>
              <a:rPr lang="ja-JP" altLang="en-US" sz="1800" dirty="0" smtClean="0"/>
              <a:t>・・・に対して、</a:t>
            </a:r>
            <a:r>
              <a:rPr lang="en-US" altLang="ja-JP" sz="1800" dirty="0" smtClean="0"/>
              <a:t>k-</a:t>
            </a:r>
            <a:r>
              <a:rPr lang="ja-JP" altLang="en-US" sz="1800" dirty="0" smtClean="0"/>
              <a:t>等価性によって</a:t>
            </a:r>
            <a:r>
              <a:rPr lang="en-US" altLang="ja-JP" sz="1800" dirty="0" smtClean="0"/>
              <a:t>Q</a:t>
            </a:r>
            <a:r>
              <a:rPr lang="ja-JP" altLang="en-US" sz="1800" dirty="0" smtClean="0"/>
              <a:t>の状態を</a:t>
            </a:r>
            <a:endParaRPr lang="en-US" altLang="ja-JP" sz="1800" dirty="0" smtClean="0"/>
          </a:p>
          <a:p>
            <a:pPr eaLnBrk="1" hangingPunct="1">
              <a:spcBef>
                <a:spcPct val="0"/>
              </a:spcBef>
              <a:buNone/>
            </a:pPr>
            <a:r>
              <a:rPr lang="ja-JP" altLang="en-US" sz="1800" dirty="0"/>
              <a:t>　</a:t>
            </a:r>
            <a:r>
              <a:rPr lang="ja-JP" altLang="en-US" sz="1800" dirty="0" smtClean="0"/>
              <a:t>　　分類して得られる</a:t>
            </a:r>
            <a:r>
              <a:rPr lang="en-US" altLang="ja-JP" sz="1800" dirty="0" smtClean="0"/>
              <a:t>Q</a:t>
            </a:r>
            <a:r>
              <a:rPr lang="ja-JP" altLang="en-US" sz="1800" dirty="0" smtClean="0"/>
              <a:t>の状態の分類を</a:t>
            </a:r>
            <a:r>
              <a:rPr lang="en-US" altLang="ja-JP" sz="1800" dirty="0" err="1" smtClean="0"/>
              <a:t>Q</a:t>
            </a:r>
            <a:r>
              <a:rPr lang="en-US" altLang="ja-JP" sz="1800" baseline="-25000" dirty="0" err="1" smtClean="0"/>
              <a:t>k</a:t>
            </a:r>
            <a:r>
              <a:rPr lang="ja-JP" altLang="en-US" sz="1800" dirty="0"/>
              <a:t>とする。</a:t>
            </a:r>
            <a:endParaRPr lang="en-US" altLang="ja-JP" sz="1800" dirty="0"/>
          </a:p>
          <a:p>
            <a:pPr eaLnBrk="1" hangingPunct="1">
              <a:spcBef>
                <a:spcPct val="0"/>
              </a:spcBef>
              <a:buFontTx/>
              <a:buNone/>
            </a:pPr>
            <a:endParaRPr lang="ja-JP" altLang="en-US" sz="1800" baseline="-25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12</a:t>
            </a:r>
            <a:endParaRPr lang="en-US" altLang="ja-JP" sz="1400" dirty="0" smtClean="0"/>
          </a:p>
        </p:txBody>
      </p:sp>
      <p:sp>
        <p:nvSpPr>
          <p:cNvPr id="10243" name="Text Box 3"/>
          <p:cNvSpPr txBox="1">
            <a:spLocks noChangeArrowheads="1"/>
          </p:cNvSpPr>
          <p:nvPr/>
        </p:nvSpPr>
        <p:spPr bwMode="auto">
          <a:xfrm>
            <a:off x="659754" y="980728"/>
            <a:ext cx="518603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（１）ｋ＝０のとき　　非最終状態｛</a:t>
            </a:r>
            <a:r>
              <a:rPr lang="en-US" altLang="ja-JP" sz="1800" dirty="0"/>
              <a:t>q</a:t>
            </a:r>
            <a:r>
              <a:rPr lang="en-US" altLang="ja-JP" sz="1800" baseline="-25000" dirty="0"/>
              <a:t>0</a:t>
            </a:r>
            <a:r>
              <a:rPr lang="en-US" altLang="ja-JP" sz="1800" dirty="0"/>
              <a:t>,q</a:t>
            </a:r>
            <a:r>
              <a:rPr lang="en-US" altLang="ja-JP" sz="1800" baseline="-25000" dirty="0"/>
              <a:t>1</a:t>
            </a:r>
            <a:r>
              <a:rPr lang="en-US" altLang="ja-JP" sz="1800" dirty="0"/>
              <a:t>,q</a:t>
            </a:r>
            <a:r>
              <a:rPr lang="en-US" altLang="ja-JP" sz="1800" baseline="-25000" dirty="0"/>
              <a:t>4</a:t>
            </a:r>
            <a:r>
              <a:rPr lang="ja-JP" altLang="en-US" sz="1800" dirty="0"/>
              <a:t>｝は</a:t>
            </a:r>
            <a:r>
              <a:rPr lang="en-US" altLang="ja-JP" sz="1800" dirty="0"/>
              <a:t>0-</a:t>
            </a:r>
            <a:r>
              <a:rPr lang="ja-JP" altLang="en-US" sz="1800" dirty="0"/>
              <a:t>等価</a:t>
            </a:r>
          </a:p>
          <a:p>
            <a:pPr eaLnBrk="1" hangingPunct="1">
              <a:spcBef>
                <a:spcPct val="0"/>
              </a:spcBef>
              <a:buFontTx/>
              <a:buNone/>
            </a:pPr>
            <a:r>
              <a:rPr lang="ja-JP" altLang="en-US" sz="1800" dirty="0"/>
              <a:t>　　　　　　　　　　　　最終状態｛</a:t>
            </a:r>
            <a:r>
              <a:rPr lang="en-US" altLang="ja-JP" sz="1800" dirty="0"/>
              <a:t>q</a:t>
            </a:r>
            <a:r>
              <a:rPr lang="en-US" altLang="ja-JP" sz="1800" baseline="-25000" dirty="0"/>
              <a:t>2</a:t>
            </a:r>
            <a:r>
              <a:rPr lang="en-US" altLang="ja-JP" sz="1800" dirty="0"/>
              <a:t>,q</a:t>
            </a:r>
            <a:r>
              <a:rPr lang="en-US" altLang="ja-JP" sz="1800" baseline="-25000" dirty="0"/>
              <a:t>3</a:t>
            </a:r>
            <a:r>
              <a:rPr lang="ja-JP" altLang="en-US" sz="1800" dirty="0"/>
              <a:t>｝は</a:t>
            </a:r>
            <a:r>
              <a:rPr lang="en-US" altLang="ja-JP" sz="1800" dirty="0"/>
              <a:t>0-</a:t>
            </a:r>
            <a:r>
              <a:rPr lang="ja-JP" altLang="en-US" sz="1800" dirty="0"/>
              <a:t>等価</a:t>
            </a:r>
            <a:endParaRPr lang="en-US" altLang="ja-JP" sz="1800" dirty="0"/>
          </a:p>
          <a:p>
            <a:pPr eaLnBrk="1" hangingPunct="1">
              <a:spcBef>
                <a:spcPct val="0"/>
              </a:spcBef>
              <a:buFontTx/>
              <a:buNone/>
            </a:pPr>
            <a:r>
              <a:rPr lang="ja-JP" altLang="en-US" sz="1800" dirty="0" smtClean="0"/>
              <a:t>　　　　　　　　　　　　</a:t>
            </a:r>
            <a:r>
              <a:rPr lang="en-US" altLang="ja-JP" sz="1800" dirty="0" smtClean="0"/>
              <a:t>Q</a:t>
            </a:r>
            <a:r>
              <a:rPr lang="en-US" altLang="ja-JP" sz="1800" baseline="-25000" dirty="0" smtClean="0"/>
              <a:t>0</a:t>
            </a:r>
            <a:r>
              <a:rPr lang="en-US" altLang="ja-JP" sz="1800" dirty="0" smtClean="0"/>
              <a:t>={{q</a:t>
            </a:r>
            <a:r>
              <a:rPr lang="en-US" altLang="ja-JP" sz="1800" baseline="-25000" dirty="0" smtClean="0"/>
              <a:t>0</a:t>
            </a:r>
            <a:r>
              <a:rPr lang="en-US" altLang="ja-JP" sz="1800" dirty="0" smtClean="0"/>
              <a:t>,q</a:t>
            </a:r>
            <a:r>
              <a:rPr lang="en-US" altLang="ja-JP" sz="1800" baseline="-25000" dirty="0" smtClean="0"/>
              <a:t>1</a:t>
            </a:r>
            <a:r>
              <a:rPr lang="en-US" altLang="ja-JP" sz="1800" dirty="0" smtClean="0"/>
              <a:t>,q</a:t>
            </a:r>
            <a:r>
              <a:rPr lang="en-US" altLang="ja-JP" sz="1800" baseline="-25000" dirty="0" smtClean="0"/>
              <a:t>4</a:t>
            </a:r>
            <a:r>
              <a:rPr lang="en-US" altLang="ja-JP" sz="1800" dirty="0" smtClean="0"/>
              <a:t>},{q</a:t>
            </a:r>
            <a:r>
              <a:rPr lang="en-US" altLang="ja-JP" sz="1800" baseline="-25000" dirty="0" smtClean="0"/>
              <a:t>2</a:t>
            </a:r>
            <a:r>
              <a:rPr lang="en-US" altLang="ja-JP" sz="1800" dirty="0" smtClean="0"/>
              <a:t>,q</a:t>
            </a:r>
            <a:r>
              <a:rPr lang="en-US" altLang="ja-JP" sz="1800" baseline="-25000" dirty="0" smtClean="0"/>
              <a:t>3</a:t>
            </a:r>
            <a:r>
              <a:rPr lang="en-US" altLang="ja-JP" sz="1800" dirty="0" smtClean="0"/>
              <a:t>}}</a:t>
            </a:r>
          </a:p>
          <a:p>
            <a:pPr eaLnBrk="1" hangingPunct="1">
              <a:spcBef>
                <a:spcPct val="0"/>
              </a:spcBef>
              <a:buFontTx/>
              <a:buNone/>
            </a:pPr>
            <a:endParaRPr lang="ja-JP" altLang="en-US" sz="1800" dirty="0"/>
          </a:p>
          <a:p>
            <a:pPr eaLnBrk="1" hangingPunct="1">
              <a:spcBef>
                <a:spcPct val="0"/>
              </a:spcBef>
              <a:buFontTx/>
              <a:buNone/>
            </a:pPr>
            <a:r>
              <a:rPr lang="ja-JP" altLang="en-US" sz="1800" dirty="0"/>
              <a:t>（２）ｋ＝１のときを調べる（</a:t>
            </a:r>
            <a:r>
              <a:rPr lang="en-US" altLang="ja-JP" sz="1800" dirty="0"/>
              <a:t>0-</a:t>
            </a:r>
            <a:r>
              <a:rPr lang="ja-JP" altLang="en-US" sz="1800" dirty="0"/>
              <a:t>等価の</a:t>
            </a:r>
            <a:r>
              <a:rPr lang="ja-JP" altLang="en-US" sz="1800" dirty="0" smtClean="0"/>
              <a:t>ものについて）</a:t>
            </a:r>
            <a:endParaRPr lang="ja-JP" altLang="en-US" sz="1800" dirty="0"/>
          </a:p>
        </p:txBody>
      </p:sp>
      <p:grpSp>
        <p:nvGrpSpPr>
          <p:cNvPr id="10244" name="Group 4"/>
          <p:cNvGrpSpPr>
            <a:grpSpLocks/>
          </p:cNvGrpSpPr>
          <p:nvPr/>
        </p:nvGrpSpPr>
        <p:grpSpPr bwMode="auto">
          <a:xfrm>
            <a:off x="1258888" y="3520107"/>
            <a:ext cx="1666875" cy="1069975"/>
            <a:chOff x="657" y="1570"/>
            <a:chExt cx="1050" cy="674"/>
          </a:xfrm>
        </p:grpSpPr>
        <p:sp>
          <p:nvSpPr>
            <p:cNvPr id="10279" name="Text Box 5"/>
            <p:cNvSpPr txBox="1">
              <a:spLocks noChangeArrowheads="1"/>
            </p:cNvSpPr>
            <p:nvPr/>
          </p:nvSpPr>
          <p:spPr bwMode="auto">
            <a:xfrm>
              <a:off x="657" y="1570"/>
              <a:ext cx="105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a:t>　　　</a:t>
              </a:r>
              <a:r>
                <a:rPr lang="en-US" altLang="ja-JP" sz="1600"/>
                <a:t>q0</a:t>
              </a:r>
              <a:r>
                <a:rPr lang="ja-JP" altLang="en-US" sz="1600"/>
                <a:t>と</a:t>
              </a:r>
              <a:r>
                <a:rPr lang="en-US" altLang="ja-JP" sz="1600"/>
                <a:t>q1</a:t>
              </a:r>
            </a:p>
            <a:p>
              <a:pPr eaLnBrk="1" hangingPunct="1">
                <a:spcBef>
                  <a:spcPct val="0"/>
                </a:spcBef>
                <a:buFontTx/>
                <a:buNone/>
              </a:pPr>
              <a:endParaRPr lang="en-US" altLang="ja-JP" sz="1600"/>
            </a:p>
            <a:p>
              <a:pPr eaLnBrk="1" hangingPunct="1">
                <a:spcBef>
                  <a:spcPct val="0"/>
                </a:spcBef>
                <a:buFontTx/>
                <a:buNone/>
              </a:pPr>
              <a:r>
                <a:rPr lang="en-US" altLang="ja-JP" sz="1600">
                  <a:solidFill>
                    <a:srgbClr val="0000FF"/>
                  </a:solidFill>
                </a:rPr>
                <a:t>q1</a:t>
              </a:r>
              <a:r>
                <a:rPr lang="ja-JP" altLang="en-US" sz="1600">
                  <a:solidFill>
                    <a:srgbClr val="0000FF"/>
                  </a:solidFill>
                </a:rPr>
                <a:t>と</a:t>
              </a:r>
              <a:r>
                <a:rPr lang="en-US" altLang="ja-JP" sz="1600">
                  <a:solidFill>
                    <a:srgbClr val="0000FF"/>
                  </a:solidFill>
                </a:rPr>
                <a:t>q1</a:t>
              </a:r>
              <a:r>
                <a:rPr lang="ja-JP" altLang="en-US" sz="1600"/>
                <a:t>　　</a:t>
              </a:r>
              <a:r>
                <a:rPr lang="en-US" altLang="ja-JP" sz="1600">
                  <a:solidFill>
                    <a:srgbClr val="009900"/>
                  </a:solidFill>
                </a:rPr>
                <a:t>q2</a:t>
              </a:r>
              <a:r>
                <a:rPr lang="ja-JP" altLang="en-US" sz="1600">
                  <a:solidFill>
                    <a:srgbClr val="009900"/>
                  </a:solidFill>
                </a:rPr>
                <a:t>と</a:t>
              </a:r>
              <a:r>
                <a:rPr lang="en-US" altLang="ja-JP" sz="1600">
                  <a:solidFill>
                    <a:srgbClr val="009900"/>
                  </a:solidFill>
                </a:rPr>
                <a:t>q3</a:t>
              </a:r>
            </a:p>
            <a:p>
              <a:pPr eaLnBrk="1" hangingPunct="1">
                <a:spcBef>
                  <a:spcPct val="0"/>
                </a:spcBef>
                <a:buFontTx/>
                <a:buNone/>
              </a:pPr>
              <a:endParaRPr lang="en-US" altLang="ja-JP" sz="1600"/>
            </a:p>
          </p:txBody>
        </p:sp>
        <p:sp>
          <p:nvSpPr>
            <p:cNvPr id="10280" name="Line 6"/>
            <p:cNvSpPr>
              <a:spLocks noChangeShapeType="1"/>
            </p:cNvSpPr>
            <p:nvPr/>
          </p:nvSpPr>
          <p:spPr bwMode="auto">
            <a:xfrm flipH="1">
              <a:off x="839" y="1751"/>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81" name="Line 7"/>
            <p:cNvSpPr>
              <a:spLocks noChangeShapeType="1"/>
            </p:cNvSpPr>
            <p:nvPr/>
          </p:nvSpPr>
          <p:spPr bwMode="auto">
            <a:xfrm flipH="1">
              <a:off x="1066" y="1751"/>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82" name="Line 8"/>
            <p:cNvSpPr>
              <a:spLocks noChangeShapeType="1"/>
            </p:cNvSpPr>
            <p:nvPr/>
          </p:nvSpPr>
          <p:spPr bwMode="auto">
            <a:xfrm>
              <a:off x="1066" y="1706"/>
              <a:ext cx="22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83" name="Line 9"/>
            <p:cNvSpPr>
              <a:spLocks noChangeShapeType="1"/>
            </p:cNvSpPr>
            <p:nvPr/>
          </p:nvSpPr>
          <p:spPr bwMode="auto">
            <a:xfrm>
              <a:off x="1338" y="1751"/>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84" name="Text Box 10"/>
            <p:cNvSpPr txBox="1">
              <a:spLocks noChangeArrowheads="1"/>
            </p:cNvSpPr>
            <p:nvPr/>
          </p:nvSpPr>
          <p:spPr bwMode="auto">
            <a:xfrm>
              <a:off x="793" y="170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a:t>
              </a:r>
            </a:p>
          </p:txBody>
        </p:sp>
        <p:sp>
          <p:nvSpPr>
            <p:cNvPr id="10285" name="Text Box 11"/>
            <p:cNvSpPr txBox="1">
              <a:spLocks noChangeArrowheads="1"/>
            </p:cNvSpPr>
            <p:nvPr/>
          </p:nvSpPr>
          <p:spPr bwMode="auto">
            <a:xfrm>
              <a:off x="1383" y="170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b</a:t>
              </a:r>
            </a:p>
          </p:txBody>
        </p:sp>
        <p:sp>
          <p:nvSpPr>
            <p:cNvPr id="10286" name="Oval 12"/>
            <p:cNvSpPr>
              <a:spLocks noChangeArrowheads="1"/>
            </p:cNvSpPr>
            <p:nvPr/>
          </p:nvSpPr>
          <p:spPr bwMode="auto">
            <a:xfrm>
              <a:off x="1247" y="1901"/>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0287" name="Oval 13"/>
            <p:cNvSpPr>
              <a:spLocks noChangeArrowheads="1"/>
            </p:cNvSpPr>
            <p:nvPr/>
          </p:nvSpPr>
          <p:spPr bwMode="auto">
            <a:xfrm>
              <a:off x="1496" y="1908"/>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sp>
        <p:nvSpPr>
          <p:cNvPr id="10245" name="Text Box 14"/>
          <p:cNvSpPr txBox="1">
            <a:spLocks noChangeArrowheads="1"/>
          </p:cNvSpPr>
          <p:nvPr/>
        </p:nvSpPr>
        <p:spPr bwMode="auto">
          <a:xfrm>
            <a:off x="1476375" y="4407520"/>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600"/>
              <a:t>q0≡</a:t>
            </a:r>
            <a:r>
              <a:rPr lang="en-US" altLang="ja-JP" sz="1600" baseline="-25000"/>
              <a:t>1</a:t>
            </a:r>
            <a:r>
              <a:rPr lang="en-US" altLang="ja-JP" sz="1600"/>
              <a:t>q1</a:t>
            </a:r>
          </a:p>
        </p:txBody>
      </p:sp>
      <p:grpSp>
        <p:nvGrpSpPr>
          <p:cNvPr id="10246" name="Group 15"/>
          <p:cNvGrpSpPr>
            <a:grpSpLocks/>
          </p:cNvGrpSpPr>
          <p:nvPr/>
        </p:nvGrpSpPr>
        <p:grpSpPr bwMode="auto">
          <a:xfrm>
            <a:off x="3109913" y="3489945"/>
            <a:ext cx="1195387" cy="1273175"/>
            <a:chOff x="2109" y="1616"/>
            <a:chExt cx="753" cy="801"/>
          </a:xfrm>
        </p:grpSpPr>
        <p:sp>
          <p:nvSpPr>
            <p:cNvPr id="10272" name="Text Box 16"/>
            <p:cNvSpPr txBox="1">
              <a:spLocks noChangeArrowheads="1"/>
            </p:cNvSpPr>
            <p:nvPr/>
          </p:nvSpPr>
          <p:spPr bwMode="auto">
            <a:xfrm>
              <a:off x="2109" y="1616"/>
              <a:ext cx="75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a:t>　　　</a:t>
              </a:r>
              <a:r>
                <a:rPr lang="en-US" altLang="ja-JP" sz="1600"/>
                <a:t>q1</a:t>
              </a:r>
              <a:r>
                <a:rPr lang="ja-JP" altLang="en-US" sz="1600"/>
                <a:t>と</a:t>
              </a:r>
              <a:r>
                <a:rPr lang="en-US" altLang="ja-JP" sz="1600"/>
                <a:t>q4</a:t>
              </a:r>
            </a:p>
            <a:p>
              <a:pPr eaLnBrk="1" hangingPunct="1">
                <a:spcBef>
                  <a:spcPct val="0"/>
                </a:spcBef>
                <a:buFontTx/>
                <a:buNone/>
              </a:pPr>
              <a:endParaRPr lang="en-US" altLang="ja-JP" sz="1600"/>
            </a:p>
            <a:p>
              <a:pPr eaLnBrk="1" hangingPunct="1">
                <a:spcBef>
                  <a:spcPct val="0"/>
                </a:spcBef>
                <a:buFontTx/>
                <a:buNone/>
              </a:pPr>
              <a:r>
                <a:rPr lang="en-US" altLang="ja-JP" sz="1600"/>
                <a:t>q1</a:t>
              </a:r>
              <a:r>
                <a:rPr lang="ja-JP" altLang="en-US" sz="1600"/>
                <a:t>と</a:t>
              </a:r>
              <a:r>
                <a:rPr lang="en-US" altLang="ja-JP" sz="1600"/>
                <a:t>q2</a:t>
              </a:r>
              <a:r>
                <a:rPr lang="ja-JP" altLang="en-US" sz="1600"/>
                <a:t>　　</a:t>
              </a:r>
            </a:p>
          </p:txBody>
        </p:sp>
        <p:sp>
          <p:nvSpPr>
            <p:cNvPr id="10273" name="Line 17"/>
            <p:cNvSpPr>
              <a:spLocks noChangeShapeType="1"/>
            </p:cNvSpPr>
            <p:nvPr/>
          </p:nvSpPr>
          <p:spPr bwMode="auto">
            <a:xfrm flipH="1">
              <a:off x="2291" y="1797"/>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74" name="Line 18"/>
            <p:cNvSpPr>
              <a:spLocks noChangeShapeType="1"/>
            </p:cNvSpPr>
            <p:nvPr/>
          </p:nvSpPr>
          <p:spPr bwMode="auto">
            <a:xfrm flipH="1">
              <a:off x="2518" y="1797"/>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75" name="Text Box 19"/>
            <p:cNvSpPr txBox="1">
              <a:spLocks noChangeArrowheads="1"/>
            </p:cNvSpPr>
            <p:nvPr/>
          </p:nvSpPr>
          <p:spPr bwMode="auto">
            <a:xfrm>
              <a:off x="2245" y="175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a:t>
              </a:r>
            </a:p>
          </p:txBody>
        </p:sp>
        <p:sp>
          <p:nvSpPr>
            <p:cNvPr id="10276" name="Oval 20"/>
            <p:cNvSpPr>
              <a:spLocks noChangeArrowheads="1"/>
            </p:cNvSpPr>
            <p:nvPr/>
          </p:nvSpPr>
          <p:spPr bwMode="auto">
            <a:xfrm>
              <a:off x="2381" y="1933"/>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0277" name="Text Box 21"/>
            <p:cNvSpPr txBox="1">
              <a:spLocks noChangeArrowheads="1"/>
            </p:cNvSpPr>
            <p:nvPr/>
          </p:nvSpPr>
          <p:spPr bwMode="auto">
            <a:xfrm>
              <a:off x="2200" y="2205"/>
              <a:ext cx="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600"/>
                <a:t>q1≡</a:t>
              </a:r>
              <a:r>
                <a:rPr lang="en-US" altLang="ja-JP" sz="1600" baseline="-25000"/>
                <a:t>1</a:t>
              </a:r>
              <a:r>
                <a:rPr lang="en-US" altLang="ja-JP" sz="1600"/>
                <a:t>q4</a:t>
              </a:r>
            </a:p>
          </p:txBody>
        </p:sp>
        <p:sp>
          <p:nvSpPr>
            <p:cNvPr id="10278" name="Line 22"/>
            <p:cNvSpPr>
              <a:spLocks noChangeShapeType="1"/>
            </p:cNvSpPr>
            <p:nvPr/>
          </p:nvSpPr>
          <p:spPr bwMode="auto">
            <a:xfrm flipH="1">
              <a:off x="2395" y="2251"/>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grpSp>
        <p:nvGrpSpPr>
          <p:cNvPr id="10247" name="Group 23"/>
          <p:cNvGrpSpPr>
            <a:grpSpLocks/>
          </p:cNvGrpSpPr>
          <p:nvPr/>
        </p:nvGrpSpPr>
        <p:grpSpPr bwMode="auto">
          <a:xfrm>
            <a:off x="4572000" y="3591545"/>
            <a:ext cx="1195388" cy="1200150"/>
            <a:chOff x="3515" y="1661"/>
            <a:chExt cx="753" cy="756"/>
          </a:xfrm>
        </p:grpSpPr>
        <p:sp>
          <p:nvSpPr>
            <p:cNvPr id="10265" name="Text Box 24"/>
            <p:cNvSpPr txBox="1">
              <a:spLocks noChangeArrowheads="1"/>
            </p:cNvSpPr>
            <p:nvPr/>
          </p:nvSpPr>
          <p:spPr bwMode="auto">
            <a:xfrm>
              <a:off x="3515" y="1661"/>
              <a:ext cx="753"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a:t>　　　</a:t>
              </a:r>
              <a:r>
                <a:rPr lang="en-US" altLang="ja-JP" sz="1600"/>
                <a:t>q0</a:t>
              </a:r>
              <a:r>
                <a:rPr lang="ja-JP" altLang="en-US" sz="1600"/>
                <a:t>と</a:t>
              </a:r>
              <a:r>
                <a:rPr lang="en-US" altLang="ja-JP" sz="1600"/>
                <a:t>q4</a:t>
              </a:r>
            </a:p>
            <a:p>
              <a:pPr eaLnBrk="1" hangingPunct="1">
                <a:spcBef>
                  <a:spcPct val="0"/>
                </a:spcBef>
                <a:buFontTx/>
                <a:buNone/>
              </a:pPr>
              <a:endParaRPr lang="en-US" altLang="ja-JP" sz="1600"/>
            </a:p>
            <a:p>
              <a:pPr eaLnBrk="1" hangingPunct="1">
                <a:spcBef>
                  <a:spcPct val="0"/>
                </a:spcBef>
                <a:buFontTx/>
                <a:buNone/>
              </a:pPr>
              <a:r>
                <a:rPr lang="en-US" altLang="ja-JP" sz="1600"/>
                <a:t>q1</a:t>
              </a:r>
              <a:r>
                <a:rPr lang="ja-JP" altLang="en-US" sz="1600"/>
                <a:t>と</a:t>
              </a:r>
              <a:r>
                <a:rPr lang="en-US" altLang="ja-JP" sz="1600"/>
                <a:t>q2</a:t>
              </a:r>
              <a:r>
                <a:rPr lang="ja-JP" altLang="en-US" sz="1600"/>
                <a:t>　</a:t>
              </a:r>
            </a:p>
            <a:p>
              <a:pPr eaLnBrk="1" hangingPunct="1">
                <a:spcBef>
                  <a:spcPct val="0"/>
                </a:spcBef>
                <a:buFontTx/>
                <a:buNone/>
              </a:pPr>
              <a:endParaRPr lang="en-US" altLang="ja-JP" sz="1600"/>
            </a:p>
          </p:txBody>
        </p:sp>
        <p:sp>
          <p:nvSpPr>
            <p:cNvPr id="10266" name="Line 25"/>
            <p:cNvSpPr>
              <a:spLocks noChangeShapeType="1"/>
            </p:cNvSpPr>
            <p:nvPr/>
          </p:nvSpPr>
          <p:spPr bwMode="auto">
            <a:xfrm flipH="1">
              <a:off x="3697" y="1842"/>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67" name="Line 26"/>
            <p:cNvSpPr>
              <a:spLocks noChangeShapeType="1"/>
            </p:cNvSpPr>
            <p:nvPr/>
          </p:nvSpPr>
          <p:spPr bwMode="auto">
            <a:xfrm flipH="1">
              <a:off x="3924" y="1842"/>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68" name="Text Box 27"/>
            <p:cNvSpPr txBox="1">
              <a:spLocks noChangeArrowheads="1"/>
            </p:cNvSpPr>
            <p:nvPr/>
          </p:nvSpPr>
          <p:spPr bwMode="auto">
            <a:xfrm>
              <a:off x="3651" y="1797"/>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a:t>
              </a:r>
            </a:p>
          </p:txBody>
        </p:sp>
        <p:sp>
          <p:nvSpPr>
            <p:cNvPr id="10269" name="Oval 28"/>
            <p:cNvSpPr>
              <a:spLocks noChangeArrowheads="1"/>
            </p:cNvSpPr>
            <p:nvPr/>
          </p:nvSpPr>
          <p:spPr bwMode="auto">
            <a:xfrm>
              <a:off x="3787" y="1979"/>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0270" name="Text Box 29"/>
            <p:cNvSpPr txBox="1">
              <a:spLocks noChangeArrowheads="1"/>
            </p:cNvSpPr>
            <p:nvPr/>
          </p:nvSpPr>
          <p:spPr bwMode="auto">
            <a:xfrm>
              <a:off x="3515" y="2205"/>
              <a:ext cx="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600"/>
                <a:t>q0≡</a:t>
              </a:r>
              <a:r>
                <a:rPr lang="en-US" altLang="ja-JP" sz="1600" baseline="-25000"/>
                <a:t>1</a:t>
              </a:r>
              <a:r>
                <a:rPr lang="en-US" altLang="ja-JP" sz="1600"/>
                <a:t>q4</a:t>
              </a:r>
            </a:p>
          </p:txBody>
        </p:sp>
        <p:sp>
          <p:nvSpPr>
            <p:cNvPr id="10271" name="Line 30"/>
            <p:cNvSpPr>
              <a:spLocks noChangeShapeType="1"/>
            </p:cNvSpPr>
            <p:nvPr/>
          </p:nvSpPr>
          <p:spPr bwMode="auto">
            <a:xfrm flipH="1">
              <a:off x="3694" y="224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10248" name="Text Box 31"/>
          <p:cNvSpPr txBox="1">
            <a:spLocks noChangeArrowheads="1"/>
          </p:cNvSpPr>
          <p:nvPr/>
        </p:nvSpPr>
        <p:spPr bwMode="auto">
          <a:xfrm>
            <a:off x="6156325" y="3591545"/>
            <a:ext cx="16668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a:t>　　　</a:t>
            </a:r>
            <a:r>
              <a:rPr lang="en-US" altLang="ja-JP" sz="1600"/>
              <a:t>q2</a:t>
            </a:r>
            <a:r>
              <a:rPr lang="ja-JP" altLang="en-US" sz="1600"/>
              <a:t>と</a:t>
            </a:r>
            <a:r>
              <a:rPr lang="en-US" altLang="ja-JP" sz="1600"/>
              <a:t>q3</a:t>
            </a:r>
            <a:endParaRPr lang="ja-JP" altLang="en-US" sz="1600"/>
          </a:p>
          <a:p>
            <a:pPr eaLnBrk="1" hangingPunct="1">
              <a:spcBef>
                <a:spcPct val="0"/>
              </a:spcBef>
              <a:buFontTx/>
              <a:buNone/>
            </a:pPr>
            <a:endParaRPr lang="ja-JP" altLang="en-US" sz="1600"/>
          </a:p>
          <a:p>
            <a:pPr eaLnBrk="1" hangingPunct="1">
              <a:spcBef>
                <a:spcPct val="0"/>
              </a:spcBef>
              <a:buFontTx/>
              <a:buNone/>
            </a:pPr>
            <a:r>
              <a:rPr lang="en-US" altLang="ja-JP" sz="1600">
                <a:solidFill>
                  <a:srgbClr val="0000FF"/>
                </a:solidFill>
              </a:rPr>
              <a:t>q4</a:t>
            </a:r>
            <a:r>
              <a:rPr lang="ja-JP" altLang="en-US" sz="1600">
                <a:solidFill>
                  <a:srgbClr val="0000FF"/>
                </a:solidFill>
              </a:rPr>
              <a:t>と</a:t>
            </a:r>
            <a:r>
              <a:rPr lang="en-US" altLang="ja-JP" sz="1600">
                <a:solidFill>
                  <a:srgbClr val="0000FF"/>
                </a:solidFill>
              </a:rPr>
              <a:t>q4</a:t>
            </a:r>
            <a:r>
              <a:rPr lang="ja-JP" altLang="en-US" sz="1600"/>
              <a:t>　　</a:t>
            </a:r>
            <a:r>
              <a:rPr lang="en-US" altLang="ja-JP" sz="1600">
                <a:solidFill>
                  <a:srgbClr val="009900"/>
                </a:solidFill>
              </a:rPr>
              <a:t>q3</a:t>
            </a:r>
            <a:r>
              <a:rPr lang="ja-JP" altLang="en-US" sz="1600">
                <a:solidFill>
                  <a:srgbClr val="009900"/>
                </a:solidFill>
              </a:rPr>
              <a:t>と</a:t>
            </a:r>
            <a:r>
              <a:rPr lang="en-US" altLang="ja-JP" sz="1600">
                <a:solidFill>
                  <a:srgbClr val="009900"/>
                </a:solidFill>
              </a:rPr>
              <a:t>q3</a:t>
            </a:r>
          </a:p>
          <a:p>
            <a:pPr eaLnBrk="1" hangingPunct="1">
              <a:spcBef>
                <a:spcPct val="0"/>
              </a:spcBef>
              <a:buFontTx/>
              <a:buNone/>
            </a:pPr>
            <a:endParaRPr lang="en-US" altLang="ja-JP" sz="1600"/>
          </a:p>
        </p:txBody>
      </p:sp>
      <p:sp>
        <p:nvSpPr>
          <p:cNvPr id="10249" name="Line 32"/>
          <p:cNvSpPr>
            <a:spLocks noChangeShapeType="1"/>
          </p:cNvSpPr>
          <p:nvPr/>
        </p:nvSpPr>
        <p:spPr bwMode="auto">
          <a:xfrm flipH="1">
            <a:off x="6445250" y="3916982"/>
            <a:ext cx="287338"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0" name="Line 33"/>
          <p:cNvSpPr>
            <a:spLocks noChangeShapeType="1"/>
          </p:cNvSpPr>
          <p:nvPr/>
        </p:nvSpPr>
        <p:spPr bwMode="auto">
          <a:xfrm flipH="1">
            <a:off x="6805613" y="3916982"/>
            <a:ext cx="287337"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1" name="Line 34"/>
          <p:cNvSpPr>
            <a:spLocks noChangeShapeType="1"/>
          </p:cNvSpPr>
          <p:nvPr/>
        </p:nvSpPr>
        <p:spPr bwMode="auto">
          <a:xfrm>
            <a:off x="6805613" y="3836020"/>
            <a:ext cx="358775"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2" name="Line 35"/>
          <p:cNvSpPr>
            <a:spLocks noChangeShapeType="1"/>
          </p:cNvSpPr>
          <p:nvPr/>
        </p:nvSpPr>
        <p:spPr bwMode="auto">
          <a:xfrm>
            <a:off x="7237413" y="3916982"/>
            <a:ext cx="287337"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253" name="Text Box 36"/>
          <p:cNvSpPr txBox="1">
            <a:spLocks noChangeArrowheads="1"/>
          </p:cNvSpPr>
          <p:nvPr/>
        </p:nvSpPr>
        <p:spPr bwMode="auto">
          <a:xfrm>
            <a:off x="6372225" y="383602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b</a:t>
            </a:r>
          </a:p>
        </p:txBody>
      </p:sp>
      <p:sp>
        <p:nvSpPr>
          <p:cNvPr id="10254" name="Text Box 37"/>
          <p:cNvSpPr txBox="1">
            <a:spLocks noChangeArrowheads="1"/>
          </p:cNvSpPr>
          <p:nvPr/>
        </p:nvSpPr>
        <p:spPr bwMode="auto">
          <a:xfrm>
            <a:off x="7308850" y="383602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a:t>
            </a:r>
          </a:p>
        </p:txBody>
      </p:sp>
      <p:sp>
        <p:nvSpPr>
          <p:cNvPr id="10255" name="Oval 38"/>
          <p:cNvSpPr>
            <a:spLocks noChangeArrowheads="1"/>
          </p:cNvSpPr>
          <p:nvPr/>
        </p:nvSpPr>
        <p:spPr bwMode="auto">
          <a:xfrm>
            <a:off x="7092950" y="4167807"/>
            <a:ext cx="288925" cy="2889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0256" name="Oval 39"/>
          <p:cNvSpPr>
            <a:spLocks noChangeArrowheads="1"/>
          </p:cNvSpPr>
          <p:nvPr/>
        </p:nvSpPr>
        <p:spPr bwMode="auto">
          <a:xfrm>
            <a:off x="7451725" y="4167807"/>
            <a:ext cx="288925" cy="2889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0257" name="Text Box 40"/>
          <p:cNvSpPr txBox="1">
            <a:spLocks noChangeArrowheads="1"/>
          </p:cNvSpPr>
          <p:nvPr/>
        </p:nvSpPr>
        <p:spPr bwMode="auto">
          <a:xfrm>
            <a:off x="6588125" y="445673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600"/>
              <a:t>q2≡</a:t>
            </a:r>
            <a:r>
              <a:rPr lang="en-US" altLang="ja-JP" sz="1600" baseline="-25000"/>
              <a:t>1</a:t>
            </a:r>
            <a:r>
              <a:rPr lang="en-US" altLang="ja-JP" sz="1600"/>
              <a:t>q3</a:t>
            </a:r>
          </a:p>
        </p:txBody>
      </p:sp>
      <p:sp>
        <p:nvSpPr>
          <p:cNvPr id="10258" name="Text Box 41"/>
          <p:cNvSpPr txBox="1">
            <a:spLocks noChangeArrowheads="1"/>
          </p:cNvSpPr>
          <p:nvPr/>
        </p:nvSpPr>
        <p:spPr bwMode="auto">
          <a:xfrm>
            <a:off x="2062956" y="5654575"/>
            <a:ext cx="4886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a:t>
            </a:r>
            <a:r>
              <a:rPr lang="en-US" altLang="ja-JP" sz="1800" dirty="0">
                <a:solidFill>
                  <a:srgbClr val="FF0000"/>
                </a:solidFill>
              </a:rPr>
              <a:t>q0,q1</a:t>
            </a:r>
            <a:r>
              <a:rPr lang="ja-JP" altLang="en-US" sz="1800" dirty="0"/>
              <a:t>｝は</a:t>
            </a:r>
            <a:r>
              <a:rPr lang="en-US" altLang="ja-JP" sz="1800" dirty="0">
                <a:solidFill>
                  <a:srgbClr val="FF0000"/>
                </a:solidFill>
              </a:rPr>
              <a:t>1-</a:t>
            </a:r>
            <a:r>
              <a:rPr lang="ja-JP" altLang="en-US" sz="1800" dirty="0">
                <a:solidFill>
                  <a:srgbClr val="FF0000"/>
                </a:solidFill>
              </a:rPr>
              <a:t>等価</a:t>
            </a:r>
            <a:r>
              <a:rPr lang="en-US" altLang="ja-JP" sz="1800" dirty="0"/>
              <a:t>,</a:t>
            </a:r>
            <a:r>
              <a:rPr lang="ja-JP" altLang="en-US" sz="1800" dirty="0"/>
              <a:t>｛</a:t>
            </a:r>
            <a:r>
              <a:rPr lang="en-US" altLang="ja-JP" sz="1800" dirty="0"/>
              <a:t>q4</a:t>
            </a:r>
            <a:r>
              <a:rPr lang="ja-JP" altLang="en-US" sz="1800" dirty="0"/>
              <a:t>｝は独立</a:t>
            </a:r>
            <a:r>
              <a:rPr lang="en-US" altLang="ja-JP" sz="1800" dirty="0"/>
              <a:t>,</a:t>
            </a:r>
            <a:r>
              <a:rPr lang="ja-JP" altLang="en-US" sz="1800" dirty="0"/>
              <a:t>｛</a:t>
            </a:r>
            <a:r>
              <a:rPr lang="en-US" altLang="ja-JP" sz="1800" dirty="0">
                <a:solidFill>
                  <a:srgbClr val="FF0000"/>
                </a:solidFill>
              </a:rPr>
              <a:t>q2,q3</a:t>
            </a:r>
            <a:r>
              <a:rPr lang="ja-JP" altLang="en-US" sz="1800" dirty="0"/>
              <a:t>｝は</a:t>
            </a:r>
            <a:r>
              <a:rPr lang="ja-JP" altLang="en-US" sz="1800" dirty="0">
                <a:solidFill>
                  <a:srgbClr val="FF0000"/>
                </a:solidFill>
              </a:rPr>
              <a:t>１</a:t>
            </a:r>
            <a:r>
              <a:rPr lang="en-US" altLang="ja-JP" sz="1800" dirty="0">
                <a:solidFill>
                  <a:srgbClr val="FF0000"/>
                </a:solidFill>
              </a:rPr>
              <a:t>-</a:t>
            </a:r>
            <a:r>
              <a:rPr lang="ja-JP" altLang="en-US" sz="1800" dirty="0">
                <a:solidFill>
                  <a:srgbClr val="FF0000"/>
                </a:solidFill>
              </a:rPr>
              <a:t>等価</a:t>
            </a:r>
          </a:p>
        </p:txBody>
      </p:sp>
      <p:sp>
        <p:nvSpPr>
          <p:cNvPr id="10259" name="Text Box 65"/>
          <p:cNvSpPr txBox="1">
            <a:spLocks noChangeArrowheads="1"/>
          </p:cNvSpPr>
          <p:nvPr/>
        </p:nvSpPr>
        <p:spPr bwMode="auto">
          <a:xfrm>
            <a:off x="2700338" y="3016870"/>
            <a:ext cx="5221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r>
              <a:rPr lang="en-US" altLang="ja-JP" sz="1800"/>
              <a:t>q0,q1,q4</a:t>
            </a:r>
            <a:r>
              <a:rPr lang="ja-JP" altLang="en-US" sz="1800"/>
              <a:t>｝を調べる　　　　　　　　　｛</a:t>
            </a:r>
            <a:r>
              <a:rPr lang="en-US" altLang="ja-JP" sz="1800"/>
              <a:t>q2,q3</a:t>
            </a:r>
            <a:r>
              <a:rPr lang="ja-JP" altLang="en-US" sz="1800"/>
              <a:t>｝を調べる</a:t>
            </a:r>
          </a:p>
        </p:txBody>
      </p:sp>
      <p:sp>
        <p:nvSpPr>
          <p:cNvPr id="10260" name="Line 66"/>
          <p:cNvSpPr>
            <a:spLocks noChangeShapeType="1"/>
          </p:cNvSpPr>
          <p:nvPr/>
        </p:nvSpPr>
        <p:spPr bwMode="auto">
          <a:xfrm flipH="1">
            <a:off x="2484438" y="3377232"/>
            <a:ext cx="43180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261" name="Line 67"/>
          <p:cNvSpPr>
            <a:spLocks noChangeShapeType="1"/>
          </p:cNvSpPr>
          <p:nvPr/>
        </p:nvSpPr>
        <p:spPr bwMode="auto">
          <a:xfrm>
            <a:off x="3563938" y="3377232"/>
            <a:ext cx="144462"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262" name="Line 68"/>
          <p:cNvSpPr>
            <a:spLocks noChangeShapeType="1"/>
          </p:cNvSpPr>
          <p:nvPr/>
        </p:nvSpPr>
        <p:spPr bwMode="auto">
          <a:xfrm>
            <a:off x="3995738" y="3377232"/>
            <a:ext cx="108108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263" name="Line 69"/>
          <p:cNvSpPr>
            <a:spLocks noChangeShapeType="1"/>
          </p:cNvSpPr>
          <p:nvPr/>
        </p:nvSpPr>
        <p:spPr bwMode="auto">
          <a:xfrm>
            <a:off x="6804025" y="3377232"/>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 name="正方形/長方形 1"/>
          <p:cNvSpPr/>
          <p:nvPr/>
        </p:nvSpPr>
        <p:spPr>
          <a:xfrm>
            <a:off x="2627314" y="3016870"/>
            <a:ext cx="2449511" cy="3603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5730347" y="3024145"/>
            <a:ext cx="2449511" cy="3603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2266951" y="5078511"/>
            <a:ext cx="360363" cy="36004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700338" y="5078511"/>
            <a:ext cx="1757212" cy="369332"/>
          </a:xfrm>
          <a:prstGeom prst="rect">
            <a:avLst/>
          </a:prstGeom>
          <a:noFill/>
        </p:spPr>
        <p:txBody>
          <a:bodyPr wrap="none" rtlCol="0">
            <a:spAutoFit/>
          </a:bodyPr>
          <a:lstStyle/>
          <a:p>
            <a:r>
              <a:rPr kumimoji="1" lang="ja-JP" altLang="en-US" dirty="0" smtClean="0"/>
              <a:t>最終状態を表す</a:t>
            </a:r>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13</a:t>
            </a:r>
            <a:endParaRPr lang="en-US" altLang="ja-JP" sz="1400" dirty="0" smtClean="0"/>
          </a:p>
        </p:txBody>
      </p:sp>
      <p:sp>
        <p:nvSpPr>
          <p:cNvPr id="11267" name="Text Box 2"/>
          <p:cNvSpPr txBox="1">
            <a:spLocks noChangeArrowheads="1"/>
          </p:cNvSpPr>
          <p:nvPr/>
        </p:nvSpPr>
        <p:spPr bwMode="auto">
          <a:xfrm>
            <a:off x="395288" y="333375"/>
            <a:ext cx="424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図</a:t>
            </a:r>
            <a:r>
              <a:rPr lang="en-US" altLang="ja-JP" sz="1800"/>
              <a:t>2</a:t>
            </a:r>
            <a:r>
              <a:rPr lang="ja-JP" altLang="en-US" sz="1800"/>
              <a:t>・</a:t>
            </a:r>
            <a:r>
              <a:rPr lang="en-US" altLang="ja-JP" sz="1800"/>
              <a:t>29</a:t>
            </a:r>
            <a:r>
              <a:rPr lang="ja-JP" altLang="en-US" sz="1800"/>
              <a:t>　</a:t>
            </a:r>
            <a:r>
              <a:rPr lang="en-US" altLang="ja-JP" sz="1800"/>
              <a:t>M</a:t>
            </a:r>
            <a:r>
              <a:rPr lang="ja-JP" altLang="en-US" sz="1800"/>
              <a:t>の事例　</a:t>
            </a:r>
            <a:r>
              <a:rPr lang="en-US" altLang="ja-JP" sz="1800"/>
              <a:t>Q</a:t>
            </a:r>
            <a:r>
              <a:rPr lang="ja-JP" altLang="en-US" sz="1800"/>
              <a:t>＝｛</a:t>
            </a:r>
            <a:r>
              <a:rPr lang="en-US" altLang="ja-JP" sz="1800"/>
              <a:t>q0,q1,q2,q3,q4</a:t>
            </a:r>
            <a:r>
              <a:rPr lang="ja-JP" altLang="en-US" sz="1800"/>
              <a:t>｝</a:t>
            </a:r>
          </a:p>
        </p:txBody>
      </p:sp>
      <p:grpSp>
        <p:nvGrpSpPr>
          <p:cNvPr id="11268" name="Group 4"/>
          <p:cNvGrpSpPr>
            <a:grpSpLocks/>
          </p:cNvGrpSpPr>
          <p:nvPr/>
        </p:nvGrpSpPr>
        <p:grpSpPr bwMode="auto">
          <a:xfrm>
            <a:off x="1258888" y="2276475"/>
            <a:ext cx="1666875" cy="1069975"/>
            <a:chOff x="657" y="1570"/>
            <a:chExt cx="1050" cy="674"/>
          </a:xfrm>
        </p:grpSpPr>
        <p:sp>
          <p:nvSpPr>
            <p:cNvPr id="11286" name="Text Box 5"/>
            <p:cNvSpPr txBox="1">
              <a:spLocks noChangeArrowheads="1"/>
            </p:cNvSpPr>
            <p:nvPr/>
          </p:nvSpPr>
          <p:spPr bwMode="auto">
            <a:xfrm>
              <a:off x="657" y="1570"/>
              <a:ext cx="105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a:t>　　　</a:t>
              </a:r>
              <a:r>
                <a:rPr lang="en-US" altLang="ja-JP" sz="1600"/>
                <a:t>q0</a:t>
              </a:r>
              <a:r>
                <a:rPr lang="ja-JP" altLang="en-US" sz="1600"/>
                <a:t>と</a:t>
              </a:r>
              <a:r>
                <a:rPr lang="en-US" altLang="ja-JP" sz="1600"/>
                <a:t>q1</a:t>
              </a:r>
            </a:p>
            <a:p>
              <a:pPr eaLnBrk="1" hangingPunct="1">
                <a:spcBef>
                  <a:spcPct val="0"/>
                </a:spcBef>
                <a:buFontTx/>
                <a:buNone/>
              </a:pPr>
              <a:endParaRPr lang="en-US" altLang="ja-JP" sz="1600"/>
            </a:p>
            <a:p>
              <a:pPr eaLnBrk="1" hangingPunct="1">
                <a:spcBef>
                  <a:spcPct val="0"/>
                </a:spcBef>
                <a:buFontTx/>
                <a:buNone/>
              </a:pPr>
              <a:r>
                <a:rPr lang="en-US" altLang="ja-JP" sz="1600">
                  <a:solidFill>
                    <a:srgbClr val="0000FF"/>
                  </a:solidFill>
                </a:rPr>
                <a:t>q1</a:t>
              </a:r>
              <a:r>
                <a:rPr lang="ja-JP" altLang="en-US" sz="1600">
                  <a:solidFill>
                    <a:srgbClr val="0000FF"/>
                  </a:solidFill>
                </a:rPr>
                <a:t>と</a:t>
              </a:r>
              <a:r>
                <a:rPr lang="en-US" altLang="ja-JP" sz="1600">
                  <a:solidFill>
                    <a:srgbClr val="0000FF"/>
                  </a:solidFill>
                </a:rPr>
                <a:t>q1</a:t>
              </a:r>
              <a:r>
                <a:rPr lang="ja-JP" altLang="en-US" sz="1600"/>
                <a:t>　　</a:t>
              </a:r>
              <a:r>
                <a:rPr lang="en-US" altLang="ja-JP" sz="1600">
                  <a:solidFill>
                    <a:srgbClr val="009900"/>
                  </a:solidFill>
                </a:rPr>
                <a:t>q2</a:t>
              </a:r>
              <a:r>
                <a:rPr lang="ja-JP" altLang="en-US" sz="1600">
                  <a:solidFill>
                    <a:srgbClr val="009900"/>
                  </a:solidFill>
                </a:rPr>
                <a:t>と</a:t>
              </a:r>
              <a:r>
                <a:rPr lang="en-US" altLang="ja-JP" sz="1600">
                  <a:solidFill>
                    <a:srgbClr val="009900"/>
                  </a:solidFill>
                </a:rPr>
                <a:t>q3</a:t>
              </a:r>
            </a:p>
            <a:p>
              <a:pPr eaLnBrk="1" hangingPunct="1">
                <a:spcBef>
                  <a:spcPct val="0"/>
                </a:spcBef>
                <a:buFontTx/>
                <a:buNone/>
              </a:pPr>
              <a:endParaRPr lang="en-US" altLang="ja-JP" sz="1600"/>
            </a:p>
          </p:txBody>
        </p:sp>
        <p:sp>
          <p:nvSpPr>
            <p:cNvPr id="11287" name="Line 6"/>
            <p:cNvSpPr>
              <a:spLocks noChangeShapeType="1"/>
            </p:cNvSpPr>
            <p:nvPr/>
          </p:nvSpPr>
          <p:spPr bwMode="auto">
            <a:xfrm flipH="1">
              <a:off x="839" y="1751"/>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88" name="Line 7"/>
            <p:cNvSpPr>
              <a:spLocks noChangeShapeType="1"/>
            </p:cNvSpPr>
            <p:nvPr/>
          </p:nvSpPr>
          <p:spPr bwMode="auto">
            <a:xfrm flipH="1">
              <a:off x="1066" y="1751"/>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89" name="Line 8"/>
            <p:cNvSpPr>
              <a:spLocks noChangeShapeType="1"/>
            </p:cNvSpPr>
            <p:nvPr/>
          </p:nvSpPr>
          <p:spPr bwMode="auto">
            <a:xfrm>
              <a:off x="1066" y="1706"/>
              <a:ext cx="22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90" name="Line 9"/>
            <p:cNvSpPr>
              <a:spLocks noChangeShapeType="1"/>
            </p:cNvSpPr>
            <p:nvPr/>
          </p:nvSpPr>
          <p:spPr bwMode="auto">
            <a:xfrm>
              <a:off x="1338" y="1751"/>
              <a:ext cx="181"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91" name="Text Box 10"/>
            <p:cNvSpPr txBox="1">
              <a:spLocks noChangeArrowheads="1"/>
            </p:cNvSpPr>
            <p:nvPr/>
          </p:nvSpPr>
          <p:spPr bwMode="auto">
            <a:xfrm>
              <a:off x="793" y="170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a:t>
              </a:r>
            </a:p>
          </p:txBody>
        </p:sp>
        <p:sp>
          <p:nvSpPr>
            <p:cNvPr id="11292" name="Text Box 11"/>
            <p:cNvSpPr txBox="1">
              <a:spLocks noChangeArrowheads="1"/>
            </p:cNvSpPr>
            <p:nvPr/>
          </p:nvSpPr>
          <p:spPr bwMode="auto">
            <a:xfrm>
              <a:off x="1383" y="170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b</a:t>
              </a:r>
            </a:p>
          </p:txBody>
        </p:sp>
        <p:sp>
          <p:nvSpPr>
            <p:cNvPr id="11293" name="Oval 12"/>
            <p:cNvSpPr>
              <a:spLocks noChangeArrowheads="1"/>
            </p:cNvSpPr>
            <p:nvPr/>
          </p:nvSpPr>
          <p:spPr bwMode="auto">
            <a:xfrm>
              <a:off x="1247" y="1901"/>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94" name="Oval 13"/>
            <p:cNvSpPr>
              <a:spLocks noChangeArrowheads="1"/>
            </p:cNvSpPr>
            <p:nvPr/>
          </p:nvSpPr>
          <p:spPr bwMode="auto">
            <a:xfrm>
              <a:off x="1496" y="1908"/>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grpSp>
      <p:sp>
        <p:nvSpPr>
          <p:cNvPr id="11269" name="Text Box 14"/>
          <p:cNvSpPr txBox="1">
            <a:spLocks noChangeArrowheads="1"/>
          </p:cNvSpPr>
          <p:nvPr/>
        </p:nvSpPr>
        <p:spPr bwMode="auto">
          <a:xfrm>
            <a:off x="1476375" y="3163888"/>
            <a:ext cx="835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600"/>
              <a:t>q0≡</a:t>
            </a:r>
            <a:r>
              <a:rPr lang="en-US" altLang="ja-JP" sz="1600" baseline="-25000"/>
              <a:t>2</a:t>
            </a:r>
            <a:r>
              <a:rPr lang="en-US" altLang="ja-JP" sz="1600"/>
              <a:t>q1</a:t>
            </a:r>
          </a:p>
        </p:txBody>
      </p:sp>
      <p:sp>
        <p:nvSpPr>
          <p:cNvPr id="11270" name="Text Box 31"/>
          <p:cNvSpPr txBox="1">
            <a:spLocks noChangeArrowheads="1"/>
          </p:cNvSpPr>
          <p:nvPr/>
        </p:nvSpPr>
        <p:spPr bwMode="auto">
          <a:xfrm>
            <a:off x="4211638" y="2347913"/>
            <a:ext cx="16668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a:t>　　　</a:t>
            </a:r>
            <a:r>
              <a:rPr lang="en-US" altLang="ja-JP" sz="1600"/>
              <a:t>q2</a:t>
            </a:r>
            <a:r>
              <a:rPr lang="ja-JP" altLang="en-US" sz="1600"/>
              <a:t>と</a:t>
            </a:r>
            <a:r>
              <a:rPr lang="en-US" altLang="ja-JP" sz="1600"/>
              <a:t>q3</a:t>
            </a:r>
            <a:endParaRPr lang="ja-JP" altLang="en-US" sz="1600"/>
          </a:p>
          <a:p>
            <a:pPr eaLnBrk="1" hangingPunct="1">
              <a:spcBef>
                <a:spcPct val="0"/>
              </a:spcBef>
              <a:buFontTx/>
              <a:buNone/>
            </a:pPr>
            <a:endParaRPr lang="ja-JP" altLang="en-US" sz="1600"/>
          </a:p>
          <a:p>
            <a:pPr eaLnBrk="1" hangingPunct="1">
              <a:spcBef>
                <a:spcPct val="0"/>
              </a:spcBef>
              <a:buFontTx/>
              <a:buNone/>
            </a:pPr>
            <a:r>
              <a:rPr lang="en-US" altLang="ja-JP" sz="1600">
                <a:solidFill>
                  <a:srgbClr val="0000FF"/>
                </a:solidFill>
              </a:rPr>
              <a:t>q4</a:t>
            </a:r>
            <a:r>
              <a:rPr lang="ja-JP" altLang="en-US" sz="1600">
                <a:solidFill>
                  <a:srgbClr val="0000FF"/>
                </a:solidFill>
              </a:rPr>
              <a:t>と</a:t>
            </a:r>
            <a:r>
              <a:rPr lang="en-US" altLang="ja-JP" sz="1600">
                <a:solidFill>
                  <a:srgbClr val="0000FF"/>
                </a:solidFill>
              </a:rPr>
              <a:t>q4</a:t>
            </a:r>
            <a:r>
              <a:rPr lang="ja-JP" altLang="en-US" sz="1600"/>
              <a:t>　　</a:t>
            </a:r>
            <a:r>
              <a:rPr lang="en-US" altLang="ja-JP" sz="1600">
                <a:solidFill>
                  <a:srgbClr val="009900"/>
                </a:solidFill>
              </a:rPr>
              <a:t>q3</a:t>
            </a:r>
            <a:r>
              <a:rPr lang="ja-JP" altLang="en-US" sz="1600">
                <a:solidFill>
                  <a:srgbClr val="009900"/>
                </a:solidFill>
              </a:rPr>
              <a:t>と</a:t>
            </a:r>
            <a:r>
              <a:rPr lang="en-US" altLang="ja-JP" sz="1600">
                <a:solidFill>
                  <a:srgbClr val="009900"/>
                </a:solidFill>
              </a:rPr>
              <a:t>q3</a:t>
            </a:r>
          </a:p>
          <a:p>
            <a:pPr eaLnBrk="1" hangingPunct="1">
              <a:spcBef>
                <a:spcPct val="0"/>
              </a:spcBef>
              <a:buFontTx/>
              <a:buNone/>
            </a:pPr>
            <a:endParaRPr lang="en-US" altLang="ja-JP" sz="1600"/>
          </a:p>
        </p:txBody>
      </p:sp>
      <p:sp>
        <p:nvSpPr>
          <p:cNvPr id="11271" name="Line 32"/>
          <p:cNvSpPr>
            <a:spLocks noChangeShapeType="1"/>
          </p:cNvSpPr>
          <p:nvPr/>
        </p:nvSpPr>
        <p:spPr bwMode="auto">
          <a:xfrm flipH="1">
            <a:off x="4500563" y="2673350"/>
            <a:ext cx="287337"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2" name="Line 33"/>
          <p:cNvSpPr>
            <a:spLocks noChangeShapeType="1"/>
          </p:cNvSpPr>
          <p:nvPr/>
        </p:nvSpPr>
        <p:spPr bwMode="auto">
          <a:xfrm flipH="1">
            <a:off x="4860925" y="2673350"/>
            <a:ext cx="287338"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3" name="Line 34"/>
          <p:cNvSpPr>
            <a:spLocks noChangeShapeType="1"/>
          </p:cNvSpPr>
          <p:nvPr/>
        </p:nvSpPr>
        <p:spPr bwMode="auto">
          <a:xfrm>
            <a:off x="4860925" y="2592388"/>
            <a:ext cx="358775"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4" name="Line 35"/>
          <p:cNvSpPr>
            <a:spLocks noChangeShapeType="1"/>
          </p:cNvSpPr>
          <p:nvPr/>
        </p:nvSpPr>
        <p:spPr bwMode="auto">
          <a:xfrm>
            <a:off x="5292725" y="2673350"/>
            <a:ext cx="287338"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75" name="Text Box 36"/>
          <p:cNvSpPr txBox="1">
            <a:spLocks noChangeArrowheads="1"/>
          </p:cNvSpPr>
          <p:nvPr/>
        </p:nvSpPr>
        <p:spPr bwMode="auto">
          <a:xfrm>
            <a:off x="4427538" y="2592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b</a:t>
            </a:r>
          </a:p>
        </p:txBody>
      </p:sp>
      <p:sp>
        <p:nvSpPr>
          <p:cNvPr id="11276" name="Text Box 37"/>
          <p:cNvSpPr txBox="1">
            <a:spLocks noChangeArrowheads="1"/>
          </p:cNvSpPr>
          <p:nvPr/>
        </p:nvSpPr>
        <p:spPr bwMode="auto">
          <a:xfrm>
            <a:off x="5364163" y="2592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a:t>a</a:t>
            </a:r>
          </a:p>
        </p:txBody>
      </p:sp>
      <p:sp>
        <p:nvSpPr>
          <p:cNvPr id="11277" name="Oval 38"/>
          <p:cNvSpPr>
            <a:spLocks noChangeArrowheads="1"/>
          </p:cNvSpPr>
          <p:nvPr/>
        </p:nvSpPr>
        <p:spPr bwMode="auto">
          <a:xfrm>
            <a:off x="5131330" y="2873375"/>
            <a:ext cx="288925" cy="2889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78" name="Oval 39"/>
          <p:cNvSpPr>
            <a:spLocks noChangeArrowheads="1"/>
          </p:cNvSpPr>
          <p:nvPr/>
        </p:nvSpPr>
        <p:spPr bwMode="auto">
          <a:xfrm>
            <a:off x="5540905" y="2873376"/>
            <a:ext cx="288925" cy="2889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11279" name="Text Box 40"/>
          <p:cNvSpPr txBox="1">
            <a:spLocks noChangeArrowheads="1"/>
          </p:cNvSpPr>
          <p:nvPr/>
        </p:nvSpPr>
        <p:spPr bwMode="auto">
          <a:xfrm>
            <a:off x="4643438" y="3213100"/>
            <a:ext cx="915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600"/>
              <a:t>q2≡</a:t>
            </a:r>
            <a:r>
              <a:rPr lang="en-US" altLang="ja-JP" sz="1600" baseline="-25000"/>
              <a:t>2</a:t>
            </a:r>
            <a:r>
              <a:rPr lang="en-US" altLang="ja-JP" sz="1600"/>
              <a:t>q3</a:t>
            </a:r>
          </a:p>
        </p:txBody>
      </p:sp>
      <p:sp>
        <p:nvSpPr>
          <p:cNvPr id="11280" name="Text Box 41"/>
          <p:cNvSpPr txBox="1">
            <a:spLocks noChangeArrowheads="1"/>
          </p:cNvSpPr>
          <p:nvPr/>
        </p:nvSpPr>
        <p:spPr bwMode="auto">
          <a:xfrm>
            <a:off x="1403350" y="3716338"/>
            <a:ext cx="4886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r>
              <a:rPr lang="en-US" altLang="ja-JP" sz="1800">
                <a:solidFill>
                  <a:srgbClr val="FF0000"/>
                </a:solidFill>
              </a:rPr>
              <a:t>q0,q1</a:t>
            </a:r>
            <a:r>
              <a:rPr lang="ja-JP" altLang="en-US" sz="1800"/>
              <a:t>｝は</a:t>
            </a:r>
            <a:r>
              <a:rPr lang="en-US" altLang="ja-JP" sz="1800">
                <a:solidFill>
                  <a:srgbClr val="FF0000"/>
                </a:solidFill>
              </a:rPr>
              <a:t>2-</a:t>
            </a:r>
            <a:r>
              <a:rPr lang="ja-JP" altLang="en-US" sz="1800">
                <a:solidFill>
                  <a:srgbClr val="FF0000"/>
                </a:solidFill>
              </a:rPr>
              <a:t>等価</a:t>
            </a:r>
            <a:r>
              <a:rPr lang="en-US" altLang="ja-JP" sz="1800"/>
              <a:t>,</a:t>
            </a:r>
            <a:r>
              <a:rPr lang="ja-JP" altLang="en-US" sz="1800"/>
              <a:t>｛</a:t>
            </a:r>
            <a:r>
              <a:rPr lang="en-US" altLang="ja-JP" sz="1800"/>
              <a:t>q4</a:t>
            </a:r>
            <a:r>
              <a:rPr lang="ja-JP" altLang="en-US" sz="1800"/>
              <a:t>｝は独立</a:t>
            </a:r>
            <a:r>
              <a:rPr lang="en-US" altLang="ja-JP" sz="1800"/>
              <a:t>,</a:t>
            </a:r>
            <a:r>
              <a:rPr lang="ja-JP" altLang="en-US" sz="1800"/>
              <a:t>｛</a:t>
            </a:r>
            <a:r>
              <a:rPr lang="en-US" altLang="ja-JP" sz="1800">
                <a:solidFill>
                  <a:srgbClr val="FF0000"/>
                </a:solidFill>
              </a:rPr>
              <a:t>q2,q3</a:t>
            </a:r>
            <a:r>
              <a:rPr lang="ja-JP" altLang="en-US" sz="1800"/>
              <a:t>｝は</a:t>
            </a:r>
            <a:r>
              <a:rPr lang="en-US" altLang="ja-JP" sz="1800">
                <a:solidFill>
                  <a:srgbClr val="FF0000"/>
                </a:solidFill>
              </a:rPr>
              <a:t>2-</a:t>
            </a:r>
            <a:r>
              <a:rPr lang="ja-JP" altLang="en-US" sz="1800">
                <a:solidFill>
                  <a:srgbClr val="FF0000"/>
                </a:solidFill>
              </a:rPr>
              <a:t>等価</a:t>
            </a:r>
          </a:p>
        </p:txBody>
      </p:sp>
      <p:sp>
        <p:nvSpPr>
          <p:cNvPr id="11281" name="Text Box 42"/>
          <p:cNvSpPr txBox="1">
            <a:spLocks noChangeArrowheads="1"/>
          </p:cNvSpPr>
          <p:nvPr/>
        </p:nvSpPr>
        <p:spPr bwMode="auto">
          <a:xfrm>
            <a:off x="838200" y="981075"/>
            <a:ext cx="50994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（３</a:t>
            </a:r>
            <a:r>
              <a:rPr lang="ja-JP" altLang="en-US" sz="1800" dirty="0" smtClean="0"/>
              <a:t>）</a:t>
            </a:r>
            <a:r>
              <a:rPr lang="en-US" altLang="ja-JP" sz="1800" dirty="0" smtClean="0"/>
              <a:t>k</a:t>
            </a:r>
            <a:r>
              <a:rPr lang="ja-JP" altLang="en-US" sz="1800" dirty="0" smtClean="0"/>
              <a:t>＝</a:t>
            </a:r>
            <a:r>
              <a:rPr lang="ja-JP" altLang="en-US" sz="1800" dirty="0"/>
              <a:t>２のときを調べる（</a:t>
            </a:r>
            <a:r>
              <a:rPr lang="en-US" altLang="ja-JP" sz="1800" dirty="0"/>
              <a:t>1-</a:t>
            </a:r>
            <a:r>
              <a:rPr lang="ja-JP" altLang="en-US" sz="1800" dirty="0"/>
              <a:t>等価のものについて</a:t>
            </a:r>
            <a:r>
              <a:rPr lang="ja-JP" altLang="en-US" sz="1800" dirty="0" smtClean="0"/>
              <a:t>）。</a:t>
            </a:r>
            <a:endParaRPr lang="en-US" altLang="ja-JP" sz="1800" dirty="0"/>
          </a:p>
          <a:p>
            <a:pPr eaLnBrk="1" hangingPunct="1">
              <a:spcBef>
                <a:spcPct val="0"/>
              </a:spcBef>
              <a:buFontTx/>
              <a:buNone/>
            </a:pPr>
            <a:r>
              <a:rPr lang="ja-JP" altLang="en-US" sz="1800" dirty="0"/>
              <a:t>　　　</a:t>
            </a:r>
            <a:r>
              <a:rPr lang="ja-JP" altLang="en-US" sz="1800" dirty="0" smtClean="0"/>
              <a:t>すなわち、</a:t>
            </a:r>
            <a:r>
              <a:rPr lang="en-US" altLang="ja-JP" sz="1800" dirty="0" smtClean="0"/>
              <a:t>{</a:t>
            </a:r>
            <a:r>
              <a:rPr lang="en-US" altLang="ja-JP" sz="1800" dirty="0"/>
              <a:t>q0,q1},{q2,q3}</a:t>
            </a:r>
            <a:r>
              <a:rPr lang="ja-JP" altLang="en-US" sz="1800" dirty="0"/>
              <a:t>について</a:t>
            </a:r>
            <a:endParaRPr lang="en-US" altLang="ja-JP" sz="1800" dirty="0"/>
          </a:p>
        </p:txBody>
      </p:sp>
      <p:sp>
        <p:nvSpPr>
          <p:cNvPr id="11282" name="Text Box 65"/>
          <p:cNvSpPr txBox="1">
            <a:spLocks noChangeArrowheads="1"/>
          </p:cNvSpPr>
          <p:nvPr/>
        </p:nvSpPr>
        <p:spPr bwMode="auto">
          <a:xfrm>
            <a:off x="1403350" y="1763713"/>
            <a:ext cx="474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r>
              <a:rPr lang="en-US" altLang="ja-JP" sz="1800"/>
              <a:t>q0,q1</a:t>
            </a:r>
            <a:r>
              <a:rPr lang="ja-JP" altLang="en-US" sz="1800"/>
              <a:t>｝を調べる　　　　　　　　｛</a:t>
            </a:r>
            <a:r>
              <a:rPr lang="en-US" altLang="ja-JP" sz="1800"/>
              <a:t>q2,q3</a:t>
            </a:r>
            <a:r>
              <a:rPr lang="ja-JP" altLang="en-US" sz="1800"/>
              <a:t>｝を調べる</a:t>
            </a:r>
          </a:p>
        </p:txBody>
      </p:sp>
      <p:sp>
        <p:nvSpPr>
          <p:cNvPr id="11283" name="Text Box 82"/>
          <p:cNvSpPr txBox="1">
            <a:spLocks noChangeArrowheads="1"/>
          </p:cNvSpPr>
          <p:nvPr/>
        </p:nvSpPr>
        <p:spPr bwMode="auto">
          <a:xfrm>
            <a:off x="817563" y="5235575"/>
            <a:ext cx="7191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よって、　｛</a:t>
            </a:r>
            <a:r>
              <a:rPr lang="en-US" altLang="ja-JP" sz="1800"/>
              <a:t>q0,q1</a:t>
            </a:r>
            <a:r>
              <a:rPr lang="ja-JP" altLang="en-US" sz="1800"/>
              <a:t>｝を</a:t>
            </a:r>
            <a:r>
              <a:rPr lang="en-US" altLang="ja-JP" sz="1800">
                <a:solidFill>
                  <a:srgbClr val="0000FF"/>
                </a:solidFill>
              </a:rPr>
              <a:t>[p0]</a:t>
            </a:r>
            <a:r>
              <a:rPr lang="ja-JP" altLang="en-US" sz="1800"/>
              <a:t>と呼び、｛</a:t>
            </a:r>
            <a:r>
              <a:rPr lang="en-US" altLang="ja-JP" sz="1800"/>
              <a:t>q4</a:t>
            </a:r>
            <a:r>
              <a:rPr lang="ja-JP" altLang="en-US" sz="1800"/>
              <a:t>｝を</a:t>
            </a:r>
            <a:r>
              <a:rPr lang="en-US" altLang="ja-JP" sz="1800">
                <a:solidFill>
                  <a:srgbClr val="0000FF"/>
                </a:solidFill>
              </a:rPr>
              <a:t>[p4]</a:t>
            </a:r>
            <a:r>
              <a:rPr lang="ja-JP" altLang="en-US" sz="1800"/>
              <a:t>と呼び</a:t>
            </a:r>
            <a:r>
              <a:rPr lang="en-US" altLang="ja-JP" sz="1800"/>
              <a:t>,</a:t>
            </a:r>
            <a:r>
              <a:rPr lang="ja-JP" altLang="en-US" sz="1800"/>
              <a:t>　｛</a:t>
            </a:r>
            <a:r>
              <a:rPr lang="en-US" altLang="ja-JP" sz="1800"/>
              <a:t>q2,q3</a:t>
            </a:r>
            <a:r>
              <a:rPr lang="ja-JP" altLang="en-US" sz="1800"/>
              <a:t>｝を</a:t>
            </a:r>
            <a:r>
              <a:rPr lang="en-US" altLang="ja-JP" sz="1800">
                <a:solidFill>
                  <a:srgbClr val="0000FF"/>
                </a:solidFill>
              </a:rPr>
              <a:t>[p2]</a:t>
            </a:r>
            <a:r>
              <a:rPr lang="ja-JP" altLang="en-US" sz="1800"/>
              <a:t>と呼ぶ</a:t>
            </a:r>
            <a:endParaRPr lang="en-US" altLang="ja-JP" sz="1800"/>
          </a:p>
          <a:p>
            <a:pPr eaLnBrk="1" hangingPunct="1">
              <a:spcBef>
                <a:spcPct val="0"/>
              </a:spcBef>
              <a:buFontTx/>
              <a:buNone/>
            </a:pPr>
            <a:endParaRPr lang="en-US" altLang="ja-JP" sz="1800"/>
          </a:p>
          <a:p>
            <a:pPr eaLnBrk="1" hangingPunct="1">
              <a:spcBef>
                <a:spcPct val="0"/>
              </a:spcBef>
              <a:buFontTx/>
              <a:buNone/>
            </a:pPr>
            <a:r>
              <a:rPr lang="ja-JP" altLang="en-US" sz="1800"/>
              <a:t>　　　　　　</a:t>
            </a:r>
          </a:p>
        </p:txBody>
      </p:sp>
      <p:sp>
        <p:nvSpPr>
          <p:cNvPr id="11285" name="テキスト ボックス 1"/>
          <p:cNvSpPr txBox="1">
            <a:spLocks noChangeArrowheads="1"/>
          </p:cNvSpPr>
          <p:nvPr/>
        </p:nvSpPr>
        <p:spPr bwMode="auto">
          <a:xfrm>
            <a:off x="927100" y="4197350"/>
            <a:ext cx="7635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ｋ＝３の</a:t>
            </a:r>
            <a:r>
              <a:rPr lang="ja-JP" altLang="en-US" sz="1800" dirty="0" smtClean="0"/>
              <a:t>ときも調べる</a:t>
            </a:r>
            <a:r>
              <a:rPr lang="ja-JP" altLang="en-US" sz="1800" dirty="0"/>
              <a:t>？？？</a:t>
            </a:r>
            <a:endParaRPr lang="en-US" altLang="ja-JP" sz="1800" dirty="0"/>
          </a:p>
          <a:p>
            <a:pPr eaLnBrk="1" hangingPunct="1">
              <a:spcBef>
                <a:spcPct val="0"/>
              </a:spcBef>
              <a:buFontTx/>
              <a:buNone/>
            </a:pPr>
            <a:r>
              <a:rPr lang="ja-JP" altLang="en-US" sz="1800" dirty="0"/>
              <a:t>　　　</a:t>
            </a:r>
            <a:r>
              <a:rPr lang="en-US" altLang="ja-JP" sz="1800" dirty="0"/>
              <a:t>k=1</a:t>
            </a:r>
            <a:r>
              <a:rPr lang="ja-JP" altLang="en-US" sz="1800" dirty="0"/>
              <a:t>の時と</a:t>
            </a:r>
            <a:r>
              <a:rPr lang="en-US" altLang="ja-JP" sz="1800" dirty="0"/>
              <a:t>k=2</a:t>
            </a:r>
            <a:r>
              <a:rPr lang="ja-JP" altLang="en-US" sz="1800" dirty="0"/>
              <a:t>では等価性は変わらない　⇒　</a:t>
            </a:r>
            <a:r>
              <a:rPr lang="en-US" altLang="ja-JP" sz="1800" dirty="0"/>
              <a:t>k=3</a:t>
            </a:r>
            <a:r>
              <a:rPr lang="ja-JP" altLang="en-US" sz="1800" dirty="0"/>
              <a:t>以降調べる必要はない</a:t>
            </a:r>
            <a:endParaRPr lang="en-US" altLang="ja-JP" sz="1800" dirty="0"/>
          </a:p>
          <a:p>
            <a:pPr eaLnBrk="1" hangingPunct="1">
              <a:spcBef>
                <a:spcPct val="0"/>
              </a:spcBef>
              <a:buFontTx/>
              <a:buNone/>
            </a:pPr>
            <a:r>
              <a:rPr lang="ja-JP" altLang="en-US" sz="1800" dirty="0"/>
              <a:t>　　　（</a:t>
            </a:r>
            <a:r>
              <a:rPr lang="en-US" altLang="ja-JP" sz="1800" dirty="0"/>
              <a:t>q0</a:t>
            </a:r>
            <a:r>
              <a:rPr lang="ja-JP" altLang="en-US" sz="1800" dirty="0"/>
              <a:t>と</a:t>
            </a:r>
            <a:r>
              <a:rPr lang="en-US" altLang="ja-JP" sz="1800" dirty="0"/>
              <a:t>q1</a:t>
            </a:r>
            <a:r>
              <a:rPr lang="ja-JP" altLang="en-US" sz="1800" dirty="0"/>
              <a:t>は等価、</a:t>
            </a:r>
            <a:r>
              <a:rPr lang="en-US" altLang="ja-JP" sz="1800" dirty="0"/>
              <a:t>q2</a:t>
            </a:r>
            <a:r>
              <a:rPr lang="ja-JP" altLang="en-US" sz="1800" dirty="0"/>
              <a:t>と</a:t>
            </a:r>
            <a:r>
              <a:rPr lang="en-US" altLang="ja-JP" sz="1800" dirty="0"/>
              <a:t>q3</a:t>
            </a:r>
            <a:r>
              <a:rPr lang="ja-JP" altLang="en-US" sz="1800" dirty="0"/>
              <a:t>も等価）</a:t>
            </a:r>
          </a:p>
        </p:txBody>
      </p:sp>
      <p:sp>
        <p:nvSpPr>
          <p:cNvPr id="30" name="正方形/長方形 29"/>
          <p:cNvSpPr/>
          <p:nvPr/>
        </p:nvSpPr>
        <p:spPr>
          <a:xfrm>
            <a:off x="3994944" y="1757893"/>
            <a:ext cx="2449511" cy="3603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294607" y="1768475"/>
            <a:ext cx="2449511" cy="3603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ー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14</a:t>
            </a:r>
            <a:endParaRPr lang="en-US" altLang="ja-JP" sz="1400" dirty="0" smtClean="0"/>
          </a:p>
        </p:txBody>
      </p:sp>
      <p:sp>
        <p:nvSpPr>
          <p:cNvPr id="3" name="円/楕円 2"/>
          <p:cNvSpPr/>
          <p:nvPr/>
        </p:nvSpPr>
        <p:spPr>
          <a:xfrm>
            <a:off x="1303338" y="1141413"/>
            <a:ext cx="504825" cy="50323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円/楕円 3"/>
          <p:cNvSpPr/>
          <p:nvPr/>
        </p:nvSpPr>
        <p:spPr>
          <a:xfrm>
            <a:off x="1303338" y="3338513"/>
            <a:ext cx="504825" cy="50482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 name="円/楕円 4"/>
          <p:cNvSpPr/>
          <p:nvPr/>
        </p:nvSpPr>
        <p:spPr>
          <a:xfrm>
            <a:off x="2524125" y="1135063"/>
            <a:ext cx="504825" cy="50482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294" name="テキスト ボックス 5"/>
          <p:cNvSpPr txBox="1">
            <a:spLocks noChangeArrowheads="1"/>
          </p:cNvSpPr>
          <p:nvPr/>
        </p:nvSpPr>
        <p:spPr bwMode="auto">
          <a:xfrm>
            <a:off x="1019175" y="1196975"/>
            <a:ext cx="41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cxnSp>
        <p:nvCxnSpPr>
          <p:cNvPr id="7" name="直線矢印コネクタ 6"/>
          <p:cNvCxnSpPr/>
          <p:nvPr/>
        </p:nvCxnSpPr>
        <p:spPr>
          <a:xfrm>
            <a:off x="1552575" y="1639888"/>
            <a:ext cx="12700" cy="59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649413" y="2717800"/>
            <a:ext cx="12700" cy="701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447800" y="2689225"/>
            <a:ext cx="12700" cy="70326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1709738" y="2590800"/>
            <a:ext cx="806450" cy="79851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1816100" y="2727325"/>
            <a:ext cx="871538" cy="85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822450" y="2490788"/>
            <a:ext cx="701675"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3" idx="6"/>
            <a:endCxn id="5" idx="2"/>
          </p:cNvCxnSpPr>
          <p:nvPr/>
        </p:nvCxnSpPr>
        <p:spPr>
          <a:xfrm flipV="1">
            <a:off x="1808163" y="1387475"/>
            <a:ext cx="715962" cy="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2776538" y="1639888"/>
            <a:ext cx="12700" cy="59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14"/>
          <p:cNvSpPr/>
          <p:nvPr/>
        </p:nvSpPr>
        <p:spPr>
          <a:xfrm>
            <a:off x="2409825" y="665163"/>
            <a:ext cx="857250" cy="574675"/>
          </a:xfrm>
          <a:custGeom>
            <a:avLst/>
            <a:gdLst>
              <a:gd name="connsiteX0" fmla="*/ 194630 w 857974"/>
              <a:gd name="connsiteY0" fmla="*/ 535332 h 574243"/>
              <a:gd name="connsiteX1" fmla="*/ 77 w 857974"/>
              <a:gd name="connsiteY1" fmla="*/ 301868 h 574243"/>
              <a:gd name="connsiteX2" fmla="*/ 214085 w 857974"/>
              <a:gd name="connsiteY2" fmla="*/ 39222 h 574243"/>
              <a:gd name="connsiteX3" fmla="*/ 525370 w 857974"/>
              <a:gd name="connsiteY3" fmla="*/ 10039 h 574243"/>
              <a:gd name="connsiteX4" fmla="*/ 758834 w 857974"/>
              <a:gd name="connsiteY4" fmla="*/ 126771 h 574243"/>
              <a:gd name="connsiteX5" fmla="*/ 846383 w 857974"/>
              <a:gd name="connsiteY5" fmla="*/ 301868 h 574243"/>
              <a:gd name="connsiteX6" fmla="*/ 826928 w 857974"/>
              <a:gd name="connsiteY6" fmla="*/ 399145 h 574243"/>
              <a:gd name="connsiteX7" fmla="*/ 574009 w 857974"/>
              <a:gd name="connsiteY7" fmla="*/ 574243 h 57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974" h="574243">
                <a:moveTo>
                  <a:pt x="194630" y="535332"/>
                </a:moveTo>
                <a:cubicBezTo>
                  <a:pt x="95732" y="459942"/>
                  <a:pt x="-3165" y="384553"/>
                  <a:pt x="77" y="301868"/>
                </a:cubicBezTo>
                <a:cubicBezTo>
                  <a:pt x="3319" y="219183"/>
                  <a:pt x="126536" y="87860"/>
                  <a:pt x="214085" y="39222"/>
                </a:cubicBezTo>
                <a:cubicBezTo>
                  <a:pt x="301634" y="-9416"/>
                  <a:pt x="434579" y="-4552"/>
                  <a:pt x="525370" y="10039"/>
                </a:cubicBezTo>
                <a:cubicBezTo>
                  <a:pt x="616161" y="24630"/>
                  <a:pt x="705332" y="78133"/>
                  <a:pt x="758834" y="126771"/>
                </a:cubicBezTo>
                <a:cubicBezTo>
                  <a:pt x="812336" y="175409"/>
                  <a:pt x="835034" y="256472"/>
                  <a:pt x="846383" y="301868"/>
                </a:cubicBezTo>
                <a:cubicBezTo>
                  <a:pt x="857732" y="347264"/>
                  <a:pt x="872324" y="353749"/>
                  <a:pt x="826928" y="399145"/>
                </a:cubicBezTo>
                <a:cubicBezTo>
                  <a:pt x="781532" y="444541"/>
                  <a:pt x="677770" y="509392"/>
                  <a:pt x="574009" y="574243"/>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6" name="フリーフォーム 15"/>
          <p:cNvSpPr/>
          <p:nvPr/>
        </p:nvSpPr>
        <p:spPr>
          <a:xfrm rot="5400000">
            <a:off x="2817813" y="2276475"/>
            <a:ext cx="858838" cy="573087"/>
          </a:xfrm>
          <a:custGeom>
            <a:avLst/>
            <a:gdLst>
              <a:gd name="connsiteX0" fmla="*/ 194630 w 857974"/>
              <a:gd name="connsiteY0" fmla="*/ 535332 h 574243"/>
              <a:gd name="connsiteX1" fmla="*/ 77 w 857974"/>
              <a:gd name="connsiteY1" fmla="*/ 301868 h 574243"/>
              <a:gd name="connsiteX2" fmla="*/ 214085 w 857974"/>
              <a:gd name="connsiteY2" fmla="*/ 39222 h 574243"/>
              <a:gd name="connsiteX3" fmla="*/ 525370 w 857974"/>
              <a:gd name="connsiteY3" fmla="*/ 10039 h 574243"/>
              <a:gd name="connsiteX4" fmla="*/ 758834 w 857974"/>
              <a:gd name="connsiteY4" fmla="*/ 126771 h 574243"/>
              <a:gd name="connsiteX5" fmla="*/ 846383 w 857974"/>
              <a:gd name="connsiteY5" fmla="*/ 301868 h 574243"/>
              <a:gd name="connsiteX6" fmla="*/ 826928 w 857974"/>
              <a:gd name="connsiteY6" fmla="*/ 399145 h 574243"/>
              <a:gd name="connsiteX7" fmla="*/ 574009 w 857974"/>
              <a:gd name="connsiteY7" fmla="*/ 574243 h 57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974" h="574243">
                <a:moveTo>
                  <a:pt x="194630" y="535332"/>
                </a:moveTo>
                <a:cubicBezTo>
                  <a:pt x="95732" y="459942"/>
                  <a:pt x="-3165" y="384553"/>
                  <a:pt x="77" y="301868"/>
                </a:cubicBezTo>
                <a:cubicBezTo>
                  <a:pt x="3319" y="219183"/>
                  <a:pt x="126536" y="87860"/>
                  <a:pt x="214085" y="39222"/>
                </a:cubicBezTo>
                <a:cubicBezTo>
                  <a:pt x="301634" y="-9416"/>
                  <a:pt x="434579" y="-4552"/>
                  <a:pt x="525370" y="10039"/>
                </a:cubicBezTo>
                <a:cubicBezTo>
                  <a:pt x="616161" y="24630"/>
                  <a:pt x="705332" y="78133"/>
                  <a:pt x="758834" y="126771"/>
                </a:cubicBezTo>
                <a:cubicBezTo>
                  <a:pt x="812336" y="175409"/>
                  <a:pt x="835034" y="256472"/>
                  <a:pt x="846383" y="301868"/>
                </a:cubicBezTo>
                <a:cubicBezTo>
                  <a:pt x="857732" y="347264"/>
                  <a:pt x="872324" y="353749"/>
                  <a:pt x="826928" y="399145"/>
                </a:cubicBezTo>
                <a:cubicBezTo>
                  <a:pt x="781532" y="444541"/>
                  <a:pt x="677770" y="509392"/>
                  <a:pt x="574009" y="574243"/>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305" name="テキスト ボックス 16"/>
          <p:cNvSpPr txBox="1">
            <a:spLocks noChangeArrowheads="1"/>
          </p:cNvSpPr>
          <p:nvPr/>
        </p:nvSpPr>
        <p:spPr bwMode="auto">
          <a:xfrm>
            <a:off x="1960563" y="1054100"/>
            <a:ext cx="31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06" name="テキスト ボックス 17"/>
          <p:cNvSpPr txBox="1">
            <a:spLocks noChangeArrowheads="1"/>
          </p:cNvSpPr>
          <p:nvPr/>
        </p:nvSpPr>
        <p:spPr bwMode="auto">
          <a:xfrm>
            <a:off x="2630488" y="333375"/>
            <a:ext cx="31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07" name="テキスト ボックス 18"/>
          <p:cNvSpPr txBox="1">
            <a:spLocks noChangeArrowheads="1"/>
          </p:cNvSpPr>
          <p:nvPr/>
        </p:nvSpPr>
        <p:spPr bwMode="auto">
          <a:xfrm>
            <a:off x="1189038" y="285591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08" name="テキスト ボックス 19"/>
          <p:cNvSpPr txBox="1">
            <a:spLocks noChangeArrowheads="1"/>
          </p:cNvSpPr>
          <p:nvPr/>
        </p:nvSpPr>
        <p:spPr bwMode="auto">
          <a:xfrm>
            <a:off x="2006600" y="2205038"/>
            <a:ext cx="31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09" name="テキスト ボックス 20"/>
          <p:cNvSpPr txBox="1">
            <a:spLocks noChangeArrowheads="1"/>
          </p:cNvSpPr>
          <p:nvPr/>
        </p:nvSpPr>
        <p:spPr bwMode="auto">
          <a:xfrm>
            <a:off x="3533775" y="234791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10" name="テキスト ボックス 21"/>
          <p:cNvSpPr txBox="1">
            <a:spLocks noChangeArrowheads="1"/>
          </p:cNvSpPr>
          <p:nvPr/>
        </p:nvSpPr>
        <p:spPr bwMode="auto">
          <a:xfrm>
            <a:off x="1277938" y="175260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11" name="テキスト ボックス 22"/>
          <p:cNvSpPr txBox="1">
            <a:spLocks noChangeArrowheads="1"/>
          </p:cNvSpPr>
          <p:nvPr/>
        </p:nvSpPr>
        <p:spPr bwMode="auto">
          <a:xfrm>
            <a:off x="2752725" y="173990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12" name="テキスト ボックス 23"/>
          <p:cNvSpPr txBox="1">
            <a:spLocks noChangeArrowheads="1"/>
          </p:cNvSpPr>
          <p:nvPr/>
        </p:nvSpPr>
        <p:spPr bwMode="auto">
          <a:xfrm>
            <a:off x="2587625" y="119697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endParaRPr lang="ja-JP" altLang="en-US" sz="1800"/>
          </a:p>
        </p:txBody>
      </p:sp>
      <p:sp>
        <p:nvSpPr>
          <p:cNvPr id="12313" name="テキスト ボックス 24"/>
          <p:cNvSpPr txBox="1">
            <a:spLocks noChangeArrowheads="1"/>
          </p:cNvSpPr>
          <p:nvPr/>
        </p:nvSpPr>
        <p:spPr bwMode="auto">
          <a:xfrm>
            <a:off x="1590675" y="285273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14" name="テキスト ボックス 25"/>
          <p:cNvSpPr txBox="1">
            <a:spLocks noChangeArrowheads="1"/>
          </p:cNvSpPr>
          <p:nvPr/>
        </p:nvSpPr>
        <p:spPr bwMode="auto">
          <a:xfrm>
            <a:off x="2232025" y="3081338"/>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15" name="テキスト ボックス 26"/>
          <p:cNvSpPr txBox="1">
            <a:spLocks noChangeArrowheads="1"/>
          </p:cNvSpPr>
          <p:nvPr/>
        </p:nvSpPr>
        <p:spPr bwMode="auto">
          <a:xfrm>
            <a:off x="1960563" y="2636838"/>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16" name="テキスト ボックス 27"/>
          <p:cNvSpPr txBox="1">
            <a:spLocks noChangeArrowheads="1"/>
          </p:cNvSpPr>
          <p:nvPr/>
        </p:nvSpPr>
        <p:spPr bwMode="auto">
          <a:xfrm>
            <a:off x="1344613" y="1206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q0</a:t>
            </a:r>
            <a:endParaRPr lang="ja-JP" altLang="en-US" sz="1800"/>
          </a:p>
        </p:txBody>
      </p:sp>
      <p:sp>
        <p:nvSpPr>
          <p:cNvPr id="12317" name="テキスト ボックス 28"/>
          <p:cNvSpPr txBox="1">
            <a:spLocks noChangeArrowheads="1"/>
          </p:cNvSpPr>
          <p:nvPr/>
        </p:nvSpPr>
        <p:spPr bwMode="auto">
          <a:xfrm>
            <a:off x="1347788" y="2320925"/>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endParaRPr lang="ja-JP" altLang="en-US" sz="1800"/>
          </a:p>
        </p:txBody>
      </p:sp>
      <p:sp>
        <p:nvSpPr>
          <p:cNvPr id="12318" name="テキスト ボックス 29"/>
          <p:cNvSpPr txBox="1">
            <a:spLocks noChangeArrowheads="1"/>
          </p:cNvSpPr>
          <p:nvPr/>
        </p:nvSpPr>
        <p:spPr bwMode="auto">
          <a:xfrm>
            <a:off x="1349375" y="33988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q4</a:t>
            </a:r>
            <a:endParaRPr lang="ja-JP" altLang="en-US" sz="1800"/>
          </a:p>
        </p:txBody>
      </p:sp>
      <p:sp>
        <p:nvSpPr>
          <p:cNvPr id="12319" name="テキスト ボックス 30"/>
          <p:cNvSpPr txBox="1">
            <a:spLocks noChangeArrowheads="1"/>
          </p:cNvSpPr>
          <p:nvPr/>
        </p:nvSpPr>
        <p:spPr bwMode="auto">
          <a:xfrm>
            <a:off x="2562225" y="23114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endParaRPr lang="ja-JP" altLang="en-US" sz="1800"/>
          </a:p>
        </p:txBody>
      </p:sp>
      <p:sp>
        <p:nvSpPr>
          <p:cNvPr id="32" name="ドーナツ 31"/>
          <p:cNvSpPr/>
          <p:nvPr/>
        </p:nvSpPr>
        <p:spPr>
          <a:xfrm>
            <a:off x="1293813" y="2247900"/>
            <a:ext cx="542925" cy="514350"/>
          </a:xfrm>
          <a:prstGeom prst="donut">
            <a:avLst>
              <a:gd name="adj" fmla="val 576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33" name="ドーナツ 32"/>
          <p:cNvSpPr/>
          <p:nvPr/>
        </p:nvSpPr>
        <p:spPr>
          <a:xfrm>
            <a:off x="2544763" y="2247900"/>
            <a:ext cx="542925" cy="514350"/>
          </a:xfrm>
          <a:prstGeom prst="donut">
            <a:avLst>
              <a:gd name="adj" fmla="val 576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34" name="円/楕円 33"/>
          <p:cNvSpPr/>
          <p:nvPr/>
        </p:nvSpPr>
        <p:spPr>
          <a:xfrm>
            <a:off x="2644775" y="3781425"/>
            <a:ext cx="503238" cy="50482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5" name="円/楕円 34"/>
          <p:cNvSpPr/>
          <p:nvPr/>
        </p:nvSpPr>
        <p:spPr>
          <a:xfrm>
            <a:off x="2644775" y="5980113"/>
            <a:ext cx="503238" cy="50323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324" name="テキスト ボックス 35"/>
          <p:cNvSpPr txBox="1">
            <a:spLocks noChangeArrowheads="1"/>
          </p:cNvSpPr>
          <p:nvPr/>
        </p:nvSpPr>
        <p:spPr bwMode="auto">
          <a:xfrm>
            <a:off x="2359025" y="383857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a:t>
            </a:r>
          </a:p>
        </p:txBody>
      </p:sp>
      <p:cxnSp>
        <p:nvCxnSpPr>
          <p:cNvPr id="37" name="直線矢印コネクタ 36"/>
          <p:cNvCxnSpPr/>
          <p:nvPr/>
        </p:nvCxnSpPr>
        <p:spPr>
          <a:xfrm>
            <a:off x="2894013" y="4279900"/>
            <a:ext cx="11112" cy="600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2990850" y="5357813"/>
            <a:ext cx="11113" cy="703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a:off x="2789238" y="5330825"/>
            <a:ext cx="11112" cy="70326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328" name="テキスト ボックス 39"/>
          <p:cNvSpPr txBox="1">
            <a:spLocks noChangeArrowheads="1"/>
          </p:cNvSpPr>
          <p:nvPr/>
        </p:nvSpPr>
        <p:spPr bwMode="auto">
          <a:xfrm>
            <a:off x="2273300" y="5499100"/>
            <a:ext cx="509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r>
              <a:rPr lang="en-US" altLang="ja-JP" sz="1800"/>
              <a:t>,b</a:t>
            </a:r>
            <a:endParaRPr lang="ja-JP" altLang="en-US" sz="1800"/>
          </a:p>
        </p:txBody>
      </p:sp>
      <p:sp>
        <p:nvSpPr>
          <p:cNvPr id="12329" name="テキスト ボックス 40"/>
          <p:cNvSpPr txBox="1">
            <a:spLocks noChangeArrowheads="1"/>
          </p:cNvSpPr>
          <p:nvPr/>
        </p:nvSpPr>
        <p:spPr bwMode="auto">
          <a:xfrm>
            <a:off x="2617788" y="4392613"/>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30" name="テキスト ボックス 41"/>
          <p:cNvSpPr txBox="1">
            <a:spLocks noChangeArrowheads="1"/>
          </p:cNvSpPr>
          <p:nvPr/>
        </p:nvSpPr>
        <p:spPr bwMode="auto">
          <a:xfrm>
            <a:off x="2932113" y="5494338"/>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b</a:t>
            </a:r>
            <a:endParaRPr lang="ja-JP" altLang="en-US" sz="1800"/>
          </a:p>
        </p:txBody>
      </p:sp>
      <p:sp>
        <p:nvSpPr>
          <p:cNvPr id="12331" name="テキスト ボックス 42"/>
          <p:cNvSpPr txBox="1">
            <a:spLocks noChangeArrowheads="1"/>
          </p:cNvSpPr>
          <p:nvPr/>
        </p:nvSpPr>
        <p:spPr bwMode="auto">
          <a:xfrm>
            <a:off x="2625725" y="3848100"/>
            <a:ext cx="56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a:t>
            </a:r>
            <a:r>
              <a:rPr lang="en-US" altLang="ja-JP" sz="1800" dirty="0">
                <a:solidFill>
                  <a:srgbClr val="0000FF"/>
                </a:solidFill>
              </a:rPr>
              <a:t>p0</a:t>
            </a:r>
            <a:r>
              <a:rPr lang="en-US" altLang="ja-JP" sz="1800" dirty="0"/>
              <a:t>]</a:t>
            </a:r>
            <a:endParaRPr lang="ja-JP" altLang="en-US" sz="1800" dirty="0"/>
          </a:p>
        </p:txBody>
      </p:sp>
      <p:sp>
        <p:nvSpPr>
          <p:cNvPr id="12332" name="テキスト ボックス 44"/>
          <p:cNvSpPr txBox="1">
            <a:spLocks noChangeArrowheads="1"/>
          </p:cNvSpPr>
          <p:nvPr/>
        </p:nvSpPr>
        <p:spPr bwMode="auto">
          <a:xfrm>
            <a:off x="2635250" y="6046788"/>
            <a:ext cx="56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a:t>
            </a:r>
            <a:r>
              <a:rPr lang="en-US" altLang="ja-JP" sz="1800" dirty="0">
                <a:solidFill>
                  <a:srgbClr val="0000FF"/>
                </a:solidFill>
              </a:rPr>
              <a:t>p4</a:t>
            </a:r>
            <a:r>
              <a:rPr lang="en-US" altLang="ja-JP" sz="1800" dirty="0"/>
              <a:t>]</a:t>
            </a:r>
            <a:endParaRPr lang="ja-JP" altLang="en-US" sz="1800" dirty="0"/>
          </a:p>
        </p:txBody>
      </p:sp>
      <p:sp>
        <p:nvSpPr>
          <p:cNvPr id="46" name="ドーナツ 45"/>
          <p:cNvSpPr/>
          <p:nvPr/>
        </p:nvSpPr>
        <p:spPr>
          <a:xfrm>
            <a:off x="2633663" y="4889500"/>
            <a:ext cx="542925" cy="514350"/>
          </a:xfrm>
          <a:prstGeom prst="donut">
            <a:avLst>
              <a:gd name="adj" fmla="val 576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47" name="フリーフォーム 46"/>
          <p:cNvSpPr/>
          <p:nvPr/>
        </p:nvSpPr>
        <p:spPr>
          <a:xfrm>
            <a:off x="2544763" y="3348038"/>
            <a:ext cx="857250" cy="574675"/>
          </a:xfrm>
          <a:custGeom>
            <a:avLst/>
            <a:gdLst>
              <a:gd name="connsiteX0" fmla="*/ 194630 w 857974"/>
              <a:gd name="connsiteY0" fmla="*/ 535332 h 574243"/>
              <a:gd name="connsiteX1" fmla="*/ 77 w 857974"/>
              <a:gd name="connsiteY1" fmla="*/ 301868 h 574243"/>
              <a:gd name="connsiteX2" fmla="*/ 214085 w 857974"/>
              <a:gd name="connsiteY2" fmla="*/ 39222 h 574243"/>
              <a:gd name="connsiteX3" fmla="*/ 525370 w 857974"/>
              <a:gd name="connsiteY3" fmla="*/ 10039 h 574243"/>
              <a:gd name="connsiteX4" fmla="*/ 758834 w 857974"/>
              <a:gd name="connsiteY4" fmla="*/ 126771 h 574243"/>
              <a:gd name="connsiteX5" fmla="*/ 846383 w 857974"/>
              <a:gd name="connsiteY5" fmla="*/ 301868 h 574243"/>
              <a:gd name="connsiteX6" fmla="*/ 826928 w 857974"/>
              <a:gd name="connsiteY6" fmla="*/ 399145 h 574243"/>
              <a:gd name="connsiteX7" fmla="*/ 574009 w 857974"/>
              <a:gd name="connsiteY7" fmla="*/ 574243 h 57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974" h="574243">
                <a:moveTo>
                  <a:pt x="194630" y="535332"/>
                </a:moveTo>
                <a:cubicBezTo>
                  <a:pt x="95732" y="459942"/>
                  <a:pt x="-3165" y="384553"/>
                  <a:pt x="77" y="301868"/>
                </a:cubicBezTo>
                <a:cubicBezTo>
                  <a:pt x="3319" y="219183"/>
                  <a:pt x="126536" y="87860"/>
                  <a:pt x="214085" y="39222"/>
                </a:cubicBezTo>
                <a:cubicBezTo>
                  <a:pt x="301634" y="-9416"/>
                  <a:pt x="434579" y="-4552"/>
                  <a:pt x="525370" y="10039"/>
                </a:cubicBezTo>
                <a:cubicBezTo>
                  <a:pt x="616161" y="24630"/>
                  <a:pt x="705332" y="78133"/>
                  <a:pt x="758834" y="126771"/>
                </a:cubicBezTo>
                <a:cubicBezTo>
                  <a:pt x="812336" y="175409"/>
                  <a:pt x="835034" y="256472"/>
                  <a:pt x="846383" y="301868"/>
                </a:cubicBezTo>
                <a:cubicBezTo>
                  <a:pt x="857732" y="347264"/>
                  <a:pt x="872324" y="353749"/>
                  <a:pt x="826928" y="399145"/>
                </a:cubicBezTo>
                <a:cubicBezTo>
                  <a:pt x="781532" y="444541"/>
                  <a:pt x="677770" y="509392"/>
                  <a:pt x="574009" y="574243"/>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335" name="テキスト ボックス 47"/>
          <p:cNvSpPr txBox="1">
            <a:spLocks noChangeArrowheads="1"/>
          </p:cNvSpPr>
          <p:nvPr/>
        </p:nvSpPr>
        <p:spPr bwMode="auto">
          <a:xfrm>
            <a:off x="3375025" y="3387725"/>
            <a:ext cx="31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36" name="テキスト ボックス 48"/>
          <p:cNvSpPr txBox="1">
            <a:spLocks noChangeArrowheads="1"/>
          </p:cNvSpPr>
          <p:nvPr/>
        </p:nvSpPr>
        <p:spPr bwMode="auto">
          <a:xfrm>
            <a:off x="2633663" y="4962525"/>
            <a:ext cx="569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a:t>
            </a:r>
            <a:r>
              <a:rPr lang="en-US" altLang="ja-JP" sz="1800" dirty="0">
                <a:solidFill>
                  <a:srgbClr val="0000FF"/>
                </a:solidFill>
              </a:rPr>
              <a:t>p2</a:t>
            </a:r>
            <a:r>
              <a:rPr lang="en-US" altLang="ja-JP" sz="1800" dirty="0"/>
              <a:t>]</a:t>
            </a:r>
            <a:endParaRPr lang="ja-JP" altLang="en-US" sz="1800" dirty="0"/>
          </a:p>
        </p:txBody>
      </p:sp>
      <p:sp>
        <p:nvSpPr>
          <p:cNvPr id="50" name="フリーフォーム 49"/>
          <p:cNvSpPr/>
          <p:nvPr/>
        </p:nvSpPr>
        <p:spPr>
          <a:xfrm rot="5400000">
            <a:off x="2970213" y="4895850"/>
            <a:ext cx="858838" cy="573087"/>
          </a:xfrm>
          <a:custGeom>
            <a:avLst/>
            <a:gdLst>
              <a:gd name="connsiteX0" fmla="*/ 194630 w 857974"/>
              <a:gd name="connsiteY0" fmla="*/ 535332 h 574243"/>
              <a:gd name="connsiteX1" fmla="*/ 77 w 857974"/>
              <a:gd name="connsiteY1" fmla="*/ 301868 h 574243"/>
              <a:gd name="connsiteX2" fmla="*/ 214085 w 857974"/>
              <a:gd name="connsiteY2" fmla="*/ 39222 h 574243"/>
              <a:gd name="connsiteX3" fmla="*/ 525370 w 857974"/>
              <a:gd name="connsiteY3" fmla="*/ 10039 h 574243"/>
              <a:gd name="connsiteX4" fmla="*/ 758834 w 857974"/>
              <a:gd name="connsiteY4" fmla="*/ 126771 h 574243"/>
              <a:gd name="connsiteX5" fmla="*/ 846383 w 857974"/>
              <a:gd name="connsiteY5" fmla="*/ 301868 h 574243"/>
              <a:gd name="connsiteX6" fmla="*/ 826928 w 857974"/>
              <a:gd name="connsiteY6" fmla="*/ 399145 h 574243"/>
              <a:gd name="connsiteX7" fmla="*/ 574009 w 857974"/>
              <a:gd name="connsiteY7" fmla="*/ 574243 h 57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974" h="574243">
                <a:moveTo>
                  <a:pt x="194630" y="535332"/>
                </a:moveTo>
                <a:cubicBezTo>
                  <a:pt x="95732" y="459942"/>
                  <a:pt x="-3165" y="384553"/>
                  <a:pt x="77" y="301868"/>
                </a:cubicBezTo>
                <a:cubicBezTo>
                  <a:pt x="3319" y="219183"/>
                  <a:pt x="126536" y="87860"/>
                  <a:pt x="214085" y="39222"/>
                </a:cubicBezTo>
                <a:cubicBezTo>
                  <a:pt x="301634" y="-9416"/>
                  <a:pt x="434579" y="-4552"/>
                  <a:pt x="525370" y="10039"/>
                </a:cubicBezTo>
                <a:cubicBezTo>
                  <a:pt x="616161" y="24630"/>
                  <a:pt x="705332" y="78133"/>
                  <a:pt x="758834" y="126771"/>
                </a:cubicBezTo>
                <a:cubicBezTo>
                  <a:pt x="812336" y="175409"/>
                  <a:pt x="835034" y="256472"/>
                  <a:pt x="846383" y="301868"/>
                </a:cubicBezTo>
                <a:cubicBezTo>
                  <a:pt x="857732" y="347264"/>
                  <a:pt x="872324" y="353749"/>
                  <a:pt x="826928" y="399145"/>
                </a:cubicBezTo>
                <a:cubicBezTo>
                  <a:pt x="781532" y="444541"/>
                  <a:pt x="677770" y="509392"/>
                  <a:pt x="574009" y="574243"/>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338" name="テキスト ボックス 50"/>
          <p:cNvSpPr txBox="1">
            <a:spLocks noChangeArrowheads="1"/>
          </p:cNvSpPr>
          <p:nvPr/>
        </p:nvSpPr>
        <p:spPr bwMode="auto">
          <a:xfrm>
            <a:off x="3368675" y="4402138"/>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ａ</a:t>
            </a:r>
          </a:p>
        </p:txBody>
      </p:sp>
      <p:sp>
        <p:nvSpPr>
          <p:cNvPr id="12339" name="テキスト ボックス 51"/>
          <p:cNvSpPr txBox="1">
            <a:spLocks noChangeArrowheads="1"/>
          </p:cNvSpPr>
          <p:nvPr/>
        </p:nvSpPr>
        <p:spPr bwMode="auto">
          <a:xfrm>
            <a:off x="4572000" y="557213"/>
            <a:ext cx="36004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t>Q</a:t>
            </a:r>
            <a:r>
              <a:rPr lang="ja-JP" altLang="en-US" sz="1800" dirty="0"/>
              <a:t>＝｛</a:t>
            </a:r>
            <a:r>
              <a:rPr lang="en-US" altLang="ja-JP" sz="1800" dirty="0"/>
              <a:t>q0,q1,q2,q3,q4</a:t>
            </a:r>
            <a:r>
              <a:rPr lang="ja-JP" altLang="en-US" sz="1800" dirty="0"/>
              <a:t>｝</a:t>
            </a:r>
            <a:endParaRPr lang="en-US" altLang="ja-JP" sz="1800" dirty="0"/>
          </a:p>
          <a:p>
            <a:pPr eaLnBrk="1" hangingPunct="1">
              <a:spcBef>
                <a:spcPct val="0"/>
              </a:spcBef>
              <a:buFontTx/>
              <a:buNone/>
            </a:pPr>
            <a:r>
              <a:rPr lang="en-US" altLang="ja-JP" sz="1800" dirty="0"/>
              <a:t>Σ</a:t>
            </a:r>
            <a:r>
              <a:rPr lang="ja-JP" altLang="en-US" sz="1800" dirty="0"/>
              <a:t>＝｛</a:t>
            </a:r>
            <a:r>
              <a:rPr lang="en-US" altLang="ja-JP" sz="1800" dirty="0" err="1"/>
              <a:t>a,b</a:t>
            </a:r>
            <a:r>
              <a:rPr lang="ja-JP" altLang="en-US" sz="1800" dirty="0"/>
              <a:t>｝</a:t>
            </a:r>
            <a:endParaRPr lang="en-US" altLang="ja-JP" sz="1800" dirty="0"/>
          </a:p>
          <a:p>
            <a:pPr eaLnBrk="1" hangingPunct="1">
              <a:spcBef>
                <a:spcPct val="0"/>
              </a:spcBef>
              <a:buFontTx/>
              <a:buNone/>
            </a:pPr>
            <a:r>
              <a:rPr lang="en-US" altLang="ja-JP" sz="1800" dirty="0"/>
              <a:t>δ(q0,a)=q1  δ(q0,b)=q2</a:t>
            </a:r>
          </a:p>
          <a:p>
            <a:pPr eaLnBrk="1" hangingPunct="1">
              <a:spcBef>
                <a:spcPct val="0"/>
              </a:spcBef>
              <a:buFontTx/>
              <a:buNone/>
            </a:pPr>
            <a:r>
              <a:rPr lang="en-US" altLang="ja-JP" sz="1800" dirty="0"/>
              <a:t>δ(q1,a)=q1  δ(q1,b)=q3</a:t>
            </a:r>
            <a:endParaRPr lang="ja-JP" altLang="en-US" sz="1800" dirty="0"/>
          </a:p>
          <a:p>
            <a:pPr eaLnBrk="1" hangingPunct="1">
              <a:spcBef>
                <a:spcPct val="0"/>
              </a:spcBef>
              <a:buFontTx/>
              <a:buNone/>
            </a:pPr>
            <a:r>
              <a:rPr lang="en-US" altLang="ja-JP" sz="1800" dirty="0"/>
              <a:t>δ(q2,a)=q3  δ(q2,b)=q4</a:t>
            </a:r>
            <a:endParaRPr lang="ja-JP" altLang="en-US" sz="1800" dirty="0"/>
          </a:p>
          <a:p>
            <a:pPr eaLnBrk="1" hangingPunct="1">
              <a:spcBef>
                <a:spcPct val="0"/>
              </a:spcBef>
              <a:buFontTx/>
              <a:buNone/>
            </a:pPr>
            <a:r>
              <a:rPr lang="en-US" altLang="ja-JP" sz="1800" dirty="0"/>
              <a:t>δ(q3,a)=q3  δ(q3,b)=q4</a:t>
            </a:r>
            <a:endParaRPr lang="ja-JP" altLang="en-US" sz="1800" dirty="0"/>
          </a:p>
          <a:p>
            <a:pPr eaLnBrk="1" hangingPunct="1">
              <a:spcBef>
                <a:spcPct val="0"/>
              </a:spcBef>
              <a:buFontTx/>
              <a:buNone/>
            </a:pPr>
            <a:r>
              <a:rPr lang="en-US" altLang="ja-JP" sz="1800" dirty="0"/>
              <a:t>δ(q4,a)=q2  δ(q4,b)=q3</a:t>
            </a:r>
            <a:endParaRPr lang="ja-JP" altLang="en-US" sz="1800" dirty="0"/>
          </a:p>
          <a:p>
            <a:pPr eaLnBrk="1" hangingPunct="1">
              <a:spcBef>
                <a:spcPct val="0"/>
              </a:spcBef>
              <a:buFontTx/>
              <a:buNone/>
            </a:pPr>
            <a:r>
              <a:rPr lang="en-US" altLang="ja-JP" sz="1800" dirty="0"/>
              <a:t>F={q2,q3}</a:t>
            </a:r>
          </a:p>
          <a:p>
            <a:pPr eaLnBrk="1" hangingPunct="1">
              <a:spcBef>
                <a:spcPct val="0"/>
              </a:spcBef>
              <a:buFontTx/>
              <a:buNone/>
            </a:pPr>
            <a:endParaRPr lang="en-US" altLang="ja-JP" sz="1800" dirty="0"/>
          </a:p>
          <a:p>
            <a:pPr eaLnBrk="1" hangingPunct="1">
              <a:spcBef>
                <a:spcPct val="0"/>
              </a:spcBef>
              <a:buFontTx/>
              <a:buNone/>
            </a:pPr>
            <a:endParaRPr lang="en-US" altLang="ja-JP" sz="1800" dirty="0"/>
          </a:p>
          <a:p>
            <a:pPr eaLnBrk="1" hangingPunct="1">
              <a:spcBef>
                <a:spcPct val="0"/>
              </a:spcBef>
              <a:buFontTx/>
              <a:buNone/>
            </a:pPr>
            <a:endParaRPr lang="en-US" altLang="ja-JP" sz="1800" dirty="0"/>
          </a:p>
          <a:p>
            <a:pPr eaLnBrk="1" hangingPunct="1">
              <a:spcBef>
                <a:spcPct val="0"/>
              </a:spcBef>
              <a:buFontTx/>
              <a:buNone/>
            </a:pPr>
            <a:endParaRPr lang="en-US" altLang="ja-JP" sz="1800" dirty="0"/>
          </a:p>
          <a:p>
            <a:pPr eaLnBrk="1" hangingPunct="1">
              <a:spcBef>
                <a:spcPct val="0"/>
              </a:spcBef>
              <a:buFontTx/>
              <a:buNone/>
            </a:pPr>
            <a:endParaRPr lang="en-US" altLang="ja-JP" sz="1800" dirty="0"/>
          </a:p>
          <a:p>
            <a:pPr eaLnBrk="1" hangingPunct="1">
              <a:spcBef>
                <a:spcPct val="0"/>
              </a:spcBef>
              <a:buFontTx/>
              <a:buNone/>
            </a:pPr>
            <a:r>
              <a:rPr lang="en-US" altLang="ja-JP" sz="1800" dirty="0"/>
              <a:t>Q’={[p0],[p2],[p4]}</a:t>
            </a:r>
          </a:p>
          <a:p>
            <a:pPr eaLnBrk="1" hangingPunct="1">
              <a:spcBef>
                <a:spcPct val="0"/>
              </a:spcBef>
              <a:buFontTx/>
              <a:buNone/>
            </a:pPr>
            <a:r>
              <a:rPr lang="en-US" altLang="ja-JP" sz="1800" dirty="0"/>
              <a:t>Σ</a:t>
            </a:r>
            <a:r>
              <a:rPr lang="ja-JP" altLang="en-US" sz="1800" dirty="0"/>
              <a:t>＝｛</a:t>
            </a:r>
            <a:r>
              <a:rPr lang="en-US" altLang="ja-JP" sz="1800" dirty="0" err="1"/>
              <a:t>a,b</a:t>
            </a:r>
            <a:r>
              <a:rPr lang="ja-JP" altLang="en-US" sz="1800" dirty="0"/>
              <a:t>｝</a:t>
            </a:r>
            <a:endParaRPr lang="en-US" altLang="ja-JP" sz="1800" dirty="0"/>
          </a:p>
          <a:p>
            <a:pPr eaLnBrk="1" hangingPunct="1">
              <a:spcBef>
                <a:spcPct val="0"/>
              </a:spcBef>
              <a:buFontTx/>
              <a:buNone/>
            </a:pPr>
            <a:r>
              <a:rPr lang="en-US" altLang="ja-JP" sz="1800" dirty="0"/>
              <a:t>δ’([p0],a)=[p0]   δ’([p0],b)=[p2] </a:t>
            </a:r>
          </a:p>
          <a:p>
            <a:pPr eaLnBrk="1" hangingPunct="1">
              <a:spcBef>
                <a:spcPct val="0"/>
              </a:spcBef>
              <a:buFontTx/>
              <a:buNone/>
            </a:pPr>
            <a:r>
              <a:rPr lang="en-US" altLang="ja-JP" sz="1800" dirty="0"/>
              <a:t>δ’([p2],a)=[p2]   δ’([p2],b)=[p4] </a:t>
            </a:r>
          </a:p>
          <a:p>
            <a:pPr eaLnBrk="1" hangingPunct="1">
              <a:spcBef>
                <a:spcPct val="0"/>
              </a:spcBef>
              <a:buFontTx/>
              <a:buNone/>
            </a:pPr>
            <a:r>
              <a:rPr lang="en-US" altLang="ja-JP" sz="1800" dirty="0"/>
              <a:t>δ’([p4],a)=[p2]   δ’([p4],b)=[p2] </a:t>
            </a:r>
          </a:p>
          <a:p>
            <a:pPr eaLnBrk="1" hangingPunct="1">
              <a:spcBef>
                <a:spcPct val="0"/>
              </a:spcBef>
              <a:buFontTx/>
              <a:buNone/>
            </a:pPr>
            <a:r>
              <a:rPr lang="en-US" altLang="ja-JP" sz="1800" dirty="0"/>
              <a:t>F’={[p]</a:t>
            </a:r>
            <a:r>
              <a:rPr lang="ja-JP" altLang="en-US" sz="1800" dirty="0"/>
              <a:t>∈</a:t>
            </a:r>
            <a:r>
              <a:rPr lang="en-US" altLang="ja-JP" sz="1800" dirty="0"/>
              <a:t>Q’</a:t>
            </a:r>
            <a:r>
              <a:rPr lang="ja-JP" altLang="en-US" sz="1800" dirty="0"/>
              <a:t>｜</a:t>
            </a:r>
            <a:r>
              <a:rPr lang="en-US" altLang="ja-JP" sz="1800" dirty="0"/>
              <a:t>([p]</a:t>
            </a:r>
            <a:r>
              <a:rPr lang="ja-JP" altLang="en-US" sz="1800" dirty="0"/>
              <a:t>∩</a:t>
            </a:r>
            <a:r>
              <a:rPr lang="en-US" altLang="ja-JP" sz="1800" dirty="0"/>
              <a:t>F)</a:t>
            </a:r>
            <a:r>
              <a:rPr lang="ja-JP" altLang="en-US" sz="1800" dirty="0"/>
              <a:t>≠</a:t>
            </a:r>
            <a:r>
              <a:rPr lang="en-US" altLang="ja-JP" sz="1800" dirty="0"/>
              <a:t>φ}</a:t>
            </a:r>
            <a:endParaRPr lang="ja-JP" altLang="en-US" sz="1800" dirty="0"/>
          </a:p>
          <a:p>
            <a:pPr eaLnBrk="1" hangingPunct="1">
              <a:spcBef>
                <a:spcPct val="0"/>
              </a:spcBef>
              <a:buFontTx/>
              <a:buNone/>
            </a:pPr>
            <a:r>
              <a:rPr lang="ja-JP" altLang="en-US" sz="1800" dirty="0"/>
              <a:t>　　　</a:t>
            </a:r>
            <a:r>
              <a:rPr lang="en-US" altLang="ja-JP" sz="1800" dirty="0"/>
              <a:t>[p]</a:t>
            </a:r>
            <a:r>
              <a:rPr lang="ja-JP" altLang="en-US" sz="1800" dirty="0"/>
              <a:t>は</a:t>
            </a:r>
            <a:r>
              <a:rPr lang="en-US" altLang="ja-JP" sz="1800" dirty="0"/>
              <a:t>[p2]</a:t>
            </a:r>
            <a:endParaRPr lang="ja-JP" altLang="en-US" sz="1800" dirty="0"/>
          </a:p>
        </p:txBody>
      </p:sp>
      <p:sp>
        <p:nvSpPr>
          <p:cNvPr id="12340" name="正方形/長方形 52"/>
          <p:cNvSpPr>
            <a:spLocks noChangeArrowheads="1"/>
          </p:cNvSpPr>
          <p:nvPr/>
        </p:nvSpPr>
        <p:spPr bwMode="auto">
          <a:xfrm>
            <a:off x="4567238" y="2989263"/>
            <a:ext cx="39652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a:t>
            </a:r>
            <a:r>
              <a:rPr lang="en-US" altLang="ja-JP" sz="1800" dirty="0"/>
              <a:t>q0,q1</a:t>
            </a:r>
            <a:r>
              <a:rPr lang="ja-JP" altLang="en-US" sz="1800" dirty="0"/>
              <a:t>｝を</a:t>
            </a:r>
            <a:r>
              <a:rPr lang="en-US" altLang="ja-JP" sz="1800" dirty="0">
                <a:solidFill>
                  <a:srgbClr val="0000FF"/>
                </a:solidFill>
              </a:rPr>
              <a:t>[p0]</a:t>
            </a:r>
            <a:r>
              <a:rPr lang="ja-JP" altLang="en-US" sz="1800" dirty="0" smtClean="0"/>
              <a:t>と、ひとまとめにして呼び</a:t>
            </a:r>
            <a:r>
              <a:rPr lang="en-US" altLang="ja-JP" sz="1800" dirty="0"/>
              <a:t>,</a:t>
            </a:r>
          </a:p>
          <a:p>
            <a:pPr eaLnBrk="1" hangingPunct="1">
              <a:spcBef>
                <a:spcPct val="0"/>
              </a:spcBef>
              <a:buFontTx/>
              <a:buNone/>
            </a:pPr>
            <a:r>
              <a:rPr lang="ja-JP" altLang="en-US" sz="1800" dirty="0"/>
              <a:t>｛</a:t>
            </a:r>
            <a:r>
              <a:rPr lang="en-US" altLang="ja-JP" sz="1800" dirty="0"/>
              <a:t>q4</a:t>
            </a:r>
            <a:r>
              <a:rPr lang="ja-JP" altLang="en-US" sz="1800" dirty="0"/>
              <a:t>｝を</a:t>
            </a:r>
            <a:r>
              <a:rPr lang="en-US" altLang="ja-JP" sz="1800" dirty="0">
                <a:solidFill>
                  <a:srgbClr val="0000FF"/>
                </a:solidFill>
              </a:rPr>
              <a:t>[p4]</a:t>
            </a:r>
            <a:r>
              <a:rPr lang="ja-JP" altLang="en-US" sz="1800" dirty="0" smtClean="0"/>
              <a:t>と、呼び</a:t>
            </a:r>
            <a:r>
              <a:rPr lang="en-US" altLang="ja-JP" sz="1800" dirty="0"/>
              <a:t>,</a:t>
            </a:r>
            <a:r>
              <a:rPr lang="ja-JP" altLang="en-US" sz="1800" dirty="0"/>
              <a:t>　</a:t>
            </a:r>
            <a:endParaRPr lang="en-US" altLang="ja-JP" sz="1800" dirty="0"/>
          </a:p>
          <a:p>
            <a:pPr eaLnBrk="1" hangingPunct="1">
              <a:spcBef>
                <a:spcPct val="0"/>
              </a:spcBef>
              <a:buFontTx/>
              <a:buNone/>
            </a:pPr>
            <a:r>
              <a:rPr lang="ja-JP" altLang="en-US" sz="1800" dirty="0"/>
              <a:t>｛</a:t>
            </a:r>
            <a:r>
              <a:rPr lang="en-US" altLang="ja-JP" sz="1800" dirty="0"/>
              <a:t>q2,q3</a:t>
            </a:r>
            <a:r>
              <a:rPr lang="ja-JP" altLang="en-US" sz="1800" dirty="0"/>
              <a:t>｝を</a:t>
            </a:r>
            <a:r>
              <a:rPr lang="en-US" altLang="ja-JP" sz="1800" dirty="0">
                <a:solidFill>
                  <a:srgbClr val="0000FF"/>
                </a:solidFill>
              </a:rPr>
              <a:t>[p2</a:t>
            </a:r>
            <a:r>
              <a:rPr lang="en-US" altLang="ja-JP" sz="1800" dirty="0" smtClean="0">
                <a:solidFill>
                  <a:srgbClr val="0000FF"/>
                </a:solidFill>
              </a:rPr>
              <a:t>]</a:t>
            </a:r>
            <a:r>
              <a:rPr lang="ja-JP" altLang="en-US" sz="1800" dirty="0" smtClean="0"/>
              <a:t>と、ひとまとめにして呼ぶ</a:t>
            </a:r>
            <a:endParaRPr lang="ja-JP" altLang="en-US" sz="1800" dirty="0"/>
          </a:p>
        </p:txBody>
      </p:sp>
      <p:sp>
        <p:nvSpPr>
          <p:cNvPr id="54" name="大かっこ 53"/>
          <p:cNvSpPr/>
          <p:nvPr/>
        </p:nvSpPr>
        <p:spPr>
          <a:xfrm>
            <a:off x="4572000" y="3005180"/>
            <a:ext cx="3960440" cy="922337"/>
          </a:xfrm>
          <a:prstGeom prst="bracketPair">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sp>
        <p:nvSpPr>
          <p:cNvPr id="12342" name="テキスト ボックス 54"/>
          <p:cNvSpPr txBox="1">
            <a:spLocks noChangeArrowheads="1"/>
          </p:cNvSpPr>
          <p:nvPr/>
        </p:nvSpPr>
        <p:spPr bwMode="auto">
          <a:xfrm>
            <a:off x="684213" y="701675"/>
            <a:ext cx="376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M</a:t>
            </a:r>
            <a:endParaRPr lang="ja-JP" altLang="en-US" sz="1800"/>
          </a:p>
        </p:txBody>
      </p:sp>
      <p:sp>
        <p:nvSpPr>
          <p:cNvPr id="12343" name="テキスト ボックス 55"/>
          <p:cNvSpPr txBox="1">
            <a:spLocks noChangeArrowheads="1"/>
          </p:cNvSpPr>
          <p:nvPr/>
        </p:nvSpPr>
        <p:spPr bwMode="auto">
          <a:xfrm>
            <a:off x="1782763" y="461486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M’</a:t>
            </a:r>
            <a:endParaRPr lang="ja-JP"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684213" y="765175"/>
            <a:ext cx="35910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smtClean="0">
                <a:solidFill>
                  <a:srgbClr val="000000"/>
                </a:solidFill>
              </a:rPr>
              <a:t>§2.3</a:t>
            </a:r>
            <a:r>
              <a:rPr lang="ja-JP" altLang="en-US" sz="1800" b="1" dirty="0" smtClean="0">
                <a:solidFill>
                  <a:srgbClr val="000000"/>
                </a:solidFill>
              </a:rPr>
              <a:t>　</a:t>
            </a:r>
            <a:r>
              <a:rPr lang="ja-JP" altLang="en-US" sz="1800" b="1" dirty="0">
                <a:solidFill>
                  <a:srgbClr val="000000"/>
                </a:solidFill>
              </a:rPr>
              <a:t>　非決定性有限オートマトン</a:t>
            </a:r>
          </a:p>
        </p:txBody>
      </p:sp>
      <p:sp>
        <p:nvSpPr>
          <p:cNvPr id="2051" name="Text Box 4"/>
          <p:cNvSpPr txBox="1">
            <a:spLocks noChangeArrowheads="1"/>
          </p:cNvSpPr>
          <p:nvPr/>
        </p:nvSpPr>
        <p:spPr bwMode="auto">
          <a:xfrm>
            <a:off x="1042988" y="14128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endParaRPr lang="ja-JP" altLang="ja-JP" sz="1800" dirty="0">
              <a:solidFill>
                <a:srgbClr val="000000"/>
              </a:solidFill>
            </a:endParaRPr>
          </a:p>
        </p:txBody>
      </p:sp>
      <p:sp>
        <p:nvSpPr>
          <p:cNvPr id="2052" name="Text Box 5"/>
          <p:cNvSpPr txBox="1">
            <a:spLocks noChangeArrowheads="1"/>
          </p:cNvSpPr>
          <p:nvPr/>
        </p:nvSpPr>
        <p:spPr bwMode="auto">
          <a:xfrm>
            <a:off x="971550" y="1282700"/>
            <a:ext cx="75565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solidFill>
                  <a:srgbClr val="000000"/>
                </a:solidFill>
              </a:rPr>
              <a:t>決定性有限オートマトン（</a:t>
            </a:r>
            <a:r>
              <a:rPr lang="en-US" altLang="ja-JP" sz="1800" b="1" dirty="0">
                <a:solidFill>
                  <a:srgbClr val="000000"/>
                </a:solidFill>
              </a:rPr>
              <a:t>Deterministic Finite Automaton:</a:t>
            </a:r>
            <a:r>
              <a:rPr lang="en-US" altLang="ja-JP" sz="1800" b="1" dirty="0">
                <a:solidFill>
                  <a:srgbClr val="0000FF"/>
                </a:solidFill>
              </a:rPr>
              <a:t>DFA</a:t>
            </a:r>
            <a:r>
              <a:rPr lang="ja-JP" altLang="en-US" sz="1800" b="1" dirty="0">
                <a:solidFill>
                  <a:srgbClr val="000000"/>
                </a:solidFill>
              </a:rPr>
              <a:t>）</a:t>
            </a:r>
          </a:p>
          <a:p>
            <a:pPr eaLnBrk="1" hangingPunct="1">
              <a:spcBef>
                <a:spcPct val="0"/>
              </a:spcBef>
              <a:buFontTx/>
              <a:buNone/>
            </a:pPr>
            <a:r>
              <a:rPr lang="ja-JP" altLang="en-US" sz="1800" dirty="0">
                <a:solidFill>
                  <a:srgbClr val="000000"/>
                </a:solidFill>
              </a:rPr>
              <a:t>　　全ての状態において、全ての入力記号に関する推移先の状態が一意的に</a:t>
            </a:r>
          </a:p>
          <a:p>
            <a:pPr eaLnBrk="1" hangingPunct="1">
              <a:spcBef>
                <a:spcPct val="0"/>
              </a:spcBef>
              <a:buFontTx/>
              <a:buNone/>
            </a:pPr>
            <a:r>
              <a:rPr lang="ja-JP" altLang="en-US" sz="1800" dirty="0">
                <a:solidFill>
                  <a:srgbClr val="000000"/>
                </a:solidFill>
              </a:rPr>
              <a:t>　　決められている。</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b="1" dirty="0">
                <a:solidFill>
                  <a:srgbClr val="000000"/>
                </a:solidFill>
              </a:rPr>
              <a:t>非決定性有限オートマトン（</a:t>
            </a:r>
            <a:r>
              <a:rPr lang="en-US" altLang="ja-JP" sz="1800" b="1" dirty="0">
                <a:solidFill>
                  <a:srgbClr val="000000"/>
                </a:solidFill>
              </a:rPr>
              <a:t>Nondeterministic Finite </a:t>
            </a:r>
            <a:r>
              <a:rPr lang="en-US" altLang="ja-JP" sz="1800" b="1" dirty="0" err="1">
                <a:solidFill>
                  <a:srgbClr val="000000"/>
                </a:solidFill>
              </a:rPr>
              <a:t>Automaton:</a:t>
            </a:r>
            <a:r>
              <a:rPr lang="en-US" altLang="ja-JP" sz="1800" b="1" dirty="0" err="1">
                <a:solidFill>
                  <a:srgbClr val="0000FF"/>
                </a:solidFill>
              </a:rPr>
              <a:t>NFA</a:t>
            </a:r>
            <a:r>
              <a:rPr lang="ja-JP" altLang="en-US" sz="1800" b="1" dirty="0">
                <a:solidFill>
                  <a:srgbClr val="000000"/>
                </a:solidFill>
              </a:rPr>
              <a:t>）</a:t>
            </a:r>
          </a:p>
          <a:p>
            <a:pPr eaLnBrk="1" hangingPunct="1">
              <a:spcBef>
                <a:spcPct val="0"/>
              </a:spcBef>
              <a:buFontTx/>
              <a:buNone/>
            </a:pPr>
            <a:r>
              <a:rPr lang="ja-JP" altLang="en-US" sz="1800" dirty="0">
                <a:solidFill>
                  <a:srgbClr val="000000"/>
                </a:solidFill>
              </a:rPr>
              <a:t>（１）入力記号に関する状態推移を記述しないことがある。</a:t>
            </a:r>
          </a:p>
          <a:p>
            <a:pPr eaLnBrk="1" hangingPunct="1">
              <a:spcBef>
                <a:spcPct val="0"/>
              </a:spcBef>
              <a:buFontTx/>
              <a:buNone/>
            </a:pPr>
            <a:r>
              <a:rPr lang="ja-JP" altLang="en-US" sz="1800" dirty="0">
                <a:solidFill>
                  <a:srgbClr val="000000"/>
                </a:solidFill>
              </a:rPr>
              <a:t>　　　ある状態で入力記号に関する推移先の状態が記述されていないとき</a:t>
            </a:r>
          </a:p>
          <a:p>
            <a:pPr eaLnBrk="1" hangingPunct="1">
              <a:spcBef>
                <a:spcPct val="0"/>
              </a:spcBef>
              <a:buFontTx/>
              <a:buNone/>
            </a:pPr>
            <a:r>
              <a:rPr lang="ja-JP" altLang="en-US" sz="1800" dirty="0">
                <a:solidFill>
                  <a:srgbClr val="000000"/>
                </a:solidFill>
              </a:rPr>
              <a:t>　　　その入力記号は許されない入力記号であることとする。</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（２）同一の入力記号に対して推移先の状態が複数あることがある。</a:t>
            </a:r>
          </a:p>
          <a:p>
            <a:pPr eaLnBrk="1" hangingPunct="1">
              <a:spcBef>
                <a:spcPct val="0"/>
              </a:spcBef>
              <a:buFontTx/>
              <a:buNone/>
            </a:pP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オートマトンの構成を容易にする。</a:t>
            </a:r>
          </a:p>
          <a:p>
            <a:pPr eaLnBrk="1" hangingPunct="1">
              <a:spcBef>
                <a:spcPct val="0"/>
              </a:spcBef>
              <a:buFontTx/>
              <a:buNone/>
            </a:pPr>
            <a:endParaRPr lang="ja-JP" altLang="en-US" sz="1800" dirty="0">
              <a:solidFill>
                <a:srgbClr val="000000"/>
              </a:solidFill>
            </a:endParaRPr>
          </a:p>
          <a:p>
            <a:pPr eaLnBrk="1" hangingPunct="1">
              <a:spcBef>
                <a:spcPct val="5000"/>
              </a:spcBef>
              <a:buFontTx/>
              <a:buNone/>
            </a:pPr>
            <a:r>
              <a:rPr lang="ja-JP" altLang="en-US" sz="1800" dirty="0">
                <a:solidFill>
                  <a:srgbClr val="000000"/>
                </a:solidFill>
              </a:rPr>
              <a:t>非決定性有限オートマトンは決定性有限オートマトンに変換することができる</a:t>
            </a:r>
          </a:p>
        </p:txBody>
      </p:sp>
      <p:sp>
        <p:nvSpPr>
          <p:cNvPr id="2054" name="AutoShape 11"/>
          <p:cNvSpPr>
            <a:spLocks noChangeArrowheads="1"/>
          </p:cNvSpPr>
          <p:nvPr/>
        </p:nvSpPr>
        <p:spPr bwMode="auto">
          <a:xfrm>
            <a:off x="1835150" y="4221163"/>
            <a:ext cx="863600" cy="358775"/>
          </a:xfrm>
          <a:prstGeom prst="downArrow">
            <a:avLst>
              <a:gd name="adj1" fmla="val 50000"/>
              <a:gd name="adj2" fmla="val 25000"/>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2055" name="スライド番号プレースホルダー 3"/>
          <p:cNvSpPr>
            <a:spLocks noGrp="1"/>
          </p:cNvSpPr>
          <p:nvPr>
            <p:ph type="sldNum" sz="quarter" idx="12"/>
          </p:nvPr>
        </p:nvSpPr>
        <p:spPr>
          <a:xfrm>
            <a:off x="6446157" y="6309320"/>
            <a:ext cx="2133600" cy="268287"/>
          </a:xfrm>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15</a:t>
            </a:r>
            <a:endParaRPr lang="ja-JP" altLang="ja-JP" sz="1400" dirty="0" smtClean="0">
              <a:solidFill>
                <a:srgbClr val="000000"/>
              </a:solidFill>
            </a:endParaRPr>
          </a:p>
        </p:txBody>
      </p:sp>
    </p:spTree>
    <p:extLst>
      <p:ext uri="{BB962C8B-B14F-4D97-AF65-F5344CB8AC3E}">
        <p14:creationId xmlns:p14="http://schemas.microsoft.com/office/powerpoint/2010/main" val="1388156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val 2"/>
          <p:cNvSpPr>
            <a:spLocks noChangeArrowheads="1"/>
          </p:cNvSpPr>
          <p:nvPr/>
        </p:nvSpPr>
        <p:spPr bwMode="auto">
          <a:xfrm>
            <a:off x="2771775" y="4292600"/>
            <a:ext cx="64928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4100" name="Oval 4"/>
          <p:cNvSpPr>
            <a:spLocks noChangeArrowheads="1"/>
          </p:cNvSpPr>
          <p:nvPr/>
        </p:nvSpPr>
        <p:spPr bwMode="auto">
          <a:xfrm>
            <a:off x="1187450" y="4292600"/>
            <a:ext cx="64928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4101" name="Text Box 7"/>
          <p:cNvSpPr txBox="1">
            <a:spLocks noChangeArrowheads="1"/>
          </p:cNvSpPr>
          <p:nvPr/>
        </p:nvSpPr>
        <p:spPr bwMode="auto">
          <a:xfrm>
            <a:off x="900113" y="620713"/>
            <a:ext cx="67826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事例１</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言語</a:t>
            </a:r>
            <a:r>
              <a:rPr lang="en-US" altLang="ja-JP" sz="1800" dirty="0">
                <a:solidFill>
                  <a:srgbClr val="000000"/>
                </a:solidFill>
              </a:rPr>
              <a:t>L1</a:t>
            </a:r>
            <a:r>
              <a:rPr lang="ja-JP" altLang="en-US" sz="1800" dirty="0">
                <a:solidFill>
                  <a:srgbClr val="000000"/>
                </a:solidFill>
              </a:rPr>
              <a:t>＝</a:t>
            </a:r>
            <a:r>
              <a:rPr lang="en-US" altLang="ja-JP" sz="1800" dirty="0">
                <a:solidFill>
                  <a:srgbClr val="000000"/>
                </a:solidFill>
              </a:rPr>
              <a:t>{(01)</a:t>
            </a:r>
            <a:r>
              <a:rPr lang="en-US" altLang="ja-JP" sz="1800" baseline="30000" dirty="0" err="1">
                <a:solidFill>
                  <a:srgbClr val="000000"/>
                </a:solidFill>
              </a:rPr>
              <a:t>i</a:t>
            </a:r>
            <a:r>
              <a:rPr lang="en-US" altLang="ja-JP" sz="1800" dirty="0">
                <a:solidFill>
                  <a:srgbClr val="000000"/>
                </a:solidFill>
              </a:rPr>
              <a:t> | </a:t>
            </a:r>
            <a:r>
              <a:rPr lang="en-US" altLang="ja-JP" sz="1800" b="1" dirty="0" err="1">
                <a:solidFill>
                  <a:srgbClr val="000000"/>
                </a:solidFill>
              </a:rPr>
              <a:t>i</a:t>
            </a:r>
            <a:r>
              <a:rPr lang="en-US" altLang="ja-JP" sz="1800" b="1" dirty="0">
                <a:solidFill>
                  <a:srgbClr val="000000"/>
                </a:solidFill>
              </a:rPr>
              <a:t> ≧ 0</a:t>
            </a:r>
            <a:r>
              <a:rPr lang="en-US" altLang="ja-JP" sz="1800" dirty="0">
                <a:solidFill>
                  <a:srgbClr val="000000"/>
                </a:solidFill>
              </a:rPr>
              <a:t>}</a:t>
            </a:r>
            <a:r>
              <a:rPr lang="ja-JP" altLang="en-US" sz="1800" dirty="0">
                <a:solidFill>
                  <a:srgbClr val="000000"/>
                </a:solidFill>
              </a:rPr>
              <a:t>　・・・</a:t>
            </a:r>
            <a:r>
              <a:rPr lang="ja-JP" altLang="en-US" sz="1800" dirty="0" smtClean="0">
                <a:solidFill>
                  <a:srgbClr val="000000"/>
                </a:solidFill>
              </a:rPr>
              <a:t>・ </a:t>
            </a:r>
            <a:r>
              <a:rPr lang="en-US" altLang="ja-JP" sz="1800" dirty="0" smtClean="0">
                <a:solidFill>
                  <a:srgbClr val="000000"/>
                </a:solidFill>
              </a:rPr>
              <a:t>{ </a:t>
            </a:r>
            <a:r>
              <a:rPr lang="en-US" altLang="ja-JP" sz="1800" dirty="0">
                <a:solidFill>
                  <a:srgbClr val="FF0000"/>
                </a:solidFill>
              </a:rPr>
              <a:t>ε</a:t>
            </a:r>
            <a:r>
              <a:rPr lang="en-US" altLang="ja-JP" sz="1800" dirty="0">
                <a:solidFill>
                  <a:srgbClr val="000000"/>
                </a:solidFill>
              </a:rPr>
              <a:t>,01,0101,010101,</a:t>
            </a:r>
            <a:r>
              <a:rPr lang="ja-JP" altLang="en-US" sz="1800" dirty="0">
                <a:solidFill>
                  <a:srgbClr val="000000"/>
                </a:solidFill>
              </a:rPr>
              <a:t>・・・</a:t>
            </a:r>
            <a:r>
              <a:rPr lang="en-US" altLang="ja-JP" sz="1800" dirty="0">
                <a:solidFill>
                  <a:srgbClr val="000000"/>
                </a:solidFill>
              </a:rPr>
              <a:t>}      Σ</a:t>
            </a:r>
            <a:r>
              <a:rPr lang="ja-JP" altLang="en-US" sz="1800" dirty="0">
                <a:solidFill>
                  <a:srgbClr val="000000"/>
                </a:solidFill>
              </a:rPr>
              <a:t>＝</a:t>
            </a:r>
            <a:r>
              <a:rPr lang="en-US" altLang="ja-JP" sz="1800" dirty="0">
                <a:solidFill>
                  <a:srgbClr val="000000"/>
                </a:solidFill>
              </a:rPr>
              <a:t>{0,1}</a:t>
            </a:r>
          </a:p>
          <a:p>
            <a:pPr eaLnBrk="1" hangingPunct="1">
              <a:spcBef>
                <a:spcPct val="0"/>
              </a:spcBef>
              <a:buFontTx/>
              <a:buNone/>
            </a:pPr>
            <a:r>
              <a:rPr lang="ja-JP" altLang="en-US" sz="1800" dirty="0">
                <a:solidFill>
                  <a:srgbClr val="000000"/>
                </a:solidFill>
              </a:rPr>
              <a:t>　　</a:t>
            </a:r>
          </a:p>
        </p:txBody>
      </p:sp>
      <p:sp>
        <p:nvSpPr>
          <p:cNvPr id="4103" name="Text Box 9"/>
          <p:cNvSpPr txBox="1">
            <a:spLocks noChangeArrowheads="1"/>
          </p:cNvSpPr>
          <p:nvPr/>
        </p:nvSpPr>
        <p:spPr bwMode="auto">
          <a:xfrm>
            <a:off x="1384300" y="2828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p0</a:t>
            </a:r>
          </a:p>
        </p:txBody>
      </p:sp>
      <p:sp>
        <p:nvSpPr>
          <p:cNvPr id="4104" name="Text Box 10"/>
          <p:cNvSpPr txBox="1">
            <a:spLocks noChangeArrowheads="1"/>
          </p:cNvSpPr>
          <p:nvPr/>
        </p:nvSpPr>
        <p:spPr bwMode="auto">
          <a:xfrm>
            <a:off x="1331913" y="44370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p1</a:t>
            </a:r>
          </a:p>
        </p:txBody>
      </p:sp>
      <p:sp>
        <p:nvSpPr>
          <p:cNvPr id="4105" name="Text Box 11"/>
          <p:cNvSpPr txBox="1">
            <a:spLocks noChangeArrowheads="1"/>
          </p:cNvSpPr>
          <p:nvPr/>
        </p:nvSpPr>
        <p:spPr bwMode="auto">
          <a:xfrm>
            <a:off x="2843213" y="44370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0000"/>
                </a:solidFill>
              </a:rPr>
              <a:t>p2</a:t>
            </a:r>
          </a:p>
        </p:txBody>
      </p:sp>
      <p:sp>
        <p:nvSpPr>
          <p:cNvPr id="4106" name="Line 15"/>
          <p:cNvSpPr>
            <a:spLocks noChangeShapeType="1"/>
          </p:cNvSpPr>
          <p:nvPr/>
        </p:nvSpPr>
        <p:spPr bwMode="auto">
          <a:xfrm>
            <a:off x="1042988" y="2420938"/>
            <a:ext cx="360362" cy="360362"/>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107" name="Freeform 17"/>
          <p:cNvSpPr>
            <a:spLocks/>
          </p:cNvSpPr>
          <p:nvPr/>
        </p:nvSpPr>
        <p:spPr bwMode="auto">
          <a:xfrm>
            <a:off x="1042988" y="3284538"/>
            <a:ext cx="288925" cy="1081087"/>
          </a:xfrm>
          <a:custGeom>
            <a:avLst/>
            <a:gdLst>
              <a:gd name="T0" fmla="*/ 2147483647 w 182"/>
              <a:gd name="T1" fmla="*/ 0 h 681"/>
              <a:gd name="T2" fmla="*/ 0 w 182"/>
              <a:gd name="T3" fmla="*/ 2147483647 h 681"/>
              <a:gd name="T4" fmla="*/ 2147483647 w 182"/>
              <a:gd name="T5" fmla="*/ 2147483647 h 681"/>
              <a:gd name="T6" fmla="*/ 0 60000 65536"/>
              <a:gd name="T7" fmla="*/ 0 60000 65536"/>
              <a:gd name="T8" fmla="*/ 0 60000 65536"/>
            </a:gdLst>
            <a:ahLst/>
            <a:cxnLst>
              <a:cxn ang="T6">
                <a:pos x="T0" y="T1"/>
              </a:cxn>
              <a:cxn ang="T7">
                <a:pos x="T2" y="T3"/>
              </a:cxn>
              <a:cxn ang="T8">
                <a:pos x="T4" y="T5"/>
              </a:cxn>
            </a:cxnLst>
            <a:rect l="0" t="0" r="r" b="b"/>
            <a:pathLst>
              <a:path w="182" h="681">
                <a:moveTo>
                  <a:pt x="182" y="0"/>
                </a:moveTo>
                <a:cubicBezTo>
                  <a:pt x="91" y="102"/>
                  <a:pt x="0" y="205"/>
                  <a:pt x="0" y="318"/>
                </a:cubicBezTo>
                <a:cubicBezTo>
                  <a:pt x="0" y="431"/>
                  <a:pt x="91" y="556"/>
                  <a:pt x="182" y="68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108" name="Freeform 18"/>
          <p:cNvSpPr>
            <a:spLocks/>
          </p:cNvSpPr>
          <p:nvPr/>
        </p:nvSpPr>
        <p:spPr bwMode="auto">
          <a:xfrm>
            <a:off x="1908175" y="3068638"/>
            <a:ext cx="1223963" cy="1223962"/>
          </a:xfrm>
          <a:custGeom>
            <a:avLst/>
            <a:gdLst>
              <a:gd name="T0" fmla="*/ 0 w 771"/>
              <a:gd name="T1" fmla="*/ 0 h 771"/>
              <a:gd name="T2" fmla="*/ 2147483647 w 771"/>
              <a:gd name="T3" fmla="*/ 2147483647 h 771"/>
              <a:gd name="T4" fmla="*/ 2147483647 w 771"/>
              <a:gd name="T5" fmla="*/ 2147483647 h 771"/>
              <a:gd name="T6" fmla="*/ 0 60000 65536"/>
              <a:gd name="T7" fmla="*/ 0 60000 65536"/>
              <a:gd name="T8" fmla="*/ 0 60000 65536"/>
            </a:gdLst>
            <a:ahLst/>
            <a:cxnLst>
              <a:cxn ang="T6">
                <a:pos x="T0" y="T1"/>
              </a:cxn>
              <a:cxn ang="T7">
                <a:pos x="T2" y="T3"/>
              </a:cxn>
              <a:cxn ang="T8">
                <a:pos x="T4" y="T5"/>
              </a:cxn>
            </a:cxnLst>
            <a:rect l="0" t="0" r="r" b="b"/>
            <a:pathLst>
              <a:path w="771" h="771">
                <a:moveTo>
                  <a:pt x="0" y="0"/>
                </a:moveTo>
                <a:cubicBezTo>
                  <a:pt x="253" y="4"/>
                  <a:pt x="507" y="8"/>
                  <a:pt x="635" y="136"/>
                </a:cubicBezTo>
                <a:cubicBezTo>
                  <a:pt x="763" y="264"/>
                  <a:pt x="767" y="517"/>
                  <a:pt x="771" y="7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109" name="Freeform 19"/>
          <p:cNvSpPr>
            <a:spLocks/>
          </p:cNvSpPr>
          <p:nvPr/>
        </p:nvSpPr>
        <p:spPr bwMode="auto">
          <a:xfrm>
            <a:off x="1763713" y="3284538"/>
            <a:ext cx="442912" cy="1081087"/>
          </a:xfrm>
          <a:custGeom>
            <a:avLst/>
            <a:gdLst>
              <a:gd name="T0" fmla="*/ 0 w 279"/>
              <a:gd name="T1" fmla="*/ 2147483647 h 681"/>
              <a:gd name="T2" fmla="*/ 2147483647 w 279"/>
              <a:gd name="T3" fmla="*/ 2147483647 h 681"/>
              <a:gd name="T4" fmla="*/ 2147483647 w 279"/>
              <a:gd name="T5" fmla="*/ 0 h 681"/>
              <a:gd name="T6" fmla="*/ 0 60000 65536"/>
              <a:gd name="T7" fmla="*/ 0 60000 65536"/>
              <a:gd name="T8" fmla="*/ 0 60000 65536"/>
            </a:gdLst>
            <a:ahLst/>
            <a:cxnLst>
              <a:cxn ang="T6">
                <a:pos x="T0" y="T1"/>
              </a:cxn>
              <a:cxn ang="T7">
                <a:pos x="T2" y="T3"/>
              </a:cxn>
              <a:cxn ang="T8">
                <a:pos x="T4" y="T5"/>
              </a:cxn>
            </a:cxnLst>
            <a:rect l="0" t="0" r="r" b="b"/>
            <a:pathLst>
              <a:path w="279" h="681">
                <a:moveTo>
                  <a:pt x="0" y="681"/>
                </a:moveTo>
                <a:cubicBezTo>
                  <a:pt x="132" y="601"/>
                  <a:pt x="265" y="522"/>
                  <a:pt x="272" y="409"/>
                </a:cubicBezTo>
                <a:cubicBezTo>
                  <a:pt x="279" y="296"/>
                  <a:pt x="162" y="148"/>
                  <a:pt x="45"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110" name="Freeform 20"/>
          <p:cNvSpPr>
            <a:spLocks/>
          </p:cNvSpPr>
          <p:nvPr/>
        </p:nvSpPr>
        <p:spPr bwMode="auto">
          <a:xfrm>
            <a:off x="1763713" y="4724400"/>
            <a:ext cx="1008062" cy="230188"/>
          </a:xfrm>
          <a:custGeom>
            <a:avLst/>
            <a:gdLst>
              <a:gd name="T0" fmla="*/ 0 w 635"/>
              <a:gd name="T1" fmla="*/ 2147483647 h 145"/>
              <a:gd name="T2" fmla="*/ 2147483647 w 635"/>
              <a:gd name="T3" fmla="*/ 2147483647 h 145"/>
              <a:gd name="T4" fmla="*/ 2147483647 w 635"/>
              <a:gd name="T5" fmla="*/ 0 h 145"/>
              <a:gd name="T6" fmla="*/ 0 60000 65536"/>
              <a:gd name="T7" fmla="*/ 0 60000 65536"/>
              <a:gd name="T8" fmla="*/ 0 60000 65536"/>
            </a:gdLst>
            <a:ahLst/>
            <a:cxnLst>
              <a:cxn ang="T6">
                <a:pos x="T0" y="T1"/>
              </a:cxn>
              <a:cxn ang="T7">
                <a:pos x="T2" y="T3"/>
              </a:cxn>
              <a:cxn ang="T8">
                <a:pos x="T4" y="T5"/>
              </a:cxn>
            </a:cxnLst>
            <a:rect l="0" t="0" r="r" b="b"/>
            <a:pathLst>
              <a:path w="635" h="145">
                <a:moveTo>
                  <a:pt x="0" y="46"/>
                </a:moveTo>
                <a:cubicBezTo>
                  <a:pt x="128" y="95"/>
                  <a:pt x="257" y="145"/>
                  <a:pt x="363" y="137"/>
                </a:cubicBezTo>
                <a:cubicBezTo>
                  <a:pt x="469" y="129"/>
                  <a:pt x="552" y="64"/>
                  <a:pt x="635"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111" name="Text Box 21"/>
          <p:cNvSpPr txBox="1">
            <a:spLocks noChangeArrowheads="1"/>
          </p:cNvSpPr>
          <p:nvPr/>
        </p:nvSpPr>
        <p:spPr bwMode="auto">
          <a:xfrm>
            <a:off x="735013" y="33051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4112" name="Text Box 22"/>
          <p:cNvSpPr txBox="1">
            <a:spLocks noChangeArrowheads="1"/>
          </p:cNvSpPr>
          <p:nvPr/>
        </p:nvSpPr>
        <p:spPr bwMode="auto">
          <a:xfrm>
            <a:off x="2124075" y="37163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4113" name="Text Box 23"/>
          <p:cNvSpPr txBox="1">
            <a:spLocks noChangeArrowheads="1"/>
          </p:cNvSpPr>
          <p:nvPr/>
        </p:nvSpPr>
        <p:spPr bwMode="auto">
          <a:xfrm>
            <a:off x="2987675" y="31416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4114" name="Text Box 24"/>
          <p:cNvSpPr txBox="1">
            <a:spLocks noChangeArrowheads="1"/>
          </p:cNvSpPr>
          <p:nvPr/>
        </p:nvSpPr>
        <p:spPr bwMode="auto">
          <a:xfrm>
            <a:off x="2051050" y="48688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4115" name="Freeform 25"/>
          <p:cNvSpPr>
            <a:spLocks/>
          </p:cNvSpPr>
          <p:nvPr/>
        </p:nvSpPr>
        <p:spPr bwMode="auto">
          <a:xfrm>
            <a:off x="3059113" y="4257675"/>
            <a:ext cx="900112" cy="982663"/>
          </a:xfrm>
          <a:custGeom>
            <a:avLst/>
            <a:gdLst>
              <a:gd name="T0" fmla="*/ 2147483647 w 567"/>
              <a:gd name="T1" fmla="*/ 2147483647 h 619"/>
              <a:gd name="T2" fmla="*/ 2147483647 w 567"/>
              <a:gd name="T3" fmla="*/ 2147483647 h 619"/>
              <a:gd name="T4" fmla="*/ 2147483647 w 567"/>
              <a:gd name="T5" fmla="*/ 2147483647 h 619"/>
              <a:gd name="T6" fmla="*/ 2147483647 w 567"/>
              <a:gd name="T7" fmla="*/ 2147483647 h 619"/>
              <a:gd name="T8" fmla="*/ 0 w 567"/>
              <a:gd name="T9" fmla="*/ 2147483647 h 6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619">
                <a:moveTo>
                  <a:pt x="137" y="68"/>
                </a:moveTo>
                <a:cubicBezTo>
                  <a:pt x="288" y="34"/>
                  <a:pt x="439" y="0"/>
                  <a:pt x="499" y="68"/>
                </a:cubicBezTo>
                <a:cubicBezTo>
                  <a:pt x="559" y="136"/>
                  <a:pt x="567" y="385"/>
                  <a:pt x="499" y="476"/>
                </a:cubicBezTo>
                <a:cubicBezTo>
                  <a:pt x="431" y="567"/>
                  <a:pt x="174" y="619"/>
                  <a:pt x="91" y="612"/>
                </a:cubicBezTo>
                <a:cubicBezTo>
                  <a:pt x="8" y="605"/>
                  <a:pt x="4" y="518"/>
                  <a:pt x="0" y="43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116" name="Text Box 26"/>
          <p:cNvSpPr txBox="1">
            <a:spLocks noChangeArrowheads="1"/>
          </p:cNvSpPr>
          <p:nvPr/>
        </p:nvSpPr>
        <p:spPr bwMode="auto">
          <a:xfrm>
            <a:off x="3203575" y="5229225"/>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0,1</a:t>
            </a:r>
          </a:p>
        </p:txBody>
      </p:sp>
      <p:sp>
        <p:nvSpPr>
          <p:cNvPr id="4117" name="Text Box 27"/>
          <p:cNvSpPr txBox="1">
            <a:spLocks noChangeArrowheads="1"/>
          </p:cNvSpPr>
          <p:nvPr/>
        </p:nvSpPr>
        <p:spPr bwMode="auto">
          <a:xfrm>
            <a:off x="3758833" y="2916422"/>
            <a:ext cx="44545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各状態で全ての入力記号に関する推移先の</a:t>
            </a:r>
          </a:p>
          <a:p>
            <a:pPr eaLnBrk="1" hangingPunct="1">
              <a:spcBef>
                <a:spcPct val="0"/>
              </a:spcBef>
              <a:buFontTx/>
              <a:buNone/>
            </a:pPr>
            <a:r>
              <a:rPr lang="ja-JP" altLang="en-US" sz="1800" dirty="0">
                <a:solidFill>
                  <a:srgbClr val="000000"/>
                </a:solidFill>
              </a:rPr>
              <a:t>状態を記述、かつ、推移先は一意に決まって</a:t>
            </a:r>
          </a:p>
          <a:p>
            <a:pPr eaLnBrk="1" hangingPunct="1">
              <a:spcBef>
                <a:spcPct val="0"/>
              </a:spcBef>
              <a:buFontTx/>
              <a:buNone/>
            </a:pPr>
            <a:r>
              <a:rPr lang="ja-JP" altLang="en-US" sz="1800" dirty="0" smtClean="0">
                <a:solidFill>
                  <a:srgbClr val="000000"/>
                </a:solidFill>
              </a:rPr>
              <a:t>いる。</a:t>
            </a:r>
            <a:endParaRPr lang="ja-JP" altLang="en-US" sz="1800" dirty="0">
              <a:solidFill>
                <a:srgbClr val="000000"/>
              </a:solidFill>
            </a:endParaRPr>
          </a:p>
        </p:txBody>
      </p:sp>
      <p:sp>
        <p:nvSpPr>
          <p:cNvPr id="4118" name="Text Box 33"/>
          <p:cNvSpPr txBox="1">
            <a:spLocks noChangeArrowheads="1"/>
          </p:cNvSpPr>
          <p:nvPr/>
        </p:nvSpPr>
        <p:spPr bwMode="auto">
          <a:xfrm>
            <a:off x="1603375" y="2209482"/>
            <a:ext cx="277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決定性有限オートマトン</a:t>
            </a:r>
            <a:r>
              <a:rPr lang="en-US" altLang="ja-JP" sz="1800" dirty="0">
                <a:solidFill>
                  <a:srgbClr val="000000"/>
                </a:solidFill>
              </a:rPr>
              <a:t>M1</a:t>
            </a:r>
          </a:p>
        </p:txBody>
      </p:sp>
      <p:sp>
        <p:nvSpPr>
          <p:cNvPr id="4120" name="スライド番号プレースホルダー 3"/>
          <p:cNvSpPr>
            <a:spLocks noGrp="1"/>
          </p:cNvSpPr>
          <p:nvPr>
            <p:ph type="sldNum" sz="quarter" idx="12"/>
          </p:nvPr>
        </p:nvSpPr>
        <p:spPr>
          <a:xfrm>
            <a:off x="6615939" y="6195636"/>
            <a:ext cx="2133600" cy="268287"/>
          </a:xfrm>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16</a:t>
            </a:r>
            <a:endParaRPr lang="ja-JP" altLang="ja-JP" sz="1400" dirty="0" smtClean="0">
              <a:solidFill>
                <a:srgbClr val="000000"/>
              </a:solidFill>
            </a:endParaRPr>
          </a:p>
        </p:txBody>
      </p:sp>
      <p:sp>
        <p:nvSpPr>
          <p:cNvPr id="25" name="テキスト ボックス 1"/>
          <p:cNvSpPr txBox="1">
            <a:spLocks noChangeArrowheads="1"/>
          </p:cNvSpPr>
          <p:nvPr/>
        </p:nvSpPr>
        <p:spPr bwMode="auto">
          <a:xfrm>
            <a:off x="1476375" y="1738313"/>
            <a:ext cx="5799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注意　</a:t>
            </a:r>
            <a:r>
              <a:rPr lang="en-US" altLang="ja-JP" sz="1800" dirty="0">
                <a:solidFill>
                  <a:srgbClr val="000000"/>
                </a:solidFill>
              </a:rPr>
              <a:t>(01)</a:t>
            </a:r>
            <a:r>
              <a:rPr lang="en-US" altLang="ja-JP" sz="1800" baseline="30000" dirty="0">
                <a:solidFill>
                  <a:srgbClr val="000000"/>
                </a:solidFill>
              </a:rPr>
              <a:t>0</a:t>
            </a:r>
            <a:r>
              <a:rPr lang="ja-JP" altLang="en-US" sz="1800" dirty="0">
                <a:solidFill>
                  <a:srgbClr val="000000"/>
                </a:solidFill>
              </a:rPr>
              <a:t>　　</a:t>
            </a:r>
            <a:r>
              <a:rPr lang="en-US" altLang="ja-JP" sz="1800" dirty="0">
                <a:solidFill>
                  <a:srgbClr val="000000"/>
                </a:solidFill>
              </a:rPr>
              <a:t>01</a:t>
            </a:r>
            <a:r>
              <a:rPr lang="ja-JP" altLang="en-US" sz="1800" dirty="0">
                <a:solidFill>
                  <a:srgbClr val="000000"/>
                </a:solidFill>
              </a:rPr>
              <a:t>が</a:t>
            </a:r>
            <a:r>
              <a:rPr lang="en-US" altLang="ja-JP" sz="1800" dirty="0">
                <a:solidFill>
                  <a:srgbClr val="000000"/>
                </a:solidFill>
              </a:rPr>
              <a:t>0</a:t>
            </a:r>
            <a:r>
              <a:rPr lang="ja-JP" altLang="en-US" sz="1800" dirty="0">
                <a:solidFill>
                  <a:srgbClr val="000000"/>
                </a:solidFill>
              </a:rPr>
              <a:t>個、すなわち、</a:t>
            </a:r>
            <a:r>
              <a:rPr lang="en-US" altLang="ja-JP" sz="1800" dirty="0">
                <a:solidFill>
                  <a:srgbClr val="000000"/>
                </a:solidFill>
              </a:rPr>
              <a:t>01</a:t>
            </a:r>
            <a:r>
              <a:rPr lang="ja-JP" altLang="en-US" sz="1800" dirty="0">
                <a:solidFill>
                  <a:srgbClr val="000000"/>
                </a:solidFill>
              </a:rPr>
              <a:t>がない、すなわち　</a:t>
            </a:r>
            <a:r>
              <a:rPr lang="en-US" altLang="ja-JP" sz="1800" dirty="0">
                <a:solidFill>
                  <a:srgbClr val="FF0000"/>
                </a:solidFill>
              </a:rPr>
              <a:t>ε</a:t>
            </a:r>
            <a:endParaRPr lang="ja-JP" altLang="en-US" sz="1800" dirty="0">
              <a:solidFill>
                <a:srgbClr val="FF0000"/>
              </a:solidFill>
            </a:endParaRPr>
          </a:p>
        </p:txBody>
      </p:sp>
      <p:sp>
        <p:nvSpPr>
          <p:cNvPr id="2" name="テキスト ボックス 1"/>
          <p:cNvSpPr txBox="1"/>
          <p:nvPr/>
        </p:nvSpPr>
        <p:spPr>
          <a:xfrm>
            <a:off x="1655817" y="6145114"/>
            <a:ext cx="864339"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2.31</a:t>
            </a:r>
            <a:endParaRPr lang="ja-JP" altLang="en-US" dirty="0">
              <a:solidFill>
                <a:srgbClr val="000000"/>
              </a:solidFill>
              <a:ea typeface="ＭＳ Ｐゴシック" pitchFamily="50" charset="-128"/>
            </a:endParaRPr>
          </a:p>
        </p:txBody>
      </p:sp>
      <p:sp>
        <p:nvSpPr>
          <p:cNvPr id="3" name="テキスト ボックス 2"/>
          <p:cNvSpPr txBox="1"/>
          <p:nvPr/>
        </p:nvSpPr>
        <p:spPr>
          <a:xfrm>
            <a:off x="4211960" y="4599008"/>
            <a:ext cx="4095813" cy="923330"/>
          </a:xfrm>
          <a:prstGeom prst="rect">
            <a:avLst/>
          </a:prstGeom>
          <a:noFill/>
        </p:spPr>
        <p:txBody>
          <a:bodyPr wrap="square" rtlCol="0">
            <a:spAutoFit/>
          </a:bodyPr>
          <a:lstStyle/>
          <a:p>
            <a:r>
              <a:rPr lang="ja-JP" altLang="en-US" dirty="0" smtClean="0"/>
              <a:t>その状態から出発して、最終状態に</a:t>
            </a:r>
            <a:endParaRPr lang="en-US" altLang="ja-JP" dirty="0" smtClean="0"/>
          </a:p>
          <a:p>
            <a:r>
              <a:rPr lang="ja-JP" altLang="en-US" dirty="0" smtClean="0"/>
              <a:t>至る推移が存在しないような状態（</a:t>
            </a:r>
            <a:r>
              <a:rPr lang="en-US" altLang="ja-JP" dirty="0" smtClean="0">
                <a:solidFill>
                  <a:srgbClr val="FF0000"/>
                </a:solidFill>
              </a:rPr>
              <a:t>p2</a:t>
            </a:r>
            <a:r>
              <a:rPr lang="ja-JP" altLang="en-US" dirty="0" smtClean="0"/>
              <a:t>）</a:t>
            </a:r>
            <a:endParaRPr lang="en-US" altLang="ja-JP" dirty="0" smtClean="0"/>
          </a:p>
          <a:p>
            <a:r>
              <a:rPr lang="ja-JP" altLang="en-US" dirty="0" smtClean="0"/>
              <a:t>を</a:t>
            </a:r>
            <a:r>
              <a:rPr lang="ja-JP" altLang="en-US" dirty="0" smtClean="0">
                <a:solidFill>
                  <a:srgbClr val="FF0000"/>
                </a:solidFill>
              </a:rPr>
              <a:t>死状態</a:t>
            </a:r>
            <a:r>
              <a:rPr lang="ja-JP" altLang="en-US" dirty="0" smtClean="0"/>
              <a:t>と呼ぶ。</a:t>
            </a:r>
            <a:endParaRPr kumimoji="1" lang="ja-JP" altLang="en-US" dirty="0"/>
          </a:p>
        </p:txBody>
      </p:sp>
      <p:sp>
        <p:nvSpPr>
          <p:cNvPr id="4" name="ドーナツ 3"/>
          <p:cNvSpPr/>
          <p:nvPr/>
        </p:nvSpPr>
        <p:spPr>
          <a:xfrm>
            <a:off x="1376086" y="5522338"/>
            <a:ext cx="327202" cy="337798"/>
          </a:xfrm>
          <a:prstGeom prst="donut">
            <a:avLst>
              <a:gd name="adj" fmla="val 107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テキスト ボックス 4"/>
          <p:cNvSpPr txBox="1"/>
          <p:nvPr/>
        </p:nvSpPr>
        <p:spPr>
          <a:xfrm>
            <a:off x="1733097" y="5506571"/>
            <a:ext cx="1107996" cy="369332"/>
          </a:xfrm>
          <a:prstGeom prst="rect">
            <a:avLst/>
          </a:prstGeom>
          <a:noFill/>
        </p:spPr>
        <p:txBody>
          <a:bodyPr wrap="none" rtlCol="0">
            <a:spAutoFit/>
          </a:bodyPr>
          <a:lstStyle/>
          <a:p>
            <a:r>
              <a:rPr kumimoji="1" lang="ja-JP" altLang="en-US" dirty="0" smtClean="0"/>
              <a:t>最終状態</a:t>
            </a:r>
            <a:endParaRPr kumimoji="1" lang="ja-JP" altLang="en-US" dirty="0"/>
          </a:p>
        </p:txBody>
      </p:sp>
      <p:sp>
        <p:nvSpPr>
          <p:cNvPr id="29" name="ドーナツ 28"/>
          <p:cNvSpPr/>
          <p:nvPr/>
        </p:nvSpPr>
        <p:spPr>
          <a:xfrm>
            <a:off x="1293547" y="2734071"/>
            <a:ext cx="614628" cy="590948"/>
          </a:xfrm>
          <a:prstGeom prst="donut">
            <a:avLst>
              <a:gd name="adj" fmla="val 107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23842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2"/>
          <p:cNvSpPr>
            <a:spLocks noChangeArrowheads="1"/>
          </p:cNvSpPr>
          <p:nvPr/>
        </p:nvSpPr>
        <p:spPr bwMode="auto">
          <a:xfrm>
            <a:off x="2771775" y="4292600"/>
            <a:ext cx="64928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5124" name="Oval 4"/>
          <p:cNvSpPr>
            <a:spLocks noChangeArrowheads="1"/>
          </p:cNvSpPr>
          <p:nvPr/>
        </p:nvSpPr>
        <p:spPr bwMode="auto">
          <a:xfrm>
            <a:off x="1187450" y="4292600"/>
            <a:ext cx="64928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5125" name="Oval 5"/>
          <p:cNvSpPr>
            <a:spLocks noChangeArrowheads="1"/>
          </p:cNvSpPr>
          <p:nvPr/>
        </p:nvSpPr>
        <p:spPr bwMode="auto">
          <a:xfrm>
            <a:off x="6299200" y="4581525"/>
            <a:ext cx="64928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5127" name="Text Box 7"/>
          <p:cNvSpPr txBox="1">
            <a:spLocks noChangeArrowheads="1"/>
          </p:cNvSpPr>
          <p:nvPr/>
        </p:nvSpPr>
        <p:spPr bwMode="auto">
          <a:xfrm>
            <a:off x="900113" y="549275"/>
            <a:ext cx="68964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事例１</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言語</a:t>
            </a:r>
            <a:r>
              <a:rPr lang="en-US" altLang="ja-JP" sz="1800" dirty="0">
                <a:solidFill>
                  <a:srgbClr val="000000"/>
                </a:solidFill>
              </a:rPr>
              <a:t>L1</a:t>
            </a:r>
            <a:r>
              <a:rPr lang="ja-JP" altLang="en-US" sz="1800" dirty="0">
                <a:solidFill>
                  <a:srgbClr val="000000"/>
                </a:solidFill>
              </a:rPr>
              <a:t>＝</a:t>
            </a:r>
            <a:r>
              <a:rPr lang="en-US" altLang="ja-JP" sz="1800" dirty="0">
                <a:solidFill>
                  <a:srgbClr val="000000"/>
                </a:solidFill>
              </a:rPr>
              <a:t>{(01)</a:t>
            </a:r>
            <a:r>
              <a:rPr lang="en-US" altLang="ja-JP" sz="1800" baseline="30000" dirty="0" err="1">
                <a:solidFill>
                  <a:srgbClr val="000000"/>
                </a:solidFill>
              </a:rPr>
              <a:t>i</a:t>
            </a:r>
            <a:r>
              <a:rPr lang="en-US" altLang="ja-JP" sz="1800" dirty="0">
                <a:solidFill>
                  <a:srgbClr val="000000"/>
                </a:solidFill>
              </a:rPr>
              <a:t> | </a:t>
            </a:r>
            <a:r>
              <a:rPr lang="en-US" altLang="ja-JP" sz="1800" dirty="0" err="1">
                <a:solidFill>
                  <a:srgbClr val="000000"/>
                </a:solidFill>
              </a:rPr>
              <a:t>i</a:t>
            </a:r>
            <a:r>
              <a:rPr lang="en-US" altLang="ja-JP" sz="1800" dirty="0">
                <a:solidFill>
                  <a:srgbClr val="000000"/>
                </a:solidFill>
              </a:rPr>
              <a:t> ≧ 0}</a:t>
            </a:r>
            <a:r>
              <a:rPr lang="ja-JP" altLang="en-US" sz="1800" dirty="0">
                <a:solidFill>
                  <a:srgbClr val="000000"/>
                </a:solidFill>
              </a:rPr>
              <a:t>　・・・</a:t>
            </a:r>
            <a:r>
              <a:rPr lang="ja-JP" altLang="en-US" sz="1800" dirty="0" smtClean="0">
                <a:solidFill>
                  <a:srgbClr val="000000"/>
                </a:solidFill>
              </a:rPr>
              <a:t>・  </a:t>
            </a:r>
            <a:r>
              <a:rPr lang="en-US" altLang="ja-JP" sz="1800" dirty="0" smtClean="0">
                <a:solidFill>
                  <a:srgbClr val="000000"/>
                </a:solidFill>
              </a:rPr>
              <a:t>{ </a:t>
            </a:r>
            <a:r>
              <a:rPr lang="en-US" altLang="ja-JP" sz="1800" dirty="0">
                <a:solidFill>
                  <a:srgbClr val="000000"/>
                </a:solidFill>
              </a:rPr>
              <a:t>ε,01,0101,010101,</a:t>
            </a:r>
            <a:r>
              <a:rPr lang="ja-JP" altLang="en-US" sz="1800" dirty="0">
                <a:solidFill>
                  <a:srgbClr val="000000"/>
                </a:solidFill>
              </a:rPr>
              <a:t>・・・</a:t>
            </a:r>
            <a:r>
              <a:rPr lang="en-US" altLang="ja-JP" sz="1800" dirty="0">
                <a:solidFill>
                  <a:srgbClr val="000000"/>
                </a:solidFill>
              </a:rPr>
              <a:t>}      Σ</a:t>
            </a:r>
            <a:r>
              <a:rPr lang="ja-JP" altLang="en-US" sz="1800" dirty="0">
                <a:solidFill>
                  <a:srgbClr val="000000"/>
                </a:solidFill>
              </a:rPr>
              <a:t>＝</a:t>
            </a:r>
            <a:r>
              <a:rPr lang="en-US" altLang="ja-JP" sz="1800" dirty="0">
                <a:solidFill>
                  <a:srgbClr val="000000"/>
                </a:solidFill>
              </a:rPr>
              <a:t>{0,1}</a:t>
            </a:r>
          </a:p>
          <a:p>
            <a:pPr eaLnBrk="1" hangingPunct="1">
              <a:spcBef>
                <a:spcPct val="0"/>
              </a:spcBef>
              <a:buFontTx/>
              <a:buNone/>
            </a:pPr>
            <a:r>
              <a:rPr lang="ja-JP" altLang="en-US" sz="1800" dirty="0">
                <a:solidFill>
                  <a:srgbClr val="000000"/>
                </a:solidFill>
              </a:rPr>
              <a:t>　　</a:t>
            </a:r>
          </a:p>
        </p:txBody>
      </p:sp>
      <p:sp>
        <p:nvSpPr>
          <p:cNvPr id="5129" name="Text Box 9"/>
          <p:cNvSpPr txBox="1">
            <a:spLocks noChangeArrowheads="1"/>
          </p:cNvSpPr>
          <p:nvPr/>
        </p:nvSpPr>
        <p:spPr bwMode="auto">
          <a:xfrm>
            <a:off x="1384300" y="2828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p0</a:t>
            </a:r>
          </a:p>
        </p:txBody>
      </p:sp>
      <p:sp>
        <p:nvSpPr>
          <p:cNvPr id="5130" name="Text Box 10"/>
          <p:cNvSpPr txBox="1">
            <a:spLocks noChangeArrowheads="1"/>
          </p:cNvSpPr>
          <p:nvPr/>
        </p:nvSpPr>
        <p:spPr bwMode="auto">
          <a:xfrm>
            <a:off x="1331913" y="44370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p1</a:t>
            </a:r>
          </a:p>
        </p:txBody>
      </p:sp>
      <p:sp>
        <p:nvSpPr>
          <p:cNvPr id="5131" name="Text Box 11"/>
          <p:cNvSpPr txBox="1">
            <a:spLocks noChangeArrowheads="1"/>
          </p:cNvSpPr>
          <p:nvPr/>
        </p:nvSpPr>
        <p:spPr bwMode="auto">
          <a:xfrm>
            <a:off x="2843213" y="44370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p2</a:t>
            </a:r>
          </a:p>
        </p:txBody>
      </p:sp>
      <p:sp>
        <p:nvSpPr>
          <p:cNvPr id="5132" name="Text Box 12"/>
          <p:cNvSpPr txBox="1">
            <a:spLocks noChangeArrowheads="1"/>
          </p:cNvSpPr>
          <p:nvPr/>
        </p:nvSpPr>
        <p:spPr bwMode="auto">
          <a:xfrm>
            <a:off x="6443663" y="32131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p0</a:t>
            </a:r>
          </a:p>
        </p:txBody>
      </p:sp>
      <p:sp>
        <p:nvSpPr>
          <p:cNvPr id="5133" name="Text Box 13"/>
          <p:cNvSpPr txBox="1">
            <a:spLocks noChangeArrowheads="1"/>
          </p:cNvSpPr>
          <p:nvPr/>
        </p:nvSpPr>
        <p:spPr bwMode="auto">
          <a:xfrm>
            <a:off x="6370638" y="47259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p1</a:t>
            </a:r>
          </a:p>
        </p:txBody>
      </p:sp>
      <p:sp>
        <p:nvSpPr>
          <p:cNvPr id="5135" name="Line 15"/>
          <p:cNvSpPr>
            <a:spLocks noChangeShapeType="1"/>
          </p:cNvSpPr>
          <p:nvPr/>
        </p:nvSpPr>
        <p:spPr bwMode="auto">
          <a:xfrm>
            <a:off x="1042988" y="2420938"/>
            <a:ext cx="360362" cy="360362"/>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36" name="Line 16"/>
          <p:cNvSpPr>
            <a:spLocks noChangeShapeType="1"/>
          </p:cNvSpPr>
          <p:nvPr/>
        </p:nvSpPr>
        <p:spPr bwMode="auto">
          <a:xfrm>
            <a:off x="6011863" y="2852738"/>
            <a:ext cx="360362" cy="360362"/>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37" name="Freeform 17"/>
          <p:cNvSpPr>
            <a:spLocks/>
          </p:cNvSpPr>
          <p:nvPr/>
        </p:nvSpPr>
        <p:spPr bwMode="auto">
          <a:xfrm>
            <a:off x="1042988" y="3284538"/>
            <a:ext cx="288925" cy="1081087"/>
          </a:xfrm>
          <a:custGeom>
            <a:avLst/>
            <a:gdLst>
              <a:gd name="T0" fmla="*/ 2147483647 w 182"/>
              <a:gd name="T1" fmla="*/ 0 h 681"/>
              <a:gd name="T2" fmla="*/ 0 w 182"/>
              <a:gd name="T3" fmla="*/ 2147483647 h 681"/>
              <a:gd name="T4" fmla="*/ 2147483647 w 182"/>
              <a:gd name="T5" fmla="*/ 2147483647 h 681"/>
              <a:gd name="T6" fmla="*/ 0 60000 65536"/>
              <a:gd name="T7" fmla="*/ 0 60000 65536"/>
              <a:gd name="T8" fmla="*/ 0 60000 65536"/>
            </a:gdLst>
            <a:ahLst/>
            <a:cxnLst>
              <a:cxn ang="T6">
                <a:pos x="T0" y="T1"/>
              </a:cxn>
              <a:cxn ang="T7">
                <a:pos x="T2" y="T3"/>
              </a:cxn>
              <a:cxn ang="T8">
                <a:pos x="T4" y="T5"/>
              </a:cxn>
            </a:cxnLst>
            <a:rect l="0" t="0" r="r" b="b"/>
            <a:pathLst>
              <a:path w="182" h="681">
                <a:moveTo>
                  <a:pt x="182" y="0"/>
                </a:moveTo>
                <a:cubicBezTo>
                  <a:pt x="91" y="102"/>
                  <a:pt x="0" y="205"/>
                  <a:pt x="0" y="318"/>
                </a:cubicBezTo>
                <a:cubicBezTo>
                  <a:pt x="0" y="431"/>
                  <a:pt x="91" y="556"/>
                  <a:pt x="182" y="68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38" name="Freeform 18"/>
          <p:cNvSpPr>
            <a:spLocks/>
          </p:cNvSpPr>
          <p:nvPr/>
        </p:nvSpPr>
        <p:spPr bwMode="auto">
          <a:xfrm>
            <a:off x="1908175" y="3068638"/>
            <a:ext cx="1223963" cy="1223962"/>
          </a:xfrm>
          <a:custGeom>
            <a:avLst/>
            <a:gdLst>
              <a:gd name="T0" fmla="*/ 0 w 771"/>
              <a:gd name="T1" fmla="*/ 0 h 771"/>
              <a:gd name="T2" fmla="*/ 2147483647 w 771"/>
              <a:gd name="T3" fmla="*/ 2147483647 h 771"/>
              <a:gd name="T4" fmla="*/ 2147483647 w 771"/>
              <a:gd name="T5" fmla="*/ 2147483647 h 771"/>
              <a:gd name="T6" fmla="*/ 0 60000 65536"/>
              <a:gd name="T7" fmla="*/ 0 60000 65536"/>
              <a:gd name="T8" fmla="*/ 0 60000 65536"/>
            </a:gdLst>
            <a:ahLst/>
            <a:cxnLst>
              <a:cxn ang="T6">
                <a:pos x="T0" y="T1"/>
              </a:cxn>
              <a:cxn ang="T7">
                <a:pos x="T2" y="T3"/>
              </a:cxn>
              <a:cxn ang="T8">
                <a:pos x="T4" y="T5"/>
              </a:cxn>
            </a:cxnLst>
            <a:rect l="0" t="0" r="r" b="b"/>
            <a:pathLst>
              <a:path w="771" h="771">
                <a:moveTo>
                  <a:pt x="0" y="0"/>
                </a:moveTo>
                <a:cubicBezTo>
                  <a:pt x="253" y="4"/>
                  <a:pt x="507" y="8"/>
                  <a:pt x="635" y="136"/>
                </a:cubicBezTo>
                <a:cubicBezTo>
                  <a:pt x="763" y="264"/>
                  <a:pt x="767" y="517"/>
                  <a:pt x="771" y="7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39" name="Freeform 19"/>
          <p:cNvSpPr>
            <a:spLocks/>
          </p:cNvSpPr>
          <p:nvPr/>
        </p:nvSpPr>
        <p:spPr bwMode="auto">
          <a:xfrm>
            <a:off x="1763713" y="3284538"/>
            <a:ext cx="442912" cy="1081087"/>
          </a:xfrm>
          <a:custGeom>
            <a:avLst/>
            <a:gdLst>
              <a:gd name="T0" fmla="*/ 0 w 279"/>
              <a:gd name="T1" fmla="*/ 2147483647 h 681"/>
              <a:gd name="T2" fmla="*/ 2147483647 w 279"/>
              <a:gd name="T3" fmla="*/ 2147483647 h 681"/>
              <a:gd name="T4" fmla="*/ 2147483647 w 279"/>
              <a:gd name="T5" fmla="*/ 0 h 681"/>
              <a:gd name="T6" fmla="*/ 0 60000 65536"/>
              <a:gd name="T7" fmla="*/ 0 60000 65536"/>
              <a:gd name="T8" fmla="*/ 0 60000 65536"/>
            </a:gdLst>
            <a:ahLst/>
            <a:cxnLst>
              <a:cxn ang="T6">
                <a:pos x="T0" y="T1"/>
              </a:cxn>
              <a:cxn ang="T7">
                <a:pos x="T2" y="T3"/>
              </a:cxn>
              <a:cxn ang="T8">
                <a:pos x="T4" y="T5"/>
              </a:cxn>
            </a:cxnLst>
            <a:rect l="0" t="0" r="r" b="b"/>
            <a:pathLst>
              <a:path w="279" h="681">
                <a:moveTo>
                  <a:pt x="0" y="681"/>
                </a:moveTo>
                <a:cubicBezTo>
                  <a:pt x="132" y="601"/>
                  <a:pt x="265" y="522"/>
                  <a:pt x="272" y="409"/>
                </a:cubicBezTo>
                <a:cubicBezTo>
                  <a:pt x="279" y="296"/>
                  <a:pt x="162" y="148"/>
                  <a:pt x="45"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40" name="Freeform 20"/>
          <p:cNvSpPr>
            <a:spLocks/>
          </p:cNvSpPr>
          <p:nvPr/>
        </p:nvSpPr>
        <p:spPr bwMode="auto">
          <a:xfrm>
            <a:off x="1763713" y="4724400"/>
            <a:ext cx="1008062" cy="230188"/>
          </a:xfrm>
          <a:custGeom>
            <a:avLst/>
            <a:gdLst>
              <a:gd name="T0" fmla="*/ 0 w 635"/>
              <a:gd name="T1" fmla="*/ 2147483647 h 145"/>
              <a:gd name="T2" fmla="*/ 2147483647 w 635"/>
              <a:gd name="T3" fmla="*/ 2147483647 h 145"/>
              <a:gd name="T4" fmla="*/ 2147483647 w 635"/>
              <a:gd name="T5" fmla="*/ 0 h 145"/>
              <a:gd name="T6" fmla="*/ 0 60000 65536"/>
              <a:gd name="T7" fmla="*/ 0 60000 65536"/>
              <a:gd name="T8" fmla="*/ 0 60000 65536"/>
            </a:gdLst>
            <a:ahLst/>
            <a:cxnLst>
              <a:cxn ang="T6">
                <a:pos x="T0" y="T1"/>
              </a:cxn>
              <a:cxn ang="T7">
                <a:pos x="T2" y="T3"/>
              </a:cxn>
              <a:cxn ang="T8">
                <a:pos x="T4" y="T5"/>
              </a:cxn>
            </a:cxnLst>
            <a:rect l="0" t="0" r="r" b="b"/>
            <a:pathLst>
              <a:path w="635" h="145">
                <a:moveTo>
                  <a:pt x="0" y="46"/>
                </a:moveTo>
                <a:cubicBezTo>
                  <a:pt x="128" y="95"/>
                  <a:pt x="257" y="145"/>
                  <a:pt x="363" y="137"/>
                </a:cubicBezTo>
                <a:cubicBezTo>
                  <a:pt x="469" y="129"/>
                  <a:pt x="552" y="64"/>
                  <a:pt x="635"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41" name="Text Box 21"/>
          <p:cNvSpPr txBox="1">
            <a:spLocks noChangeArrowheads="1"/>
          </p:cNvSpPr>
          <p:nvPr/>
        </p:nvSpPr>
        <p:spPr bwMode="auto">
          <a:xfrm>
            <a:off x="735013" y="33051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5142" name="Text Box 22"/>
          <p:cNvSpPr txBox="1">
            <a:spLocks noChangeArrowheads="1"/>
          </p:cNvSpPr>
          <p:nvPr/>
        </p:nvSpPr>
        <p:spPr bwMode="auto">
          <a:xfrm>
            <a:off x="2124075" y="37163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5143" name="Text Box 23"/>
          <p:cNvSpPr txBox="1">
            <a:spLocks noChangeArrowheads="1"/>
          </p:cNvSpPr>
          <p:nvPr/>
        </p:nvSpPr>
        <p:spPr bwMode="auto">
          <a:xfrm>
            <a:off x="2987675" y="31416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5144" name="Text Box 24"/>
          <p:cNvSpPr txBox="1">
            <a:spLocks noChangeArrowheads="1"/>
          </p:cNvSpPr>
          <p:nvPr/>
        </p:nvSpPr>
        <p:spPr bwMode="auto">
          <a:xfrm>
            <a:off x="2051050" y="48688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5145" name="Freeform 25"/>
          <p:cNvSpPr>
            <a:spLocks/>
          </p:cNvSpPr>
          <p:nvPr/>
        </p:nvSpPr>
        <p:spPr bwMode="auto">
          <a:xfrm>
            <a:off x="3059113" y="4257675"/>
            <a:ext cx="900112" cy="982663"/>
          </a:xfrm>
          <a:custGeom>
            <a:avLst/>
            <a:gdLst>
              <a:gd name="T0" fmla="*/ 2147483647 w 567"/>
              <a:gd name="T1" fmla="*/ 2147483647 h 619"/>
              <a:gd name="T2" fmla="*/ 2147483647 w 567"/>
              <a:gd name="T3" fmla="*/ 2147483647 h 619"/>
              <a:gd name="T4" fmla="*/ 2147483647 w 567"/>
              <a:gd name="T5" fmla="*/ 2147483647 h 619"/>
              <a:gd name="T6" fmla="*/ 2147483647 w 567"/>
              <a:gd name="T7" fmla="*/ 2147483647 h 619"/>
              <a:gd name="T8" fmla="*/ 0 w 567"/>
              <a:gd name="T9" fmla="*/ 2147483647 h 6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619">
                <a:moveTo>
                  <a:pt x="137" y="68"/>
                </a:moveTo>
                <a:cubicBezTo>
                  <a:pt x="288" y="34"/>
                  <a:pt x="439" y="0"/>
                  <a:pt x="499" y="68"/>
                </a:cubicBezTo>
                <a:cubicBezTo>
                  <a:pt x="559" y="136"/>
                  <a:pt x="567" y="385"/>
                  <a:pt x="499" y="476"/>
                </a:cubicBezTo>
                <a:cubicBezTo>
                  <a:pt x="431" y="567"/>
                  <a:pt x="174" y="619"/>
                  <a:pt x="91" y="612"/>
                </a:cubicBezTo>
                <a:cubicBezTo>
                  <a:pt x="8" y="605"/>
                  <a:pt x="4" y="518"/>
                  <a:pt x="0" y="43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46" name="Text Box 26"/>
          <p:cNvSpPr txBox="1">
            <a:spLocks noChangeArrowheads="1"/>
          </p:cNvSpPr>
          <p:nvPr/>
        </p:nvSpPr>
        <p:spPr bwMode="auto">
          <a:xfrm>
            <a:off x="3203575" y="5229225"/>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0,1</a:t>
            </a:r>
          </a:p>
        </p:txBody>
      </p:sp>
      <p:sp>
        <p:nvSpPr>
          <p:cNvPr id="5147" name="Text Box 27"/>
          <p:cNvSpPr txBox="1">
            <a:spLocks noChangeArrowheads="1"/>
          </p:cNvSpPr>
          <p:nvPr/>
        </p:nvSpPr>
        <p:spPr bwMode="auto">
          <a:xfrm>
            <a:off x="323850" y="5661025"/>
            <a:ext cx="44710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各状態で全ての入力記号に関する推移先の</a:t>
            </a:r>
          </a:p>
          <a:p>
            <a:pPr eaLnBrk="1" hangingPunct="1">
              <a:spcBef>
                <a:spcPct val="0"/>
              </a:spcBef>
              <a:buFontTx/>
              <a:buNone/>
            </a:pPr>
            <a:r>
              <a:rPr lang="ja-JP" altLang="en-US" sz="1800" dirty="0">
                <a:solidFill>
                  <a:srgbClr val="000000"/>
                </a:solidFill>
              </a:rPr>
              <a:t>状態を記述、かつ、推移先は</a:t>
            </a:r>
            <a:r>
              <a:rPr lang="ja-JP" altLang="en-US" sz="1800" dirty="0" smtClean="0">
                <a:solidFill>
                  <a:srgbClr val="000000"/>
                </a:solidFill>
              </a:rPr>
              <a:t>一意（一つ）に</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決まっている。</a:t>
            </a:r>
            <a:endParaRPr lang="ja-JP" altLang="en-US" sz="1800" dirty="0">
              <a:solidFill>
                <a:srgbClr val="000000"/>
              </a:solidFill>
            </a:endParaRPr>
          </a:p>
        </p:txBody>
      </p:sp>
      <p:sp>
        <p:nvSpPr>
          <p:cNvPr id="5148" name="Freeform 28"/>
          <p:cNvSpPr>
            <a:spLocks/>
          </p:cNvSpPr>
          <p:nvPr/>
        </p:nvSpPr>
        <p:spPr bwMode="auto">
          <a:xfrm>
            <a:off x="6875463" y="3573463"/>
            <a:ext cx="371475" cy="1223962"/>
          </a:xfrm>
          <a:custGeom>
            <a:avLst/>
            <a:gdLst>
              <a:gd name="T0" fmla="*/ 0 w 234"/>
              <a:gd name="T1" fmla="*/ 0 h 771"/>
              <a:gd name="T2" fmla="*/ 2147483647 w 234"/>
              <a:gd name="T3" fmla="*/ 2147483647 h 771"/>
              <a:gd name="T4" fmla="*/ 2147483647 w 234"/>
              <a:gd name="T5" fmla="*/ 2147483647 h 771"/>
              <a:gd name="T6" fmla="*/ 0 60000 65536"/>
              <a:gd name="T7" fmla="*/ 0 60000 65536"/>
              <a:gd name="T8" fmla="*/ 0 60000 65536"/>
            </a:gdLst>
            <a:ahLst/>
            <a:cxnLst>
              <a:cxn ang="T6">
                <a:pos x="T0" y="T1"/>
              </a:cxn>
              <a:cxn ang="T7">
                <a:pos x="T2" y="T3"/>
              </a:cxn>
              <a:cxn ang="T8">
                <a:pos x="T4" y="T5"/>
              </a:cxn>
            </a:cxnLst>
            <a:rect l="0" t="0" r="r" b="b"/>
            <a:pathLst>
              <a:path w="234" h="771">
                <a:moveTo>
                  <a:pt x="0" y="0"/>
                </a:moveTo>
                <a:cubicBezTo>
                  <a:pt x="110" y="94"/>
                  <a:pt x="220" y="189"/>
                  <a:pt x="227" y="317"/>
                </a:cubicBezTo>
                <a:cubicBezTo>
                  <a:pt x="234" y="445"/>
                  <a:pt x="75" y="695"/>
                  <a:pt x="45" y="771"/>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49" name="Freeform 29"/>
          <p:cNvSpPr>
            <a:spLocks/>
          </p:cNvSpPr>
          <p:nvPr/>
        </p:nvSpPr>
        <p:spPr bwMode="auto">
          <a:xfrm>
            <a:off x="5794375" y="3502025"/>
            <a:ext cx="504825" cy="1439863"/>
          </a:xfrm>
          <a:custGeom>
            <a:avLst/>
            <a:gdLst>
              <a:gd name="T0" fmla="*/ 2147483647 w 318"/>
              <a:gd name="T1" fmla="*/ 2147483647 h 907"/>
              <a:gd name="T2" fmla="*/ 0 w 318"/>
              <a:gd name="T3" fmla="*/ 2147483647 h 907"/>
              <a:gd name="T4" fmla="*/ 2147483647 w 318"/>
              <a:gd name="T5" fmla="*/ 0 h 907"/>
              <a:gd name="T6" fmla="*/ 0 60000 65536"/>
              <a:gd name="T7" fmla="*/ 0 60000 65536"/>
              <a:gd name="T8" fmla="*/ 0 60000 65536"/>
            </a:gdLst>
            <a:ahLst/>
            <a:cxnLst>
              <a:cxn ang="T6">
                <a:pos x="T0" y="T1"/>
              </a:cxn>
              <a:cxn ang="T7">
                <a:pos x="T2" y="T3"/>
              </a:cxn>
              <a:cxn ang="T8">
                <a:pos x="T4" y="T5"/>
              </a:cxn>
            </a:cxnLst>
            <a:rect l="0" t="0" r="r" b="b"/>
            <a:pathLst>
              <a:path w="318" h="907">
                <a:moveTo>
                  <a:pt x="318" y="907"/>
                </a:moveTo>
                <a:cubicBezTo>
                  <a:pt x="159" y="755"/>
                  <a:pt x="0" y="604"/>
                  <a:pt x="0" y="453"/>
                </a:cubicBezTo>
                <a:cubicBezTo>
                  <a:pt x="0" y="302"/>
                  <a:pt x="159" y="151"/>
                  <a:pt x="318" y="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150" name="Text Box 30"/>
          <p:cNvSpPr txBox="1">
            <a:spLocks noChangeArrowheads="1"/>
          </p:cNvSpPr>
          <p:nvPr/>
        </p:nvSpPr>
        <p:spPr bwMode="auto">
          <a:xfrm>
            <a:off x="716280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5151" name="Text Box 31"/>
          <p:cNvSpPr txBox="1">
            <a:spLocks noChangeArrowheads="1"/>
          </p:cNvSpPr>
          <p:nvPr/>
        </p:nvSpPr>
        <p:spPr bwMode="auto">
          <a:xfrm>
            <a:off x="5578475"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5152" name="Text Box 32"/>
          <p:cNvSpPr txBox="1">
            <a:spLocks noChangeArrowheads="1"/>
          </p:cNvSpPr>
          <p:nvPr/>
        </p:nvSpPr>
        <p:spPr bwMode="auto">
          <a:xfrm>
            <a:off x="5076825" y="5373688"/>
            <a:ext cx="3378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文法に合わない状態推移は記述</a:t>
            </a:r>
          </a:p>
          <a:p>
            <a:pPr eaLnBrk="1" hangingPunct="1">
              <a:spcBef>
                <a:spcPct val="0"/>
              </a:spcBef>
              <a:buFontTx/>
              <a:buNone/>
            </a:pPr>
            <a:r>
              <a:rPr lang="ja-JP" altLang="en-US" sz="1800" dirty="0">
                <a:solidFill>
                  <a:srgbClr val="000000"/>
                </a:solidFill>
              </a:rPr>
              <a:t>しない。</a:t>
            </a:r>
            <a:r>
              <a:rPr lang="en-US" altLang="ja-JP" sz="1800" dirty="0">
                <a:solidFill>
                  <a:srgbClr val="000000"/>
                </a:solidFill>
              </a:rPr>
              <a:t>p0</a:t>
            </a:r>
            <a:r>
              <a:rPr lang="ja-JP" altLang="en-US" sz="1800" dirty="0">
                <a:solidFill>
                  <a:srgbClr val="000000"/>
                </a:solidFill>
              </a:rPr>
              <a:t>状態にあるとき、記号</a:t>
            </a:r>
            <a:r>
              <a:rPr lang="en-US" altLang="ja-JP" sz="1800" dirty="0">
                <a:solidFill>
                  <a:srgbClr val="000000"/>
                </a:solidFill>
              </a:rPr>
              <a:t>1</a:t>
            </a:r>
          </a:p>
          <a:p>
            <a:pPr eaLnBrk="1" hangingPunct="1">
              <a:spcBef>
                <a:spcPct val="0"/>
              </a:spcBef>
              <a:buFontTx/>
              <a:buNone/>
            </a:pPr>
            <a:r>
              <a:rPr lang="ja-JP" altLang="en-US" sz="1800" dirty="0">
                <a:solidFill>
                  <a:srgbClr val="000000"/>
                </a:solidFill>
              </a:rPr>
              <a:t>は入力されないので、記号１に関</a:t>
            </a:r>
          </a:p>
          <a:p>
            <a:pPr eaLnBrk="1" hangingPunct="1">
              <a:spcBef>
                <a:spcPct val="0"/>
              </a:spcBef>
              <a:buFontTx/>
              <a:buNone/>
            </a:pPr>
            <a:r>
              <a:rPr lang="ja-JP" altLang="en-US" sz="1800" dirty="0">
                <a:solidFill>
                  <a:srgbClr val="000000"/>
                </a:solidFill>
              </a:rPr>
              <a:t>する状態推移は記述</a:t>
            </a:r>
            <a:r>
              <a:rPr lang="ja-JP" altLang="en-US" sz="1800" dirty="0" smtClean="0">
                <a:solidFill>
                  <a:srgbClr val="000000"/>
                </a:solidFill>
              </a:rPr>
              <a:t>しない。</a:t>
            </a:r>
            <a:endParaRPr lang="ja-JP" altLang="en-US" sz="1800" dirty="0">
              <a:solidFill>
                <a:srgbClr val="000000"/>
              </a:solidFill>
            </a:endParaRPr>
          </a:p>
        </p:txBody>
      </p:sp>
      <p:sp>
        <p:nvSpPr>
          <p:cNvPr id="5153" name="Text Box 33"/>
          <p:cNvSpPr txBox="1">
            <a:spLocks noChangeArrowheads="1"/>
          </p:cNvSpPr>
          <p:nvPr/>
        </p:nvSpPr>
        <p:spPr bwMode="auto">
          <a:xfrm>
            <a:off x="1692275" y="2290763"/>
            <a:ext cx="277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決定性有限オートマトン</a:t>
            </a:r>
            <a:r>
              <a:rPr lang="en-US" altLang="ja-JP" sz="1800">
                <a:solidFill>
                  <a:srgbClr val="000000"/>
                </a:solidFill>
              </a:rPr>
              <a:t>M1</a:t>
            </a:r>
          </a:p>
        </p:txBody>
      </p:sp>
      <p:sp>
        <p:nvSpPr>
          <p:cNvPr id="5154" name="Text Box 34"/>
          <p:cNvSpPr txBox="1">
            <a:spLocks noChangeArrowheads="1"/>
          </p:cNvSpPr>
          <p:nvPr/>
        </p:nvSpPr>
        <p:spPr bwMode="auto">
          <a:xfrm>
            <a:off x="5148263" y="2290763"/>
            <a:ext cx="300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非決定性有限オートマトン</a:t>
            </a:r>
            <a:r>
              <a:rPr lang="en-US" altLang="ja-JP" sz="1800">
                <a:solidFill>
                  <a:srgbClr val="000000"/>
                </a:solidFill>
              </a:rPr>
              <a:t>M2</a:t>
            </a:r>
          </a:p>
        </p:txBody>
      </p:sp>
      <p:sp>
        <p:nvSpPr>
          <p:cNvPr id="5156" name="スライド番号プレースホルダー 3"/>
          <p:cNvSpPr>
            <a:spLocks noGrp="1"/>
          </p:cNvSpPr>
          <p:nvPr>
            <p:ph type="sldNum" sz="quarter" idx="12"/>
          </p:nvPr>
        </p:nvSpPr>
        <p:spPr>
          <a:xfrm>
            <a:off x="6556149" y="6325061"/>
            <a:ext cx="2133600" cy="268287"/>
          </a:xfrm>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17</a:t>
            </a:r>
            <a:endParaRPr lang="en-US" altLang="ja-JP" sz="1400" dirty="0" smtClean="0">
              <a:solidFill>
                <a:srgbClr val="000000"/>
              </a:solidFill>
            </a:endParaRPr>
          </a:p>
          <a:p>
            <a:pPr eaLnBrk="1" hangingPunct="1">
              <a:spcBef>
                <a:spcPct val="0"/>
              </a:spcBef>
              <a:buFontTx/>
              <a:buNone/>
            </a:pPr>
            <a:endParaRPr lang="ja-JP" altLang="ja-JP" sz="1400" dirty="0" smtClean="0">
              <a:solidFill>
                <a:srgbClr val="000000"/>
              </a:solidFill>
            </a:endParaRPr>
          </a:p>
        </p:txBody>
      </p:sp>
      <p:sp>
        <p:nvSpPr>
          <p:cNvPr id="37" name="テキスト ボックス 36"/>
          <p:cNvSpPr txBox="1"/>
          <p:nvPr/>
        </p:nvSpPr>
        <p:spPr>
          <a:xfrm>
            <a:off x="4479636" y="4749006"/>
            <a:ext cx="864339"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2.31</a:t>
            </a:r>
            <a:endParaRPr lang="ja-JP" altLang="en-US" dirty="0">
              <a:solidFill>
                <a:srgbClr val="000000"/>
              </a:solidFill>
              <a:ea typeface="ＭＳ Ｐゴシック" pitchFamily="50" charset="-128"/>
            </a:endParaRPr>
          </a:p>
        </p:txBody>
      </p:sp>
      <p:sp>
        <p:nvSpPr>
          <p:cNvPr id="38" name="ドーナツ 37"/>
          <p:cNvSpPr/>
          <p:nvPr/>
        </p:nvSpPr>
        <p:spPr>
          <a:xfrm>
            <a:off x="1293547" y="2734071"/>
            <a:ext cx="614628" cy="590948"/>
          </a:xfrm>
          <a:prstGeom prst="donut">
            <a:avLst>
              <a:gd name="adj" fmla="val 107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ドーナツ 38"/>
          <p:cNvSpPr/>
          <p:nvPr/>
        </p:nvSpPr>
        <p:spPr>
          <a:xfrm>
            <a:off x="6299200" y="3080940"/>
            <a:ext cx="614628" cy="590948"/>
          </a:xfrm>
          <a:prstGeom prst="donut">
            <a:avLst>
              <a:gd name="adj" fmla="val 107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88451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755650" y="620713"/>
            <a:ext cx="740092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事例２</a:t>
            </a:r>
          </a:p>
          <a:p>
            <a:pPr eaLnBrk="1" hangingPunct="1">
              <a:spcBef>
                <a:spcPct val="0"/>
              </a:spcBef>
              <a:buFontTx/>
              <a:buNone/>
            </a:pPr>
            <a:r>
              <a:rPr lang="ja-JP" altLang="en-US" sz="1800" dirty="0">
                <a:solidFill>
                  <a:srgbClr val="000000"/>
                </a:solidFill>
              </a:rPr>
              <a:t>　</a:t>
            </a:r>
          </a:p>
          <a:p>
            <a:pPr eaLnBrk="1" hangingPunct="1">
              <a:spcBef>
                <a:spcPct val="0"/>
              </a:spcBef>
              <a:buFontTx/>
              <a:buNone/>
            </a:pPr>
            <a:r>
              <a:rPr lang="ja-JP" altLang="en-US" sz="1800" dirty="0">
                <a:solidFill>
                  <a:srgbClr val="000000"/>
                </a:solidFill>
              </a:rPr>
              <a:t>言語</a:t>
            </a:r>
            <a:r>
              <a:rPr lang="en-US" altLang="ja-JP" sz="1800" dirty="0">
                <a:solidFill>
                  <a:srgbClr val="000000"/>
                </a:solidFill>
              </a:rPr>
              <a:t>L2={ </a:t>
            </a:r>
            <a:r>
              <a:rPr lang="en-US" altLang="ja-JP" sz="1800" dirty="0">
                <a:solidFill>
                  <a:srgbClr val="0000FF"/>
                </a:solidFill>
              </a:rPr>
              <a:t>x</a:t>
            </a:r>
            <a:r>
              <a:rPr lang="en-US" altLang="ja-JP" sz="1800" dirty="0">
                <a:solidFill>
                  <a:srgbClr val="009900"/>
                </a:solidFill>
              </a:rPr>
              <a:t>11</a:t>
            </a:r>
            <a:r>
              <a:rPr lang="en-US" altLang="ja-JP" sz="1800" dirty="0">
                <a:solidFill>
                  <a:srgbClr val="FF0000"/>
                </a:solidFill>
              </a:rPr>
              <a:t>0</a:t>
            </a:r>
            <a:r>
              <a:rPr lang="en-US" altLang="ja-JP" sz="1800" baseline="30000" dirty="0">
                <a:solidFill>
                  <a:srgbClr val="FF0000"/>
                </a:solidFill>
              </a:rPr>
              <a:t>i</a:t>
            </a:r>
            <a:r>
              <a:rPr lang="en-US" altLang="ja-JP" sz="1800" dirty="0">
                <a:solidFill>
                  <a:srgbClr val="000000"/>
                </a:solidFill>
              </a:rPr>
              <a:t> | x∈{0,1}* ,i≧0 }</a:t>
            </a:r>
            <a:r>
              <a:rPr lang="ja-JP" altLang="en-US" sz="1800" dirty="0">
                <a:solidFill>
                  <a:srgbClr val="000000"/>
                </a:solidFill>
              </a:rPr>
              <a:t>　・・・</a:t>
            </a:r>
            <a:r>
              <a:rPr lang="en-US" altLang="ja-JP" sz="1800" dirty="0">
                <a:solidFill>
                  <a:srgbClr val="000000"/>
                </a:solidFill>
              </a:rPr>
              <a:t>{11,110,0110,01100,0101100,</a:t>
            </a:r>
            <a:r>
              <a:rPr lang="ja-JP" altLang="en-US" sz="1800" dirty="0">
                <a:solidFill>
                  <a:srgbClr val="000000"/>
                </a:solidFill>
              </a:rPr>
              <a:t>・・・</a:t>
            </a:r>
            <a:r>
              <a:rPr lang="en-US" altLang="ja-JP" sz="1800" dirty="0">
                <a:solidFill>
                  <a:srgbClr val="000000"/>
                </a:solidFill>
              </a:rPr>
              <a:t>}</a:t>
            </a:r>
          </a:p>
          <a:p>
            <a:pPr eaLnBrk="1" hangingPunct="1">
              <a:spcBef>
                <a:spcPct val="0"/>
              </a:spcBef>
              <a:buFontTx/>
              <a:buNone/>
            </a:pPr>
            <a:r>
              <a:rPr lang="ja-JP" altLang="en-US" sz="1800" dirty="0">
                <a:solidFill>
                  <a:srgbClr val="000000"/>
                </a:solidFill>
              </a:rPr>
              <a:t>　　　</a:t>
            </a:r>
            <a:r>
              <a:rPr lang="en-US" altLang="ja-JP" sz="1800" dirty="0">
                <a:solidFill>
                  <a:srgbClr val="000000"/>
                </a:solidFill>
              </a:rPr>
              <a:t>Σ</a:t>
            </a:r>
            <a:r>
              <a:rPr lang="ja-JP" altLang="en-US" sz="1800" dirty="0">
                <a:solidFill>
                  <a:srgbClr val="000000"/>
                </a:solidFill>
              </a:rPr>
              <a:t>＝</a:t>
            </a:r>
            <a:r>
              <a:rPr lang="en-US" altLang="ja-JP" sz="1800" dirty="0">
                <a:solidFill>
                  <a:srgbClr val="000000"/>
                </a:solidFill>
              </a:rPr>
              <a:t>{0,1}    11</a:t>
            </a:r>
            <a:r>
              <a:rPr lang="ja-JP" altLang="en-US" sz="1800" dirty="0">
                <a:solidFill>
                  <a:srgbClr val="000000"/>
                </a:solidFill>
              </a:rPr>
              <a:t>の前には</a:t>
            </a:r>
            <a:r>
              <a:rPr lang="en-US" altLang="ja-JP" sz="1800" dirty="0">
                <a:solidFill>
                  <a:srgbClr val="000000"/>
                </a:solidFill>
              </a:rPr>
              <a:t>0,1</a:t>
            </a:r>
            <a:r>
              <a:rPr lang="ja-JP" altLang="en-US" sz="1800" dirty="0">
                <a:solidFill>
                  <a:srgbClr val="000000"/>
                </a:solidFill>
              </a:rPr>
              <a:t>が自由にならび、</a:t>
            </a:r>
            <a:r>
              <a:rPr lang="en-US" altLang="ja-JP" sz="1800" dirty="0">
                <a:solidFill>
                  <a:srgbClr val="000000"/>
                </a:solidFill>
              </a:rPr>
              <a:t>11</a:t>
            </a:r>
            <a:r>
              <a:rPr lang="ja-JP" altLang="en-US" sz="1800" dirty="0">
                <a:solidFill>
                  <a:srgbClr val="000000"/>
                </a:solidFill>
              </a:rPr>
              <a:t>の後ろには</a:t>
            </a:r>
            <a:r>
              <a:rPr lang="en-US" altLang="ja-JP" sz="1800" dirty="0">
                <a:solidFill>
                  <a:srgbClr val="000000"/>
                </a:solidFill>
              </a:rPr>
              <a:t>0</a:t>
            </a:r>
            <a:r>
              <a:rPr lang="ja-JP" altLang="en-US" sz="1800" dirty="0">
                <a:solidFill>
                  <a:srgbClr val="000000"/>
                </a:solidFill>
              </a:rPr>
              <a:t>のみが</a:t>
            </a:r>
          </a:p>
          <a:p>
            <a:pPr eaLnBrk="1" hangingPunct="1">
              <a:spcBef>
                <a:spcPct val="0"/>
              </a:spcBef>
              <a:buFontTx/>
              <a:buNone/>
            </a:pPr>
            <a:r>
              <a:rPr lang="ja-JP" altLang="en-US" sz="1800" dirty="0">
                <a:solidFill>
                  <a:srgbClr val="000000"/>
                </a:solidFill>
              </a:rPr>
              <a:t>　　　並ぶ入力記号列だけが許される言語</a:t>
            </a:r>
          </a:p>
        </p:txBody>
      </p:sp>
      <p:sp>
        <p:nvSpPr>
          <p:cNvPr id="6147" name="Text Box 54"/>
          <p:cNvSpPr txBox="1">
            <a:spLocks noChangeArrowheads="1"/>
          </p:cNvSpPr>
          <p:nvPr/>
        </p:nvSpPr>
        <p:spPr bwMode="auto">
          <a:xfrm>
            <a:off x="1692275" y="2133600"/>
            <a:ext cx="4827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FF"/>
                </a:solidFill>
              </a:rPr>
              <a:t>x</a:t>
            </a:r>
            <a:r>
              <a:rPr lang="ja-JP" altLang="en-US" sz="1800" dirty="0">
                <a:solidFill>
                  <a:srgbClr val="000000"/>
                </a:solidFill>
              </a:rPr>
              <a:t>　　　　　　　　　　</a:t>
            </a:r>
            <a:r>
              <a:rPr lang="en-US" altLang="ja-JP" sz="1800" dirty="0">
                <a:solidFill>
                  <a:srgbClr val="009900"/>
                </a:solidFill>
              </a:rPr>
              <a:t>11</a:t>
            </a:r>
            <a:r>
              <a:rPr lang="ja-JP" altLang="en-US" sz="1800" dirty="0">
                <a:solidFill>
                  <a:srgbClr val="000000"/>
                </a:solidFill>
              </a:rPr>
              <a:t>　　　　　　　　　　</a:t>
            </a:r>
            <a:r>
              <a:rPr lang="en-US" altLang="ja-JP" sz="1800" dirty="0">
                <a:solidFill>
                  <a:srgbClr val="FF0000"/>
                </a:solidFill>
              </a:rPr>
              <a:t>0</a:t>
            </a:r>
            <a:r>
              <a:rPr lang="en-US" altLang="ja-JP" sz="1800" baseline="30000" dirty="0">
                <a:solidFill>
                  <a:srgbClr val="FF0000"/>
                </a:solidFill>
              </a:rPr>
              <a:t>i</a:t>
            </a:r>
            <a:r>
              <a:rPr lang="ja-JP" altLang="en-US" sz="1800" dirty="0">
                <a:solidFill>
                  <a:srgbClr val="000000"/>
                </a:solidFill>
              </a:rPr>
              <a:t>　　　　　　　</a:t>
            </a:r>
          </a:p>
        </p:txBody>
      </p:sp>
      <p:sp>
        <p:nvSpPr>
          <p:cNvPr id="6148" name="Text Box 55"/>
          <p:cNvSpPr txBox="1">
            <a:spLocks noChangeArrowheads="1"/>
          </p:cNvSpPr>
          <p:nvPr/>
        </p:nvSpPr>
        <p:spPr bwMode="auto">
          <a:xfrm>
            <a:off x="1547813" y="2492375"/>
            <a:ext cx="522287"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ε</a:t>
            </a:r>
          </a:p>
          <a:p>
            <a:pPr eaLnBrk="1" hangingPunct="1">
              <a:spcBef>
                <a:spcPct val="0"/>
              </a:spcBef>
              <a:buFontTx/>
              <a:buNone/>
            </a:pPr>
            <a:r>
              <a:rPr lang="en-US" altLang="ja-JP" sz="1600">
                <a:solidFill>
                  <a:srgbClr val="000000"/>
                </a:solidFill>
              </a:rPr>
              <a:t>0</a:t>
            </a:r>
          </a:p>
          <a:p>
            <a:pPr eaLnBrk="1" hangingPunct="1">
              <a:spcBef>
                <a:spcPct val="0"/>
              </a:spcBef>
              <a:buFontTx/>
              <a:buNone/>
            </a:pPr>
            <a:r>
              <a:rPr lang="en-US" altLang="ja-JP" sz="1600">
                <a:solidFill>
                  <a:srgbClr val="000000"/>
                </a:solidFill>
              </a:rPr>
              <a:t>1</a:t>
            </a:r>
          </a:p>
          <a:p>
            <a:pPr eaLnBrk="1" hangingPunct="1">
              <a:spcBef>
                <a:spcPct val="0"/>
              </a:spcBef>
              <a:buFontTx/>
              <a:buNone/>
            </a:pPr>
            <a:r>
              <a:rPr lang="en-US" altLang="ja-JP" sz="1600">
                <a:solidFill>
                  <a:srgbClr val="000000"/>
                </a:solidFill>
              </a:rPr>
              <a:t>00</a:t>
            </a:r>
          </a:p>
          <a:p>
            <a:pPr eaLnBrk="1" hangingPunct="1">
              <a:spcBef>
                <a:spcPct val="0"/>
              </a:spcBef>
              <a:buFontTx/>
              <a:buNone/>
            </a:pPr>
            <a:r>
              <a:rPr lang="en-US" altLang="ja-JP" sz="1600">
                <a:solidFill>
                  <a:srgbClr val="000000"/>
                </a:solidFill>
              </a:rPr>
              <a:t>01</a:t>
            </a:r>
          </a:p>
          <a:p>
            <a:pPr eaLnBrk="1" hangingPunct="1">
              <a:spcBef>
                <a:spcPct val="0"/>
              </a:spcBef>
              <a:buFontTx/>
              <a:buNone/>
            </a:pPr>
            <a:r>
              <a:rPr lang="en-US" altLang="ja-JP" sz="1600">
                <a:solidFill>
                  <a:srgbClr val="000000"/>
                </a:solidFill>
              </a:rPr>
              <a:t>10</a:t>
            </a:r>
          </a:p>
          <a:p>
            <a:pPr eaLnBrk="1" hangingPunct="1">
              <a:spcBef>
                <a:spcPct val="0"/>
              </a:spcBef>
              <a:buFontTx/>
              <a:buNone/>
            </a:pPr>
            <a:r>
              <a:rPr lang="en-US" altLang="ja-JP" sz="1600">
                <a:solidFill>
                  <a:srgbClr val="000000"/>
                </a:solidFill>
              </a:rPr>
              <a:t>11</a:t>
            </a:r>
          </a:p>
          <a:p>
            <a:pPr eaLnBrk="1" hangingPunct="1">
              <a:spcBef>
                <a:spcPct val="0"/>
              </a:spcBef>
              <a:buFontTx/>
              <a:buNone/>
            </a:pPr>
            <a:r>
              <a:rPr lang="en-US" altLang="ja-JP" sz="1600">
                <a:solidFill>
                  <a:srgbClr val="000000"/>
                </a:solidFill>
              </a:rPr>
              <a:t>000</a:t>
            </a:r>
          </a:p>
          <a:p>
            <a:pPr eaLnBrk="1" hangingPunct="1">
              <a:spcBef>
                <a:spcPct val="0"/>
              </a:spcBef>
              <a:buFontTx/>
              <a:buNone/>
            </a:pPr>
            <a:r>
              <a:rPr lang="en-US" altLang="ja-JP" sz="1600">
                <a:solidFill>
                  <a:srgbClr val="000000"/>
                </a:solidFill>
              </a:rPr>
              <a:t>001</a:t>
            </a:r>
          </a:p>
          <a:p>
            <a:pPr eaLnBrk="1" hangingPunct="1">
              <a:spcBef>
                <a:spcPct val="0"/>
              </a:spcBef>
              <a:buFontTx/>
              <a:buNone/>
            </a:pPr>
            <a:r>
              <a:rPr lang="en-US" altLang="ja-JP" sz="1600">
                <a:solidFill>
                  <a:srgbClr val="000000"/>
                </a:solidFill>
              </a:rPr>
              <a:t>010</a:t>
            </a:r>
          </a:p>
          <a:p>
            <a:pPr eaLnBrk="1" hangingPunct="1">
              <a:spcBef>
                <a:spcPct val="0"/>
              </a:spcBef>
              <a:buFontTx/>
              <a:buNone/>
            </a:pPr>
            <a:r>
              <a:rPr lang="en-US" altLang="ja-JP" sz="1600">
                <a:solidFill>
                  <a:srgbClr val="000000"/>
                </a:solidFill>
              </a:rPr>
              <a:t>100</a:t>
            </a:r>
          </a:p>
          <a:p>
            <a:pPr eaLnBrk="1" hangingPunct="1">
              <a:spcBef>
                <a:spcPct val="0"/>
              </a:spcBef>
              <a:buFontTx/>
              <a:buNone/>
            </a:pPr>
            <a:r>
              <a:rPr lang="en-US" altLang="ja-JP" sz="1600">
                <a:solidFill>
                  <a:srgbClr val="000000"/>
                </a:solidFill>
              </a:rPr>
              <a:t>011</a:t>
            </a:r>
          </a:p>
          <a:p>
            <a:pPr eaLnBrk="1" hangingPunct="1">
              <a:spcBef>
                <a:spcPct val="0"/>
              </a:spcBef>
              <a:buFontTx/>
              <a:buNone/>
            </a:pPr>
            <a:r>
              <a:rPr lang="en-US" altLang="ja-JP" sz="1600">
                <a:solidFill>
                  <a:srgbClr val="000000"/>
                </a:solidFill>
              </a:rPr>
              <a:t>101</a:t>
            </a:r>
          </a:p>
          <a:p>
            <a:pPr eaLnBrk="1" hangingPunct="1">
              <a:spcBef>
                <a:spcPct val="0"/>
              </a:spcBef>
              <a:buFontTx/>
              <a:buNone/>
            </a:pPr>
            <a:r>
              <a:rPr lang="en-US" altLang="ja-JP" sz="1600">
                <a:solidFill>
                  <a:srgbClr val="000000"/>
                </a:solidFill>
              </a:rPr>
              <a:t>110</a:t>
            </a:r>
          </a:p>
          <a:p>
            <a:pPr eaLnBrk="1" hangingPunct="1">
              <a:spcBef>
                <a:spcPct val="0"/>
              </a:spcBef>
              <a:buFontTx/>
              <a:buNone/>
            </a:pPr>
            <a:r>
              <a:rPr lang="en-US" altLang="ja-JP" sz="1600">
                <a:solidFill>
                  <a:srgbClr val="000000"/>
                </a:solidFill>
              </a:rPr>
              <a:t>111</a:t>
            </a:r>
          </a:p>
        </p:txBody>
      </p:sp>
      <p:sp>
        <p:nvSpPr>
          <p:cNvPr id="6149" name="Text Box 56"/>
          <p:cNvSpPr txBox="1">
            <a:spLocks noChangeArrowheads="1"/>
          </p:cNvSpPr>
          <p:nvPr/>
        </p:nvSpPr>
        <p:spPr bwMode="auto">
          <a:xfrm>
            <a:off x="3327400" y="36655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11</a:t>
            </a:r>
          </a:p>
        </p:txBody>
      </p:sp>
      <p:sp>
        <p:nvSpPr>
          <p:cNvPr id="6150" name="Text Box 59"/>
          <p:cNvSpPr txBox="1">
            <a:spLocks noChangeArrowheads="1"/>
          </p:cNvSpPr>
          <p:nvPr/>
        </p:nvSpPr>
        <p:spPr bwMode="auto">
          <a:xfrm>
            <a:off x="5003800" y="2492375"/>
            <a:ext cx="635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ε</a:t>
            </a:r>
          </a:p>
          <a:p>
            <a:pPr eaLnBrk="1" hangingPunct="1">
              <a:spcBef>
                <a:spcPct val="0"/>
              </a:spcBef>
              <a:buFontTx/>
              <a:buNone/>
            </a:pPr>
            <a:r>
              <a:rPr lang="en-US" altLang="ja-JP" sz="1600">
                <a:solidFill>
                  <a:srgbClr val="000000"/>
                </a:solidFill>
              </a:rPr>
              <a:t>0</a:t>
            </a:r>
          </a:p>
          <a:p>
            <a:pPr eaLnBrk="1" hangingPunct="1">
              <a:spcBef>
                <a:spcPct val="0"/>
              </a:spcBef>
              <a:buFontTx/>
              <a:buNone/>
            </a:pPr>
            <a:r>
              <a:rPr lang="en-US" altLang="ja-JP" sz="1600">
                <a:solidFill>
                  <a:srgbClr val="000000"/>
                </a:solidFill>
              </a:rPr>
              <a:t>00</a:t>
            </a:r>
          </a:p>
          <a:p>
            <a:pPr eaLnBrk="1" hangingPunct="1">
              <a:spcBef>
                <a:spcPct val="0"/>
              </a:spcBef>
              <a:buFontTx/>
              <a:buNone/>
            </a:pPr>
            <a:r>
              <a:rPr lang="en-US" altLang="ja-JP" sz="1600">
                <a:solidFill>
                  <a:srgbClr val="000000"/>
                </a:solidFill>
              </a:rPr>
              <a:t>000</a:t>
            </a:r>
          </a:p>
          <a:p>
            <a:pPr eaLnBrk="1" hangingPunct="1">
              <a:spcBef>
                <a:spcPct val="0"/>
              </a:spcBef>
              <a:buFontTx/>
              <a:buNone/>
            </a:pPr>
            <a:r>
              <a:rPr lang="en-US" altLang="ja-JP" sz="1600">
                <a:solidFill>
                  <a:srgbClr val="000000"/>
                </a:solidFill>
              </a:rPr>
              <a:t>0000</a:t>
            </a:r>
          </a:p>
          <a:p>
            <a:pPr eaLnBrk="1" hangingPunct="1">
              <a:spcBef>
                <a:spcPct val="0"/>
              </a:spcBef>
              <a:buFontTx/>
              <a:buNone/>
            </a:pPr>
            <a:endParaRPr lang="en-US" altLang="ja-JP" sz="1600">
              <a:solidFill>
                <a:srgbClr val="000000"/>
              </a:solidFill>
            </a:endParaRPr>
          </a:p>
          <a:p>
            <a:pPr eaLnBrk="1" hangingPunct="1">
              <a:spcBef>
                <a:spcPct val="0"/>
              </a:spcBef>
              <a:buFontTx/>
              <a:buNone/>
            </a:pPr>
            <a:endParaRPr lang="en-US" altLang="ja-JP" sz="1600">
              <a:solidFill>
                <a:srgbClr val="000000"/>
              </a:solidFill>
            </a:endParaRPr>
          </a:p>
        </p:txBody>
      </p:sp>
      <p:sp>
        <p:nvSpPr>
          <p:cNvPr id="6151" name="Line 60"/>
          <p:cNvSpPr>
            <a:spLocks noChangeShapeType="1"/>
          </p:cNvSpPr>
          <p:nvPr/>
        </p:nvSpPr>
        <p:spPr bwMode="auto">
          <a:xfrm>
            <a:off x="1042988" y="2492375"/>
            <a:ext cx="5976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6152" name="AutoShape 61"/>
          <p:cNvSpPr>
            <a:spLocks noChangeArrowheads="1"/>
          </p:cNvSpPr>
          <p:nvPr/>
        </p:nvSpPr>
        <p:spPr bwMode="auto">
          <a:xfrm>
            <a:off x="1476375" y="2565400"/>
            <a:ext cx="647700" cy="403225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6153" name="AutoShape 62"/>
          <p:cNvSpPr>
            <a:spLocks noChangeArrowheads="1"/>
          </p:cNvSpPr>
          <p:nvPr/>
        </p:nvSpPr>
        <p:spPr bwMode="auto">
          <a:xfrm>
            <a:off x="3276600" y="3573463"/>
            <a:ext cx="574675" cy="576262"/>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6154" name="AutoShape 63"/>
          <p:cNvSpPr>
            <a:spLocks noChangeArrowheads="1"/>
          </p:cNvSpPr>
          <p:nvPr/>
        </p:nvSpPr>
        <p:spPr bwMode="auto">
          <a:xfrm>
            <a:off x="5003800" y="2565400"/>
            <a:ext cx="792163" cy="360045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6155" name="Line 64"/>
          <p:cNvSpPr>
            <a:spLocks noChangeShapeType="1"/>
          </p:cNvSpPr>
          <p:nvPr/>
        </p:nvSpPr>
        <p:spPr bwMode="auto">
          <a:xfrm>
            <a:off x="1763713" y="6237288"/>
            <a:ext cx="0" cy="287337"/>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6156" name="Line 65"/>
          <p:cNvSpPr>
            <a:spLocks noChangeShapeType="1"/>
          </p:cNvSpPr>
          <p:nvPr/>
        </p:nvSpPr>
        <p:spPr bwMode="auto">
          <a:xfrm>
            <a:off x="5292725" y="3789363"/>
            <a:ext cx="0" cy="287337"/>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5" name="スライド番号プレースホルダー 3"/>
          <p:cNvSpPr>
            <a:spLocks noGrp="1"/>
          </p:cNvSpPr>
          <p:nvPr>
            <p:ph type="sldNum" sz="quarter" idx="12"/>
          </p:nvPr>
        </p:nvSpPr>
        <p:spPr>
          <a:xfrm>
            <a:off x="6516688" y="6453188"/>
            <a:ext cx="2133600" cy="268287"/>
          </a:xfrm>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18</a:t>
            </a:r>
            <a:endParaRPr lang="ja-JP" altLang="ja-JP" sz="1400" dirty="0" smtClean="0">
              <a:solidFill>
                <a:srgbClr val="000000"/>
              </a:solidFill>
            </a:endParaRPr>
          </a:p>
        </p:txBody>
      </p:sp>
    </p:spTree>
    <p:extLst>
      <p:ext uri="{BB962C8B-B14F-4D97-AF65-F5344CB8AC3E}">
        <p14:creationId xmlns:p14="http://schemas.microsoft.com/office/powerpoint/2010/main" val="3117607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55650" y="620713"/>
            <a:ext cx="740092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事例２</a:t>
            </a:r>
          </a:p>
          <a:p>
            <a:pPr eaLnBrk="1" hangingPunct="1">
              <a:spcBef>
                <a:spcPct val="0"/>
              </a:spcBef>
              <a:buFontTx/>
              <a:buNone/>
            </a:pPr>
            <a:r>
              <a:rPr lang="ja-JP" altLang="en-US" sz="1800">
                <a:solidFill>
                  <a:srgbClr val="000000"/>
                </a:solidFill>
              </a:rPr>
              <a:t>　</a:t>
            </a:r>
          </a:p>
          <a:p>
            <a:pPr eaLnBrk="1" hangingPunct="1">
              <a:spcBef>
                <a:spcPct val="0"/>
              </a:spcBef>
              <a:buFontTx/>
              <a:buNone/>
            </a:pPr>
            <a:r>
              <a:rPr lang="ja-JP" altLang="en-US" sz="1800">
                <a:solidFill>
                  <a:srgbClr val="000000"/>
                </a:solidFill>
              </a:rPr>
              <a:t>言語</a:t>
            </a:r>
            <a:r>
              <a:rPr lang="en-US" altLang="ja-JP" sz="1800">
                <a:solidFill>
                  <a:srgbClr val="000000"/>
                </a:solidFill>
              </a:rPr>
              <a:t>L2={ x110</a:t>
            </a:r>
            <a:r>
              <a:rPr lang="en-US" altLang="ja-JP" sz="1800" baseline="30000">
                <a:solidFill>
                  <a:srgbClr val="000000"/>
                </a:solidFill>
              </a:rPr>
              <a:t>i</a:t>
            </a:r>
            <a:r>
              <a:rPr lang="en-US" altLang="ja-JP" sz="1800">
                <a:solidFill>
                  <a:srgbClr val="000000"/>
                </a:solidFill>
              </a:rPr>
              <a:t> | x∈{0,1}* ,i≧0 }</a:t>
            </a:r>
            <a:r>
              <a:rPr lang="ja-JP" altLang="en-US" sz="1800">
                <a:solidFill>
                  <a:srgbClr val="000000"/>
                </a:solidFill>
              </a:rPr>
              <a:t>　・・・</a:t>
            </a:r>
            <a:r>
              <a:rPr lang="en-US" altLang="ja-JP" sz="1800">
                <a:solidFill>
                  <a:srgbClr val="000000"/>
                </a:solidFill>
              </a:rPr>
              <a:t>{11,110,0110,01100,0101100,</a:t>
            </a:r>
            <a:r>
              <a:rPr lang="ja-JP" altLang="en-US" sz="1800">
                <a:solidFill>
                  <a:srgbClr val="000000"/>
                </a:solidFill>
              </a:rPr>
              <a:t>・・・</a:t>
            </a:r>
            <a:r>
              <a:rPr lang="en-US" altLang="ja-JP" sz="1800">
                <a:solidFill>
                  <a:srgbClr val="000000"/>
                </a:solidFill>
              </a:rPr>
              <a:t>}</a:t>
            </a:r>
          </a:p>
          <a:p>
            <a:pPr eaLnBrk="1" hangingPunct="1">
              <a:spcBef>
                <a:spcPct val="0"/>
              </a:spcBef>
              <a:buFontTx/>
              <a:buNone/>
            </a:pPr>
            <a:r>
              <a:rPr lang="ja-JP" altLang="en-US" sz="1800">
                <a:solidFill>
                  <a:srgbClr val="000000"/>
                </a:solidFill>
              </a:rPr>
              <a:t>　　　</a:t>
            </a:r>
            <a:r>
              <a:rPr lang="en-US" altLang="ja-JP" sz="1800">
                <a:solidFill>
                  <a:srgbClr val="000000"/>
                </a:solidFill>
              </a:rPr>
              <a:t>Σ</a:t>
            </a:r>
            <a:r>
              <a:rPr lang="ja-JP" altLang="en-US" sz="1800">
                <a:solidFill>
                  <a:srgbClr val="000000"/>
                </a:solidFill>
              </a:rPr>
              <a:t>＝</a:t>
            </a:r>
            <a:r>
              <a:rPr lang="en-US" altLang="ja-JP" sz="1800">
                <a:solidFill>
                  <a:srgbClr val="000000"/>
                </a:solidFill>
              </a:rPr>
              <a:t>{0,1}    11</a:t>
            </a:r>
            <a:r>
              <a:rPr lang="ja-JP" altLang="en-US" sz="1800">
                <a:solidFill>
                  <a:srgbClr val="000000"/>
                </a:solidFill>
              </a:rPr>
              <a:t>の前には</a:t>
            </a:r>
            <a:r>
              <a:rPr lang="en-US" altLang="ja-JP" sz="1800">
                <a:solidFill>
                  <a:srgbClr val="000000"/>
                </a:solidFill>
              </a:rPr>
              <a:t>0,1</a:t>
            </a:r>
            <a:r>
              <a:rPr lang="ja-JP" altLang="en-US" sz="1800">
                <a:solidFill>
                  <a:srgbClr val="000000"/>
                </a:solidFill>
              </a:rPr>
              <a:t>が自由にならび、</a:t>
            </a:r>
            <a:r>
              <a:rPr lang="en-US" altLang="ja-JP" sz="1800">
                <a:solidFill>
                  <a:srgbClr val="000000"/>
                </a:solidFill>
              </a:rPr>
              <a:t>11</a:t>
            </a:r>
            <a:r>
              <a:rPr lang="ja-JP" altLang="en-US" sz="1800">
                <a:solidFill>
                  <a:srgbClr val="000000"/>
                </a:solidFill>
              </a:rPr>
              <a:t>の後ろには</a:t>
            </a:r>
            <a:r>
              <a:rPr lang="en-US" altLang="ja-JP" sz="1800">
                <a:solidFill>
                  <a:srgbClr val="000000"/>
                </a:solidFill>
              </a:rPr>
              <a:t>0</a:t>
            </a:r>
            <a:r>
              <a:rPr lang="ja-JP" altLang="en-US" sz="1800">
                <a:solidFill>
                  <a:srgbClr val="000000"/>
                </a:solidFill>
              </a:rPr>
              <a:t>のみが</a:t>
            </a:r>
          </a:p>
          <a:p>
            <a:pPr eaLnBrk="1" hangingPunct="1">
              <a:spcBef>
                <a:spcPct val="0"/>
              </a:spcBef>
              <a:buFontTx/>
              <a:buNone/>
            </a:pPr>
            <a:r>
              <a:rPr lang="ja-JP" altLang="en-US" sz="1800">
                <a:solidFill>
                  <a:srgbClr val="000000"/>
                </a:solidFill>
              </a:rPr>
              <a:t>　　　並ぶ入力記号列だけが許される言語</a:t>
            </a:r>
          </a:p>
        </p:txBody>
      </p:sp>
      <p:sp>
        <p:nvSpPr>
          <p:cNvPr id="7171" name="Rectangle 4"/>
          <p:cNvSpPr>
            <a:spLocks noChangeArrowheads="1"/>
          </p:cNvSpPr>
          <p:nvPr/>
        </p:nvSpPr>
        <p:spPr bwMode="auto">
          <a:xfrm>
            <a:off x="1187450" y="3284538"/>
            <a:ext cx="6697663" cy="2520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7172" name="Text Box 5"/>
          <p:cNvSpPr txBox="1">
            <a:spLocks noChangeArrowheads="1"/>
          </p:cNvSpPr>
          <p:nvPr/>
        </p:nvSpPr>
        <p:spPr bwMode="auto">
          <a:xfrm>
            <a:off x="1239838" y="2425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ja-JP" sz="1800">
              <a:solidFill>
                <a:srgbClr val="000000"/>
              </a:solidFill>
            </a:endParaRPr>
          </a:p>
        </p:txBody>
      </p:sp>
      <p:sp>
        <p:nvSpPr>
          <p:cNvPr id="7173" name="Text Box 6"/>
          <p:cNvSpPr txBox="1">
            <a:spLocks noChangeArrowheads="1"/>
          </p:cNvSpPr>
          <p:nvPr/>
        </p:nvSpPr>
        <p:spPr bwMode="auto">
          <a:xfrm>
            <a:off x="1116013" y="2708275"/>
            <a:ext cx="4237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言語</a:t>
            </a:r>
            <a:r>
              <a:rPr lang="en-US" altLang="ja-JP" sz="1800">
                <a:solidFill>
                  <a:srgbClr val="000000"/>
                </a:solidFill>
              </a:rPr>
              <a:t>L2</a:t>
            </a:r>
            <a:r>
              <a:rPr lang="ja-JP" altLang="en-US" sz="1800">
                <a:solidFill>
                  <a:srgbClr val="000000"/>
                </a:solidFill>
              </a:rPr>
              <a:t>を受理する決定性有限オートマトン</a:t>
            </a:r>
          </a:p>
        </p:txBody>
      </p:sp>
      <p:sp>
        <p:nvSpPr>
          <p:cNvPr id="7175"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19</a:t>
            </a:r>
            <a:endParaRPr lang="ja-JP" altLang="ja-JP" sz="1400" dirty="0" smtClean="0">
              <a:solidFill>
                <a:srgbClr val="000000"/>
              </a:solidFill>
            </a:endParaRPr>
          </a:p>
        </p:txBody>
      </p:sp>
      <p:sp>
        <p:nvSpPr>
          <p:cNvPr id="2" name="テキスト ボックス 1"/>
          <p:cNvSpPr txBox="1"/>
          <p:nvPr/>
        </p:nvSpPr>
        <p:spPr>
          <a:xfrm>
            <a:off x="2771800" y="4014507"/>
            <a:ext cx="2169184" cy="369332"/>
          </a:xfrm>
          <a:prstGeom prst="rect">
            <a:avLst/>
          </a:prstGeom>
          <a:noFill/>
        </p:spPr>
        <p:txBody>
          <a:bodyPr wrap="none" rtlCol="0">
            <a:spAutoFit/>
          </a:bodyPr>
          <a:lstStyle/>
          <a:p>
            <a:r>
              <a:rPr lang="ja-JP" altLang="en-US" b="1" dirty="0">
                <a:solidFill>
                  <a:srgbClr val="C00000"/>
                </a:solidFill>
              </a:rPr>
              <a:t>簡単に</a:t>
            </a:r>
            <a:r>
              <a:rPr lang="ja-JP" altLang="en-US" b="1" dirty="0" smtClean="0">
                <a:solidFill>
                  <a:srgbClr val="C00000"/>
                </a:solidFill>
              </a:rPr>
              <a:t>は分からない</a:t>
            </a:r>
            <a:endParaRPr kumimoji="1" lang="ja-JP" altLang="en-US" b="1" dirty="0">
              <a:solidFill>
                <a:srgbClr val="C00000"/>
              </a:solidFill>
            </a:endParaRPr>
          </a:p>
        </p:txBody>
      </p:sp>
      <p:sp>
        <p:nvSpPr>
          <p:cNvPr id="3" name="爆発 1 2"/>
          <p:cNvSpPr/>
          <p:nvPr/>
        </p:nvSpPr>
        <p:spPr>
          <a:xfrm>
            <a:off x="1979712" y="3335077"/>
            <a:ext cx="4032448" cy="1728192"/>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29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24371"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65B2C1C0-7FCD-4BBB-851B-94CBE6A71861}" type="slidenum">
              <a:rPr lang="en-US" altLang="ja-JP" sz="1400" smtClean="0"/>
              <a:pPr eaLnBrk="1" hangingPunct="1">
                <a:spcBef>
                  <a:spcPct val="0"/>
                </a:spcBef>
                <a:buFontTx/>
                <a:buNone/>
              </a:pPr>
              <a:t>2</a:t>
            </a:fld>
            <a:endParaRPr lang="en-US" altLang="ja-JP" sz="1400" dirty="0" smtClean="0"/>
          </a:p>
        </p:txBody>
      </p:sp>
      <p:sp>
        <p:nvSpPr>
          <p:cNvPr id="2053" name="Text Box 4"/>
          <p:cNvSpPr txBox="1">
            <a:spLocks noChangeArrowheads="1"/>
          </p:cNvSpPr>
          <p:nvPr/>
        </p:nvSpPr>
        <p:spPr bwMode="auto">
          <a:xfrm>
            <a:off x="7524750" y="409575"/>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その４</a:t>
            </a:r>
            <a:endParaRPr lang="ja-JP" altLang="en-US" sz="1800" dirty="0"/>
          </a:p>
        </p:txBody>
      </p:sp>
      <p:sp>
        <p:nvSpPr>
          <p:cNvPr id="6" name="Text Box 5"/>
          <p:cNvSpPr txBox="1">
            <a:spLocks noChangeArrowheads="1"/>
          </p:cNvSpPr>
          <p:nvPr/>
        </p:nvSpPr>
        <p:spPr bwMode="auto">
          <a:xfrm>
            <a:off x="1205652" y="6449612"/>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図</a:t>
            </a:r>
            <a:r>
              <a:rPr lang="en-US" altLang="ja-JP" sz="1800" dirty="0" smtClean="0"/>
              <a:t>2.27</a:t>
            </a:r>
            <a:endParaRPr lang="ja-JP" altLang="en-US" sz="1800" dirty="0"/>
          </a:p>
        </p:txBody>
      </p:sp>
      <p:sp>
        <p:nvSpPr>
          <p:cNvPr id="7" name="円/楕円 6"/>
          <p:cNvSpPr/>
          <p:nvPr/>
        </p:nvSpPr>
        <p:spPr>
          <a:xfrm>
            <a:off x="1130753" y="4307899"/>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583923" y="4307899"/>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p:nvSpPr>
        <p:spPr>
          <a:xfrm>
            <a:off x="1100745" y="5589358"/>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9"/>
          <p:cNvSpPr/>
          <p:nvPr/>
        </p:nvSpPr>
        <p:spPr>
          <a:xfrm>
            <a:off x="2592996" y="5589358"/>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Freeform 15"/>
          <p:cNvSpPr>
            <a:spLocks/>
          </p:cNvSpPr>
          <p:nvPr/>
        </p:nvSpPr>
        <p:spPr bwMode="auto">
          <a:xfrm>
            <a:off x="3127983" y="4212264"/>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2" name="Freeform 15"/>
          <p:cNvSpPr>
            <a:spLocks/>
          </p:cNvSpPr>
          <p:nvPr/>
        </p:nvSpPr>
        <p:spPr bwMode="auto">
          <a:xfrm>
            <a:off x="3206224" y="5573455"/>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 name="Freeform 15"/>
          <p:cNvSpPr>
            <a:spLocks/>
          </p:cNvSpPr>
          <p:nvPr/>
        </p:nvSpPr>
        <p:spPr bwMode="auto">
          <a:xfrm rot="10278638">
            <a:off x="618989" y="5717244"/>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cxnSp>
        <p:nvCxnSpPr>
          <p:cNvPr id="14" name="直線矢印コネクタ 13"/>
          <p:cNvCxnSpPr>
            <a:stCxn id="9" idx="0"/>
            <a:endCxn id="7" idx="4"/>
          </p:cNvCxnSpPr>
          <p:nvPr/>
        </p:nvCxnSpPr>
        <p:spPr>
          <a:xfrm flipV="1">
            <a:off x="1436161" y="4811955"/>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9" idx="7"/>
          </p:cNvCxnSpPr>
          <p:nvPr/>
        </p:nvCxnSpPr>
        <p:spPr>
          <a:xfrm flipV="1">
            <a:off x="1673336" y="4796053"/>
            <a:ext cx="1227480" cy="88362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8" idx="2"/>
            <a:endCxn id="7" idx="6"/>
          </p:cNvCxnSpPr>
          <p:nvPr/>
        </p:nvCxnSpPr>
        <p:spPr>
          <a:xfrm flipH="1">
            <a:off x="1753054" y="4559927"/>
            <a:ext cx="830869"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フリーフォーム 16"/>
          <p:cNvSpPr/>
          <p:nvPr/>
        </p:nvSpPr>
        <p:spPr>
          <a:xfrm>
            <a:off x="1735519" y="5606701"/>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rot="10971838">
            <a:off x="1687667" y="6021769"/>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615346" y="4077072"/>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0" name="テキスト ボックス 19"/>
          <p:cNvSpPr txBox="1"/>
          <p:nvPr/>
        </p:nvSpPr>
        <p:spPr>
          <a:xfrm>
            <a:off x="393262" y="5897715"/>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1" name="テキスト ボックス 20"/>
          <p:cNvSpPr txBox="1"/>
          <p:nvPr/>
        </p:nvSpPr>
        <p:spPr>
          <a:xfrm>
            <a:off x="2011971" y="4190595"/>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2" name="テキスト ボックス 21"/>
          <p:cNvSpPr txBox="1"/>
          <p:nvPr/>
        </p:nvSpPr>
        <p:spPr>
          <a:xfrm>
            <a:off x="3715190" y="5679674"/>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3" name="テキスト ボックス 22"/>
          <p:cNvSpPr txBox="1"/>
          <p:nvPr/>
        </p:nvSpPr>
        <p:spPr>
          <a:xfrm>
            <a:off x="2022732" y="4957323"/>
            <a:ext cx="312906" cy="369332"/>
          </a:xfrm>
          <a:prstGeom prst="rect">
            <a:avLst/>
          </a:prstGeom>
          <a:noFill/>
        </p:spPr>
        <p:txBody>
          <a:bodyPr wrap="none" rtlCol="0">
            <a:spAutoFit/>
          </a:bodyPr>
          <a:lstStyle/>
          <a:p>
            <a:r>
              <a:rPr lang="en-US" altLang="ja-JP" dirty="0"/>
              <a:t>1</a:t>
            </a:r>
            <a:endParaRPr kumimoji="1" lang="ja-JP" altLang="en-US" dirty="0"/>
          </a:p>
        </p:txBody>
      </p:sp>
      <p:sp>
        <p:nvSpPr>
          <p:cNvPr id="24" name="テキスト ボックス 23"/>
          <p:cNvSpPr txBox="1"/>
          <p:nvPr/>
        </p:nvSpPr>
        <p:spPr>
          <a:xfrm>
            <a:off x="1204097" y="4953370"/>
            <a:ext cx="312906" cy="369332"/>
          </a:xfrm>
          <a:prstGeom prst="rect">
            <a:avLst/>
          </a:prstGeom>
          <a:noFill/>
        </p:spPr>
        <p:txBody>
          <a:bodyPr wrap="none" rtlCol="0">
            <a:spAutoFit/>
          </a:bodyPr>
          <a:lstStyle/>
          <a:p>
            <a:r>
              <a:rPr lang="en-US" altLang="ja-JP" dirty="0"/>
              <a:t>1</a:t>
            </a:r>
            <a:endParaRPr kumimoji="1" lang="ja-JP" altLang="en-US" dirty="0"/>
          </a:p>
        </p:txBody>
      </p:sp>
      <p:sp>
        <p:nvSpPr>
          <p:cNvPr id="25" name="テキスト ボックス 24"/>
          <p:cNvSpPr txBox="1"/>
          <p:nvPr/>
        </p:nvSpPr>
        <p:spPr>
          <a:xfrm>
            <a:off x="1991628" y="5589358"/>
            <a:ext cx="312906" cy="369332"/>
          </a:xfrm>
          <a:prstGeom prst="rect">
            <a:avLst/>
          </a:prstGeom>
          <a:noFill/>
        </p:spPr>
        <p:txBody>
          <a:bodyPr wrap="none" rtlCol="0">
            <a:spAutoFit/>
          </a:bodyPr>
          <a:lstStyle/>
          <a:p>
            <a:r>
              <a:rPr lang="en-US" altLang="ja-JP" dirty="0"/>
              <a:t>1</a:t>
            </a:r>
            <a:endParaRPr kumimoji="1" lang="ja-JP" altLang="en-US" dirty="0"/>
          </a:p>
        </p:txBody>
      </p:sp>
      <p:sp>
        <p:nvSpPr>
          <p:cNvPr id="26" name="テキスト ボックス 25"/>
          <p:cNvSpPr txBox="1"/>
          <p:nvPr/>
        </p:nvSpPr>
        <p:spPr>
          <a:xfrm>
            <a:off x="2007025" y="6169840"/>
            <a:ext cx="312906" cy="369332"/>
          </a:xfrm>
          <a:prstGeom prst="rect">
            <a:avLst/>
          </a:prstGeom>
          <a:noFill/>
        </p:spPr>
        <p:txBody>
          <a:bodyPr wrap="none" rtlCol="0">
            <a:spAutoFit/>
          </a:bodyPr>
          <a:lstStyle/>
          <a:p>
            <a:r>
              <a:rPr lang="en-US" altLang="ja-JP" dirty="0"/>
              <a:t>1</a:t>
            </a:r>
            <a:endParaRPr kumimoji="1" lang="ja-JP" altLang="en-US" dirty="0"/>
          </a:p>
        </p:txBody>
      </p:sp>
      <p:sp>
        <p:nvSpPr>
          <p:cNvPr id="37" name="テキスト ボックス 36"/>
          <p:cNvSpPr txBox="1"/>
          <p:nvPr/>
        </p:nvSpPr>
        <p:spPr>
          <a:xfrm>
            <a:off x="549715" y="4861148"/>
            <a:ext cx="505267" cy="369332"/>
          </a:xfrm>
          <a:prstGeom prst="rect">
            <a:avLst/>
          </a:prstGeom>
          <a:noFill/>
        </p:spPr>
        <p:txBody>
          <a:bodyPr wrap="none" rtlCol="0">
            <a:spAutoFit/>
          </a:bodyPr>
          <a:lstStyle/>
          <a:p>
            <a:r>
              <a:rPr kumimoji="1" lang="en-US" altLang="ja-JP" dirty="0" smtClean="0">
                <a:solidFill>
                  <a:srgbClr val="0000FF"/>
                </a:solidFill>
              </a:rPr>
              <a:t>M1</a:t>
            </a:r>
            <a:endParaRPr kumimoji="1" lang="ja-JP" altLang="en-US" dirty="0">
              <a:solidFill>
                <a:srgbClr val="0000FF"/>
              </a:solidFill>
            </a:endParaRPr>
          </a:p>
        </p:txBody>
      </p:sp>
      <p:sp>
        <p:nvSpPr>
          <p:cNvPr id="39" name="テキスト ボックス 38"/>
          <p:cNvSpPr txBox="1"/>
          <p:nvPr/>
        </p:nvSpPr>
        <p:spPr>
          <a:xfrm>
            <a:off x="1228408" y="4383124"/>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41" name="テキスト ボックス 40"/>
          <p:cNvSpPr txBox="1"/>
          <p:nvPr/>
        </p:nvSpPr>
        <p:spPr>
          <a:xfrm>
            <a:off x="2735280" y="5717002"/>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42" name="テキスト ボックス 41"/>
          <p:cNvSpPr txBox="1"/>
          <p:nvPr/>
        </p:nvSpPr>
        <p:spPr>
          <a:xfrm>
            <a:off x="2659671" y="4373741"/>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43" name="テキスト ボックス 42"/>
          <p:cNvSpPr txBox="1"/>
          <p:nvPr/>
        </p:nvSpPr>
        <p:spPr>
          <a:xfrm>
            <a:off x="1232190" y="5734780"/>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45" name="テキスト ボックス 44"/>
          <p:cNvSpPr txBox="1"/>
          <p:nvPr/>
        </p:nvSpPr>
        <p:spPr>
          <a:xfrm>
            <a:off x="743648" y="4367735"/>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83" name="Text Box 2"/>
          <p:cNvSpPr txBox="1">
            <a:spLocks noChangeArrowheads="1"/>
          </p:cNvSpPr>
          <p:nvPr/>
        </p:nvSpPr>
        <p:spPr bwMode="auto">
          <a:xfrm>
            <a:off x="638318" y="423795"/>
            <a:ext cx="19864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2000" b="1" dirty="0" smtClean="0"/>
              <a:t>最簡形の求め方</a:t>
            </a:r>
            <a:endParaRPr lang="ja-JP" altLang="en-US" sz="2000" b="1" dirty="0"/>
          </a:p>
        </p:txBody>
      </p:sp>
      <p:sp>
        <p:nvSpPr>
          <p:cNvPr id="80" name="テキスト ボックス 79"/>
          <p:cNvSpPr txBox="1"/>
          <p:nvPr/>
        </p:nvSpPr>
        <p:spPr>
          <a:xfrm>
            <a:off x="4823737" y="764704"/>
            <a:ext cx="4169731" cy="5601533"/>
          </a:xfrm>
          <a:prstGeom prst="rect">
            <a:avLst/>
          </a:prstGeom>
          <a:noFill/>
        </p:spPr>
        <p:txBody>
          <a:bodyPr wrap="none" rtlCol="0">
            <a:spAutoFit/>
          </a:bodyPr>
          <a:lstStyle/>
          <a:p>
            <a:r>
              <a:rPr kumimoji="1" lang="ja-JP" altLang="en-US" dirty="0" smtClean="0"/>
              <a:t>（１）初期状態からいくつかの状態を経由</a:t>
            </a:r>
            <a:endParaRPr kumimoji="1" lang="en-US" altLang="ja-JP" dirty="0" smtClean="0"/>
          </a:p>
          <a:p>
            <a:r>
              <a:rPr lang="ja-JP" altLang="en-US" dirty="0"/>
              <a:t>　</a:t>
            </a:r>
            <a:r>
              <a:rPr lang="ja-JP" altLang="en-US" dirty="0" smtClean="0"/>
              <a:t>　　</a:t>
            </a:r>
            <a:r>
              <a:rPr kumimoji="1" lang="ja-JP" altLang="en-US" dirty="0" smtClean="0"/>
              <a:t>して、</a:t>
            </a:r>
            <a:r>
              <a:rPr kumimoji="1" lang="ja-JP" altLang="en-US" b="1" dirty="0" smtClean="0"/>
              <a:t>到達可能な状態</a:t>
            </a:r>
            <a:r>
              <a:rPr kumimoji="1" lang="ja-JP" altLang="en-US" dirty="0" smtClean="0"/>
              <a:t>を求める。</a:t>
            </a:r>
            <a:endParaRPr kumimoji="1" lang="en-US" altLang="ja-JP" dirty="0" smtClean="0"/>
          </a:p>
          <a:p>
            <a:r>
              <a:rPr lang="ja-JP" altLang="en-US" dirty="0"/>
              <a:t>　</a:t>
            </a:r>
            <a:r>
              <a:rPr lang="ja-JP" altLang="en-US" dirty="0" smtClean="0"/>
              <a:t>　　①初期状態は</a:t>
            </a:r>
            <a:r>
              <a:rPr lang="en-US" altLang="ja-JP" dirty="0" smtClean="0"/>
              <a:t>q0</a:t>
            </a:r>
            <a:r>
              <a:rPr lang="ja-JP" altLang="en-US" dirty="0" smtClean="0"/>
              <a:t>である。</a:t>
            </a:r>
            <a:endParaRPr lang="en-US" altLang="ja-JP" dirty="0"/>
          </a:p>
          <a:p>
            <a:r>
              <a:rPr kumimoji="1" lang="ja-JP" altLang="en-US" dirty="0" smtClean="0"/>
              <a:t>　　　②</a:t>
            </a:r>
            <a:r>
              <a:rPr kumimoji="1" lang="en-US" altLang="ja-JP" dirty="0" smtClean="0"/>
              <a:t>q0</a:t>
            </a:r>
            <a:r>
              <a:rPr kumimoji="1" lang="ja-JP" altLang="en-US" dirty="0" smtClean="0"/>
              <a:t>から</a:t>
            </a:r>
            <a:r>
              <a:rPr kumimoji="1" lang="ja-JP" altLang="en-US" b="1" dirty="0" smtClean="0"/>
              <a:t>到達可能な状態</a:t>
            </a:r>
            <a:r>
              <a:rPr kumimoji="1" lang="ja-JP" altLang="en-US" dirty="0" smtClean="0"/>
              <a:t>は、</a:t>
            </a:r>
            <a:endParaRPr kumimoji="1" lang="en-US" altLang="ja-JP" dirty="0" smtClean="0"/>
          </a:p>
          <a:p>
            <a:r>
              <a:rPr lang="ja-JP" altLang="en-US" dirty="0"/>
              <a:t>　</a:t>
            </a:r>
            <a:r>
              <a:rPr lang="ja-JP" altLang="en-US" dirty="0" smtClean="0"/>
              <a:t>　　　　</a:t>
            </a:r>
            <a:r>
              <a:rPr kumimoji="1" lang="en-US" altLang="ja-JP" dirty="0" smtClean="0"/>
              <a:t>q0,q1,q2,q3</a:t>
            </a:r>
            <a:r>
              <a:rPr kumimoji="1" lang="ja-JP" altLang="en-US" dirty="0" err="1" smtClean="0"/>
              <a:t>。</a:t>
            </a:r>
            <a:endParaRPr kumimoji="1" lang="en-US" altLang="ja-JP" dirty="0" smtClean="0"/>
          </a:p>
          <a:p>
            <a:r>
              <a:rPr lang="ja-JP" altLang="en-US" dirty="0"/>
              <a:t>　</a:t>
            </a:r>
            <a:r>
              <a:rPr lang="ja-JP" altLang="en-US" dirty="0" smtClean="0"/>
              <a:t>　　</a:t>
            </a:r>
            <a:r>
              <a:rPr lang="ja-JP" altLang="en-US" dirty="0"/>
              <a:t>③</a:t>
            </a:r>
            <a:r>
              <a:rPr lang="en-US" altLang="ja-JP" dirty="0" smtClean="0"/>
              <a:t>q0</a:t>
            </a:r>
            <a:r>
              <a:rPr lang="ja-JP" altLang="en-US" dirty="0" smtClean="0"/>
              <a:t>から到達できない状態は</a:t>
            </a:r>
            <a:r>
              <a:rPr lang="en-US" altLang="ja-JP" dirty="0" smtClean="0"/>
              <a:t>q4</a:t>
            </a:r>
            <a:r>
              <a:rPr lang="ja-JP" altLang="en-US" dirty="0" err="1" smtClean="0"/>
              <a:t>。</a:t>
            </a:r>
            <a:endParaRPr lang="en-US" altLang="ja-JP" dirty="0" smtClean="0"/>
          </a:p>
          <a:p>
            <a:r>
              <a:rPr lang="ja-JP" altLang="en-US" dirty="0" smtClean="0"/>
              <a:t>　　　　　</a:t>
            </a:r>
            <a:r>
              <a:rPr lang="ja-JP" altLang="en-US" sz="1600" dirty="0" smtClean="0"/>
              <a:t>次ページ参照</a:t>
            </a:r>
            <a:endParaRPr lang="en-US" altLang="ja-JP" sz="1600" dirty="0"/>
          </a:p>
          <a:p>
            <a:r>
              <a:rPr lang="ja-JP" altLang="en-US" dirty="0" smtClean="0"/>
              <a:t>（２）到達できない状態（</a:t>
            </a:r>
            <a:r>
              <a:rPr lang="en-US" altLang="ja-JP" dirty="0" smtClean="0"/>
              <a:t>q4</a:t>
            </a:r>
            <a:r>
              <a:rPr lang="ja-JP" altLang="en-US" dirty="0" smtClean="0"/>
              <a:t>）を削除する。</a:t>
            </a:r>
            <a:endParaRPr lang="en-US" altLang="ja-JP" dirty="0" smtClean="0"/>
          </a:p>
          <a:p>
            <a:r>
              <a:rPr lang="ja-JP" altLang="en-US" dirty="0"/>
              <a:t>　</a:t>
            </a:r>
            <a:r>
              <a:rPr lang="ja-JP" altLang="en-US" dirty="0" smtClean="0"/>
              <a:t>　　</a:t>
            </a:r>
            <a:r>
              <a:rPr lang="ja-JP" altLang="en-US" dirty="0"/>
              <a:t>①</a:t>
            </a:r>
            <a:r>
              <a:rPr lang="en-US" altLang="ja-JP" b="1" dirty="0" smtClean="0">
                <a:solidFill>
                  <a:srgbClr val="C00000"/>
                </a:solidFill>
              </a:rPr>
              <a:t>q4</a:t>
            </a:r>
            <a:r>
              <a:rPr lang="ja-JP" altLang="en-US" dirty="0" smtClean="0"/>
              <a:t>を削除。</a:t>
            </a:r>
            <a:endParaRPr lang="en-US" altLang="ja-JP" dirty="0" smtClean="0"/>
          </a:p>
          <a:p>
            <a:r>
              <a:rPr lang="ja-JP" altLang="en-US" dirty="0"/>
              <a:t>　</a:t>
            </a:r>
            <a:r>
              <a:rPr lang="ja-JP" altLang="en-US" dirty="0" smtClean="0"/>
              <a:t>　　②</a:t>
            </a:r>
            <a:r>
              <a:rPr lang="en-US" altLang="ja-JP" b="1" dirty="0" smtClean="0">
                <a:solidFill>
                  <a:srgbClr val="C00000"/>
                </a:solidFill>
              </a:rPr>
              <a:t>q4</a:t>
            </a:r>
            <a:r>
              <a:rPr lang="ja-JP" altLang="en-US" b="1" dirty="0" smtClean="0">
                <a:solidFill>
                  <a:srgbClr val="009900"/>
                </a:solidFill>
              </a:rPr>
              <a:t>から出る推移</a:t>
            </a:r>
            <a:r>
              <a:rPr lang="ja-JP" altLang="en-US" dirty="0" smtClean="0"/>
              <a:t>を削除。</a:t>
            </a:r>
            <a:endParaRPr lang="en-US" altLang="ja-JP" dirty="0" smtClean="0"/>
          </a:p>
          <a:p>
            <a:r>
              <a:rPr lang="ja-JP" altLang="en-US" dirty="0"/>
              <a:t>　</a:t>
            </a:r>
            <a:r>
              <a:rPr lang="ja-JP" altLang="en-US" dirty="0" smtClean="0"/>
              <a:t>　</a:t>
            </a:r>
            <a:r>
              <a:rPr lang="ja-JP" altLang="en-US" dirty="0"/>
              <a:t>到達できない状態（</a:t>
            </a:r>
            <a:r>
              <a:rPr lang="en-US" altLang="ja-JP" dirty="0"/>
              <a:t>q4</a:t>
            </a:r>
            <a:r>
              <a:rPr lang="ja-JP" altLang="en-US" dirty="0"/>
              <a:t>）を</a:t>
            </a:r>
            <a:r>
              <a:rPr lang="ja-JP" altLang="en-US" dirty="0" smtClean="0"/>
              <a:t>削除した</a:t>
            </a:r>
            <a:endParaRPr lang="en-US" altLang="ja-JP" dirty="0" smtClean="0"/>
          </a:p>
          <a:p>
            <a:r>
              <a:rPr lang="ja-JP" altLang="en-US" dirty="0"/>
              <a:t>　</a:t>
            </a:r>
            <a:r>
              <a:rPr lang="ja-JP" altLang="en-US" dirty="0" smtClean="0"/>
              <a:t>　有限オートマトンを</a:t>
            </a:r>
            <a:r>
              <a:rPr lang="en-US" altLang="ja-JP" dirty="0" smtClean="0">
                <a:solidFill>
                  <a:srgbClr val="0000FF"/>
                </a:solidFill>
              </a:rPr>
              <a:t>M1</a:t>
            </a:r>
            <a:r>
              <a:rPr lang="ja-JP" altLang="en-US" dirty="0" smtClean="0"/>
              <a:t>とする。</a:t>
            </a:r>
            <a:endParaRPr lang="en-US" altLang="ja-JP" dirty="0" smtClean="0"/>
          </a:p>
          <a:p>
            <a:r>
              <a:rPr lang="ja-JP" altLang="en-US" dirty="0" smtClean="0"/>
              <a:t>（３）</a:t>
            </a:r>
            <a:r>
              <a:rPr lang="en-US" altLang="ja-JP" dirty="0" smtClean="0"/>
              <a:t>§2.2.4</a:t>
            </a:r>
            <a:r>
              <a:rPr lang="ja-JP" altLang="en-US" dirty="0" smtClean="0"/>
              <a:t>で示した「等価性判定法」</a:t>
            </a:r>
            <a:endParaRPr lang="en-US" altLang="ja-JP" dirty="0" smtClean="0"/>
          </a:p>
          <a:p>
            <a:r>
              <a:rPr lang="ja-JP" altLang="en-US" dirty="0"/>
              <a:t>　</a:t>
            </a:r>
            <a:r>
              <a:rPr lang="ja-JP" altLang="en-US" dirty="0" smtClean="0"/>
              <a:t>　を用いて、</a:t>
            </a:r>
            <a:r>
              <a:rPr lang="en-US" altLang="ja-JP" dirty="0" smtClean="0"/>
              <a:t>M1</a:t>
            </a:r>
            <a:r>
              <a:rPr lang="ja-JP" altLang="en-US" dirty="0" smtClean="0"/>
              <a:t>において、等価な</a:t>
            </a:r>
            <a:endParaRPr lang="en-US" altLang="ja-JP" dirty="0" smtClean="0"/>
          </a:p>
          <a:p>
            <a:r>
              <a:rPr lang="ja-JP" altLang="en-US" dirty="0"/>
              <a:t>　</a:t>
            </a:r>
            <a:r>
              <a:rPr lang="ja-JP" altLang="en-US" dirty="0" smtClean="0"/>
              <a:t>　状態を求める。</a:t>
            </a:r>
            <a:endParaRPr lang="en-US" altLang="ja-JP" dirty="0" smtClean="0"/>
          </a:p>
          <a:p>
            <a:r>
              <a:rPr lang="ja-JP" altLang="en-US" dirty="0"/>
              <a:t>　</a:t>
            </a:r>
            <a:r>
              <a:rPr lang="ja-JP" altLang="en-US" dirty="0" smtClean="0"/>
              <a:t>①最終状態</a:t>
            </a:r>
            <a:r>
              <a:rPr lang="en-US" altLang="ja-JP" dirty="0" smtClean="0"/>
              <a:t>q1,q3</a:t>
            </a:r>
            <a:r>
              <a:rPr lang="ja-JP" altLang="en-US" dirty="0" smtClean="0"/>
              <a:t>の等価性を判定</a:t>
            </a:r>
            <a:endParaRPr lang="en-US" altLang="ja-JP" dirty="0" smtClean="0"/>
          </a:p>
          <a:p>
            <a:r>
              <a:rPr lang="ja-JP" altLang="en-US" dirty="0"/>
              <a:t>　</a:t>
            </a:r>
            <a:r>
              <a:rPr lang="ja-JP" altLang="en-US" dirty="0" smtClean="0"/>
              <a:t>　・図</a:t>
            </a:r>
            <a:r>
              <a:rPr lang="en-US" altLang="ja-JP" dirty="0" smtClean="0"/>
              <a:t>2.25</a:t>
            </a:r>
            <a:r>
              <a:rPr lang="ja-JP" altLang="en-US" dirty="0" smtClean="0"/>
              <a:t>より、</a:t>
            </a:r>
            <a:r>
              <a:rPr lang="en-US" altLang="ja-JP" dirty="0" smtClean="0"/>
              <a:t>q1</a:t>
            </a:r>
            <a:r>
              <a:rPr lang="ja-JP" altLang="en-US" dirty="0" smtClean="0"/>
              <a:t>≡</a:t>
            </a:r>
            <a:r>
              <a:rPr lang="en-US" altLang="ja-JP" dirty="0" smtClean="0"/>
              <a:t>q3</a:t>
            </a:r>
            <a:r>
              <a:rPr lang="ja-JP" altLang="en-US" dirty="0"/>
              <a:t>か</a:t>
            </a:r>
            <a:r>
              <a:rPr lang="ja-JP" altLang="en-US" dirty="0" smtClean="0"/>
              <a:t>どうか判定する</a:t>
            </a:r>
            <a:endParaRPr lang="en-US" altLang="ja-JP" dirty="0" smtClean="0"/>
          </a:p>
          <a:p>
            <a:r>
              <a:rPr lang="ja-JP" altLang="en-US" dirty="0"/>
              <a:t>　</a:t>
            </a:r>
            <a:r>
              <a:rPr lang="ja-JP" altLang="en-US" dirty="0" smtClean="0"/>
              <a:t>②非最終状態</a:t>
            </a:r>
            <a:r>
              <a:rPr lang="en-US" altLang="ja-JP" dirty="0" smtClean="0"/>
              <a:t>q0,q2</a:t>
            </a:r>
            <a:r>
              <a:rPr lang="ja-JP" altLang="en-US" dirty="0" smtClean="0"/>
              <a:t>の</a:t>
            </a:r>
            <a:r>
              <a:rPr lang="ja-JP" altLang="en-US" dirty="0"/>
              <a:t>等価性を判定</a:t>
            </a:r>
            <a:endParaRPr lang="en-US" altLang="ja-JP" dirty="0"/>
          </a:p>
          <a:p>
            <a:r>
              <a:rPr kumimoji="1" lang="ja-JP" altLang="en-US" dirty="0"/>
              <a:t>　</a:t>
            </a:r>
            <a:r>
              <a:rPr kumimoji="1" lang="ja-JP" altLang="en-US" dirty="0" smtClean="0"/>
              <a:t>　・図</a:t>
            </a:r>
            <a:r>
              <a:rPr kumimoji="1" lang="en-US" altLang="ja-JP" dirty="0" smtClean="0"/>
              <a:t>2.25</a:t>
            </a:r>
            <a:r>
              <a:rPr kumimoji="1" lang="ja-JP" altLang="en-US" dirty="0" smtClean="0"/>
              <a:t>より、</a:t>
            </a:r>
            <a:r>
              <a:rPr kumimoji="1" lang="en-US" altLang="ja-JP" dirty="0" smtClean="0"/>
              <a:t>q0</a:t>
            </a:r>
            <a:r>
              <a:rPr kumimoji="1" lang="ja-JP" altLang="en-US" dirty="0" smtClean="0"/>
              <a:t>≡</a:t>
            </a:r>
            <a:r>
              <a:rPr kumimoji="1" lang="en-US" altLang="ja-JP" dirty="0" smtClean="0"/>
              <a:t>q2</a:t>
            </a:r>
            <a:r>
              <a:rPr kumimoji="1" lang="ja-JP" altLang="en-US" dirty="0" smtClean="0"/>
              <a:t>かどうか判定する</a:t>
            </a:r>
            <a:endParaRPr kumimoji="1" lang="en-US" altLang="ja-JP" dirty="0" smtClean="0"/>
          </a:p>
          <a:p>
            <a:r>
              <a:rPr lang="ja-JP" altLang="en-US" sz="1600" dirty="0" smtClean="0"/>
              <a:t>（４）等価な状態をまとめる</a:t>
            </a:r>
            <a:endParaRPr kumimoji="1" lang="en-US" altLang="ja-JP" sz="1600" dirty="0" smtClean="0"/>
          </a:p>
        </p:txBody>
      </p:sp>
      <p:sp>
        <p:nvSpPr>
          <p:cNvPr id="85" name="円/楕円 84"/>
          <p:cNvSpPr/>
          <p:nvPr/>
        </p:nvSpPr>
        <p:spPr>
          <a:xfrm>
            <a:off x="1110410" y="1139547"/>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2563580" y="1139547"/>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ドーナツ 86"/>
          <p:cNvSpPr/>
          <p:nvPr/>
        </p:nvSpPr>
        <p:spPr>
          <a:xfrm>
            <a:off x="1080402" y="2421006"/>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ドーナツ 87"/>
          <p:cNvSpPr/>
          <p:nvPr/>
        </p:nvSpPr>
        <p:spPr>
          <a:xfrm>
            <a:off x="2572653" y="2421006"/>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Freeform 15"/>
          <p:cNvSpPr>
            <a:spLocks/>
          </p:cNvSpPr>
          <p:nvPr/>
        </p:nvSpPr>
        <p:spPr bwMode="auto">
          <a:xfrm>
            <a:off x="3107640" y="1043912"/>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0" name="Freeform 15"/>
          <p:cNvSpPr>
            <a:spLocks/>
          </p:cNvSpPr>
          <p:nvPr/>
        </p:nvSpPr>
        <p:spPr bwMode="auto">
          <a:xfrm rot="1782983">
            <a:off x="3107639" y="2615825"/>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1" name="Freeform 15"/>
          <p:cNvSpPr>
            <a:spLocks/>
          </p:cNvSpPr>
          <p:nvPr/>
        </p:nvSpPr>
        <p:spPr bwMode="auto">
          <a:xfrm rot="8470675">
            <a:off x="744885" y="2808894"/>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cxnSp>
        <p:nvCxnSpPr>
          <p:cNvPr id="92" name="直線矢印コネクタ 91"/>
          <p:cNvCxnSpPr>
            <a:stCxn id="87" idx="0"/>
            <a:endCxn id="85" idx="4"/>
          </p:cNvCxnSpPr>
          <p:nvPr/>
        </p:nvCxnSpPr>
        <p:spPr>
          <a:xfrm flipV="1">
            <a:off x="1415818" y="1643603"/>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87" idx="7"/>
          </p:cNvCxnSpPr>
          <p:nvPr/>
        </p:nvCxnSpPr>
        <p:spPr>
          <a:xfrm flipV="1">
            <a:off x="1652993" y="1627701"/>
            <a:ext cx="1227480" cy="88362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6" idx="2"/>
            <a:endCxn id="85" idx="6"/>
          </p:cNvCxnSpPr>
          <p:nvPr/>
        </p:nvCxnSpPr>
        <p:spPr>
          <a:xfrm flipH="1">
            <a:off x="1732711" y="1391575"/>
            <a:ext cx="830869"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5" name="フリーフォーム 94"/>
          <p:cNvSpPr/>
          <p:nvPr/>
        </p:nvSpPr>
        <p:spPr>
          <a:xfrm>
            <a:off x="1715176" y="2438349"/>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95"/>
          <p:cNvSpPr/>
          <p:nvPr/>
        </p:nvSpPr>
        <p:spPr>
          <a:xfrm rot="10971838">
            <a:off x="1667324" y="2853417"/>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3588401" y="996880"/>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98" name="テキスト ボックス 97"/>
          <p:cNvSpPr txBox="1"/>
          <p:nvPr/>
        </p:nvSpPr>
        <p:spPr>
          <a:xfrm>
            <a:off x="529372" y="3067924"/>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99" name="テキスト ボックス 98"/>
          <p:cNvSpPr txBox="1"/>
          <p:nvPr/>
        </p:nvSpPr>
        <p:spPr>
          <a:xfrm>
            <a:off x="1991628" y="1022243"/>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00" name="テキスト ボックス 99"/>
          <p:cNvSpPr txBox="1"/>
          <p:nvPr/>
        </p:nvSpPr>
        <p:spPr>
          <a:xfrm>
            <a:off x="3450594" y="2381762"/>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01" name="テキスト ボックス 100"/>
          <p:cNvSpPr txBox="1"/>
          <p:nvPr/>
        </p:nvSpPr>
        <p:spPr>
          <a:xfrm>
            <a:off x="2002389" y="1788971"/>
            <a:ext cx="312906" cy="369332"/>
          </a:xfrm>
          <a:prstGeom prst="rect">
            <a:avLst/>
          </a:prstGeom>
          <a:noFill/>
        </p:spPr>
        <p:txBody>
          <a:bodyPr wrap="none" rtlCol="0">
            <a:spAutoFit/>
          </a:bodyPr>
          <a:lstStyle/>
          <a:p>
            <a:r>
              <a:rPr lang="en-US" altLang="ja-JP" dirty="0"/>
              <a:t>1</a:t>
            </a:r>
            <a:endParaRPr kumimoji="1" lang="ja-JP" altLang="en-US" dirty="0"/>
          </a:p>
        </p:txBody>
      </p:sp>
      <p:sp>
        <p:nvSpPr>
          <p:cNvPr id="102" name="テキスト ボックス 101"/>
          <p:cNvSpPr txBox="1"/>
          <p:nvPr/>
        </p:nvSpPr>
        <p:spPr>
          <a:xfrm>
            <a:off x="1183754" y="1785018"/>
            <a:ext cx="312906" cy="369332"/>
          </a:xfrm>
          <a:prstGeom prst="rect">
            <a:avLst/>
          </a:prstGeom>
          <a:noFill/>
        </p:spPr>
        <p:txBody>
          <a:bodyPr wrap="none" rtlCol="0">
            <a:spAutoFit/>
          </a:bodyPr>
          <a:lstStyle/>
          <a:p>
            <a:r>
              <a:rPr lang="en-US" altLang="ja-JP" dirty="0"/>
              <a:t>1</a:t>
            </a:r>
            <a:endParaRPr kumimoji="1" lang="ja-JP" altLang="en-US" dirty="0"/>
          </a:p>
        </p:txBody>
      </p:sp>
      <p:sp>
        <p:nvSpPr>
          <p:cNvPr id="103" name="テキスト ボックス 102"/>
          <p:cNvSpPr txBox="1"/>
          <p:nvPr/>
        </p:nvSpPr>
        <p:spPr>
          <a:xfrm>
            <a:off x="1984400" y="2451161"/>
            <a:ext cx="312906" cy="369332"/>
          </a:xfrm>
          <a:prstGeom prst="rect">
            <a:avLst/>
          </a:prstGeom>
          <a:noFill/>
        </p:spPr>
        <p:txBody>
          <a:bodyPr wrap="none" rtlCol="0">
            <a:spAutoFit/>
          </a:bodyPr>
          <a:lstStyle/>
          <a:p>
            <a:r>
              <a:rPr lang="en-US" altLang="ja-JP" dirty="0"/>
              <a:t>1</a:t>
            </a:r>
            <a:endParaRPr kumimoji="1" lang="ja-JP" altLang="en-US" dirty="0"/>
          </a:p>
        </p:txBody>
      </p:sp>
      <p:sp>
        <p:nvSpPr>
          <p:cNvPr id="104" name="テキスト ボックス 103"/>
          <p:cNvSpPr txBox="1"/>
          <p:nvPr/>
        </p:nvSpPr>
        <p:spPr>
          <a:xfrm>
            <a:off x="2002389" y="3004794"/>
            <a:ext cx="312906" cy="369332"/>
          </a:xfrm>
          <a:prstGeom prst="rect">
            <a:avLst/>
          </a:prstGeom>
          <a:noFill/>
        </p:spPr>
        <p:txBody>
          <a:bodyPr wrap="none" rtlCol="0">
            <a:spAutoFit/>
          </a:bodyPr>
          <a:lstStyle/>
          <a:p>
            <a:r>
              <a:rPr lang="en-US" altLang="ja-JP" dirty="0"/>
              <a:t>1</a:t>
            </a:r>
            <a:endParaRPr kumimoji="1" lang="ja-JP" altLang="en-US" dirty="0"/>
          </a:p>
        </p:txBody>
      </p:sp>
      <p:sp>
        <p:nvSpPr>
          <p:cNvPr id="105" name="テキスト ボックス 104"/>
          <p:cNvSpPr txBox="1"/>
          <p:nvPr/>
        </p:nvSpPr>
        <p:spPr>
          <a:xfrm>
            <a:off x="477531" y="1854620"/>
            <a:ext cx="505267" cy="369332"/>
          </a:xfrm>
          <a:prstGeom prst="rect">
            <a:avLst/>
          </a:prstGeom>
          <a:noFill/>
        </p:spPr>
        <p:txBody>
          <a:bodyPr wrap="none" rtlCol="0">
            <a:spAutoFit/>
          </a:bodyPr>
          <a:lstStyle/>
          <a:p>
            <a:r>
              <a:rPr kumimoji="1" lang="en-US" altLang="ja-JP" dirty="0" smtClean="0">
                <a:solidFill>
                  <a:srgbClr val="0000FF"/>
                </a:solidFill>
              </a:rPr>
              <a:t>M0</a:t>
            </a:r>
            <a:endParaRPr kumimoji="1" lang="ja-JP" altLang="en-US" dirty="0">
              <a:solidFill>
                <a:srgbClr val="0000FF"/>
              </a:solidFill>
            </a:endParaRPr>
          </a:p>
        </p:txBody>
      </p:sp>
      <p:sp>
        <p:nvSpPr>
          <p:cNvPr id="106" name="テキスト ボックス 105"/>
          <p:cNvSpPr txBox="1"/>
          <p:nvPr/>
        </p:nvSpPr>
        <p:spPr>
          <a:xfrm>
            <a:off x="1208065" y="1214772"/>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107" name="テキスト ボックス 106"/>
          <p:cNvSpPr txBox="1"/>
          <p:nvPr/>
        </p:nvSpPr>
        <p:spPr>
          <a:xfrm>
            <a:off x="2714937" y="2548650"/>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108" name="テキスト ボックス 107"/>
          <p:cNvSpPr txBox="1"/>
          <p:nvPr/>
        </p:nvSpPr>
        <p:spPr>
          <a:xfrm>
            <a:off x="2639328" y="1205389"/>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109" name="テキスト ボックス 108"/>
          <p:cNvSpPr txBox="1"/>
          <p:nvPr/>
        </p:nvSpPr>
        <p:spPr>
          <a:xfrm>
            <a:off x="1211847" y="2566428"/>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110" name="テキスト ボックス 109"/>
          <p:cNvSpPr txBox="1"/>
          <p:nvPr/>
        </p:nvSpPr>
        <p:spPr>
          <a:xfrm>
            <a:off x="723305" y="1199383"/>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111" name="円/楕円 110"/>
          <p:cNvSpPr/>
          <p:nvPr/>
        </p:nvSpPr>
        <p:spPr>
          <a:xfrm>
            <a:off x="3873401" y="1602592"/>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Freeform 15"/>
          <p:cNvSpPr>
            <a:spLocks/>
          </p:cNvSpPr>
          <p:nvPr/>
        </p:nvSpPr>
        <p:spPr bwMode="auto">
          <a:xfrm>
            <a:off x="4458367" y="1523712"/>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25400">
            <a:solidFill>
              <a:srgbClr val="0099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13" name="テキスト ボックス 112"/>
          <p:cNvSpPr txBox="1"/>
          <p:nvPr/>
        </p:nvSpPr>
        <p:spPr>
          <a:xfrm>
            <a:off x="4621998" y="1162554"/>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14" name="テキスト ボックス 113"/>
          <p:cNvSpPr txBox="1"/>
          <p:nvPr/>
        </p:nvSpPr>
        <p:spPr>
          <a:xfrm>
            <a:off x="4006027" y="1702581"/>
            <a:ext cx="453970" cy="369332"/>
          </a:xfrm>
          <a:prstGeom prst="rect">
            <a:avLst/>
          </a:prstGeom>
          <a:noFill/>
        </p:spPr>
        <p:txBody>
          <a:bodyPr wrap="none" rtlCol="0">
            <a:spAutoFit/>
          </a:bodyPr>
          <a:lstStyle/>
          <a:p>
            <a:r>
              <a:rPr lang="en-US" altLang="ja-JP" b="1" dirty="0">
                <a:solidFill>
                  <a:srgbClr val="C00000"/>
                </a:solidFill>
              </a:rPr>
              <a:t>q4</a:t>
            </a:r>
            <a:endParaRPr kumimoji="1" lang="ja-JP" altLang="en-US" b="1" dirty="0">
              <a:solidFill>
                <a:srgbClr val="C00000"/>
              </a:solidFill>
            </a:endParaRPr>
          </a:p>
        </p:txBody>
      </p:sp>
      <p:cxnSp>
        <p:nvCxnSpPr>
          <p:cNvPr id="115" name="直線矢印コネクタ 114"/>
          <p:cNvCxnSpPr>
            <a:endCxn id="111" idx="3"/>
          </p:cNvCxnSpPr>
          <p:nvPr/>
        </p:nvCxnSpPr>
        <p:spPr>
          <a:xfrm flipV="1">
            <a:off x="3075349" y="2032831"/>
            <a:ext cx="889186" cy="476045"/>
          </a:xfrm>
          <a:prstGeom prst="straightConnector1">
            <a:avLst/>
          </a:prstGeom>
          <a:ln w="25400">
            <a:solidFill>
              <a:srgbClr val="0099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6" name="テキスト ボックス 115"/>
          <p:cNvSpPr txBox="1"/>
          <p:nvPr/>
        </p:nvSpPr>
        <p:spPr>
          <a:xfrm>
            <a:off x="1477577" y="3437256"/>
            <a:ext cx="864339" cy="369332"/>
          </a:xfrm>
          <a:prstGeom prst="rect">
            <a:avLst/>
          </a:prstGeom>
          <a:noFill/>
        </p:spPr>
        <p:txBody>
          <a:bodyPr wrap="none" rtlCol="0">
            <a:spAutoFit/>
          </a:bodyPr>
          <a:lstStyle/>
          <a:p>
            <a:r>
              <a:rPr kumimoji="1" lang="ja-JP" altLang="en-US" dirty="0" smtClean="0"/>
              <a:t>図</a:t>
            </a:r>
            <a:r>
              <a:rPr kumimoji="1" lang="en-US" altLang="ja-JP" dirty="0" smtClean="0"/>
              <a:t>2.26</a:t>
            </a:r>
            <a:endParaRPr kumimoji="1" lang="ja-JP" altLang="en-US" dirty="0"/>
          </a:p>
        </p:txBody>
      </p:sp>
      <p:sp>
        <p:nvSpPr>
          <p:cNvPr id="2" name="正方形/長方形 1"/>
          <p:cNvSpPr/>
          <p:nvPr/>
        </p:nvSpPr>
        <p:spPr>
          <a:xfrm>
            <a:off x="5642648" y="2473213"/>
            <a:ext cx="1342899" cy="24674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ドーナツ 2"/>
          <p:cNvSpPr/>
          <p:nvPr/>
        </p:nvSpPr>
        <p:spPr>
          <a:xfrm>
            <a:off x="2941993" y="3594602"/>
            <a:ext cx="380899" cy="328390"/>
          </a:xfrm>
          <a:prstGeom prst="donut">
            <a:avLst>
              <a:gd name="adj" fmla="val 69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p:cNvSpPr txBox="1"/>
          <p:nvPr/>
        </p:nvSpPr>
        <p:spPr>
          <a:xfrm>
            <a:off x="3399445" y="3574131"/>
            <a:ext cx="1107996" cy="369332"/>
          </a:xfrm>
          <a:prstGeom prst="rect">
            <a:avLst/>
          </a:prstGeom>
          <a:noFill/>
        </p:spPr>
        <p:txBody>
          <a:bodyPr wrap="none" rtlCol="0">
            <a:spAutoFit/>
          </a:bodyPr>
          <a:lstStyle/>
          <a:p>
            <a:r>
              <a:rPr lang="ja-JP" altLang="en-US" dirty="0" smtClean="0"/>
              <a:t>最終状態</a:t>
            </a:r>
            <a:endParaRPr kumimoji="1" lang="ja-JP" altLang="en-US" dirty="0"/>
          </a:p>
        </p:txBody>
      </p:sp>
    </p:spTree>
    <p:extLst>
      <p:ext uri="{BB962C8B-B14F-4D97-AF65-F5344CB8AC3E}">
        <p14:creationId xmlns:p14="http://schemas.microsoft.com/office/powerpoint/2010/main" val="191503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55650" y="620713"/>
            <a:ext cx="740092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事例２</a:t>
            </a:r>
          </a:p>
          <a:p>
            <a:pPr eaLnBrk="1" hangingPunct="1">
              <a:spcBef>
                <a:spcPct val="0"/>
              </a:spcBef>
              <a:buFontTx/>
              <a:buNone/>
            </a:pPr>
            <a:r>
              <a:rPr lang="ja-JP" altLang="en-US" sz="1800">
                <a:solidFill>
                  <a:srgbClr val="000000"/>
                </a:solidFill>
              </a:rPr>
              <a:t>　</a:t>
            </a:r>
          </a:p>
          <a:p>
            <a:pPr eaLnBrk="1" hangingPunct="1">
              <a:spcBef>
                <a:spcPct val="0"/>
              </a:spcBef>
              <a:buFontTx/>
              <a:buNone/>
            </a:pPr>
            <a:r>
              <a:rPr lang="ja-JP" altLang="en-US" sz="1800">
                <a:solidFill>
                  <a:srgbClr val="000000"/>
                </a:solidFill>
              </a:rPr>
              <a:t>言語</a:t>
            </a:r>
            <a:r>
              <a:rPr lang="en-US" altLang="ja-JP" sz="1800">
                <a:solidFill>
                  <a:srgbClr val="000000"/>
                </a:solidFill>
              </a:rPr>
              <a:t>L2={ x110</a:t>
            </a:r>
            <a:r>
              <a:rPr lang="en-US" altLang="ja-JP" sz="1800" baseline="30000">
                <a:solidFill>
                  <a:srgbClr val="000000"/>
                </a:solidFill>
              </a:rPr>
              <a:t>i</a:t>
            </a:r>
            <a:r>
              <a:rPr lang="en-US" altLang="ja-JP" sz="1800">
                <a:solidFill>
                  <a:srgbClr val="000000"/>
                </a:solidFill>
              </a:rPr>
              <a:t> | x∈{0,1}* ,i≧0 }</a:t>
            </a:r>
            <a:r>
              <a:rPr lang="ja-JP" altLang="en-US" sz="1800">
                <a:solidFill>
                  <a:srgbClr val="000000"/>
                </a:solidFill>
              </a:rPr>
              <a:t>　・・・</a:t>
            </a:r>
            <a:r>
              <a:rPr lang="en-US" altLang="ja-JP" sz="1800">
                <a:solidFill>
                  <a:srgbClr val="000000"/>
                </a:solidFill>
              </a:rPr>
              <a:t>{11,110,0110,01100,0101100,</a:t>
            </a:r>
            <a:r>
              <a:rPr lang="ja-JP" altLang="en-US" sz="1800">
                <a:solidFill>
                  <a:srgbClr val="000000"/>
                </a:solidFill>
              </a:rPr>
              <a:t>・・・</a:t>
            </a:r>
            <a:r>
              <a:rPr lang="en-US" altLang="ja-JP" sz="1800">
                <a:solidFill>
                  <a:srgbClr val="000000"/>
                </a:solidFill>
              </a:rPr>
              <a:t>}</a:t>
            </a:r>
          </a:p>
          <a:p>
            <a:pPr eaLnBrk="1" hangingPunct="1">
              <a:spcBef>
                <a:spcPct val="0"/>
              </a:spcBef>
              <a:buFontTx/>
              <a:buNone/>
            </a:pPr>
            <a:r>
              <a:rPr lang="ja-JP" altLang="en-US" sz="1800">
                <a:solidFill>
                  <a:srgbClr val="000000"/>
                </a:solidFill>
              </a:rPr>
              <a:t>　　　</a:t>
            </a:r>
            <a:r>
              <a:rPr lang="en-US" altLang="ja-JP" sz="1800">
                <a:solidFill>
                  <a:srgbClr val="000000"/>
                </a:solidFill>
              </a:rPr>
              <a:t>Σ</a:t>
            </a:r>
            <a:r>
              <a:rPr lang="ja-JP" altLang="en-US" sz="1800">
                <a:solidFill>
                  <a:srgbClr val="000000"/>
                </a:solidFill>
              </a:rPr>
              <a:t>＝</a:t>
            </a:r>
            <a:r>
              <a:rPr lang="en-US" altLang="ja-JP" sz="1800">
                <a:solidFill>
                  <a:srgbClr val="000000"/>
                </a:solidFill>
              </a:rPr>
              <a:t>{0,1}    11</a:t>
            </a:r>
            <a:r>
              <a:rPr lang="ja-JP" altLang="en-US" sz="1800">
                <a:solidFill>
                  <a:srgbClr val="000000"/>
                </a:solidFill>
              </a:rPr>
              <a:t>の前には</a:t>
            </a:r>
            <a:r>
              <a:rPr lang="en-US" altLang="ja-JP" sz="1800">
                <a:solidFill>
                  <a:srgbClr val="000000"/>
                </a:solidFill>
              </a:rPr>
              <a:t>0,1</a:t>
            </a:r>
            <a:r>
              <a:rPr lang="ja-JP" altLang="en-US" sz="1800">
                <a:solidFill>
                  <a:srgbClr val="000000"/>
                </a:solidFill>
              </a:rPr>
              <a:t>が自由にならび、</a:t>
            </a:r>
            <a:r>
              <a:rPr lang="en-US" altLang="ja-JP" sz="1800">
                <a:solidFill>
                  <a:srgbClr val="000000"/>
                </a:solidFill>
              </a:rPr>
              <a:t>11</a:t>
            </a:r>
            <a:r>
              <a:rPr lang="ja-JP" altLang="en-US" sz="1800">
                <a:solidFill>
                  <a:srgbClr val="000000"/>
                </a:solidFill>
              </a:rPr>
              <a:t>の後ろには</a:t>
            </a:r>
            <a:r>
              <a:rPr lang="en-US" altLang="ja-JP" sz="1800">
                <a:solidFill>
                  <a:srgbClr val="000000"/>
                </a:solidFill>
              </a:rPr>
              <a:t>0</a:t>
            </a:r>
            <a:r>
              <a:rPr lang="ja-JP" altLang="en-US" sz="1800">
                <a:solidFill>
                  <a:srgbClr val="000000"/>
                </a:solidFill>
              </a:rPr>
              <a:t>のみが</a:t>
            </a:r>
          </a:p>
          <a:p>
            <a:pPr eaLnBrk="1" hangingPunct="1">
              <a:spcBef>
                <a:spcPct val="0"/>
              </a:spcBef>
              <a:buFontTx/>
              <a:buNone/>
            </a:pPr>
            <a:r>
              <a:rPr lang="ja-JP" altLang="en-US" sz="1800">
                <a:solidFill>
                  <a:srgbClr val="000000"/>
                </a:solidFill>
              </a:rPr>
              <a:t>　　　並ぶ入力記号列だけが許される言語</a:t>
            </a:r>
          </a:p>
        </p:txBody>
      </p:sp>
      <p:grpSp>
        <p:nvGrpSpPr>
          <p:cNvPr id="8195" name="Group 51"/>
          <p:cNvGrpSpPr>
            <a:grpSpLocks/>
          </p:cNvGrpSpPr>
          <p:nvPr/>
        </p:nvGrpSpPr>
        <p:grpSpPr bwMode="auto">
          <a:xfrm>
            <a:off x="1258888" y="3500438"/>
            <a:ext cx="5929312" cy="2114550"/>
            <a:chOff x="793" y="1690"/>
            <a:chExt cx="3735" cy="1332"/>
          </a:xfrm>
        </p:grpSpPr>
        <p:sp>
          <p:nvSpPr>
            <p:cNvPr id="8202" name="Oval 3"/>
            <p:cNvSpPr>
              <a:spLocks noChangeArrowheads="1"/>
            </p:cNvSpPr>
            <p:nvPr/>
          </p:nvSpPr>
          <p:spPr bwMode="auto">
            <a:xfrm>
              <a:off x="1066" y="2188"/>
              <a:ext cx="409" cy="4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8205" name="Text Box 6"/>
            <p:cNvSpPr txBox="1">
              <a:spLocks noChangeArrowheads="1"/>
            </p:cNvSpPr>
            <p:nvPr/>
          </p:nvSpPr>
          <p:spPr bwMode="auto">
            <a:xfrm>
              <a:off x="1610" y="218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8206" name="Text Box 7"/>
            <p:cNvSpPr txBox="1">
              <a:spLocks noChangeArrowheads="1"/>
            </p:cNvSpPr>
            <p:nvPr/>
          </p:nvSpPr>
          <p:spPr bwMode="auto">
            <a:xfrm>
              <a:off x="1338" y="169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8207" name="Oval 8"/>
            <p:cNvSpPr>
              <a:spLocks noChangeArrowheads="1"/>
            </p:cNvSpPr>
            <p:nvPr/>
          </p:nvSpPr>
          <p:spPr bwMode="auto">
            <a:xfrm>
              <a:off x="2064" y="2188"/>
              <a:ext cx="409" cy="4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8210" name="Text Box 15"/>
            <p:cNvSpPr txBox="1">
              <a:spLocks noChangeArrowheads="1"/>
            </p:cNvSpPr>
            <p:nvPr/>
          </p:nvSpPr>
          <p:spPr bwMode="auto">
            <a:xfrm>
              <a:off x="1098" y="229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q0</a:t>
              </a:r>
            </a:p>
          </p:txBody>
        </p:sp>
        <p:sp>
          <p:nvSpPr>
            <p:cNvPr id="8211" name="Text Box 16"/>
            <p:cNvSpPr txBox="1">
              <a:spLocks noChangeArrowheads="1"/>
            </p:cNvSpPr>
            <p:nvPr/>
          </p:nvSpPr>
          <p:spPr bwMode="auto">
            <a:xfrm>
              <a:off x="2109" y="227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q1</a:t>
              </a:r>
            </a:p>
          </p:txBody>
        </p:sp>
        <p:sp>
          <p:nvSpPr>
            <p:cNvPr id="8212" name="Text Box 17"/>
            <p:cNvSpPr txBox="1">
              <a:spLocks noChangeArrowheads="1"/>
            </p:cNvSpPr>
            <p:nvPr/>
          </p:nvSpPr>
          <p:spPr bwMode="auto">
            <a:xfrm>
              <a:off x="3243" y="227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q2</a:t>
              </a:r>
            </a:p>
          </p:txBody>
        </p:sp>
        <p:sp>
          <p:nvSpPr>
            <p:cNvPr id="8213" name="Text Box 18"/>
            <p:cNvSpPr txBox="1">
              <a:spLocks noChangeArrowheads="1"/>
            </p:cNvSpPr>
            <p:nvPr/>
          </p:nvSpPr>
          <p:spPr bwMode="auto">
            <a:xfrm>
              <a:off x="4150" y="227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q3</a:t>
              </a:r>
            </a:p>
          </p:txBody>
        </p:sp>
        <p:sp>
          <p:nvSpPr>
            <p:cNvPr id="8214" name="Line 22"/>
            <p:cNvSpPr>
              <a:spLocks noChangeShapeType="1"/>
            </p:cNvSpPr>
            <p:nvPr/>
          </p:nvSpPr>
          <p:spPr bwMode="auto">
            <a:xfrm>
              <a:off x="793" y="2370"/>
              <a:ext cx="273"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15" name="Freeform 24"/>
            <p:cNvSpPr>
              <a:spLocks/>
            </p:cNvSpPr>
            <p:nvPr/>
          </p:nvSpPr>
          <p:spPr bwMode="auto">
            <a:xfrm>
              <a:off x="960" y="1826"/>
              <a:ext cx="544" cy="408"/>
            </a:xfrm>
            <a:custGeom>
              <a:avLst/>
              <a:gdLst>
                <a:gd name="T0" fmla="*/ 151 w 544"/>
                <a:gd name="T1" fmla="*/ 408 h 408"/>
                <a:gd name="T2" fmla="*/ 15 w 544"/>
                <a:gd name="T3" fmla="*/ 181 h 408"/>
                <a:gd name="T4" fmla="*/ 242 w 544"/>
                <a:gd name="T5" fmla="*/ 0 h 408"/>
                <a:gd name="T6" fmla="*/ 514 w 544"/>
                <a:gd name="T7" fmla="*/ 181 h 408"/>
                <a:gd name="T8" fmla="*/ 423 w 544"/>
                <a:gd name="T9" fmla="*/ 408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16" name="Freeform 25"/>
            <p:cNvSpPr>
              <a:spLocks/>
            </p:cNvSpPr>
            <p:nvPr/>
          </p:nvSpPr>
          <p:spPr bwMode="auto">
            <a:xfrm>
              <a:off x="3969" y="1826"/>
              <a:ext cx="544" cy="408"/>
            </a:xfrm>
            <a:custGeom>
              <a:avLst/>
              <a:gdLst>
                <a:gd name="T0" fmla="*/ 151 w 544"/>
                <a:gd name="T1" fmla="*/ 408 h 408"/>
                <a:gd name="T2" fmla="*/ 15 w 544"/>
                <a:gd name="T3" fmla="*/ 181 h 408"/>
                <a:gd name="T4" fmla="*/ 242 w 544"/>
                <a:gd name="T5" fmla="*/ 0 h 408"/>
                <a:gd name="T6" fmla="*/ 514 w 544"/>
                <a:gd name="T7" fmla="*/ 181 h 408"/>
                <a:gd name="T8" fmla="*/ 423 w 544"/>
                <a:gd name="T9" fmla="*/ 408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17" name="Freeform 26"/>
            <p:cNvSpPr>
              <a:spLocks/>
            </p:cNvSpPr>
            <p:nvPr/>
          </p:nvSpPr>
          <p:spPr bwMode="auto">
            <a:xfrm>
              <a:off x="3061" y="1826"/>
              <a:ext cx="544" cy="408"/>
            </a:xfrm>
            <a:custGeom>
              <a:avLst/>
              <a:gdLst>
                <a:gd name="T0" fmla="*/ 151 w 544"/>
                <a:gd name="T1" fmla="*/ 408 h 408"/>
                <a:gd name="T2" fmla="*/ 15 w 544"/>
                <a:gd name="T3" fmla="*/ 181 h 408"/>
                <a:gd name="T4" fmla="*/ 242 w 544"/>
                <a:gd name="T5" fmla="*/ 0 h 408"/>
                <a:gd name="T6" fmla="*/ 514 w 544"/>
                <a:gd name="T7" fmla="*/ 181 h 408"/>
                <a:gd name="T8" fmla="*/ 423 w 544"/>
                <a:gd name="T9" fmla="*/ 408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18" name="Line 29"/>
            <p:cNvSpPr>
              <a:spLocks noChangeShapeType="1"/>
            </p:cNvSpPr>
            <p:nvPr/>
          </p:nvSpPr>
          <p:spPr bwMode="auto">
            <a:xfrm>
              <a:off x="1474" y="2370"/>
              <a:ext cx="5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19" name="Line 30"/>
            <p:cNvSpPr>
              <a:spLocks noChangeShapeType="1"/>
            </p:cNvSpPr>
            <p:nvPr/>
          </p:nvSpPr>
          <p:spPr bwMode="auto">
            <a:xfrm>
              <a:off x="2472" y="2370"/>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20" name="Line 31"/>
            <p:cNvSpPr>
              <a:spLocks noChangeShapeType="1"/>
            </p:cNvSpPr>
            <p:nvPr/>
          </p:nvSpPr>
          <p:spPr bwMode="auto">
            <a:xfrm>
              <a:off x="3560" y="2415"/>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21" name="Freeform 34"/>
            <p:cNvSpPr>
              <a:spLocks/>
            </p:cNvSpPr>
            <p:nvPr/>
          </p:nvSpPr>
          <p:spPr bwMode="auto">
            <a:xfrm>
              <a:off x="2426" y="2506"/>
              <a:ext cx="1724" cy="287"/>
            </a:xfrm>
            <a:custGeom>
              <a:avLst/>
              <a:gdLst>
                <a:gd name="T0" fmla="*/ 1724 w 1724"/>
                <a:gd name="T1" fmla="*/ 91 h 287"/>
                <a:gd name="T2" fmla="*/ 953 w 1724"/>
                <a:gd name="T3" fmla="*/ 272 h 287"/>
                <a:gd name="T4" fmla="*/ 0 w 1724"/>
                <a:gd name="T5" fmla="*/ 0 h 287"/>
                <a:gd name="T6" fmla="*/ 0 60000 65536"/>
                <a:gd name="T7" fmla="*/ 0 60000 65536"/>
                <a:gd name="T8" fmla="*/ 0 60000 65536"/>
              </a:gdLst>
              <a:ahLst/>
              <a:cxnLst>
                <a:cxn ang="T6">
                  <a:pos x="T0" y="T1"/>
                </a:cxn>
                <a:cxn ang="T7">
                  <a:pos x="T2" y="T3"/>
                </a:cxn>
                <a:cxn ang="T8">
                  <a:pos x="T4" y="T5"/>
                </a:cxn>
              </a:cxnLst>
              <a:rect l="0" t="0" r="r" b="b"/>
              <a:pathLst>
                <a:path w="1724" h="287">
                  <a:moveTo>
                    <a:pt x="1724" y="91"/>
                  </a:moveTo>
                  <a:cubicBezTo>
                    <a:pt x="1482" y="189"/>
                    <a:pt x="1240" y="287"/>
                    <a:pt x="953" y="272"/>
                  </a:cubicBezTo>
                  <a:cubicBezTo>
                    <a:pt x="666" y="257"/>
                    <a:pt x="333" y="128"/>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22" name="Freeform 35"/>
            <p:cNvSpPr>
              <a:spLocks/>
            </p:cNvSpPr>
            <p:nvPr/>
          </p:nvSpPr>
          <p:spPr bwMode="auto">
            <a:xfrm>
              <a:off x="1383" y="2551"/>
              <a:ext cx="771" cy="182"/>
            </a:xfrm>
            <a:custGeom>
              <a:avLst/>
              <a:gdLst>
                <a:gd name="T0" fmla="*/ 771 w 771"/>
                <a:gd name="T1" fmla="*/ 0 h 182"/>
                <a:gd name="T2" fmla="*/ 408 w 771"/>
                <a:gd name="T3" fmla="*/ 182 h 182"/>
                <a:gd name="T4" fmla="*/ 0 w 771"/>
                <a:gd name="T5" fmla="*/ 0 h 182"/>
                <a:gd name="T6" fmla="*/ 0 60000 65536"/>
                <a:gd name="T7" fmla="*/ 0 60000 65536"/>
                <a:gd name="T8" fmla="*/ 0 60000 65536"/>
              </a:gdLst>
              <a:ahLst/>
              <a:cxnLst>
                <a:cxn ang="T6">
                  <a:pos x="T0" y="T1"/>
                </a:cxn>
                <a:cxn ang="T7">
                  <a:pos x="T2" y="T3"/>
                </a:cxn>
                <a:cxn ang="T8">
                  <a:pos x="T4" y="T5"/>
                </a:cxn>
              </a:cxnLst>
              <a:rect l="0" t="0" r="r" b="b"/>
              <a:pathLst>
                <a:path w="771" h="182">
                  <a:moveTo>
                    <a:pt x="771" y="0"/>
                  </a:moveTo>
                  <a:cubicBezTo>
                    <a:pt x="653" y="91"/>
                    <a:pt x="536" y="182"/>
                    <a:pt x="408" y="182"/>
                  </a:cubicBezTo>
                  <a:cubicBezTo>
                    <a:pt x="280" y="182"/>
                    <a:pt x="140" y="91"/>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8223" name="Text Box 37"/>
            <p:cNvSpPr txBox="1">
              <a:spLocks noChangeArrowheads="1"/>
            </p:cNvSpPr>
            <p:nvPr/>
          </p:nvSpPr>
          <p:spPr bwMode="auto">
            <a:xfrm>
              <a:off x="3878" y="2642"/>
              <a:ext cx="1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8224" name="Text Box 38"/>
            <p:cNvSpPr txBox="1">
              <a:spLocks noChangeArrowheads="1"/>
            </p:cNvSpPr>
            <p:nvPr/>
          </p:nvSpPr>
          <p:spPr bwMode="auto">
            <a:xfrm>
              <a:off x="3334" y="169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8225" name="Text Box 39"/>
            <p:cNvSpPr txBox="1">
              <a:spLocks noChangeArrowheads="1"/>
            </p:cNvSpPr>
            <p:nvPr/>
          </p:nvSpPr>
          <p:spPr bwMode="auto">
            <a:xfrm>
              <a:off x="2653" y="218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8226" name="Text Box 42"/>
            <p:cNvSpPr txBox="1">
              <a:spLocks noChangeArrowheads="1"/>
            </p:cNvSpPr>
            <p:nvPr/>
          </p:nvSpPr>
          <p:spPr bwMode="auto">
            <a:xfrm>
              <a:off x="3651" y="223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8227" name="Text Box 43"/>
            <p:cNvSpPr txBox="1">
              <a:spLocks noChangeArrowheads="1"/>
            </p:cNvSpPr>
            <p:nvPr/>
          </p:nvSpPr>
          <p:spPr bwMode="auto">
            <a:xfrm>
              <a:off x="4332" y="173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8228" name="Text Box 44"/>
            <p:cNvSpPr txBox="1">
              <a:spLocks noChangeArrowheads="1"/>
            </p:cNvSpPr>
            <p:nvPr/>
          </p:nvSpPr>
          <p:spPr bwMode="auto">
            <a:xfrm>
              <a:off x="1837" y="264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8229" name="Text Box 46"/>
            <p:cNvSpPr txBox="1">
              <a:spLocks noChangeArrowheads="1"/>
            </p:cNvSpPr>
            <p:nvPr/>
          </p:nvSpPr>
          <p:spPr bwMode="auto">
            <a:xfrm>
              <a:off x="1416" y="2791"/>
              <a:ext cx="1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決定性有限オートマトン</a:t>
              </a:r>
              <a:r>
                <a:rPr lang="en-US" altLang="ja-JP" sz="1800">
                  <a:solidFill>
                    <a:srgbClr val="000000"/>
                  </a:solidFill>
                </a:rPr>
                <a:t>M3</a:t>
              </a:r>
            </a:p>
          </p:txBody>
        </p:sp>
      </p:grpSp>
      <p:sp>
        <p:nvSpPr>
          <p:cNvPr id="8196" name="Rectangle 52"/>
          <p:cNvSpPr>
            <a:spLocks noChangeArrowheads="1"/>
          </p:cNvSpPr>
          <p:nvPr/>
        </p:nvSpPr>
        <p:spPr bwMode="auto">
          <a:xfrm>
            <a:off x="827088" y="3213100"/>
            <a:ext cx="7489825" cy="3024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8197" name="Text Box 53"/>
          <p:cNvSpPr txBox="1">
            <a:spLocks noChangeArrowheads="1"/>
          </p:cNvSpPr>
          <p:nvPr/>
        </p:nvSpPr>
        <p:spPr bwMode="auto">
          <a:xfrm>
            <a:off x="1116013" y="2708275"/>
            <a:ext cx="4237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言語</a:t>
            </a:r>
            <a:r>
              <a:rPr lang="en-US" altLang="ja-JP" sz="1800">
                <a:solidFill>
                  <a:srgbClr val="000000"/>
                </a:solidFill>
              </a:rPr>
              <a:t>L2</a:t>
            </a:r>
            <a:r>
              <a:rPr lang="ja-JP" altLang="en-US" sz="1800">
                <a:solidFill>
                  <a:srgbClr val="000000"/>
                </a:solidFill>
              </a:rPr>
              <a:t>を受理する決定性有限オートマトン</a:t>
            </a:r>
          </a:p>
        </p:txBody>
      </p:sp>
      <p:sp>
        <p:nvSpPr>
          <p:cNvPr id="8199"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20</a:t>
            </a:r>
            <a:endParaRPr lang="ja-JP" altLang="ja-JP" sz="1400" dirty="0" smtClean="0">
              <a:solidFill>
                <a:srgbClr val="000000"/>
              </a:solidFill>
            </a:endParaRPr>
          </a:p>
        </p:txBody>
      </p:sp>
      <p:sp>
        <p:nvSpPr>
          <p:cNvPr id="8200" name="テキスト ボックス 1"/>
          <p:cNvSpPr txBox="1">
            <a:spLocks noChangeArrowheads="1"/>
          </p:cNvSpPr>
          <p:nvPr/>
        </p:nvSpPr>
        <p:spPr bwMode="auto">
          <a:xfrm>
            <a:off x="6130925" y="2217738"/>
            <a:ext cx="1689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solidFill>
                  <a:srgbClr val="C00000"/>
                </a:solidFill>
              </a:rPr>
              <a:t>これを作るのは</a:t>
            </a:r>
            <a:endParaRPr lang="en-US" altLang="ja-JP" sz="1800" b="1" dirty="0">
              <a:solidFill>
                <a:srgbClr val="C00000"/>
              </a:solidFill>
            </a:endParaRPr>
          </a:p>
          <a:p>
            <a:pPr eaLnBrk="1" hangingPunct="1">
              <a:spcBef>
                <a:spcPct val="0"/>
              </a:spcBef>
              <a:buFontTx/>
              <a:buNone/>
            </a:pPr>
            <a:r>
              <a:rPr lang="ja-JP" altLang="en-US" sz="1800" b="1" dirty="0">
                <a:solidFill>
                  <a:srgbClr val="C00000"/>
                </a:solidFill>
              </a:rPr>
              <a:t>難しい</a:t>
            </a:r>
          </a:p>
        </p:txBody>
      </p:sp>
      <p:sp>
        <p:nvSpPr>
          <p:cNvPr id="3" name="爆発 1 2"/>
          <p:cNvSpPr/>
          <p:nvPr/>
        </p:nvSpPr>
        <p:spPr>
          <a:xfrm>
            <a:off x="5580062" y="1657350"/>
            <a:ext cx="2880370" cy="1914526"/>
          </a:xfrm>
          <a:prstGeom prst="irregularSeal1">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sp>
        <p:nvSpPr>
          <p:cNvPr id="38" name="テキスト ボックス 37"/>
          <p:cNvSpPr txBox="1"/>
          <p:nvPr/>
        </p:nvSpPr>
        <p:spPr>
          <a:xfrm>
            <a:off x="4798273" y="5614989"/>
            <a:ext cx="864339"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2.32</a:t>
            </a:r>
            <a:endParaRPr lang="ja-JP" altLang="en-US" dirty="0">
              <a:solidFill>
                <a:srgbClr val="000000"/>
              </a:solidFill>
              <a:ea typeface="ＭＳ Ｐゴシック" pitchFamily="50" charset="-128"/>
            </a:endParaRPr>
          </a:p>
        </p:txBody>
      </p:sp>
      <p:sp>
        <p:nvSpPr>
          <p:cNvPr id="39" name="ドーナツ 38"/>
          <p:cNvSpPr/>
          <p:nvPr/>
        </p:nvSpPr>
        <p:spPr>
          <a:xfrm>
            <a:off x="5036872" y="4319389"/>
            <a:ext cx="614628" cy="590948"/>
          </a:xfrm>
          <a:prstGeom prst="donut">
            <a:avLst>
              <a:gd name="adj" fmla="val 107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ドーナツ 39"/>
          <p:cNvSpPr/>
          <p:nvPr/>
        </p:nvSpPr>
        <p:spPr>
          <a:xfrm>
            <a:off x="6486979" y="4323358"/>
            <a:ext cx="614628" cy="590948"/>
          </a:xfrm>
          <a:prstGeom prst="donut">
            <a:avLst>
              <a:gd name="adj" fmla="val 1072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53438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55650" y="332656"/>
            <a:ext cx="7405688"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事例２</a:t>
            </a:r>
          </a:p>
          <a:p>
            <a:pPr eaLnBrk="1" hangingPunct="1">
              <a:spcBef>
                <a:spcPct val="0"/>
              </a:spcBef>
              <a:buFontTx/>
              <a:buNone/>
            </a:pPr>
            <a:r>
              <a:rPr lang="ja-JP" altLang="en-US" sz="1800" dirty="0">
                <a:solidFill>
                  <a:srgbClr val="000000"/>
                </a:solidFill>
              </a:rPr>
              <a:t>　</a:t>
            </a:r>
          </a:p>
          <a:p>
            <a:pPr eaLnBrk="1" hangingPunct="1">
              <a:spcBef>
                <a:spcPct val="0"/>
              </a:spcBef>
              <a:buFontTx/>
              <a:buNone/>
            </a:pPr>
            <a:r>
              <a:rPr lang="ja-JP" altLang="en-US" sz="1800" dirty="0">
                <a:solidFill>
                  <a:srgbClr val="000000"/>
                </a:solidFill>
              </a:rPr>
              <a:t>言語</a:t>
            </a:r>
            <a:r>
              <a:rPr lang="en-US" altLang="ja-JP" sz="1800" dirty="0">
                <a:solidFill>
                  <a:srgbClr val="000000"/>
                </a:solidFill>
              </a:rPr>
              <a:t>L2={ </a:t>
            </a:r>
            <a:r>
              <a:rPr lang="en-US" altLang="ja-JP" sz="1800" dirty="0">
                <a:solidFill>
                  <a:srgbClr val="0000FF"/>
                </a:solidFill>
              </a:rPr>
              <a:t>x</a:t>
            </a:r>
            <a:r>
              <a:rPr lang="en-US" altLang="ja-JP" sz="1800" b="1" dirty="0">
                <a:solidFill>
                  <a:srgbClr val="00CC00"/>
                </a:solidFill>
              </a:rPr>
              <a:t>11</a:t>
            </a:r>
            <a:r>
              <a:rPr lang="en-US" altLang="ja-JP" sz="1800" dirty="0">
                <a:solidFill>
                  <a:srgbClr val="FF0000"/>
                </a:solidFill>
              </a:rPr>
              <a:t>0</a:t>
            </a:r>
            <a:r>
              <a:rPr lang="en-US" altLang="ja-JP" sz="1800" baseline="30000" dirty="0">
                <a:solidFill>
                  <a:srgbClr val="FF0000"/>
                </a:solidFill>
              </a:rPr>
              <a:t>i</a:t>
            </a:r>
            <a:r>
              <a:rPr lang="en-US" altLang="ja-JP" sz="1800" dirty="0">
                <a:solidFill>
                  <a:srgbClr val="000000"/>
                </a:solidFill>
              </a:rPr>
              <a:t> | x∈{0,1}* ,i≧0 }</a:t>
            </a:r>
            <a:r>
              <a:rPr lang="ja-JP" altLang="en-US" sz="1800" dirty="0">
                <a:solidFill>
                  <a:srgbClr val="000000"/>
                </a:solidFill>
              </a:rPr>
              <a:t>　・・・</a:t>
            </a:r>
            <a:r>
              <a:rPr lang="en-US" altLang="ja-JP" sz="1800" dirty="0">
                <a:solidFill>
                  <a:srgbClr val="000000"/>
                </a:solidFill>
              </a:rPr>
              <a:t>{11,110,0110,01100,0101100,</a:t>
            </a:r>
            <a:r>
              <a:rPr lang="ja-JP" altLang="en-US" sz="1800" dirty="0">
                <a:solidFill>
                  <a:srgbClr val="000000"/>
                </a:solidFill>
              </a:rPr>
              <a:t>・・・</a:t>
            </a:r>
            <a:r>
              <a:rPr lang="en-US" altLang="ja-JP" sz="1800" dirty="0">
                <a:solidFill>
                  <a:srgbClr val="000000"/>
                </a:solidFill>
              </a:rPr>
              <a:t>}</a:t>
            </a:r>
          </a:p>
          <a:p>
            <a:pPr eaLnBrk="1" hangingPunct="1">
              <a:spcBef>
                <a:spcPct val="0"/>
              </a:spcBef>
              <a:buFontTx/>
              <a:buNone/>
            </a:pPr>
            <a:r>
              <a:rPr lang="ja-JP" altLang="en-US" sz="1800" dirty="0">
                <a:solidFill>
                  <a:srgbClr val="000000"/>
                </a:solidFill>
              </a:rPr>
              <a:t>　　　</a:t>
            </a:r>
            <a:r>
              <a:rPr lang="en-US" altLang="ja-JP" sz="1800" dirty="0">
                <a:solidFill>
                  <a:srgbClr val="000000"/>
                </a:solidFill>
              </a:rPr>
              <a:t>Σ</a:t>
            </a:r>
            <a:r>
              <a:rPr lang="ja-JP" altLang="en-US" sz="1800" dirty="0">
                <a:solidFill>
                  <a:srgbClr val="000000"/>
                </a:solidFill>
              </a:rPr>
              <a:t>＝</a:t>
            </a:r>
            <a:r>
              <a:rPr lang="en-US" altLang="ja-JP" sz="1800" dirty="0">
                <a:solidFill>
                  <a:srgbClr val="000000"/>
                </a:solidFill>
              </a:rPr>
              <a:t>{0,1} </a:t>
            </a:r>
            <a:r>
              <a:rPr lang="ja-JP" altLang="en-US" sz="1800" dirty="0" smtClean="0">
                <a:solidFill>
                  <a:srgbClr val="000000"/>
                </a:solidFill>
              </a:rPr>
              <a:t>で</a:t>
            </a:r>
            <a:r>
              <a:rPr lang="en-US" altLang="ja-JP" sz="1800" dirty="0" smtClean="0">
                <a:solidFill>
                  <a:srgbClr val="000000"/>
                </a:solidFill>
              </a:rPr>
              <a:t> </a:t>
            </a:r>
            <a:r>
              <a:rPr lang="en-US" altLang="ja-JP" sz="1800" dirty="0">
                <a:solidFill>
                  <a:srgbClr val="00B050"/>
                </a:solidFill>
              </a:rPr>
              <a:t>11</a:t>
            </a:r>
            <a:r>
              <a:rPr lang="ja-JP" altLang="en-US" sz="1800" dirty="0">
                <a:solidFill>
                  <a:srgbClr val="000000"/>
                </a:solidFill>
              </a:rPr>
              <a:t>の前には</a:t>
            </a:r>
            <a:r>
              <a:rPr lang="en-US" altLang="ja-JP" sz="1800" dirty="0">
                <a:solidFill>
                  <a:srgbClr val="0000FF"/>
                </a:solidFill>
              </a:rPr>
              <a:t>0,1</a:t>
            </a:r>
            <a:r>
              <a:rPr lang="ja-JP" altLang="en-US" sz="1800" dirty="0">
                <a:solidFill>
                  <a:srgbClr val="000000"/>
                </a:solidFill>
              </a:rPr>
              <a:t>が自由にならび、</a:t>
            </a:r>
            <a:r>
              <a:rPr lang="en-US" altLang="ja-JP" sz="1800" dirty="0">
                <a:solidFill>
                  <a:srgbClr val="00B050"/>
                </a:solidFill>
              </a:rPr>
              <a:t>11</a:t>
            </a:r>
            <a:r>
              <a:rPr lang="ja-JP" altLang="en-US" sz="1800" dirty="0">
                <a:solidFill>
                  <a:srgbClr val="000000"/>
                </a:solidFill>
              </a:rPr>
              <a:t>の後ろには</a:t>
            </a:r>
            <a:r>
              <a:rPr lang="en-US" altLang="ja-JP" sz="1800" dirty="0">
                <a:solidFill>
                  <a:srgbClr val="FF0000"/>
                </a:solidFill>
              </a:rPr>
              <a:t>0</a:t>
            </a:r>
            <a:r>
              <a:rPr lang="ja-JP" altLang="en-US" sz="1800" dirty="0">
                <a:solidFill>
                  <a:srgbClr val="000000"/>
                </a:solidFill>
              </a:rPr>
              <a:t>のみが</a:t>
            </a:r>
          </a:p>
          <a:p>
            <a:pPr eaLnBrk="1" hangingPunct="1">
              <a:spcBef>
                <a:spcPct val="0"/>
              </a:spcBef>
              <a:buFontTx/>
              <a:buNone/>
            </a:pPr>
            <a:r>
              <a:rPr lang="ja-JP" altLang="en-US" sz="1800" dirty="0">
                <a:solidFill>
                  <a:srgbClr val="000000"/>
                </a:solidFill>
              </a:rPr>
              <a:t>　　　並ぶ入力記号列だけが許される言語</a:t>
            </a:r>
          </a:p>
        </p:txBody>
      </p:sp>
      <p:sp>
        <p:nvSpPr>
          <p:cNvPr id="9219" name="Text Box 48"/>
          <p:cNvSpPr txBox="1">
            <a:spLocks noChangeArrowheads="1"/>
          </p:cNvSpPr>
          <p:nvPr/>
        </p:nvSpPr>
        <p:spPr bwMode="auto">
          <a:xfrm>
            <a:off x="1331640" y="4005064"/>
            <a:ext cx="64801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r0</a:t>
            </a:r>
            <a:r>
              <a:rPr lang="ja-JP" altLang="en-US" sz="1800" dirty="0">
                <a:solidFill>
                  <a:srgbClr val="000000"/>
                </a:solidFill>
              </a:rPr>
              <a:t>状態にあるとき</a:t>
            </a:r>
            <a:r>
              <a:rPr lang="ja-JP" altLang="en-US" sz="1800" dirty="0" smtClean="0">
                <a:solidFill>
                  <a:srgbClr val="000000"/>
                </a:solidFill>
              </a:rPr>
              <a:t>、</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・入力記号が</a:t>
            </a:r>
            <a:r>
              <a:rPr lang="en-US" altLang="ja-JP" sz="1800" dirty="0" smtClean="0">
                <a:solidFill>
                  <a:srgbClr val="C00000"/>
                </a:solidFill>
              </a:rPr>
              <a:t>ε</a:t>
            </a:r>
            <a:r>
              <a:rPr lang="ja-JP" altLang="en-US" sz="1800" dirty="0" smtClean="0">
                <a:solidFill>
                  <a:srgbClr val="000000"/>
                </a:solidFill>
              </a:rPr>
              <a:t>のとき、</a:t>
            </a:r>
            <a:r>
              <a:rPr lang="en-US" altLang="ja-JP" sz="1800" dirty="0" smtClean="0">
                <a:solidFill>
                  <a:srgbClr val="C00000"/>
                </a:solidFill>
              </a:rPr>
              <a:t>r0</a:t>
            </a:r>
            <a:r>
              <a:rPr lang="ja-JP" altLang="en-US" sz="1800" dirty="0" smtClean="0">
                <a:solidFill>
                  <a:srgbClr val="000000"/>
                </a:solidFill>
              </a:rPr>
              <a:t>状態に推移する</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　・入力記号が</a:t>
            </a:r>
            <a:r>
              <a:rPr lang="en-US" altLang="ja-JP" sz="1800" dirty="0" smtClean="0">
                <a:solidFill>
                  <a:srgbClr val="000000"/>
                </a:solidFill>
              </a:rPr>
              <a:t>0</a:t>
            </a:r>
            <a:r>
              <a:rPr lang="ja-JP" altLang="en-US" sz="1800" dirty="0" smtClean="0">
                <a:solidFill>
                  <a:srgbClr val="000000"/>
                </a:solidFill>
              </a:rPr>
              <a:t>のとき、</a:t>
            </a:r>
            <a:r>
              <a:rPr lang="en-US" altLang="ja-JP" sz="1800" dirty="0" smtClean="0">
                <a:solidFill>
                  <a:srgbClr val="000000"/>
                </a:solidFill>
              </a:rPr>
              <a:t>r0</a:t>
            </a:r>
            <a:r>
              <a:rPr lang="ja-JP" altLang="en-US" sz="1800" dirty="0" smtClean="0">
                <a:solidFill>
                  <a:srgbClr val="000000"/>
                </a:solidFill>
              </a:rPr>
              <a:t>状態に推移する</a:t>
            </a:r>
            <a:endParaRPr lang="en-US" altLang="ja-JP" sz="1800" dirty="0">
              <a:solidFill>
                <a:srgbClr val="000000"/>
              </a:solidFill>
            </a:endParaRPr>
          </a:p>
          <a:p>
            <a:pPr eaLnBrk="1" hangingPunct="1">
              <a:spcBef>
                <a:spcPct val="0"/>
              </a:spcBef>
              <a:buFontTx/>
              <a:buNone/>
            </a:pPr>
            <a:r>
              <a:rPr lang="ja-JP" altLang="en-US" sz="1800" dirty="0" smtClean="0">
                <a:solidFill>
                  <a:srgbClr val="000000"/>
                </a:solidFill>
              </a:rPr>
              <a:t>　・入力記号が</a:t>
            </a:r>
            <a:r>
              <a:rPr lang="ja-JP" altLang="en-US" sz="1800" b="1" dirty="0" smtClean="0"/>
              <a:t>１</a:t>
            </a:r>
            <a:r>
              <a:rPr lang="ja-JP" altLang="en-US" sz="1800" dirty="0" smtClean="0"/>
              <a:t>のとき、</a:t>
            </a:r>
            <a:endParaRPr lang="ja-JP" altLang="en-US"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状態</a:t>
            </a:r>
            <a:r>
              <a:rPr lang="en-US" altLang="ja-JP" sz="1800" dirty="0">
                <a:solidFill>
                  <a:srgbClr val="000000"/>
                </a:solidFill>
              </a:rPr>
              <a:t>r0</a:t>
            </a:r>
            <a:r>
              <a:rPr lang="ja-JP" altLang="en-US" sz="1800" dirty="0">
                <a:solidFill>
                  <a:srgbClr val="000000"/>
                </a:solidFill>
              </a:rPr>
              <a:t>に行くか（</a:t>
            </a:r>
            <a:r>
              <a:rPr lang="ja-JP" altLang="en-US" sz="1800" b="1" dirty="0" smtClean="0">
                <a:solidFill>
                  <a:srgbClr val="0000FF"/>
                </a:solidFill>
              </a:rPr>
              <a:t>ｘ</a:t>
            </a:r>
            <a:r>
              <a:rPr lang="ja-JP" altLang="en-US" sz="1800" dirty="0" smtClean="0">
                <a:solidFill>
                  <a:srgbClr val="000000"/>
                </a:solidFill>
              </a:rPr>
              <a:t> の</a:t>
            </a:r>
            <a:r>
              <a:rPr lang="ja-JP" altLang="en-US" sz="1800" b="1" dirty="0">
                <a:solidFill>
                  <a:srgbClr val="0000FF"/>
                </a:solidFill>
              </a:rPr>
              <a:t>１</a:t>
            </a:r>
            <a:r>
              <a:rPr lang="ja-JP" altLang="en-US" sz="1800" dirty="0">
                <a:solidFill>
                  <a:srgbClr val="000000"/>
                </a:solidFill>
              </a:rPr>
              <a:t>の認識か）</a:t>
            </a: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状態</a:t>
            </a:r>
            <a:r>
              <a:rPr lang="en-US" altLang="ja-JP" sz="1800" dirty="0">
                <a:solidFill>
                  <a:srgbClr val="000000"/>
                </a:solidFill>
              </a:rPr>
              <a:t>r1</a:t>
            </a:r>
            <a:r>
              <a:rPr lang="ja-JP" altLang="en-US" sz="1800" dirty="0">
                <a:solidFill>
                  <a:srgbClr val="000000"/>
                </a:solidFill>
              </a:rPr>
              <a:t>に行くか（</a:t>
            </a:r>
            <a:r>
              <a:rPr lang="ja-JP" altLang="en-US" sz="1800" b="1" dirty="0">
                <a:solidFill>
                  <a:srgbClr val="00CC00"/>
                </a:solidFill>
              </a:rPr>
              <a:t>１１</a:t>
            </a:r>
            <a:r>
              <a:rPr lang="ja-JP" altLang="en-US" sz="1800" dirty="0">
                <a:solidFill>
                  <a:srgbClr val="000000"/>
                </a:solidFill>
              </a:rPr>
              <a:t>の</a:t>
            </a:r>
            <a:r>
              <a:rPr lang="ja-JP" altLang="en-US" sz="1800" b="1" dirty="0">
                <a:solidFill>
                  <a:srgbClr val="00CC00"/>
                </a:solidFill>
              </a:rPr>
              <a:t>１</a:t>
            </a:r>
            <a:r>
              <a:rPr lang="ja-JP" altLang="en-US" sz="1800" dirty="0">
                <a:solidFill>
                  <a:srgbClr val="000000"/>
                </a:solidFill>
              </a:rPr>
              <a:t>認識か）</a:t>
            </a:r>
          </a:p>
          <a:p>
            <a:pPr eaLnBrk="1" hangingPunct="1">
              <a:spcBef>
                <a:spcPct val="0"/>
              </a:spcBef>
              <a:buFontTx/>
              <a:buNone/>
            </a:pPr>
            <a:r>
              <a:rPr lang="ja-JP" altLang="en-US" sz="1800" dirty="0" smtClean="0">
                <a:solidFill>
                  <a:srgbClr val="000000"/>
                </a:solidFill>
              </a:rPr>
              <a:t>　　　どちらにするか、決定</a:t>
            </a:r>
            <a:r>
              <a:rPr lang="ja-JP" altLang="en-US" sz="1800" dirty="0">
                <a:solidFill>
                  <a:srgbClr val="000000"/>
                </a:solidFill>
              </a:rPr>
              <a:t>できない</a:t>
            </a:r>
            <a:r>
              <a:rPr lang="ja-JP" altLang="en-US" sz="1800" dirty="0" smtClean="0">
                <a:solidFill>
                  <a:srgbClr val="000000"/>
                </a:solidFill>
              </a:rPr>
              <a:t>。</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よって、</a:t>
            </a:r>
            <a:r>
              <a:rPr lang="en-US" altLang="ja-JP" sz="1800" dirty="0" smtClean="0">
                <a:solidFill>
                  <a:srgbClr val="000000"/>
                </a:solidFill>
              </a:rPr>
              <a:t>r0</a:t>
            </a:r>
            <a:r>
              <a:rPr lang="ja-JP" altLang="en-US" sz="1800" dirty="0" err="1" smtClean="0">
                <a:solidFill>
                  <a:srgbClr val="000000"/>
                </a:solidFill>
              </a:rPr>
              <a:t>にも</a:t>
            </a:r>
            <a:r>
              <a:rPr lang="en-US" altLang="ja-JP" sz="1800" dirty="0" smtClean="0">
                <a:solidFill>
                  <a:srgbClr val="000000"/>
                </a:solidFill>
              </a:rPr>
              <a:t>r1</a:t>
            </a:r>
            <a:r>
              <a:rPr lang="ja-JP" altLang="en-US" sz="1800" dirty="0" err="1" smtClean="0">
                <a:solidFill>
                  <a:srgbClr val="000000"/>
                </a:solidFill>
              </a:rPr>
              <a:t>にも</a:t>
            </a:r>
            <a:r>
              <a:rPr lang="ja-JP" altLang="en-US" sz="1800" dirty="0" smtClean="0">
                <a:solidFill>
                  <a:srgbClr val="000000"/>
                </a:solidFill>
              </a:rPr>
              <a:t>推移する状態推移を考える</a:t>
            </a:r>
            <a:endParaRPr lang="ja-JP" altLang="en-US" sz="1800" u="sng" dirty="0">
              <a:solidFill>
                <a:srgbClr val="000000"/>
              </a:solidFill>
            </a:endParaRPr>
          </a:p>
        </p:txBody>
      </p:sp>
      <p:grpSp>
        <p:nvGrpSpPr>
          <p:cNvPr id="9220" name="Group 51"/>
          <p:cNvGrpSpPr>
            <a:grpSpLocks/>
          </p:cNvGrpSpPr>
          <p:nvPr/>
        </p:nvGrpSpPr>
        <p:grpSpPr bwMode="auto">
          <a:xfrm>
            <a:off x="1619250" y="1916832"/>
            <a:ext cx="4703763" cy="1965325"/>
            <a:chOff x="748" y="2795"/>
            <a:chExt cx="2963" cy="1238"/>
          </a:xfrm>
        </p:grpSpPr>
        <p:sp>
          <p:nvSpPr>
            <p:cNvPr id="9223" name="Oval 9"/>
            <p:cNvSpPr>
              <a:spLocks noChangeArrowheads="1"/>
            </p:cNvSpPr>
            <p:nvPr/>
          </p:nvSpPr>
          <p:spPr bwMode="auto">
            <a:xfrm>
              <a:off x="1021" y="3384"/>
              <a:ext cx="409" cy="4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9224" name="Oval 10"/>
            <p:cNvSpPr>
              <a:spLocks noChangeArrowheads="1"/>
            </p:cNvSpPr>
            <p:nvPr/>
          </p:nvSpPr>
          <p:spPr bwMode="auto">
            <a:xfrm>
              <a:off x="2109" y="3384"/>
              <a:ext cx="409" cy="4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9225" name="Oval 13"/>
            <p:cNvSpPr>
              <a:spLocks noChangeArrowheads="1"/>
            </p:cNvSpPr>
            <p:nvPr/>
          </p:nvSpPr>
          <p:spPr bwMode="auto">
            <a:xfrm>
              <a:off x="3203" y="3386"/>
              <a:ext cx="409" cy="4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9226" name="Oval 14"/>
            <p:cNvSpPr>
              <a:spLocks noChangeArrowheads="1"/>
            </p:cNvSpPr>
            <p:nvPr/>
          </p:nvSpPr>
          <p:spPr bwMode="auto">
            <a:xfrm>
              <a:off x="3243" y="3430"/>
              <a:ext cx="317"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9227" name="Text Box 19"/>
            <p:cNvSpPr txBox="1">
              <a:spLocks noChangeArrowheads="1"/>
            </p:cNvSpPr>
            <p:nvPr/>
          </p:nvSpPr>
          <p:spPr bwMode="auto">
            <a:xfrm>
              <a:off x="1066" y="3475"/>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r0</a:t>
              </a:r>
            </a:p>
          </p:txBody>
        </p:sp>
        <p:sp>
          <p:nvSpPr>
            <p:cNvPr id="9228" name="Text Box 20"/>
            <p:cNvSpPr txBox="1">
              <a:spLocks noChangeArrowheads="1"/>
            </p:cNvSpPr>
            <p:nvPr/>
          </p:nvSpPr>
          <p:spPr bwMode="auto">
            <a:xfrm>
              <a:off x="2200" y="3475"/>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r1</a:t>
              </a:r>
            </a:p>
          </p:txBody>
        </p:sp>
        <p:sp>
          <p:nvSpPr>
            <p:cNvPr id="9229" name="Text Box 21"/>
            <p:cNvSpPr txBox="1">
              <a:spLocks noChangeArrowheads="1"/>
            </p:cNvSpPr>
            <p:nvPr/>
          </p:nvSpPr>
          <p:spPr bwMode="auto">
            <a:xfrm>
              <a:off x="3289" y="3475"/>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r2</a:t>
              </a:r>
            </a:p>
          </p:txBody>
        </p:sp>
        <p:sp>
          <p:nvSpPr>
            <p:cNvPr id="9230" name="Line 23"/>
            <p:cNvSpPr>
              <a:spLocks noChangeShapeType="1"/>
            </p:cNvSpPr>
            <p:nvPr/>
          </p:nvSpPr>
          <p:spPr bwMode="auto">
            <a:xfrm>
              <a:off x="748" y="3566"/>
              <a:ext cx="273"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9231" name="Freeform 27"/>
            <p:cNvSpPr>
              <a:spLocks/>
            </p:cNvSpPr>
            <p:nvPr/>
          </p:nvSpPr>
          <p:spPr bwMode="auto">
            <a:xfrm>
              <a:off x="3107" y="3021"/>
              <a:ext cx="544" cy="408"/>
            </a:xfrm>
            <a:custGeom>
              <a:avLst/>
              <a:gdLst>
                <a:gd name="T0" fmla="*/ 151 w 544"/>
                <a:gd name="T1" fmla="*/ 408 h 408"/>
                <a:gd name="T2" fmla="*/ 15 w 544"/>
                <a:gd name="T3" fmla="*/ 181 h 408"/>
                <a:gd name="T4" fmla="*/ 242 w 544"/>
                <a:gd name="T5" fmla="*/ 0 h 408"/>
                <a:gd name="T6" fmla="*/ 514 w 544"/>
                <a:gd name="T7" fmla="*/ 181 h 408"/>
                <a:gd name="T8" fmla="*/ 423 w 544"/>
                <a:gd name="T9" fmla="*/ 408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9232" name="Freeform 28"/>
            <p:cNvSpPr>
              <a:spLocks/>
            </p:cNvSpPr>
            <p:nvPr/>
          </p:nvSpPr>
          <p:spPr bwMode="auto">
            <a:xfrm>
              <a:off x="930" y="3021"/>
              <a:ext cx="544" cy="408"/>
            </a:xfrm>
            <a:custGeom>
              <a:avLst/>
              <a:gdLst>
                <a:gd name="T0" fmla="*/ 151 w 544"/>
                <a:gd name="T1" fmla="*/ 408 h 408"/>
                <a:gd name="T2" fmla="*/ 15 w 544"/>
                <a:gd name="T3" fmla="*/ 181 h 408"/>
                <a:gd name="T4" fmla="*/ 242 w 544"/>
                <a:gd name="T5" fmla="*/ 0 h 408"/>
                <a:gd name="T6" fmla="*/ 514 w 544"/>
                <a:gd name="T7" fmla="*/ 181 h 408"/>
                <a:gd name="T8" fmla="*/ 423 w 544"/>
                <a:gd name="T9" fmla="*/ 408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9233" name="Line 32"/>
            <p:cNvSpPr>
              <a:spLocks noChangeShapeType="1"/>
            </p:cNvSpPr>
            <p:nvPr/>
          </p:nvSpPr>
          <p:spPr bwMode="auto">
            <a:xfrm>
              <a:off x="1429" y="3611"/>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9234" name="Line 33"/>
            <p:cNvSpPr>
              <a:spLocks noChangeShapeType="1"/>
            </p:cNvSpPr>
            <p:nvPr/>
          </p:nvSpPr>
          <p:spPr bwMode="auto">
            <a:xfrm>
              <a:off x="2517" y="361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9235" name="Text Box 36"/>
            <p:cNvSpPr txBox="1">
              <a:spLocks noChangeArrowheads="1"/>
            </p:cNvSpPr>
            <p:nvPr/>
          </p:nvSpPr>
          <p:spPr bwMode="auto">
            <a:xfrm>
              <a:off x="1656" y="33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a:solidFill>
                    <a:srgbClr val="00CC00"/>
                  </a:solidFill>
                </a:rPr>
                <a:t>1</a:t>
              </a:r>
            </a:p>
          </p:txBody>
        </p:sp>
        <p:sp>
          <p:nvSpPr>
            <p:cNvPr id="9236" name="Text Box 40"/>
            <p:cNvSpPr txBox="1">
              <a:spLocks noChangeArrowheads="1"/>
            </p:cNvSpPr>
            <p:nvPr/>
          </p:nvSpPr>
          <p:spPr bwMode="auto">
            <a:xfrm>
              <a:off x="3515" y="29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a:solidFill>
                    <a:srgbClr val="FF0000"/>
                  </a:solidFill>
                </a:rPr>
                <a:t>0</a:t>
              </a:r>
            </a:p>
          </p:txBody>
        </p:sp>
        <p:sp>
          <p:nvSpPr>
            <p:cNvPr id="9237" name="Text Box 41"/>
            <p:cNvSpPr txBox="1">
              <a:spLocks noChangeArrowheads="1"/>
            </p:cNvSpPr>
            <p:nvPr/>
          </p:nvSpPr>
          <p:spPr bwMode="auto">
            <a:xfrm>
              <a:off x="975" y="2795"/>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a:solidFill>
                    <a:srgbClr val="0000FF"/>
                  </a:solidFill>
                </a:rPr>
                <a:t>0,1</a:t>
              </a:r>
            </a:p>
          </p:txBody>
        </p:sp>
        <p:sp>
          <p:nvSpPr>
            <p:cNvPr id="9238" name="Text Box 45"/>
            <p:cNvSpPr txBox="1">
              <a:spLocks noChangeArrowheads="1"/>
            </p:cNvSpPr>
            <p:nvPr/>
          </p:nvSpPr>
          <p:spPr bwMode="auto">
            <a:xfrm>
              <a:off x="2803" y="33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a:solidFill>
                    <a:srgbClr val="00CC00"/>
                  </a:solidFill>
                </a:rPr>
                <a:t>1</a:t>
              </a:r>
            </a:p>
          </p:txBody>
        </p:sp>
        <p:sp>
          <p:nvSpPr>
            <p:cNvPr id="9239" name="Text Box 47"/>
            <p:cNvSpPr txBox="1">
              <a:spLocks noChangeArrowheads="1"/>
            </p:cNvSpPr>
            <p:nvPr/>
          </p:nvSpPr>
          <p:spPr bwMode="auto">
            <a:xfrm>
              <a:off x="1429" y="3802"/>
              <a:ext cx="18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非決定性有限オートマトン</a:t>
              </a:r>
              <a:r>
                <a:rPr lang="en-US" altLang="ja-JP" sz="1800">
                  <a:solidFill>
                    <a:srgbClr val="000000"/>
                  </a:solidFill>
                </a:rPr>
                <a:t>M4</a:t>
              </a:r>
            </a:p>
          </p:txBody>
        </p:sp>
        <p:sp>
          <p:nvSpPr>
            <p:cNvPr id="9240" name="Text Box 49"/>
            <p:cNvSpPr txBox="1">
              <a:spLocks noChangeArrowheads="1"/>
            </p:cNvSpPr>
            <p:nvPr/>
          </p:nvSpPr>
          <p:spPr bwMode="auto">
            <a:xfrm>
              <a:off x="1600" y="2815"/>
              <a:ext cx="1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solidFill>
                    <a:srgbClr val="FF3300"/>
                  </a:solidFill>
                </a:rPr>
                <a:t>文法を直接表現している</a:t>
              </a:r>
            </a:p>
          </p:txBody>
        </p:sp>
      </p:grpSp>
      <p:sp>
        <p:nvSpPr>
          <p:cNvPr id="9222"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21</a:t>
            </a:r>
            <a:endParaRPr lang="ja-JP" altLang="ja-JP" sz="1400" dirty="0" smtClean="0">
              <a:solidFill>
                <a:srgbClr val="000000"/>
              </a:solidFill>
            </a:endParaRPr>
          </a:p>
        </p:txBody>
      </p:sp>
      <p:sp>
        <p:nvSpPr>
          <p:cNvPr id="25" name="テキスト ボックス 24"/>
          <p:cNvSpPr txBox="1"/>
          <p:nvPr/>
        </p:nvSpPr>
        <p:spPr>
          <a:xfrm>
            <a:off x="6617540" y="2738641"/>
            <a:ext cx="864339"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a:t>
            </a:r>
            <a:r>
              <a:rPr lang="en-US" altLang="ja-JP" dirty="0" smtClean="0">
                <a:solidFill>
                  <a:srgbClr val="00B050"/>
                </a:solidFill>
                <a:ea typeface="ＭＳ Ｐゴシック" pitchFamily="50" charset="-128"/>
              </a:rPr>
              <a:t>2</a:t>
            </a:r>
            <a:endParaRPr lang="ja-JP" altLang="en-US" dirty="0">
              <a:solidFill>
                <a:srgbClr val="00B050"/>
              </a:solidFill>
              <a:ea typeface="ＭＳ Ｐゴシック" pitchFamily="50" charset="-128"/>
            </a:endParaRPr>
          </a:p>
        </p:txBody>
      </p:sp>
    </p:spTree>
    <p:extLst>
      <p:ext uri="{BB962C8B-B14F-4D97-AF65-F5344CB8AC3E}">
        <p14:creationId xmlns:p14="http://schemas.microsoft.com/office/powerpoint/2010/main" val="2380971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7034780" y="4287489"/>
            <a:ext cx="1954381" cy="2585323"/>
          </a:xfrm>
          <a:prstGeom prst="rect">
            <a:avLst/>
          </a:prstGeom>
          <a:noFill/>
        </p:spPr>
        <p:txBody>
          <a:bodyPr wrap="none" rtlCol="0">
            <a:spAutoFit/>
          </a:bodyPr>
          <a:lstStyle/>
          <a:p>
            <a:r>
              <a:rPr kumimoji="1" lang="en-US" altLang="ja-JP" dirty="0" smtClean="0"/>
              <a:t>110110</a:t>
            </a:r>
            <a:r>
              <a:rPr kumimoji="1" lang="ja-JP" altLang="en-US" dirty="0" smtClean="0"/>
              <a:t>を読んで</a:t>
            </a:r>
            <a:endParaRPr kumimoji="1" lang="en-US" altLang="ja-JP" dirty="0" smtClean="0"/>
          </a:p>
          <a:p>
            <a:r>
              <a:rPr lang="ja-JP" altLang="en-US" dirty="0" smtClean="0"/>
              <a:t>到達できる状態は</a:t>
            </a:r>
            <a:endParaRPr lang="en-US" altLang="ja-JP" dirty="0" smtClean="0"/>
          </a:p>
          <a:p>
            <a:r>
              <a:rPr kumimoji="1" lang="en-US" altLang="ja-JP" dirty="0" smtClean="0"/>
              <a:t>r0</a:t>
            </a:r>
            <a:r>
              <a:rPr kumimoji="1" lang="ja-JP" altLang="en-US" dirty="0" smtClean="0"/>
              <a:t>と</a:t>
            </a:r>
            <a:r>
              <a:rPr kumimoji="1" lang="en-US" altLang="ja-JP" dirty="0" smtClean="0"/>
              <a:t>r2</a:t>
            </a:r>
            <a:r>
              <a:rPr lang="ja-JP" altLang="en-US" dirty="0" err="1"/>
              <a:t>。</a:t>
            </a:r>
            <a:r>
              <a:rPr kumimoji="1" lang="ja-JP" altLang="en-US" dirty="0" smtClean="0"/>
              <a:t>このうち、</a:t>
            </a:r>
            <a:endParaRPr kumimoji="1" lang="en-US" altLang="ja-JP" dirty="0" smtClean="0"/>
          </a:p>
          <a:p>
            <a:r>
              <a:rPr lang="en-US" altLang="ja-JP" dirty="0" smtClean="0"/>
              <a:t>r2</a:t>
            </a:r>
            <a:r>
              <a:rPr lang="ja-JP" altLang="en-US" dirty="0" smtClean="0"/>
              <a:t>は</a:t>
            </a:r>
            <a:r>
              <a:rPr lang="ja-JP" altLang="en-US" b="1" dirty="0" smtClean="0"/>
              <a:t>最終状態</a:t>
            </a:r>
            <a:r>
              <a:rPr lang="ja-JP" altLang="en-US" dirty="0" smtClean="0"/>
              <a:t>。</a:t>
            </a:r>
            <a:endParaRPr lang="en-US" altLang="ja-JP" dirty="0" smtClean="0"/>
          </a:p>
          <a:p>
            <a:r>
              <a:rPr lang="ja-JP" altLang="en-US" dirty="0" smtClean="0"/>
              <a:t>一通りでも最終</a:t>
            </a:r>
            <a:endParaRPr lang="en-US" altLang="ja-JP" dirty="0" smtClean="0"/>
          </a:p>
          <a:p>
            <a:r>
              <a:rPr lang="ja-JP" altLang="en-US" dirty="0" smtClean="0"/>
              <a:t>状態に到達でき</a:t>
            </a:r>
            <a:endParaRPr lang="en-US" altLang="ja-JP" dirty="0" smtClean="0"/>
          </a:p>
          <a:p>
            <a:r>
              <a:rPr lang="ja-JP" altLang="en-US" dirty="0" smtClean="0"/>
              <a:t>れば、入力記号列</a:t>
            </a:r>
            <a:endParaRPr lang="en-US" altLang="ja-JP" dirty="0" smtClean="0"/>
          </a:p>
          <a:p>
            <a:r>
              <a:rPr lang="ja-JP" altLang="en-US" dirty="0" smtClean="0"/>
              <a:t>は</a:t>
            </a:r>
            <a:r>
              <a:rPr lang="ja-JP" altLang="en-US" b="1" dirty="0" smtClean="0"/>
              <a:t>受理</a:t>
            </a:r>
            <a:r>
              <a:rPr lang="ja-JP" altLang="en-US" dirty="0" smtClean="0"/>
              <a:t>される</a:t>
            </a:r>
            <a:endParaRPr lang="en-US" altLang="ja-JP" dirty="0" smtClean="0"/>
          </a:p>
          <a:p>
            <a:endParaRPr kumimoji="1" lang="ja-JP" altLang="en-US" dirty="0"/>
          </a:p>
        </p:txBody>
      </p:sp>
      <p:sp>
        <p:nvSpPr>
          <p:cNvPr id="12290" name="Text Box 3"/>
          <p:cNvSpPr txBox="1">
            <a:spLocks noChangeArrowheads="1"/>
          </p:cNvSpPr>
          <p:nvPr/>
        </p:nvSpPr>
        <p:spPr bwMode="auto">
          <a:xfrm>
            <a:off x="763588" y="620688"/>
            <a:ext cx="6937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a:solidFill>
                  <a:srgbClr val="000000"/>
                </a:solidFill>
              </a:rPr>
              <a:t>非決定性有限オートマトン</a:t>
            </a:r>
            <a:r>
              <a:rPr lang="en-US" altLang="ja-JP" sz="1800" b="1">
                <a:solidFill>
                  <a:srgbClr val="000000"/>
                </a:solidFill>
              </a:rPr>
              <a:t>M4</a:t>
            </a:r>
            <a:r>
              <a:rPr lang="ja-JP" altLang="en-US" sz="1800" b="1">
                <a:solidFill>
                  <a:srgbClr val="000000"/>
                </a:solidFill>
              </a:rPr>
              <a:t>の状態推移図</a:t>
            </a:r>
            <a:r>
              <a:rPr lang="ja-JP" altLang="en-US" sz="1800" b="1">
                <a:solidFill>
                  <a:srgbClr val="FF0000"/>
                </a:solidFill>
              </a:rPr>
              <a:t>を用いた状態推移</a:t>
            </a:r>
            <a:r>
              <a:rPr lang="ja-JP" altLang="en-US" sz="1800" b="1">
                <a:solidFill>
                  <a:srgbClr val="000000"/>
                </a:solidFill>
              </a:rPr>
              <a:t>の追跡</a:t>
            </a:r>
          </a:p>
        </p:txBody>
      </p:sp>
      <p:sp>
        <p:nvSpPr>
          <p:cNvPr id="12291" name="Text Box 4"/>
          <p:cNvSpPr txBox="1">
            <a:spLocks noChangeArrowheads="1"/>
          </p:cNvSpPr>
          <p:nvPr/>
        </p:nvSpPr>
        <p:spPr bwMode="auto">
          <a:xfrm>
            <a:off x="1042988" y="1111225"/>
            <a:ext cx="7581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入力記号列：</a:t>
            </a:r>
            <a:r>
              <a:rPr lang="en-US" altLang="ja-JP" sz="1800" dirty="0" smtClean="0">
                <a:solidFill>
                  <a:srgbClr val="000000"/>
                </a:solidFill>
              </a:rPr>
              <a:t>110110</a:t>
            </a:r>
            <a:r>
              <a:rPr lang="ja-JP" altLang="en-US" sz="1800" dirty="0">
                <a:solidFill>
                  <a:srgbClr val="000000"/>
                </a:solidFill>
              </a:rPr>
              <a:t>　</a:t>
            </a:r>
            <a:r>
              <a:rPr lang="ja-JP" altLang="en-US" sz="1800" dirty="0" smtClean="0">
                <a:solidFill>
                  <a:srgbClr val="000000"/>
                </a:solidFill>
              </a:rPr>
              <a:t>が。加えられたとき、</a:t>
            </a:r>
            <a:r>
              <a:rPr lang="en-US" altLang="ja-JP" sz="1800" dirty="0" smtClean="0">
                <a:solidFill>
                  <a:srgbClr val="000000"/>
                </a:solidFill>
              </a:rPr>
              <a:t>M4</a:t>
            </a:r>
            <a:r>
              <a:rPr lang="ja-JP" altLang="en-US" sz="1800" dirty="0" smtClean="0">
                <a:solidFill>
                  <a:srgbClr val="000000"/>
                </a:solidFill>
              </a:rPr>
              <a:t>の状態遷移は図</a:t>
            </a:r>
            <a:r>
              <a:rPr lang="en-US" altLang="ja-JP" sz="1800" dirty="0" smtClean="0">
                <a:solidFill>
                  <a:srgbClr val="000000"/>
                </a:solidFill>
              </a:rPr>
              <a:t>2.33</a:t>
            </a:r>
            <a:r>
              <a:rPr lang="ja-JP" altLang="en-US" sz="1800" dirty="0" smtClean="0">
                <a:solidFill>
                  <a:srgbClr val="000000"/>
                </a:solidFill>
              </a:rPr>
              <a:t>のように、</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いくつもの可能性を持つ。</a:t>
            </a:r>
            <a:endParaRPr lang="ja-JP" altLang="en-US" sz="1800" dirty="0">
              <a:solidFill>
                <a:srgbClr val="000000"/>
              </a:solidFill>
            </a:endParaRPr>
          </a:p>
        </p:txBody>
      </p:sp>
      <p:grpSp>
        <p:nvGrpSpPr>
          <p:cNvPr id="12292" name="Group 5"/>
          <p:cNvGrpSpPr>
            <a:grpSpLocks/>
          </p:cNvGrpSpPr>
          <p:nvPr/>
        </p:nvGrpSpPr>
        <p:grpSpPr bwMode="auto">
          <a:xfrm>
            <a:off x="1116013" y="1903388"/>
            <a:ext cx="7508875" cy="2749551"/>
            <a:chOff x="690" y="1253"/>
            <a:chExt cx="4730" cy="1732"/>
          </a:xfrm>
        </p:grpSpPr>
        <p:sp>
          <p:nvSpPr>
            <p:cNvPr id="12298" name="Text Box 6"/>
            <p:cNvSpPr txBox="1">
              <a:spLocks noChangeArrowheads="1"/>
            </p:cNvSpPr>
            <p:nvPr/>
          </p:nvSpPr>
          <p:spPr bwMode="auto">
            <a:xfrm>
              <a:off x="690" y="1356"/>
              <a:ext cx="4730" cy="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0000"/>
                  </a:solidFill>
                </a:rPr>
                <a:t>r0</a:t>
              </a:r>
              <a:r>
                <a:rPr lang="en-US" altLang="ja-JP" sz="1800" dirty="0">
                  <a:solidFill>
                    <a:srgbClr val="000000"/>
                  </a:solidFill>
                </a:rPr>
                <a:t>           </a:t>
              </a:r>
              <a:r>
                <a:rPr lang="en-US" altLang="ja-JP" sz="1800" dirty="0" err="1">
                  <a:solidFill>
                    <a:srgbClr val="FF0000"/>
                  </a:solidFill>
                </a:rPr>
                <a:t>r0</a:t>
              </a:r>
              <a:r>
                <a:rPr lang="en-US" altLang="ja-JP" sz="1800" dirty="0">
                  <a:solidFill>
                    <a:srgbClr val="000000"/>
                  </a:solidFill>
                </a:rPr>
                <a:t>           </a:t>
              </a:r>
              <a:r>
                <a:rPr lang="en-US" altLang="ja-JP" sz="1800" dirty="0" err="1">
                  <a:solidFill>
                    <a:srgbClr val="000000"/>
                  </a:solidFill>
                </a:rPr>
                <a:t>r0</a:t>
              </a:r>
              <a:r>
                <a:rPr lang="en-US" altLang="ja-JP" sz="1800" dirty="0">
                  <a:solidFill>
                    <a:srgbClr val="000000"/>
                  </a:solidFill>
                </a:rPr>
                <a:t>            </a:t>
              </a:r>
              <a:r>
                <a:rPr lang="en-US" altLang="ja-JP" sz="1800" dirty="0" err="1">
                  <a:solidFill>
                    <a:srgbClr val="000000"/>
                  </a:solidFill>
                </a:rPr>
                <a:t>r0</a:t>
              </a:r>
              <a:r>
                <a:rPr lang="en-US" altLang="ja-JP" sz="1800" dirty="0">
                  <a:solidFill>
                    <a:srgbClr val="000000"/>
                  </a:solidFill>
                </a:rPr>
                <a:t>           </a:t>
              </a:r>
              <a:r>
                <a:rPr lang="en-US" altLang="ja-JP" sz="1800" dirty="0" err="1">
                  <a:solidFill>
                    <a:srgbClr val="000000"/>
                  </a:solidFill>
                </a:rPr>
                <a:t>r0</a:t>
              </a:r>
              <a:r>
                <a:rPr lang="en-US" altLang="ja-JP" sz="1800" dirty="0">
                  <a:solidFill>
                    <a:srgbClr val="000000"/>
                  </a:solidFill>
                </a:rPr>
                <a:t>           </a:t>
              </a:r>
              <a:r>
                <a:rPr lang="en-US" altLang="ja-JP" sz="1800" dirty="0" err="1" smtClean="0">
                  <a:solidFill>
                    <a:srgbClr val="000000"/>
                  </a:solidFill>
                </a:rPr>
                <a:t>r0</a:t>
              </a:r>
              <a:r>
                <a:rPr lang="ja-JP" altLang="en-US" sz="1800" dirty="0" smtClean="0">
                  <a:solidFill>
                    <a:srgbClr val="000000"/>
                  </a:solidFill>
                </a:rPr>
                <a:t>　　　　</a:t>
              </a:r>
              <a:r>
                <a:rPr lang="en-US" altLang="ja-JP" sz="1800" dirty="0" smtClean="0">
                  <a:solidFill>
                    <a:srgbClr val="000000"/>
                  </a:solidFill>
                </a:rPr>
                <a:t>r0</a:t>
              </a:r>
              <a:r>
                <a:rPr lang="ja-JP" altLang="en-US" sz="1400" dirty="0" smtClean="0">
                  <a:solidFill>
                    <a:srgbClr val="000000"/>
                  </a:solidFill>
                </a:rPr>
                <a:t>（非最終状態）</a:t>
              </a:r>
              <a:r>
                <a:rPr lang="ja-JP" altLang="en-US" sz="1800" dirty="0" smtClean="0">
                  <a:solidFill>
                    <a:srgbClr val="000000"/>
                  </a:solidFill>
                </a:rPr>
                <a:t>　</a:t>
              </a:r>
              <a:r>
                <a:rPr lang="ja-JP" altLang="en-US" sz="1800" dirty="0">
                  <a:solidFill>
                    <a:srgbClr val="000000"/>
                  </a:solidFill>
                </a:rPr>
                <a:t>　</a:t>
              </a:r>
              <a:r>
                <a:rPr lang="ja-JP" altLang="en-US" sz="1800" dirty="0" smtClean="0">
                  <a:solidFill>
                    <a:srgbClr val="000000"/>
                  </a:solidFill>
                </a:rPr>
                <a:t>　　</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　　　　　　　　　　　　　　　　　　　　　　　　　　　　　</a:t>
              </a:r>
              <a:endParaRPr lang="ja-JP" altLang="en-US" sz="18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              </a:t>
              </a:r>
              <a:r>
                <a:rPr lang="en-US" altLang="ja-JP" sz="1800" dirty="0">
                  <a:solidFill>
                    <a:srgbClr val="0000FF"/>
                  </a:solidFill>
                </a:rPr>
                <a:t>r1</a:t>
              </a:r>
              <a:r>
                <a:rPr lang="en-US" altLang="ja-JP" sz="1800" dirty="0" smtClean="0">
                  <a:solidFill>
                    <a:srgbClr val="0000FF"/>
                  </a:solidFill>
                </a:rPr>
                <a:t> </a:t>
              </a:r>
              <a:r>
                <a:rPr lang="en-US" altLang="ja-JP" sz="1800" dirty="0" smtClean="0">
                  <a:solidFill>
                    <a:srgbClr val="000000"/>
                  </a:solidFill>
                </a:rPr>
                <a:t>          </a:t>
              </a:r>
              <a:r>
                <a:rPr lang="en-US" altLang="ja-JP" sz="1800" dirty="0" err="1">
                  <a:solidFill>
                    <a:srgbClr val="000000"/>
                  </a:solidFill>
                </a:rPr>
                <a:t>r1</a:t>
              </a:r>
              <a:r>
                <a:rPr lang="en-US" altLang="ja-JP" sz="1800" dirty="0">
                  <a:solidFill>
                    <a:srgbClr val="000000"/>
                  </a:solidFill>
                </a:rPr>
                <a:t> </a:t>
              </a:r>
              <a:r>
                <a:rPr lang="ja-JP" altLang="en-US" sz="1800" dirty="0" smtClean="0">
                  <a:solidFill>
                    <a:srgbClr val="000000"/>
                  </a:solidFill>
                </a:rPr>
                <a:t>　　　　　　　　　　 </a:t>
              </a:r>
              <a:r>
                <a:rPr lang="en-US" altLang="ja-JP" sz="1800" dirty="0" smtClean="0">
                  <a:solidFill>
                    <a:srgbClr val="0000FF"/>
                  </a:solidFill>
                </a:rPr>
                <a:t>r1  </a:t>
              </a:r>
              <a:r>
                <a:rPr lang="ja-JP" altLang="en-US" sz="1800" dirty="0" smtClean="0">
                  <a:solidFill>
                    <a:srgbClr val="000000"/>
                  </a:solidFill>
                </a:rPr>
                <a:t>　　　　</a:t>
              </a:r>
              <a:r>
                <a:rPr lang="en-US" altLang="ja-JP" sz="1800" dirty="0" smtClean="0">
                  <a:solidFill>
                    <a:srgbClr val="000000"/>
                  </a:solidFill>
                </a:rPr>
                <a:t>r1</a:t>
              </a:r>
              <a:r>
                <a:rPr lang="ja-JP" altLang="en-US" sz="1400" dirty="0" smtClean="0">
                  <a:solidFill>
                    <a:srgbClr val="000000"/>
                  </a:solidFill>
                </a:rPr>
                <a:t>（停止）</a:t>
              </a:r>
              <a:endParaRPr lang="ja-JP" altLang="en-US" sz="1400" dirty="0">
                <a:solidFill>
                  <a:srgbClr val="000000"/>
                </a:solidFill>
              </a:endParaRPr>
            </a:p>
            <a:p>
              <a:pPr eaLnBrk="1" hangingPunct="1">
                <a:spcBef>
                  <a:spcPct val="0"/>
                </a:spcBef>
                <a:buFontTx/>
                <a:buNone/>
              </a:pPr>
              <a:r>
                <a:rPr lang="ja-JP" altLang="en-US" sz="1800" dirty="0">
                  <a:solidFill>
                    <a:srgbClr val="000000"/>
                  </a:solidFill>
                </a:rPr>
                <a:t>　　　　　　　　　　　</a:t>
              </a:r>
              <a:r>
                <a:rPr lang="ja-JP" altLang="en-US" sz="1400" dirty="0">
                  <a:solidFill>
                    <a:srgbClr val="000000"/>
                  </a:solidFill>
                </a:rPr>
                <a:t>　（</a:t>
              </a:r>
              <a:r>
                <a:rPr lang="ja-JP" altLang="en-US" sz="1400" dirty="0" smtClean="0">
                  <a:solidFill>
                    <a:srgbClr val="000000"/>
                  </a:solidFill>
                </a:rPr>
                <a:t>停止）</a:t>
              </a:r>
              <a:endParaRPr lang="ja-JP" altLang="en-US" sz="1400" dirty="0">
                <a:solidFill>
                  <a:srgbClr val="000000"/>
                </a:solidFill>
              </a:endParaRP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                             </a:t>
              </a:r>
              <a:r>
                <a:rPr lang="en-US" altLang="ja-JP" sz="1800" dirty="0">
                  <a:solidFill>
                    <a:srgbClr val="009900"/>
                  </a:solidFill>
                </a:rPr>
                <a:t>r2</a:t>
              </a:r>
              <a:r>
                <a:rPr lang="en-US" altLang="ja-JP" sz="1800" dirty="0">
                  <a:solidFill>
                    <a:srgbClr val="000000"/>
                  </a:solidFill>
                </a:rPr>
                <a:t>           </a:t>
              </a:r>
              <a:r>
                <a:rPr lang="en-US" altLang="ja-JP" sz="1800" dirty="0" err="1">
                  <a:solidFill>
                    <a:srgbClr val="000000"/>
                  </a:solidFill>
                </a:rPr>
                <a:t>r2</a:t>
              </a:r>
              <a:r>
                <a:rPr lang="ja-JP" altLang="en-US" sz="1800" dirty="0">
                  <a:solidFill>
                    <a:srgbClr val="000000"/>
                  </a:solidFill>
                </a:rPr>
                <a:t>　　　　　　　　　　</a:t>
              </a:r>
              <a:r>
                <a:rPr lang="en-US" altLang="ja-JP" sz="1800" dirty="0" smtClean="0">
                  <a:solidFill>
                    <a:srgbClr val="000000"/>
                  </a:solidFill>
                </a:rPr>
                <a:t>r2</a:t>
              </a:r>
              <a:r>
                <a:rPr lang="ja-JP" altLang="en-US" sz="1800" dirty="0" smtClean="0">
                  <a:solidFill>
                    <a:srgbClr val="000000"/>
                  </a:solidFill>
                </a:rPr>
                <a:t>　　　　</a:t>
              </a:r>
              <a:r>
                <a:rPr lang="en-US" altLang="ja-JP" sz="1800" dirty="0" smtClean="0">
                  <a:solidFill>
                    <a:srgbClr val="000000"/>
                  </a:solidFill>
                </a:rPr>
                <a:t>r2</a:t>
              </a:r>
              <a:r>
                <a:rPr lang="ja-JP" altLang="en-US" sz="1800" dirty="0" smtClean="0">
                  <a:solidFill>
                    <a:srgbClr val="000000"/>
                  </a:solidFill>
                </a:rPr>
                <a:t>（</a:t>
              </a:r>
              <a:r>
                <a:rPr lang="ja-JP" altLang="en-US" sz="1400" dirty="0" smtClean="0">
                  <a:solidFill>
                    <a:srgbClr val="000000"/>
                  </a:solidFill>
                </a:rPr>
                <a:t>最終状態：</a:t>
              </a:r>
              <a:r>
                <a:rPr lang="ja-JP" altLang="en-US" sz="1400" dirty="0" smtClean="0"/>
                <a:t>受理</a:t>
              </a:r>
              <a:r>
                <a:rPr lang="ja-JP" altLang="en-US" sz="1800" dirty="0">
                  <a:solidFill>
                    <a:srgbClr val="000000"/>
                  </a:solidFill>
                </a:rPr>
                <a:t>）</a:t>
              </a:r>
            </a:p>
            <a:p>
              <a:pPr eaLnBrk="1" hangingPunct="1">
                <a:spcBef>
                  <a:spcPct val="0"/>
                </a:spcBef>
                <a:buFontTx/>
                <a:buNone/>
              </a:pPr>
              <a:r>
                <a:rPr lang="ja-JP" altLang="en-US" sz="1800" dirty="0">
                  <a:solidFill>
                    <a:srgbClr val="000000"/>
                  </a:solidFill>
                </a:rPr>
                <a:t>　　　　　　　　　　　　　　　　　　</a:t>
              </a:r>
              <a:r>
                <a:rPr lang="ja-JP" altLang="en-US" sz="1400" dirty="0">
                  <a:solidFill>
                    <a:srgbClr val="000000"/>
                  </a:solidFill>
                </a:rPr>
                <a:t>（</a:t>
              </a:r>
              <a:r>
                <a:rPr lang="ja-JP" altLang="en-US" sz="1400" dirty="0" smtClean="0">
                  <a:solidFill>
                    <a:srgbClr val="000000"/>
                  </a:solidFill>
                </a:rPr>
                <a:t>停止）</a:t>
              </a:r>
              <a:endParaRPr lang="ja-JP" altLang="en-US" sz="1400" dirty="0">
                <a:solidFill>
                  <a:srgbClr val="000000"/>
                </a:solidFill>
              </a:endParaRPr>
            </a:p>
            <a:p>
              <a:pPr eaLnBrk="1" hangingPunct="1">
                <a:spcBef>
                  <a:spcPct val="0"/>
                </a:spcBef>
                <a:buFontTx/>
                <a:buNone/>
              </a:pPr>
              <a:r>
                <a:rPr lang="ja-JP" altLang="en-US" sz="1800" dirty="0">
                  <a:solidFill>
                    <a:srgbClr val="000000"/>
                  </a:solidFill>
                </a:rPr>
                <a:t>           </a:t>
              </a:r>
            </a:p>
          </p:txBody>
        </p:sp>
        <p:sp>
          <p:nvSpPr>
            <p:cNvPr id="12299" name="Line 7"/>
            <p:cNvSpPr>
              <a:spLocks noChangeShapeType="1"/>
            </p:cNvSpPr>
            <p:nvPr/>
          </p:nvSpPr>
          <p:spPr bwMode="auto">
            <a:xfrm>
              <a:off x="930" y="1480"/>
              <a:ext cx="3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0" name="Line 8"/>
            <p:cNvSpPr>
              <a:spLocks noChangeShapeType="1"/>
            </p:cNvSpPr>
            <p:nvPr/>
          </p:nvSpPr>
          <p:spPr bwMode="auto">
            <a:xfrm>
              <a:off x="1474" y="1480"/>
              <a:ext cx="4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1" name="Line 9"/>
            <p:cNvSpPr>
              <a:spLocks noChangeShapeType="1"/>
            </p:cNvSpPr>
            <p:nvPr/>
          </p:nvSpPr>
          <p:spPr bwMode="auto">
            <a:xfrm>
              <a:off x="2064" y="1480"/>
              <a:ext cx="40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2" name="Line 10"/>
            <p:cNvSpPr>
              <a:spLocks noChangeShapeType="1"/>
            </p:cNvSpPr>
            <p:nvPr/>
          </p:nvSpPr>
          <p:spPr bwMode="auto">
            <a:xfrm>
              <a:off x="2653" y="1480"/>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3" name="Line 11"/>
            <p:cNvSpPr>
              <a:spLocks noChangeShapeType="1"/>
            </p:cNvSpPr>
            <p:nvPr/>
          </p:nvSpPr>
          <p:spPr bwMode="auto">
            <a:xfrm>
              <a:off x="3198" y="1480"/>
              <a:ext cx="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4" name="Line 12"/>
            <p:cNvSpPr>
              <a:spLocks noChangeShapeType="1"/>
            </p:cNvSpPr>
            <p:nvPr/>
          </p:nvSpPr>
          <p:spPr bwMode="auto">
            <a:xfrm>
              <a:off x="930" y="1525"/>
              <a:ext cx="362"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5" name="Line 13"/>
            <p:cNvSpPr>
              <a:spLocks noChangeShapeType="1"/>
            </p:cNvSpPr>
            <p:nvPr/>
          </p:nvSpPr>
          <p:spPr bwMode="auto">
            <a:xfrm>
              <a:off x="1474" y="2024"/>
              <a:ext cx="362"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6" name="Line 14"/>
            <p:cNvSpPr>
              <a:spLocks noChangeShapeType="1"/>
            </p:cNvSpPr>
            <p:nvPr/>
          </p:nvSpPr>
          <p:spPr bwMode="auto">
            <a:xfrm>
              <a:off x="1474" y="1525"/>
              <a:ext cx="362"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7" name="Line 15"/>
            <p:cNvSpPr>
              <a:spLocks noChangeShapeType="1"/>
            </p:cNvSpPr>
            <p:nvPr/>
          </p:nvSpPr>
          <p:spPr bwMode="auto">
            <a:xfrm>
              <a:off x="2653" y="1525"/>
              <a:ext cx="362" cy="49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8" name="Line 16"/>
            <p:cNvSpPr>
              <a:spLocks noChangeShapeType="1"/>
            </p:cNvSpPr>
            <p:nvPr/>
          </p:nvSpPr>
          <p:spPr bwMode="auto">
            <a:xfrm>
              <a:off x="2064" y="2523"/>
              <a:ext cx="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09" name="Text Box 17"/>
            <p:cNvSpPr txBox="1">
              <a:spLocks noChangeArrowheads="1"/>
            </p:cNvSpPr>
            <p:nvPr/>
          </p:nvSpPr>
          <p:spPr bwMode="auto">
            <a:xfrm>
              <a:off x="1610" y="206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0" name="Text Box 18"/>
            <p:cNvSpPr txBox="1">
              <a:spLocks noChangeArrowheads="1"/>
            </p:cNvSpPr>
            <p:nvPr/>
          </p:nvSpPr>
          <p:spPr bwMode="auto">
            <a:xfrm>
              <a:off x="1020" y="157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0000"/>
                  </a:solidFill>
                </a:rPr>
                <a:t>1</a:t>
              </a:r>
            </a:p>
          </p:txBody>
        </p:sp>
        <p:sp>
          <p:nvSpPr>
            <p:cNvPr id="12311" name="Text Box 19"/>
            <p:cNvSpPr txBox="1">
              <a:spLocks noChangeArrowheads="1"/>
            </p:cNvSpPr>
            <p:nvPr/>
          </p:nvSpPr>
          <p:spPr bwMode="auto">
            <a:xfrm>
              <a:off x="3288" y="206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2" name="Text Box 20"/>
            <p:cNvSpPr txBox="1">
              <a:spLocks noChangeArrowheads="1"/>
            </p:cNvSpPr>
            <p:nvPr/>
          </p:nvSpPr>
          <p:spPr bwMode="auto">
            <a:xfrm>
              <a:off x="2789" y="12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3" name="Text Box 21"/>
            <p:cNvSpPr txBox="1">
              <a:spLocks noChangeArrowheads="1"/>
            </p:cNvSpPr>
            <p:nvPr/>
          </p:nvSpPr>
          <p:spPr bwMode="auto">
            <a:xfrm>
              <a:off x="1020" y="12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0000"/>
                  </a:solidFill>
                </a:rPr>
                <a:t>1</a:t>
              </a:r>
            </a:p>
          </p:txBody>
        </p:sp>
        <p:sp>
          <p:nvSpPr>
            <p:cNvPr id="12314" name="Text Box 22"/>
            <p:cNvSpPr txBox="1">
              <a:spLocks noChangeArrowheads="1"/>
            </p:cNvSpPr>
            <p:nvPr/>
          </p:nvSpPr>
          <p:spPr bwMode="auto">
            <a:xfrm>
              <a:off x="1610" y="12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5" name="Text Box 23"/>
            <p:cNvSpPr txBox="1">
              <a:spLocks noChangeArrowheads="1"/>
            </p:cNvSpPr>
            <p:nvPr/>
          </p:nvSpPr>
          <p:spPr bwMode="auto">
            <a:xfrm>
              <a:off x="1610" y="161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6" name="Text Box 24"/>
            <p:cNvSpPr txBox="1">
              <a:spLocks noChangeArrowheads="1"/>
            </p:cNvSpPr>
            <p:nvPr/>
          </p:nvSpPr>
          <p:spPr bwMode="auto">
            <a:xfrm>
              <a:off x="2789" y="157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7" name="Text Box 25"/>
            <p:cNvSpPr txBox="1">
              <a:spLocks noChangeArrowheads="1"/>
            </p:cNvSpPr>
            <p:nvPr/>
          </p:nvSpPr>
          <p:spPr bwMode="auto">
            <a:xfrm>
              <a:off x="2154" y="22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12318" name="Text Box 26"/>
            <p:cNvSpPr txBox="1">
              <a:spLocks noChangeArrowheads="1"/>
            </p:cNvSpPr>
            <p:nvPr/>
          </p:nvSpPr>
          <p:spPr bwMode="auto">
            <a:xfrm>
              <a:off x="3243" y="12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2319" name="Text Box 27"/>
            <p:cNvSpPr txBox="1">
              <a:spLocks noChangeArrowheads="1"/>
            </p:cNvSpPr>
            <p:nvPr/>
          </p:nvSpPr>
          <p:spPr bwMode="auto">
            <a:xfrm>
              <a:off x="2154" y="12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12320" name="Line 28"/>
            <p:cNvSpPr>
              <a:spLocks noChangeShapeType="1"/>
            </p:cNvSpPr>
            <p:nvPr/>
          </p:nvSpPr>
          <p:spPr bwMode="auto">
            <a:xfrm>
              <a:off x="3198" y="2024"/>
              <a:ext cx="362" cy="49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21" name="Line 29"/>
            <p:cNvSpPr>
              <a:spLocks noChangeShapeType="1"/>
            </p:cNvSpPr>
            <p:nvPr/>
          </p:nvSpPr>
          <p:spPr bwMode="auto">
            <a:xfrm>
              <a:off x="3198" y="1525"/>
              <a:ext cx="362"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2322" name="Text Box 30"/>
            <p:cNvSpPr txBox="1">
              <a:spLocks noChangeArrowheads="1"/>
            </p:cNvSpPr>
            <p:nvPr/>
          </p:nvSpPr>
          <p:spPr bwMode="auto">
            <a:xfrm>
              <a:off x="3288" y="157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grpSp>
      <p:sp>
        <p:nvSpPr>
          <p:cNvPr id="12294" name="Text Box 36"/>
          <p:cNvSpPr txBox="1">
            <a:spLocks noChangeArrowheads="1"/>
          </p:cNvSpPr>
          <p:nvPr/>
        </p:nvSpPr>
        <p:spPr bwMode="auto">
          <a:xfrm>
            <a:off x="4416426" y="5598822"/>
            <a:ext cx="20780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FF0000"/>
                </a:solidFill>
              </a:rPr>
              <a:t>一つでも受理される</a:t>
            </a:r>
          </a:p>
          <a:p>
            <a:pPr eaLnBrk="1" hangingPunct="1">
              <a:spcBef>
                <a:spcPct val="0"/>
              </a:spcBef>
              <a:buFontTx/>
              <a:buNone/>
            </a:pPr>
            <a:r>
              <a:rPr lang="ja-JP" altLang="en-US" sz="1800" dirty="0">
                <a:solidFill>
                  <a:srgbClr val="FF0000"/>
                </a:solidFill>
              </a:rPr>
              <a:t>ことがあれば、文法</a:t>
            </a:r>
          </a:p>
          <a:p>
            <a:pPr eaLnBrk="1" hangingPunct="1">
              <a:spcBef>
                <a:spcPct val="0"/>
              </a:spcBef>
              <a:buFontTx/>
              <a:buNone/>
            </a:pPr>
            <a:r>
              <a:rPr lang="ja-JP" altLang="en-US" sz="1800" dirty="0">
                <a:solidFill>
                  <a:srgbClr val="FF0000"/>
                </a:solidFill>
              </a:rPr>
              <a:t>を満足するという</a:t>
            </a:r>
          </a:p>
        </p:txBody>
      </p:sp>
      <p:sp>
        <p:nvSpPr>
          <p:cNvPr id="12296" name="スライド番号プレースホルダー 3"/>
          <p:cNvSpPr>
            <a:spLocks noGrp="1"/>
          </p:cNvSpPr>
          <p:nvPr>
            <p:ph type="sldNum" sz="quarter" idx="12"/>
          </p:nvPr>
        </p:nvSpPr>
        <p:spPr>
          <a:xfrm>
            <a:off x="6634162" y="6364288"/>
            <a:ext cx="2133600" cy="268287"/>
          </a:xfrm>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22</a:t>
            </a:r>
            <a:endParaRPr lang="ja-JP" altLang="ja-JP" sz="1400" dirty="0" smtClean="0">
              <a:solidFill>
                <a:srgbClr val="000000"/>
              </a:solidFill>
            </a:endParaRPr>
          </a:p>
        </p:txBody>
      </p:sp>
      <p:sp>
        <p:nvSpPr>
          <p:cNvPr id="12297" name="テキスト ボックス 1"/>
          <p:cNvSpPr txBox="1">
            <a:spLocks noChangeArrowheads="1"/>
          </p:cNvSpPr>
          <p:nvPr/>
        </p:nvSpPr>
        <p:spPr bwMode="auto">
          <a:xfrm>
            <a:off x="331435" y="2805113"/>
            <a:ext cx="171553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0000"/>
                </a:solidFill>
              </a:rPr>
              <a:t>r0</a:t>
            </a:r>
            <a:r>
              <a:rPr lang="ja-JP" altLang="en-US" sz="1800" dirty="0" smtClean="0">
                <a:solidFill>
                  <a:srgbClr val="000000"/>
                </a:solidFill>
              </a:rPr>
              <a:t>状態のとき、</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入力が</a:t>
            </a:r>
            <a:r>
              <a:rPr lang="ja-JP" altLang="en-US" sz="1800" dirty="0" smtClean="0">
                <a:solidFill>
                  <a:srgbClr val="FF0000"/>
                </a:solidFill>
              </a:rPr>
              <a:t>１</a:t>
            </a:r>
            <a:r>
              <a:rPr lang="ja-JP" altLang="en-US" sz="1800" dirty="0" smtClean="0">
                <a:solidFill>
                  <a:srgbClr val="000000"/>
                </a:solidFill>
              </a:rPr>
              <a:t>のとき</a:t>
            </a:r>
            <a:endParaRPr lang="en-US" altLang="ja-JP" sz="1800" dirty="0" smtClean="0">
              <a:solidFill>
                <a:srgbClr val="000000"/>
              </a:solidFill>
            </a:endParaRPr>
          </a:p>
          <a:p>
            <a:pPr eaLnBrk="1" hangingPunct="1">
              <a:spcBef>
                <a:spcPct val="0"/>
              </a:spcBef>
              <a:buFontTx/>
              <a:buNone/>
            </a:pPr>
            <a:r>
              <a:rPr lang="ja-JP" altLang="en-US" sz="1800" dirty="0" smtClean="0">
                <a:solidFill>
                  <a:srgbClr val="000000"/>
                </a:solidFill>
              </a:rPr>
              <a:t>推移先</a:t>
            </a:r>
            <a:r>
              <a:rPr lang="ja-JP" altLang="en-US" sz="1800" dirty="0">
                <a:solidFill>
                  <a:srgbClr val="000000"/>
                </a:solidFill>
              </a:rPr>
              <a:t>の</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状態は</a:t>
            </a:r>
            <a:r>
              <a:rPr lang="en-US" altLang="ja-JP" sz="1800" dirty="0">
                <a:solidFill>
                  <a:srgbClr val="FF0000"/>
                </a:solidFill>
              </a:rPr>
              <a:t>r0</a:t>
            </a:r>
            <a:r>
              <a:rPr lang="ja-JP" altLang="en-US" sz="1800" dirty="0" err="1">
                <a:solidFill>
                  <a:srgbClr val="FF0000"/>
                </a:solidFill>
              </a:rPr>
              <a:t>、</a:t>
            </a:r>
            <a:r>
              <a:rPr lang="en-US" altLang="ja-JP" sz="1800" dirty="0" smtClean="0">
                <a:solidFill>
                  <a:srgbClr val="FF0000"/>
                </a:solidFill>
              </a:rPr>
              <a:t>r1</a:t>
            </a:r>
          </a:p>
          <a:p>
            <a:pPr eaLnBrk="1" hangingPunct="1">
              <a:spcBef>
                <a:spcPct val="0"/>
              </a:spcBef>
              <a:buFontTx/>
              <a:buNone/>
            </a:pPr>
            <a:r>
              <a:rPr lang="ja-JP" altLang="en-US" sz="1800" dirty="0" smtClean="0">
                <a:solidFill>
                  <a:srgbClr val="FF0000"/>
                </a:solidFill>
              </a:rPr>
              <a:t>（推移先は２つ）</a:t>
            </a:r>
            <a:endParaRPr lang="en-US" altLang="ja-JP" sz="1800" dirty="0" smtClean="0">
              <a:solidFill>
                <a:srgbClr val="FF0000"/>
              </a:solidFill>
            </a:endParaRPr>
          </a:p>
          <a:p>
            <a:pPr eaLnBrk="1" hangingPunct="1">
              <a:spcBef>
                <a:spcPct val="0"/>
              </a:spcBef>
              <a:buFontTx/>
              <a:buNone/>
            </a:pPr>
            <a:endParaRPr lang="en-US" altLang="ja-JP" sz="1800" dirty="0">
              <a:solidFill>
                <a:srgbClr val="0000FF"/>
              </a:solidFill>
            </a:endParaRPr>
          </a:p>
          <a:p>
            <a:pPr eaLnBrk="1" hangingPunct="1">
              <a:spcBef>
                <a:spcPct val="0"/>
              </a:spcBef>
              <a:buFontTx/>
              <a:buNone/>
            </a:pPr>
            <a:r>
              <a:rPr lang="en-US" altLang="ja-JP" sz="1800" dirty="0" smtClean="0">
                <a:solidFill>
                  <a:srgbClr val="0000FF"/>
                </a:solidFill>
              </a:rPr>
              <a:t>r1</a:t>
            </a:r>
            <a:r>
              <a:rPr lang="ja-JP" altLang="en-US" sz="1800" dirty="0" smtClean="0">
                <a:solidFill>
                  <a:srgbClr val="0000FF"/>
                </a:solidFill>
              </a:rPr>
              <a:t>状態のとき、</a:t>
            </a:r>
            <a:endParaRPr lang="en-US" altLang="ja-JP" sz="1800" dirty="0" smtClean="0">
              <a:solidFill>
                <a:srgbClr val="0000FF"/>
              </a:solidFill>
            </a:endParaRPr>
          </a:p>
          <a:p>
            <a:pPr eaLnBrk="1" hangingPunct="1">
              <a:spcBef>
                <a:spcPct val="0"/>
              </a:spcBef>
              <a:buFontTx/>
              <a:buNone/>
            </a:pPr>
            <a:r>
              <a:rPr lang="ja-JP" altLang="en-US" sz="1800" dirty="0">
                <a:solidFill>
                  <a:srgbClr val="0000FF"/>
                </a:solidFill>
              </a:rPr>
              <a:t>入力</a:t>
            </a:r>
            <a:r>
              <a:rPr lang="ja-JP" altLang="en-US" sz="1800" dirty="0" smtClean="0">
                <a:solidFill>
                  <a:srgbClr val="0000FF"/>
                </a:solidFill>
              </a:rPr>
              <a:t>が</a:t>
            </a:r>
            <a:r>
              <a:rPr lang="en-US" altLang="ja-JP" sz="1800" dirty="0" smtClean="0">
                <a:solidFill>
                  <a:srgbClr val="0000FF"/>
                </a:solidFill>
              </a:rPr>
              <a:t>0</a:t>
            </a:r>
            <a:r>
              <a:rPr lang="ja-JP" altLang="en-US" sz="1800" dirty="0" smtClean="0">
                <a:solidFill>
                  <a:srgbClr val="0000FF"/>
                </a:solidFill>
              </a:rPr>
              <a:t>のとき</a:t>
            </a:r>
            <a:endParaRPr lang="en-US" altLang="ja-JP" sz="1800" dirty="0" smtClean="0">
              <a:solidFill>
                <a:srgbClr val="0000FF"/>
              </a:solidFill>
            </a:endParaRPr>
          </a:p>
          <a:p>
            <a:pPr eaLnBrk="1" hangingPunct="1">
              <a:spcBef>
                <a:spcPct val="0"/>
              </a:spcBef>
              <a:buFontTx/>
              <a:buNone/>
            </a:pPr>
            <a:r>
              <a:rPr lang="ja-JP" altLang="en-US" sz="1800" dirty="0" smtClean="0">
                <a:solidFill>
                  <a:srgbClr val="0000FF"/>
                </a:solidFill>
              </a:rPr>
              <a:t>推移先がない</a:t>
            </a:r>
            <a:endParaRPr lang="en-US" altLang="ja-JP" sz="1800" dirty="0" smtClean="0">
              <a:solidFill>
                <a:srgbClr val="0000FF"/>
              </a:solidFill>
            </a:endParaRPr>
          </a:p>
          <a:p>
            <a:pPr eaLnBrk="1" hangingPunct="1">
              <a:spcBef>
                <a:spcPct val="0"/>
              </a:spcBef>
              <a:buFontTx/>
              <a:buNone/>
            </a:pPr>
            <a:endParaRPr lang="en-US" altLang="ja-JP" sz="1800" dirty="0">
              <a:solidFill>
                <a:srgbClr val="0000FF"/>
              </a:solidFill>
            </a:endParaRPr>
          </a:p>
          <a:p>
            <a:pPr eaLnBrk="1" hangingPunct="1">
              <a:spcBef>
                <a:spcPct val="0"/>
              </a:spcBef>
              <a:buFontTx/>
              <a:buNone/>
            </a:pPr>
            <a:r>
              <a:rPr lang="en-US" altLang="ja-JP" sz="1800" dirty="0" smtClean="0">
                <a:solidFill>
                  <a:srgbClr val="009900"/>
                </a:solidFill>
              </a:rPr>
              <a:t>r2</a:t>
            </a:r>
            <a:r>
              <a:rPr lang="ja-JP" altLang="en-US" sz="1800" dirty="0" smtClean="0">
                <a:solidFill>
                  <a:srgbClr val="009900"/>
                </a:solidFill>
              </a:rPr>
              <a:t>状態のとき、</a:t>
            </a:r>
            <a:endParaRPr lang="en-US" altLang="ja-JP" sz="1800" dirty="0" smtClean="0">
              <a:solidFill>
                <a:srgbClr val="009900"/>
              </a:solidFill>
            </a:endParaRPr>
          </a:p>
          <a:p>
            <a:pPr eaLnBrk="1" hangingPunct="1">
              <a:spcBef>
                <a:spcPct val="0"/>
              </a:spcBef>
              <a:buFontTx/>
              <a:buNone/>
            </a:pPr>
            <a:r>
              <a:rPr lang="ja-JP" altLang="en-US" sz="1800" dirty="0" smtClean="0">
                <a:solidFill>
                  <a:srgbClr val="009900"/>
                </a:solidFill>
              </a:rPr>
              <a:t>入力が１のとき</a:t>
            </a:r>
            <a:endParaRPr lang="en-US" altLang="ja-JP" sz="1800" dirty="0" smtClean="0">
              <a:solidFill>
                <a:srgbClr val="009900"/>
              </a:solidFill>
            </a:endParaRPr>
          </a:p>
          <a:p>
            <a:pPr eaLnBrk="1" hangingPunct="1">
              <a:spcBef>
                <a:spcPct val="0"/>
              </a:spcBef>
              <a:buFontTx/>
              <a:buNone/>
            </a:pPr>
            <a:r>
              <a:rPr lang="ja-JP" altLang="en-US" sz="1800" dirty="0" smtClean="0">
                <a:solidFill>
                  <a:srgbClr val="009900"/>
                </a:solidFill>
              </a:rPr>
              <a:t>推移先</a:t>
            </a:r>
            <a:r>
              <a:rPr lang="ja-JP" altLang="en-US" sz="1800" dirty="0">
                <a:solidFill>
                  <a:srgbClr val="009900"/>
                </a:solidFill>
              </a:rPr>
              <a:t>がない</a:t>
            </a:r>
            <a:endParaRPr lang="en-US" altLang="ja-JP" sz="1800" dirty="0" smtClean="0">
              <a:solidFill>
                <a:srgbClr val="009900"/>
              </a:solidFill>
            </a:endParaRPr>
          </a:p>
        </p:txBody>
      </p:sp>
      <p:sp>
        <p:nvSpPr>
          <p:cNvPr id="35" name="テキスト ボックス 34"/>
          <p:cNvSpPr txBox="1"/>
          <p:nvPr/>
        </p:nvSpPr>
        <p:spPr>
          <a:xfrm>
            <a:off x="2720236" y="5580151"/>
            <a:ext cx="864339"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2.33</a:t>
            </a:r>
            <a:endParaRPr lang="ja-JP" altLang="en-US" dirty="0">
              <a:solidFill>
                <a:srgbClr val="000000"/>
              </a:solidFill>
              <a:ea typeface="ＭＳ Ｐゴシック" pitchFamily="50" charset="-128"/>
            </a:endParaRPr>
          </a:p>
        </p:txBody>
      </p:sp>
      <p:sp>
        <p:nvSpPr>
          <p:cNvPr id="36" name="Line 11"/>
          <p:cNvSpPr>
            <a:spLocks noChangeShapeType="1"/>
          </p:cNvSpPr>
          <p:nvPr/>
        </p:nvSpPr>
        <p:spPr bwMode="auto">
          <a:xfrm>
            <a:off x="5919788" y="3925864"/>
            <a:ext cx="5746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38" name="Line 11"/>
          <p:cNvSpPr>
            <a:spLocks noChangeShapeType="1"/>
          </p:cNvSpPr>
          <p:nvPr/>
        </p:nvSpPr>
        <p:spPr bwMode="auto">
          <a:xfrm>
            <a:off x="5970588" y="2263751"/>
            <a:ext cx="574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39" name="Text Box 25"/>
          <p:cNvSpPr txBox="1">
            <a:spLocks noChangeArrowheads="1"/>
          </p:cNvSpPr>
          <p:nvPr/>
        </p:nvSpPr>
        <p:spPr bwMode="auto">
          <a:xfrm>
            <a:off x="6051550" y="358727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a:t>
            </a:r>
          </a:p>
        </p:txBody>
      </p:sp>
      <p:sp>
        <p:nvSpPr>
          <p:cNvPr id="40" name="Text Box 25"/>
          <p:cNvSpPr txBox="1">
            <a:spLocks noChangeArrowheads="1"/>
          </p:cNvSpPr>
          <p:nvPr/>
        </p:nvSpPr>
        <p:spPr bwMode="auto">
          <a:xfrm>
            <a:off x="6183313" y="1968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cxnSp>
        <p:nvCxnSpPr>
          <p:cNvPr id="3" name="直線矢印コネクタ 2"/>
          <p:cNvCxnSpPr/>
          <p:nvPr/>
        </p:nvCxnSpPr>
        <p:spPr>
          <a:xfrm flipV="1">
            <a:off x="1042988" y="2377031"/>
            <a:ext cx="165321" cy="3667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フリーフォーム 3"/>
          <p:cNvSpPr/>
          <p:nvPr/>
        </p:nvSpPr>
        <p:spPr>
          <a:xfrm>
            <a:off x="1857829" y="3283379"/>
            <a:ext cx="397772" cy="1335314"/>
          </a:xfrm>
          <a:custGeom>
            <a:avLst/>
            <a:gdLst>
              <a:gd name="connsiteX0" fmla="*/ 0 w 397772"/>
              <a:gd name="connsiteY0" fmla="*/ 1335314 h 1335314"/>
              <a:gd name="connsiteX1" fmla="*/ 362857 w 397772"/>
              <a:gd name="connsiteY1" fmla="*/ 711200 h 1335314"/>
              <a:gd name="connsiteX2" fmla="*/ 362857 w 397772"/>
              <a:gd name="connsiteY2" fmla="*/ 0 h 1335314"/>
            </a:gdLst>
            <a:ahLst/>
            <a:cxnLst>
              <a:cxn ang="0">
                <a:pos x="connsiteX0" y="connsiteY0"/>
              </a:cxn>
              <a:cxn ang="0">
                <a:pos x="connsiteX1" y="connsiteY1"/>
              </a:cxn>
              <a:cxn ang="0">
                <a:pos x="connsiteX2" y="connsiteY2"/>
              </a:cxn>
            </a:cxnLst>
            <a:rect l="l" t="t" r="r" b="b"/>
            <a:pathLst>
              <a:path w="397772" h="1335314">
                <a:moveTo>
                  <a:pt x="0" y="1335314"/>
                </a:moveTo>
                <a:cubicBezTo>
                  <a:pt x="151190" y="1134533"/>
                  <a:pt x="302381" y="933752"/>
                  <a:pt x="362857" y="711200"/>
                </a:cubicBezTo>
                <a:cubicBezTo>
                  <a:pt x="423333" y="488648"/>
                  <a:pt x="393095" y="244324"/>
                  <a:pt x="362857" y="0"/>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41"/>
          <p:cNvSpPr/>
          <p:nvPr/>
        </p:nvSpPr>
        <p:spPr>
          <a:xfrm rot="1563270">
            <a:off x="2184000" y="3850665"/>
            <a:ext cx="397772" cy="2034267"/>
          </a:xfrm>
          <a:custGeom>
            <a:avLst/>
            <a:gdLst>
              <a:gd name="connsiteX0" fmla="*/ 0 w 397772"/>
              <a:gd name="connsiteY0" fmla="*/ 1335314 h 1335314"/>
              <a:gd name="connsiteX1" fmla="*/ 362857 w 397772"/>
              <a:gd name="connsiteY1" fmla="*/ 711200 h 1335314"/>
              <a:gd name="connsiteX2" fmla="*/ 362857 w 397772"/>
              <a:gd name="connsiteY2" fmla="*/ 0 h 1335314"/>
            </a:gdLst>
            <a:ahLst/>
            <a:cxnLst>
              <a:cxn ang="0">
                <a:pos x="connsiteX0" y="connsiteY0"/>
              </a:cxn>
              <a:cxn ang="0">
                <a:pos x="connsiteX1" y="connsiteY1"/>
              </a:cxn>
              <a:cxn ang="0">
                <a:pos x="connsiteX2" y="connsiteY2"/>
              </a:cxn>
            </a:cxnLst>
            <a:rect l="l" t="t" r="r" b="b"/>
            <a:pathLst>
              <a:path w="397772" h="1335314">
                <a:moveTo>
                  <a:pt x="0" y="1335314"/>
                </a:moveTo>
                <a:cubicBezTo>
                  <a:pt x="151190" y="1134533"/>
                  <a:pt x="302381" y="933752"/>
                  <a:pt x="362857" y="711200"/>
                </a:cubicBezTo>
                <a:cubicBezTo>
                  <a:pt x="423333" y="488648"/>
                  <a:pt x="393095" y="244324"/>
                  <a:pt x="362857" y="0"/>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732088" y="4656821"/>
            <a:ext cx="2161682" cy="923330"/>
          </a:xfrm>
          <a:prstGeom prst="rect">
            <a:avLst/>
          </a:prstGeom>
          <a:noFill/>
        </p:spPr>
        <p:txBody>
          <a:bodyPr wrap="none" rtlCol="0">
            <a:spAutoFit/>
          </a:bodyPr>
          <a:lstStyle/>
          <a:p>
            <a:r>
              <a:rPr kumimoji="1" lang="en-US" altLang="ja-JP" dirty="0" smtClean="0"/>
              <a:t>11</a:t>
            </a:r>
            <a:r>
              <a:rPr kumimoji="1" lang="ja-JP" altLang="en-US" dirty="0" smtClean="0"/>
              <a:t>を読込んで</a:t>
            </a:r>
            <a:r>
              <a:rPr kumimoji="1" lang="en-US" altLang="ja-JP" dirty="0" smtClean="0"/>
              <a:t>r1</a:t>
            </a:r>
            <a:r>
              <a:rPr kumimoji="1" lang="ja-JP" altLang="en-US" dirty="0" smtClean="0"/>
              <a:t>状態</a:t>
            </a:r>
            <a:endParaRPr kumimoji="1" lang="en-US" altLang="ja-JP" dirty="0" smtClean="0"/>
          </a:p>
          <a:p>
            <a:r>
              <a:rPr kumimoji="1" lang="ja-JP" altLang="en-US" dirty="0" smtClean="0"/>
              <a:t>に達した後、推移は</a:t>
            </a:r>
            <a:endParaRPr kumimoji="1" lang="en-US" altLang="ja-JP" dirty="0" smtClean="0"/>
          </a:p>
          <a:p>
            <a:r>
              <a:rPr kumimoji="1" lang="ja-JP" altLang="en-US" dirty="0" smtClean="0"/>
              <a:t>停止する</a:t>
            </a:r>
            <a:endParaRPr kumimoji="1" lang="ja-JP" altLang="en-US" dirty="0"/>
          </a:p>
        </p:txBody>
      </p:sp>
      <p:sp>
        <p:nvSpPr>
          <p:cNvPr id="6" name="テキスト ボックス 5"/>
          <p:cNvSpPr txBox="1"/>
          <p:nvPr/>
        </p:nvSpPr>
        <p:spPr>
          <a:xfrm>
            <a:off x="4943101" y="4487600"/>
            <a:ext cx="2143536" cy="923330"/>
          </a:xfrm>
          <a:prstGeom prst="rect">
            <a:avLst/>
          </a:prstGeom>
          <a:noFill/>
        </p:spPr>
        <p:txBody>
          <a:bodyPr wrap="none" rtlCol="0">
            <a:spAutoFit/>
          </a:bodyPr>
          <a:lstStyle/>
          <a:p>
            <a:r>
              <a:rPr kumimoji="1" lang="en-US" altLang="ja-JP" dirty="0" smtClean="0"/>
              <a:t>110</a:t>
            </a:r>
            <a:r>
              <a:rPr kumimoji="1" lang="ja-JP" altLang="en-US" dirty="0" smtClean="0"/>
              <a:t>を読込んで</a:t>
            </a:r>
            <a:endParaRPr kumimoji="1" lang="en-US" altLang="ja-JP" dirty="0" smtClean="0"/>
          </a:p>
          <a:p>
            <a:r>
              <a:rPr lang="ja-JP" altLang="en-US" dirty="0" smtClean="0"/>
              <a:t>状態</a:t>
            </a:r>
            <a:r>
              <a:rPr lang="en-US" altLang="ja-JP" dirty="0" smtClean="0"/>
              <a:t>r2</a:t>
            </a:r>
            <a:r>
              <a:rPr lang="ja-JP" altLang="en-US" dirty="0" err="1" smtClean="0"/>
              <a:t>に到</a:t>
            </a:r>
            <a:r>
              <a:rPr lang="ja-JP" altLang="en-US" dirty="0" smtClean="0"/>
              <a:t>達した</a:t>
            </a:r>
            <a:endParaRPr lang="en-US" altLang="ja-JP" dirty="0" smtClean="0"/>
          </a:p>
          <a:p>
            <a:r>
              <a:rPr lang="ja-JP" altLang="en-US" dirty="0" smtClean="0"/>
              <a:t>後、推移は停止する</a:t>
            </a:r>
            <a:endParaRPr kumimoji="1" lang="en-US" altLang="ja-JP" dirty="0" smtClean="0"/>
          </a:p>
        </p:txBody>
      </p:sp>
      <p:sp>
        <p:nvSpPr>
          <p:cNvPr id="45" name="フリーフォーム 44"/>
          <p:cNvSpPr/>
          <p:nvPr/>
        </p:nvSpPr>
        <p:spPr>
          <a:xfrm rot="17006147">
            <a:off x="4548069" y="3700985"/>
            <a:ext cx="405796" cy="956332"/>
          </a:xfrm>
          <a:custGeom>
            <a:avLst/>
            <a:gdLst>
              <a:gd name="connsiteX0" fmla="*/ 0 w 397772"/>
              <a:gd name="connsiteY0" fmla="*/ 1335314 h 1335314"/>
              <a:gd name="connsiteX1" fmla="*/ 362857 w 397772"/>
              <a:gd name="connsiteY1" fmla="*/ 711200 h 1335314"/>
              <a:gd name="connsiteX2" fmla="*/ 362857 w 397772"/>
              <a:gd name="connsiteY2" fmla="*/ 0 h 1335314"/>
            </a:gdLst>
            <a:ahLst/>
            <a:cxnLst>
              <a:cxn ang="0">
                <a:pos x="connsiteX0" y="connsiteY0"/>
              </a:cxn>
              <a:cxn ang="0">
                <a:pos x="connsiteX1" y="connsiteY1"/>
              </a:cxn>
              <a:cxn ang="0">
                <a:pos x="connsiteX2" y="connsiteY2"/>
              </a:cxn>
            </a:cxnLst>
            <a:rect l="l" t="t" r="r" b="b"/>
            <a:pathLst>
              <a:path w="397772" h="1335314">
                <a:moveTo>
                  <a:pt x="0" y="1335314"/>
                </a:moveTo>
                <a:cubicBezTo>
                  <a:pt x="151190" y="1134533"/>
                  <a:pt x="302381" y="933752"/>
                  <a:pt x="362857" y="711200"/>
                </a:cubicBezTo>
                <a:cubicBezTo>
                  <a:pt x="423333" y="488648"/>
                  <a:pt x="393095" y="244324"/>
                  <a:pt x="362857" y="0"/>
                </a:cubicBez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2436916" y="3483429"/>
            <a:ext cx="553027" cy="1349828"/>
          </a:xfrm>
          <a:custGeom>
            <a:avLst/>
            <a:gdLst>
              <a:gd name="connsiteX0" fmla="*/ 422398 w 553027"/>
              <a:gd name="connsiteY0" fmla="*/ 1349828 h 1349828"/>
              <a:gd name="connsiteX1" fmla="*/ 1484 w 553027"/>
              <a:gd name="connsiteY1" fmla="*/ 551542 h 1349828"/>
              <a:gd name="connsiteX2" fmla="*/ 553027 w 553027"/>
              <a:gd name="connsiteY2" fmla="*/ 0 h 1349828"/>
              <a:gd name="connsiteX3" fmla="*/ 553027 w 553027"/>
              <a:gd name="connsiteY3" fmla="*/ 0 h 1349828"/>
            </a:gdLst>
            <a:ahLst/>
            <a:cxnLst>
              <a:cxn ang="0">
                <a:pos x="connsiteX0" y="connsiteY0"/>
              </a:cxn>
              <a:cxn ang="0">
                <a:pos x="connsiteX1" y="connsiteY1"/>
              </a:cxn>
              <a:cxn ang="0">
                <a:pos x="connsiteX2" y="connsiteY2"/>
              </a:cxn>
              <a:cxn ang="0">
                <a:pos x="connsiteX3" y="connsiteY3"/>
              </a:cxn>
            </a:cxnLst>
            <a:rect l="l" t="t" r="r" b="b"/>
            <a:pathLst>
              <a:path w="553027" h="1349828">
                <a:moveTo>
                  <a:pt x="422398" y="1349828"/>
                </a:moveTo>
                <a:cubicBezTo>
                  <a:pt x="201055" y="1063170"/>
                  <a:pt x="-20287" y="776513"/>
                  <a:pt x="1484" y="551542"/>
                </a:cubicBezTo>
                <a:cubicBezTo>
                  <a:pt x="23255" y="326571"/>
                  <a:pt x="553027" y="0"/>
                  <a:pt x="553027" y="0"/>
                </a:cubicBezTo>
                <a:lnTo>
                  <a:pt x="553027" y="0"/>
                </a:lnTo>
              </a:path>
            </a:pathLst>
          </a:custGeom>
          <a:noFill/>
          <a:ln w="127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6876256" y="2344689"/>
            <a:ext cx="2112905" cy="1477328"/>
          </a:xfrm>
          <a:prstGeom prst="rect">
            <a:avLst/>
          </a:prstGeom>
        </p:spPr>
        <p:txBody>
          <a:bodyPr wrap="square">
            <a:spAutoFit/>
          </a:bodyPr>
          <a:lstStyle/>
          <a:p>
            <a:r>
              <a:rPr lang="en-US" altLang="ja-JP" dirty="0"/>
              <a:t>110110</a:t>
            </a:r>
            <a:r>
              <a:rPr lang="ja-JP" altLang="en-US" dirty="0"/>
              <a:t>を読んで</a:t>
            </a:r>
            <a:endParaRPr lang="en-US" altLang="ja-JP" dirty="0"/>
          </a:p>
          <a:p>
            <a:r>
              <a:rPr lang="ja-JP" altLang="en-US" dirty="0"/>
              <a:t>到達できる状態は</a:t>
            </a:r>
            <a:endParaRPr lang="en-US" altLang="ja-JP" dirty="0"/>
          </a:p>
          <a:p>
            <a:r>
              <a:rPr lang="en-US" altLang="ja-JP" dirty="0"/>
              <a:t>r0</a:t>
            </a:r>
            <a:r>
              <a:rPr lang="ja-JP" altLang="en-US" dirty="0"/>
              <a:t>と</a:t>
            </a:r>
            <a:r>
              <a:rPr lang="en-US" altLang="ja-JP" dirty="0"/>
              <a:t>r2</a:t>
            </a:r>
            <a:r>
              <a:rPr lang="ja-JP" altLang="en-US" dirty="0" err="1"/>
              <a:t>。</a:t>
            </a:r>
            <a:r>
              <a:rPr lang="ja-JP" altLang="en-US" dirty="0"/>
              <a:t>このうち、</a:t>
            </a:r>
            <a:endParaRPr lang="en-US" altLang="ja-JP" dirty="0"/>
          </a:p>
          <a:p>
            <a:r>
              <a:rPr lang="en-US" altLang="ja-JP" dirty="0" smtClean="0"/>
              <a:t>r0</a:t>
            </a:r>
            <a:r>
              <a:rPr lang="ja-JP" altLang="en-US" dirty="0" smtClean="0"/>
              <a:t>は</a:t>
            </a:r>
            <a:r>
              <a:rPr lang="ja-JP" altLang="en-US" b="1" dirty="0"/>
              <a:t>非</a:t>
            </a:r>
            <a:r>
              <a:rPr lang="ja-JP" altLang="en-US" b="1" dirty="0" smtClean="0"/>
              <a:t>最終</a:t>
            </a:r>
            <a:r>
              <a:rPr lang="ja-JP" altLang="en-US" b="1" dirty="0"/>
              <a:t>状態</a:t>
            </a:r>
            <a:r>
              <a:rPr lang="ja-JP" altLang="en-US" dirty="0" smtClean="0"/>
              <a:t>。</a:t>
            </a:r>
            <a:endParaRPr lang="en-US" altLang="ja-JP" dirty="0" smtClean="0"/>
          </a:p>
          <a:p>
            <a:r>
              <a:rPr lang="en-US" altLang="ja-JP" dirty="0" smtClean="0"/>
              <a:t>110110</a:t>
            </a:r>
            <a:r>
              <a:rPr lang="ja-JP" altLang="en-US" dirty="0" smtClean="0"/>
              <a:t>は</a:t>
            </a:r>
            <a:r>
              <a:rPr lang="ja-JP" altLang="en-US" b="1" dirty="0" smtClean="0"/>
              <a:t>非受理</a:t>
            </a:r>
            <a:endParaRPr lang="ja-JP" altLang="en-US" b="1" dirty="0"/>
          </a:p>
        </p:txBody>
      </p:sp>
    </p:spTree>
    <p:extLst>
      <p:ext uri="{BB962C8B-B14F-4D97-AF65-F5344CB8AC3E}">
        <p14:creationId xmlns:p14="http://schemas.microsoft.com/office/powerpoint/2010/main" val="1088528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116013" y="765175"/>
            <a:ext cx="497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非決定性有限オートマトンの表現法（状態推移表）</a:t>
            </a:r>
          </a:p>
        </p:txBody>
      </p:sp>
      <p:sp>
        <p:nvSpPr>
          <p:cNvPr id="13315" name="Text Box 4"/>
          <p:cNvSpPr txBox="1">
            <a:spLocks noChangeArrowheads="1"/>
          </p:cNvSpPr>
          <p:nvPr/>
        </p:nvSpPr>
        <p:spPr bwMode="auto">
          <a:xfrm>
            <a:off x="1763713" y="17002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ja-JP" sz="1800">
              <a:solidFill>
                <a:srgbClr val="000000"/>
              </a:solidFill>
            </a:endParaRPr>
          </a:p>
        </p:txBody>
      </p:sp>
      <p:sp>
        <p:nvSpPr>
          <p:cNvPr id="13316" name="Text Box 5"/>
          <p:cNvSpPr txBox="1">
            <a:spLocks noChangeArrowheads="1"/>
          </p:cNvSpPr>
          <p:nvPr/>
        </p:nvSpPr>
        <p:spPr bwMode="auto">
          <a:xfrm>
            <a:off x="1763713" y="1560513"/>
            <a:ext cx="25590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               </a:t>
            </a:r>
            <a:r>
              <a:rPr lang="ja-JP" altLang="en-US" sz="1800" dirty="0">
                <a:solidFill>
                  <a:srgbClr val="000000"/>
                </a:solidFill>
              </a:rPr>
              <a:t>入力記号</a:t>
            </a:r>
          </a:p>
          <a:p>
            <a:pPr eaLnBrk="1" hangingPunct="1">
              <a:spcBef>
                <a:spcPct val="0"/>
              </a:spcBef>
              <a:buFontTx/>
              <a:buNone/>
            </a:pPr>
            <a:r>
              <a:rPr lang="ja-JP" altLang="en-US" sz="1800" dirty="0">
                <a:solidFill>
                  <a:srgbClr val="000000"/>
                </a:solidFill>
              </a:rPr>
              <a:t>                </a:t>
            </a:r>
            <a:r>
              <a:rPr lang="en-US" altLang="ja-JP" sz="1800" dirty="0">
                <a:solidFill>
                  <a:srgbClr val="000000"/>
                </a:solidFill>
              </a:rPr>
              <a:t>0            1</a:t>
            </a:r>
          </a:p>
          <a:p>
            <a:pPr eaLnBrk="1" hangingPunct="1">
              <a:spcBef>
                <a:spcPct val="0"/>
              </a:spcBef>
              <a:buFontTx/>
              <a:buNone/>
            </a:pPr>
            <a:r>
              <a:rPr lang="en-US" altLang="ja-JP" sz="1800" dirty="0">
                <a:solidFill>
                  <a:srgbClr val="000000"/>
                </a:solidFill>
              </a:rPr>
              <a:t>⇒r0</a:t>
            </a:r>
            <a:r>
              <a:rPr lang="ja-JP" altLang="en-US" sz="1800" dirty="0">
                <a:solidFill>
                  <a:srgbClr val="000000"/>
                </a:solidFill>
              </a:rPr>
              <a:t>　　　</a:t>
            </a:r>
            <a:r>
              <a:rPr lang="en-US" altLang="ja-JP" sz="1800" dirty="0">
                <a:solidFill>
                  <a:srgbClr val="000000"/>
                </a:solidFill>
              </a:rPr>
              <a:t>{r0}       {r0, r1}</a:t>
            </a:r>
          </a:p>
          <a:p>
            <a:pPr eaLnBrk="1" hangingPunct="1">
              <a:spcBef>
                <a:spcPct val="0"/>
              </a:spcBef>
              <a:buFontTx/>
              <a:buNone/>
            </a:pPr>
            <a:r>
              <a:rPr lang="en-US" altLang="ja-JP" sz="1800" dirty="0">
                <a:solidFill>
                  <a:srgbClr val="000000"/>
                </a:solidFill>
              </a:rPr>
              <a:t>   r1         </a:t>
            </a:r>
            <a:r>
              <a:rPr lang="en-US" altLang="ja-JP" sz="1800" dirty="0">
                <a:solidFill>
                  <a:srgbClr val="FF0000"/>
                </a:solidFill>
              </a:rPr>
              <a:t>φ</a:t>
            </a:r>
            <a:r>
              <a:rPr lang="ja-JP" altLang="en-US" sz="1800" dirty="0">
                <a:solidFill>
                  <a:srgbClr val="000000"/>
                </a:solidFill>
              </a:rPr>
              <a:t>　　　　</a:t>
            </a:r>
            <a:r>
              <a:rPr lang="en-US" altLang="ja-JP" sz="1800" dirty="0">
                <a:solidFill>
                  <a:srgbClr val="000000"/>
                </a:solidFill>
              </a:rPr>
              <a:t>{r2}</a:t>
            </a:r>
          </a:p>
          <a:p>
            <a:pPr eaLnBrk="1" hangingPunct="1">
              <a:spcBef>
                <a:spcPct val="0"/>
              </a:spcBef>
              <a:buFontTx/>
              <a:buNone/>
            </a:pPr>
            <a:r>
              <a:rPr lang="en-US" altLang="ja-JP" sz="1800" dirty="0">
                <a:solidFill>
                  <a:srgbClr val="000000"/>
                </a:solidFill>
              </a:rPr>
              <a:t>   r2        {r2}          </a:t>
            </a:r>
            <a:r>
              <a:rPr lang="en-US" altLang="ja-JP" sz="1800" dirty="0">
                <a:solidFill>
                  <a:srgbClr val="FF0000"/>
                </a:solidFill>
              </a:rPr>
              <a:t>φ</a:t>
            </a:r>
          </a:p>
        </p:txBody>
      </p:sp>
      <p:sp>
        <p:nvSpPr>
          <p:cNvPr id="13317" name="Line 6"/>
          <p:cNvSpPr>
            <a:spLocks noChangeShapeType="1"/>
          </p:cNvSpPr>
          <p:nvPr/>
        </p:nvSpPr>
        <p:spPr bwMode="auto">
          <a:xfrm>
            <a:off x="1403350" y="2133600"/>
            <a:ext cx="3313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3318" name="Line 7"/>
          <p:cNvSpPr>
            <a:spLocks noChangeShapeType="1"/>
          </p:cNvSpPr>
          <p:nvPr/>
        </p:nvSpPr>
        <p:spPr bwMode="auto">
          <a:xfrm>
            <a:off x="2411413" y="1557338"/>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3319" name="Line 8"/>
          <p:cNvSpPr>
            <a:spLocks noChangeShapeType="1"/>
          </p:cNvSpPr>
          <p:nvPr/>
        </p:nvSpPr>
        <p:spPr bwMode="auto">
          <a:xfrm>
            <a:off x="1403350" y="1557338"/>
            <a:ext cx="3313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3320" name="Line 9"/>
          <p:cNvSpPr>
            <a:spLocks noChangeShapeType="1"/>
          </p:cNvSpPr>
          <p:nvPr/>
        </p:nvSpPr>
        <p:spPr bwMode="auto">
          <a:xfrm>
            <a:off x="1403350" y="3141663"/>
            <a:ext cx="3313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3321" name="Text Box 10"/>
          <p:cNvSpPr txBox="1">
            <a:spLocks noChangeArrowheads="1"/>
          </p:cNvSpPr>
          <p:nvPr/>
        </p:nvSpPr>
        <p:spPr bwMode="auto">
          <a:xfrm>
            <a:off x="1403350" y="17732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状態</a:t>
            </a:r>
          </a:p>
        </p:txBody>
      </p:sp>
      <p:sp>
        <p:nvSpPr>
          <p:cNvPr id="13322" name="Line 11"/>
          <p:cNvSpPr>
            <a:spLocks noChangeShapeType="1"/>
          </p:cNvSpPr>
          <p:nvPr/>
        </p:nvSpPr>
        <p:spPr bwMode="auto">
          <a:xfrm>
            <a:off x="1547813" y="1557338"/>
            <a:ext cx="8636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3323" name="Text Box 14"/>
          <p:cNvSpPr txBox="1">
            <a:spLocks noChangeArrowheads="1"/>
          </p:cNvSpPr>
          <p:nvPr/>
        </p:nvSpPr>
        <p:spPr bwMode="auto">
          <a:xfrm>
            <a:off x="4716463" y="1700213"/>
            <a:ext cx="3921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0000"/>
                </a:solidFill>
              </a:rPr>
              <a:t>φ</a:t>
            </a:r>
            <a:r>
              <a:rPr lang="ja-JP" altLang="en-US" sz="1800" dirty="0" smtClean="0">
                <a:solidFill>
                  <a:srgbClr val="000000"/>
                </a:solidFill>
              </a:rPr>
              <a:t>：推移先の状態はない</a:t>
            </a:r>
            <a:endParaRPr lang="ja-JP" altLang="en-US" sz="1800" dirty="0">
              <a:solidFill>
                <a:srgbClr val="000000"/>
              </a:solidFill>
            </a:endParaRPr>
          </a:p>
          <a:p>
            <a:pPr eaLnBrk="1" hangingPunct="1">
              <a:spcBef>
                <a:spcPct val="0"/>
              </a:spcBef>
              <a:buFontTx/>
              <a:buNone/>
            </a:pPr>
            <a:r>
              <a:rPr lang="en-US" altLang="ja-JP" sz="1800" dirty="0">
                <a:solidFill>
                  <a:srgbClr val="000000"/>
                </a:solidFill>
              </a:rPr>
              <a:t>{  }</a:t>
            </a:r>
            <a:r>
              <a:rPr lang="ja-JP" altLang="en-US" sz="1800" dirty="0">
                <a:solidFill>
                  <a:srgbClr val="000000"/>
                </a:solidFill>
              </a:rPr>
              <a:t>：推移する可能性がある状態の集合</a:t>
            </a:r>
          </a:p>
        </p:txBody>
      </p:sp>
      <p:sp>
        <p:nvSpPr>
          <p:cNvPr id="13324" name="Text Box 15"/>
          <p:cNvSpPr txBox="1">
            <a:spLocks noChangeArrowheads="1"/>
          </p:cNvSpPr>
          <p:nvPr/>
        </p:nvSpPr>
        <p:spPr bwMode="auto">
          <a:xfrm>
            <a:off x="1711061" y="1156112"/>
            <a:ext cx="2595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smtClean="0">
                <a:solidFill>
                  <a:srgbClr val="000000"/>
                </a:solidFill>
              </a:rPr>
              <a:t>表</a:t>
            </a:r>
            <a:r>
              <a:rPr lang="en-US" altLang="ja-JP" sz="1800" dirty="0" smtClean="0">
                <a:solidFill>
                  <a:srgbClr val="000000"/>
                </a:solidFill>
              </a:rPr>
              <a:t>2.4</a:t>
            </a:r>
            <a:r>
              <a:rPr lang="ja-JP" altLang="en-US" sz="1800" dirty="0" smtClean="0">
                <a:solidFill>
                  <a:srgbClr val="000000"/>
                </a:solidFill>
              </a:rPr>
              <a:t>　</a:t>
            </a:r>
            <a:r>
              <a:rPr lang="en-US" altLang="ja-JP" sz="1800" dirty="0" smtClean="0">
                <a:solidFill>
                  <a:srgbClr val="000000"/>
                </a:solidFill>
              </a:rPr>
              <a:t>M4</a:t>
            </a:r>
            <a:r>
              <a:rPr lang="ja-JP" altLang="en-US" sz="1800" dirty="0">
                <a:solidFill>
                  <a:srgbClr val="000000"/>
                </a:solidFill>
              </a:rPr>
              <a:t>の状態推移表</a:t>
            </a:r>
          </a:p>
        </p:txBody>
      </p:sp>
      <p:sp>
        <p:nvSpPr>
          <p:cNvPr id="13329" name="スライド番号プレースホルダー 4"/>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23</a:t>
            </a:r>
            <a:endParaRPr lang="ja-JP" altLang="ja-JP" sz="1400" dirty="0" smtClean="0">
              <a:solidFill>
                <a:srgbClr val="000000"/>
              </a:solidFill>
            </a:endParaRPr>
          </a:p>
        </p:txBody>
      </p:sp>
      <p:sp>
        <p:nvSpPr>
          <p:cNvPr id="21" name="ドーナツ 20"/>
          <p:cNvSpPr/>
          <p:nvPr/>
        </p:nvSpPr>
        <p:spPr>
          <a:xfrm>
            <a:off x="1947863" y="2705100"/>
            <a:ext cx="392112" cy="320675"/>
          </a:xfrm>
          <a:prstGeom prst="donut">
            <a:avLst>
              <a:gd name="adj" fmla="val 936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000000"/>
              </a:solidFill>
            </a:endParaRPr>
          </a:p>
        </p:txBody>
      </p:sp>
      <p:sp>
        <p:nvSpPr>
          <p:cNvPr id="17" name="Oval 9"/>
          <p:cNvSpPr>
            <a:spLocks noChangeArrowheads="1"/>
          </p:cNvSpPr>
          <p:nvPr/>
        </p:nvSpPr>
        <p:spPr bwMode="auto">
          <a:xfrm>
            <a:off x="1549401" y="4991000"/>
            <a:ext cx="64928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8" name="Oval 10"/>
          <p:cNvSpPr>
            <a:spLocks noChangeArrowheads="1"/>
          </p:cNvSpPr>
          <p:nvPr/>
        </p:nvSpPr>
        <p:spPr bwMode="auto">
          <a:xfrm>
            <a:off x="3276601" y="4991000"/>
            <a:ext cx="64928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9" name="Oval 13"/>
          <p:cNvSpPr>
            <a:spLocks noChangeArrowheads="1"/>
          </p:cNvSpPr>
          <p:nvPr/>
        </p:nvSpPr>
        <p:spPr bwMode="auto">
          <a:xfrm>
            <a:off x="5013326" y="4994175"/>
            <a:ext cx="64928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20" name="Oval 14"/>
          <p:cNvSpPr>
            <a:spLocks noChangeArrowheads="1"/>
          </p:cNvSpPr>
          <p:nvPr/>
        </p:nvSpPr>
        <p:spPr bwMode="auto">
          <a:xfrm>
            <a:off x="5076826" y="5064025"/>
            <a:ext cx="503237"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22" name="Text Box 19"/>
          <p:cNvSpPr txBox="1">
            <a:spLocks noChangeArrowheads="1"/>
          </p:cNvSpPr>
          <p:nvPr/>
        </p:nvSpPr>
        <p:spPr bwMode="auto">
          <a:xfrm>
            <a:off x="1620838" y="5135463"/>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r0</a:t>
            </a:r>
          </a:p>
        </p:txBody>
      </p:sp>
      <p:sp>
        <p:nvSpPr>
          <p:cNvPr id="23" name="Text Box 20"/>
          <p:cNvSpPr txBox="1">
            <a:spLocks noChangeArrowheads="1"/>
          </p:cNvSpPr>
          <p:nvPr/>
        </p:nvSpPr>
        <p:spPr bwMode="auto">
          <a:xfrm>
            <a:off x="3421063" y="5135463"/>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r1</a:t>
            </a:r>
          </a:p>
        </p:txBody>
      </p:sp>
      <p:sp>
        <p:nvSpPr>
          <p:cNvPr id="24" name="Text Box 21"/>
          <p:cNvSpPr txBox="1">
            <a:spLocks noChangeArrowheads="1"/>
          </p:cNvSpPr>
          <p:nvPr/>
        </p:nvSpPr>
        <p:spPr bwMode="auto">
          <a:xfrm>
            <a:off x="5149851" y="5135463"/>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r2</a:t>
            </a:r>
          </a:p>
        </p:txBody>
      </p:sp>
      <p:sp>
        <p:nvSpPr>
          <p:cNvPr id="25" name="Line 23"/>
          <p:cNvSpPr>
            <a:spLocks noChangeShapeType="1"/>
          </p:cNvSpPr>
          <p:nvPr/>
        </p:nvSpPr>
        <p:spPr bwMode="auto">
          <a:xfrm>
            <a:off x="1116013" y="5279925"/>
            <a:ext cx="433388"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26" name="Freeform 27"/>
          <p:cNvSpPr>
            <a:spLocks/>
          </p:cNvSpPr>
          <p:nvPr/>
        </p:nvSpPr>
        <p:spPr bwMode="auto">
          <a:xfrm>
            <a:off x="4860926" y="4414738"/>
            <a:ext cx="863600" cy="647700"/>
          </a:xfrm>
          <a:custGeom>
            <a:avLst/>
            <a:gdLst>
              <a:gd name="T0" fmla="*/ 2147483647 w 544"/>
              <a:gd name="T1" fmla="*/ 2147483647 h 408"/>
              <a:gd name="T2" fmla="*/ 2147483647 w 544"/>
              <a:gd name="T3" fmla="*/ 2147483647 h 408"/>
              <a:gd name="T4" fmla="*/ 2147483647 w 544"/>
              <a:gd name="T5" fmla="*/ 0 h 408"/>
              <a:gd name="T6" fmla="*/ 2147483647 w 544"/>
              <a:gd name="T7" fmla="*/ 2147483647 h 408"/>
              <a:gd name="T8" fmla="*/ 2147483647 w 544"/>
              <a:gd name="T9" fmla="*/ 2147483647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27" name="Freeform 28"/>
          <p:cNvSpPr>
            <a:spLocks/>
          </p:cNvSpPr>
          <p:nvPr/>
        </p:nvSpPr>
        <p:spPr bwMode="auto">
          <a:xfrm>
            <a:off x="1404938" y="4414738"/>
            <a:ext cx="863600" cy="647700"/>
          </a:xfrm>
          <a:custGeom>
            <a:avLst/>
            <a:gdLst>
              <a:gd name="T0" fmla="*/ 2147483647 w 544"/>
              <a:gd name="T1" fmla="*/ 2147483647 h 408"/>
              <a:gd name="T2" fmla="*/ 2147483647 w 544"/>
              <a:gd name="T3" fmla="*/ 2147483647 h 408"/>
              <a:gd name="T4" fmla="*/ 2147483647 w 544"/>
              <a:gd name="T5" fmla="*/ 0 h 408"/>
              <a:gd name="T6" fmla="*/ 2147483647 w 544"/>
              <a:gd name="T7" fmla="*/ 2147483647 h 408"/>
              <a:gd name="T8" fmla="*/ 2147483647 w 544"/>
              <a:gd name="T9" fmla="*/ 2147483647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28" name="Line 32"/>
          <p:cNvSpPr>
            <a:spLocks noChangeShapeType="1"/>
          </p:cNvSpPr>
          <p:nvPr/>
        </p:nvSpPr>
        <p:spPr bwMode="auto">
          <a:xfrm>
            <a:off x="2197101" y="5351363"/>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29" name="Line 33"/>
          <p:cNvSpPr>
            <a:spLocks noChangeShapeType="1"/>
          </p:cNvSpPr>
          <p:nvPr/>
        </p:nvSpPr>
        <p:spPr bwMode="auto">
          <a:xfrm>
            <a:off x="3924301" y="5351363"/>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30" name="Text Box 36"/>
          <p:cNvSpPr txBox="1">
            <a:spLocks noChangeArrowheads="1"/>
          </p:cNvSpPr>
          <p:nvPr/>
        </p:nvSpPr>
        <p:spPr bwMode="auto">
          <a:xfrm>
            <a:off x="2557463" y="4991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31" name="Text Box 40"/>
          <p:cNvSpPr txBox="1">
            <a:spLocks noChangeArrowheads="1"/>
          </p:cNvSpPr>
          <p:nvPr/>
        </p:nvSpPr>
        <p:spPr bwMode="auto">
          <a:xfrm>
            <a:off x="5508626" y="42718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32" name="Text Box 41"/>
          <p:cNvSpPr txBox="1">
            <a:spLocks noChangeArrowheads="1"/>
          </p:cNvSpPr>
          <p:nvPr/>
        </p:nvSpPr>
        <p:spPr bwMode="auto">
          <a:xfrm>
            <a:off x="1476376" y="4055963"/>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0,1</a:t>
            </a:r>
          </a:p>
        </p:txBody>
      </p:sp>
      <p:sp>
        <p:nvSpPr>
          <p:cNvPr id="33" name="Text Box 45"/>
          <p:cNvSpPr txBox="1">
            <a:spLocks noChangeArrowheads="1"/>
          </p:cNvSpPr>
          <p:nvPr/>
        </p:nvSpPr>
        <p:spPr bwMode="auto">
          <a:xfrm>
            <a:off x="4357688" y="50640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34" name="Text Box 47"/>
          <p:cNvSpPr txBox="1">
            <a:spLocks noChangeArrowheads="1"/>
          </p:cNvSpPr>
          <p:nvPr/>
        </p:nvSpPr>
        <p:spPr bwMode="auto">
          <a:xfrm>
            <a:off x="2197101" y="5654575"/>
            <a:ext cx="300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非決定性有限オートマトン</a:t>
            </a:r>
            <a:r>
              <a:rPr lang="en-US" altLang="ja-JP" sz="1800">
                <a:solidFill>
                  <a:srgbClr val="000000"/>
                </a:solidFill>
              </a:rPr>
              <a:t>M4</a:t>
            </a:r>
          </a:p>
        </p:txBody>
      </p:sp>
      <p:sp>
        <p:nvSpPr>
          <p:cNvPr id="35" name="Text Box 48"/>
          <p:cNvSpPr txBox="1">
            <a:spLocks noChangeArrowheads="1"/>
          </p:cNvSpPr>
          <p:nvPr/>
        </p:nvSpPr>
        <p:spPr bwMode="auto">
          <a:xfrm>
            <a:off x="2268538" y="4343300"/>
            <a:ext cx="2562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a:solidFill>
                  <a:srgbClr val="FF3300"/>
                </a:solidFill>
              </a:rPr>
              <a:t>文法を直接表現している</a:t>
            </a:r>
          </a:p>
        </p:txBody>
      </p:sp>
      <p:sp>
        <p:nvSpPr>
          <p:cNvPr id="36" name="テキスト ボックス 35"/>
          <p:cNvSpPr txBox="1"/>
          <p:nvPr/>
        </p:nvSpPr>
        <p:spPr>
          <a:xfrm>
            <a:off x="6240463" y="4210949"/>
            <a:ext cx="864339"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2.32</a:t>
            </a:r>
            <a:endParaRPr lang="ja-JP" altLang="en-US" dirty="0">
              <a:solidFill>
                <a:srgbClr val="000000"/>
              </a:solidFill>
              <a:ea typeface="ＭＳ Ｐゴシック" pitchFamily="50" charset="-128"/>
            </a:endParaRPr>
          </a:p>
        </p:txBody>
      </p:sp>
    </p:spTree>
    <p:extLst>
      <p:ext uri="{BB962C8B-B14F-4D97-AF65-F5344CB8AC3E}">
        <p14:creationId xmlns:p14="http://schemas.microsoft.com/office/powerpoint/2010/main" val="2185781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スライド番号プレースホルダー 4"/>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24</a:t>
            </a:r>
            <a:endParaRPr lang="ja-JP" altLang="ja-JP" sz="1400" dirty="0" smtClean="0">
              <a:solidFill>
                <a:srgbClr val="000000"/>
              </a:solidFill>
            </a:endParaRPr>
          </a:p>
        </p:txBody>
      </p:sp>
      <p:sp>
        <p:nvSpPr>
          <p:cNvPr id="4" name="テキスト ボックス 3"/>
          <p:cNvSpPr txBox="1"/>
          <p:nvPr/>
        </p:nvSpPr>
        <p:spPr>
          <a:xfrm>
            <a:off x="539552" y="1037635"/>
            <a:ext cx="8260595" cy="2862322"/>
          </a:xfrm>
          <a:prstGeom prst="rect">
            <a:avLst/>
          </a:prstGeom>
          <a:noFill/>
        </p:spPr>
        <p:txBody>
          <a:bodyPr wrap="none" rtlCol="0">
            <a:spAutoFit/>
          </a:bodyPr>
          <a:lstStyle/>
          <a:p>
            <a:r>
              <a:rPr lang="en-US" altLang="ja-JP" dirty="0" smtClean="0">
                <a:solidFill>
                  <a:srgbClr val="000000"/>
                </a:solidFill>
                <a:ea typeface="ＭＳ Ｐゴシック" pitchFamily="50" charset="-128"/>
              </a:rPr>
              <a:t>M2(</a:t>
            </a:r>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2.31)</a:t>
            </a:r>
            <a:r>
              <a:rPr lang="ja-JP" altLang="en-US" dirty="0" err="1" smtClean="0">
                <a:solidFill>
                  <a:srgbClr val="000000"/>
                </a:solidFill>
                <a:ea typeface="ＭＳ Ｐゴシック" pitchFamily="50" charset="-128"/>
              </a:rPr>
              <a:t>、</a:t>
            </a:r>
            <a:r>
              <a:rPr lang="en-US" altLang="ja-JP" dirty="0" smtClean="0">
                <a:solidFill>
                  <a:srgbClr val="000000"/>
                </a:solidFill>
                <a:ea typeface="ＭＳ Ｐゴシック" pitchFamily="50" charset="-128"/>
              </a:rPr>
              <a:t>M4(</a:t>
            </a:r>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2.32)</a:t>
            </a:r>
            <a:r>
              <a:rPr lang="ja-JP" altLang="en-US" dirty="0" smtClean="0">
                <a:solidFill>
                  <a:srgbClr val="000000"/>
                </a:solidFill>
                <a:ea typeface="ＭＳ Ｐゴシック" pitchFamily="50" charset="-128"/>
              </a:rPr>
              <a:t>は非決定性有限オートマトンと呼ばれ、状態推移の仕方に</a:t>
            </a:r>
            <a:endParaRPr lang="en-US" altLang="ja-JP" dirty="0" smtClean="0">
              <a:solidFill>
                <a:srgbClr val="000000"/>
              </a:solidFill>
              <a:ea typeface="ＭＳ Ｐゴシック" pitchFamily="50" charset="-128"/>
            </a:endParaRPr>
          </a:p>
          <a:p>
            <a:r>
              <a:rPr lang="ja-JP" altLang="en-US" b="1" dirty="0" smtClean="0">
                <a:solidFill>
                  <a:srgbClr val="0066FF"/>
                </a:solidFill>
                <a:ea typeface="ＭＳ Ｐゴシック" pitchFamily="50" charset="-128"/>
              </a:rPr>
              <a:t>柔軟性（複数の状態推移の仕方）</a:t>
            </a:r>
            <a:r>
              <a:rPr lang="ja-JP" altLang="en-US" dirty="0" smtClean="0">
                <a:solidFill>
                  <a:srgbClr val="000000"/>
                </a:solidFill>
                <a:ea typeface="ＭＳ Ｐゴシック" pitchFamily="50" charset="-128"/>
              </a:rPr>
              <a:t>を許していること以外は決定性有限オートマトンと</a:t>
            </a:r>
            <a:endParaRPr lang="en-US" altLang="ja-JP" dirty="0" smtClean="0">
              <a:solidFill>
                <a:srgbClr val="000000"/>
              </a:solidFill>
              <a:ea typeface="ＭＳ Ｐゴシック" pitchFamily="50" charset="-128"/>
            </a:endParaRPr>
          </a:p>
          <a:p>
            <a:r>
              <a:rPr lang="ja-JP" altLang="en-US" dirty="0" smtClean="0">
                <a:solidFill>
                  <a:srgbClr val="000000"/>
                </a:solidFill>
                <a:ea typeface="ＭＳ Ｐゴシック" pitchFamily="50" charset="-128"/>
              </a:rPr>
              <a:t>全く同じものである。</a:t>
            </a:r>
            <a:endParaRPr lang="en-US" altLang="ja-JP" dirty="0" smtClean="0">
              <a:solidFill>
                <a:srgbClr val="000000"/>
              </a:solidFill>
              <a:ea typeface="ＭＳ Ｐゴシック" pitchFamily="50" charset="-128"/>
            </a:endParaRPr>
          </a:p>
          <a:p>
            <a:endParaRPr lang="en-US" altLang="ja-JP" dirty="0" smtClean="0">
              <a:solidFill>
                <a:srgbClr val="000000"/>
              </a:solidFill>
              <a:ea typeface="ＭＳ Ｐゴシック" pitchFamily="50" charset="-128"/>
            </a:endParaRPr>
          </a:p>
          <a:p>
            <a:r>
              <a:rPr lang="ja-JP" altLang="en-US" dirty="0" smtClean="0">
                <a:solidFill>
                  <a:srgbClr val="000000"/>
                </a:solidFill>
                <a:ea typeface="ＭＳ Ｐゴシック" pitchFamily="50" charset="-128"/>
              </a:rPr>
              <a:t>後述：</a:t>
            </a:r>
            <a:endParaRPr lang="en-US" altLang="ja-JP" dirty="0" smtClean="0">
              <a:solidFill>
                <a:srgbClr val="000000"/>
              </a:solidFill>
              <a:ea typeface="ＭＳ Ｐゴシック" pitchFamily="50" charset="-128"/>
            </a:endParaRPr>
          </a:p>
          <a:p>
            <a:r>
              <a:rPr lang="ja-JP" altLang="en-US" dirty="0">
                <a:solidFill>
                  <a:srgbClr val="000000"/>
                </a:solidFill>
                <a:ea typeface="ＭＳ Ｐゴシック" pitchFamily="50" charset="-128"/>
              </a:rPr>
              <a:t>　</a:t>
            </a:r>
            <a:r>
              <a:rPr lang="ja-JP" altLang="en-US" dirty="0" smtClean="0">
                <a:solidFill>
                  <a:srgbClr val="FF0000"/>
                </a:solidFill>
                <a:ea typeface="ＭＳ Ｐゴシック" pitchFamily="50" charset="-128"/>
              </a:rPr>
              <a:t>非決定性</a:t>
            </a:r>
            <a:r>
              <a:rPr lang="ja-JP" altLang="en-US" dirty="0">
                <a:solidFill>
                  <a:srgbClr val="FF0000"/>
                </a:solidFill>
                <a:ea typeface="ＭＳ Ｐゴシック" pitchFamily="50" charset="-128"/>
              </a:rPr>
              <a:t>有限</a:t>
            </a:r>
            <a:r>
              <a:rPr lang="ja-JP" altLang="en-US" dirty="0" smtClean="0">
                <a:solidFill>
                  <a:srgbClr val="FF0000"/>
                </a:solidFill>
                <a:ea typeface="ＭＳ Ｐゴシック" pitchFamily="50" charset="-128"/>
              </a:rPr>
              <a:t>オートマトン</a:t>
            </a:r>
            <a:r>
              <a:rPr lang="ja-JP" altLang="en-US" dirty="0" smtClean="0">
                <a:solidFill>
                  <a:srgbClr val="000000"/>
                </a:solidFill>
                <a:ea typeface="ＭＳ Ｐゴシック" pitchFamily="50" charset="-128"/>
              </a:rPr>
              <a:t>は「部分集合構成法（</a:t>
            </a:r>
            <a:r>
              <a:rPr lang="en-US" altLang="ja-JP" dirty="0" smtClean="0">
                <a:solidFill>
                  <a:srgbClr val="000000"/>
                </a:solidFill>
                <a:ea typeface="ＭＳ Ｐゴシック" pitchFamily="50" charset="-128"/>
              </a:rPr>
              <a:t>§2.3.1</a:t>
            </a:r>
            <a:r>
              <a:rPr lang="ja-JP" altLang="en-US" dirty="0" smtClean="0">
                <a:solidFill>
                  <a:srgbClr val="000000"/>
                </a:solidFill>
                <a:ea typeface="ＭＳ Ｐゴシック" pitchFamily="50" charset="-128"/>
              </a:rPr>
              <a:t>）」により、</a:t>
            </a:r>
            <a:r>
              <a:rPr lang="ja-JP" altLang="en-US" dirty="0" smtClean="0">
                <a:solidFill>
                  <a:srgbClr val="FF0000"/>
                </a:solidFill>
                <a:ea typeface="ＭＳ Ｐゴシック" pitchFamily="50" charset="-128"/>
              </a:rPr>
              <a:t>等価な</a:t>
            </a:r>
            <a:endParaRPr lang="en-US" altLang="ja-JP" dirty="0" smtClean="0">
              <a:solidFill>
                <a:srgbClr val="FF0000"/>
              </a:solidFill>
              <a:ea typeface="ＭＳ Ｐゴシック" pitchFamily="50" charset="-128"/>
            </a:endParaRPr>
          </a:p>
          <a:p>
            <a:r>
              <a:rPr lang="ja-JP" altLang="en-US" dirty="0" smtClean="0">
                <a:solidFill>
                  <a:srgbClr val="FF0000"/>
                </a:solidFill>
                <a:ea typeface="ＭＳ Ｐゴシック" pitchFamily="50" charset="-128"/>
              </a:rPr>
              <a:t>決定性有限オートマトンに置換できる</a:t>
            </a:r>
            <a:r>
              <a:rPr lang="ja-JP" altLang="en-US" dirty="0">
                <a:solidFill>
                  <a:srgbClr val="000000"/>
                </a:solidFill>
                <a:ea typeface="ＭＳ Ｐゴシック" pitchFamily="50" charset="-128"/>
              </a:rPr>
              <a:t>。</a:t>
            </a:r>
            <a:endParaRPr lang="en-US" altLang="ja-JP" dirty="0" smtClean="0">
              <a:solidFill>
                <a:srgbClr val="000000"/>
              </a:solidFill>
              <a:ea typeface="ＭＳ Ｐゴシック" pitchFamily="50" charset="-128"/>
            </a:endParaRPr>
          </a:p>
          <a:p>
            <a:endParaRPr lang="en-US" altLang="ja-JP" dirty="0" smtClean="0">
              <a:solidFill>
                <a:srgbClr val="000000"/>
              </a:solidFill>
              <a:ea typeface="ＭＳ Ｐゴシック" pitchFamily="50" charset="-128"/>
            </a:endParaRPr>
          </a:p>
          <a:p>
            <a:r>
              <a:rPr lang="ja-JP" altLang="en-US" dirty="0">
                <a:solidFill>
                  <a:srgbClr val="000000"/>
                </a:solidFill>
                <a:ea typeface="ＭＳ Ｐゴシック" pitchFamily="50" charset="-128"/>
              </a:rPr>
              <a:t>このため、</a:t>
            </a:r>
            <a:r>
              <a:rPr lang="ja-JP" altLang="en-US" dirty="0" smtClean="0">
                <a:solidFill>
                  <a:srgbClr val="FF0000"/>
                </a:solidFill>
                <a:ea typeface="ＭＳ Ｐゴシック" pitchFamily="50" charset="-128"/>
              </a:rPr>
              <a:t>非決定性</a:t>
            </a:r>
            <a:r>
              <a:rPr lang="ja-JP" altLang="en-US" dirty="0">
                <a:solidFill>
                  <a:srgbClr val="FF0000"/>
                </a:solidFill>
                <a:ea typeface="ＭＳ Ｐゴシック" pitchFamily="50" charset="-128"/>
              </a:rPr>
              <a:t>有限</a:t>
            </a:r>
            <a:r>
              <a:rPr lang="ja-JP" altLang="en-US" dirty="0" smtClean="0">
                <a:solidFill>
                  <a:srgbClr val="FF0000"/>
                </a:solidFill>
                <a:ea typeface="ＭＳ Ｐゴシック" pitchFamily="50" charset="-128"/>
              </a:rPr>
              <a:t>オートマトンにより受理される言語</a:t>
            </a:r>
            <a:r>
              <a:rPr lang="ja-JP" altLang="en-US" dirty="0" smtClean="0">
                <a:solidFill>
                  <a:srgbClr val="000000"/>
                </a:solidFill>
                <a:ea typeface="ＭＳ Ｐゴシック" pitchFamily="50" charset="-128"/>
              </a:rPr>
              <a:t>も</a:t>
            </a:r>
            <a:r>
              <a:rPr lang="ja-JP" altLang="en-US" dirty="0" smtClean="0">
                <a:solidFill>
                  <a:srgbClr val="FF0000"/>
                </a:solidFill>
                <a:ea typeface="ＭＳ Ｐゴシック" pitchFamily="50" charset="-128"/>
              </a:rPr>
              <a:t>正則言語</a:t>
            </a:r>
            <a:r>
              <a:rPr lang="ja-JP" altLang="en-US" sz="1600" dirty="0" smtClean="0">
                <a:solidFill>
                  <a:srgbClr val="FF0000"/>
                </a:solidFill>
                <a:ea typeface="ＭＳ Ｐゴシック" pitchFamily="50" charset="-128"/>
              </a:rPr>
              <a:t>（</a:t>
            </a:r>
            <a:r>
              <a:rPr lang="en-US" altLang="ja-JP" sz="1600" dirty="0" smtClean="0">
                <a:solidFill>
                  <a:srgbClr val="FF0000"/>
                </a:solidFill>
                <a:ea typeface="ＭＳ Ｐゴシック" pitchFamily="50" charset="-128"/>
              </a:rPr>
              <a:t>§</a:t>
            </a:r>
            <a:r>
              <a:rPr lang="ja-JP" altLang="en-US" sz="1600" dirty="0" smtClean="0">
                <a:solidFill>
                  <a:srgbClr val="FF0000"/>
                </a:solidFill>
                <a:ea typeface="ＭＳ Ｐゴシック" pitchFamily="50" charset="-128"/>
              </a:rPr>
              <a:t>２．２．１）</a:t>
            </a:r>
            <a:endParaRPr lang="en-US" altLang="ja-JP" sz="1600" dirty="0" smtClean="0">
              <a:solidFill>
                <a:srgbClr val="FF0000"/>
              </a:solidFill>
              <a:ea typeface="ＭＳ Ｐゴシック" pitchFamily="50" charset="-128"/>
            </a:endParaRPr>
          </a:p>
          <a:p>
            <a:r>
              <a:rPr lang="ja-JP" altLang="en-US" dirty="0" smtClean="0">
                <a:solidFill>
                  <a:srgbClr val="000000"/>
                </a:solidFill>
                <a:ea typeface="ＭＳ Ｐゴシック" pitchFamily="50" charset="-128"/>
              </a:rPr>
              <a:t>である。</a:t>
            </a:r>
            <a:endParaRPr lang="ja-JP" altLang="en-US" dirty="0">
              <a:solidFill>
                <a:srgbClr val="000000"/>
              </a:solidFill>
              <a:ea typeface="ＭＳ Ｐゴシック" pitchFamily="50" charset="-128"/>
            </a:endParaRPr>
          </a:p>
        </p:txBody>
      </p:sp>
    </p:spTree>
    <p:extLst>
      <p:ext uri="{BB962C8B-B14F-4D97-AF65-F5344CB8AC3E}">
        <p14:creationId xmlns:p14="http://schemas.microsoft.com/office/powerpoint/2010/main" val="3860759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スライド番号プレースホルダー 4"/>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25</a:t>
            </a:r>
            <a:endParaRPr lang="ja-JP" altLang="ja-JP" sz="1400" dirty="0" smtClean="0">
              <a:solidFill>
                <a:srgbClr val="000000"/>
              </a:solidFill>
            </a:endParaRPr>
          </a:p>
        </p:txBody>
      </p:sp>
      <p:sp>
        <p:nvSpPr>
          <p:cNvPr id="7" name="Text Box 16"/>
          <p:cNvSpPr txBox="1">
            <a:spLocks noChangeArrowheads="1"/>
          </p:cNvSpPr>
          <p:nvPr/>
        </p:nvSpPr>
        <p:spPr bwMode="auto">
          <a:xfrm>
            <a:off x="683568" y="440668"/>
            <a:ext cx="763542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solidFill>
                  <a:srgbClr val="000000"/>
                </a:solidFill>
              </a:rPr>
              <a:t>非決定性有限オートマトンの</a:t>
            </a:r>
            <a:r>
              <a:rPr lang="ja-JP" altLang="en-US" sz="1800" b="1" dirty="0" smtClean="0">
                <a:solidFill>
                  <a:srgbClr val="000000"/>
                </a:solidFill>
              </a:rPr>
              <a:t>表現法</a:t>
            </a:r>
            <a:endParaRPr lang="ja-JP" altLang="en-US" sz="1800" dirty="0">
              <a:solidFill>
                <a:srgbClr val="000000"/>
              </a:solidFill>
            </a:endParaRPr>
          </a:p>
          <a:p>
            <a:pPr eaLnBrk="1" hangingPunct="1">
              <a:spcBef>
                <a:spcPct val="0"/>
              </a:spcBef>
              <a:buFontTx/>
              <a:buNone/>
            </a:pPr>
            <a:r>
              <a:rPr lang="ja-JP" altLang="en-US" sz="1800" dirty="0">
                <a:solidFill>
                  <a:srgbClr val="000000"/>
                </a:solidFill>
              </a:rPr>
              <a:t>　</a:t>
            </a:r>
            <a:r>
              <a:rPr lang="en-US" altLang="ja-JP" sz="1400" dirty="0">
                <a:solidFill>
                  <a:srgbClr val="000000"/>
                </a:solidFill>
              </a:rPr>
              <a:t>M=( Q, Σ</a:t>
            </a:r>
            <a:r>
              <a:rPr lang="ja-JP" altLang="en-US" sz="1400" dirty="0" err="1">
                <a:solidFill>
                  <a:srgbClr val="000000"/>
                </a:solidFill>
              </a:rPr>
              <a:t>，</a:t>
            </a:r>
            <a:r>
              <a:rPr lang="en-US" altLang="ja-JP" sz="1400" dirty="0">
                <a:solidFill>
                  <a:srgbClr val="000000"/>
                </a:solidFill>
              </a:rPr>
              <a:t>δ</a:t>
            </a:r>
            <a:r>
              <a:rPr lang="ja-JP" altLang="en-US" sz="1400" dirty="0" err="1">
                <a:solidFill>
                  <a:srgbClr val="000000"/>
                </a:solidFill>
              </a:rPr>
              <a:t>，</a:t>
            </a:r>
            <a:r>
              <a:rPr lang="en-US" altLang="ja-JP" sz="1400" dirty="0">
                <a:solidFill>
                  <a:srgbClr val="000000"/>
                </a:solidFill>
              </a:rPr>
              <a:t>q0</a:t>
            </a:r>
            <a:r>
              <a:rPr lang="ja-JP" altLang="en-US" sz="1400" dirty="0" err="1">
                <a:solidFill>
                  <a:srgbClr val="000000"/>
                </a:solidFill>
              </a:rPr>
              <a:t>，</a:t>
            </a:r>
            <a:r>
              <a:rPr lang="en-US" altLang="ja-JP" sz="1400" dirty="0">
                <a:solidFill>
                  <a:srgbClr val="000000"/>
                </a:solidFill>
              </a:rPr>
              <a:t>F )</a:t>
            </a:r>
            <a:r>
              <a:rPr lang="ja-JP" altLang="en-US" sz="1400" dirty="0">
                <a:solidFill>
                  <a:srgbClr val="000000"/>
                </a:solidFill>
              </a:rPr>
              <a:t>　</a:t>
            </a:r>
          </a:p>
          <a:p>
            <a:pPr eaLnBrk="1" hangingPunct="1">
              <a:spcBef>
                <a:spcPct val="0"/>
              </a:spcBef>
              <a:buFontTx/>
              <a:buNone/>
            </a:pPr>
            <a:endParaRPr lang="ja-JP" altLang="en-US" sz="1400" dirty="0">
              <a:solidFill>
                <a:srgbClr val="000000"/>
              </a:solidFill>
            </a:endParaRPr>
          </a:p>
          <a:p>
            <a:pPr eaLnBrk="1" hangingPunct="1">
              <a:spcBef>
                <a:spcPct val="0"/>
              </a:spcBef>
              <a:buFontTx/>
              <a:buNone/>
            </a:pPr>
            <a:r>
              <a:rPr lang="ja-JP" altLang="en-US" sz="1400" dirty="0"/>
              <a:t>１．状態の有限集合：</a:t>
            </a:r>
            <a:r>
              <a:rPr lang="en-US" altLang="ja-JP" sz="1400" dirty="0"/>
              <a:t>Q</a:t>
            </a:r>
          </a:p>
          <a:p>
            <a:pPr eaLnBrk="1" hangingPunct="1">
              <a:spcBef>
                <a:spcPct val="0"/>
              </a:spcBef>
              <a:buFontTx/>
              <a:buNone/>
            </a:pPr>
            <a:r>
              <a:rPr lang="ja-JP" altLang="en-US" sz="1400" dirty="0"/>
              <a:t>２．入力記号の有限集合：</a:t>
            </a:r>
            <a:r>
              <a:rPr lang="en-US" altLang="ja-JP" sz="1400" dirty="0"/>
              <a:t>Σ</a:t>
            </a:r>
          </a:p>
          <a:p>
            <a:pPr eaLnBrk="1" hangingPunct="1">
              <a:spcBef>
                <a:spcPct val="0"/>
              </a:spcBef>
              <a:buFontTx/>
              <a:buNone/>
            </a:pPr>
            <a:r>
              <a:rPr lang="ja-JP" altLang="en-US" sz="1400" dirty="0"/>
              <a:t>３．状態推移関数：</a:t>
            </a:r>
            <a:r>
              <a:rPr lang="en-US" altLang="ja-JP" sz="1400" dirty="0"/>
              <a:t>δ</a:t>
            </a:r>
          </a:p>
          <a:p>
            <a:pPr eaLnBrk="1" hangingPunct="1">
              <a:spcBef>
                <a:spcPct val="0"/>
              </a:spcBef>
              <a:buFontTx/>
              <a:buNone/>
            </a:pPr>
            <a:r>
              <a:rPr lang="ja-JP" altLang="en-US" sz="1400" dirty="0"/>
              <a:t>　　現在 </a:t>
            </a:r>
            <a:r>
              <a:rPr lang="ja-JP" altLang="en-US" sz="1400" dirty="0" smtClean="0"/>
              <a:t>の状態</a:t>
            </a:r>
            <a:r>
              <a:rPr lang="en-US" altLang="ja-JP" sz="1400" dirty="0" smtClean="0"/>
              <a:t>p</a:t>
            </a:r>
            <a:r>
              <a:rPr lang="ja-JP" altLang="en-US" sz="1400" dirty="0" smtClean="0"/>
              <a:t>（</a:t>
            </a:r>
            <a:r>
              <a:rPr lang="en-US" altLang="ja-JP" sz="1400" dirty="0" smtClean="0"/>
              <a:t>∈Q</a:t>
            </a:r>
            <a:r>
              <a:rPr lang="ja-JP" altLang="en-US" sz="1400" dirty="0" smtClean="0"/>
              <a:t>）と、それへの入力</a:t>
            </a:r>
            <a:r>
              <a:rPr lang="ja-JP" altLang="en-US" sz="1400" dirty="0"/>
              <a:t>記号</a:t>
            </a:r>
            <a:r>
              <a:rPr lang="en-US" altLang="ja-JP" sz="1400" dirty="0" smtClean="0"/>
              <a:t>a</a:t>
            </a:r>
            <a:r>
              <a:rPr lang="ja-JP" altLang="en-US" sz="1400" dirty="0" smtClean="0"/>
              <a:t>（</a:t>
            </a:r>
            <a:r>
              <a:rPr lang="en-US" altLang="ja-JP" sz="1400" dirty="0" smtClean="0"/>
              <a:t>∈Σ</a:t>
            </a:r>
            <a:r>
              <a:rPr lang="ja-JP" altLang="en-US" sz="1400" dirty="0" smtClean="0"/>
              <a:t>）の各すべての組み</a:t>
            </a:r>
            <a:endParaRPr lang="en-US" altLang="ja-JP" sz="1400" dirty="0" smtClean="0"/>
          </a:p>
          <a:p>
            <a:pPr eaLnBrk="1" hangingPunct="1">
              <a:spcBef>
                <a:spcPct val="0"/>
              </a:spcBef>
              <a:buFontTx/>
              <a:buNone/>
            </a:pPr>
            <a:r>
              <a:rPr lang="ja-JP" altLang="en-US" sz="1400" dirty="0"/>
              <a:t>　</a:t>
            </a:r>
            <a:r>
              <a:rPr lang="ja-JP" altLang="en-US" sz="1400" dirty="0" smtClean="0"/>
              <a:t>　合わせに対して、次の時点にとりえる</a:t>
            </a:r>
            <a:r>
              <a:rPr lang="ja-JP" altLang="en-US" sz="1400" b="1" dirty="0" smtClean="0">
                <a:solidFill>
                  <a:srgbClr val="0070C0"/>
                </a:solidFill>
              </a:rPr>
              <a:t>推移先状態の集合</a:t>
            </a:r>
            <a:r>
              <a:rPr lang="ja-JP" altLang="en-US" sz="1400" b="1" dirty="0">
                <a:solidFill>
                  <a:srgbClr val="0070C0"/>
                </a:solidFill>
              </a:rPr>
              <a:t>を</a:t>
            </a:r>
            <a:r>
              <a:rPr lang="en-US" altLang="ja-JP" sz="1400" b="1" dirty="0" smtClean="0">
                <a:solidFill>
                  <a:srgbClr val="0070C0"/>
                </a:solidFill>
              </a:rPr>
              <a:t>Qi</a:t>
            </a:r>
            <a:r>
              <a:rPr lang="ja-JP" altLang="en-US" sz="1400" b="1" dirty="0" smtClean="0">
                <a:solidFill>
                  <a:srgbClr val="0070C0"/>
                </a:solidFill>
              </a:rPr>
              <a:t>（</a:t>
            </a:r>
            <a:r>
              <a:rPr lang="en-US" altLang="ja-JP" sz="1400" b="1" dirty="0" smtClean="0">
                <a:solidFill>
                  <a:srgbClr val="0070C0"/>
                </a:solidFill>
              </a:rPr>
              <a:t>⊆Q</a:t>
            </a:r>
            <a:r>
              <a:rPr lang="ja-JP" altLang="en-US" sz="1400" b="1" dirty="0" smtClean="0">
                <a:solidFill>
                  <a:srgbClr val="0070C0"/>
                </a:solidFill>
              </a:rPr>
              <a:t>）</a:t>
            </a:r>
            <a:r>
              <a:rPr lang="en-US" altLang="ja-JP" sz="1400" b="1" dirty="0" smtClean="0">
                <a:solidFill>
                  <a:srgbClr val="0070C0"/>
                </a:solidFill>
              </a:rPr>
              <a:t> </a:t>
            </a:r>
          </a:p>
          <a:p>
            <a:pPr eaLnBrk="1" hangingPunct="1">
              <a:spcBef>
                <a:spcPct val="0"/>
              </a:spcBef>
              <a:buFontTx/>
              <a:buNone/>
            </a:pPr>
            <a:r>
              <a:rPr lang="ja-JP" altLang="en-US" sz="1400" b="1" dirty="0">
                <a:solidFill>
                  <a:srgbClr val="0070C0"/>
                </a:solidFill>
              </a:rPr>
              <a:t>　</a:t>
            </a:r>
            <a:r>
              <a:rPr lang="ja-JP" altLang="en-US" sz="1400" b="1" dirty="0" smtClean="0">
                <a:solidFill>
                  <a:srgbClr val="0070C0"/>
                </a:solidFill>
              </a:rPr>
              <a:t>　</a:t>
            </a:r>
            <a:r>
              <a:rPr lang="ja-JP" altLang="en-US" sz="1400" dirty="0" smtClean="0"/>
              <a:t>を　</a:t>
            </a:r>
            <a:r>
              <a:rPr lang="en-US" altLang="ja-JP" sz="1400" dirty="0" smtClean="0"/>
              <a:t>δ</a:t>
            </a:r>
            <a:r>
              <a:rPr lang="ja-JP" altLang="en-US" sz="1400" dirty="0"/>
              <a:t>（</a:t>
            </a:r>
            <a:r>
              <a:rPr lang="en-US" altLang="ja-JP" sz="1400" dirty="0"/>
              <a:t>p</a:t>
            </a:r>
            <a:r>
              <a:rPr lang="ja-JP" altLang="en-US" sz="1400" dirty="0" err="1"/>
              <a:t>，</a:t>
            </a:r>
            <a:r>
              <a:rPr lang="en-US" altLang="ja-JP" sz="1400" dirty="0"/>
              <a:t>a</a:t>
            </a:r>
            <a:r>
              <a:rPr lang="ja-JP" altLang="en-US" sz="1400" dirty="0"/>
              <a:t>）＝</a:t>
            </a:r>
            <a:r>
              <a:rPr lang="en-US" altLang="ja-JP" sz="1400" dirty="0"/>
              <a:t>Qi</a:t>
            </a:r>
            <a:r>
              <a:rPr lang="ja-JP" altLang="en-US" sz="1400" dirty="0"/>
              <a:t>　</a:t>
            </a:r>
            <a:r>
              <a:rPr lang="ja-JP" altLang="en-US" sz="1400" dirty="0" smtClean="0"/>
              <a:t>により一意的に定める規則（関数）</a:t>
            </a:r>
            <a:endParaRPr lang="ja-JP" altLang="en-US" sz="1400" dirty="0"/>
          </a:p>
          <a:p>
            <a:pPr eaLnBrk="1" hangingPunct="1">
              <a:spcBef>
                <a:spcPct val="0"/>
              </a:spcBef>
              <a:buFontTx/>
              <a:buNone/>
            </a:pPr>
            <a:r>
              <a:rPr lang="ja-JP" altLang="en-US" sz="1400" dirty="0" smtClean="0"/>
              <a:t>４</a:t>
            </a:r>
            <a:r>
              <a:rPr lang="ja-JP" altLang="en-US" sz="1400" dirty="0"/>
              <a:t>．初期状態：</a:t>
            </a:r>
            <a:r>
              <a:rPr lang="en-US" altLang="ja-JP" sz="1400" dirty="0" smtClean="0"/>
              <a:t>q0</a:t>
            </a:r>
            <a:r>
              <a:rPr lang="ja-JP" altLang="en-US" sz="1400" dirty="0"/>
              <a:t> （</a:t>
            </a:r>
            <a:r>
              <a:rPr lang="en-US" altLang="ja-JP" sz="1400" dirty="0"/>
              <a:t>∈Q</a:t>
            </a:r>
            <a:r>
              <a:rPr lang="ja-JP" altLang="en-US" sz="1400" dirty="0"/>
              <a:t>）</a:t>
            </a:r>
            <a:endParaRPr lang="en-US" altLang="ja-JP" sz="1400" dirty="0"/>
          </a:p>
          <a:p>
            <a:pPr eaLnBrk="1" hangingPunct="1">
              <a:spcBef>
                <a:spcPct val="0"/>
              </a:spcBef>
              <a:buFontTx/>
              <a:buNone/>
            </a:pPr>
            <a:r>
              <a:rPr lang="ja-JP" altLang="en-US" sz="1400" dirty="0"/>
              <a:t>５．最終状態の集合：</a:t>
            </a:r>
            <a:r>
              <a:rPr lang="en-US" altLang="ja-JP" sz="1400" dirty="0" smtClean="0"/>
              <a:t>F</a:t>
            </a:r>
            <a:r>
              <a:rPr lang="ja-JP" altLang="en-US" sz="1400" dirty="0" smtClean="0"/>
              <a:t>（</a:t>
            </a:r>
            <a:r>
              <a:rPr lang="en-US" altLang="ja-JP" sz="1400" dirty="0" smtClean="0"/>
              <a:t>⊆Q</a:t>
            </a:r>
            <a:r>
              <a:rPr lang="ja-JP" altLang="en-US" sz="1400" dirty="0" smtClean="0"/>
              <a:t>）</a:t>
            </a:r>
            <a:endParaRPr lang="en-US" altLang="ja-JP" sz="1400" dirty="0" smtClean="0"/>
          </a:p>
          <a:p>
            <a:pPr eaLnBrk="1" hangingPunct="1">
              <a:spcBef>
                <a:spcPct val="0"/>
              </a:spcBef>
              <a:buFontTx/>
              <a:buNone/>
            </a:pPr>
            <a:endParaRPr lang="en-US" altLang="ja-JP" sz="1400" dirty="0" smtClean="0"/>
          </a:p>
          <a:p>
            <a:pPr eaLnBrk="1" hangingPunct="1">
              <a:spcBef>
                <a:spcPct val="0"/>
              </a:spcBef>
              <a:buFontTx/>
              <a:buNone/>
            </a:pPr>
            <a:r>
              <a:rPr lang="ja-JP" altLang="en-US" sz="1400" dirty="0"/>
              <a:t>ここで</a:t>
            </a:r>
            <a:r>
              <a:rPr lang="ja-JP" altLang="en-US" sz="1400" dirty="0" smtClean="0"/>
              <a:t>、</a:t>
            </a:r>
            <a:r>
              <a:rPr lang="en-US" altLang="ja-JP" sz="1400" dirty="0" smtClean="0"/>
              <a:t>Q={q0</a:t>
            </a:r>
            <a:r>
              <a:rPr lang="ja-JP" altLang="en-US" sz="1400" dirty="0" err="1" smtClean="0"/>
              <a:t>、</a:t>
            </a:r>
            <a:r>
              <a:rPr lang="en-US" altLang="ja-JP" sz="1400" dirty="0" smtClean="0"/>
              <a:t>q1</a:t>
            </a:r>
            <a:r>
              <a:rPr lang="ja-JP" altLang="en-US" sz="1400" dirty="0" err="1" smtClean="0"/>
              <a:t>、</a:t>
            </a:r>
            <a:r>
              <a:rPr lang="ja-JP" altLang="en-US" sz="1400" dirty="0" smtClean="0"/>
              <a:t>・・・、</a:t>
            </a:r>
            <a:r>
              <a:rPr lang="en-US" altLang="ja-JP" sz="1400" dirty="0" smtClean="0"/>
              <a:t>qn-1</a:t>
            </a:r>
            <a:r>
              <a:rPr lang="ja-JP" altLang="en-US" sz="1400" dirty="0" smtClean="0"/>
              <a:t>｝としたとき、状態推移関数 </a:t>
            </a:r>
            <a:r>
              <a:rPr lang="en-US" altLang="ja-JP" sz="1400" dirty="0" smtClean="0"/>
              <a:t>δ </a:t>
            </a:r>
            <a:r>
              <a:rPr lang="ja-JP" altLang="en-US" sz="1400" dirty="0" smtClean="0"/>
              <a:t>の定める推移先状態の集合</a:t>
            </a:r>
            <a:r>
              <a:rPr lang="en-US" altLang="ja-JP" sz="1400" dirty="0" smtClean="0"/>
              <a:t>Qi</a:t>
            </a:r>
            <a:r>
              <a:rPr lang="ja-JP" altLang="en-US" sz="1400" dirty="0" smtClean="0"/>
              <a:t>（</a:t>
            </a:r>
            <a:r>
              <a:rPr lang="en-US" altLang="ja-JP" sz="1400" dirty="0" smtClean="0"/>
              <a:t>⊆</a:t>
            </a:r>
            <a:r>
              <a:rPr lang="en-US" altLang="ja-JP" sz="1400" dirty="0"/>
              <a:t>Q</a:t>
            </a:r>
            <a:r>
              <a:rPr lang="ja-JP" altLang="en-US" sz="1400" dirty="0"/>
              <a:t>） </a:t>
            </a:r>
            <a:endParaRPr lang="en-US" altLang="ja-JP" sz="1400" dirty="0" smtClean="0"/>
          </a:p>
          <a:p>
            <a:pPr eaLnBrk="1" hangingPunct="1">
              <a:spcBef>
                <a:spcPct val="0"/>
              </a:spcBef>
              <a:buFontTx/>
              <a:buNone/>
            </a:pPr>
            <a:r>
              <a:rPr lang="ja-JP" altLang="en-US" sz="1400" dirty="0"/>
              <a:t>と</a:t>
            </a:r>
            <a:r>
              <a:rPr lang="ja-JP" altLang="en-US" sz="1400" dirty="0" smtClean="0"/>
              <a:t>してとりえるのは、</a:t>
            </a:r>
            <a:endParaRPr lang="en-US" altLang="ja-JP" sz="1400" dirty="0" smtClean="0"/>
          </a:p>
          <a:p>
            <a:pPr eaLnBrk="1" hangingPunct="1">
              <a:spcBef>
                <a:spcPct val="0"/>
              </a:spcBef>
              <a:buFontTx/>
              <a:buNone/>
            </a:pPr>
            <a:r>
              <a:rPr lang="ja-JP" altLang="en-US" sz="1400" dirty="0" smtClean="0"/>
              <a:t>　・</a:t>
            </a:r>
            <a:r>
              <a:rPr lang="en-US" altLang="ja-JP" sz="1400" dirty="0" smtClean="0"/>
              <a:t>φ,</a:t>
            </a:r>
            <a:r>
              <a:rPr lang="ja-JP" altLang="en-US" sz="1400" dirty="0" smtClean="0"/>
              <a:t>　推移先は０個の状態</a:t>
            </a:r>
            <a:endParaRPr lang="en-US" altLang="ja-JP" sz="1400" dirty="0" smtClean="0"/>
          </a:p>
          <a:p>
            <a:pPr eaLnBrk="1" hangingPunct="1">
              <a:spcBef>
                <a:spcPct val="0"/>
              </a:spcBef>
              <a:buFontTx/>
              <a:buNone/>
            </a:pPr>
            <a:r>
              <a:rPr lang="ja-JP" altLang="en-US" sz="1400" dirty="0"/>
              <a:t>　</a:t>
            </a:r>
            <a:r>
              <a:rPr lang="ja-JP" altLang="en-US" sz="1400" dirty="0" smtClean="0"/>
              <a:t>・</a:t>
            </a:r>
            <a:r>
              <a:rPr lang="en-US" altLang="ja-JP" sz="1400" dirty="0" smtClean="0"/>
              <a:t>{q0},{q1},</a:t>
            </a:r>
            <a:r>
              <a:rPr lang="ja-JP" altLang="en-US" sz="1400" dirty="0" smtClean="0"/>
              <a:t>・・・</a:t>
            </a:r>
            <a:r>
              <a:rPr lang="en-US" altLang="ja-JP" sz="1400" dirty="0" smtClean="0"/>
              <a:t>,{qn-1},   </a:t>
            </a:r>
            <a:r>
              <a:rPr lang="ja-JP" altLang="en-US" sz="1400" dirty="0" smtClean="0"/>
              <a:t>推移先は１個の状態</a:t>
            </a:r>
            <a:endParaRPr lang="en-US" altLang="ja-JP" sz="1400" dirty="0" smtClean="0"/>
          </a:p>
          <a:p>
            <a:pPr eaLnBrk="1" hangingPunct="1">
              <a:spcBef>
                <a:spcPct val="0"/>
              </a:spcBef>
              <a:buFontTx/>
              <a:buNone/>
            </a:pPr>
            <a:r>
              <a:rPr lang="ja-JP" altLang="en-US" sz="1400" dirty="0"/>
              <a:t>　</a:t>
            </a:r>
            <a:r>
              <a:rPr lang="ja-JP" altLang="en-US" sz="1400" dirty="0" smtClean="0"/>
              <a:t>・</a:t>
            </a:r>
            <a:r>
              <a:rPr lang="en-US" altLang="ja-JP" sz="1400" dirty="0" smtClean="0"/>
              <a:t>{q0,q1},{q0.q2},</a:t>
            </a:r>
            <a:r>
              <a:rPr lang="ja-JP" altLang="en-US" sz="1400" dirty="0" smtClean="0"/>
              <a:t>・・・</a:t>
            </a:r>
            <a:r>
              <a:rPr lang="en-US" altLang="ja-JP" sz="1400" dirty="0" smtClean="0"/>
              <a:t>,{qn-2,qn-1},</a:t>
            </a:r>
            <a:r>
              <a:rPr lang="ja-JP" altLang="en-US" sz="1400" dirty="0" smtClean="0"/>
              <a:t>　推移先は２個の状態</a:t>
            </a:r>
            <a:endParaRPr lang="en-US" altLang="ja-JP" sz="1400" dirty="0" smtClean="0"/>
          </a:p>
          <a:p>
            <a:pPr eaLnBrk="1" hangingPunct="1">
              <a:spcBef>
                <a:spcPct val="0"/>
              </a:spcBef>
              <a:buNone/>
            </a:pPr>
            <a:r>
              <a:rPr lang="ja-JP" altLang="en-US" sz="1400" dirty="0"/>
              <a:t>　</a:t>
            </a:r>
            <a:r>
              <a:rPr lang="ja-JP" altLang="en-US" sz="1400" dirty="0" smtClean="0"/>
              <a:t>・</a:t>
            </a:r>
            <a:r>
              <a:rPr lang="en-US" altLang="ja-JP" sz="1400" dirty="0" smtClean="0"/>
              <a:t>{q0,q1,q2},</a:t>
            </a:r>
            <a:r>
              <a:rPr lang="ja-JP" altLang="en-US" sz="1400" dirty="0" smtClean="0"/>
              <a:t>・・・</a:t>
            </a:r>
            <a:r>
              <a:rPr lang="en-US" altLang="ja-JP" sz="1400" dirty="0" smtClean="0"/>
              <a:t> ,{qn-3,qn-2,qn-1},</a:t>
            </a:r>
            <a:r>
              <a:rPr lang="ja-JP" altLang="en-US" sz="1400" dirty="0" smtClean="0"/>
              <a:t>　推移先は３個の状態</a:t>
            </a:r>
            <a:endParaRPr lang="en-US" altLang="ja-JP" sz="1400" dirty="0" smtClean="0"/>
          </a:p>
          <a:p>
            <a:pPr eaLnBrk="1" hangingPunct="1">
              <a:spcBef>
                <a:spcPct val="0"/>
              </a:spcBef>
              <a:buFontTx/>
              <a:buNone/>
            </a:pPr>
            <a:r>
              <a:rPr lang="ja-JP" altLang="en-US" sz="1400" dirty="0" smtClean="0"/>
              <a:t>　　・・・・・・</a:t>
            </a:r>
            <a:endParaRPr lang="en-US" altLang="ja-JP" sz="1400" dirty="0"/>
          </a:p>
          <a:p>
            <a:pPr eaLnBrk="1" hangingPunct="1">
              <a:spcBef>
                <a:spcPct val="0"/>
              </a:spcBef>
              <a:buFontTx/>
              <a:buNone/>
            </a:pPr>
            <a:r>
              <a:rPr lang="ja-JP" altLang="en-US" sz="1400" dirty="0" smtClean="0"/>
              <a:t>　・</a:t>
            </a:r>
            <a:r>
              <a:rPr lang="en-US" altLang="ja-JP" sz="1400" dirty="0" smtClean="0"/>
              <a:t>{q0,q1,</a:t>
            </a:r>
            <a:r>
              <a:rPr lang="ja-JP" altLang="en-US" sz="1400" dirty="0" smtClean="0"/>
              <a:t>・・・</a:t>
            </a:r>
            <a:r>
              <a:rPr lang="en-US" altLang="ja-JP" sz="1400" dirty="0" smtClean="0"/>
              <a:t>,qn-1}</a:t>
            </a:r>
            <a:r>
              <a:rPr lang="ja-JP" altLang="en-US" sz="1400" dirty="0" smtClean="0"/>
              <a:t>　推移先は自分を含めｎ個の状態</a:t>
            </a:r>
            <a:endParaRPr lang="en-US" altLang="ja-JP" sz="1400" dirty="0" smtClean="0"/>
          </a:p>
          <a:p>
            <a:pPr eaLnBrk="1" hangingPunct="1">
              <a:spcBef>
                <a:spcPct val="0"/>
              </a:spcBef>
              <a:buFontTx/>
              <a:buNone/>
            </a:pPr>
            <a:r>
              <a:rPr lang="ja-JP" altLang="en-US" sz="1400" dirty="0"/>
              <a:t>なる</a:t>
            </a:r>
            <a:r>
              <a:rPr lang="ja-JP" altLang="en-US" sz="1400" dirty="0" smtClean="0"/>
              <a:t>、</a:t>
            </a:r>
            <a:r>
              <a:rPr lang="ja-JP" altLang="en-US" sz="1400" b="1" dirty="0" smtClean="0">
                <a:solidFill>
                  <a:srgbClr val="0000FF"/>
                </a:solidFill>
              </a:rPr>
              <a:t>２</a:t>
            </a:r>
            <a:r>
              <a:rPr lang="en-US" altLang="ja-JP" sz="1400" b="1" baseline="30000" dirty="0" smtClean="0">
                <a:solidFill>
                  <a:srgbClr val="0000FF"/>
                </a:solidFill>
              </a:rPr>
              <a:t>n</a:t>
            </a:r>
            <a:r>
              <a:rPr lang="ja-JP" altLang="en-US" sz="1400" b="1" dirty="0" smtClean="0">
                <a:solidFill>
                  <a:srgbClr val="0000FF"/>
                </a:solidFill>
              </a:rPr>
              <a:t>個</a:t>
            </a:r>
            <a:r>
              <a:rPr lang="ja-JP" altLang="en-US" sz="1400" dirty="0" smtClean="0"/>
              <a:t>の状態のうちのいずれかである。　それがとくに</a:t>
            </a:r>
            <a:r>
              <a:rPr lang="en-US" altLang="ja-JP" sz="1400" dirty="0" smtClean="0"/>
              <a:t>{q0},{q1},</a:t>
            </a:r>
            <a:r>
              <a:rPr lang="ja-JP" altLang="en-US" sz="1400" dirty="0" smtClean="0"/>
              <a:t>・・・</a:t>
            </a:r>
            <a:r>
              <a:rPr lang="en-US" altLang="ja-JP" sz="1400" dirty="0" smtClean="0"/>
              <a:t>,{qn-1}</a:t>
            </a:r>
            <a:r>
              <a:rPr lang="ja-JP" altLang="en-US" sz="1400" dirty="0" smtClean="0"/>
              <a:t>のような、</a:t>
            </a:r>
            <a:endParaRPr lang="en-US" altLang="ja-JP" sz="1400" dirty="0" smtClean="0"/>
          </a:p>
          <a:p>
            <a:pPr eaLnBrk="1" hangingPunct="1">
              <a:spcBef>
                <a:spcPct val="0"/>
              </a:spcBef>
              <a:buFontTx/>
              <a:buNone/>
            </a:pPr>
            <a:r>
              <a:rPr lang="ja-JP" altLang="en-US" sz="1400" dirty="0"/>
              <a:t>要素数</a:t>
            </a:r>
            <a:r>
              <a:rPr lang="ja-JP" altLang="en-US" sz="1400" dirty="0" smtClean="0"/>
              <a:t>が１個だけのもののうちのいずれかに限定されていれば、この非決定性有限オートマトンは、</a:t>
            </a:r>
            <a:endParaRPr lang="en-US" altLang="ja-JP" sz="1400" dirty="0" smtClean="0"/>
          </a:p>
          <a:p>
            <a:pPr eaLnBrk="1" hangingPunct="1">
              <a:spcBef>
                <a:spcPct val="0"/>
              </a:spcBef>
              <a:buFontTx/>
              <a:buNone/>
            </a:pPr>
            <a:r>
              <a:rPr lang="ja-JP" altLang="en-US" sz="1400" dirty="0" smtClean="0"/>
              <a:t>決定性有限オートマトンと本質的に</a:t>
            </a:r>
            <a:r>
              <a:rPr lang="ja-JP" altLang="en-US" sz="1400" dirty="0"/>
              <a:t>同じで</a:t>
            </a:r>
            <a:r>
              <a:rPr lang="ja-JP" altLang="en-US" sz="1400" dirty="0" smtClean="0"/>
              <a:t>ある。</a:t>
            </a:r>
            <a:endParaRPr lang="ja-JP" altLang="en-US" sz="1400" dirty="0"/>
          </a:p>
        </p:txBody>
      </p:sp>
      <p:sp>
        <p:nvSpPr>
          <p:cNvPr id="3" name="円/楕円 2"/>
          <p:cNvSpPr/>
          <p:nvPr/>
        </p:nvSpPr>
        <p:spPr>
          <a:xfrm>
            <a:off x="6249766" y="836712"/>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225857" y="332656"/>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239189" y="1226550"/>
            <a:ext cx="504056" cy="5040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367099" y="904074"/>
            <a:ext cx="312906" cy="369332"/>
          </a:xfrm>
          <a:prstGeom prst="rect">
            <a:avLst/>
          </a:prstGeom>
          <a:noFill/>
        </p:spPr>
        <p:txBody>
          <a:bodyPr wrap="none" rtlCol="0">
            <a:spAutoFit/>
          </a:bodyPr>
          <a:lstStyle/>
          <a:p>
            <a:r>
              <a:rPr kumimoji="1" lang="en-US" altLang="ja-JP" dirty="0" smtClean="0"/>
              <a:t>p</a:t>
            </a:r>
            <a:endParaRPr kumimoji="1" lang="ja-JP" altLang="en-US" dirty="0"/>
          </a:p>
        </p:txBody>
      </p:sp>
      <p:sp>
        <p:nvSpPr>
          <p:cNvPr id="10" name="テキスト ボックス 9"/>
          <p:cNvSpPr txBox="1"/>
          <p:nvPr/>
        </p:nvSpPr>
        <p:spPr>
          <a:xfrm>
            <a:off x="7369219" y="1340768"/>
            <a:ext cx="261610" cy="369332"/>
          </a:xfrm>
          <a:prstGeom prst="rect">
            <a:avLst/>
          </a:prstGeom>
          <a:noFill/>
        </p:spPr>
        <p:txBody>
          <a:bodyPr wrap="none" rtlCol="0">
            <a:spAutoFit/>
          </a:bodyPr>
          <a:lstStyle/>
          <a:p>
            <a:r>
              <a:rPr lang="en-US" altLang="ja-JP" dirty="0"/>
              <a:t>r</a:t>
            </a:r>
            <a:endParaRPr kumimoji="1" lang="ja-JP" altLang="en-US" dirty="0"/>
          </a:p>
        </p:txBody>
      </p:sp>
      <p:sp>
        <p:nvSpPr>
          <p:cNvPr id="11" name="テキスト ボックス 10"/>
          <p:cNvSpPr txBox="1"/>
          <p:nvPr/>
        </p:nvSpPr>
        <p:spPr>
          <a:xfrm>
            <a:off x="7321432" y="400018"/>
            <a:ext cx="408481" cy="369332"/>
          </a:xfrm>
          <a:prstGeom prst="rect">
            <a:avLst/>
          </a:prstGeom>
          <a:noFill/>
        </p:spPr>
        <p:txBody>
          <a:bodyPr wrap="square" rtlCol="0">
            <a:spAutoFit/>
          </a:bodyPr>
          <a:lstStyle/>
          <a:p>
            <a:r>
              <a:rPr kumimoji="1" lang="en-US" altLang="ja-JP" dirty="0" smtClean="0"/>
              <a:t>q</a:t>
            </a:r>
            <a:endParaRPr kumimoji="1" lang="ja-JP" altLang="en-US" dirty="0"/>
          </a:p>
        </p:txBody>
      </p:sp>
      <p:cxnSp>
        <p:nvCxnSpPr>
          <p:cNvPr id="12" name="直線コネクタ 11"/>
          <p:cNvCxnSpPr/>
          <p:nvPr/>
        </p:nvCxnSpPr>
        <p:spPr>
          <a:xfrm>
            <a:off x="7450712" y="858370"/>
            <a:ext cx="0" cy="38983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角丸四角形 12"/>
          <p:cNvSpPr/>
          <p:nvPr/>
        </p:nvSpPr>
        <p:spPr>
          <a:xfrm>
            <a:off x="7006373" y="332656"/>
            <a:ext cx="950003" cy="1656184"/>
          </a:xfrm>
          <a:prstGeom prst="round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3" idx="7"/>
          </p:cNvCxnSpPr>
          <p:nvPr/>
        </p:nvCxnSpPr>
        <p:spPr>
          <a:xfrm flipV="1">
            <a:off x="6680005" y="645046"/>
            <a:ext cx="545852" cy="2654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8" idx="2"/>
          </p:cNvCxnSpPr>
          <p:nvPr/>
        </p:nvCxnSpPr>
        <p:spPr>
          <a:xfrm>
            <a:off x="6722857" y="1196527"/>
            <a:ext cx="516332" cy="282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566685" y="827195"/>
            <a:ext cx="415498" cy="369332"/>
          </a:xfrm>
          <a:prstGeom prst="rect">
            <a:avLst/>
          </a:prstGeom>
          <a:noFill/>
        </p:spPr>
        <p:txBody>
          <a:bodyPr wrap="none" rtlCol="0">
            <a:spAutoFit/>
          </a:bodyPr>
          <a:lstStyle/>
          <a:p>
            <a:r>
              <a:rPr kumimoji="1" lang="en-US" altLang="ja-JP" dirty="0" smtClean="0"/>
              <a:t>Qi</a:t>
            </a:r>
            <a:endParaRPr kumimoji="1" lang="ja-JP" altLang="en-US" dirty="0"/>
          </a:p>
        </p:txBody>
      </p:sp>
      <p:sp>
        <p:nvSpPr>
          <p:cNvPr id="22" name="角丸四角形 21"/>
          <p:cNvSpPr/>
          <p:nvPr/>
        </p:nvSpPr>
        <p:spPr>
          <a:xfrm>
            <a:off x="6084168" y="210298"/>
            <a:ext cx="2234824" cy="2354606"/>
          </a:xfrm>
          <a:prstGeom prst="round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057088" y="2015552"/>
            <a:ext cx="364202" cy="369332"/>
          </a:xfrm>
          <a:prstGeom prst="rect">
            <a:avLst/>
          </a:prstGeom>
          <a:noFill/>
        </p:spPr>
        <p:txBody>
          <a:bodyPr wrap="none" rtlCol="0">
            <a:spAutoFit/>
          </a:bodyPr>
          <a:lstStyle/>
          <a:p>
            <a:r>
              <a:rPr kumimoji="1" lang="en-US" altLang="ja-JP" dirty="0" smtClean="0"/>
              <a:t>Q</a:t>
            </a:r>
            <a:endParaRPr kumimoji="1" lang="ja-JP" altLang="en-US" dirty="0"/>
          </a:p>
        </p:txBody>
      </p:sp>
      <p:sp>
        <p:nvSpPr>
          <p:cNvPr id="26" name="テキスト ボックス 25"/>
          <p:cNvSpPr txBox="1"/>
          <p:nvPr/>
        </p:nvSpPr>
        <p:spPr>
          <a:xfrm>
            <a:off x="6753822" y="1022915"/>
            <a:ext cx="312906"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27" name="テキスト ボックス 26"/>
          <p:cNvSpPr txBox="1"/>
          <p:nvPr/>
        </p:nvSpPr>
        <p:spPr>
          <a:xfrm>
            <a:off x="6722857" y="542437"/>
            <a:ext cx="312906"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25" name="テキスト ボックス 24"/>
          <p:cNvSpPr txBox="1"/>
          <p:nvPr/>
        </p:nvSpPr>
        <p:spPr>
          <a:xfrm>
            <a:off x="813870" y="5590069"/>
            <a:ext cx="6561412" cy="1107996"/>
          </a:xfrm>
          <a:prstGeom prst="rect">
            <a:avLst/>
          </a:prstGeom>
          <a:noFill/>
        </p:spPr>
        <p:txBody>
          <a:bodyPr wrap="none" rtlCol="0">
            <a:spAutoFit/>
          </a:bodyPr>
          <a:lstStyle/>
          <a:p>
            <a:r>
              <a:rPr lang="ja-JP" altLang="en-US" sz="1600" dirty="0"/>
              <a:t>事例</a:t>
            </a:r>
            <a:endParaRPr lang="en-US" altLang="ja-JP" sz="1600" dirty="0"/>
          </a:p>
          <a:p>
            <a:r>
              <a:rPr lang="en-US" altLang="ja-JP" sz="1600" dirty="0"/>
              <a:t>Q={q0,q1,q2}</a:t>
            </a:r>
            <a:r>
              <a:rPr lang="ja-JP" altLang="en-US" sz="1600" dirty="0"/>
              <a:t>のとき、推移先状態の集合は、</a:t>
            </a:r>
            <a:r>
              <a:rPr lang="en-US" altLang="ja-JP" sz="1600" dirty="0"/>
              <a:t>q0,q1,q2</a:t>
            </a:r>
            <a:r>
              <a:rPr lang="ja-JP" altLang="en-US" sz="1600" dirty="0"/>
              <a:t>の組み合わせと</a:t>
            </a:r>
            <a:r>
              <a:rPr lang="en-US" altLang="ja-JP" sz="1600" dirty="0"/>
              <a:t>φ</a:t>
            </a:r>
            <a:r>
              <a:rPr lang="ja-JP" altLang="en-US" sz="1600" dirty="0"/>
              <a:t>で</a:t>
            </a:r>
            <a:endParaRPr lang="en-US" altLang="ja-JP" sz="1600" dirty="0"/>
          </a:p>
          <a:p>
            <a:r>
              <a:rPr lang="ja-JP" altLang="en-US" sz="1600" dirty="0"/>
              <a:t>構成される　</a:t>
            </a:r>
            <a:r>
              <a:rPr lang="en-US" altLang="ja-JP" sz="1600" dirty="0"/>
              <a:t>φ,{q0},{q1},{q2},{q0,q1},{q1,q2},{q2,q0},{q0,q1,q2},</a:t>
            </a:r>
            <a:r>
              <a:rPr lang="ja-JP" altLang="en-US" sz="1600" dirty="0"/>
              <a:t>の</a:t>
            </a:r>
            <a:r>
              <a:rPr lang="en-US" altLang="ja-JP" sz="1600" dirty="0">
                <a:solidFill>
                  <a:srgbClr val="0000FF"/>
                </a:solidFill>
              </a:rPr>
              <a:t>2</a:t>
            </a:r>
            <a:r>
              <a:rPr lang="en-US" altLang="ja-JP" sz="1600" baseline="30000" dirty="0">
                <a:solidFill>
                  <a:srgbClr val="0000FF"/>
                </a:solidFill>
              </a:rPr>
              <a:t>3</a:t>
            </a:r>
            <a:r>
              <a:rPr lang="ja-JP" altLang="en-US" sz="1600" dirty="0"/>
              <a:t>個</a:t>
            </a:r>
            <a:endParaRPr lang="en-US" altLang="ja-JP" sz="1600" dirty="0"/>
          </a:p>
          <a:p>
            <a:endParaRPr kumimoji="1" lang="ja-JP" altLang="en-US" dirty="0"/>
          </a:p>
        </p:txBody>
      </p:sp>
    </p:spTree>
    <p:extLst>
      <p:ext uri="{BB962C8B-B14F-4D97-AF65-F5344CB8AC3E}">
        <p14:creationId xmlns:p14="http://schemas.microsoft.com/office/powerpoint/2010/main" val="3951708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スライド番号プレースホルダー 4"/>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26</a:t>
            </a:r>
            <a:endParaRPr lang="ja-JP" altLang="ja-JP" sz="1400" dirty="0" smtClean="0">
              <a:solidFill>
                <a:srgbClr val="000000"/>
              </a:solidFill>
            </a:endParaRPr>
          </a:p>
        </p:txBody>
      </p:sp>
      <p:sp>
        <p:nvSpPr>
          <p:cNvPr id="2" name="テキスト ボックス 1"/>
          <p:cNvSpPr txBox="1"/>
          <p:nvPr/>
        </p:nvSpPr>
        <p:spPr>
          <a:xfrm>
            <a:off x="611560" y="332656"/>
            <a:ext cx="7774885" cy="5909310"/>
          </a:xfrm>
          <a:prstGeom prst="rect">
            <a:avLst/>
          </a:prstGeom>
          <a:noFill/>
        </p:spPr>
        <p:txBody>
          <a:bodyPr wrap="none" rtlCol="0">
            <a:spAutoFit/>
          </a:bodyPr>
          <a:lstStyle/>
          <a:p>
            <a:r>
              <a:rPr lang="ja-JP" altLang="en-US" dirty="0" smtClean="0">
                <a:solidFill>
                  <a:srgbClr val="000000"/>
                </a:solidFill>
                <a:ea typeface="ＭＳ Ｐゴシック" pitchFamily="50" charset="-128"/>
              </a:rPr>
              <a:t>例　</a:t>
            </a:r>
            <a:r>
              <a:rPr lang="en-US" altLang="ja-JP" dirty="0" smtClean="0">
                <a:solidFill>
                  <a:srgbClr val="000000"/>
                </a:solidFill>
                <a:ea typeface="ＭＳ Ｐゴシック" pitchFamily="50" charset="-128"/>
              </a:rPr>
              <a:t>2.10</a:t>
            </a:r>
          </a:p>
          <a:p>
            <a:r>
              <a:rPr lang="ja-JP" altLang="en-US" dirty="0" smtClean="0">
                <a:solidFill>
                  <a:srgbClr val="000000"/>
                </a:solidFill>
                <a:ea typeface="ＭＳ Ｐゴシック" pitchFamily="50" charset="-128"/>
              </a:rPr>
              <a:t>　非決定性有限オートマトン</a:t>
            </a:r>
            <a:r>
              <a:rPr lang="en-US" altLang="ja-JP" b="1" dirty="0" smtClean="0">
                <a:solidFill>
                  <a:srgbClr val="FF0000"/>
                </a:solidFill>
                <a:ea typeface="ＭＳ Ｐゴシック" pitchFamily="50" charset="-128"/>
              </a:rPr>
              <a:t>M4</a:t>
            </a:r>
            <a:r>
              <a:rPr lang="ja-JP" altLang="en-US" dirty="0" smtClean="0">
                <a:solidFill>
                  <a:srgbClr val="000000"/>
                </a:solidFill>
                <a:ea typeface="ＭＳ Ｐゴシック" pitchFamily="50" charset="-128"/>
              </a:rPr>
              <a:t>＝</a:t>
            </a:r>
            <a:r>
              <a:rPr lang="en-US" altLang="ja-JP" dirty="0" smtClean="0">
                <a:solidFill>
                  <a:srgbClr val="000000"/>
                </a:solidFill>
                <a:ea typeface="ＭＳ Ｐゴシック" pitchFamily="50" charset="-128"/>
              </a:rPr>
              <a:t>(Q4,Σ4,δ4,q04,F4)  </a:t>
            </a:r>
            <a:r>
              <a:rPr lang="ja-JP" altLang="en-US" dirty="0" smtClean="0">
                <a:solidFill>
                  <a:srgbClr val="000000"/>
                </a:solidFill>
                <a:ea typeface="ＭＳ Ｐゴシック" pitchFamily="50" charset="-128"/>
              </a:rPr>
              <a:t>を考える</a:t>
            </a:r>
            <a:endParaRPr lang="en-US" altLang="ja-JP" dirty="0" smtClean="0">
              <a:solidFill>
                <a:srgbClr val="000000"/>
              </a:solidFill>
              <a:ea typeface="ＭＳ Ｐゴシック" pitchFamily="50" charset="-128"/>
            </a:endParaRPr>
          </a:p>
          <a:p>
            <a:r>
              <a:rPr lang="ja-JP" altLang="en-US" dirty="0">
                <a:solidFill>
                  <a:srgbClr val="000000"/>
                </a:solidFill>
                <a:ea typeface="ＭＳ Ｐゴシック" pitchFamily="50" charset="-128"/>
              </a:rPr>
              <a:t>ここで</a:t>
            </a:r>
            <a:r>
              <a:rPr lang="ja-JP" altLang="en-US" dirty="0" smtClean="0">
                <a:solidFill>
                  <a:srgbClr val="000000"/>
                </a:solidFill>
                <a:ea typeface="ＭＳ Ｐゴシック" pitchFamily="50" charset="-128"/>
              </a:rPr>
              <a:t>、</a:t>
            </a:r>
            <a:endParaRPr lang="en-US" altLang="ja-JP" dirty="0" smtClean="0">
              <a:solidFill>
                <a:srgbClr val="000000"/>
              </a:solidFill>
              <a:ea typeface="ＭＳ Ｐゴシック" pitchFamily="50" charset="-128"/>
            </a:endParaRPr>
          </a:p>
          <a:p>
            <a:r>
              <a:rPr lang="en-US" altLang="ja-JP" dirty="0" smtClean="0">
                <a:solidFill>
                  <a:srgbClr val="000000"/>
                </a:solidFill>
                <a:ea typeface="ＭＳ Ｐゴシック" pitchFamily="50" charset="-128"/>
              </a:rPr>
              <a:t>Q4={r0,r1,r2}</a:t>
            </a:r>
          </a:p>
          <a:p>
            <a:r>
              <a:rPr lang="en-US" altLang="ja-JP" dirty="0" smtClean="0">
                <a:solidFill>
                  <a:srgbClr val="000000"/>
                </a:solidFill>
                <a:ea typeface="ＭＳ Ｐゴシック" pitchFamily="50" charset="-128"/>
              </a:rPr>
              <a:t>Σ</a:t>
            </a:r>
            <a:r>
              <a:rPr lang="en-US" altLang="ja-JP" dirty="0" smtClean="0">
                <a:ea typeface="ＭＳ Ｐゴシック" pitchFamily="50" charset="-128"/>
              </a:rPr>
              <a:t>4</a:t>
            </a:r>
            <a:r>
              <a:rPr lang="en-US" altLang="ja-JP" dirty="0" smtClean="0">
                <a:solidFill>
                  <a:srgbClr val="000000"/>
                </a:solidFill>
                <a:ea typeface="ＭＳ Ｐゴシック" pitchFamily="50" charset="-128"/>
              </a:rPr>
              <a:t>={0,1}</a:t>
            </a:r>
          </a:p>
          <a:p>
            <a:r>
              <a:rPr lang="en-US" altLang="ja-JP" dirty="0" smtClean="0">
                <a:solidFill>
                  <a:srgbClr val="000000"/>
                </a:solidFill>
                <a:ea typeface="ＭＳ Ｐゴシック" pitchFamily="50" charset="-128"/>
              </a:rPr>
              <a:t>δ4{r0,0}={r0},  δ4{r0,1}={r0,r1},  δ4{r1,0}=φ, </a:t>
            </a:r>
          </a:p>
          <a:p>
            <a:r>
              <a:rPr lang="en-US" altLang="ja-JP" dirty="0" smtClean="0">
                <a:solidFill>
                  <a:srgbClr val="000000"/>
                </a:solidFill>
                <a:ea typeface="ＭＳ Ｐゴシック" pitchFamily="50" charset="-128"/>
              </a:rPr>
              <a:t>δ4{r1,1}={r2},  δ4{r2,0}={r2},      δ4{r2,1}=φ</a:t>
            </a:r>
          </a:p>
          <a:p>
            <a:r>
              <a:rPr lang="en-US" altLang="ja-JP" dirty="0" smtClean="0">
                <a:solidFill>
                  <a:srgbClr val="000000"/>
                </a:solidFill>
                <a:ea typeface="ＭＳ Ｐゴシック" pitchFamily="50" charset="-128"/>
              </a:rPr>
              <a:t>q04=r0</a:t>
            </a:r>
          </a:p>
          <a:p>
            <a:r>
              <a:rPr lang="en-US" altLang="ja-JP" dirty="0" smtClean="0">
                <a:solidFill>
                  <a:srgbClr val="000000"/>
                </a:solidFill>
                <a:ea typeface="ＭＳ Ｐゴシック" pitchFamily="50" charset="-128"/>
              </a:rPr>
              <a:t>F4={r2}</a:t>
            </a:r>
          </a:p>
          <a:p>
            <a:endParaRPr lang="en-US" altLang="ja-JP" dirty="0">
              <a:solidFill>
                <a:srgbClr val="000000"/>
              </a:solidFill>
              <a:ea typeface="ＭＳ Ｐゴシック" pitchFamily="50" charset="-128"/>
            </a:endParaRPr>
          </a:p>
          <a:p>
            <a:r>
              <a:rPr lang="ja-JP" altLang="en-US" b="1" dirty="0" smtClean="0">
                <a:solidFill>
                  <a:srgbClr val="000000"/>
                </a:solidFill>
                <a:ea typeface="ＭＳ Ｐゴシック" pitchFamily="50" charset="-128"/>
              </a:rPr>
              <a:t>（１）例</a:t>
            </a:r>
            <a:r>
              <a:rPr lang="en-US" altLang="ja-JP" b="1" dirty="0" smtClean="0">
                <a:solidFill>
                  <a:srgbClr val="000000"/>
                </a:solidFill>
                <a:ea typeface="ＭＳ Ｐゴシック" pitchFamily="50" charset="-128"/>
              </a:rPr>
              <a:t>2.10</a:t>
            </a:r>
            <a:r>
              <a:rPr lang="ja-JP" altLang="en-US" b="1" dirty="0" smtClean="0">
                <a:solidFill>
                  <a:srgbClr val="000000"/>
                </a:solidFill>
                <a:ea typeface="ＭＳ Ｐゴシック" pitchFamily="50" charset="-128"/>
              </a:rPr>
              <a:t>の</a:t>
            </a:r>
            <a:r>
              <a:rPr lang="en-US" altLang="ja-JP" b="1" dirty="0" smtClean="0">
                <a:solidFill>
                  <a:srgbClr val="FF0000"/>
                </a:solidFill>
                <a:ea typeface="ＭＳ Ｐゴシック" pitchFamily="50" charset="-128"/>
              </a:rPr>
              <a:t>M4</a:t>
            </a:r>
            <a:r>
              <a:rPr lang="ja-JP" altLang="en-US" b="1" dirty="0" smtClean="0">
                <a:solidFill>
                  <a:srgbClr val="000000"/>
                </a:solidFill>
                <a:ea typeface="ＭＳ Ｐゴシック" pitchFamily="50" charset="-128"/>
              </a:rPr>
              <a:t>は図</a:t>
            </a:r>
            <a:r>
              <a:rPr lang="en-US" altLang="ja-JP" b="1" dirty="0" smtClean="0">
                <a:solidFill>
                  <a:srgbClr val="000000"/>
                </a:solidFill>
                <a:ea typeface="ＭＳ Ｐゴシック" pitchFamily="50" charset="-128"/>
              </a:rPr>
              <a:t>2.32</a:t>
            </a:r>
            <a:r>
              <a:rPr lang="ja-JP" altLang="en-US" b="1" dirty="0" smtClean="0">
                <a:solidFill>
                  <a:srgbClr val="000000"/>
                </a:solidFill>
                <a:ea typeface="ＭＳ Ｐゴシック" pitchFamily="50" charset="-128"/>
              </a:rPr>
              <a:t>下の</a:t>
            </a:r>
            <a:r>
              <a:rPr lang="en-US" altLang="ja-JP" b="1" dirty="0" smtClean="0">
                <a:solidFill>
                  <a:srgbClr val="FF0000"/>
                </a:solidFill>
                <a:ea typeface="ＭＳ Ｐゴシック" pitchFamily="50" charset="-128"/>
              </a:rPr>
              <a:t>M4</a:t>
            </a:r>
            <a:r>
              <a:rPr lang="ja-JP" altLang="en-US" b="1" dirty="0" smtClean="0">
                <a:solidFill>
                  <a:srgbClr val="000000"/>
                </a:solidFill>
                <a:ea typeface="ＭＳ Ｐゴシック" pitchFamily="50" charset="-128"/>
              </a:rPr>
              <a:t>と同じものであり、非決定性有限オートマトン</a:t>
            </a:r>
            <a:endParaRPr lang="en-US" altLang="ja-JP" b="1" dirty="0" smtClean="0">
              <a:solidFill>
                <a:srgbClr val="000000"/>
              </a:solidFill>
              <a:ea typeface="ＭＳ Ｐゴシック" pitchFamily="50" charset="-128"/>
            </a:endParaRPr>
          </a:p>
          <a:p>
            <a:r>
              <a:rPr lang="ja-JP" altLang="en-US" b="1" dirty="0">
                <a:solidFill>
                  <a:srgbClr val="000000"/>
                </a:solidFill>
                <a:ea typeface="ＭＳ Ｐゴシック" pitchFamily="50" charset="-128"/>
              </a:rPr>
              <a:t>　</a:t>
            </a:r>
            <a:r>
              <a:rPr lang="ja-JP" altLang="en-US" b="1" dirty="0" smtClean="0">
                <a:solidFill>
                  <a:srgbClr val="000000"/>
                </a:solidFill>
                <a:ea typeface="ＭＳ Ｐゴシック" pitchFamily="50" charset="-128"/>
              </a:rPr>
              <a:t>　　</a:t>
            </a:r>
            <a:r>
              <a:rPr lang="en-US" altLang="ja-JP" b="1" dirty="0" smtClean="0">
                <a:solidFill>
                  <a:srgbClr val="000000"/>
                </a:solidFill>
                <a:ea typeface="ＭＳ Ｐゴシック" pitchFamily="50" charset="-128"/>
              </a:rPr>
              <a:t>M4</a:t>
            </a:r>
            <a:r>
              <a:rPr lang="ja-JP" altLang="en-US" b="1" dirty="0" smtClean="0">
                <a:solidFill>
                  <a:srgbClr val="000000"/>
                </a:solidFill>
                <a:ea typeface="ＭＳ Ｐゴシック" pitchFamily="50" charset="-128"/>
              </a:rPr>
              <a:t>の</a:t>
            </a:r>
            <a:r>
              <a:rPr lang="ja-JP" altLang="en-US" b="1" dirty="0" smtClean="0">
                <a:solidFill>
                  <a:srgbClr val="0000FF"/>
                </a:solidFill>
                <a:ea typeface="ＭＳ Ｐゴシック" pitchFamily="50" charset="-128"/>
              </a:rPr>
              <a:t>状態推移図</a:t>
            </a:r>
            <a:r>
              <a:rPr lang="ja-JP" altLang="en-US" b="1" dirty="0" smtClean="0">
                <a:solidFill>
                  <a:srgbClr val="000000"/>
                </a:solidFill>
                <a:ea typeface="ＭＳ Ｐゴシック" pitchFamily="50" charset="-128"/>
              </a:rPr>
              <a:t>と呼ばれる。</a:t>
            </a:r>
            <a:endParaRPr lang="en-US" altLang="ja-JP" b="1" dirty="0" smtClean="0">
              <a:solidFill>
                <a:srgbClr val="000000"/>
              </a:solidFill>
              <a:ea typeface="ＭＳ Ｐゴシック" pitchFamily="50" charset="-128"/>
            </a:endParaRPr>
          </a:p>
          <a:p>
            <a:endParaRPr lang="en-US" altLang="ja-JP" dirty="0" smtClean="0">
              <a:solidFill>
                <a:srgbClr val="000000"/>
              </a:solidFill>
              <a:ea typeface="ＭＳ Ｐゴシック" pitchFamily="50" charset="-128"/>
            </a:endParaRPr>
          </a:p>
          <a:p>
            <a:r>
              <a:rPr lang="ja-JP" altLang="en-US" dirty="0" smtClean="0">
                <a:solidFill>
                  <a:srgbClr val="000000"/>
                </a:solidFill>
                <a:ea typeface="ＭＳ Ｐゴシック" pitchFamily="50" charset="-128"/>
              </a:rPr>
              <a:t>　　　　一般に、</a:t>
            </a:r>
            <a:r>
              <a:rPr lang="en-US" altLang="ja-JP" b="1" dirty="0" smtClean="0">
                <a:solidFill>
                  <a:srgbClr val="0000FF"/>
                </a:solidFill>
                <a:ea typeface="ＭＳ Ｐゴシック" pitchFamily="50" charset="-128"/>
              </a:rPr>
              <a:t>δ(</a:t>
            </a:r>
            <a:r>
              <a:rPr lang="en-US" altLang="ja-JP" b="1" dirty="0" err="1" smtClean="0">
                <a:solidFill>
                  <a:srgbClr val="0000FF"/>
                </a:solidFill>
                <a:ea typeface="ＭＳ Ｐゴシック" pitchFamily="50" charset="-128"/>
              </a:rPr>
              <a:t>p,a</a:t>
            </a:r>
            <a:r>
              <a:rPr lang="en-US" altLang="ja-JP" b="1" dirty="0" smtClean="0">
                <a:solidFill>
                  <a:srgbClr val="0000FF"/>
                </a:solidFill>
                <a:ea typeface="ＭＳ Ｐゴシック" pitchFamily="50" charset="-128"/>
              </a:rPr>
              <a:t>)={q1,q2,</a:t>
            </a:r>
            <a:r>
              <a:rPr lang="ja-JP" altLang="en-US" b="1" dirty="0" smtClean="0">
                <a:solidFill>
                  <a:srgbClr val="0000FF"/>
                </a:solidFill>
                <a:ea typeface="ＭＳ Ｐゴシック" pitchFamily="50" charset="-128"/>
              </a:rPr>
              <a:t>・・・</a:t>
            </a:r>
            <a:r>
              <a:rPr lang="en-US" altLang="ja-JP" b="1" dirty="0" smtClean="0">
                <a:solidFill>
                  <a:srgbClr val="0000FF"/>
                </a:solidFill>
                <a:ea typeface="ＭＳ Ｐゴシック" pitchFamily="50" charset="-128"/>
              </a:rPr>
              <a:t>,</a:t>
            </a:r>
            <a:r>
              <a:rPr lang="en-US" altLang="ja-JP" b="1" dirty="0" err="1" smtClean="0">
                <a:solidFill>
                  <a:srgbClr val="0000FF"/>
                </a:solidFill>
                <a:ea typeface="ＭＳ Ｐゴシック" pitchFamily="50" charset="-128"/>
              </a:rPr>
              <a:t>qm</a:t>
            </a:r>
            <a:r>
              <a:rPr lang="en-US" altLang="ja-JP" b="1" dirty="0" smtClean="0">
                <a:solidFill>
                  <a:srgbClr val="0000FF"/>
                </a:solidFill>
                <a:ea typeface="ＭＳ Ｐゴシック" pitchFamily="50" charset="-128"/>
              </a:rPr>
              <a:t>}</a:t>
            </a:r>
            <a:r>
              <a:rPr lang="ja-JP" altLang="en-US" dirty="0" smtClean="0">
                <a:solidFill>
                  <a:srgbClr val="000000"/>
                </a:solidFill>
                <a:ea typeface="ＭＳ Ｐゴシック" pitchFamily="50" charset="-128"/>
              </a:rPr>
              <a:t>であるとき、</a:t>
            </a:r>
            <a:endParaRPr lang="en-US" altLang="ja-JP" dirty="0" smtClean="0">
              <a:solidFill>
                <a:srgbClr val="000000"/>
              </a:solidFill>
              <a:ea typeface="ＭＳ Ｐゴシック" pitchFamily="50" charset="-128"/>
            </a:endParaRPr>
          </a:p>
          <a:p>
            <a:r>
              <a:rPr lang="en-US" altLang="ja-JP" dirty="0">
                <a:solidFill>
                  <a:srgbClr val="000000"/>
                </a:solidFill>
                <a:ea typeface="ＭＳ Ｐゴシック" pitchFamily="50" charset="-128"/>
              </a:rPr>
              <a:t> </a:t>
            </a:r>
            <a:r>
              <a:rPr lang="en-US" altLang="ja-JP" dirty="0" smtClean="0">
                <a:solidFill>
                  <a:srgbClr val="000000"/>
                </a:solidFill>
                <a:ea typeface="ＭＳ Ｐゴシック" pitchFamily="50" charset="-128"/>
              </a:rPr>
              <a:t>      </a:t>
            </a:r>
            <a:r>
              <a:rPr lang="ja-JP" altLang="en-US" dirty="0" smtClean="0">
                <a:solidFill>
                  <a:srgbClr val="000000"/>
                </a:solidFill>
                <a:ea typeface="ＭＳ Ｐゴシック" pitchFamily="50" charset="-128"/>
              </a:rPr>
              <a:t>状態推移図において状態</a:t>
            </a:r>
            <a:r>
              <a:rPr lang="en-US" altLang="ja-JP" dirty="0" smtClean="0">
                <a:solidFill>
                  <a:srgbClr val="000000"/>
                </a:solidFill>
                <a:ea typeface="ＭＳ Ｐゴシック" pitchFamily="50" charset="-128"/>
              </a:rPr>
              <a:t>p</a:t>
            </a:r>
            <a:r>
              <a:rPr lang="ja-JP" altLang="en-US" dirty="0" smtClean="0">
                <a:solidFill>
                  <a:srgbClr val="000000"/>
                </a:solidFill>
                <a:ea typeface="ＭＳ Ｐゴシック" pitchFamily="50" charset="-128"/>
              </a:rPr>
              <a:t>から、状態</a:t>
            </a:r>
            <a:r>
              <a:rPr lang="en-US" altLang="ja-JP" dirty="0" smtClean="0">
                <a:solidFill>
                  <a:srgbClr val="000000"/>
                </a:solidFill>
                <a:ea typeface="ＭＳ Ｐゴシック" pitchFamily="50" charset="-128"/>
              </a:rPr>
              <a:t>q1,q2,</a:t>
            </a:r>
          </a:p>
          <a:p>
            <a:r>
              <a:rPr lang="ja-JP" altLang="en-US" dirty="0">
                <a:solidFill>
                  <a:srgbClr val="000000"/>
                </a:solidFill>
                <a:ea typeface="ＭＳ Ｐゴシック" pitchFamily="50" charset="-128"/>
              </a:rPr>
              <a:t>　</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a:t>
            </a:r>
            <a:r>
              <a:rPr lang="en-US" altLang="ja-JP" dirty="0" err="1" smtClean="0">
                <a:solidFill>
                  <a:srgbClr val="000000"/>
                </a:solidFill>
                <a:ea typeface="ＭＳ Ｐゴシック" pitchFamily="50" charset="-128"/>
              </a:rPr>
              <a:t>qm</a:t>
            </a:r>
            <a:r>
              <a:rPr lang="ja-JP" altLang="en-US" dirty="0" smtClean="0">
                <a:solidFill>
                  <a:srgbClr val="000000"/>
                </a:solidFill>
                <a:ea typeface="ＭＳ Ｐゴシック" pitchFamily="50" charset="-128"/>
              </a:rPr>
              <a:t>の各々</a:t>
            </a:r>
            <a:r>
              <a:rPr lang="ja-JP" altLang="en-US" dirty="0">
                <a:solidFill>
                  <a:srgbClr val="000000"/>
                </a:solidFill>
                <a:ea typeface="ＭＳ Ｐゴシック" pitchFamily="50" charset="-128"/>
              </a:rPr>
              <a:t>へ</a:t>
            </a:r>
            <a:r>
              <a:rPr lang="ja-JP" altLang="en-US" dirty="0" smtClean="0">
                <a:solidFill>
                  <a:srgbClr val="000000"/>
                </a:solidFill>
                <a:ea typeface="ＭＳ Ｐゴシック" pitchFamily="50" charset="-128"/>
              </a:rPr>
              <a:t>向かう矢線をひき、それに</a:t>
            </a:r>
            <a:endParaRPr lang="en-US" altLang="ja-JP" dirty="0" smtClean="0">
              <a:solidFill>
                <a:srgbClr val="000000"/>
              </a:solidFill>
              <a:ea typeface="ＭＳ Ｐゴシック" pitchFamily="50" charset="-128"/>
            </a:endParaRPr>
          </a:p>
          <a:p>
            <a:r>
              <a:rPr lang="ja-JP" altLang="en-US" dirty="0">
                <a:solidFill>
                  <a:srgbClr val="000000"/>
                </a:solidFill>
                <a:ea typeface="ＭＳ Ｐゴシック" pitchFamily="50" charset="-128"/>
              </a:rPr>
              <a:t>　</a:t>
            </a:r>
            <a:r>
              <a:rPr lang="ja-JP" altLang="en-US" dirty="0" smtClean="0">
                <a:solidFill>
                  <a:srgbClr val="000000"/>
                </a:solidFill>
                <a:ea typeface="ＭＳ Ｐゴシック" pitchFamily="50" charset="-128"/>
              </a:rPr>
              <a:t>　　入力記号</a:t>
            </a:r>
            <a:r>
              <a:rPr lang="en-US" altLang="ja-JP" dirty="0" smtClean="0">
                <a:solidFill>
                  <a:srgbClr val="000000"/>
                </a:solidFill>
                <a:ea typeface="ＭＳ Ｐゴシック" pitchFamily="50" charset="-128"/>
              </a:rPr>
              <a:t>a</a:t>
            </a:r>
            <a:r>
              <a:rPr lang="ja-JP" altLang="en-US" dirty="0" smtClean="0">
                <a:solidFill>
                  <a:srgbClr val="000000"/>
                </a:solidFill>
                <a:ea typeface="ＭＳ Ｐゴシック" pitchFamily="50" charset="-128"/>
              </a:rPr>
              <a:t>をラベルとして付ける。</a:t>
            </a:r>
            <a:endParaRPr lang="en-US" altLang="ja-JP" dirty="0" smtClean="0">
              <a:solidFill>
                <a:srgbClr val="000000"/>
              </a:solidFill>
              <a:ea typeface="ＭＳ Ｐゴシック" pitchFamily="50" charset="-128"/>
            </a:endParaRPr>
          </a:p>
          <a:p>
            <a:r>
              <a:rPr lang="ja-JP" altLang="en-US" dirty="0" smtClean="0">
                <a:solidFill>
                  <a:srgbClr val="000000"/>
                </a:solidFill>
                <a:ea typeface="ＭＳ Ｐゴシック" pitchFamily="50" charset="-128"/>
              </a:rPr>
              <a:t>　　　　また</a:t>
            </a:r>
            <a:r>
              <a:rPr lang="ja-JP" altLang="en-US" b="1" dirty="0" smtClean="0">
                <a:solidFill>
                  <a:srgbClr val="0000FF"/>
                </a:solidFill>
                <a:ea typeface="ＭＳ Ｐゴシック" pitchFamily="50" charset="-128"/>
              </a:rPr>
              <a:t>、</a:t>
            </a:r>
            <a:r>
              <a:rPr lang="en-US" altLang="ja-JP" b="1" dirty="0">
                <a:solidFill>
                  <a:srgbClr val="0000FF"/>
                </a:solidFill>
                <a:ea typeface="ＭＳ Ｐゴシック" pitchFamily="50" charset="-128"/>
              </a:rPr>
              <a:t> δ(</a:t>
            </a:r>
            <a:r>
              <a:rPr lang="en-US" altLang="ja-JP" b="1" dirty="0" err="1">
                <a:solidFill>
                  <a:srgbClr val="0000FF"/>
                </a:solidFill>
                <a:ea typeface="ＭＳ Ｐゴシック" pitchFamily="50" charset="-128"/>
              </a:rPr>
              <a:t>p,a</a:t>
            </a:r>
            <a:r>
              <a:rPr lang="en-US" altLang="ja-JP" b="1" dirty="0" smtClean="0">
                <a:solidFill>
                  <a:srgbClr val="0000FF"/>
                </a:solidFill>
                <a:ea typeface="ＭＳ Ｐゴシック" pitchFamily="50" charset="-128"/>
              </a:rPr>
              <a:t>)=φ</a:t>
            </a:r>
            <a:r>
              <a:rPr lang="ja-JP" altLang="en-US" dirty="0" smtClean="0">
                <a:solidFill>
                  <a:srgbClr val="000000"/>
                </a:solidFill>
                <a:ea typeface="ＭＳ Ｐゴシック" pitchFamily="50" charset="-128"/>
              </a:rPr>
              <a:t>　であるとき、状態</a:t>
            </a:r>
            <a:r>
              <a:rPr lang="en-US" altLang="ja-JP" dirty="0" smtClean="0">
                <a:solidFill>
                  <a:srgbClr val="000000"/>
                </a:solidFill>
                <a:ea typeface="ＭＳ Ｐゴシック" pitchFamily="50" charset="-128"/>
              </a:rPr>
              <a:t>p</a:t>
            </a:r>
            <a:r>
              <a:rPr lang="ja-JP" altLang="en-US" dirty="0" smtClean="0">
                <a:solidFill>
                  <a:srgbClr val="000000"/>
                </a:solidFill>
                <a:ea typeface="ＭＳ Ｐゴシック" pitchFamily="50" charset="-128"/>
              </a:rPr>
              <a:t>からラベル</a:t>
            </a:r>
            <a:endParaRPr lang="en-US" altLang="ja-JP" dirty="0" smtClean="0">
              <a:solidFill>
                <a:srgbClr val="000000"/>
              </a:solidFill>
              <a:ea typeface="ＭＳ Ｐゴシック" pitchFamily="50" charset="-128"/>
            </a:endParaRPr>
          </a:p>
          <a:p>
            <a:r>
              <a:rPr lang="ja-JP" altLang="en-US" dirty="0">
                <a:solidFill>
                  <a:srgbClr val="000000"/>
                </a:solidFill>
                <a:ea typeface="ＭＳ Ｐゴシック" pitchFamily="50" charset="-128"/>
              </a:rPr>
              <a:t>　</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a</a:t>
            </a:r>
            <a:r>
              <a:rPr lang="ja-JP" altLang="en-US" dirty="0" err="1" smtClean="0">
                <a:solidFill>
                  <a:srgbClr val="000000"/>
                </a:solidFill>
                <a:ea typeface="ＭＳ Ｐゴシック" pitchFamily="50" charset="-128"/>
              </a:rPr>
              <a:t>のつ</a:t>
            </a:r>
            <a:r>
              <a:rPr lang="ja-JP" altLang="en-US" dirty="0" smtClean="0">
                <a:solidFill>
                  <a:srgbClr val="000000"/>
                </a:solidFill>
                <a:ea typeface="ＭＳ Ｐゴシック" pitchFamily="50" charset="-128"/>
              </a:rPr>
              <a:t>いた矢線は出さない。</a:t>
            </a:r>
            <a:endParaRPr lang="en-US" altLang="ja-JP" dirty="0" smtClean="0">
              <a:solidFill>
                <a:srgbClr val="000000"/>
              </a:solidFill>
              <a:ea typeface="ＭＳ Ｐゴシック" pitchFamily="50" charset="-128"/>
            </a:endParaRPr>
          </a:p>
          <a:p>
            <a:r>
              <a:rPr lang="ja-JP" altLang="en-US" dirty="0" smtClean="0">
                <a:solidFill>
                  <a:srgbClr val="000000"/>
                </a:solidFill>
                <a:ea typeface="ＭＳ Ｐゴシック" pitchFamily="50" charset="-128"/>
              </a:rPr>
              <a:t>　　　その他は決定性有限オートマトンと同様である。</a:t>
            </a:r>
            <a:endParaRPr lang="en-US" altLang="ja-JP" dirty="0" smtClean="0">
              <a:solidFill>
                <a:srgbClr val="000000"/>
              </a:solidFill>
              <a:ea typeface="ＭＳ Ｐゴシック" pitchFamily="50" charset="-128"/>
            </a:endParaRPr>
          </a:p>
          <a:p>
            <a:endParaRPr lang="en-US" altLang="ja-JP" dirty="0">
              <a:solidFill>
                <a:srgbClr val="000000"/>
              </a:solidFill>
              <a:ea typeface="ＭＳ Ｐゴシック" pitchFamily="50" charset="-128"/>
            </a:endParaRPr>
          </a:p>
        </p:txBody>
      </p:sp>
      <p:sp>
        <p:nvSpPr>
          <p:cNvPr id="4" name="円/楕円 3"/>
          <p:cNvSpPr/>
          <p:nvPr/>
        </p:nvSpPr>
        <p:spPr>
          <a:xfrm>
            <a:off x="5580550" y="1862368"/>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660670" y="1862368"/>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ドーナツ 4"/>
          <p:cNvSpPr/>
          <p:nvPr/>
        </p:nvSpPr>
        <p:spPr>
          <a:xfrm>
            <a:off x="7782373" y="1789616"/>
            <a:ext cx="576064" cy="576064"/>
          </a:xfrm>
          <a:prstGeom prst="donut">
            <a:avLst>
              <a:gd name="adj" fmla="val 863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リーフォーム 8"/>
          <p:cNvSpPr/>
          <p:nvPr/>
        </p:nvSpPr>
        <p:spPr>
          <a:xfrm>
            <a:off x="5453927" y="1449768"/>
            <a:ext cx="729155" cy="470838"/>
          </a:xfrm>
          <a:custGeom>
            <a:avLst/>
            <a:gdLst>
              <a:gd name="connsiteX0" fmla="*/ 179744 w 729155"/>
              <a:gd name="connsiteY0" fmla="*/ 470838 h 470838"/>
              <a:gd name="connsiteX1" fmla="*/ 5573 w 729155"/>
              <a:gd name="connsiteY1" fmla="*/ 253123 h 470838"/>
              <a:gd name="connsiteX2" fmla="*/ 63630 w 729155"/>
              <a:gd name="connsiteY2" fmla="*/ 64438 h 470838"/>
              <a:gd name="connsiteX3" fmla="*/ 266830 w 729155"/>
              <a:gd name="connsiteY3" fmla="*/ 6381 h 470838"/>
              <a:gd name="connsiteX4" fmla="*/ 411973 w 729155"/>
              <a:gd name="connsiteY4" fmla="*/ 6381 h 470838"/>
              <a:gd name="connsiteX5" fmla="*/ 586144 w 729155"/>
              <a:gd name="connsiteY5" fmla="*/ 49923 h 470838"/>
              <a:gd name="connsiteX6" fmla="*/ 702258 w 729155"/>
              <a:gd name="connsiteY6" fmla="*/ 151523 h 470838"/>
              <a:gd name="connsiteX7" fmla="*/ 716773 w 729155"/>
              <a:gd name="connsiteY7" fmla="*/ 253123 h 470838"/>
              <a:gd name="connsiteX8" fmla="*/ 716773 w 729155"/>
              <a:gd name="connsiteY8" fmla="*/ 369238 h 470838"/>
              <a:gd name="connsiteX9" fmla="*/ 557116 w 729155"/>
              <a:gd name="connsiteY9" fmla="*/ 456323 h 47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9155" h="470838">
                <a:moveTo>
                  <a:pt x="179744" y="470838"/>
                </a:moveTo>
                <a:cubicBezTo>
                  <a:pt x="102334" y="395847"/>
                  <a:pt x="24925" y="320856"/>
                  <a:pt x="5573" y="253123"/>
                </a:cubicBezTo>
                <a:cubicBezTo>
                  <a:pt x="-13779" y="185390"/>
                  <a:pt x="20087" y="105562"/>
                  <a:pt x="63630" y="64438"/>
                </a:cubicBezTo>
                <a:cubicBezTo>
                  <a:pt x="107173" y="23314"/>
                  <a:pt x="208773" y="16057"/>
                  <a:pt x="266830" y="6381"/>
                </a:cubicBezTo>
                <a:cubicBezTo>
                  <a:pt x="324887" y="-3295"/>
                  <a:pt x="358754" y="-876"/>
                  <a:pt x="411973" y="6381"/>
                </a:cubicBezTo>
                <a:cubicBezTo>
                  <a:pt x="465192" y="13638"/>
                  <a:pt x="537763" y="25733"/>
                  <a:pt x="586144" y="49923"/>
                </a:cubicBezTo>
                <a:cubicBezTo>
                  <a:pt x="634525" y="74113"/>
                  <a:pt x="680487" y="117656"/>
                  <a:pt x="702258" y="151523"/>
                </a:cubicBezTo>
                <a:cubicBezTo>
                  <a:pt x="724029" y="185390"/>
                  <a:pt x="714354" y="216837"/>
                  <a:pt x="716773" y="253123"/>
                </a:cubicBezTo>
                <a:cubicBezTo>
                  <a:pt x="719192" y="289409"/>
                  <a:pt x="743383" y="335371"/>
                  <a:pt x="716773" y="369238"/>
                </a:cubicBezTo>
                <a:cubicBezTo>
                  <a:pt x="690164" y="403105"/>
                  <a:pt x="623640" y="429714"/>
                  <a:pt x="557116" y="456323"/>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7705827" y="1367626"/>
            <a:ext cx="729155" cy="470838"/>
          </a:xfrm>
          <a:custGeom>
            <a:avLst/>
            <a:gdLst>
              <a:gd name="connsiteX0" fmla="*/ 179744 w 729155"/>
              <a:gd name="connsiteY0" fmla="*/ 470838 h 470838"/>
              <a:gd name="connsiteX1" fmla="*/ 5573 w 729155"/>
              <a:gd name="connsiteY1" fmla="*/ 253123 h 470838"/>
              <a:gd name="connsiteX2" fmla="*/ 63630 w 729155"/>
              <a:gd name="connsiteY2" fmla="*/ 64438 h 470838"/>
              <a:gd name="connsiteX3" fmla="*/ 266830 w 729155"/>
              <a:gd name="connsiteY3" fmla="*/ 6381 h 470838"/>
              <a:gd name="connsiteX4" fmla="*/ 411973 w 729155"/>
              <a:gd name="connsiteY4" fmla="*/ 6381 h 470838"/>
              <a:gd name="connsiteX5" fmla="*/ 586144 w 729155"/>
              <a:gd name="connsiteY5" fmla="*/ 49923 h 470838"/>
              <a:gd name="connsiteX6" fmla="*/ 702258 w 729155"/>
              <a:gd name="connsiteY6" fmla="*/ 151523 h 470838"/>
              <a:gd name="connsiteX7" fmla="*/ 716773 w 729155"/>
              <a:gd name="connsiteY7" fmla="*/ 253123 h 470838"/>
              <a:gd name="connsiteX8" fmla="*/ 716773 w 729155"/>
              <a:gd name="connsiteY8" fmla="*/ 369238 h 470838"/>
              <a:gd name="connsiteX9" fmla="*/ 557116 w 729155"/>
              <a:gd name="connsiteY9" fmla="*/ 456323 h 47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9155" h="470838">
                <a:moveTo>
                  <a:pt x="179744" y="470838"/>
                </a:moveTo>
                <a:cubicBezTo>
                  <a:pt x="102334" y="395847"/>
                  <a:pt x="24925" y="320856"/>
                  <a:pt x="5573" y="253123"/>
                </a:cubicBezTo>
                <a:cubicBezTo>
                  <a:pt x="-13779" y="185390"/>
                  <a:pt x="20087" y="105562"/>
                  <a:pt x="63630" y="64438"/>
                </a:cubicBezTo>
                <a:cubicBezTo>
                  <a:pt x="107173" y="23314"/>
                  <a:pt x="208773" y="16057"/>
                  <a:pt x="266830" y="6381"/>
                </a:cubicBezTo>
                <a:cubicBezTo>
                  <a:pt x="324887" y="-3295"/>
                  <a:pt x="358754" y="-876"/>
                  <a:pt x="411973" y="6381"/>
                </a:cubicBezTo>
                <a:cubicBezTo>
                  <a:pt x="465192" y="13638"/>
                  <a:pt x="537763" y="25733"/>
                  <a:pt x="586144" y="49923"/>
                </a:cubicBezTo>
                <a:cubicBezTo>
                  <a:pt x="634525" y="74113"/>
                  <a:pt x="680487" y="117656"/>
                  <a:pt x="702258" y="151523"/>
                </a:cubicBezTo>
                <a:cubicBezTo>
                  <a:pt x="724029" y="185390"/>
                  <a:pt x="714354" y="216837"/>
                  <a:pt x="716773" y="253123"/>
                </a:cubicBezTo>
                <a:cubicBezTo>
                  <a:pt x="719192" y="289409"/>
                  <a:pt x="743383" y="335371"/>
                  <a:pt x="716773" y="369238"/>
                </a:cubicBezTo>
                <a:cubicBezTo>
                  <a:pt x="690164" y="403105"/>
                  <a:pt x="623640" y="429714"/>
                  <a:pt x="557116" y="456323"/>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4" idx="6"/>
            <a:endCxn id="8" idx="2"/>
          </p:cNvCxnSpPr>
          <p:nvPr/>
        </p:nvCxnSpPr>
        <p:spPr>
          <a:xfrm>
            <a:off x="6084606" y="2078392"/>
            <a:ext cx="57606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164726" y="2077648"/>
            <a:ext cx="57606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292518" y="1925084"/>
            <a:ext cx="415498" cy="369332"/>
          </a:xfrm>
          <a:prstGeom prst="rect">
            <a:avLst/>
          </a:prstGeom>
          <a:noFill/>
        </p:spPr>
        <p:txBody>
          <a:bodyPr wrap="none" rtlCol="0">
            <a:spAutoFit/>
          </a:bodyPr>
          <a:lstStyle/>
          <a:p>
            <a:r>
              <a:rPr lang="ja-JP" altLang="en-US" dirty="0"/>
              <a:t>⇒</a:t>
            </a:r>
            <a:endParaRPr kumimoji="1" lang="ja-JP" altLang="en-US" dirty="0"/>
          </a:p>
        </p:txBody>
      </p:sp>
      <p:sp>
        <p:nvSpPr>
          <p:cNvPr id="15" name="テキスト ボックス 14"/>
          <p:cNvSpPr txBox="1"/>
          <p:nvPr/>
        </p:nvSpPr>
        <p:spPr>
          <a:xfrm>
            <a:off x="5496414" y="1182960"/>
            <a:ext cx="505267" cy="369332"/>
          </a:xfrm>
          <a:prstGeom prst="rect">
            <a:avLst/>
          </a:prstGeom>
          <a:noFill/>
        </p:spPr>
        <p:txBody>
          <a:bodyPr wrap="none" rtlCol="0">
            <a:spAutoFit/>
          </a:bodyPr>
          <a:lstStyle/>
          <a:p>
            <a:r>
              <a:rPr kumimoji="1" lang="en-US" altLang="ja-JP" dirty="0" smtClean="0"/>
              <a:t>0,1</a:t>
            </a:r>
            <a:endParaRPr kumimoji="1" lang="ja-JP" altLang="en-US" dirty="0"/>
          </a:p>
        </p:txBody>
      </p:sp>
      <p:sp>
        <p:nvSpPr>
          <p:cNvPr id="16" name="テキスト ボックス 15"/>
          <p:cNvSpPr txBox="1"/>
          <p:nvPr/>
        </p:nvSpPr>
        <p:spPr>
          <a:xfrm>
            <a:off x="6216185" y="1781068"/>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9" name="テキスト ボックス 18"/>
          <p:cNvSpPr txBox="1"/>
          <p:nvPr/>
        </p:nvSpPr>
        <p:spPr>
          <a:xfrm>
            <a:off x="7302574" y="1781068"/>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20" name="テキスト ボックス 19"/>
          <p:cNvSpPr txBox="1"/>
          <p:nvPr/>
        </p:nvSpPr>
        <p:spPr>
          <a:xfrm>
            <a:off x="7913951" y="1078999"/>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8" name="テキスト ボックス 17"/>
          <p:cNvSpPr txBox="1"/>
          <p:nvPr/>
        </p:nvSpPr>
        <p:spPr>
          <a:xfrm>
            <a:off x="5637653" y="1934376"/>
            <a:ext cx="389850" cy="369332"/>
          </a:xfrm>
          <a:prstGeom prst="rect">
            <a:avLst/>
          </a:prstGeom>
          <a:noFill/>
        </p:spPr>
        <p:txBody>
          <a:bodyPr wrap="none" rtlCol="0">
            <a:spAutoFit/>
          </a:bodyPr>
          <a:lstStyle/>
          <a:p>
            <a:r>
              <a:rPr kumimoji="1" lang="en-US" altLang="ja-JP" dirty="0" smtClean="0"/>
              <a:t>r0</a:t>
            </a:r>
            <a:endParaRPr kumimoji="1" lang="ja-JP" altLang="en-US" dirty="0"/>
          </a:p>
        </p:txBody>
      </p:sp>
      <p:sp>
        <p:nvSpPr>
          <p:cNvPr id="22" name="テキスト ボックス 21"/>
          <p:cNvSpPr txBox="1"/>
          <p:nvPr/>
        </p:nvSpPr>
        <p:spPr>
          <a:xfrm>
            <a:off x="6715648" y="1925084"/>
            <a:ext cx="389850" cy="369332"/>
          </a:xfrm>
          <a:prstGeom prst="rect">
            <a:avLst/>
          </a:prstGeom>
          <a:noFill/>
        </p:spPr>
        <p:txBody>
          <a:bodyPr wrap="none" rtlCol="0">
            <a:spAutoFit/>
          </a:bodyPr>
          <a:lstStyle/>
          <a:p>
            <a:r>
              <a:rPr kumimoji="1" lang="en-US" altLang="ja-JP" dirty="0" smtClean="0"/>
              <a:t>r1</a:t>
            </a:r>
            <a:endParaRPr kumimoji="1" lang="ja-JP" altLang="en-US" dirty="0"/>
          </a:p>
        </p:txBody>
      </p:sp>
      <p:sp>
        <p:nvSpPr>
          <p:cNvPr id="23" name="テキスト ボックス 22"/>
          <p:cNvSpPr txBox="1"/>
          <p:nvPr/>
        </p:nvSpPr>
        <p:spPr>
          <a:xfrm>
            <a:off x="7884806" y="1925084"/>
            <a:ext cx="389850" cy="369332"/>
          </a:xfrm>
          <a:prstGeom prst="rect">
            <a:avLst/>
          </a:prstGeom>
          <a:noFill/>
        </p:spPr>
        <p:txBody>
          <a:bodyPr wrap="none" rtlCol="0">
            <a:spAutoFit/>
          </a:bodyPr>
          <a:lstStyle/>
          <a:p>
            <a:r>
              <a:rPr kumimoji="1" lang="en-US" altLang="ja-JP" dirty="0" smtClean="0"/>
              <a:t>r2</a:t>
            </a:r>
            <a:endParaRPr kumimoji="1" lang="ja-JP" altLang="en-US" dirty="0"/>
          </a:p>
        </p:txBody>
      </p:sp>
      <p:sp>
        <p:nvSpPr>
          <p:cNvPr id="21" name="テキスト ボックス 20"/>
          <p:cNvSpPr txBox="1"/>
          <p:nvPr/>
        </p:nvSpPr>
        <p:spPr>
          <a:xfrm>
            <a:off x="6600231" y="2469790"/>
            <a:ext cx="505267" cy="369332"/>
          </a:xfrm>
          <a:prstGeom prst="rect">
            <a:avLst/>
          </a:prstGeom>
          <a:noFill/>
        </p:spPr>
        <p:txBody>
          <a:bodyPr wrap="none" rtlCol="0">
            <a:spAutoFit/>
          </a:bodyPr>
          <a:lstStyle/>
          <a:p>
            <a:r>
              <a:rPr kumimoji="1" lang="en-US" altLang="ja-JP" dirty="0" smtClean="0">
                <a:solidFill>
                  <a:srgbClr val="FF3300"/>
                </a:solidFill>
              </a:rPr>
              <a:t>M4</a:t>
            </a:r>
            <a:endParaRPr kumimoji="1" lang="ja-JP" altLang="en-US" dirty="0">
              <a:solidFill>
                <a:srgbClr val="FF3300"/>
              </a:solidFill>
            </a:endParaRPr>
          </a:p>
        </p:txBody>
      </p:sp>
      <p:sp>
        <p:nvSpPr>
          <p:cNvPr id="25" name="円/楕円 24"/>
          <p:cNvSpPr/>
          <p:nvPr/>
        </p:nvSpPr>
        <p:spPr>
          <a:xfrm>
            <a:off x="7498890" y="5532085"/>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7488762" y="4557847"/>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7488762" y="3898493"/>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6309014" y="3898493"/>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036601" y="3782162"/>
            <a:ext cx="312906"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30" name="テキスト ボックス 29"/>
          <p:cNvSpPr txBox="1"/>
          <p:nvPr/>
        </p:nvSpPr>
        <p:spPr>
          <a:xfrm>
            <a:off x="7020272" y="4077072"/>
            <a:ext cx="312906"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31" name="テキスト ボックス 30"/>
          <p:cNvSpPr txBox="1"/>
          <p:nvPr/>
        </p:nvSpPr>
        <p:spPr>
          <a:xfrm>
            <a:off x="7020272" y="4960959"/>
            <a:ext cx="244009" cy="374177"/>
          </a:xfrm>
          <a:prstGeom prst="rect">
            <a:avLst/>
          </a:prstGeom>
          <a:noFill/>
        </p:spPr>
        <p:txBody>
          <a:bodyPr wrap="square" rtlCol="0">
            <a:spAutoFit/>
          </a:bodyPr>
          <a:lstStyle/>
          <a:p>
            <a:r>
              <a:rPr kumimoji="1" lang="en-US" altLang="ja-JP" dirty="0" smtClean="0"/>
              <a:t>a</a:t>
            </a:r>
            <a:endParaRPr kumimoji="1" lang="ja-JP" altLang="en-US" dirty="0"/>
          </a:p>
        </p:txBody>
      </p:sp>
      <p:sp>
        <p:nvSpPr>
          <p:cNvPr id="32" name="テキスト ボックス 31"/>
          <p:cNvSpPr txBox="1"/>
          <p:nvPr/>
        </p:nvSpPr>
        <p:spPr>
          <a:xfrm>
            <a:off x="6419334" y="3923764"/>
            <a:ext cx="312906" cy="369332"/>
          </a:xfrm>
          <a:prstGeom prst="rect">
            <a:avLst/>
          </a:prstGeom>
          <a:noFill/>
        </p:spPr>
        <p:txBody>
          <a:bodyPr wrap="none" rtlCol="0">
            <a:spAutoFit/>
          </a:bodyPr>
          <a:lstStyle/>
          <a:p>
            <a:r>
              <a:rPr kumimoji="1" lang="en-US" altLang="ja-JP" dirty="0" smtClean="0"/>
              <a:t>p</a:t>
            </a:r>
            <a:endParaRPr kumimoji="1" lang="ja-JP" altLang="en-US" dirty="0"/>
          </a:p>
        </p:txBody>
      </p:sp>
      <p:sp>
        <p:nvSpPr>
          <p:cNvPr id="33" name="テキスト ボックス 32"/>
          <p:cNvSpPr txBox="1"/>
          <p:nvPr/>
        </p:nvSpPr>
        <p:spPr>
          <a:xfrm>
            <a:off x="7520217" y="3947056"/>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34" name="テキスト ボックス 33"/>
          <p:cNvSpPr txBox="1"/>
          <p:nvPr/>
        </p:nvSpPr>
        <p:spPr>
          <a:xfrm>
            <a:off x="7561800" y="4590443"/>
            <a:ext cx="441146" cy="369332"/>
          </a:xfrm>
          <a:prstGeom prst="rect">
            <a:avLst/>
          </a:prstGeom>
          <a:noFill/>
        </p:spPr>
        <p:txBody>
          <a:bodyPr wrap="none" rtlCol="0">
            <a:spAutoFit/>
          </a:bodyPr>
          <a:lstStyle/>
          <a:p>
            <a:r>
              <a:rPr lang="en-US" altLang="ja-JP" dirty="0" smtClean="0"/>
              <a:t>q2</a:t>
            </a:r>
            <a:endParaRPr kumimoji="1" lang="ja-JP" altLang="en-US" dirty="0"/>
          </a:p>
        </p:txBody>
      </p:sp>
      <p:sp>
        <p:nvSpPr>
          <p:cNvPr id="35" name="テキスト ボックス 34"/>
          <p:cNvSpPr txBox="1"/>
          <p:nvPr/>
        </p:nvSpPr>
        <p:spPr>
          <a:xfrm>
            <a:off x="7529739" y="5586678"/>
            <a:ext cx="505267" cy="369332"/>
          </a:xfrm>
          <a:prstGeom prst="rect">
            <a:avLst/>
          </a:prstGeom>
          <a:noFill/>
        </p:spPr>
        <p:txBody>
          <a:bodyPr wrap="none" rtlCol="0">
            <a:spAutoFit/>
          </a:bodyPr>
          <a:lstStyle/>
          <a:p>
            <a:r>
              <a:rPr lang="en-US" altLang="ja-JP" dirty="0" err="1" smtClean="0"/>
              <a:t>qm</a:t>
            </a:r>
            <a:endParaRPr kumimoji="1" lang="ja-JP" altLang="en-US" dirty="0"/>
          </a:p>
        </p:txBody>
      </p:sp>
      <p:cxnSp>
        <p:nvCxnSpPr>
          <p:cNvPr id="36" name="直線矢印コネクタ 35"/>
          <p:cNvCxnSpPr/>
          <p:nvPr/>
        </p:nvCxnSpPr>
        <p:spPr>
          <a:xfrm>
            <a:off x="6823529" y="4108430"/>
            <a:ext cx="69668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a:off x="6813070" y="4128318"/>
            <a:ext cx="716669" cy="14583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endCxn id="26" idx="1"/>
          </p:cNvCxnSpPr>
          <p:nvPr/>
        </p:nvCxnSpPr>
        <p:spPr>
          <a:xfrm>
            <a:off x="6823529" y="4108430"/>
            <a:ext cx="739050" cy="5126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endCxn id="25" idx="0"/>
          </p:cNvCxnSpPr>
          <p:nvPr/>
        </p:nvCxnSpPr>
        <p:spPr>
          <a:xfrm>
            <a:off x="7740790" y="4989895"/>
            <a:ext cx="10128" cy="54219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832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スライド番号プレースホルダー 4"/>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27</a:t>
            </a:r>
            <a:endParaRPr lang="ja-JP" altLang="ja-JP" sz="1400" dirty="0" smtClean="0">
              <a:solidFill>
                <a:srgbClr val="000000"/>
              </a:solidFill>
            </a:endParaRPr>
          </a:p>
        </p:txBody>
      </p:sp>
      <p:sp>
        <p:nvSpPr>
          <p:cNvPr id="2" name="テキスト ボックス 1"/>
          <p:cNvSpPr txBox="1"/>
          <p:nvPr/>
        </p:nvSpPr>
        <p:spPr>
          <a:xfrm>
            <a:off x="827146" y="531136"/>
            <a:ext cx="6418745" cy="3139321"/>
          </a:xfrm>
          <a:prstGeom prst="rect">
            <a:avLst/>
          </a:prstGeom>
          <a:noFill/>
        </p:spPr>
        <p:txBody>
          <a:bodyPr wrap="none" rtlCol="0">
            <a:spAutoFit/>
          </a:bodyPr>
          <a:lstStyle/>
          <a:p>
            <a:r>
              <a:rPr lang="ja-JP" altLang="en-US" dirty="0" smtClean="0">
                <a:solidFill>
                  <a:srgbClr val="000000"/>
                </a:solidFill>
                <a:ea typeface="ＭＳ Ｐゴシック" pitchFamily="50" charset="-128"/>
              </a:rPr>
              <a:t>例　</a:t>
            </a:r>
            <a:r>
              <a:rPr lang="en-US" altLang="ja-JP" dirty="0" smtClean="0">
                <a:solidFill>
                  <a:srgbClr val="000000"/>
                </a:solidFill>
                <a:ea typeface="ＭＳ Ｐゴシック" pitchFamily="50" charset="-128"/>
              </a:rPr>
              <a:t>2.10</a:t>
            </a:r>
          </a:p>
          <a:p>
            <a:r>
              <a:rPr lang="ja-JP" altLang="en-US" dirty="0" smtClean="0">
                <a:solidFill>
                  <a:srgbClr val="000000"/>
                </a:solidFill>
                <a:ea typeface="ＭＳ Ｐゴシック" pitchFamily="50" charset="-128"/>
              </a:rPr>
              <a:t>　非決定性有限オートマトン</a:t>
            </a:r>
            <a:r>
              <a:rPr lang="en-US" altLang="ja-JP" b="1" dirty="0" smtClean="0">
                <a:solidFill>
                  <a:srgbClr val="FF0000"/>
                </a:solidFill>
                <a:ea typeface="ＭＳ Ｐゴシック" pitchFamily="50" charset="-128"/>
              </a:rPr>
              <a:t>M4</a:t>
            </a:r>
            <a:r>
              <a:rPr lang="ja-JP" altLang="en-US" dirty="0" smtClean="0">
                <a:solidFill>
                  <a:srgbClr val="000000"/>
                </a:solidFill>
                <a:ea typeface="ＭＳ Ｐゴシック" pitchFamily="50" charset="-128"/>
              </a:rPr>
              <a:t>＝</a:t>
            </a:r>
            <a:r>
              <a:rPr lang="en-US" altLang="ja-JP" dirty="0" smtClean="0">
                <a:solidFill>
                  <a:srgbClr val="000000"/>
                </a:solidFill>
                <a:ea typeface="ＭＳ Ｐゴシック" pitchFamily="50" charset="-128"/>
              </a:rPr>
              <a:t>(Q4,Σ4,δ4,q04,F4)  </a:t>
            </a:r>
            <a:r>
              <a:rPr lang="ja-JP" altLang="en-US" dirty="0" smtClean="0">
                <a:solidFill>
                  <a:srgbClr val="000000"/>
                </a:solidFill>
                <a:ea typeface="ＭＳ Ｐゴシック" pitchFamily="50" charset="-128"/>
              </a:rPr>
              <a:t>を考える</a:t>
            </a:r>
            <a:endParaRPr lang="en-US" altLang="ja-JP" dirty="0" smtClean="0">
              <a:solidFill>
                <a:srgbClr val="000000"/>
              </a:solidFill>
              <a:ea typeface="ＭＳ Ｐゴシック" pitchFamily="50" charset="-128"/>
            </a:endParaRPr>
          </a:p>
          <a:p>
            <a:r>
              <a:rPr lang="ja-JP" altLang="en-US" dirty="0">
                <a:solidFill>
                  <a:srgbClr val="000000"/>
                </a:solidFill>
                <a:ea typeface="ＭＳ Ｐゴシック" pitchFamily="50" charset="-128"/>
              </a:rPr>
              <a:t>ここで</a:t>
            </a:r>
            <a:r>
              <a:rPr lang="ja-JP" altLang="en-US" dirty="0" smtClean="0">
                <a:solidFill>
                  <a:srgbClr val="000000"/>
                </a:solidFill>
                <a:ea typeface="ＭＳ Ｐゴシック" pitchFamily="50" charset="-128"/>
              </a:rPr>
              <a:t>、</a:t>
            </a:r>
            <a:endParaRPr lang="en-US" altLang="ja-JP" dirty="0" smtClean="0">
              <a:solidFill>
                <a:srgbClr val="000000"/>
              </a:solidFill>
              <a:ea typeface="ＭＳ Ｐゴシック" pitchFamily="50" charset="-128"/>
            </a:endParaRPr>
          </a:p>
          <a:p>
            <a:r>
              <a:rPr lang="en-US" altLang="ja-JP" dirty="0" smtClean="0">
                <a:solidFill>
                  <a:srgbClr val="000000"/>
                </a:solidFill>
                <a:ea typeface="ＭＳ Ｐゴシック" pitchFamily="50" charset="-128"/>
              </a:rPr>
              <a:t>Q4={r0,r1,r2}</a:t>
            </a:r>
          </a:p>
          <a:p>
            <a:r>
              <a:rPr lang="en-US" altLang="ja-JP" dirty="0" smtClean="0">
                <a:solidFill>
                  <a:srgbClr val="000000"/>
                </a:solidFill>
                <a:ea typeface="ＭＳ Ｐゴシック" pitchFamily="50" charset="-128"/>
              </a:rPr>
              <a:t>Σ</a:t>
            </a:r>
            <a:r>
              <a:rPr lang="en-US" altLang="ja-JP" dirty="0" smtClean="0">
                <a:ea typeface="ＭＳ Ｐゴシック" pitchFamily="50" charset="-128"/>
              </a:rPr>
              <a:t>4</a:t>
            </a:r>
            <a:r>
              <a:rPr lang="en-US" altLang="ja-JP" dirty="0" smtClean="0">
                <a:solidFill>
                  <a:srgbClr val="000000"/>
                </a:solidFill>
                <a:ea typeface="ＭＳ Ｐゴシック" pitchFamily="50" charset="-128"/>
              </a:rPr>
              <a:t>={0,1}</a:t>
            </a:r>
          </a:p>
          <a:p>
            <a:r>
              <a:rPr lang="en-US" altLang="ja-JP" dirty="0" smtClean="0">
                <a:solidFill>
                  <a:srgbClr val="000000"/>
                </a:solidFill>
                <a:ea typeface="ＭＳ Ｐゴシック" pitchFamily="50" charset="-128"/>
              </a:rPr>
              <a:t>δ4{r0,0}={r0},  δ4{r0,1}={r0,r1},  δ4{r1,0}=φ, </a:t>
            </a:r>
          </a:p>
          <a:p>
            <a:r>
              <a:rPr lang="en-US" altLang="ja-JP" dirty="0" smtClean="0">
                <a:solidFill>
                  <a:srgbClr val="000000"/>
                </a:solidFill>
                <a:ea typeface="ＭＳ Ｐゴシック" pitchFamily="50" charset="-128"/>
              </a:rPr>
              <a:t>δ4{r1,1}={r2},  δ4{r2,0}={r2},      δ4{r2,1}=φ</a:t>
            </a:r>
          </a:p>
          <a:p>
            <a:r>
              <a:rPr lang="en-US" altLang="ja-JP" dirty="0" smtClean="0">
                <a:solidFill>
                  <a:srgbClr val="000000"/>
                </a:solidFill>
                <a:ea typeface="ＭＳ Ｐゴシック" pitchFamily="50" charset="-128"/>
              </a:rPr>
              <a:t>q04=r0</a:t>
            </a:r>
          </a:p>
          <a:p>
            <a:r>
              <a:rPr lang="en-US" altLang="ja-JP" dirty="0" smtClean="0">
                <a:solidFill>
                  <a:srgbClr val="000000"/>
                </a:solidFill>
                <a:ea typeface="ＭＳ Ｐゴシック" pitchFamily="50" charset="-128"/>
              </a:rPr>
              <a:t>F4={r2}</a:t>
            </a:r>
          </a:p>
          <a:p>
            <a:endParaRPr lang="en-US" altLang="ja-JP" dirty="0">
              <a:solidFill>
                <a:srgbClr val="000000"/>
              </a:solidFill>
              <a:ea typeface="ＭＳ Ｐゴシック" pitchFamily="50" charset="-128"/>
            </a:endParaRPr>
          </a:p>
          <a:p>
            <a:r>
              <a:rPr lang="ja-JP" altLang="en-US" b="1" dirty="0" smtClean="0">
                <a:solidFill>
                  <a:srgbClr val="000000"/>
                </a:solidFill>
                <a:ea typeface="ＭＳ Ｐゴシック" pitchFamily="50" charset="-128"/>
              </a:rPr>
              <a:t>（２</a:t>
            </a:r>
            <a:r>
              <a:rPr lang="ja-JP" altLang="en-US" b="1" dirty="0">
                <a:solidFill>
                  <a:srgbClr val="000000"/>
                </a:solidFill>
                <a:ea typeface="ＭＳ Ｐゴシック" pitchFamily="50" charset="-128"/>
              </a:rPr>
              <a:t>）例</a:t>
            </a:r>
            <a:r>
              <a:rPr lang="en-US" altLang="ja-JP" b="1" dirty="0">
                <a:solidFill>
                  <a:srgbClr val="000000"/>
                </a:solidFill>
                <a:ea typeface="ＭＳ Ｐゴシック" pitchFamily="50" charset="-128"/>
              </a:rPr>
              <a:t>2.10</a:t>
            </a:r>
            <a:r>
              <a:rPr lang="ja-JP" altLang="en-US" b="1" dirty="0">
                <a:solidFill>
                  <a:srgbClr val="000000"/>
                </a:solidFill>
                <a:ea typeface="ＭＳ Ｐゴシック" pitchFamily="50" charset="-128"/>
              </a:rPr>
              <a:t>の</a:t>
            </a:r>
            <a:r>
              <a:rPr lang="en-US" altLang="ja-JP" b="1" dirty="0" smtClean="0">
                <a:solidFill>
                  <a:srgbClr val="FF0000"/>
                </a:solidFill>
                <a:ea typeface="ＭＳ Ｐゴシック" pitchFamily="50" charset="-128"/>
              </a:rPr>
              <a:t>M4</a:t>
            </a:r>
            <a:r>
              <a:rPr lang="ja-JP" altLang="en-US" b="1" dirty="0" smtClean="0">
                <a:ea typeface="ＭＳ Ｐゴシック" pitchFamily="50" charset="-128"/>
              </a:rPr>
              <a:t>の</a:t>
            </a:r>
            <a:r>
              <a:rPr lang="ja-JP" altLang="en-US" b="1" dirty="0" smtClean="0">
                <a:solidFill>
                  <a:srgbClr val="0000FF"/>
                </a:solidFill>
                <a:ea typeface="ＭＳ Ｐゴシック" pitchFamily="50" charset="-128"/>
              </a:rPr>
              <a:t>状態推移表</a:t>
            </a:r>
            <a:r>
              <a:rPr lang="ja-JP" altLang="en-US" b="1" dirty="0" smtClean="0">
                <a:solidFill>
                  <a:srgbClr val="000000"/>
                </a:solidFill>
                <a:ea typeface="ＭＳ Ｐゴシック" pitchFamily="50" charset="-128"/>
              </a:rPr>
              <a:t>は、表</a:t>
            </a:r>
            <a:r>
              <a:rPr lang="en-US" altLang="ja-JP" b="1" dirty="0" smtClean="0">
                <a:solidFill>
                  <a:srgbClr val="000000"/>
                </a:solidFill>
                <a:ea typeface="ＭＳ Ｐゴシック" pitchFamily="50" charset="-128"/>
              </a:rPr>
              <a:t>2.4</a:t>
            </a:r>
            <a:r>
              <a:rPr lang="ja-JP" altLang="en-US" b="1" dirty="0" smtClean="0">
                <a:solidFill>
                  <a:srgbClr val="000000"/>
                </a:solidFill>
                <a:ea typeface="ＭＳ Ｐゴシック" pitchFamily="50" charset="-128"/>
              </a:rPr>
              <a:t>（下表）　の通りである。</a:t>
            </a:r>
            <a:endParaRPr lang="en-US" altLang="ja-JP" b="1" dirty="0" smtClean="0">
              <a:solidFill>
                <a:srgbClr val="000000"/>
              </a:solidFill>
              <a:ea typeface="ＭＳ Ｐゴシック" pitchFamily="50" charset="-128"/>
            </a:endParaRPr>
          </a:p>
        </p:txBody>
      </p:sp>
      <p:sp>
        <p:nvSpPr>
          <p:cNvPr id="4" name="円/楕円 3"/>
          <p:cNvSpPr/>
          <p:nvPr/>
        </p:nvSpPr>
        <p:spPr>
          <a:xfrm>
            <a:off x="5796136" y="2060848"/>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876256" y="2060848"/>
            <a:ext cx="504056" cy="43204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ドーナツ 4"/>
          <p:cNvSpPr/>
          <p:nvPr/>
        </p:nvSpPr>
        <p:spPr>
          <a:xfrm>
            <a:off x="7997959" y="1988096"/>
            <a:ext cx="576064" cy="576064"/>
          </a:xfrm>
          <a:prstGeom prst="donut">
            <a:avLst>
              <a:gd name="adj" fmla="val 863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リーフォーム 8"/>
          <p:cNvSpPr/>
          <p:nvPr/>
        </p:nvSpPr>
        <p:spPr>
          <a:xfrm>
            <a:off x="5669513" y="1648248"/>
            <a:ext cx="729155" cy="470838"/>
          </a:xfrm>
          <a:custGeom>
            <a:avLst/>
            <a:gdLst>
              <a:gd name="connsiteX0" fmla="*/ 179744 w 729155"/>
              <a:gd name="connsiteY0" fmla="*/ 470838 h 470838"/>
              <a:gd name="connsiteX1" fmla="*/ 5573 w 729155"/>
              <a:gd name="connsiteY1" fmla="*/ 253123 h 470838"/>
              <a:gd name="connsiteX2" fmla="*/ 63630 w 729155"/>
              <a:gd name="connsiteY2" fmla="*/ 64438 h 470838"/>
              <a:gd name="connsiteX3" fmla="*/ 266830 w 729155"/>
              <a:gd name="connsiteY3" fmla="*/ 6381 h 470838"/>
              <a:gd name="connsiteX4" fmla="*/ 411973 w 729155"/>
              <a:gd name="connsiteY4" fmla="*/ 6381 h 470838"/>
              <a:gd name="connsiteX5" fmla="*/ 586144 w 729155"/>
              <a:gd name="connsiteY5" fmla="*/ 49923 h 470838"/>
              <a:gd name="connsiteX6" fmla="*/ 702258 w 729155"/>
              <a:gd name="connsiteY6" fmla="*/ 151523 h 470838"/>
              <a:gd name="connsiteX7" fmla="*/ 716773 w 729155"/>
              <a:gd name="connsiteY7" fmla="*/ 253123 h 470838"/>
              <a:gd name="connsiteX8" fmla="*/ 716773 w 729155"/>
              <a:gd name="connsiteY8" fmla="*/ 369238 h 470838"/>
              <a:gd name="connsiteX9" fmla="*/ 557116 w 729155"/>
              <a:gd name="connsiteY9" fmla="*/ 456323 h 47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9155" h="470838">
                <a:moveTo>
                  <a:pt x="179744" y="470838"/>
                </a:moveTo>
                <a:cubicBezTo>
                  <a:pt x="102334" y="395847"/>
                  <a:pt x="24925" y="320856"/>
                  <a:pt x="5573" y="253123"/>
                </a:cubicBezTo>
                <a:cubicBezTo>
                  <a:pt x="-13779" y="185390"/>
                  <a:pt x="20087" y="105562"/>
                  <a:pt x="63630" y="64438"/>
                </a:cubicBezTo>
                <a:cubicBezTo>
                  <a:pt x="107173" y="23314"/>
                  <a:pt x="208773" y="16057"/>
                  <a:pt x="266830" y="6381"/>
                </a:cubicBezTo>
                <a:cubicBezTo>
                  <a:pt x="324887" y="-3295"/>
                  <a:pt x="358754" y="-876"/>
                  <a:pt x="411973" y="6381"/>
                </a:cubicBezTo>
                <a:cubicBezTo>
                  <a:pt x="465192" y="13638"/>
                  <a:pt x="537763" y="25733"/>
                  <a:pt x="586144" y="49923"/>
                </a:cubicBezTo>
                <a:cubicBezTo>
                  <a:pt x="634525" y="74113"/>
                  <a:pt x="680487" y="117656"/>
                  <a:pt x="702258" y="151523"/>
                </a:cubicBezTo>
                <a:cubicBezTo>
                  <a:pt x="724029" y="185390"/>
                  <a:pt x="714354" y="216837"/>
                  <a:pt x="716773" y="253123"/>
                </a:cubicBezTo>
                <a:cubicBezTo>
                  <a:pt x="719192" y="289409"/>
                  <a:pt x="743383" y="335371"/>
                  <a:pt x="716773" y="369238"/>
                </a:cubicBezTo>
                <a:cubicBezTo>
                  <a:pt x="690164" y="403105"/>
                  <a:pt x="623640" y="429714"/>
                  <a:pt x="557116" y="456323"/>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7921413" y="1566106"/>
            <a:ext cx="729155" cy="470838"/>
          </a:xfrm>
          <a:custGeom>
            <a:avLst/>
            <a:gdLst>
              <a:gd name="connsiteX0" fmla="*/ 179744 w 729155"/>
              <a:gd name="connsiteY0" fmla="*/ 470838 h 470838"/>
              <a:gd name="connsiteX1" fmla="*/ 5573 w 729155"/>
              <a:gd name="connsiteY1" fmla="*/ 253123 h 470838"/>
              <a:gd name="connsiteX2" fmla="*/ 63630 w 729155"/>
              <a:gd name="connsiteY2" fmla="*/ 64438 h 470838"/>
              <a:gd name="connsiteX3" fmla="*/ 266830 w 729155"/>
              <a:gd name="connsiteY3" fmla="*/ 6381 h 470838"/>
              <a:gd name="connsiteX4" fmla="*/ 411973 w 729155"/>
              <a:gd name="connsiteY4" fmla="*/ 6381 h 470838"/>
              <a:gd name="connsiteX5" fmla="*/ 586144 w 729155"/>
              <a:gd name="connsiteY5" fmla="*/ 49923 h 470838"/>
              <a:gd name="connsiteX6" fmla="*/ 702258 w 729155"/>
              <a:gd name="connsiteY6" fmla="*/ 151523 h 470838"/>
              <a:gd name="connsiteX7" fmla="*/ 716773 w 729155"/>
              <a:gd name="connsiteY7" fmla="*/ 253123 h 470838"/>
              <a:gd name="connsiteX8" fmla="*/ 716773 w 729155"/>
              <a:gd name="connsiteY8" fmla="*/ 369238 h 470838"/>
              <a:gd name="connsiteX9" fmla="*/ 557116 w 729155"/>
              <a:gd name="connsiteY9" fmla="*/ 456323 h 47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9155" h="470838">
                <a:moveTo>
                  <a:pt x="179744" y="470838"/>
                </a:moveTo>
                <a:cubicBezTo>
                  <a:pt x="102334" y="395847"/>
                  <a:pt x="24925" y="320856"/>
                  <a:pt x="5573" y="253123"/>
                </a:cubicBezTo>
                <a:cubicBezTo>
                  <a:pt x="-13779" y="185390"/>
                  <a:pt x="20087" y="105562"/>
                  <a:pt x="63630" y="64438"/>
                </a:cubicBezTo>
                <a:cubicBezTo>
                  <a:pt x="107173" y="23314"/>
                  <a:pt x="208773" y="16057"/>
                  <a:pt x="266830" y="6381"/>
                </a:cubicBezTo>
                <a:cubicBezTo>
                  <a:pt x="324887" y="-3295"/>
                  <a:pt x="358754" y="-876"/>
                  <a:pt x="411973" y="6381"/>
                </a:cubicBezTo>
                <a:cubicBezTo>
                  <a:pt x="465192" y="13638"/>
                  <a:pt x="537763" y="25733"/>
                  <a:pt x="586144" y="49923"/>
                </a:cubicBezTo>
                <a:cubicBezTo>
                  <a:pt x="634525" y="74113"/>
                  <a:pt x="680487" y="117656"/>
                  <a:pt x="702258" y="151523"/>
                </a:cubicBezTo>
                <a:cubicBezTo>
                  <a:pt x="724029" y="185390"/>
                  <a:pt x="714354" y="216837"/>
                  <a:pt x="716773" y="253123"/>
                </a:cubicBezTo>
                <a:cubicBezTo>
                  <a:pt x="719192" y="289409"/>
                  <a:pt x="743383" y="335371"/>
                  <a:pt x="716773" y="369238"/>
                </a:cubicBezTo>
                <a:cubicBezTo>
                  <a:pt x="690164" y="403105"/>
                  <a:pt x="623640" y="429714"/>
                  <a:pt x="557116" y="456323"/>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4" idx="6"/>
            <a:endCxn id="8" idx="2"/>
          </p:cNvCxnSpPr>
          <p:nvPr/>
        </p:nvCxnSpPr>
        <p:spPr>
          <a:xfrm>
            <a:off x="6300192" y="2276872"/>
            <a:ext cx="57606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380312" y="2276128"/>
            <a:ext cx="57606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508104" y="2123564"/>
            <a:ext cx="415498" cy="369332"/>
          </a:xfrm>
          <a:prstGeom prst="rect">
            <a:avLst/>
          </a:prstGeom>
          <a:noFill/>
        </p:spPr>
        <p:txBody>
          <a:bodyPr wrap="none" rtlCol="0">
            <a:spAutoFit/>
          </a:bodyPr>
          <a:lstStyle/>
          <a:p>
            <a:r>
              <a:rPr lang="ja-JP" altLang="en-US" dirty="0"/>
              <a:t>⇒</a:t>
            </a:r>
            <a:endParaRPr kumimoji="1" lang="ja-JP" altLang="en-US" dirty="0"/>
          </a:p>
        </p:txBody>
      </p:sp>
      <p:sp>
        <p:nvSpPr>
          <p:cNvPr id="15" name="テキスト ボックス 14"/>
          <p:cNvSpPr txBox="1"/>
          <p:nvPr/>
        </p:nvSpPr>
        <p:spPr>
          <a:xfrm>
            <a:off x="5712000" y="1381440"/>
            <a:ext cx="505267" cy="369332"/>
          </a:xfrm>
          <a:prstGeom prst="rect">
            <a:avLst/>
          </a:prstGeom>
          <a:noFill/>
        </p:spPr>
        <p:txBody>
          <a:bodyPr wrap="none" rtlCol="0">
            <a:spAutoFit/>
          </a:bodyPr>
          <a:lstStyle/>
          <a:p>
            <a:r>
              <a:rPr kumimoji="1" lang="en-US" altLang="ja-JP" dirty="0" smtClean="0"/>
              <a:t>0,1</a:t>
            </a:r>
            <a:endParaRPr kumimoji="1" lang="ja-JP" altLang="en-US" dirty="0"/>
          </a:p>
        </p:txBody>
      </p:sp>
      <p:sp>
        <p:nvSpPr>
          <p:cNvPr id="16" name="テキスト ボックス 15"/>
          <p:cNvSpPr txBox="1"/>
          <p:nvPr/>
        </p:nvSpPr>
        <p:spPr>
          <a:xfrm>
            <a:off x="6431771" y="1979548"/>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9" name="テキスト ボックス 18"/>
          <p:cNvSpPr txBox="1"/>
          <p:nvPr/>
        </p:nvSpPr>
        <p:spPr>
          <a:xfrm>
            <a:off x="7518160" y="1979548"/>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20" name="テキスト ボックス 19"/>
          <p:cNvSpPr txBox="1"/>
          <p:nvPr/>
        </p:nvSpPr>
        <p:spPr>
          <a:xfrm>
            <a:off x="8129537" y="1277479"/>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8" name="テキスト ボックス 17"/>
          <p:cNvSpPr txBox="1"/>
          <p:nvPr/>
        </p:nvSpPr>
        <p:spPr>
          <a:xfrm>
            <a:off x="5853239" y="2132856"/>
            <a:ext cx="389850" cy="369332"/>
          </a:xfrm>
          <a:prstGeom prst="rect">
            <a:avLst/>
          </a:prstGeom>
          <a:noFill/>
        </p:spPr>
        <p:txBody>
          <a:bodyPr wrap="none" rtlCol="0">
            <a:spAutoFit/>
          </a:bodyPr>
          <a:lstStyle/>
          <a:p>
            <a:r>
              <a:rPr kumimoji="1" lang="en-US" altLang="ja-JP" dirty="0" smtClean="0"/>
              <a:t>r0</a:t>
            </a:r>
            <a:endParaRPr kumimoji="1" lang="ja-JP" altLang="en-US" dirty="0"/>
          </a:p>
        </p:txBody>
      </p:sp>
      <p:sp>
        <p:nvSpPr>
          <p:cNvPr id="22" name="テキスト ボックス 21"/>
          <p:cNvSpPr txBox="1"/>
          <p:nvPr/>
        </p:nvSpPr>
        <p:spPr>
          <a:xfrm>
            <a:off x="6931234" y="2123564"/>
            <a:ext cx="389850" cy="369332"/>
          </a:xfrm>
          <a:prstGeom prst="rect">
            <a:avLst/>
          </a:prstGeom>
          <a:noFill/>
        </p:spPr>
        <p:txBody>
          <a:bodyPr wrap="none" rtlCol="0">
            <a:spAutoFit/>
          </a:bodyPr>
          <a:lstStyle/>
          <a:p>
            <a:r>
              <a:rPr kumimoji="1" lang="en-US" altLang="ja-JP" dirty="0" smtClean="0"/>
              <a:t>r1</a:t>
            </a:r>
            <a:endParaRPr kumimoji="1" lang="ja-JP" altLang="en-US" dirty="0"/>
          </a:p>
        </p:txBody>
      </p:sp>
      <p:sp>
        <p:nvSpPr>
          <p:cNvPr id="23" name="テキスト ボックス 22"/>
          <p:cNvSpPr txBox="1"/>
          <p:nvPr/>
        </p:nvSpPr>
        <p:spPr>
          <a:xfrm>
            <a:off x="8100392" y="2123564"/>
            <a:ext cx="389850" cy="369332"/>
          </a:xfrm>
          <a:prstGeom prst="rect">
            <a:avLst/>
          </a:prstGeom>
          <a:noFill/>
        </p:spPr>
        <p:txBody>
          <a:bodyPr wrap="none" rtlCol="0">
            <a:spAutoFit/>
          </a:bodyPr>
          <a:lstStyle/>
          <a:p>
            <a:r>
              <a:rPr kumimoji="1" lang="en-US" altLang="ja-JP" dirty="0" smtClean="0"/>
              <a:t>r2</a:t>
            </a:r>
            <a:endParaRPr kumimoji="1" lang="ja-JP" altLang="en-US" dirty="0"/>
          </a:p>
        </p:txBody>
      </p:sp>
      <p:sp>
        <p:nvSpPr>
          <p:cNvPr id="21" name="テキスト ボックス 20"/>
          <p:cNvSpPr txBox="1"/>
          <p:nvPr/>
        </p:nvSpPr>
        <p:spPr>
          <a:xfrm>
            <a:off x="6815817" y="2668270"/>
            <a:ext cx="505267" cy="369332"/>
          </a:xfrm>
          <a:prstGeom prst="rect">
            <a:avLst/>
          </a:prstGeom>
          <a:noFill/>
        </p:spPr>
        <p:txBody>
          <a:bodyPr wrap="none" rtlCol="0">
            <a:spAutoFit/>
          </a:bodyPr>
          <a:lstStyle/>
          <a:p>
            <a:r>
              <a:rPr kumimoji="1" lang="en-US" altLang="ja-JP" dirty="0" smtClean="0">
                <a:solidFill>
                  <a:srgbClr val="FF3300"/>
                </a:solidFill>
              </a:rPr>
              <a:t>M4</a:t>
            </a:r>
            <a:endParaRPr kumimoji="1" lang="ja-JP" altLang="en-US" dirty="0">
              <a:solidFill>
                <a:srgbClr val="FF3300"/>
              </a:solidFill>
            </a:endParaRPr>
          </a:p>
        </p:txBody>
      </p:sp>
      <p:cxnSp>
        <p:nvCxnSpPr>
          <p:cNvPr id="6" name="直線コネクタ 5"/>
          <p:cNvCxnSpPr/>
          <p:nvPr/>
        </p:nvCxnSpPr>
        <p:spPr>
          <a:xfrm>
            <a:off x="1263485" y="4254125"/>
            <a:ext cx="37405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203960" y="5947477"/>
            <a:ext cx="3800088" cy="18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214399" y="4963500"/>
            <a:ext cx="37896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75656" y="4470149"/>
            <a:ext cx="3031599" cy="1477328"/>
          </a:xfrm>
          <a:prstGeom prst="rect">
            <a:avLst/>
          </a:prstGeom>
          <a:noFill/>
        </p:spPr>
        <p:txBody>
          <a:bodyPr wrap="none" rtlCol="0">
            <a:spAutoFit/>
          </a:bodyPr>
          <a:lstStyle/>
          <a:p>
            <a:r>
              <a:rPr lang="ja-JP" altLang="en-US" dirty="0" smtClean="0"/>
              <a:t>　　　　　　　　</a:t>
            </a:r>
            <a:r>
              <a:rPr lang="en-US" altLang="ja-JP" dirty="0" smtClean="0"/>
              <a:t>0</a:t>
            </a:r>
            <a:r>
              <a:rPr lang="ja-JP" altLang="en-US" dirty="0" smtClean="0"/>
              <a:t>　　　　　　　</a:t>
            </a:r>
            <a:r>
              <a:rPr lang="en-US" altLang="ja-JP" dirty="0" smtClean="0"/>
              <a:t>1</a:t>
            </a:r>
          </a:p>
          <a:p>
            <a:endParaRPr kumimoji="1" lang="en-US" altLang="ja-JP" dirty="0"/>
          </a:p>
          <a:p>
            <a:r>
              <a:rPr lang="ja-JP" altLang="en-US" dirty="0" smtClean="0"/>
              <a:t>　</a:t>
            </a:r>
            <a:r>
              <a:rPr lang="en-US" altLang="ja-JP" dirty="0" err="1" smtClean="0"/>
              <a:t>ro</a:t>
            </a:r>
            <a:r>
              <a:rPr lang="ja-JP" altLang="en-US" dirty="0" smtClean="0"/>
              <a:t>　　　　　</a:t>
            </a:r>
            <a:r>
              <a:rPr lang="en-US" altLang="ja-JP" dirty="0" smtClean="0"/>
              <a:t>{</a:t>
            </a:r>
            <a:r>
              <a:rPr lang="en-US" altLang="ja-JP" dirty="0" err="1" smtClean="0"/>
              <a:t>ro</a:t>
            </a:r>
            <a:r>
              <a:rPr lang="en-US" altLang="ja-JP" dirty="0" smtClean="0"/>
              <a:t>}        </a:t>
            </a:r>
            <a:r>
              <a:rPr lang="ja-JP" altLang="en-US" dirty="0" smtClean="0"/>
              <a:t>　</a:t>
            </a:r>
            <a:r>
              <a:rPr lang="en-US" altLang="ja-JP" dirty="0" smtClean="0"/>
              <a:t> {r0,r1}</a:t>
            </a:r>
          </a:p>
          <a:p>
            <a:r>
              <a:rPr kumimoji="1" lang="ja-JP" altLang="en-US" dirty="0"/>
              <a:t>　</a:t>
            </a:r>
            <a:r>
              <a:rPr kumimoji="1" lang="en-US" altLang="ja-JP" dirty="0" smtClean="0"/>
              <a:t>r1     </a:t>
            </a:r>
            <a:r>
              <a:rPr kumimoji="1" lang="ja-JP" altLang="en-US" dirty="0" smtClean="0"/>
              <a:t>　　</a:t>
            </a:r>
            <a:r>
              <a:rPr kumimoji="1" lang="en-US" altLang="ja-JP" dirty="0" smtClean="0"/>
              <a:t>   φ</a:t>
            </a:r>
            <a:r>
              <a:rPr kumimoji="1" lang="ja-JP" altLang="en-US" dirty="0" smtClean="0"/>
              <a:t>　　　　 　 </a:t>
            </a:r>
            <a:r>
              <a:rPr kumimoji="1" lang="en-US" altLang="ja-JP" dirty="0" smtClean="0"/>
              <a:t>{r2}</a:t>
            </a:r>
          </a:p>
          <a:p>
            <a:r>
              <a:rPr lang="ja-JP" altLang="en-US" dirty="0"/>
              <a:t>　</a:t>
            </a:r>
            <a:r>
              <a:rPr lang="en-US" altLang="ja-JP" dirty="0" smtClean="0"/>
              <a:t>r2     </a:t>
            </a:r>
            <a:r>
              <a:rPr lang="ja-JP" altLang="en-US" dirty="0" smtClean="0"/>
              <a:t>　　</a:t>
            </a:r>
            <a:r>
              <a:rPr lang="en-US" altLang="ja-JP" dirty="0" smtClean="0"/>
              <a:t>  {r2}             φ</a:t>
            </a:r>
            <a:endParaRPr kumimoji="1" lang="ja-JP" altLang="en-US" dirty="0"/>
          </a:p>
        </p:txBody>
      </p:sp>
      <p:sp>
        <p:nvSpPr>
          <p:cNvPr id="10" name="テキスト ボックス 9"/>
          <p:cNvSpPr txBox="1"/>
          <p:nvPr/>
        </p:nvSpPr>
        <p:spPr>
          <a:xfrm>
            <a:off x="1528693" y="4182117"/>
            <a:ext cx="595035" cy="830997"/>
          </a:xfrm>
          <a:prstGeom prst="rect">
            <a:avLst/>
          </a:prstGeom>
          <a:noFill/>
        </p:spPr>
        <p:txBody>
          <a:bodyPr wrap="none" rtlCol="0">
            <a:spAutoFit/>
          </a:bodyPr>
          <a:lstStyle/>
          <a:p>
            <a:pPr>
              <a:lnSpc>
                <a:spcPct val="150000"/>
              </a:lnSpc>
            </a:pPr>
            <a:r>
              <a:rPr lang="ja-JP" altLang="en-US" sz="1600" dirty="0" smtClean="0"/>
              <a:t>入力</a:t>
            </a:r>
            <a:endParaRPr lang="en-US" altLang="ja-JP" sz="1600" dirty="0" smtClean="0"/>
          </a:p>
          <a:p>
            <a:pPr>
              <a:lnSpc>
                <a:spcPct val="150000"/>
              </a:lnSpc>
            </a:pPr>
            <a:r>
              <a:rPr kumimoji="1" lang="ja-JP" altLang="en-US" sz="1600" dirty="0"/>
              <a:t>出力</a:t>
            </a:r>
          </a:p>
        </p:txBody>
      </p:sp>
      <p:cxnSp>
        <p:nvCxnSpPr>
          <p:cNvPr id="27" name="直線コネクタ 26"/>
          <p:cNvCxnSpPr/>
          <p:nvPr/>
        </p:nvCxnSpPr>
        <p:spPr>
          <a:xfrm>
            <a:off x="1393189" y="4254125"/>
            <a:ext cx="946563" cy="709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2339752" y="4254125"/>
            <a:ext cx="0" cy="16951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2339752" y="3808313"/>
            <a:ext cx="2669320" cy="369332"/>
          </a:xfrm>
          <a:prstGeom prst="rect">
            <a:avLst/>
          </a:prstGeom>
          <a:noFill/>
        </p:spPr>
        <p:txBody>
          <a:bodyPr wrap="none" rtlCol="0">
            <a:spAutoFit/>
          </a:bodyPr>
          <a:lstStyle/>
          <a:p>
            <a:r>
              <a:rPr kumimoji="1" lang="ja-JP" altLang="en-US" dirty="0" smtClean="0"/>
              <a:t>表</a:t>
            </a:r>
            <a:r>
              <a:rPr kumimoji="1" lang="en-US" altLang="ja-JP" dirty="0" smtClean="0"/>
              <a:t>2.4</a:t>
            </a:r>
            <a:r>
              <a:rPr lang="en-US" altLang="ja-JP" b="1" dirty="0">
                <a:solidFill>
                  <a:srgbClr val="FF0000"/>
                </a:solidFill>
                <a:ea typeface="ＭＳ Ｐゴシック" pitchFamily="50" charset="-128"/>
              </a:rPr>
              <a:t> </a:t>
            </a:r>
            <a:r>
              <a:rPr lang="ja-JP" altLang="en-US" b="1" dirty="0" smtClean="0">
                <a:solidFill>
                  <a:srgbClr val="FF0000"/>
                </a:solidFill>
                <a:ea typeface="ＭＳ Ｐゴシック" pitchFamily="50" charset="-128"/>
              </a:rPr>
              <a:t>　</a:t>
            </a:r>
            <a:r>
              <a:rPr lang="en-US" altLang="ja-JP" b="1" dirty="0" smtClean="0">
                <a:solidFill>
                  <a:srgbClr val="FF0000"/>
                </a:solidFill>
                <a:ea typeface="ＭＳ Ｐゴシック" pitchFamily="50" charset="-128"/>
              </a:rPr>
              <a:t>M4</a:t>
            </a:r>
            <a:r>
              <a:rPr lang="ja-JP" altLang="en-US" b="1" dirty="0">
                <a:ea typeface="ＭＳ Ｐゴシック" pitchFamily="50" charset="-128"/>
              </a:rPr>
              <a:t>の</a:t>
            </a:r>
            <a:r>
              <a:rPr lang="ja-JP" altLang="en-US" b="1" dirty="0">
                <a:solidFill>
                  <a:srgbClr val="0000FF"/>
                </a:solidFill>
                <a:ea typeface="ＭＳ Ｐゴシック" pitchFamily="50" charset="-128"/>
              </a:rPr>
              <a:t>状態推移表</a:t>
            </a:r>
            <a:endParaRPr kumimoji="1" lang="ja-JP" altLang="en-US" dirty="0"/>
          </a:p>
        </p:txBody>
      </p:sp>
    </p:spTree>
    <p:extLst>
      <p:ext uri="{BB962C8B-B14F-4D97-AF65-F5344CB8AC3E}">
        <p14:creationId xmlns:p14="http://schemas.microsoft.com/office/powerpoint/2010/main" val="1278895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735013" y="7699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ja-JP" sz="1800">
              <a:solidFill>
                <a:srgbClr val="000000"/>
              </a:solidFill>
            </a:endParaRPr>
          </a:p>
        </p:txBody>
      </p:sp>
      <p:sp>
        <p:nvSpPr>
          <p:cNvPr id="14339" name="Text Box 4"/>
          <p:cNvSpPr txBox="1">
            <a:spLocks noChangeArrowheads="1"/>
          </p:cNvSpPr>
          <p:nvPr/>
        </p:nvSpPr>
        <p:spPr bwMode="auto">
          <a:xfrm>
            <a:off x="1187450" y="908050"/>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FF"/>
                </a:solidFill>
              </a:rPr>
              <a:t>拡張</a:t>
            </a:r>
            <a:r>
              <a:rPr lang="ja-JP" altLang="en-US" sz="1800" dirty="0">
                <a:solidFill>
                  <a:srgbClr val="000000"/>
                </a:solidFill>
              </a:rPr>
              <a:t>状態推移関数：</a:t>
            </a:r>
          </a:p>
        </p:txBody>
      </p:sp>
      <p:grpSp>
        <p:nvGrpSpPr>
          <p:cNvPr id="14340" name="Group 5"/>
          <p:cNvGrpSpPr>
            <a:grpSpLocks/>
          </p:cNvGrpSpPr>
          <p:nvPr/>
        </p:nvGrpSpPr>
        <p:grpSpPr bwMode="auto">
          <a:xfrm>
            <a:off x="3276600" y="836613"/>
            <a:ext cx="412750" cy="449262"/>
            <a:chOff x="1779" y="1567"/>
            <a:chExt cx="260" cy="283"/>
          </a:xfrm>
        </p:grpSpPr>
        <p:sp>
          <p:nvSpPr>
            <p:cNvPr id="14396" name="Text Box 6"/>
            <p:cNvSpPr txBox="1">
              <a:spLocks noChangeArrowheads="1"/>
            </p:cNvSpPr>
            <p:nvPr/>
          </p:nvSpPr>
          <p:spPr bwMode="auto">
            <a:xfrm>
              <a:off x="1779" y="156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a:t>
              </a:r>
            </a:p>
          </p:txBody>
        </p:sp>
        <p:sp>
          <p:nvSpPr>
            <p:cNvPr id="14397" name="Text Box 7"/>
            <p:cNvSpPr txBox="1">
              <a:spLocks noChangeArrowheads="1"/>
            </p:cNvSpPr>
            <p:nvPr/>
          </p:nvSpPr>
          <p:spPr bwMode="auto">
            <a:xfrm>
              <a:off x="1779" y="1619"/>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δ</a:t>
              </a:r>
            </a:p>
          </p:txBody>
        </p:sp>
      </p:grpSp>
      <p:sp>
        <p:nvSpPr>
          <p:cNvPr id="14341" name="Text Box 8"/>
          <p:cNvSpPr txBox="1">
            <a:spLocks noChangeArrowheads="1"/>
          </p:cNvSpPr>
          <p:nvPr/>
        </p:nvSpPr>
        <p:spPr bwMode="auto">
          <a:xfrm>
            <a:off x="1166813" y="1312863"/>
            <a:ext cx="53816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0000"/>
                </a:solidFill>
              </a:rPr>
              <a:t>１．</a:t>
            </a:r>
            <a:r>
              <a:rPr lang="ja-JP" altLang="en-US" sz="1600" dirty="0">
                <a:solidFill>
                  <a:srgbClr val="000000"/>
                </a:solidFill>
              </a:rPr>
              <a:t>状態</a:t>
            </a:r>
            <a:r>
              <a:rPr lang="en-US" altLang="ja-JP" sz="1600" dirty="0">
                <a:solidFill>
                  <a:srgbClr val="000000"/>
                </a:solidFill>
              </a:rPr>
              <a:t>p</a:t>
            </a:r>
            <a:r>
              <a:rPr lang="ja-JP" altLang="en-US" sz="1600" dirty="0">
                <a:solidFill>
                  <a:srgbClr val="000000"/>
                </a:solidFill>
              </a:rPr>
              <a:t>に対して　　</a:t>
            </a:r>
            <a:r>
              <a:rPr lang="en-US" altLang="ja-JP" sz="1600" dirty="0">
                <a:solidFill>
                  <a:srgbClr val="000000"/>
                </a:solidFill>
              </a:rPr>
              <a:t>(</a:t>
            </a:r>
            <a:r>
              <a:rPr lang="en-US" altLang="ja-JP" sz="1600" dirty="0" err="1">
                <a:solidFill>
                  <a:srgbClr val="000000"/>
                </a:solidFill>
              </a:rPr>
              <a:t>p,ε</a:t>
            </a:r>
            <a:r>
              <a:rPr lang="en-US" altLang="ja-JP" sz="1600" dirty="0">
                <a:solidFill>
                  <a:srgbClr val="000000"/>
                </a:solidFill>
              </a:rPr>
              <a:t>)={p}</a:t>
            </a:r>
          </a:p>
          <a:p>
            <a:pPr eaLnBrk="1" hangingPunct="1">
              <a:spcBef>
                <a:spcPct val="0"/>
              </a:spcBef>
              <a:buFontTx/>
              <a:buNone/>
            </a:pPr>
            <a:r>
              <a:rPr lang="ja-JP" altLang="en-US" sz="1600" b="1" dirty="0">
                <a:solidFill>
                  <a:srgbClr val="000000"/>
                </a:solidFill>
              </a:rPr>
              <a:t>２．</a:t>
            </a:r>
            <a:r>
              <a:rPr lang="ja-JP" altLang="en-US" sz="1600" dirty="0">
                <a:solidFill>
                  <a:srgbClr val="000000"/>
                </a:solidFill>
              </a:rPr>
              <a:t>状態</a:t>
            </a:r>
            <a:r>
              <a:rPr lang="en-US" altLang="ja-JP" sz="1600" dirty="0">
                <a:solidFill>
                  <a:srgbClr val="000000"/>
                </a:solidFill>
              </a:rPr>
              <a:t>p</a:t>
            </a:r>
            <a:r>
              <a:rPr lang="ja-JP" altLang="en-US" sz="1600" dirty="0">
                <a:solidFill>
                  <a:srgbClr val="000000"/>
                </a:solidFill>
              </a:rPr>
              <a:t>と入力記号</a:t>
            </a:r>
            <a:r>
              <a:rPr lang="ja-JP" altLang="en-US" sz="1600" b="1" dirty="0">
                <a:solidFill>
                  <a:srgbClr val="FF3300"/>
                </a:solidFill>
              </a:rPr>
              <a:t>列</a:t>
            </a:r>
            <a:r>
              <a:rPr lang="en-US" altLang="ja-JP" sz="1600" dirty="0">
                <a:solidFill>
                  <a:srgbClr val="000000"/>
                </a:solidFill>
              </a:rPr>
              <a:t>w</a:t>
            </a:r>
            <a:r>
              <a:rPr lang="ja-JP" altLang="en-US" sz="1600" dirty="0" err="1">
                <a:solidFill>
                  <a:srgbClr val="000000"/>
                </a:solidFill>
              </a:rPr>
              <a:t>、</a:t>
            </a:r>
            <a:r>
              <a:rPr lang="ja-JP" altLang="en-US" sz="1600" dirty="0">
                <a:solidFill>
                  <a:srgbClr val="000000"/>
                </a:solidFill>
              </a:rPr>
              <a:t>入力記号</a:t>
            </a:r>
            <a:r>
              <a:rPr lang="en-US" altLang="ja-JP" sz="1600" dirty="0">
                <a:solidFill>
                  <a:srgbClr val="000000"/>
                </a:solidFill>
              </a:rPr>
              <a:t>a</a:t>
            </a:r>
          </a:p>
          <a:p>
            <a:pPr eaLnBrk="1" hangingPunct="1">
              <a:spcBef>
                <a:spcPct val="0"/>
              </a:spcBef>
              <a:buFontTx/>
              <a:buNone/>
            </a:pPr>
            <a:r>
              <a:rPr lang="ja-JP" altLang="en-US" sz="1600" dirty="0">
                <a:solidFill>
                  <a:srgbClr val="000000"/>
                </a:solidFill>
              </a:rPr>
              <a:t>　　    </a:t>
            </a:r>
            <a:r>
              <a:rPr lang="en-US" altLang="ja-JP" sz="1600" dirty="0">
                <a:solidFill>
                  <a:srgbClr val="000000"/>
                </a:solidFill>
              </a:rPr>
              <a:t>(</a:t>
            </a:r>
            <a:r>
              <a:rPr lang="en-US" altLang="ja-JP" sz="1600" dirty="0" err="1">
                <a:solidFill>
                  <a:srgbClr val="000000"/>
                </a:solidFill>
              </a:rPr>
              <a:t>p,w</a:t>
            </a:r>
            <a:r>
              <a:rPr lang="en-US" altLang="ja-JP" sz="1600" dirty="0">
                <a:solidFill>
                  <a:srgbClr val="000000"/>
                </a:solidFill>
              </a:rPr>
              <a:t>)={q1,q2,</a:t>
            </a:r>
            <a:r>
              <a:rPr lang="ja-JP" altLang="en-US" sz="1600" dirty="0">
                <a:solidFill>
                  <a:srgbClr val="000000"/>
                </a:solidFill>
              </a:rPr>
              <a:t>・</a:t>
            </a:r>
            <a:r>
              <a:rPr lang="ja-JP" altLang="en-US" sz="1600" dirty="0" smtClean="0">
                <a:solidFill>
                  <a:srgbClr val="000000"/>
                </a:solidFill>
              </a:rPr>
              <a:t>・</a:t>
            </a:r>
            <a:r>
              <a:rPr lang="en-US" altLang="ja-JP" sz="1600" dirty="0" smtClean="0">
                <a:solidFill>
                  <a:srgbClr val="000000"/>
                </a:solidFill>
              </a:rPr>
              <a:t>,qi,</a:t>
            </a:r>
            <a:r>
              <a:rPr lang="ja-JP" altLang="en-US" sz="1600" dirty="0" smtClean="0">
                <a:solidFill>
                  <a:srgbClr val="000000"/>
                </a:solidFill>
              </a:rPr>
              <a:t>・・・</a:t>
            </a:r>
            <a:r>
              <a:rPr lang="en-US" altLang="ja-JP" sz="1600" dirty="0">
                <a:solidFill>
                  <a:srgbClr val="000000"/>
                </a:solidFill>
              </a:rPr>
              <a:t>,</a:t>
            </a:r>
            <a:r>
              <a:rPr lang="en-US" altLang="ja-JP" sz="1600" dirty="0" err="1">
                <a:solidFill>
                  <a:srgbClr val="000000"/>
                </a:solidFill>
              </a:rPr>
              <a:t>qn</a:t>
            </a:r>
            <a:r>
              <a:rPr lang="en-US" altLang="ja-JP" sz="1600" dirty="0">
                <a:solidFill>
                  <a:srgbClr val="000000"/>
                </a:solidFill>
              </a:rPr>
              <a:t>}       δ(</a:t>
            </a:r>
            <a:r>
              <a:rPr lang="en-US" altLang="ja-JP" sz="1600" dirty="0" err="1">
                <a:solidFill>
                  <a:srgbClr val="000000"/>
                </a:solidFill>
              </a:rPr>
              <a:t>qi,a</a:t>
            </a:r>
            <a:r>
              <a:rPr lang="en-US" altLang="ja-JP" sz="1600" dirty="0">
                <a:solidFill>
                  <a:srgbClr val="000000"/>
                </a:solidFill>
              </a:rPr>
              <a:t>)=Qi  </a:t>
            </a:r>
            <a:r>
              <a:rPr lang="ja-JP" altLang="en-US" sz="1600" dirty="0">
                <a:solidFill>
                  <a:srgbClr val="000000"/>
                </a:solidFill>
              </a:rPr>
              <a:t>であるなら</a:t>
            </a:r>
          </a:p>
          <a:p>
            <a:pPr eaLnBrk="1" hangingPunct="1">
              <a:spcBef>
                <a:spcPct val="0"/>
              </a:spcBef>
              <a:buFontTx/>
              <a:buNone/>
            </a:pPr>
            <a:r>
              <a:rPr lang="ja-JP" altLang="en-US" sz="1600" dirty="0">
                <a:solidFill>
                  <a:srgbClr val="000000"/>
                </a:solidFill>
              </a:rPr>
              <a:t>　　　  </a:t>
            </a:r>
            <a:r>
              <a:rPr lang="en-US" altLang="ja-JP" sz="1600" dirty="0">
                <a:solidFill>
                  <a:srgbClr val="000000"/>
                </a:solidFill>
              </a:rPr>
              <a:t>(</a:t>
            </a:r>
            <a:r>
              <a:rPr lang="en-US" altLang="ja-JP" sz="1600" dirty="0" err="1">
                <a:solidFill>
                  <a:srgbClr val="000000"/>
                </a:solidFill>
              </a:rPr>
              <a:t>p,wa</a:t>
            </a:r>
            <a:r>
              <a:rPr lang="en-US" altLang="ja-JP" sz="1600" dirty="0">
                <a:solidFill>
                  <a:srgbClr val="000000"/>
                </a:solidFill>
              </a:rPr>
              <a:t>)=δ(q1,a)∪δ(q2,a)∪</a:t>
            </a:r>
            <a:r>
              <a:rPr lang="ja-JP" altLang="en-US" sz="1600" dirty="0">
                <a:solidFill>
                  <a:srgbClr val="000000"/>
                </a:solidFill>
              </a:rPr>
              <a:t>・・・∪</a:t>
            </a:r>
            <a:r>
              <a:rPr lang="en-US" altLang="ja-JP" sz="1600" dirty="0">
                <a:solidFill>
                  <a:srgbClr val="000000"/>
                </a:solidFill>
              </a:rPr>
              <a:t>δ(</a:t>
            </a:r>
            <a:r>
              <a:rPr lang="en-US" altLang="ja-JP" sz="1600" dirty="0" err="1">
                <a:solidFill>
                  <a:srgbClr val="000000"/>
                </a:solidFill>
              </a:rPr>
              <a:t>qn,a</a:t>
            </a:r>
            <a:r>
              <a:rPr lang="en-US" altLang="ja-JP" sz="1600" dirty="0">
                <a:solidFill>
                  <a:srgbClr val="000000"/>
                </a:solidFill>
              </a:rPr>
              <a:t>)</a:t>
            </a:r>
          </a:p>
          <a:p>
            <a:pPr eaLnBrk="1" hangingPunct="1">
              <a:spcBef>
                <a:spcPct val="0"/>
              </a:spcBef>
              <a:buFontTx/>
              <a:buNone/>
            </a:pPr>
            <a:r>
              <a:rPr lang="ja-JP" altLang="en-US" sz="1600" dirty="0">
                <a:solidFill>
                  <a:srgbClr val="000000"/>
                </a:solidFill>
              </a:rPr>
              <a:t>　　　　　　　　</a:t>
            </a:r>
            <a:r>
              <a:rPr lang="en-US" altLang="ja-JP" sz="1600" dirty="0">
                <a:solidFill>
                  <a:srgbClr val="000000"/>
                </a:solidFill>
              </a:rPr>
              <a:t>=Q1∪Q2∪</a:t>
            </a:r>
            <a:r>
              <a:rPr lang="ja-JP" altLang="en-US" sz="1600" dirty="0">
                <a:solidFill>
                  <a:srgbClr val="000000"/>
                </a:solidFill>
              </a:rPr>
              <a:t>・・・∪</a:t>
            </a:r>
            <a:r>
              <a:rPr lang="en-US" altLang="ja-JP" sz="1600" dirty="0" err="1">
                <a:solidFill>
                  <a:srgbClr val="000000"/>
                </a:solidFill>
              </a:rPr>
              <a:t>Qn</a:t>
            </a:r>
            <a:endParaRPr lang="en-US" altLang="ja-JP" sz="1600" dirty="0">
              <a:solidFill>
                <a:srgbClr val="000000"/>
              </a:solidFill>
            </a:endParaRPr>
          </a:p>
          <a:p>
            <a:pPr eaLnBrk="1" hangingPunct="1">
              <a:spcBef>
                <a:spcPct val="0"/>
              </a:spcBef>
              <a:buFontTx/>
              <a:buNone/>
            </a:pPr>
            <a:r>
              <a:rPr lang="ja-JP" altLang="en-US" sz="1600" dirty="0">
                <a:solidFill>
                  <a:srgbClr val="000000"/>
                </a:solidFill>
              </a:rPr>
              <a:t>　　　　</a:t>
            </a:r>
          </a:p>
        </p:txBody>
      </p:sp>
      <p:grpSp>
        <p:nvGrpSpPr>
          <p:cNvPr id="14342" name="Group 9"/>
          <p:cNvGrpSpPr>
            <a:grpSpLocks/>
          </p:cNvGrpSpPr>
          <p:nvPr/>
        </p:nvGrpSpPr>
        <p:grpSpPr bwMode="auto">
          <a:xfrm>
            <a:off x="2771775" y="1268413"/>
            <a:ext cx="387350" cy="414337"/>
            <a:chOff x="1098" y="1632"/>
            <a:chExt cx="244" cy="261"/>
          </a:xfrm>
        </p:grpSpPr>
        <p:sp>
          <p:nvSpPr>
            <p:cNvPr id="14394" name="Text Box 10"/>
            <p:cNvSpPr txBox="1">
              <a:spLocks noChangeArrowheads="1"/>
            </p:cNvSpPr>
            <p:nvPr/>
          </p:nvSpPr>
          <p:spPr bwMode="auto">
            <a:xfrm>
              <a:off x="1098" y="1681"/>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δ</a:t>
              </a:r>
            </a:p>
          </p:txBody>
        </p:sp>
        <p:sp>
          <p:nvSpPr>
            <p:cNvPr id="14395" name="Text Box 11"/>
            <p:cNvSpPr txBox="1">
              <a:spLocks noChangeArrowheads="1"/>
            </p:cNvSpPr>
            <p:nvPr/>
          </p:nvSpPr>
          <p:spPr bwMode="auto">
            <a:xfrm>
              <a:off x="1098" y="163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dirty="0">
                  <a:solidFill>
                    <a:srgbClr val="000000"/>
                  </a:solidFill>
                </a:rPr>
                <a:t>＾</a:t>
              </a:r>
            </a:p>
          </p:txBody>
        </p:sp>
      </p:grpSp>
      <p:grpSp>
        <p:nvGrpSpPr>
          <p:cNvPr id="14343" name="Group 12"/>
          <p:cNvGrpSpPr>
            <a:grpSpLocks/>
          </p:cNvGrpSpPr>
          <p:nvPr/>
        </p:nvGrpSpPr>
        <p:grpSpPr bwMode="auto">
          <a:xfrm>
            <a:off x="1470025" y="1772816"/>
            <a:ext cx="387350" cy="375288"/>
            <a:chOff x="1098" y="1659"/>
            <a:chExt cx="244" cy="202"/>
          </a:xfrm>
        </p:grpSpPr>
        <p:sp>
          <p:nvSpPr>
            <p:cNvPr id="14392" name="Text Box 13"/>
            <p:cNvSpPr txBox="1">
              <a:spLocks noChangeArrowheads="1"/>
            </p:cNvSpPr>
            <p:nvPr/>
          </p:nvSpPr>
          <p:spPr bwMode="auto">
            <a:xfrm>
              <a:off x="1098" y="1681"/>
              <a:ext cx="24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δ</a:t>
              </a:r>
            </a:p>
          </p:txBody>
        </p:sp>
        <p:sp>
          <p:nvSpPr>
            <p:cNvPr id="14393" name="Text Box 14"/>
            <p:cNvSpPr txBox="1">
              <a:spLocks noChangeArrowheads="1"/>
            </p:cNvSpPr>
            <p:nvPr/>
          </p:nvSpPr>
          <p:spPr bwMode="auto">
            <a:xfrm>
              <a:off x="1102" y="1659"/>
              <a:ext cx="180"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0000"/>
                  </a:solidFill>
                </a:rPr>
                <a:t>＾</a:t>
              </a:r>
            </a:p>
          </p:txBody>
        </p:sp>
      </p:grpSp>
      <p:grpSp>
        <p:nvGrpSpPr>
          <p:cNvPr id="14344" name="Group 15"/>
          <p:cNvGrpSpPr>
            <a:grpSpLocks/>
          </p:cNvGrpSpPr>
          <p:nvPr/>
        </p:nvGrpSpPr>
        <p:grpSpPr bwMode="auto">
          <a:xfrm>
            <a:off x="1475656" y="2031950"/>
            <a:ext cx="387350" cy="388938"/>
            <a:chOff x="1098" y="1648"/>
            <a:chExt cx="244" cy="245"/>
          </a:xfrm>
        </p:grpSpPr>
        <p:sp>
          <p:nvSpPr>
            <p:cNvPr id="14390" name="Text Box 16"/>
            <p:cNvSpPr txBox="1">
              <a:spLocks noChangeArrowheads="1"/>
            </p:cNvSpPr>
            <p:nvPr/>
          </p:nvSpPr>
          <p:spPr bwMode="auto">
            <a:xfrm>
              <a:off x="1098" y="1681"/>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δ</a:t>
              </a:r>
            </a:p>
          </p:txBody>
        </p:sp>
        <p:sp>
          <p:nvSpPr>
            <p:cNvPr id="14391" name="Text Box 17"/>
            <p:cNvSpPr txBox="1">
              <a:spLocks noChangeArrowheads="1"/>
            </p:cNvSpPr>
            <p:nvPr/>
          </p:nvSpPr>
          <p:spPr bwMode="auto">
            <a:xfrm>
              <a:off x="1117" y="1648"/>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0000"/>
                  </a:solidFill>
                </a:rPr>
                <a:t>＾</a:t>
              </a:r>
            </a:p>
          </p:txBody>
        </p:sp>
      </p:grpSp>
      <p:sp>
        <p:nvSpPr>
          <p:cNvPr id="14345" name="Text Box 18"/>
          <p:cNvSpPr txBox="1">
            <a:spLocks noChangeArrowheads="1"/>
          </p:cNvSpPr>
          <p:nvPr/>
        </p:nvSpPr>
        <p:spPr bwMode="auto">
          <a:xfrm>
            <a:off x="1835150" y="35004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p</a:t>
            </a:r>
          </a:p>
        </p:txBody>
      </p:sp>
      <p:sp>
        <p:nvSpPr>
          <p:cNvPr id="14346" name="Text Box 19"/>
          <p:cNvSpPr txBox="1">
            <a:spLocks noChangeArrowheads="1"/>
          </p:cNvSpPr>
          <p:nvPr/>
        </p:nvSpPr>
        <p:spPr bwMode="auto">
          <a:xfrm>
            <a:off x="2967038" y="2897188"/>
            <a:ext cx="4095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q1</a:t>
            </a:r>
          </a:p>
          <a:p>
            <a:pPr eaLnBrk="1" hangingPunct="1">
              <a:spcBef>
                <a:spcPct val="0"/>
              </a:spcBef>
              <a:buFontTx/>
              <a:buNone/>
            </a:pPr>
            <a:endParaRPr lang="en-US" altLang="ja-JP" sz="1600">
              <a:solidFill>
                <a:srgbClr val="000000"/>
              </a:solidFill>
            </a:endParaRPr>
          </a:p>
          <a:p>
            <a:pPr eaLnBrk="1" hangingPunct="1">
              <a:spcBef>
                <a:spcPct val="0"/>
              </a:spcBef>
              <a:buFontTx/>
              <a:buNone/>
            </a:pPr>
            <a:r>
              <a:rPr lang="en-US" altLang="ja-JP" sz="1600">
                <a:solidFill>
                  <a:srgbClr val="000000"/>
                </a:solidFill>
              </a:rPr>
              <a:t>q2</a:t>
            </a:r>
          </a:p>
          <a:p>
            <a:pPr eaLnBrk="1" hangingPunct="1">
              <a:spcBef>
                <a:spcPct val="0"/>
              </a:spcBef>
              <a:buFontTx/>
              <a:buNone/>
            </a:pPr>
            <a:endParaRPr lang="en-US" altLang="ja-JP" sz="1600">
              <a:solidFill>
                <a:srgbClr val="000000"/>
              </a:solidFill>
            </a:endParaRPr>
          </a:p>
          <a:p>
            <a:pPr eaLnBrk="1" hangingPunct="1">
              <a:spcBef>
                <a:spcPct val="0"/>
              </a:spcBef>
              <a:buFontTx/>
              <a:buNone/>
            </a:pPr>
            <a:endParaRPr lang="en-US" altLang="ja-JP" sz="1600">
              <a:solidFill>
                <a:srgbClr val="000000"/>
              </a:solidFill>
            </a:endParaRPr>
          </a:p>
          <a:p>
            <a:pPr eaLnBrk="1" hangingPunct="1">
              <a:spcBef>
                <a:spcPct val="0"/>
              </a:spcBef>
              <a:buFontTx/>
              <a:buNone/>
            </a:pPr>
            <a:endParaRPr lang="en-US" altLang="ja-JP" sz="1600">
              <a:solidFill>
                <a:srgbClr val="000000"/>
              </a:solidFill>
            </a:endParaRPr>
          </a:p>
          <a:p>
            <a:pPr eaLnBrk="1" hangingPunct="1">
              <a:spcBef>
                <a:spcPct val="0"/>
              </a:spcBef>
              <a:buFontTx/>
              <a:buNone/>
            </a:pPr>
            <a:r>
              <a:rPr lang="en-US" altLang="ja-JP" sz="1600">
                <a:solidFill>
                  <a:srgbClr val="000000"/>
                </a:solidFill>
              </a:rPr>
              <a:t>qn</a:t>
            </a:r>
          </a:p>
        </p:txBody>
      </p:sp>
      <p:sp>
        <p:nvSpPr>
          <p:cNvPr id="14347" name="Line 20"/>
          <p:cNvSpPr>
            <a:spLocks noChangeShapeType="1"/>
          </p:cNvSpPr>
          <p:nvPr/>
        </p:nvSpPr>
        <p:spPr bwMode="auto">
          <a:xfrm flipV="1">
            <a:off x="3348038" y="2852738"/>
            <a:ext cx="287337"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48" name="Line 21"/>
          <p:cNvSpPr>
            <a:spLocks noChangeShapeType="1"/>
          </p:cNvSpPr>
          <p:nvPr/>
        </p:nvSpPr>
        <p:spPr bwMode="auto">
          <a:xfrm>
            <a:off x="3348038" y="3068638"/>
            <a:ext cx="287337"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49" name="Line 22"/>
          <p:cNvSpPr>
            <a:spLocks noChangeShapeType="1"/>
          </p:cNvSpPr>
          <p:nvPr/>
        </p:nvSpPr>
        <p:spPr bwMode="auto">
          <a:xfrm flipV="1">
            <a:off x="3348038" y="3429000"/>
            <a:ext cx="287337"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50" name="Line 23"/>
          <p:cNvSpPr>
            <a:spLocks noChangeShapeType="1"/>
          </p:cNvSpPr>
          <p:nvPr/>
        </p:nvSpPr>
        <p:spPr bwMode="auto">
          <a:xfrm>
            <a:off x="3348038" y="3573463"/>
            <a:ext cx="287337"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51" name="Line 24"/>
          <p:cNvSpPr>
            <a:spLocks noChangeShapeType="1"/>
          </p:cNvSpPr>
          <p:nvPr/>
        </p:nvSpPr>
        <p:spPr bwMode="auto">
          <a:xfrm flipV="1">
            <a:off x="3348038" y="4437063"/>
            <a:ext cx="2159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52" name="Line 25"/>
          <p:cNvSpPr>
            <a:spLocks noChangeShapeType="1"/>
          </p:cNvSpPr>
          <p:nvPr/>
        </p:nvSpPr>
        <p:spPr bwMode="auto">
          <a:xfrm>
            <a:off x="3348038" y="4652963"/>
            <a:ext cx="215900"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53" name="AutoShape 26"/>
          <p:cNvSpPr>
            <a:spLocks/>
          </p:cNvSpPr>
          <p:nvPr/>
        </p:nvSpPr>
        <p:spPr bwMode="auto">
          <a:xfrm>
            <a:off x="3851275" y="2708275"/>
            <a:ext cx="73025" cy="576263"/>
          </a:xfrm>
          <a:prstGeom prst="rightBrace">
            <a:avLst>
              <a:gd name="adj1" fmla="val 657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54" name="AutoShape 27"/>
          <p:cNvSpPr>
            <a:spLocks/>
          </p:cNvSpPr>
          <p:nvPr/>
        </p:nvSpPr>
        <p:spPr bwMode="auto">
          <a:xfrm>
            <a:off x="3851275" y="3357563"/>
            <a:ext cx="73025" cy="576262"/>
          </a:xfrm>
          <a:prstGeom prst="rightBrace">
            <a:avLst>
              <a:gd name="adj1" fmla="val 657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55" name="AutoShape 28"/>
          <p:cNvSpPr>
            <a:spLocks/>
          </p:cNvSpPr>
          <p:nvPr/>
        </p:nvSpPr>
        <p:spPr bwMode="auto">
          <a:xfrm>
            <a:off x="3851275" y="4365625"/>
            <a:ext cx="73025" cy="576263"/>
          </a:xfrm>
          <a:prstGeom prst="rightBrace">
            <a:avLst>
              <a:gd name="adj1" fmla="val 657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56" name="Text Box 29"/>
          <p:cNvSpPr txBox="1">
            <a:spLocks noChangeArrowheads="1"/>
          </p:cNvSpPr>
          <p:nvPr/>
        </p:nvSpPr>
        <p:spPr bwMode="auto">
          <a:xfrm>
            <a:off x="4048125" y="2752725"/>
            <a:ext cx="455613"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Q1</a:t>
            </a:r>
          </a:p>
          <a:p>
            <a:pPr eaLnBrk="1" hangingPunct="1">
              <a:spcBef>
                <a:spcPct val="0"/>
              </a:spcBef>
              <a:buFontTx/>
              <a:buNone/>
            </a:pPr>
            <a:endParaRPr lang="en-US" altLang="ja-JP" sz="1600">
              <a:solidFill>
                <a:srgbClr val="000000"/>
              </a:solidFill>
            </a:endParaRPr>
          </a:p>
          <a:p>
            <a:pPr eaLnBrk="1" hangingPunct="1">
              <a:spcBef>
                <a:spcPct val="0"/>
              </a:spcBef>
              <a:buFontTx/>
              <a:buNone/>
            </a:pPr>
            <a:endParaRPr lang="en-US" altLang="ja-JP" sz="1600">
              <a:solidFill>
                <a:srgbClr val="000000"/>
              </a:solidFill>
            </a:endParaRPr>
          </a:p>
          <a:p>
            <a:pPr eaLnBrk="1" hangingPunct="1">
              <a:spcBef>
                <a:spcPct val="0"/>
              </a:spcBef>
              <a:buFontTx/>
              <a:buNone/>
            </a:pPr>
            <a:r>
              <a:rPr lang="en-US" altLang="ja-JP" sz="1600">
                <a:solidFill>
                  <a:srgbClr val="000000"/>
                </a:solidFill>
              </a:rPr>
              <a:t>Q2</a:t>
            </a:r>
          </a:p>
          <a:p>
            <a:pPr eaLnBrk="1" hangingPunct="1">
              <a:spcBef>
                <a:spcPct val="0"/>
              </a:spcBef>
              <a:buFontTx/>
              <a:buNone/>
            </a:pPr>
            <a:endParaRPr lang="en-US" altLang="ja-JP" sz="1600">
              <a:solidFill>
                <a:srgbClr val="000000"/>
              </a:solidFill>
            </a:endParaRPr>
          </a:p>
          <a:p>
            <a:pPr eaLnBrk="1" hangingPunct="1">
              <a:spcBef>
                <a:spcPct val="0"/>
              </a:spcBef>
              <a:buFontTx/>
              <a:buNone/>
            </a:pPr>
            <a:endParaRPr lang="en-US" altLang="ja-JP" sz="1600">
              <a:solidFill>
                <a:srgbClr val="000000"/>
              </a:solidFill>
            </a:endParaRPr>
          </a:p>
          <a:p>
            <a:pPr eaLnBrk="1" hangingPunct="1">
              <a:spcBef>
                <a:spcPct val="0"/>
              </a:spcBef>
              <a:buFontTx/>
              <a:buNone/>
            </a:pPr>
            <a:endParaRPr lang="en-US" altLang="ja-JP" sz="1600">
              <a:solidFill>
                <a:srgbClr val="000000"/>
              </a:solidFill>
            </a:endParaRPr>
          </a:p>
          <a:p>
            <a:pPr eaLnBrk="1" hangingPunct="1">
              <a:spcBef>
                <a:spcPct val="0"/>
              </a:spcBef>
              <a:buFontTx/>
              <a:buNone/>
            </a:pPr>
            <a:r>
              <a:rPr lang="en-US" altLang="ja-JP" sz="1600">
                <a:solidFill>
                  <a:srgbClr val="000000"/>
                </a:solidFill>
              </a:rPr>
              <a:t>Qn</a:t>
            </a:r>
          </a:p>
        </p:txBody>
      </p:sp>
      <p:sp>
        <p:nvSpPr>
          <p:cNvPr id="14357" name="Text Box 30"/>
          <p:cNvSpPr txBox="1">
            <a:spLocks noChangeArrowheads="1"/>
          </p:cNvSpPr>
          <p:nvPr/>
        </p:nvSpPr>
        <p:spPr bwMode="auto">
          <a:xfrm>
            <a:off x="3276600" y="2708275"/>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a</a:t>
            </a:r>
          </a:p>
        </p:txBody>
      </p:sp>
      <p:sp>
        <p:nvSpPr>
          <p:cNvPr id="14358" name="Text Box 31"/>
          <p:cNvSpPr txBox="1">
            <a:spLocks noChangeArrowheads="1"/>
          </p:cNvSpPr>
          <p:nvPr/>
        </p:nvSpPr>
        <p:spPr bwMode="auto">
          <a:xfrm>
            <a:off x="3276600" y="3068638"/>
            <a:ext cx="26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a</a:t>
            </a:r>
          </a:p>
        </p:txBody>
      </p:sp>
      <p:sp>
        <p:nvSpPr>
          <p:cNvPr id="14359" name="Text Box 32"/>
          <p:cNvSpPr txBox="1">
            <a:spLocks noChangeArrowheads="1"/>
          </p:cNvSpPr>
          <p:nvPr/>
        </p:nvSpPr>
        <p:spPr bwMode="auto">
          <a:xfrm>
            <a:off x="3286125" y="3265488"/>
            <a:ext cx="26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a</a:t>
            </a:r>
          </a:p>
        </p:txBody>
      </p:sp>
      <p:sp>
        <p:nvSpPr>
          <p:cNvPr id="14360" name="Text Box 33"/>
          <p:cNvSpPr txBox="1">
            <a:spLocks noChangeArrowheads="1"/>
          </p:cNvSpPr>
          <p:nvPr/>
        </p:nvSpPr>
        <p:spPr bwMode="auto">
          <a:xfrm>
            <a:off x="3276600" y="3573463"/>
            <a:ext cx="26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a</a:t>
            </a:r>
          </a:p>
        </p:txBody>
      </p:sp>
      <p:sp>
        <p:nvSpPr>
          <p:cNvPr id="14361" name="Text Box 34"/>
          <p:cNvSpPr txBox="1">
            <a:spLocks noChangeArrowheads="1"/>
          </p:cNvSpPr>
          <p:nvPr/>
        </p:nvSpPr>
        <p:spPr bwMode="auto">
          <a:xfrm>
            <a:off x="3276600" y="4292600"/>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a</a:t>
            </a:r>
          </a:p>
        </p:txBody>
      </p:sp>
      <p:sp>
        <p:nvSpPr>
          <p:cNvPr id="14362" name="Text Box 35"/>
          <p:cNvSpPr txBox="1">
            <a:spLocks noChangeArrowheads="1"/>
          </p:cNvSpPr>
          <p:nvPr/>
        </p:nvSpPr>
        <p:spPr bwMode="auto">
          <a:xfrm>
            <a:off x="3276600" y="4652963"/>
            <a:ext cx="26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a</a:t>
            </a:r>
          </a:p>
        </p:txBody>
      </p:sp>
      <p:sp>
        <p:nvSpPr>
          <p:cNvPr id="14363" name="Line 36"/>
          <p:cNvSpPr>
            <a:spLocks noChangeShapeType="1"/>
          </p:cNvSpPr>
          <p:nvPr/>
        </p:nvSpPr>
        <p:spPr bwMode="auto">
          <a:xfrm>
            <a:off x="3132138" y="3789363"/>
            <a:ext cx="0" cy="57626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64" name="Line 37"/>
          <p:cNvSpPr>
            <a:spLocks noChangeShapeType="1"/>
          </p:cNvSpPr>
          <p:nvPr/>
        </p:nvSpPr>
        <p:spPr bwMode="auto">
          <a:xfrm flipV="1">
            <a:off x="2051050" y="3141663"/>
            <a:ext cx="936625"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65" name="Line 38"/>
          <p:cNvSpPr>
            <a:spLocks noChangeShapeType="1"/>
          </p:cNvSpPr>
          <p:nvPr/>
        </p:nvSpPr>
        <p:spPr bwMode="auto">
          <a:xfrm>
            <a:off x="2051050" y="3789363"/>
            <a:ext cx="1006475" cy="719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66" name="Line 39"/>
          <p:cNvSpPr>
            <a:spLocks noChangeShapeType="1"/>
          </p:cNvSpPr>
          <p:nvPr/>
        </p:nvSpPr>
        <p:spPr bwMode="auto">
          <a:xfrm flipV="1">
            <a:off x="2051050" y="3573463"/>
            <a:ext cx="1008063"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4367" name="Text Box 40"/>
          <p:cNvSpPr txBox="1">
            <a:spLocks noChangeArrowheads="1"/>
          </p:cNvSpPr>
          <p:nvPr/>
        </p:nvSpPr>
        <p:spPr bwMode="auto">
          <a:xfrm>
            <a:off x="2484438" y="3068638"/>
            <a:ext cx="29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w</a:t>
            </a:r>
          </a:p>
        </p:txBody>
      </p:sp>
      <p:sp>
        <p:nvSpPr>
          <p:cNvPr id="14368" name="Text Box 41"/>
          <p:cNvSpPr txBox="1">
            <a:spLocks noChangeArrowheads="1"/>
          </p:cNvSpPr>
          <p:nvPr/>
        </p:nvSpPr>
        <p:spPr bwMode="auto">
          <a:xfrm>
            <a:off x="2555875" y="3429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w</a:t>
            </a:r>
          </a:p>
        </p:txBody>
      </p:sp>
      <p:sp>
        <p:nvSpPr>
          <p:cNvPr id="14369" name="Text Box 42"/>
          <p:cNvSpPr txBox="1">
            <a:spLocks noChangeArrowheads="1"/>
          </p:cNvSpPr>
          <p:nvPr/>
        </p:nvSpPr>
        <p:spPr bwMode="auto">
          <a:xfrm>
            <a:off x="2555875" y="42926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200">
                <a:solidFill>
                  <a:srgbClr val="000000"/>
                </a:solidFill>
              </a:rPr>
              <a:t>w</a:t>
            </a:r>
          </a:p>
        </p:txBody>
      </p:sp>
      <p:sp>
        <p:nvSpPr>
          <p:cNvPr id="14370" name="AutoShape 43"/>
          <p:cNvSpPr>
            <a:spLocks/>
          </p:cNvSpPr>
          <p:nvPr/>
        </p:nvSpPr>
        <p:spPr bwMode="auto">
          <a:xfrm rot="5400000">
            <a:off x="2303463" y="4689475"/>
            <a:ext cx="215900" cy="720725"/>
          </a:xfrm>
          <a:prstGeom prst="rightBrace">
            <a:avLst>
              <a:gd name="adj1" fmla="val 2781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71" name="AutoShape 44"/>
          <p:cNvSpPr>
            <a:spLocks/>
          </p:cNvSpPr>
          <p:nvPr/>
        </p:nvSpPr>
        <p:spPr bwMode="auto">
          <a:xfrm rot="5400000">
            <a:off x="3347244" y="4798219"/>
            <a:ext cx="215900" cy="503238"/>
          </a:xfrm>
          <a:prstGeom prst="rightBrace">
            <a:avLst>
              <a:gd name="adj1" fmla="val 1942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72" name="Text Box 45"/>
          <p:cNvSpPr txBox="1">
            <a:spLocks noChangeArrowheads="1"/>
          </p:cNvSpPr>
          <p:nvPr/>
        </p:nvSpPr>
        <p:spPr bwMode="auto">
          <a:xfrm>
            <a:off x="1692275" y="5229225"/>
            <a:ext cx="2614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a:solidFill>
                  <a:srgbClr val="000000"/>
                </a:solidFill>
              </a:rPr>
              <a:t>w</a:t>
            </a:r>
            <a:r>
              <a:rPr lang="ja-JP" altLang="en-US" sz="1600">
                <a:solidFill>
                  <a:srgbClr val="000000"/>
                </a:solidFill>
              </a:rPr>
              <a:t>による推移　　</a:t>
            </a:r>
            <a:r>
              <a:rPr lang="en-US" altLang="ja-JP" sz="1600">
                <a:solidFill>
                  <a:srgbClr val="000000"/>
                </a:solidFill>
              </a:rPr>
              <a:t>a</a:t>
            </a:r>
            <a:r>
              <a:rPr lang="ja-JP" altLang="en-US" sz="1600">
                <a:solidFill>
                  <a:srgbClr val="000000"/>
                </a:solidFill>
              </a:rPr>
              <a:t>による推移</a:t>
            </a:r>
          </a:p>
        </p:txBody>
      </p:sp>
      <p:sp>
        <p:nvSpPr>
          <p:cNvPr id="14373" name="Text Box 46"/>
          <p:cNvSpPr txBox="1">
            <a:spLocks noChangeArrowheads="1"/>
          </p:cNvSpPr>
          <p:nvPr/>
        </p:nvSpPr>
        <p:spPr bwMode="auto">
          <a:xfrm>
            <a:off x="1187450" y="5589588"/>
            <a:ext cx="56880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0000"/>
                </a:solidFill>
              </a:rPr>
              <a:t>３．</a:t>
            </a:r>
            <a:r>
              <a:rPr lang="ja-JP" altLang="en-US" sz="1600" dirty="0">
                <a:solidFill>
                  <a:srgbClr val="000000"/>
                </a:solidFill>
              </a:rPr>
              <a:t>状態集合</a:t>
            </a:r>
            <a:r>
              <a:rPr lang="en-US" altLang="ja-JP" sz="1600" dirty="0">
                <a:solidFill>
                  <a:srgbClr val="000000"/>
                </a:solidFill>
              </a:rPr>
              <a:t>{p1,p2,</a:t>
            </a:r>
            <a:r>
              <a:rPr lang="ja-JP" altLang="en-US" sz="1600" dirty="0">
                <a:solidFill>
                  <a:srgbClr val="000000"/>
                </a:solidFill>
              </a:rPr>
              <a:t>・・・</a:t>
            </a:r>
            <a:r>
              <a:rPr lang="en-US" altLang="ja-JP" sz="1600" dirty="0">
                <a:solidFill>
                  <a:srgbClr val="000000"/>
                </a:solidFill>
              </a:rPr>
              <a:t>,pm</a:t>
            </a:r>
            <a:r>
              <a:rPr lang="en-US" altLang="ja-JP" sz="1600" dirty="0" smtClean="0">
                <a:solidFill>
                  <a:srgbClr val="000000"/>
                </a:solidFill>
              </a:rPr>
              <a:t>}</a:t>
            </a:r>
            <a:r>
              <a:rPr lang="ja-JP" altLang="en-US" sz="1600" dirty="0" smtClean="0">
                <a:solidFill>
                  <a:srgbClr val="000000"/>
                </a:solidFill>
              </a:rPr>
              <a:t>　⊆</a:t>
            </a:r>
            <a:r>
              <a:rPr lang="en-US" altLang="ja-JP" sz="1600" dirty="0" smtClean="0">
                <a:solidFill>
                  <a:srgbClr val="000000"/>
                </a:solidFill>
              </a:rPr>
              <a:t>Q</a:t>
            </a:r>
            <a:r>
              <a:rPr lang="ja-JP" altLang="en-US" sz="1600" dirty="0" smtClean="0">
                <a:solidFill>
                  <a:srgbClr val="000000"/>
                </a:solidFill>
              </a:rPr>
              <a:t>と</a:t>
            </a:r>
            <a:r>
              <a:rPr lang="ja-JP" altLang="en-US" sz="1600" dirty="0">
                <a:solidFill>
                  <a:srgbClr val="000000"/>
                </a:solidFill>
              </a:rPr>
              <a:t>入力記号列</a:t>
            </a:r>
            <a:r>
              <a:rPr lang="en-US" altLang="ja-JP" sz="1600" dirty="0">
                <a:solidFill>
                  <a:srgbClr val="000000"/>
                </a:solidFill>
              </a:rPr>
              <a:t>w</a:t>
            </a:r>
            <a:r>
              <a:rPr lang="ja-JP" altLang="en-US" sz="1600" dirty="0">
                <a:solidFill>
                  <a:srgbClr val="000000"/>
                </a:solidFill>
              </a:rPr>
              <a:t>に対して</a:t>
            </a:r>
          </a:p>
          <a:p>
            <a:pPr eaLnBrk="1" hangingPunct="1">
              <a:spcBef>
                <a:spcPct val="0"/>
              </a:spcBef>
              <a:buFontTx/>
              <a:buNone/>
            </a:pPr>
            <a:r>
              <a:rPr lang="ja-JP" altLang="en-US" sz="1600" dirty="0">
                <a:solidFill>
                  <a:srgbClr val="000000"/>
                </a:solidFill>
              </a:rPr>
              <a:t>　　</a:t>
            </a:r>
            <a:r>
              <a:rPr lang="en-US" altLang="ja-JP" sz="1600" dirty="0">
                <a:solidFill>
                  <a:srgbClr val="000000"/>
                </a:solidFill>
              </a:rPr>
              <a:t>δ</a:t>
            </a:r>
            <a:r>
              <a:rPr lang="ja-JP" altLang="en-US" sz="1600" dirty="0">
                <a:solidFill>
                  <a:srgbClr val="000000"/>
                </a:solidFill>
              </a:rPr>
              <a:t>（</a:t>
            </a:r>
            <a:r>
              <a:rPr lang="en-US" altLang="ja-JP" sz="1600" dirty="0">
                <a:solidFill>
                  <a:srgbClr val="000000"/>
                </a:solidFill>
              </a:rPr>
              <a:t>{p1,p2,</a:t>
            </a:r>
            <a:r>
              <a:rPr lang="ja-JP" altLang="en-US" sz="1600" dirty="0">
                <a:solidFill>
                  <a:srgbClr val="000000"/>
                </a:solidFill>
              </a:rPr>
              <a:t>・・・</a:t>
            </a:r>
            <a:r>
              <a:rPr lang="en-US" altLang="ja-JP" sz="1600" dirty="0">
                <a:solidFill>
                  <a:srgbClr val="000000"/>
                </a:solidFill>
              </a:rPr>
              <a:t>,pm}, w)=δ</a:t>
            </a:r>
            <a:r>
              <a:rPr lang="ja-JP" altLang="en-US" sz="1600" dirty="0">
                <a:solidFill>
                  <a:srgbClr val="000000"/>
                </a:solidFill>
              </a:rPr>
              <a:t>（</a:t>
            </a:r>
            <a:r>
              <a:rPr lang="en-US" altLang="ja-JP" sz="1600" dirty="0">
                <a:solidFill>
                  <a:srgbClr val="000000"/>
                </a:solidFill>
              </a:rPr>
              <a:t>p1,w)∪δ</a:t>
            </a:r>
            <a:r>
              <a:rPr lang="ja-JP" altLang="en-US" sz="1600" dirty="0">
                <a:solidFill>
                  <a:srgbClr val="000000"/>
                </a:solidFill>
              </a:rPr>
              <a:t>（</a:t>
            </a:r>
            <a:r>
              <a:rPr lang="en-US" altLang="ja-JP" sz="1600" dirty="0">
                <a:solidFill>
                  <a:srgbClr val="000000"/>
                </a:solidFill>
              </a:rPr>
              <a:t>p2,w</a:t>
            </a:r>
            <a:r>
              <a:rPr lang="ja-JP" altLang="en-US" sz="1600" dirty="0">
                <a:solidFill>
                  <a:srgbClr val="000000"/>
                </a:solidFill>
              </a:rPr>
              <a:t>）∪・・・∪</a:t>
            </a:r>
            <a:r>
              <a:rPr lang="en-US" altLang="ja-JP" sz="1600" dirty="0"/>
              <a:t>δ</a:t>
            </a:r>
            <a:r>
              <a:rPr lang="ja-JP" altLang="en-US" sz="1600" dirty="0">
                <a:solidFill>
                  <a:srgbClr val="000000"/>
                </a:solidFill>
              </a:rPr>
              <a:t>（</a:t>
            </a:r>
            <a:r>
              <a:rPr lang="en-US" altLang="ja-JP" sz="1600" dirty="0" err="1">
                <a:solidFill>
                  <a:srgbClr val="000000"/>
                </a:solidFill>
              </a:rPr>
              <a:t>pm,w</a:t>
            </a:r>
            <a:r>
              <a:rPr lang="ja-JP" altLang="en-US" sz="1600" dirty="0">
                <a:solidFill>
                  <a:srgbClr val="000000"/>
                </a:solidFill>
              </a:rPr>
              <a:t>）</a:t>
            </a:r>
          </a:p>
          <a:p>
            <a:pPr eaLnBrk="1" hangingPunct="1">
              <a:spcBef>
                <a:spcPct val="0"/>
              </a:spcBef>
              <a:buFontTx/>
              <a:buNone/>
            </a:pPr>
            <a:endParaRPr lang="en-US" altLang="ja-JP" sz="1600" dirty="0">
              <a:solidFill>
                <a:srgbClr val="000000"/>
              </a:solidFill>
            </a:endParaRPr>
          </a:p>
        </p:txBody>
      </p:sp>
      <p:sp>
        <p:nvSpPr>
          <p:cNvPr id="14374" name="Text Box 47"/>
          <p:cNvSpPr txBox="1">
            <a:spLocks noChangeArrowheads="1"/>
          </p:cNvSpPr>
          <p:nvPr/>
        </p:nvSpPr>
        <p:spPr bwMode="auto">
          <a:xfrm>
            <a:off x="4920794" y="2717842"/>
            <a:ext cx="37834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dirty="0">
                <a:solidFill>
                  <a:srgbClr val="000000"/>
                </a:solidFill>
              </a:rPr>
              <a:t>　 は</a:t>
            </a:r>
            <a:r>
              <a:rPr lang="ja-JP" altLang="en-US" sz="1600" b="1" dirty="0"/>
              <a:t>入力</a:t>
            </a:r>
            <a:r>
              <a:rPr lang="ja-JP" altLang="en-US" sz="1600" b="1" dirty="0" smtClean="0"/>
              <a:t>記号</a:t>
            </a:r>
            <a:r>
              <a:rPr lang="ja-JP" altLang="en-US" sz="1600" b="1" dirty="0" smtClean="0">
                <a:solidFill>
                  <a:srgbClr val="FF0000"/>
                </a:solidFill>
              </a:rPr>
              <a:t>列</a:t>
            </a:r>
            <a:r>
              <a:rPr lang="ja-JP" altLang="en-US" sz="1600" b="1" dirty="0" err="1" smtClean="0"/>
              <a:t>ｗ</a:t>
            </a:r>
            <a:r>
              <a:rPr lang="ja-JP" altLang="en-US" sz="1600" dirty="0" smtClean="0">
                <a:solidFill>
                  <a:srgbClr val="000000"/>
                </a:solidFill>
              </a:rPr>
              <a:t>に</a:t>
            </a:r>
            <a:r>
              <a:rPr lang="ja-JP" altLang="en-US" sz="1600" dirty="0">
                <a:solidFill>
                  <a:srgbClr val="000000"/>
                </a:solidFill>
              </a:rPr>
              <a:t>関する状態推移関数</a:t>
            </a:r>
          </a:p>
          <a:p>
            <a:pPr eaLnBrk="1" hangingPunct="1">
              <a:spcBef>
                <a:spcPct val="0"/>
              </a:spcBef>
              <a:buFontTx/>
              <a:buNone/>
            </a:pPr>
            <a:r>
              <a:rPr lang="en-US" altLang="ja-JP" sz="1600" b="1" dirty="0"/>
              <a:t>δ</a:t>
            </a:r>
            <a:r>
              <a:rPr lang="ja-JP" altLang="en-US" sz="1600" dirty="0"/>
              <a:t>は</a:t>
            </a:r>
            <a:r>
              <a:rPr lang="ja-JP" altLang="en-US" sz="1600" b="1" dirty="0"/>
              <a:t>入力</a:t>
            </a:r>
            <a:r>
              <a:rPr lang="ja-JP" altLang="en-US" sz="1600" b="1" dirty="0" smtClean="0"/>
              <a:t>記号</a:t>
            </a:r>
            <a:r>
              <a:rPr lang="en-US" altLang="ja-JP" sz="1600" b="1" dirty="0" smtClean="0"/>
              <a:t>a</a:t>
            </a:r>
            <a:r>
              <a:rPr lang="ja-JP" altLang="en-US" sz="1600" dirty="0" smtClean="0">
                <a:solidFill>
                  <a:srgbClr val="000000"/>
                </a:solidFill>
              </a:rPr>
              <a:t>に</a:t>
            </a:r>
            <a:r>
              <a:rPr lang="ja-JP" altLang="en-US" sz="1600" dirty="0">
                <a:solidFill>
                  <a:srgbClr val="000000"/>
                </a:solidFill>
              </a:rPr>
              <a:t>関する状態推移関数</a:t>
            </a:r>
          </a:p>
        </p:txBody>
      </p:sp>
      <p:grpSp>
        <p:nvGrpSpPr>
          <p:cNvPr id="14375" name="Group 48"/>
          <p:cNvGrpSpPr>
            <a:grpSpLocks/>
          </p:cNvGrpSpPr>
          <p:nvPr/>
        </p:nvGrpSpPr>
        <p:grpSpPr bwMode="auto">
          <a:xfrm>
            <a:off x="4910658" y="2636912"/>
            <a:ext cx="308993" cy="435738"/>
            <a:chOff x="1098" y="1622"/>
            <a:chExt cx="209" cy="263"/>
          </a:xfrm>
        </p:grpSpPr>
        <p:sp>
          <p:nvSpPr>
            <p:cNvPr id="14388" name="Text Box 49"/>
            <p:cNvSpPr txBox="1">
              <a:spLocks noChangeArrowheads="1"/>
            </p:cNvSpPr>
            <p:nvPr/>
          </p:nvSpPr>
          <p:spPr bwMode="auto">
            <a:xfrm>
              <a:off x="1098" y="1681"/>
              <a:ext cx="20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b="1"/>
                <a:t>δ</a:t>
              </a:r>
            </a:p>
          </p:txBody>
        </p:sp>
        <p:sp>
          <p:nvSpPr>
            <p:cNvPr id="14389" name="Text Box 50"/>
            <p:cNvSpPr txBox="1">
              <a:spLocks noChangeArrowheads="1"/>
            </p:cNvSpPr>
            <p:nvPr/>
          </p:nvSpPr>
          <p:spPr bwMode="auto">
            <a:xfrm>
              <a:off x="1101" y="1622"/>
              <a:ext cx="19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t>＾</a:t>
              </a:r>
            </a:p>
          </p:txBody>
        </p:sp>
      </p:grpSp>
      <p:sp>
        <p:nvSpPr>
          <p:cNvPr id="14377" name="Text Box 52"/>
          <p:cNvSpPr txBox="1">
            <a:spLocks noChangeArrowheads="1"/>
          </p:cNvSpPr>
          <p:nvPr/>
        </p:nvSpPr>
        <p:spPr bwMode="auto">
          <a:xfrm>
            <a:off x="4915093" y="3402806"/>
            <a:ext cx="36551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dirty="0" smtClean="0">
                <a:solidFill>
                  <a:srgbClr val="000000"/>
                </a:solidFill>
              </a:rPr>
              <a:t>　</a:t>
            </a:r>
            <a:r>
              <a:rPr lang="ja-JP" altLang="en-US" sz="1600" dirty="0" smtClean="0">
                <a:solidFill>
                  <a:srgbClr val="0000FF"/>
                </a:solidFill>
              </a:rPr>
              <a:t>なお、</a:t>
            </a:r>
            <a:r>
              <a:rPr lang="en-US" altLang="ja-JP" sz="1600" dirty="0" smtClean="0">
                <a:solidFill>
                  <a:srgbClr val="0000FF"/>
                </a:solidFill>
              </a:rPr>
              <a:t>x</a:t>
            </a:r>
            <a:r>
              <a:rPr lang="ja-JP" altLang="en-US" sz="1600" dirty="0" smtClean="0">
                <a:solidFill>
                  <a:srgbClr val="0000FF"/>
                </a:solidFill>
              </a:rPr>
              <a:t>∈</a:t>
            </a:r>
            <a:r>
              <a:rPr lang="en-US" altLang="ja-JP" sz="1600" dirty="0" smtClean="0">
                <a:solidFill>
                  <a:srgbClr val="0000FF"/>
                </a:solidFill>
              </a:rPr>
              <a:t>Σ</a:t>
            </a:r>
            <a:r>
              <a:rPr lang="ja-JP" altLang="en-US" sz="1600" dirty="0" smtClean="0">
                <a:solidFill>
                  <a:srgbClr val="0000FF"/>
                </a:solidFill>
              </a:rPr>
              <a:t>のとき（</a:t>
            </a:r>
            <a:r>
              <a:rPr lang="en-US" altLang="ja-JP" sz="1600" dirty="0" smtClean="0">
                <a:solidFill>
                  <a:srgbClr val="0000FF"/>
                </a:solidFill>
              </a:rPr>
              <a:t>x</a:t>
            </a:r>
            <a:r>
              <a:rPr lang="ja-JP" altLang="en-US" sz="1600" dirty="0" smtClean="0">
                <a:solidFill>
                  <a:srgbClr val="0000FF"/>
                </a:solidFill>
              </a:rPr>
              <a:t>が一文字のとき）</a:t>
            </a:r>
            <a:endParaRPr lang="en-US" altLang="ja-JP" sz="1600" dirty="0" smtClean="0">
              <a:solidFill>
                <a:srgbClr val="0000FF"/>
              </a:solidFill>
            </a:endParaRPr>
          </a:p>
          <a:p>
            <a:pPr eaLnBrk="1" hangingPunct="1">
              <a:spcBef>
                <a:spcPct val="0"/>
              </a:spcBef>
              <a:buFontTx/>
              <a:buNone/>
            </a:pPr>
            <a:r>
              <a:rPr lang="ja-JP" altLang="en-US" sz="1600" dirty="0">
                <a:solidFill>
                  <a:srgbClr val="0000FF"/>
                </a:solidFill>
              </a:rPr>
              <a:t>　</a:t>
            </a:r>
            <a:r>
              <a:rPr lang="en-US" altLang="ja-JP" sz="1600" dirty="0" smtClean="0">
                <a:solidFill>
                  <a:srgbClr val="0000FF"/>
                </a:solidFill>
              </a:rPr>
              <a:t>(</a:t>
            </a:r>
            <a:r>
              <a:rPr lang="en-US" altLang="ja-JP" sz="1600" dirty="0" err="1" smtClean="0">
                <a:solidFill>
                  <a:srgbClr val="0000FF"/>
                </a:solidFill>
              </a:rPr>
              <a:t>q,x</a:t>
            </a:r>
            <a:r>
              <a:rPr lang="en-US" altLang="ja-JP" sz="1600" dirty="0" smtClean="0">
                <a:solidFill>
                  <a:srgbClr val="0000FF"/>
                </a:solidFill>
              </a:rPr>
              <a:t>)={δ(</a:t>
            </a:r>
            <a:r>
              <a:rPr lang="en-US" altLang="ja-JP" sz="1600" dirty="0" err="1" smtClean="0">
                <a:solidFill>
                  <a:srgbClr val="0000FF"/>
                </a:solidFill>
              </a:rPr>
              <a:t>q,x</a:t>
            </a:r>
            <a:r>
              <a:rPr lang="en-US" altLang="ja-JP" sz="1600" dirty="0" smtClean="0">
                <a:solidFill>
                  <a:srgbClr val="0000FF"/>
                </a:solidFill>
              </a:rPr>
              <a:t>)}</a:t>
            </a:r>
          </a:p>
          <a:p>
            <a:pPr eaLnBrk="1" hangingPunct="1">
              <a:spcBef>
                <a:spcPct val="0"/>
              </a:spcBef>
              <a:buFontTx/>
              <a:buNone/>
            </a:pPr>
            <a:r>
              <a:rPr lang="ja-JP" altLang="en-US" sz="1600" dirty="0" smtClean="0">
                <a:solidFill>
                  <a:srgbClr val="000000"/>
                </a:solidFill>
              </a:rPr>
              <a:t>入力</a:t>
            </a:r>
            <a:r>
              <a:rPr lang="ja-JP" altLang="en-US" sz="1600" dirty="0">
                <a:solidFill>
                  <a:srgbClr val="000000"/>
                </a:solidFill>
              </a:rPr>
              <a:t>記号</a:t>
            </a:r>
            <a:r>
              <a:rPr lang="ja-JP" altLang="en-US" sz="1600" b="1" dirty="0">
                <a:solidFill>
                  <a:srgbClr val="FF0000"/>
                </a:solidFill>
              </a:rPr>
              <a:t>列</a:t>
            </a:r>
            <a:r>
              <a:rPr lang="ja-JP" altLang="en-US" sz="1600" dirty="0">
                <a:solidFill>
                  <a:srgbClr val="000000"/>
                </a:solidFill>
              </a:rPr>
              <a:t>に関する状態推移</a:t>
            </a:r>
            <a:r>
              <a:rPr lang="ja-JP" altLang="en-US" sz="1600" dirty="0" smtClean="0">
                <a:solidFill>
                  <a:srgbClr val="000000"/>
                </a:solidFill>
              </a:rPr>
              <a:t>関数　　も</a:t>
            </a:r>
            <a:endParaRPr lang="ja-JP" altLang="en-US" sz="1600" dirty="0">
              <a:solidFill>
                <a:srgbClr val="000000"/>
              </a:solidFill>
            </a:endParaRPr>
          </a:p>
          <a:p>
            <a:pPr eaLnBrk="1" hangingPunct="1">
              <a:spcBef>
                <a:spcPct val="0"/>
              </a:spcBef>
              <a:buFontTx/>
              <a:buNone/>
            </a:pPr>
            <a:r>
              <a:rPr lang="en-US" altLang="ja-JP" sz="1600" b="1" dirty="0">
                <a:solidFill>
                  <a:srgbClr val="333399"/>
                </a:solidFill>
              </a:rPr>
              <a:t>δ</a:t>
            </a:r>
            <a:r>
              <a:rPr lang="ja-JP" altLang="en-US" sz="1600" dirty="0">
                <a:solidFill>
                  <a:srgbClr val="000000"/>
                </a:solidFill>
              </a:rPr>
              <a:t>で表す（次ぎの話のために）</a:t>
            </a:r>
          </a:p>
        </p:txBody>
      </p:sp>
      <p:sp>
        <p:nvSpPr>
          <p:cNvPr id="14378" name="Oval 56"/>
          <p:cNvSpPr>
            <a:spLocks noChangeArrowheads="1"/>
          </p:cNvSpPr>
          <p:nvPr/>
        </p:nvSpPr>
        <p:spPr bwMode="auto">
          <a:xfrm>
            <a:off x="3635375" y="2708275"/>
            <a:ext cx="144463" cy="1428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79" name="Oval 57"/>
          <p:cNvSpPr>
            <a:spLocks noChangeArrowheads="1"/>
          </p:cNvSpPr>
          <p:nvPr/>
        </p:nvSpPr>
        <p:spPr bwMode="auto">
          <a:xfrm>
            <a:off x="3635375" y="3141663"/>
            <a:ext cx="144463" cy="1428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80" name="Oval 58"/>
          <p:cNvSpPr>
            <a:spLocks noChangeArrowheads="1"/>
          </p:cNvSpPr>
          <p:nvPr/>
        </p:nvSpPr>
        <p:spPr bwMode="auto">
          <a:xfrm>
            <a:off x="3635375" y="3357563"/>
            <a:ext cx="144463" cy="1428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81" name="Oval 59"/>
          <p:cNvSpPr>
            <a:spLocks noChangeArrowheads="1"/>
          </p:cNvSpPr>
          <p:nvPr/>
        </p:nvSpPr>
        <p:spPr bwMode="auto">
          <a:xfrm>
            <a:off x="3635375" y="3644900"/>
            <a:ext cx="144463" cy="1428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82" name="Oval 60"/>
          <p:cNvSpPr>
            <a:spLocks noChangeArrowheads="1"/>
          </p:cNvSpPr>
          <p:nvPr/>
        </p:nvSpPr>
        <p:spPr bwMode="auto">
          <a:xfrm>
            <a:off x="3563938" y="4292600"/>
            <a:ext cx="144462" cy="1428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83" name="Oval 61"/>
          <p:cNvSpPr>
            <a:spLocks noChangeArrowheads="1"/>
          </p:cNvSpPr>
          <p:nvPr/>
        </p:nvSpPr>
        <p:spPr bwMode="auto">
          <a:xfrm>
            <a:off x="3563938" y="4652963"/>
            <a:ext cx="144462" cy="1428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4385"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28</a:t>
            </a:r>
            <a:endParaRPr lang="ja-JP" altLang="ja-JP" sz="1400" dirty="0" smtClean="0">
              <a:solidFill>
                <a:srgbClr val="000000"/>
              </a:solidFill>
            </a:endParaRPr>
          </a:p>
        </p:txBody>
      </p:sp>
      <p:sp>
        <p:nvSpPr>
          <p:cNvPr id="14386" name="テキスト ボックス 1"/>
          <p:cNvSpPr txBox="1">
            <a:spLocks noChangeArrowheads="1"/>
          </p:cNvSpPr>
          <p:nvPr/>
        </p:nvSpPr>
        <p:spPr bwMode="auto">
          <a:xfrm>
            <a:off x="4932040" y="4437112"/>
            <a:ext cx="22894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dirty="0" smtClean="0"/>
              <a:t>すなわち</a:t>
            </a:r>
            <a:r>
              <a:rPr lang="ja-JP" altLang="en-US" sz="1600" dirty="0"/>
              <a:t>、</a:t>
            </a:r>
            <a:r>
              <a:rPr lang="ja-JP" altLang="en-US" sz="1600" b="1" dirty="0" smtClean="0"/>
              <a:t>＾</a:t>
            </a:r>
            <a:r>
              <a:rPr lang="ja-JP" altLang="en-US" sz="1600" dirty="0"/>
              <a:t>　を削除する</a:t>
            </a:r>
          </a:p>
        </p:txBody>
      </p:sp>
      <p:sp>
        <p:nvSpPr>
          <p:cNvPr id="14387" name="Text Box 18"/>
          <p:cNvSpPr txBox="1">
            <a:spLocks noChangeArrowheads="1"/>
          </p:cNvSpPr>
          <p:nvPr/>
        </p:nvSpPr>
        <p:spPr bwMode="auto">
          <a:xfrm>
            <a:off x="755650" y="492125"/>
            <a:ext cx="4259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a:t>（ａ）非決定性有限</a:t>
            </a:r>
            <a:r>
              <a:rPr lang="ja-JP" altLang="en-US" sz="1800" b="1" dirty="0" smtClean="0"/>
              <a:t>オートマトンの</a:t>
            </a:r>
            <a:r>
              <a:rPr lang="ja-JP" altLang="en-US" sz="1800" b="1" dirty="0"/>
              <a:t>状態推移</a:t>
            </a:r>
          </a:p>
        </p:txBody>
      </p:sp>
      <p:grpSp>
        <p:nvGrpSpPr>
          <p:cNvPr id="62" name="Group 48"/>
          <p:cNvGrpSpPr>
            <a:grpSpLocks/>
          </p:cNvGrpSpPr>
          <p:nvPr/>
        </p:nvGrpSpPr>
        <p:grpSpPr bwMode="auto">
          <a:xfrm>
            <a:off x="4904730" y="3581848"/>
            <a:ext cx="308993" cy="435738"/>
            <a:chOff x="1098" y="1622"/>
            <a:chExt cx="209" cy="263"/>
          </a:xfrm>
        </p:grpSpPr>
        <p:sp>
          <p:nvSpPr>
            <p:cNvPr id="63" name="Text Box 49"/>
            <p:cNvSpPr txBox="1">
              <a:spLocks noChangeArrowheads="1"/>
            </p:cNvSpPr>
            <p:nvPr/>
          </p:nvSpPr>
          <p:spPr bwMode="auto">
            <a:xfrm>
              <a:off x="1098" y="1681"/>
              <a:ext cx="20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b="1">
                  <a:solidFill>
                    <a:srgbClr val="0000FF"/>
                  </a:solidFill>
                </a:rPr>
                <a:t>δ</a:t>
              </a:r>
            </a:p>
          </p:txBody>
        </p:sp>
        <p:sp>
          <p:nvSpPr>
            <p:cNvPr id="64" name="Text Box 50"/>
            <p:cNvSpPr txBox="1">
              <a:spLocks noChangeArrowheads="1"/>
            </p:cNvSpPr>
            <p:nvPr/>
          </p:nvSpPr>
          <p:spPr bwMode="auto">
            <a:xfrm>
              <a:off x="1101" y="1622"/>
              <a:ext cx="19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solidFill>
                    <a:srgbClr val="0000FF"/>
                  </a:solidFill>
                </a:rPr>
                <a:t>＾</a:t>
              </a:r>
            </a:p>
          </p:txBody>
        </p:sp>
      </p:grpSp>
      <p:sp>
        <p:nvSpPr>
          <p:cNvPr id="2" name="テキスト ボックス 1"/>
          <p:cNvSpPr txBox="1"/>
          <p:nvPr/>
        </p:nvSpPr>
        <p:spPr>
          <a:xfrm>
            <a:off x="4161832" y="904864"/>
            <a:ext cx="1822935" cy="523220"/>
          </a:xfrm>
          <a:prstGeom prst="rect">
            <a:avLst/>
          </a:prstGeom>
          <a:noFill/>
        </p:spPr>
        <p:txBody>
          <a:bodyPr wrap="none" rtlCol="0">
            <a:spAutoFit/>
          </a:bodyPr>
          <a:lstStyle/>
          <a:p>
            <a:r>
              <a:rPr lang="ja-JP" altLang="en-US" sz="2800" dirty="0" smtClean="0">
                <a:solidFill>
                  <a:srgbClr val="0000FF"/>
                </a:solidFill>
              </a:rPr>
              <a:t>＾</a:t>
            </a:r>
            <a:r>
              <a:rPr lang="ja-JP" altLang="en-US" dirty="0" smtClean="0"/>
              <a:t>　が付いている</a:t>
            </a:r>
            <a:endParaRPr kumimoji="1" lang="ja-JP" altLang="en-US" dirty="0"/>
          </a:p>
        </p:txBody>
      </p:sp>
      <p:grpSp>
        <p:nvGrpSpPr>
          <p:cNvPr id="65" name="Group 48"/>
          <p:cNvGrpSpPr>
            <a:grpSpLocks/>
          </p:cNvGrpSpPr>
          <p:nvPr/>
        </p:nvGrpSpPr>
        <p:grpSpPr bwMode="auto">
          <a:xfrm>
            <a:off x="8028384" y="3832300"/>
            <a:ext cx="308993" cy="435738"/>
            <a:chOff x="1098" y="1622"/>
            <a:chExt cx="209" cy="263"/>
          </a:xfrm>
        </p:grpSpPr>
        <p:sp>
          <p:nvSpPr>
            <p:cNvPr id="66" name="Text Box 49"/>
            <p:cNvSpPr txBox="1">
              <a:spLocks noChangeArrowheads="1"/>
            </p:cNvSpPr>
            <p:nvPr/>
          </p:nvSpPr>
          <p:spPr bwMode="auto">
            <a:xfrm>
              <a:off x="1098" y="1681"/>
              <a:ext cx="20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b="1"/>
                <a:t>δ</a:t>
              </a:r>
            </a:p>
          </p:txBody>
        </p:sp>
        <p:sp>
          <p:nvSpPr>
            <p:cNvPr id="67" name="Text Box 50"/>
            <p:cNvSpPr txBox="1">
              <a:spLocks noChangeArrowheads="1"/>
            </p:cNvSpPr>
            <p:nvPr/>
          </p:nvSpPr>
          <p:spPr bwMode="auto">
            <a:xfrm>
              <a:off x="1101" y="1622"/>
              <a:ext cx="19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b="1" dirty="0"/>
                <a:t>＾</a:t>
              </a:r>
            </a:p>
          </p:txBody>
        </p:sp>
      </p:grpSp>
    </p:spTree>
    <p:extLst>
      <p:ext uri="{BB962C8B-B14F-4D97-AF65-F5344CB8AC3E}">
        <p14:creationId xmlns:p14="http://schemas.microsoft.com/office/powerpoint/2010/main" val="2101525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ー 1"/>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29</a:t>
            </a:r>
            <a:endParaRPr lang="ja-JP" altLang="ja-JP" sz="1400" dirty="0" smtClean="0">
              <a:solidFill>
                <a:srgbClr val="000000"/>
              </a:solidFill>
            </a:endParaRPr>
          </a:p>
        </p:txBody>
      </p:sp>
      <p:sp>
        <p:nvSpPr>
          <p:cNvPr id="15363" name="テキスト ボックス 2"/>
          <p:cNvSpPr txBox="1">
            <a:spLocks noChangeArrowheads="1"/>
          </p:cNvSpPr>
          <p:nvPr/>
        </p:nvSpPr>
        <p:spPr bwMode="auto">
          <a:xfrm>
            <a:off x="1042988" y="703263"/>
            <a:ext cx="4804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smtClean="0">
                <a:solidFill>
                  <a:srgbClr val="000000"/>
                </a:solidFill>
              </a:rPr>
              <a:t>例</a:t>
            </a:r>
            <a:r>
              <a:rPr lang="en-US" altLang="ja-JP" sz="1800" dirty="0" smtClean="0">
                <a:solidFill>
                  <a:srgbClr val="000000"/>
                </a:solidFill>
              </a:rPr>
              <a:t>2.11</a:t>
            </a:r>
          </a:p>
          <a:p>
            <a:pPr eaLnBrk="1" hangingPunct="1">
              <a:spcBef>
                <a:spcPct val="0"/>
              </a:spcBef>
              <a:buFontTx/>
              <a:buNone/>
            </a:pPr>
            <a:r>
              <a:rPr lang="ja-JP" altLang="en-US" sz="1800" dirty="0" smtClean="0">
                <a:solidFill>
                  <a:srgbClr val="000000"/>
                </a:solidFill>
              </a:rPr>
              <a:t>（</a:t>
            </a:r>
            <a:r>
              <a:rPr lang="ja-JP" altLang="en-US" sz="1800" dirty="0">
                <a:solidFill>
                  <a:srgbClr val="000000"/>
                </a:solidFill>
              </a:rPr>
              <a:t>１</a:t>
            </a:r>
            <a:r>
              <a:rPr lang="ja-JP" altLang="en-US" sz="1800" dirty="0" smtClean="0">
                <a:solidFill>
                  <a:srgbClr val="000000"/>
                </a:solidFill>
              </a:rPr>
              <a:t>）非決定性有限オートマトン</a:t>
            </a:r>
            <a:r>
              <a:rPr lang="en-US" altLang="ja-JP" sz="1800" dirty="0" smtClean="0">
                <a:solidFill>
                  <a:srgbClr val="000000"/>
                </a:solidFill>
              </a:rPr>
              <a:t>M2</a:t>
            </a:r>
            <a:r>
              <a:rPr lang="ja-JP" altLang="en-US" sz="1800" dirty="0">
                <a:solidFill>
                  <a:srgbClr val="000000"/>
                </a:solidFill>
              </a:rPr>
              <a:t>の状態推移例</a:t>
            </a:r>
            <a:endParaRPr lang="en-US" altLang="ja-JP" sz="1800" dirty="0">
              <a:solidFill>
                <a:srgbClr val="000000"/>
              </a:solidFill>
            </a:endParaRPr>
          </a:p>
        </p:txBody>
      </p:sp>
      <p:sp>
        <p:nvSpPr>
          <p:cNvPr id="15364" name="Oval 9"/>
          <p:cNvSpPr>
            <a:spLocks noChangeArrowheads="1"/>
          </p:cNvSpPr>
          <p:nvPr/>
        </p:nvSpPr>
        <p:spPr bwMode="auto">
          <a:xfrm>
            <a:off x="1377950" y="3860800"/>
            <a:ext cx="649288"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5365" name="Oval 13"/>
          <p:cNvSpPr>
            <a:spLocks noChangeArrowheads="1"/>
          </p:cNvSpPr>
          <p:nvPr/>
        </p:nvSpPr>
        <p:spPr bwMode="auto">
          <a:xfrm>
            <a:off x="1379538" y="2495550"/>
            <a:ext cx="647700"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5366" name="Oval 14"/>
          <p:cNvSpPr>
            <a:spLocks noChangeArrowheads="1"/>
          </p:cNvSpPr>
          <p:nvPr/>
        </p:nvSpPr>
        <p:spPr bwMode="auto">
          <a:xfrm>
            <a:off x="1443038" y="2565400"/>
            <a:ext cx="501650"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5367" name="テキスト ボックス 6"/>
          <p:cNvSpPr txBox="1">
            <a:spLocks noChangeArrowheads="1"/>
          </p:cNvSpPr>
          <p:nvPr/>
        </p:nvSpPr>
        <p:spPr bwMode="auto">
          <a:xfrm>
            <a:off x="1016000" y="2633663"/>
            <a:ext cx="41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a:solidFill>
                  <a:srgbClr val="000000"/>
                </a:solidFill>
              </a:rPr>
              <a:t>⇒</a:t>
            </a:r>
          </a:p>
        </p:txBody>
      </p:sp>
      <p:sp>
        <p:nvSpPr>
          <p:cNvPr id="15368" name="テキスト ボックス 7"/>
          <p:cNvSpPr txBox="1">
            <a:spLocks noChangeArrowheads="1"/>
          </p:cNvSpPr>
          <p:nvPr/>
        </p:nvSpPr>
        <p:spPr bwMode="auto">
          <a:xfrm>
            <a:off x="1473200" y="2632075"/>
            <a:ext cx="439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CC00"/>
                </a:solidFill>
              </a:rPr>
              <a:t>p0</a:t>
            </a:r>
            <a:endParaRPr lang="ja-JP" altLang="en-US" sz="1800" dirty="0">
              <a:solidFill>
                <a:srgbClr val="00CC00"/>
              </a:solidFill>
            </a:endParaRPr>
          </a:p>
        </p:txBody>
      </p:sp>
      <p:sp>
        <p:nvSpPr>
          <p:cNvPr id="15369" name="テキスト ボックス 8"/>
          <p:cNvSpPr txBox="1">
            <a:spLocks noChangeArrowheads="1"/>
          </p:cNvSpPr>
          <p:nvPr/>
        </p:nvSpPr>
        <p:spPr bwMode="auto">
          <a:xfrm>
            <a:off x="1482725" y="4000500"/>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C00000"/>
                </a:solidFill>
              </a:rPr>
              <a:t>p1</a:t>
            </a:r>
            <a:endParaRPr lang="ja-JP" altLang="en-US" sz="1800" dirty="0">
              <a:solidFill>
                <a:srgbClr val="C00000"/>
              </a:solidFill>
            </a:endParaRPr>
          </a:p>
        </p:txBody>
      </p:sp>
      <p:sp>
        <p:nvSpPr>
          <p:cNvPr id="11" name="フリーフォーム 10"/>
          <p:cNvSpPr/>
          <p:nvPr/>
        </p:nvSpPr>
        <p:spPr>
          <a:xfrm>
            <a:off x="2027238" y="2960688"/>
            <a:ext cx="452437" cy="1139825"/>
          </a:xfrm>
          <a:custGeom>
            <a:avLst/>
            <a:gdLst>
              <a:gd name="connsiteX0" fmla="*/ 0 w 452486"/>
              <a:gd name="connsiteY0" fmla="*/ 1140644 h 1140644"/>
              <a:gd name="connsiteX1" fmla="*/ 452486 w 452486"/>
              <a:gd name="connsiteY1" fmla="*/ 556182 h 1140644"/>
              <a:gd name="connsiteX2" fmla="*/ 0 w 452486"/>
              <a:gd name="connsiteY2" fmla="*/ 0 h 1140644"/>
            </a:gdLst>
            <a:ahLst/>
            <a:cxnLst>
              <a:cxn ang="0">
                <a:pos x="connsiteX0" y="connsiteY0"/>
              </a:cxn>
              <a:cxn ang="0">
                <a:pos x="connsiteX1" y="connsiteY1"/>
              </a:cxn>
              <a:cxn ang="0">
                <a:pos x="connsiteX2" y="connsiteY2"/>
              </a:cxn>
            </a:cxnLst>
            <a:rect l="l" t="t" r="r" b="b"/>
            <a:pathLst>
              <a:path w="452486" h="1140644">
                <a:moveTo>
                  <a:pt x="0" y="1140644"/>
                </a:moveTo>
                <a:cubicBezTo>
                  <a:pt x="226243" y="943466"/>
                  <a:pt x="452486" y="746289"/>
                  <a:pt x="452486" y="556182"/>
                </a:cubicBezTo>
                <a:cubicBezTo>
                  <a:pt x="452486" y="366075"/>
                  <a:pt x="226243" y="183037"/>
                  <a:pt x="0" y="0"/>
                </a:cubicBezTo>
              </a:path>
            </a:pathLst>
          </a:custGeom>
          <a:noFill/>
          <a:ln w="63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sp>
        <p:nvSpPr>
          <p:cNvPr id="12" name="フリーフォーム 11"/>
          <p:cNvSpPr/>
          <p:nvPr/>
        </p:nvSpPr>
        <p:spPr>
          <a:xfrm flipH="1">
            <a:off x="908050" y="2960688"/>
            <a:ext cx="504825" cy="1139825"/>
          </a:xfrm>
          <a:custGeom>
            <a:avLst/>
            <a:gdLst>
              <a:gd name="connsiteX0" fmla="*/ 0 w 452486"/>
              <a:gd name="connsiteY0" fmla="*/ 1140644 h 1140644"/>
              <a:gd name="connsiteX1" fmla="*/ 452486 w 452486"/>
              <a:gd name="connsiteY1" fmla="*/ 556182 h 1140644"/>
              <a:gd name="connsiteX2" fmla="*/ 0 w 452486"/>
              <a:gd name="connsiteY2" fmla="*/ 0 h 1140644"/>
            </a:gdLst>
            <a:ahLst/>
            <a:cxnLst>
              <a:cxn ang="0">
                <a:pos x="connsiteX0" y="connsiteY0"/>
              </a:cxn>
              <a:cxn ang="0">
                <a:pos x="connsiteX1" y="connsiteY1"/>
              </a:cxn>
              <a:cxn ang="0">
                <a:pos x="connsiteX2" y="connsiteY2"/>
              </a:cxn>
            </a:cxnLst>
            <a:rect l="l" t="t" r="r" b="b"/>
            <a:pathLst>
              <a:path w="452486" h="1140644">
                <a:moveTo>
                  <a:pt x="0" y="1140644"/>
                </a:moveTo>
                <a:cubicBezTo>
                  <a:pt x="226243" y="943466"/>
                  <a:pt x="452486" y="746289"/>
                  <a:pt x="452486" y="556182"/>
                </a:cubicBezTo>
                <a:cubicBezTo>
                  <a:pt x="452486" y="366075"/>
                  <a:pt x="226243" y="183037"/>
                  <a:pt x="0" y="0"/>
                </a:cubicBezTo>
              </a:path>
            </a:pathLst>
          </a:custGeom>
          <a:noFill/>
          <a:ln w="6350">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sp>
        <p:nvSpPr>
          <p:cNvPr id="15372" name="テキスト ボックス 12"/>
          <p:cNvSpPr txBox="1">
            <a:spLocks noChangeArrowheads="1"/>
          </p:cNvSpPr>
          <p:nvPr/>
        </p:nvSpPr>
        <p:spPr bwMode="auto">
          <a:xfrm>
            <a:off x="595313" y="33464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FF3300"/>
                </a:solidFill>
              </a:rPr>
              <a:t>0</a:t>
            </a:r>
            <a:endParaRPr lang="ja-JP" altLang="en-US" sz="1800" dirty="0">
              <a:solidFill>
                <a:srgbClr val="FF3300"/>
              </a:solidFill>
            </a:endParaRPr>
          </a:p>
        </p:txBody>
      </p:sp>
      <p:sp>
        <p:nvSpPr>
          <p:cNvPr id="15373" name="テキスト ボックス 13"/>
          <p:cNvSpPr txBox="1">
            <a:spLocks noChangeArrowheads="1"/>
          </p:cNvSpPr>
          <p:nvPr/>
        </p:nvSpPr>
        <p:spPr bwMode="auto">
          <a:xfrm>
            <a:off x="2479675" y="334645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endParaRPr lang="ja-JP" altLang="en-US" sz="1800">
              <a:solidFill>
                <a:srgbClr val="000000"/>
              </a:solidFill>
            </a:endParaRPr>
          </a:p>
        </p:txBody>
      </p:sp>
      <p:sp>
        <p:nvSpPr>
          <p:cNvPr id="15374" name="テキスト ボックス 14"/>
          <p:cNvSpPr txBox="1">
            <a:spLocks noChangeArrowheads="1"/>
          </p:cNvSpPr>
          <p:nvPr/>
        </p:nvSpPr>
        <p:spPr bwMode="auto">
          <a:xfrm>
            <a:off x="2987675" y="1730375"/>
            <a:ext cx="405752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非決定性有限オートマトンの定義</a:t>
            </a:r>
            <a:endParaRPr lang="en-US" altLang="ja-JP" sz="1800" dirty="0">
              <a:solidFill>
                <a:srgbClr val="000000"/>
              </a:solidFill>
            </a:endParaRPr>
          </a:p>
          <a:p>
            <a:pPr eaLnBrk="1" hangingPunct="1">
              <a:spcBef>
                <a:spcPct val="0"/>
              </a:spcBef>
              <a:buFontTx/>
              <a:buNone/>
            </a:pPr>
            <a:endParaRPr lang="en-US" altLang="ja-JP" sz="1800" dirty="0">
              <a:solidFill>
                <a:srgbClr val="000000"/>
              </a:solidFill>
            </a:endParaRPr>
          </a:p>
          <a:p>
            <a:pPr eaLnBrk="1" hangingPunct="1">
              <a:spcBef>
                <a:spcPct val="0"/>
              </a:spcBef>
              <a:buFontTx/>
              <a:buNone/>
            </a:pPr>
            <a:r>
              <a:rPr lang="en-US" altLang="ja-JP" sz="1800" dirty="0" smtClean="0">
                <a:solidFill>
                  <a:srgbClr val="000000"/>
                </a:solidFill>
              </a:rPr>
              <a:t>M2=</a:t>
            </a:r>
            <a:r>
              <a:rPr lang="ja-JP" altLang="en-US" sz="1800" dirty="0">
                <a:solidFill>
                  <a:srgbClr val="000000"/>
                </a:solidFill>
              </a:rPr>
              <a:t>（</a:t>
            </a:r>
            <a:r>
              <a:rPr lang="en-US" altLang="ja-JP" sz="1800" dirty="0" smtClean="0">
                <a:solidFill>
                  <a:srgbClr val="000000"/>
                </a:solidFill>
              </a:rPr>
              <a:t>Q,Σ,δ,</a:t>
            </a:r>
            <a:r>
              <a:rPr lang="en-US" altLang="ja-JP" sz="1800" dirty="0" smtClean="0"/>
              <a:t>p</a:t>
            </a:r>
            <a:r>
              <a:rPr lang="en-US" altLang="ja-JP" sz="1800" dirty="0" smtClean="0">
                <a:solidFill>
                  <a:srgbClr val="000000"/>
                </a:solidFill>
              </a:rPr>
              <a:t>0,F</a:t>
            </a:r>
            <a:r>
              <a:rPr lang="ja-JP" altLang="en-US" sz="1800" dirty="0">
                <a:solidFill>
                  <a:srgbClr val="000000"/>
                </a:solidFill>
              </a:rPr>
              <a:t>）</a:t>
            </a:r>
            <a:endParaRPr lang="en-US" altLang="ja-JP" sz="1800" dirty="0">
              <a:solidFill>
                <a:srgbClr val="000000"/>
              </a:solidFill>
            </a:endParaRPr>
          </a:p>
          <a:p>
            <a:pPr eaLnBrk="1" hangingPunct="1">
              <a:spcBef>
                <a:spcPct val="0"/>
              </a:spcBef>
              <a:buFontTx/>
              <a:buNone/>
            </a:pPr>
            <a:r>
              <a:rPr lang="en-US" altLang="ja-JP" sz="1800" dirty="0">
                <a:solidFill>
                  <a:srgbClr val="000000"/>
                </a:solidFill>
              </a:rPr>
              <a:t>Q</a:t>
            </a:r>
            <a:r>
              <a:rPr lang="ja-JP" altLang="en-US" sz="1800" dirty="0">
                <a:solidFill>
                  <a:srgbClr val="000000"/>
                </a:solidFill>
              </a:rPr>
              <a:t>　状態の有限集合</a:t>
            </a:r>
            <a:r>
              <a:rPr lang="en-US" altLang="ja-JP" sz="1800" dirty="0">
                <a:solidFill>
                  <a:srgbClr val="000000"/>
                </a:solidFill>
              </a:rPr>
              <a:t>{p0,p1}</a:t>
            </a:r>
          </a:p>
          <a:p>
            <a:pPr eaLnBrk="1" hangingPunct="1">
              <a:spcBef>
                <a:spcPct val="0"/>
              </a:spcBef>
              <a:buFontTx/>
              <a:buNone/>
            </a:pPr>
            <a:r>
              <a:rPr lang="en-US" altLang="ja-JP" sz="1800" dirty="0">
                <a:solidFill>
                  <a:srgbClr val="000000"/>
                </a:solidFill>
              </a:rPr>
              <a:t>Σ</a:t>
            </a:r>
            <a:r>
              <a:rPr lang="ja-JP" altLang="en-US" sz="1800" dirty="0">
                <a:solidFill>
                  <a:srgbClr val="000000"/>
                </a:solidFill>
              </a:rPr>
              <a:t>　 入力記号の有限集合</a:t>
            </a:r>
            <a:r>
              <a:rPr lang="en-US" altLang="ja-JP" sz="1800" dirty="0">
                <a:solidFill>
                  <a:srgbClr val="000000"/>
                </a:solidFill>
              </a:rPr>
              <a:t>{0,1}</a:t>
            </a:r>
          </a:p>
          <a:p>
            <a:pPr eaLnBrk="1" hangingPunct="1">
              <a:spcBef>
                <a:spcPct val="0"/>
              </a:spcBef>
              <a:buFontTx/>
              <a:buNone/>
            </a:pPr>
            <a:r>
              <a:rPr lang="en-US" altLang="ja-JP" sz="1800" dirty="0">
                <a:solidFill>
                  <a:srgbClr val="000000"/>
                </a:solidFill>
              </a:rPr>
              <a:t>δ</a:t>
            </a:r>
            <a:r>
              <a:rPr lang="ja-JP" altLang="en-US" sz="1800" dirty="0">
                <a:solidFill>
                  <a:srgbClr val="000000"/>
                </a:solidFill>
              </a:rPr>
              <a:t>　 状態推移</a:t>
            </a:r>
            <a:r>
              <a:rPr lang="ja-JP" altLang="en-US" sz="1800" dirty="0" smtClean="0">
                <a:solidFill>
                  <a:srgbClr val="000000"/>
                </a:solidFill>
              </a:rPr>
              <a:t>関数　（左図より）</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en-US" altLang="ja-JP" sz="1800" dirty="0">
                <a:solidFill>
                  <a:srgbClr val="0000FF"/>
                </a:solidFill>
              </a:rPr>
              <a:t>δ</a:t>
            </a:r>
            <a:r>
              <a:rPr lang="en-US" altLang="ja-JP" sz="1800" dirty="0">
                <a:solidFill>
                  <a:srgbClr val="000000"/>
                </a:solidFill>
              </a:rPr>
              <a:t>(p0,0)=p1  </a:t>
            </a:r>
            <a:r>
              <a:rPr lang="ja-JP" altLang="en-US" sz="1800" dirty="0" smtClean="0">
                <a:solidFill>
                  <a:srgbClr val="000000"/>
                </a:solidFill>
              </a:rPr>
              <a:t>　　</a:t>
            </a:r>
            <a:r>
              <a:rPr lang="en-US" altLang="ja-JP" sz="1800" dirty="0" smtClean="0">
                <a:solidFill>
                  <a:srgbClr val="000000"/>
                </a:solidFill>
              </a:rPr>
              <a:t> </a:t>
            </a:r>
            <a:r>
              <a:rPr lang="en-US" altLang="ja-JP" sz="1800" dirty="0">
                <a:solidFill>
                  <a:srgbClr val="0000FF"/>
                </a:solidFill>
              </a:rPr>
              <a:t>δ</a:t>
            </a:r>
            <a:r>
              <a:rPr lang="en-US" altLang="ja-JP" sz="1800" dirty="0">
                <a:solidFill>
                  <a:srgbClr val="000000"/>
                </a:solidFill>
              </a:rPr>
              <a:t>(p1,1)=p0</a:t>
            </a:r>
          </a:p>
          <a:p>
            <a:pPr eaLnBrk="1" hangingPunct="1">
              <a:spcBef>
                <a:spcPct val="0"/>
              </a:spcBef>
              <a:buFontTx/>
              <a:buNone/>
            </a:pPr>
            <a:r>
              <a:rPr lang="en-US" altLang="ja-JP" sz="1800" dirty="0">
                <a:solidFill>
                  <a:srgbClr val="000000"/>
                </a:solidFill>
              </a:rPr>
              <a:t>p0</a:t>
            </a:r>
            <a:r>
              <a:rPr lang="ja-JP" altLang="en-US" sz="1800" dirty="0">
                <a:solidFill>
                  <a:srgbClr val="000000"/>
                </a:solidFill>
              </a:rPr>
              <a:t>　初期状態</a:t>
            </a:r>
            <a:endParaRPr lang="en-US" altLang="ja-JP" sz="1800" dirty="0">
              <a:solidFill>
                <a:srgbClr val="000000"/>
              </a:solidFill>
            </a:endParaRPr>
          </a:p>
          <a:p>
            <a:pPr eaLnBrk="1" hangingPunct="1">
              <a:spcBef>
                <a:spcPct val="0"/>
              </a:spcBef>
              <a:buFontTx/>
              <a:buNone/>
            </a:pPr>
            <a:r>
              <a:rPr lang="en-US" altLang="ja-JP" sz="1800" dirty="0">
                <a:solidFill>
                  <a:srgbClr val="000000"/>
                </a:solidFill>
              </a:rPr>
              <a:t>F</a:t>
            </a:r>
            <a:r>
              <a:rPr lang="ja-JP" altLang="en-US" sz="1800" dirty="0">
                <a:solidFill>
                  <a:srgbClr val="000000"/>
                </a:solidFill>
              </a:rPr>
              <a:t>　  最終状態の集合</a:t>
            </a:r>
            <a:r>
              <a:rPr lang="en-US" altLang="ja-JP" sz="1800" dirty="0">
                <a:solidFill>
                  <a:srgbClr val="000000"/>
                </a:solidFill>
              </a:rPr>
              <a:t>F={p0}</a:t>
            </a:r>
          </a:p>
          <a:p>
            <a:pPr eaLnBrk="1" hangingPunct="1">
              <a:spcBef>
                <a:spcPct val="0"/>
              </a:spcBef>
              <a:buFontTx/>
              <a:buNone/>
            </a:pP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すなわち</a:t>
            </a:r>
            <a:r>
              <a:rPr lang="ja-JP" altLang="en-US" sz="1800" dirty="0" smtClean="0">
                <a:solidFill>
                  <a:srgbClr val="000000"/>
                </a:solidFill>
              </a:rPr>
              <a:t>、</a:t>
            </a:r>
            <a:r>
              <a:rPr lang="en-US" altLang="ja-JP" sz="1800" dirty="0" smtClean="0">
                <a:solidFill>
                  <a:srgbClr val="000000"/>
                </a:solidFill>
              </a:rPr>
              <a:t>M2({p0,p1}, {0,1},</a:t>
            </a:r>
            <a:r>
              <a:rPr lang="en-US" altLang="ja-JP" sz="1800" dirty="0" smtClean="0">
                <a:solidFill>
                  <a:srgbClr val="0000FF"/>
                </a:solidFill>
              </a:rPr>
              <a:t>δ</a:t>
            </a:r>
            <a:r>
              <a:rPr lang="en-US" altLang="ja-JP" sz="1800" dirty="0" smtClean="0">
                <a:solidFill>
                  <a:srgbClr val="000000"/>
                </a:solidFill>
              </a:rPr>
              <a:t>, p0,{p0})</a:t>
            </a:r>
          </a:p>
          <a:p>
            <a:pPr eaLnBrk="1" hangingPunct="1">
              <a:spcBef>
                <a:spcPct val="0"/>
              </a:spcBef>
              <a:buFontTx/>
              <a:buNone/>
            </a:pPr>
            <a:endParaRPr lang="en-US" altLang="ja-JP" sz="1800" dirty="0">
              <a:solidFill>
                <a:srgbClr val="000000"/>
              </a:solidFill>
            </a:endParaRPr>
          </a:p>
          <a:p>
            <a:pPr eaLnBrk="1" hangingPunct="1">
              <a:spcBef>
                <a:spcPct val="0"/>
              </a:spcBef>
              <a:buFontTx/>
              <a:buNone/>
            </a:pPr>
            <a:r>
              <a:rPr lang="ja-JP" altLang="en-US" sz="1800" dirty="0">
                <a:solidFill>
                  <a:srgbClr val="000000"/>
                </a:solidFill>
              </a:rPr>
              <a:t>動作例</a:t>
            </a:r>
            <a:endParaRPr lang="en-US" altLang="ja-JP" sz="1800" dirty="0">
              <a:solidFill>
                <a:srgbClr val="000000"/>
              </a:solidFill>
            </a:endParaRPr>
          </a:p>
          <a:p>
            <a:pPr eaLnBrk="1" hangingPunct="1">
              <a:spcBef>
                <a:spcPct val="0"/>
              </a:spcBef>
              <a:buFontTx/>
              <a:buNone/>
            </a:pPr>
            <a:r>
              <a:rPr lang="en-US" altLang="ja-JP" sz="1800" dirty="0">
                <a:solidFill>
                  <a:srgbClr val="000000"/>
                </a:solidFill>
              </a:rPr>
              <a:t>δ(</a:t>
            </a:r>
            <a:r>
              <a:rPr lang="en-US" altLang="ja-JP" sz="1800" dirty="0">
                <a:solidFill>
                  <a:srgbClr val="00CC00"/>
                </a:solidFill>
              </a:rPr>
              <a:t>p0</a:t>
            </a:r>
            <a:r>
              <a:rPr lang="en-US" altLang="ja-JP" sz="1800" dirty="0">
                <a:solidFill>
                  <a:srgbClr val="000000"/>
                </a:solidFill>
              </a:rPr>
              <a:t>,</a:t>
            </a:r>
            <a:r>
              <a:rPr lang="en-US" altLang="ja-JP" sz="1800" dirty="0">
                <a:solidFill>
                  <a:srgbClr val="FF3300"/>
                </a:solidFill>
              </a:rPr>
              <a:t>0</a:t>
            </a:r>
            <a:r>
              <a:rPr lang="en-US" altLang="ja-JP" sz="1800" dirty="0">
                <a:solidFill>
                  <a:srgbClr val="000000"/>
                </a:solidFill>
              </a:rPr>
              <a:t>0111)=δ(</a:t>
            </a:r>
            <a:r>
              <a:rPr lang="en-US" altLang="ja-JP" sz="1800" dirty="0">
                <a:solidFill>
                  <a:srgbClr val="C00000"/>
                </a:solidFill>
              </a:rPr>
              <a:t>p1</a:t>
            </a:r>
            <a:r>
              <a:rPr lang="en-US" altLang="ja-JP" sz="1800" dirty="0">
                <a:solidFill>
                  <a:srgbClr val="000000"/>
                </a:solidFill>
              </a:rPr>
              <a:t>,0111)=</a:t>
            </a:r>
            <a:r>
              <a:rPr lang="en-US" altLang="ja-JP" sz="1800" dirty="0" smtClean="0">
                <a:solidFill>
                  <a:srgbClr val="FF0000"/>
                </a:solidFill>
              </a:rPr>
              <a:t>φ</a:t>
            </a:r>
            <a:r>
              <a:rPr lang="ja-JP" altLang="en-US" sz="1800" dirty="0" smtClean="0">
                <a:solidFill>
                  <a:srgbClr val="FF0000"/>
                </a:solidFill>
              </a:rPr>
              <a:t>　</a:t>
            </a:r>
            <a:r>
              <a:rPr lang="ja-JP" altLang="en-US" sz="1800" dirty="0" smtClean="0">
                <a:solidFill>
                  <a:srgbClr val="000000"/>
                </a:solidFill>
              </a:rPr>
              <a:t>（</a:t>
            </a:r>
            <a:r>
              <a:rPr lang="ja-JP" altLang="en-US" sz="1800" dirty="0">
                <a:solidFill>
                  <a:srgbClr val="000000"/>
                </a:solidFill>
              </a:rPr>
              <a:t>非受理）</a:t>
            </a:r>
            <a:endParaRPr lang="en-US" altLang="ja-JP" sz="1800" dirty="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推移</a:t>
            </a:r>
            <a:r>
              <a:rPr lang="ja-JP" altLang="en-US" sz="1800" dirty="0">
                <a:solidFill>
                  <a:srgbClr val="000000"/>
                </a:solidFill>
              </a:rPr>
              <a:t>できない</a:t>
            </a:r>
            <a:endParaRPr lang="en-US" altLang="ja-JP" sz="1800" dirty="0">
              <a:solidFill>
                <a:srgbClr val="000000"/>
              </a:solidFill>
            </a:endParaRPr>
          </a:p>
          <a:p>
            <a:pPr eaLnBrk="1" hangingPunct="1">
              <a:spcBef>
                <a:spcPct val="0"/>
              </a:spcBef>
              <a:buFontTx/>
              <a:buNone/>
            </a:pPr>
            <a:endParaRPr lang="en-US" altLang="ja-JP" sz="1800" dirty="0">
              <a:solidFill>
                <a:srgbClr val="000000"/>
              </a:solidFill>
            </a:endParaRPr>
          </a:p>
        </p:txBody>
      </p:sp>
      <p:sp>
        <p:nvSpPr>
          <p:cNvPr id="2" name="テキスト ボックス 1"/>
          <p:cNvSpPr txBox="1"/>
          <p:nvPr/>
        </p:nvSpPr>
        <p:spPr>
          <a:xfrm>
            <a:off x="1379538" y="4747210"/>
            <a:ext cx="505267" cy="369332"/>
          </a:xfrm>
          <a:prstGeom prst="rect">
            <a:avLst/>
          </a:prstGeom>
          <a:noFill/>
        </p:spPr>
        <p:txBody>
          <a:bodyPr wrap="none" rtlCol="0">
            <a:spAutoFit/>
          </a:bodyPr>
          <a:lstStyle/>
          <a:p>
            <a:r>
              <a:rPr lang="en-US" altLang="ja-JP" dirty="0" smtClean="0">
                <a:solidFill>
                  <a:srgbClr val="000000"/>
                </a:solidFill>
                <a:ea typeface="ＭＳ Ｐゴシック" pitchFamily="50" charset="-128"/>
              </a:rPr>
              <a:t>M2</a:t>
            </a:r>
            <a:endParaRPr lang="ja-JP" altLang="en-US" dirty="0">
              <a:solidFill>
                <a:srgbClr val="000000"/>
              </a:solidFill>
              <a:ea typeface="ＭＳ Ｐゴシック" pitchFamily="50" charset="-128"/>
            </a:endParaRPr>
          </a:p>
        </p:txBody>
      </p:sp>
      <p:sp>
        <p:nvSpPr>
          <p:cNvPr id="3" name="テキスト ボックス 2"/>
          <p:cNvSpPr txBox="1"/>
          <p:nvPr/>
        </p:nvSpPr>
        <p:spPr>
          <a:xfrm>
            <a:off x="1223169" y="5700713"/>
            <a:ext cx="1326004"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2.34</a:t>
            </a:r>
            <a:r>
              <a:rPr lang="ja-JP" altLang="en-US" dirty="0" smtClean="0">
                <a:ea typeface="ＭＳ Ｐゴシック" pitchFamily="50" charset="-128"/>
              </a:rPr>
              <a:t>（左）</a:t>
            </a:r>
            <a:endParaRPr lang="ja-JP" altLang="en-US" dirty="0">
              <a:ea typeface="ＭＳ Ｐゴシック" pitchFamily="50" charset="-128"/>
            </a:endParaRPr>
          </a:p>
        </p:txBody>
      </p:sp>
      <p:sp>
        <p:nvSpPr>
          <p:cNvPr id="4" name="正方形/長方形 3"/>
          <p:cNvSpPr/>
          <p:nvPr/>
        </p:nvSpPr>
        <p:spPr>
          <a:xfrm>
            <a:off x="4622034" y="5308142"/>
            <a:ext cx="457966" cy="3088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618525" y="5311313"/>
            <a:ext cx="228983" cy="3088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49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24371"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t>3</a:t>
            </a:r>
            <a:endParaRPr lang="en-US" altLang="ja-JP" sz="1400" dirty="0" smtClean="0"/>
          </a:p>
        </p:txBody>
      </p:sp>
      <p:sp>
        <p:nvSpPr>
          <p:cNvPr id="47" name="円/楕円 46"/>
          <p:cNvSpPr/>
          <p:nvPr/>
        </p:nvSpPr>
        <p:spPr>
          <a:xfrm>
            <a:off x="1470450" y="1540342"/>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2923620" y="1540342"/>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ドーナツ 48"/>
          <p:cNvSpPr/>
          <p:nvPr/>
        </p:nvSpPr>
        <p:spPr>
          <a:xfrm>
            <a:off x="1440442" y="2821801"/>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ドーナツ 49"/>
          <p:cNvSpPr/>
          <p:nvPr/>
        </p:nvSpPr>
        <p:spPr>
          <a:xfrm>
            <a:off x="2932693" y="2821801"/>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Freeform 15"/>
          <p:cNvSpPr>
            <a:spLocks/>
          </p:cNvSpPr>
          <p:nvPr/>
        </p:nvSpPr>
        <p:spPr bwMode="auto">
          <a:xfrm>
            <a:off x="3467680" y="1444707"/>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2" name="Freeform 15"/>
          <p:cNvSpPr>
            <a:spLocks/>
          </p:cNvSpPr>
          <p:nvPr/>
        </p:nvSpPr>
        <p:spPr bwMode="auto">
          <a:xfrm rot="1782983">
            <a:off x="3467679" y="3016620"/>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3" name="Freeform 15"/>
          <p:cNvSpPr>
            <a:spLocks/>
          </p:cNvSpPr>
          <p:nvPr/>
        </p:nvSpPr>
        <p:spPr bwMode="auto">
          <a:xfrm rot="8470675">
            <a:off x="1104925" y="3209689"/>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cxnSp>
        <p:nvCxnSpPr>
          <p:cNvPr id="54" name="直線矢印コネクタ 53"/>
          <p:cNvCxnSpPr>
            <a:stCxn id="49" idx="0"/>
            <a:endCxn id="47" idx="4"/>
          </p:cNvCxnSpPr>
          <p:nvPr/>
        </p:nvCxnSpPr>
        <p:spPr>
          <a:xfrm flipV="1">
            <a:off x="1775858" y="2044398"/>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49" idx="7"/>
          </p:cNvCxnSpPr>
          <p:nvPr/>
        </p:nvCxnSpPr>
        <p:spPr>
          <a:xfrm flipV="1">
            <a:off x="2013033" y="2028496"/>
            <a:ext cx="1227480" cy="88362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48" idx="2"/>
            <a:endCxn id="47" idx="6"/>
          </p:cNvCxnSpPr>
          <p:nvPr/>
        </p:nvCxnSpPr>
        <p:spPr>
          <a:xfrm flipH="1">
            <a:off x="2092751" y="1792370"/>
            <a:ext cx="830869"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7" name="フリーフォーム 56"/>
          <p:cNvSpPr/>
          <p:nvPr/>
        </p:nvSpPr>
        <p:spPr>
          <a:xfrm>
            <a:off x="2075216" y="2839144"/>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p:cNvSpPr/>
          <p:nvPr/>
        </p:nvSpPr>
        <p:spPr>
          <a:xfrm rot="10971838">
            <a:off x="2027364" y="3254212"/>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3948441" y="1397675"/>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0" name="テキスト ボックス 59"/>
          <p:cNvSpPr txBox="1"/>
          <p:nvPr/>
        </p:nvSpPr>
        <p:spPr>
          <a:xfrm>
            <a:off x="889412" y="3468719"/>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1" name="テキスト ボックス 60"/>
          <p:cNvSpPr txBox="1"/>
          <p:nvPr/>
        </p:nvSpPr>
        <p:spPr>
          <a:xfrm>
            <a:off x="2351668" y="1423038"/>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2" name="テキスト ボックス 61"/>
          <p:cNvSpPr txBox="1"/>
          <p:nvPr/>
        </p:nvSpPr>
        <p:spPr>
          <a:xfrm>
            <a:off x="3810634" y="2782557"/>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63" name="テキスト ボックス 62"/>
          <p:cNvSpPr txBox="1"/>
          <p:nvPr/>
        </p:nvSpPr>
        <p:spPr>
          <a:xfrm>
            <a:off x="2362429" y="2189766"/>
            <a:ext cx="312906" cy="369332"/>
          </a:xfrm>
          <a:prstGeom prst="rect">
            <a:avLst/>
          </a:prstGeom>
          <a:noFill/>
        </p:spPr>
        <p:txBody>
          <a:bodyPr wrap="none" rtlCol="0">
            <a:spAutoFit/>
          </a:bodyPr>
          <a:lstStyle/>
          <a:p>
            <a:r>
              <a:rPr lang="en-US" altLang="ja-JP" dirty="0"/>
              <a:t>1</a:t>
            </a:r>
            <a:endParaRPr kumimoji="1" lang="ja-JP" altLang="en-US" dirty="0"/>
          </a:p>
        </p:txBody>
      </p:sp>
      <p:sp>
        <p:nvSpPr>
          <p:cNvPr id="64" name="テキスト ボックス 63"/>
          <p:cNvSpPr txBox="1"/>
          <p:nvPr/>
        </p:nvSpPr>
        <p:spPr>
          <a:xfrm>
            <a:off x="1543794" y="2185813"/>
            <a:ext cx="312906" cy="369332"/>
          </a:xfrm>
          <a:prstGeom prst="rect">
            <a:avLst/>
          </a:prstGeom>
          <a:noFill/>
        </p:spPr>
        <p:txBody>
          <a:bodyPr wrap="none" rtlCol="0">
            <a:spAutoFit/>
          </a:bodyPr>
          <a:lstStyle/>
          <a:p>
            <a:r>
              <a:rPr lang="en-US" altLang="ja-JP" dirty="0"/>
              <a:t>1</a:t>
            </a:r>
            <a:endParaRPr kumimoji="1" lang="ja-JP" altLang="en-US" dirty="0"/>
          </a:p>
        </p:txBody>
      </p:sp>
      <p:sp>
        <p:nvSpPr>
          <p:cNvPr id="65" name="テキスト ボックス 64"/>
          <p:cNvSpPr txBox="1"/>
          <p:nvPr/>
        </p:nvSpPr>
        <p:spPr>
          <a:xfrm>
            <a:off x="2344440" y="2851956"/>
            <a:ext cx="312906" cy="369332"/>
          </a:xfrm>
          <a:prstGeom prst="rect">
            <a:avLst/>
          </a:prstGeom>
          <a:noFill/>
        </p:spPr>
        <p:txBody>
          <a:bodyPr wrap="none" rtlCol="0">
            <a:spAutoFit/>
          </a:bodyPr>
          <a:lstStyle/>
          <a:p>
            <a:r>
              <a:rPr lang="en-US" altLang="ja-JP" dirty="0"/>
              <a:t>1</a:t>
            </a:r>
            <a:endParaRPr kumimoji="1" lang="ja-JP" altLang="en-US" dirty="0"/>
          </a:p>
        </p:txBody>
      </p:sp>
      <p:sp>
        <p:nvSpPr>
          <p:cNvPr id="66" name="テキスト ボックス 65"/>
          <p:cNvSpPr txBox="1"/>
          <p:nvPr/>
        </p:nvSpPr>
        <p:spPr>
          <a:xfrm>
            <a:off x="2362429" y="3405589"/>
            <a:ext cx="312906" cy="369332"/>
          </a:xfrm>
          <a:prstGeom prst="rect">
            <a:avLst/>
          </a:prstGeom>
          <a:noFill/>
        </p:spPr>
        <p:txBody>
          <a:bodyPr wrap="none" rtlCol="0">
            <a:spAutoFit/>
          </a:bodyPr>
          <a:lstStyle/>
          <a:p>
            <a:r>
              <a:rPr lang="en-US" altLang="ja-JP" dirty="0"/>
              <a:t>1</a:t>
            </a:r>
            <a:endParaRPr kumimoji="1" lang="ja-JP" altLang="en-US" dirty="0"/>
          </a:p>
        </p:txBody>
      </p:sp>
      <p:sp>
        <p:nvSpPr>
          <p:cNvPr id="67" name="テキスト ボックス 66"/>
          <p:cNvSpPr txBox="1"/>
          <p:nvPr/>
        </p:nvSpPr>
        <p:spPr>
          <a:xfrm>
            <a:off x="583975" y="2185813"/>
            <a:ext cx="505267" cy="369332"/>
          </a:xfrm>
          <a:prstGeom prst="rect">
            <a:avLst/>
          </a:prstGeom>
          <a:noFill/>
        </p:spPr>
        <p:txBody>
          <a:bodyPr wrap="none" rtlCol="0">
            <a:spAutoFit/>
          </a:bodyPr>
          <a:lstStyle/>
          <a:p>
            <a:r>
              <a:rPr kumimoji="1" lang="en-US" altLang="ja-JP" dirty="0" smtClean="0">
                <a:solidFill>
                  <a:srgbClr val="0000FF"/>
                </a:solidFill>
              </a:rPr>
              <a:t>M0</a:t>
            </a:r>
            <a:endParaRPr kumimoji="1" lang="ja-JP" altLang="en-US" dirty="0">
              <a:solidFill>
                <a:srgbClr val="0000FF"/>
              </a:solidFill>
            </a:endParaRPr>
          </a:p>
        </p:txBody>
      </p:sp>
      <p:sp>
        <p:nvSpPr>
          <p:cNvPr id="68" name="テキスト ボックス 67"/>
          <p:cNvSpPr txBox="1"/>
          <p:nvPr/>
        </p:nvSpPr>
        <p:spPr>
          <a:xfrm>
            <a:off x="1568105" y="1615567"/>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69" name="テキスト ボックス 68"/>
          <p:cNvSpPr txBox="1"/>
          <p:nvPr/>
        </p:nvSpPr>
        <p:spPr>
          <a:xfrm>
            <a:off x="3074977" y="2949445"/>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70" name="テキスト ボックス 69"/>
          <p:cNvSpPr txBox="1"/>
          <p:nvPr/>
        </p:nvSpPr>
        <p:spPr>
          <a:xfrm>
            <a:off x="2999368" y="1606184"/>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71" name="テキスト ボックス 70"/>
          <p:cNvSpPr txBox="1"/>
          <p:nvPr/>
        </p:nvSpPr>
        <p:spPr>
          <a:xfrm>
            <a:off x="1571887" y="2967223"/>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72" name="テキスト ボックス 71"/>
          <p:cNvSpPr txBox="1"/>
          <p:nvPr/>
        </p:nvSpPr>
        <p:spPr>
          <a:xfrm>
            <a:off x="1083345" y="1600178"/>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73" name="円/楕円 72"/>
          <p:cNvSpPr/>
          <p:nvPr/>
        </p:nvSpPr>
        <p:spPr>
          <a:xfrm>
            <a:off x="4233441" y="2003387"/>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Freeform 15"/>
          <p:cNvSpPr>
            <a:spLocks/>
          </p:cNvSpPr>
          <p:nvPr/>
        </p:nvSpPr>
        <p:spPr bwMode="auto">
          <a:xfrm>
            <a:off x="4818407" y="1924507"/>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75" name="テキスト ボックス 74"/>
          <p:cNvSpPr txBox="1"/>
          <p:nvPr/>
        </p:nvSpPr>
        <p:spPr>
          <a:xfrm>
            <a:off x="4982038" y="1659164"/>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76" name="テキスト ボックス 75"/>
          <p:cNvSpPr txBox="1"/>
          <p:nvPr/>
        </p:nvSpPr>
        <p:spPr>
          <a:xfrm>
            <a:off x="4366067" y="2103376"/>
            <a:ext cx="441146" cy="369332"/>
          </a:xfrm>
          <a:prstGeom prst="rect">
            <a:avLst/>
          </a:prstGeom>
          <a:noFill/>
        </p:spPr>
        <p:txBody>
          <a:bodyPr wrap="none" rtlCol="0">
            <a:spAutoFit/>
          </a:bodyPr>
          <a:lstStyle/>
          <a:p>
            <a:r>
              <a:rPr lang="en-US" altLang="ja-JP" dirty="0"/>
              <a:t>q4</a:t>
            </a:r>
            <a:endParaRPr kumimoji="1" lang="ja-JP" altLang="en-US" dirty="0"/>
          </a:p>
        </p:txBody>
      </p:sp>
      <p:cxnSp>
        <p:nvCxnSpPr>
          <p:cNvPr id="77" name="直線矢印コネクタ 76"/>
          <p:cNvCxnSpPr>
            <a:endCxn id="73" idx="3"/>
          </p:cNvCxnSpPr>
          <p:nvPr/>
        </p:nvCxnSpPr>
        <p:spPr>
          <a:xfrm flipV="1">
            <a:off x="3435389" y="2433626"/>
            <a:ext cx="889186" cy="476045"/>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2008504" y="3829816"/>
            <a:ext cx="864339" cy="369332"/>
          </a:xfrm>
          <a:prstGeom prst="rect">
            <a:avLst/>
          </a:prstGeom>
          <a:noFill/>
        </p:spPr>
        <p:txBody>
          <a:bodyPr wrap="none" rtlCol="0">
            <a:spAutoFit/>
          </a:bodyPr>
          <a:lstStyle/>
          <a:p>
            <a:r>
              <a:rPr kumimoji="1" lang="ja-JP" altLang="en-US" dirty="0" smtClean="0"/>
              <a:t>図</a:t>
            </a:r>
            <a:r>
              <a:rPr kumimoji="1" lang="en-US" altLang="ja-JP" dirty="0" smtClean="0"/>
              <a:t>2.26</a:t>
            </a:r>
            <a:endParaRPr kumimoji="1" lang="ja-JP" altLang="en-US" dirty="0"/>
          </a:p>
        </p:txBody>
      </p:sp>
      <p:sp>
        <p:nvSpPr>
          <p:cNvPr id="80" name="テキスト ボックス 79"/>
          <p:cNvSpPr txBox="1"/>
          <p:nvPr/>
        </p:nvSpPr>
        <p:spPr>
          <a:xfrm>
            <a:off x="1856700" y="4422011"/>
            <a:ext cx="2044149" cy="2031325"/>
          </a:xfrm>
          <a:prstGeom prst="rect">
            <a:avLst/>
          </a:prstGeom>
          <a:noFill/>
        </p:spPr>
        <p:txBody>
          <a:bodyPr wrap="none" rtlCol="0">
            <a:spAutoFit/>
          </a:bodyPr>
          <a:lstStyle/>
          <a:p>
            <a:r>
              <a:rPr kumimoji="1" lang="en-US" altLang="ja-JP" dirty="0" smtClean="0"/>
              <a:t>           q0</a:t>
            </a:r>
          </a:p>
          <a:p>
            <a:r>
              <a:rPr lang="en-US" altLang="ja-JP" dirty="0" smtClean="0">
                <a:solidFill>
                  <a:srgbClr val="0000FF"/>
                </a:solidFill>
              </a:rPr>
              <a:t>        0       1</a:t>
            </a:r>
            <a:endParaRPr lang="en-US" altLang="ja-JP" dirty="0">
              <a:solidFill>
                <a:srgbClr val="0000FF"/>
              </a:solidFill>
            </a:endParaRPr>
          </a:p>
          <a:p>
            <a:r>
              <a:rPr kumimoji="1" lang="en-US" altLang="ja-JP" dirty="0" smtClean="0"/>
              <a:t>     q2        q1</a:t>
            </a:r>
          </a:p>
          <a:p>
            <a:r>
              <a:rPr lang="en-US" altLang="ja-JP" dirty="0" smtClean="0"/>
              <a:t>   </a:t>
            </a:r>
            <a:r>
              <a:rPr lang="en-US" altLang="ja-JP" dirty="0" smtClean="0">
                <a:solidFill>
                  <a:srgbClr val="0000FF"/>
                </a:solidFill>
              </a:rPr>
              <a:t>0    1    0     1</a:t>
            </a:r>
            <a:endParaRPr lang="en-US" altLang="ja-JP" dirty="0">
              <a:solidFill>
                <a:srgbClr val="0000FF"/>
              </a:solidFill>
            </a:endParaRPr>
          </a:p>
          <a:p>
            <a:r>
              <a:rPr kumimoji="1" lang="en-US" altLang="ja-JP" dirty="0" smtClean="0"/>
              <a:t>q2    q1  </a:t>
            </a:r>
            <a:r>
              <a:rPr kumimoji="1" lang="en-US" altLang="ja-JP" dirty="0" err="1" smtClean="0"/>
              <a:t>q1</a:t>
            </a:r>
            <a:r>
              <a:rPr kumimoji="1" lang="en-US" altLang="ja-JP" dirty="0" smtClean="0"/>
              <a:t>   q3</a:t>
            </a:r>
          </a:p>
          <a:p>
            <a:r>
              <a:rPr lang="en-US" altLang="ja-JP" dirty="0" smtClean="0"/>
              <a:t>                    </a:t>
            </a:r>
            <a:r>
              <a:rPr lang="en-US" altLang="ja-JP" dirty="0" smtClean="0">
                <a:solidFill>
                  <a:srgbClr val="0000FF"/>
                </a:solidFill>
              </a:rPr>
              <a:t>0     1</a:t>
            </a:r>
            <a:endParaRPr lang="en-US" altLang="ja-JP" dirty="0">
              <a:solidFill>
                <a:srgbClr val="0000FF"/>
              </a:solidFill>
            </a:endParaRPr>
          </a:p>
          <a:p>
            <a:r>
              <a:rPr kumimoji="1" lang="en-US" altLang="ja-JP" dirty="0" smtClean="0"/>
              <a:t>                  q3   q1</a:t>
            </a:r>
          </a:p>
        </p:txBody>
      </p:sp>
      <p:cxnSp>
        <p:nvCxnSpPr>
          <p:cNvPr id="82" name="直線コネクタ 81"/>
          <p:cNvCxnSpPr/>
          <p:nvPr/>
        </p:nvCxnSpPr>
        <p:spPr>
          <a:xfrm flipH="1">
            <a:off x="2544435" y="4739095"/>
            <a:ext cx="174443"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187986" y="5293657"/>
            <a:ext cx="174443"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2977944" y="5293657"/>
            <a:ext cx="174443"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3242447" y="5862171"/>
            <a:ext cx="174443"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2872843" y="4733833"/>
            <a:ext cx="173105" cy="2781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3206672" y="5303496"/>
            <a:ext cx="173105" cy="2781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3516123" y="5862171"/>
            <a:ext cx="173105" cy="2781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375639" y="5264434"/>
            <a:ext cx="173105" cy="2781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4088555" y="5253007"/>
            <a:ext cx="3640740" cy="369332"/>
          </a:xfrm>
          <a:prstGeom prst="rect">
            <a:avLst/>
          </a:prstGeom>
          <a:noFill/>
        </p:spPr>
        <p:txBody>
          <a:bodyPr wrap="none" rtlCol="0">
            <a:spAutoFit/>
          </a:bodyPr>
          <a:lstStyle/>
          <a:p>
            <a:r>
              <a:rPr kumimoji="1" lang="en-US" altLang="ja-JP" dirty="0" smtClean="0"/>
              <a:t>q4</a:t>
            </a:r>
            <a:r>
              <a:rPr kumimoji="1" lang="ja-JP" altLang="en-US" dirty="0" smtClean="0"/>
              <a:t>は現れないので</a:t>
            </a:r>
            <a:r>
              <a:rPr kumimoji="1" lang="en-US" altLang="ja-JP" dirty="0" smtClean="0"/>
              <a:t>q4</a:t>
            </a:r>
            <a:r>
              <a:rPr kumimoji="1" lang="ja-JP" altLang="en-US" dirty="0" smtClean="0"/>
              <a:t>は到達不可能</a:t>
            </a:r>
            <a:endParaRPr kumimoji="1" lang="en-US" altLang="ja-JP" dirty="0" smtClean="0"/>
          </a:p>
        </p:txBody>
      </p:sp>
      <p:sp>
        <p:nvSpPr>
          <p:cNvPr id="85" name="テキスト ボックス 84"/>
          <p:cNvSpPr txBox="1"/>
          <p:nvPr/>
        </p:nvSpPr>
        <p:spPr>
          <a:xfrm>
            <a:off x="920814" y="519640"/>
            <a:ext cx="2667718" cy="369332"/>
          </a:xfrm>
          <a:prstGeom prst="rect">
            <a:avLst/>
          </a:prstGeom>
          <a:noFill/>
        </p:spPr>
        <p:txBody>
          <a:bodyPr wrap="none" rtlCol="0">
            <a:spAutoFit/>
          </a:bodyPr>
          <a:lstStyle/>
          <a:p>
            <a:r>
              <a:rPr kumimoji="1" lang="ja-JP" altLang="en-US" b="1" dirty="0" smtClean="0"/>
              <a:t>到達不可能な状態を検出</a:t>
            </a:r>
            <a:endParaRPr kumimoji="1" lang="ja-JP" altLang="en-US" b="1" dirty="0"/>
          </a:p>
        </p:txBody>
      </p:sp>
    </p:spTree>
    <p:extLst>
      <p:ext uri="{BB962C8B-B14F-4D97-AF65-F5344CB8AC3E}">
        <p14:creationId xmlns:p14="http://schemas.microsoft.com/office/powerpoint/2010/main" val="3398956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1979613" y="1843088"/>
            <a:ext cx="64928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6387" name="Oval 3"/>
          <p:cNvSpPr>
            <a:spLocks noChangeArrowheads="1"/>
          </p:cNvSpPr>
          <p:nvPr/>
        </p:nvSpPr>
        <p:spPr bwMode="auto">
          <a:xfrm>
            <a:off x="3706813" y="1843088"/>
            <a:ext cx="64928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6388" name="Oval 4"/>
          <p:cNvSpPr>
            <a:spLocks noChangeArrowheads="1"/>
          </p:cNvSpPr>
          <p:nvPr/>
        </p:nvSpPr>
        <p:spPr bwMode="auto">
          <a:xfrm>
            <a:off x="5443538" y="1846263"/>
            <a:ext cx="649287"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6389" name="Oval 5"/>
          <p:cNvSpPr>
            <a:spLocks noChangeArrowheads="1"/>
          </p:cNvSpPr>
          <p:nvPr/>
        </p:nvSpPr>
        <p:spPr bwMode="auto">
          <a:xfrm>
            <a:off x="5507038" y="1916113"/>
            <a:ext cx="503237"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16390" name="Text Box 6"/>
          <p:cNvSpPr txBox="1">
            <a:spLocks noChangeArrowheads="1"/>
          </p:cNvSpPr>
          <p:nvPr/>
        </p:nvSpPr>
        <p:spPr bwMode="auto">
          <a:xfrm>
            <a:off x="2051050" y="198755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r0</a:t>
            </a:r>
          </a:p>
        </p:txBody>
      </p:sp>
      <p:sp>
        <p:nvSpPr>
          <p:cNvPr id="16391" name="Text Box 7"/>
          <p:cNvSpPr txBox="1">
            <a:spLocks noChangeArrowheads="1"/>
          </p:cNvSpPr>
          <p:nvPr/>
        </p:nvSpPr>
        <p:spPr bwMode="auto">
          <a:xfrm>
            <a:off x="3851275" y="198755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r1</a:t>
            </a:r>
          </a:p>
        </p:txBody>
      </p:sp>
      <p:sp>
        <p:nvSpPr>
          <p:cNvPr id="16392" name="Text Box 8"/>
          <p:cNvSpPr txBox="1">
            <a:spLocks noChangeArrowheads="1"/>
          </p:cNvSpPr>
          <p:nvPr/>
        </p:nvSpPr>
        <p:spPr bwMode="auto">
          <a:xfrm>
            <a:off x="5580063" y="198755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r2</a:t>
            </a:r>
          </a:p>
        </p:txBody>
      </p:sp>
      <p:sp>
        <p:nvSpPr>
          <p:cNvPr id="16393" name="Line 9"/>
          <p:cNvSpPr>
            <a:spLocks noChangeShapeType="1"/>
          </p:cNvSpPr>
          <p:nvPr/>
        </p:nvSpPr>
        <p:spPr bwMode="auto">
          <a:xfrm>
            <a:off x="1546225" y="2132013"/>
            <a:ext cx="433388"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394" name="Freeform 10"/>
          <p:cNvSpPr>
            <a:spLocks/>
          </p:cNvSpPr>
          <p:nvPr/>
        </p:nvSpPr>
        <p:spPr bwMode="auto">
          <a:xfrm>
            <a:off x="5291138" y="1266825"/>
            <a:ext cx="863600" cy="647700"/>
          </a:xfrm>
          <a:custGeom>
            <a:avLst/>
            <a:gdLst>
              <a:gd name="T0" fmla="*/ 2147483647 w 544"/>
              <a:gd name="T1" fmla="*/ 2147483647 h 408"/>
              <a:gd name="T2" fmla="*/ 2147483647 w 544"/>
              <a:gd name="T3" fmla="*/ 2147483647 h 408"/>
              <a:gd name="T4" fmla="*/ 2147483647 w 544"/>
              <a:gd name="T5" fmla="*/ 0 h 408"/>
              <a:gd name="T6" fmla="*/ 2147483647 w 544"/>
              <a:gd name="T7" fmla="*/ 2147483647 h 408"/>
              <a:gd name="T8" fmla="*/ 2147483647 w 544"/>
              <a:gd name="T9" fmla="*/ 2147483647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395" name="Freeform 11"/>
          <p:cNvSpPr>
            <a:spLocks/>
          </p:cNvSpPr>
          <p:nvPr/>
        </p:nvSpPr>
        <p:spPr bwMode="auto">
          <a:xfrm>
            <a:off x="1835150" y="1266825"/>
            <a:ext cx="863600" cy="647700"/>
          </a:xfrm>
          <a:custGeom>
            <a:avLst/>
            <a:gdLst>
              <a:gd name="T0" fmla="*/ 2147483647 w 544"/>
              <a:gd name="T1" fmla="*/ 2147483647 h 408"/>
              <a:gd name="T2" fmla="*/ 2147483647 w 544"/>
              <a:gd name="T3" fmla="*/ 2147483647 h 408"/>
              <a:gd name="T4" fmla="*/ 2147483647 w 544"/>
              <a:gd name="T5" fmla="*/ 0 h 408"/>
              <a:gd name="T6" fmla="*/ 2147483647 w 544"/>
              <a:gd name="T7" fmla="*/ 2147483647 h 408"/>
              <a:gd name="T8" fmla="*/ 2147483647 w 544"/>
              <a:gd name="T9" fmla="*/ 2147483647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396" name="Line 12"/>
          <p:cNvSpPr>
            <a:spLocks noChangeShapeType="1"/>
          </p:cNvSpPr>
          <p:nvPr/>
        </p:nvSpPr>
        <p:spPr bwMode="auto">
          <a:xfrm>
            <a:off x="2627313" y="2203450"/>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397" name="Line 13"/>
          <p:cNvSpPr>
            <a:spLocks noChangeShapeType="1"/>
          </p:cNvSpPr>
          <p:nvPr/>
        </p:nvSpPr>
        <p:spPr bwMode="auto">
          <a:xfrm>
            <a:off x="4354513" y="2203450"/>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398" name="Text Box 14"/>
          <p:cNvSpPr txBox="1">
            <a:spLocks noChangeArrowheads="1"/>
          </p:cNvSpPr>
          <p:nvPr/>
        </p:nvSpPr>
        <p:spPr bwMode="auto">
          <a:xfrm>
            <a:off x="2987675" y="1843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6399" name="Text Box 15"/>
          <p:cNvSpPr txBox="1">
            <a:spLocks noChangeArrowheads="1"/>
          </p:cNvSpPr>
          <p:nvPr/>
        </p:nvSpPr>
        <p:spPr bwMode="auto">
          <a:xfrm>
            <a:off x="5938838" y="11239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16400" name="Text Box 16"/>
          <p:cNvSpPr txBox="1">
            <a:spLocks noChangeArrowheads="1"/>
          </p:cNvSpPr>
          <p:nvPr/>
        </p:nvSpPr>
        <p:spPr bwMode="auto">
          <a:xfrm>
            <a:off x="1906588" y="908050"/>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0,1</a:t>
            </a:r>
          </a:p>
        </p:txBody>
      </p:sp>
      <p:sp>
        <p:nvSpPr>
          <p:cNvPr id="16401" name="Text Box 17"/>
          <p:cNvSpPr txBox="1">
            <a:spLocks noChangeArrowheads="1"/>
          </p:cNvSpPr>
          <p:nvPr/>
        </p:nvSpPr>
        <p:spPr bwMode="auto">
          <a:xfrm>
            <a:off x="4787900" y="1916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16403" name="Text Box 20"/>
          <p:cNvSpPr txBox="1">
            <a:spLocks noChangeArrowheads="1"/>
          </p:cNvSpPr>
          <p:nvPr/>
        </p:nvSpPr>
        <p:spPr bwMode="auto">
          <a:xfrm>
            <a:off x="971550" y="3284984"/>
            <a:ext cx="784892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dirty="0">
                <a:solidFill>
                  <a:srgbClr val="000000"/>
                </a:solidFill>
              </a:rPr>
              <a:t>δ(r0,1)={r0,r1}    </a:t>
            </a:r>
            <a:r>
              <a:rPr lang="ja-JP" altLang="en-US" sz="1600" dirty="0" smtClean="0">
                <a:solidFill>
                  <a:srgbClr val="000000"/>
                </a:solidFill>
              </a:rPr>
              <a:t>（推移先には、</a:t>
            </a:r>
            <a:r>
              <a:rPr lang="en-US" altLang="ja-JP" sz="1600" dirty="0" smtClean="0">
                <a:solidFill>
                  <a:srgbClr val="000000"/>
                </a:solidFill>
              </a:rPr>
              <a:t>r2</a:t>
            </a:r>
            <a:r>
              <a:rPr lang="ja-JP" altLang="en-US" sz="1600" dirty="0">
                <a:solidFill>
                  <a:srgbClr val="000000"/>
                </a:solidFill>
              </a:rPr>
              <a:t>が入っていない</a:t>
            </a:r>
            <a:r>
              <a:rPr lang="ja-JP" altLang="en-US" sz="1600" dirty="0" smtClean="0">
                <a:solidFill>
                  <a:srgbClr val="000000"/>
                </a:solidFill>
              </a:rPr>
              <a:t>ので、入力記号列</a:t>
            </a:r>
            <a:r>
              <a:rPr lang="en-US" altLang="ja-JP" sz="1600" dirty="0" smtClean="0">
                <a:solidFill>
                  <a:srgbClr val="000000"/>
                </a:solidFill>
              </a:rPr>
              <a:t>{1}</a:t>
            </a:r>
            <a:r>
              <a:rPr lang="ja-JP" altLang="en-US" sz="1600" dirty="0" smtClean="0">
                <a:solidFill>
                  <a:srgbClr val="000000"/>
                </a:solidFill>
              </a:rPr>
              <a:t>は非受理</a:t>
            </a:r>
            <a:r>
              <a:rPr lang="ja-JP" altLang="en-US" sz="1600" dirty="0">
                <a:solidFill>
                  <a:srgbClr val="000000"/>
                </a:solidFill>
              </a:rPr>
              <a:t>）</a:t>
            </a:r>
          </a:p>
          <a:p>
            <a:pPr eaLnBrk="1" hangingPunct="1">
              <a:spcBef>
                <a:spcPct val="0"/>
              </a:spcBef>
              <a:buFontTx/>
              <a:buNone/>
            </a:pPr>
            <a:endParaRPr lang="ja-JP" altLang="en-US" sz="1600" dirty="0">
              <a:solidFill>
                <a:srgbClr val="000000"/>
              </a:solidFill>
            </a:endParaRPr>
          </a:p>
          <a:p>
            <a:pPr eaLnBrk="1" hangingPunct="1">
              <a:spcBef>
                <a:spcPct val="0"/>
              </a:spcBef>
              <a:buFontTx/>
              <a:buNone/>
            </a:pPr>
            <a:r>
              <a:rPr lang="en-US" altLang="ja-JP" sz="1600" dirty="0"/>
              <a:t>δ(r0,11)=δ(δ(r0,1),1)=δ({r0,r1},1)=δ(r0,1)∪δ(r1,1)={r0,r1}∪{r2}</a:t>
            </a:r>
          </a:p>
          <a:p>
            <a:pPr eaLnBrk="1" hangingPunct="1">
              <a:spcBef>
                <a:spcPct val="0"/>
              </a:spcBef>
              <a:buFontTx/>
              <a:buNone/>
            </a:pPr>
            <a:r>
              <a:rPr lang="en-US" altLang="ja-JP" sz="1600" dirty="0">
                <a:solidFill>
                  <a:srgbClr val="000000"/>
                </a:solidFill>
              </a:rPr>
              <a:t>              ={r0,r1,r2}</a:t>
            </a:r>
            <a:r>
              <a:rPr lang="ja-JP" altLang="en-US" sz="1600" dirty="0">
                <a:solidFill>
                  <a:srgbClr val="000000"/>
                </a:solidFill>
              </a:rPr>
              <a:t>　　　　（推移先には、 </a:t>
            </a:r>
            <a:r>
              <a:rPr lang="en-US" altLang="ja-JP" sz="1600" dirty="0" smtClean="0">
                <a:solidFill>
                  <a:srgbClr val="000000"/>
                </a:solidFill>
              </a:rPr>
              <a:t>r2</a:t>
            </a:r>
            <a:r>
              <a:rPr lang="ja-JP" altLang="en-US" sz="1600" dirty="0">
                <a:solidFill>
                  <a:srgbClr val="000000"/>
                </a:solidFill>
              </a:rPr>
              <a:t>が入っているので、入力記号列</a:t>
            </a:r>
            <a:r>
              <a:rPr lang="en-US" altLang="ja-JP" sz="1600" dirty="0" smtClean="0">
                <a:solidFill>
                  <a:srgbClr val="000000"/>
                </a:solidFill>
              </a:rPr>
              <a:t>{11</a:t>
            </a:r>
            <a:r>
              <a:rPr lang="en-US" altLang="ja-JP" sz="1600" dirty="0">
                <a:solidFill>
                  <a:srgbClr val="000000"/>
                </a:solidFill>
              </a:rPr>
              <a:t>}</a:t>
            </a:r>
            <a:r>
              <a:rPr lang="ja-JP" altLang="en-US" sz="1600" dirty="0">
                <a:solidFill>
                  <a:srgbClr val="000000"/>
                </a:solidFill>
              </a:rPr>
              <a:t>は受理）</a:t>
            </a:r>
          </a:p>
          <a:p>
            <a:pPr eaLnBrk="1" hangingPunct="1">
              <a:spcBef>
                <a:spcPct val="0"/>
              </a:spcBef>
              <a:buFontTx/>
              <a:buNone/>
            </a:pPr>
            <a:endParaRPr lang="ja-JP" altLang="en-US" sz="1600" dirty="0">
              <a:solidFill>
                <a:srgbClr val="000000"/>
              </a:solidFill>
            </a:endParaRPr>
          </a:p>
          <a:p>
            <a:pPr eaLnBrk="1" hangingPunct="1">
              <a:spcBef>
                <a:spcPct val="0"/>
              </a:spcBef>
              <a:buFontTx/>
              <a:buNone/>
            </a:pPr>
            <a:r>
              <a:rPr lang="en-US" altLang="ja-JP" sz="1600" dirty="0">
                <a:solidFill>
                  <a:srgbClr val="000000"/>
                </a:solidFill>
              </a:rPr>
              <a:t>δ(r0,110)=δ(δ(r0,11),0)=δ({</a:t>
            </a:r>
            <a:r>
              <a:rPr lang="en-US" altLang="ja-JP" sz="1600" b="1" dirty="0">
                <a:solidFill>
                  <a:srgbClr val="00CC00"/>
                </a:solidFill>
              </a:rPr>
              <a:t>r0</a:t>
            </a:r>
            <a:r>
              <a:rPr lang="en-US" altLang="ja-JP" sz="1600" dirty="0">
                <a:solidFill>
                  <a:srgbClr val="000000"/>
                </a:solidFill>
              </a:rPr>
              <a:t>,</a:t>
            </a:r>
            <a:r>
              <a:rPr lang="en-US" altLang="ja-JP" sz="1600" b="1" dirty="0">
                <a:solidFill>
                  <a:srgbClr val="FF0000"/>
                </a:solidFill>
              </a:rPr>
              <a:t>r1</a:t>
            </a:r>
            <a:r>
              <a:rPr lang="en-US" altLang="ja-JP" sz="1600" dirty="0">
                <a:solidFill>
                  <a:srgbClr val="000000"/>
                </a:solidFill>
              </a:rPr>
              <a:t>,</a:t>
            </a:r>
            <a:r>
              <a:rPr lang="en-US" altLang="ja-JP" sz="1600" b="1" dirty="0">
                <a:solidFill>
                  <a:srgbClr val="333399"/>
                </a:solidFill>
              </a:rPr>
              <a:t>r2</a:t>
            </a:r>
            <a:r>
              <a:rPr lang="en-US" altLang="ja-JP" sz="1600" dirty="0">
                <a:solidFill>
                  <a:srgbClr val="000000"/>
                </a:solidFill>
              </a:rPr>
              <a:t>},0)=</a:t>
            </a:r>
            <a:r>
              <a:rPr lang="en-US" altLang="ja-JP" sz="1600" b="1" dirty="0">
                <a:solidFill>
                  <a:srgbClr val="00CC00"/>
                </a:solidFill>
              </a:rPr>
              <a:t>δ(r0,0)</a:t>
            </a:r>
            <a:r>
              <a:rPr lang="en-US" altLang="ja-JP" sz="1600" dirty="0">
                <a:solidFill>
                  <a:srgbClr val="000000"/>
                </a:solidFill>
              </a:rPr>
              <a:t>∪</a:t>
            </a:r>
            <a:r>
              <a:rPr lang="en-US" altLang="ja-JP" sz="1600" b="1" dirty="0">
                <a:solidFill>
                  <a:srgbClr val="FF0000"/>
                </a:solidFill>
              </a:rPr>
              <a:t>δ(r1,0)</a:t>
            </a:r>
            <a:r>
              <a:rPr lang="en-US" altLang="ja-JP" sz="1600" dirty="0">
                <a:solidFill>
                  <a:srgbClr val="000000"/>
                </a:solidFill>
              </a:rPr>
              <a:t>∪</a:t>
            </a:r>
            <a:r>
              <a:rPr lang="en-US" altLang="ja-JP" sz="1600" b="1" dirty="0">
                <a:solidFill>
                  <a:srgbClr val="333399"/>
                </a:solidFill>
              </a:rPr>
              <a:t>δ(r2,0)</a:t>
            </a:r>
          </a:p>
          <a:p>
            <a:pPr eaLnBrk="1" hangingPunct="1">
              <a:spcBef>
                <a:spcPct val="0"/>
              </a:spcBef>
              <a:buFontTx/>
              <a:buNone/>
            </a:pPr>
            <a:r>
              <a:rPr lang="en-US" altLang="ja-JP" sz="1600" dirty="0">
                <a:solidFill>
                  <a:srgbClr val="000000"/>
                </a:solidFill>
              </a:rPr>
              <a:t>                =</a:t>
            </a:r>
            <a:r>
              <a:rPr lang="en-US" altLang="ja-JP" sz="1600" b="1" dirty="0">
                <a:solidFill>
                  <a:srgbClr val="00FF00"/>
                </a:solidFill>
              </a:rPr>
              <a:t>{r0}</a:t>
            </a:r>
            <a:r>
              <a:rPr lang="en-US" altLang="ja-JP" sz="1600" dirty="0">
                <a:solidFill>
                  <a:srgbClr val="000000"/>
                </a:solidFill>
              </a:rPr>
              <a:t>∪</a:t>
            </a:r>
            <a:r>
              <a:rPr lang="en-US" altLang="ja-JP" sz="1600" b="1" dirty="0">
                <a:solidFill>
                  <a:srgbClr val="FF0000"/>
                </a:solidFill>
              </a:rPr>
              <a:t>φ</a:t>
            </a:r>
            <a:r>
              <a:rPr lang="en-US" altLang="ja-JP" sz="1600" dirty="0">
                <a:solidFill>
                  <a:srgbClr val="000000"/>
                </a:solidFill>
              </a:rPr>
              <a:t>∪</a:t>
            </a:r>
            <a:r>
              <a:rPr lang="en-US" altLang="ja-JP" sz="1600" b="1" dirty="0">
                <a:solidFill>
                  <a:srgbClr val="333399"/>
                </a:solidFill>
              </a:rPr>
              <a:t>{r2}</a:t>
            </a:r>
            <a:r>
              <a:rPr lang="en-US" altLang="ja-JP" sz="1600" dirty="0">
                <a:solidFill>
                  <a:srgbClr val="000000"/>
                </a:solidFill>
              </a:rPr>
              <a:t>={r0,r2} </a:t>
            </a:r>
            <a:r>
              <a:rPr lang="ja-JP" altLang="en-US" sz="1600" dirty="0">
                <a:solidFill>
                  <a:srgbClr val="000000"/>
                </a:solidFill>
              </a:rPr>
              <a:t>　</a:t>
            </a:r>
            <a:r>
              <a:rPr lang="ja-JP" altLang="en-US" sz="1600" dirty="0" smtClean="0">
                <a:solidFill>
                  <a:srgbClr val="000000"/>
                </a:solidFill>
              </a:rPr>
              <a:t> </a:t>
            </a:r>
            <a:r>
              <a:rPr lang="ja-JP" altLang="en-US" sz="1600" dirty="0">
                <a:solidFill>
                  <a:srgbClr val="000000"/>
                </a:solidFill>
              </a:rPr>
              <a:t>（推移先には、 </a:t>
            </a:r>
            <a:r>
              <a:rPr lang="en-US" altLang="ja-JP" sz="1600" dirty="0" smtClean="0">
                <a:solidFill>
                  <a:srgbClr val="000000"/>
                </a:solidFill>
              </a:rPr>
              <a:t>r2</a:t>
            </a:r>
            <a:r>
              <a:rPr lang="ja-JP" altLang="en-US" sz="1600" dirty="0">
                <a:solidFill>
                  <a:srgbClr val="000000"/>
                </a:solidFill>
              </a:rPr>
              <a:t>が入っているので、入力</a:t>
            </a:r>
            <a:r>
              <a:rPr lang="ja-JP" altLang="en-US" sz="1600" dirty="0" smtClean="0">
                <a:solidFill>
                  <a:srgbClr val="000000"/>
                </a:solidFill>
              </a:rPr>
              <a:t>記号列</a:t>
            </a:r>
            <a:endParaRPr lang="en-US" altLang="ja-JP" sz="1600" dirty="0" smtClean="0">
              <a:solidFill>
                <a:srgbClr val="000000"/>
              </a:solidFill>
            </a:endParaRPr>
          </a:p>
          <a:p>
            <a:pPr eaLnBrk="1" hangingPunct="1">
              <a:spcBef>
                <a:spcPct val="0"/>
              </a:spcBef>
              <a:buFontTx/>
              <a:buNone/>
            </a:pPr>
            <a:r>
              <a:rPr lang="ja-JP" altLang="en-US" sz="1600" dirty="0">
                <a:solidFill>
                  <a:srgbClr val="000000"/>
                </a:solidFill>
              </a:rPr>
              <a:t>　</a:t>
            </a:r>
            <a:r>
              <a:rPr lang="ja-JP" altLang="en-US" sz="1600" dirty="0" smtClean="0">
                <a:solidFill>
                  <a:srgbClr val="000000"/>
                </a:solidFill>
              </a:rPr>
              <a:t>　　　　　　　</a:t>
            </a:r>
            <a:r>
              <a:rPr lang="en-US" altLang="ja-JP" sz="1600" dirty="0" smtClean="0">
                <a:solidFill>
                  <a:srgbClr val="000000"/>
                </a:solidFill>
              </a:rPr>
              <a:t>{110}</a:t>
            </a:r>
            <a:r>
              <a:rPr lang="ja-JP" altLang="en-US" sz="1600" dirty="0">
                <a:solidFill>
                  <a:srgbClr val="000000"/>
                </a:solidFill>
              </a:rPr>
              <a:t>は受理</a:t>
            </a:r>
            <a:r>
              <a:rPr lang="ja-JP" altLang="en-US" sz="1600" dirty="0" smtClean="0">
                <a:solidFill>
                  <a:srgbClr val="000000"/>
                </a:solidFill>
              </a:rPr>
              <a:t>）</a:t>
            </a:r>
            <a:endParaRPr lang="ja-JP" altLang="en-US" sz="1600" dirty="0">
              <a:solidFill>
                <a:srgbClr val="000000"/>
              </a:solidFill>
            </a:endParaRPr>
          </a:p>
          <a:p>
            <a:pPr eaLnBrk="1" hangingPunct="1">
              <a:spcBef>
                <a:spcPct val="0"/>
              </a:spcBef>
              <a:buFontTx/>
              <a:buNone/>
            </a:pPr>
            <a:r>
              <a:rPr lang="en-US" altLang="ja-JP" sz="1600" dirty="0">
                <a:solidFill>
                  <a:srgbClr val="000000"/>
                </a:solidFill>
              </a:rPr>
              <a:t>δ(r0,1101)=δ(δ(r0,110),1)=δ({</a:t>
            </a:r>
            <a:r>
              <a:rPr lang="en-US" altLang="ja-JP" sz="1600" b="1" dirty="0">
                <a:solidFill>
                  <a:srgbClr val="333399"/>
                </a:solidFill>
              </a:rPr>
              <a:t>r0</a:t>
            </a:r>
            <a:r>
              <a:rPr lang="en-US" altLang="ja-JP" sz="1600" dirty="0">
                <a:solidFill>
                  <a:srgbClr val="000000"/>
                </a:solidFill>
              </a:rPr>
              <a:t>,</a:t>
            </a:r>
            <a:r>
              <a:rPr lang="en-US" altLang="ja-JP" sz="1600" b="1" dirty="0">
                <a:solidFill>
                  <a:srgbClr val="FF0000"/>
                </a:solidFill>
              </a:rPr>
              <a:t>r2</a:t>
            </a:r>
            <a:r>
              <a:rPr lang="en-US" altLang="ja-JP" sz="1600" dirty="0">
                <a:solidFill>
                  <a:srgbClr val="000000"/>
                </a:solidFill>
              </a:rPr>
              <a:t>},1)=</a:t>
            </a:r>
            <a:r>
              <a:rPr lang="en-US" altLang="ja-JP" sz="1600" b="1" dirty="0">
                <a:solidFill>
                  <a:srgbClr val="333399"/>
                </a:solidFill>
              </a:rPr>
              <a:t>δ(r0,1)</a:t>
            </a:r>
            <a:r>
              <a:rPr lang="en-US" altLang="ja-JP" sz="1600" dirty="0">
                <a:solidFill>
                  <a:srgbClr val="000000"/>
                </a:solidFill>
              </a:rPr>
              <a:t>∪</a:t>
            </a:r>
            <a:r>
              <a:rPr lang="en-US" altLang="ja-JP" sz="1600" b="1" dirty="0">
                <a:solidFill>
                  <a:srgbClr val="FF0000"/>
                </a:solidFill>
              </a:rPr>
              <a:t>δ(r2,1)</a:t>
            </a:r>
          </a:p>
          <a:p>
            <a:pPr eaLnBrk="1" hangingPunct="1">
              <a:spcBef>
                <a:spcPct val="0"/>
              </a:spcBef>
              <a:buFontTx/>
              <a:buNone/>
            </a:pPr>
            <a:r>
              <a:rPr lang="en-US" altLang="ja-JP" sz="1600" dirty="0">
                <a:solidFill>
                  <a:srgbClr val="000000"/>
                </a:solidFill>
              </a:rPr>
              <a:t>                =</a:t>
            </a:r>
            <a:r>
              <a:rPr lang="en-US" altLang="ja-JP" sz="1600" b="1" dirty="0">
                <a:solidFill>
                  <a:srgbClr val="333399"/>
                </a:solidFill>
              </a:rPr>
              <a:t>{r0,r1}</a:t>
            </a:r>
            <a:r>
              <a:rPr lang="en-US" altLang="ja-JP" sz="1600" dirty="0">
                <a:solidFill>
                  <a:srgbClr val="000000"/>
                </a:solidFill>
              </a:rPr>
              <a:t>∪</a:t>
            </a:r>
            <a:r>
              <a:rPr lang="en-US" altLang="ja-JP" sz="1600" b="1" dirty="0">
                <a:solidFill>
                  <a:srgbClr val="FF0000"/>
                </a:solidFill>
              </a:rPr>
              <a:t>φ</a:t>
            </a:r>
            <a:r>
              <a:rPr lang="en-US" altLang="ja-JP" sz="1600" dirty="0">
                <a:solidFill>
                  <a:srgbClr val="000000"/>
                </a:solidFill>
              </a:rPr>
              <a:t>={r0,r1}  </a:t>
            </a:r>
            <a:r>
              <a:rPr lang="ja-JP" altLang="en-US" sz="1600" dirty="0">
                <a:solidFill>
                  <a:srgbClr val="000000"/>
                </a:solidFill>
              </a:rPr>
              <a:t>　（推移先には、ｒ２が入っていないので、入力</a:t>
            </a:r>
            <a:r>
              <a:rPr lang="ja-JP" altLang="en-US" sz="1600" dirty="0" smtClean="0">
                <a:solidFill>
                  <a:srgbClr val="000000"/>
                </a:solidFill>
              </a:rPr>
              <a:t>記号列</a:t>
            </a:r>
            <a:endParaRPr lang="en-US" altLang="ja-JP" sz="1600" dirty="0" smtClean="0">
              <a:solidFill>
                <a:srgbClr val="000000"/>
              </a:solidFill>
            </a:endParaRPr>
          </a:p>
          <a:p>
            <a:pPr eaLnBrk="1" hangingPunct="1">
              <a:spcBef>
                <a:spcPct val="0"/>
              </a:spcBef>
              <a:buFontTx/>
              <a:buNone/>
            </a:pPr>
            <a:r>
              <a:rPr lang="ja-JP" altLang="en-US" sz="1600" dirty="0">
                <a:solidFill>
                  <a:srgbClr val="000000"/>
                </a:solidFill>
              </a:rPr>
              <a:t>　</a:t>
            </a:r>
            <a:r>
              <a:rPr lang="ja-JP" altLang="en-US" sz="1600" dirty="0" smtClean="0">
                <a:solidFill>
                  <a:srgbClr val="000000"/>
                </a:solidFill>
              </a:rPr>
              <a:t>　　　　　　　</a:t>
            </a:r>
            <a:r>
              <a:rPr lang="en-US" altLang="ja-JP" sz="1600" dirty="0" smtClean="0">
                <a:solidFill>
                  <a:srgbClr val="000000"/>
                </a:solidFill>
              </a:rPr>
              <a:t>{1101}</a:t>
            </a:r>
            <a:r>
              <a:rPr lang="ja-JP" altLang="en-US" sz="1600" dirty="0">
                <a:solidFill>
                  <a:srgbClr val="000000"/>
                </a:solidFill>
              </a:rPr>
              <a:t>は非受理</a:t>
            </a:r>
            <a:r>
              <a:rPr lang="ja-JP" altLang="en-US" sz="1600" dirty="0" smtClean="0">
                <a:solidFill>
                  <a:srgbClr val="000000"/>
                </a:solidFill>
              </a:rPr>
              <a:t>）</a:t>
            </a:r>
            <a:endParaRPr lang="en-US" altLang="ja-JP" sz="1600" dirty="0">
              <a:solidFill>
                <a:srgbClr val="000000"/>
              </a:solidFill>
            </a:endParaRPr>
          </a:p>
          <a:p>
            <a:pPr eaLnBrk="1" hangingPunct="1">
              <a:spcBef>
                <a:spcPct val="0"/>
              </a:spcBef>
              <a:buFontTx/>
              <a:buNone/>
            </a:pPr>
            <a:r>
              <a:rPr lang="en-US" altLang="ja-JP" sz="1600" dirty="0">
                <a:solidFill>
                  <a:srgbClr val="000000"/>
                </a:solidFill>
              </a:rPr>
              <a:t>δ</a:t>
            </a:r>
            <a:r>
              <a:rPr lang="en-US" altLang="ja-JP" sz="1600" dirty="0" smtClean="0">
                <a:solidFill>
                  <a:srgbClr val="000000"/>
                </a:solidFill>
              </a:rPr>
              <a:t>(r0,11011)=δ(δ(r0,1101),1)=δ({r0,r1},1)={r0,r1,r2}</a:t>
            </a:r>
          </a:p>
          <a:p>
            <a:pPr eaLnBrk="1" hangingPunct="1">
              <a:spcBef>
                <a:spcPct val="0"/>
              </a:spcBef>
              <a:buFontTx/>
              <a:buNone/>
            </a:pPr>
            <a:r>
              <a:rPr lang="en-US" altLang="ja-JP" sz="1600" dirty="0">
                <a:solidFill>
                  <a:srgbClr val="000000"/>
                </a:solidFill>
              </a:rPr>
              <a:t> </a:t>
            </a:r>
            <a:r>
              <a:rPr lang="en-US" altLang="ja-JP" sz="1600" dirty="0" smtClean="0">
                <a:solidFill>
                  <a:srgbClr val="000000"/>
                </a:solidFill>
              </a:rPr>
              <a:t>                               </a:t>
            </a:r>
            <a:r>
              <a:rPr lang="ja-JP" altLang="en-US" sz="1600" dirty="0">
                <a:solidFill>
                  <a:srgbClr val="000000"/>
                </a:solidFill>
              </a:rPr>
              <a:t>（推移先には、 </a:t>
            </a:r>
            <a:r>
              <a:rPr lang="en-US" altLang="ja-JP" sz="1600" dirty="0" smtClean="0">
                <a:solidFill>
                  <a:srgbClr val="000000"/>
                </a:solidFill>
              </a:rPr>
              <a:t>r2</a:t>
            </a:r>
            <a:r>
              <a:rPr lang="ja-JP" altLang="en-US" sz="1600" dirty="0" smtClean="0">
                <a:solidFill>
                  <a:srgbClr val="000000"/>
                </a:solidFill>
              </a:rPr>
              <a:t>が入っているので、入力</a:t>
            </a:r>
            <a:r>
              <a:rPr lang="ja-JP" altLang="en-US" sz="1600" dirty="0">
                <a:solidFill>
                  <a:srgbClr val="000000"/>
                </a:solidFill>
              </a:rPr>
              <a:t>記号列</a:t>
            </a:r>
            <a:r>
              <a:rPr lang="en-US" altLang="ja-JP" sz="1600" dirty="0">
                <a:solidFill>
                  <a:srgbClr val="000000"/>
                </a:solidFill>
              </a:rPr>
              <a:t>{</a:t>
            </a:r>
            <a:r>
              <a:rPr lang="en-US" altLang="ja-JP" sz="1600" dirty="0" smtClean="0">
                <a:solidFill>
                  <a:srgbClr val="000000"/>
                </a:solidFill>
              </a:rPr>
              <a:t>11011}</a:t>
            </a:r>
            <a:r>
              <a:rPr lang="ja-JP" altLang="en-US" sz="1600" dirty="0">
                <a:solidFill>
                  <a:srgbClr val="000000"/>
                </a:solidFill>
              </a:rPr>
              <a:t>は受理</a:t>
            </a:r>
            <a:r>
              <a:rPr lang="ja-JP" altLang="en-US" sz="1600" dirty="0" smtClean="0">
                <a:solidFill>
                  <a:srgbClr val="000000"/>
                </a:solidFill>
              </a:rPr>
              <a:t>）</a:t>
            </a:r>
          </a:p>
        </p:txBody>
      </p:sp>
      <p:sp>
        <p:nvSpPr>
          <p:cNvPr id="16404" name="Freeform 25"/>
          <p:cNvSpPr>
            <a:spLocks/>
          </p:cNvSpPr>
          <p:nvPr/>
        </p:nvSpPr>
        <p:spPr bwMode="auto">
          <a:xfrm rot="21284813">
            <a:off x="4542076" y="3702975"/>
            <a:ext cx="1384663" cy="202394"/>
          </a:xfrm>
          <a:custGeom>
            <a:avLst/>
            <a:gdLst>
              <a:gd name="T0" fmla="*/ 0 w 861"/>
              <a:gd name="T1" fmla="*/ 2147483647 h 188"/>
              <a:gd name="T2" fmla="*/ 2147483647 w 861"/>
              <a:gd name="T3" fmla="*/ 2147483647 h 188"/>
              <a:gd name="T4" fmla="*/ 2147483647 w 861"/>
              <a:gd name="T5" fmla="*/ 2147483647 h 188"/>
              <a:gd name="T6" fmla="*/ 0 60000 65536"/>
              <a:gd name="T7" fmla="*/ 0 60000 65536"/>
              <a:gd name="T8" fmla="*/ 0 60000 65536"/>
            </a:gdLst>
            <a:ahLst/>
            <a:cxnLst>
              <a:cxn ang="T6">
                <a:pos x="T0" y="T1"/>
              </a:cxn>
              <a:cxn ang="T7">
                <a:pos x="T2" y="T3"/>
              </a:cxn>
              <a:cxn ang="T8">
                <a:pos x="T4" y="T5"/>
              </a:cxn>
            </a:cxnLst>
            <a:rect l="0" t="0" r="r" b="b"/>
            <a:pathLst>
              <a:path w="861" h="188">
                <a:moveTo>
                  <a:pt x="0" y="143"/>
                </a:moveTo>
                <a:cubicBezTo>
                  <a:pt x="177" y="71"/>
                  <a:pt x="355" y="0"/>
                  <a:pt x="498" y="7"/>
                </a:cubicBezTo>
                <a:cubicBezTo>
                  <a:pt x="641" y="14"/>
                  <a:pt x="801" y="158"/>
                  <a:pt x="861" y="1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405" name="Freeform 26"/>
          <p:cNvSpPr>
            <a:spLocks/>
          </p:cNvSpPr>
          <p:nvPr/>
        </p:nvSpPr>
        <p:spPr bwMode="auto">
          <a:xfrm>
            <a:off x="5472113" y="3640013"/>
            <a:ext cx="1079500" cy="207850"/>
          </a:xfrm>
          <a:custGeom>
            <a:avLst/>
            <a:gdLst>
              <a:gd name="T0" fmla="*/ 0 w 681"/>
              <a:gd name="T1" fmla="*/ 2147483647 h 182"/>
              <a:gd name="T2" fmla="*/ 2147483647 w 681"/>
              <a:gd name="T3" fmla="*/ 0 h 182"/>
              <a:gd name="T4" fmla="*/ 2147483647 w 681"/>
              <a:gd name="T5" fmla="*/ 2147483647 h 182"/>
              <a:gd name="T6" fmla="*/ 0 60000 65536"/>
              <a:gd name="T7" fmla="*/ 0 60000 65536"/>
              <a:gd name="T8" fmla="*/ 0 60000 65536"/>
            </a:gdLst>
            <a:ahLst/>
            <a:cxnLst>
              <a:cxn ang="T6">
                <a:pos x="T0" y="T1"/>
              </a:cxn>
              <a:cxn ang="T7">
                <a:pos x="T2" y="T3"/>
              </a:cxn>
              <a:cxn ang="T8">
                <a:pos x="T4" y="T5"/>
              </a:cxn>
            </a:cxnLst>
            <a:rect l="0" t="0" r="r" b="b"/>
            <a:pathLst>
              <a:path w="681" h="182">
                <a:moveTo>
                  <a:pt x="0" y="182"/>
                </a:moveTo>
                <a:cubicBezTo>
                  <a:pt x="102" y="91"/>
                  <a:pt x="205" y="0"/>
                  <a:pt x="318" y="0"/>
                </a:cubicBezTo>
                <a:cubicBezTo>
                  <a:pt x="431" y="0"/>
                  <a:pt x="556" y="91"/>
                  <a:pt x="681" y="18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16407"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30</a:t>
            </a:r>
            <a:endParaRPr lang="ja-JP" altLang="ja-JP" sz="1400" dirty="0" smtClean="0">
              <a:solidFill>
                <a:srgbClr val="000000"/>
              </a:solidFill>
            </a:endParaRPr>
          </a:p>
        </p:txBody>
      </p:sp>
      <p:sp>
        <p:nvSpPr>
          <p:cNvPr id="25" name="テキスト ボックス 2"/>
          <p:cNvSpPr txBox="1">
            <a:spLocks noChangeArrowheads="1"/>
          </p:cNvSpPr>
          <p:nvPr/>
        </p:nvSpPr>
        <p:spPr bwMode="auto">
          <a:xfrm>
            <a:off x="1023986" y="319455"/>
            <a:ext cx="4804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smtClean="0">
                <a:solidFill>
                  <a:srgbClr val="000000"/>
                </a:solidFill>
              </a:rPr>
              <a:t>例</a:t>
            </a:r>
            <a:r>
              <a:rPr lang="en-US" altLang="ja-JP" sz="1800" dirty="0" smtClean="0">
                <a:solidFill>
                  <a:srgbClr val="000000"/>
                </a:solidFill>
              </a:rPr>
              <a:t>2.11</a:t>
            </a:r>
          </a:p>
          <a:p>
            <a:pPr eaLnBrk="1" hangingPunct="1">
              <a:spcBef>
                <a:spcPct val="0"/>
              </a:spcBef>
              <a:buFontTx/>
              <a:buNone/>
            </a:pPr>
            <a:r>
              <a:rPr lang="ja-JP" altLang="en-US" sz="1800" dirty="0" smtClean="0">
                <a:solidFill>
                  <a:srgbClr val="000000"/>
                </a:solidFill>
              </a:rPr>
              <a:t>（２）非決定性有限オートマトン</a:t>
            </a:r>
            <a:r>
              <a:rPr lang="en-US" altLang="ja-JP" sz="1800" dirty="0" smtClean="0">
                <a:solidFill>
                  <a:srgbClr val="000000"/>
                </a:solidFill>
              </a:rPr>
              <a:t>M4</a:t>
            </a:r>
            <a:r>
              <a:rPr lang="ja-JP" altLang="en-US" sz="1800" dirty="0" smtClean="0">
                <a:solidFill>
                  <a:srgbClr val="000000"/>
                </a:solidFill>
              </a:rPr>
              <a:t>の</a:t>
            </a:r>
            <a:r>
              <a:rPr lang="ja-JP" altLang="en-US" sz="1800" dirty="0">
                <a:solidFill>
                  <a:srgbClr val="000000"/>
                </a:solidFill>
              </a:rPr>
              <a:t>状態推移例</a:t>
            </a:r>
            <a:endParaRPr lang="en-US" altLang="ja-JP" sz="1800" dirty="0">
              <a:solidFill>
                <a:srgbClr val="000000"/>
              </a:solidFill>
            </a:endParaRPr>
          </a:p>
        </p:txBody>
      </p:sp>
      <p:sp>
        <p:nvSpPr>
          <p:cNvPr id="2" name="テキスト ボックス 1"/>
          <p:cNvSpPr txBox="1"/>
          <p:nvPr/>
        </p:nvSpPr>
        <p:spPr>
          <a:xfrm>
            <a:off x="971600" y="2566645"/>
            <a:ext cx="5724644" cy="646331"/>
          </a:xfrm>
          <a:prstGeom prst="rect">
            <a:avLst/>
          </a:prstGeom>
          <a:noFill/>
        </p:spPr>
        <p:txBody>
          <a:bodyPr wrap="none" rtlCol="0">
            <a:spAutoFit/>
          </a:bodyPr>
          <a:lstStyle/>
          <a:p>
            <a:r>
              <a:rPr lang="ja-JP" altLang="en-US" dirty="0" smtClean="0">
                <a:solidFill>
                  <a:srgbClr val="000000"/>
                </a:solidFill>
                <a:ea typeface="ＭＳ Ｐゴシック" pitchFamily="50" charset="-128"/>
              </a:rPr>
              <a:t>　　　</a:t>
            </a:r>
            <a:r>
              <a:rPr lang="ja-JP" altLang="en-US" u="sng" dirty="0" smtClean="0">
                <a:ea typeface="ＭＳ Ｐゴシック" pitchFamily="50" charset="-128"/>
              </a:rPr>
              <a:t>状態</a:t>
            </a:r>
            <a:r>
              <a:rPr lang="ja-JP" altLang="en-US" dirty="0" smtClean="0">
                <a:solidFill>
                  <a:srgbClr val="000000"/>
                </a:solidFill>
                <a:ea typeface="ＭＳ Ｐゴシック" pitchFamily="50" charset="-128"/>
              </a:rPr>
              <a:t>　　</a:t>
            </a:r>
            <a:r>
              <a:rPr lang="ja-JP" altLang="en-US" u="sng" dirty="0" smtClean="0">
                <a:solidFill>
                  <a:srgbClr val="000000"/>
                </a:solidFill>
                <a:ea typeface="ＭＳ Ｐゴシック" pitchFamily="50" charset="-128"/>
              </a:rPr>
              <a:t>入力記号</a:t>
            </a:r>
            <a:r>
              <a:rPr lang="ja-JP" altLang="en-US" dirty="0" smtClean="0">
                <a:solidFill>
                  <a:srgbClr val="000000"/>
                </a:solidFill>
                <a:ea typeface="ＭＳ Ｐゴシック" pitchFamily="50" charset="-128"/>
              </a:rPr>
              <a:t>　</a:t>
            </a:r>
            <a:r>
              <a:rPr lang="ja-JP" altLang="en-US" u="sng" dirty="0" smtClean="0">
                <a:solidFill>
                  <a:srgbClr val="000000"/>
                </a:solidFill>
                <a:ea typeface="ＭＳ Ｐゴシック" pitchFamily="50" charset="-128"/>
              </a:rPr>
              <a:t>推移関数</a:t>
            </a:r>
            <a:r>
              <a:rPr lang="ja-JP" altLang="en-US" dirty="0" smtClean="0">
                <a:solidFill>
                  <a:srgbClr val="000000"/>
                </a:solidFill>
                <a:ea typeface="ＭＳ Ｐゴシック" pitchFamily="50" charset="-128"/>
              </a:rPr>
              <a:t>　　</a:t>
            </a:r>
            <a:r>
              <a:rPr lang="ja-JP" altLang="en-US" u="sng" dirty="0" smtClean="0">
                <a:solidFill>
                  <a:srgbClr val="000000"/>
                </a:solidFill>
                <a:ea typeface="ＭＳ Ｐゴシック" pitchFamily="50" charset="-128"/>
              </a:rPr>
              <a:t>初期状態</a:t>
            </a:r>
            <a:r>
              <a:rPr lang="ja-JP" altLang="en-US" dirty="0" smtClean="0">
                <a:solidFill>
                  <a:srgbClr val="000000"/>
                </a:solidFill>
                <a:ea typeface="ＭＳ Ｐゴシック" pitchFamily="50" charset="-128"/>
              </a:rPr>
              <a:t>　</a:t>
            </a:r>
            <a:r>
              <a:rPr lang="ja-JP" altLang="en-US" u="sng" dirty="0" smtClean="0">
                <a:solidFill>
                  <a:srgbClr val="000000"/>
                </a:solidFill>
                <a:ea typeface="ＭＳ Ｐゴシック" pitchFamily="50" charset="-128"/>
              </a:rPr>
              <a:t>最終状態</a:t>
            </a:r>
            <a:endParaRPr lang="en-US" altLang="ja-JP" u="sng" dirty="0" smtClean="0">
              <a:solidFill>
                <a:srgbClr val="000000"/>
              </a:solidFill>
              <a:ea typeface="ＭＳ Ｐゴシック" pitchFamily="50" charset="-128"/>
            </a:endParaRPr>
          </a:p>
          <a:p>
            <a:r>
              <a:rPr lang="en-US" altLang="ja-JP" dirty="0" smtClean="0">
                <a:solidFill>
                  <a:srgbClr val="000000"/>
                </a:solidFill>
                <a:ea typeface="ＭＳ Ｐゴシック" pitchFamily="50" charset="-128"/>
              </a:rPr>
              <a:t>M4({r0,r1,r2},</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{0,1},</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δ,</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r0,</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{r2})</a:t>
            </a:r>
            <a:endParaRPr lang="ja-JP" altLang="en-US" dirty="0">
              <a:solidFill>
                <a:srgbClr val="000000"/>
              </a:solidFill>
              <a:ea typeface="ＭＳ Ｐゴシック" pitchFamily="50" charset="-128"/>
            </a:endParaRPr>
          </a:p>
        </p:txBody>
      </p:sp>
      <p:sp>
        <p:nvSpPr>
          <p:cNvPr id="27" name="テキスト ボックス 26"/>
          <p:cNvSpPr txBox="1"/>
          <p:nvPr/>
        </p:nvSpPr>
        <p:spPr>
          <a:xfrm>
            <a:off x="6565925" y="1661597"/>
            <a:ext cx="1326004" cy="369332"/>
          </a:xfrm>
          <a:prstGeom prst="rect">
            <a:avLst/>
          </a:prstGeom>
          <a:noFill/>
        </p:spPr>
        <p:txBody>
          <a:bodyPr wrap="none" rtlCol="0">
            <a:spAutoFit/>
          </a:bodyPr>
          <a:lstStyle/>
          <a:p>
            <a:r>
              <a:rPr lang="ja-JP" altLang="en-US" dirty="0" smtClean="0">
                <a:solidFill>
                  <a:srgbClr val="000000"/>
                </a:solidFill>
                <a:ea typeface="ＭＳ Ｐゴシック" pitchFamily="50" charset="-128"/>
              </a:rPr>
              <a:t>図</a:t>
            </a:r>
            <a:r>
              <a:rPr lang="en-US" altLang="ja-JP" dirty="0" smtClean="0">
                <a:solidFill>
                  <a:srgbClr val="000000"/>
                </a:solidFill>
                <a:ea typeface="ＭＳ Ｐゴシック" pitchFamily="50" charset="-128"/>
              </a:rPr>
              <a:t>2.34</a:t>
            </a:r>
            <a:r>
              <a:rPr lang="ja-JP" altLang="en-US" dirty="0" smtClean="0">
                <a:ea typeface="ＭＳ Ｐゴシック" pitchFamily="50" charset="-128"/>
              </a:rPr>
              <a:t>（右）</a:t>
            </a:r>
            <a:endParaRPr lang="ja-JP" altLang="en-US" dirty="0">
              <a:ea typeface="ＭＳ Ｐゴシック" pitchFamily="50" charset="-128"/>
            </a:endParaRPr>
          </a:p>
        </p:txBody>
      </p:sp>
    </p:spTree>
    <p:extLst>
      <p:ext uri="{BB962C8B-B14F-4D97-AF65-F5344CB8AC3E}">
        <p14:creationId xmlns:p14="http://schemas.microsoft.com/office/powerpoint/2010/main" val="2864943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384300" y="12557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ja-JP" sz="1400">
              <a:solidFill>
                <a:srgbClr val="000000"/>
              </a:solidFill>
            </a:endParaRPr>
          </a:p>
        </p:txBody>
      </p:sp>
      <p:sp>
        <p:nvSpPr>
          <p:cNvPr id="17411" name="Rectangle 4"/>
          <p:cNvSpPr>
            <a:spLocks noChangeArrowheads="1"/>
          </p:cNvSpPr>
          <p:nvPr/>
        </p:nvSpPr>
        <p:spPr bwMode="auto">
          <a:xfrm>
            <a:off x="827584" y="981075"/>
            <a:ext cx="800090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dirty="0">
                <a:solidFill>
                  <a:srgbClr val="000000"/>
                </a:solidFill>
              </a:rPr>
              <a:t>　非決定性有限オートマトン</a:t>
            </a:r>
            <a:r>
              <a:rPr lang="en-US" altLang="ja-JP" sz="1800" dirty="0">
                <a:solidFill>
                  <a:srgbClr val="000000"/>
                </a:solidFill>
              </a:rPr>
              <a:t>M=( Q, Σ</a:t>
            </a:r>
            <a:r>
              <a:rPr lang="ja-JP" altLang="en-US" sz="1800" dirty="0" err="1">
                <a:solidFill>
                  <a:srgbClr val="000000"/>
                </a:solidFill>
              </a:rPr>
              <a:t>，</a:t>
            </a:r>
            <a:r>
              <a:rPr lang="en-US" altLang="ja-JP" sz="1800" dirty="0">
                <a:solidFill>
                  <a:srgbClr val="000000"/>
                </a:solidFill>
              </a:rPr>
              <a:t>δ</a:t>
            </a:r>
            <a:r>
              <a:rPr lang="ja-JP" altLang="en-US" sz="1800" dirty="0" err="1">
                <a:solidFill>
                  <a:srgbClr val="000000"/>
                </a:solidFill>
              </a:rPr>
              <a:t>，</a:t>
            </a:r>
            <a:r>
              <a:rPr lang="en-US" altLang="ja-JP" sz="1800" dirty="0">
                <a:solidFill>
                  <a:srgbClr val="000000"/>
                </a:solidFill>
              </a:rPr>
              <a:t>q0</a:t>
            </a:r>
            <a:r>
              <a:rPr lang="ja-JP" altLang="en-US" sz="1800" dirty="0" err="1">
                <a:solidFill>
                  <a:srgbClr val="000000"/>
                </a:solidFill>
              </a:rPr>
              <a:t>，</a:t>
            </a:r>
            <a:r>
              <a:rPr lang="en-US" altLang="ja-JP" sz="1800" dirty="0">
                <a:solidFill>
                  <a:srgbClr val="000000"/>
                </a:solidFill>
              </a:rPr>
              <a:t>F )</a:t>
            </a:r>
            <a:r>
              <a:rPr lang="ja-JP" altLang="en-US" sz="1800" dirty="0">
                <a:solidFill>
                  <a:srgbClr val="000000"/>
                </a:solidFill>
              </a:rPr>
              <a:t>　に入力記号列</a:t>
            </a:r>
            <a:r>
              <a:rPr lang="en-US" altLang="ja-JP" sz="1800" dirty="0">
                <a:solidFill>
                  <a:srgbClr val="000000"/>
                </a:solidFill>
              </a:rPr>
              <a:t>x</a:t>
            </a:r>
            <a:r>
              <a:rPr lang="ja-JP" altLang="en-US" sz="1800" dirty="0">
                <a:solidFill>
                  <a:srgbClr val="000000"/>
                </a:solidFill>
              </a:rPr>
              <a:t>が</a:t>
            </a:r>
          </a:p>
          <a:p>
            <a:pPr eaLnBrk="1" hangingPunct="1">
              <a:spcBef>
                <a:spcPct val="0"/>
              </a:spcBef>
              <a:buFontTx/>
              <a:buNone/>
            </a:pPr>
            <a:r>
              <a:rPr lang="ja-JP" altLang="en-US" sz="1800" dirty="0">
                <a:solidFill>
                  <a:srgbClr val="000000"/>
                </a:solidFill>
              </a:rPr>
              <a:t>加えられたとき、</a:t>
            </a:r>
          </a:p>
          <a:p>
            <a:pPr eaLnBrk="1" hangingPunct="1">
              <a:spcBef>
                <a:spcPct val="0"/>
              </a:spcBef>
              <a:buFontTx/>
              <a:buNone/>
            </a:pPr>
            <a:endParaRPr lang="ja-JP" altLang="en-US" sz="1800" dirty="0">
              <a:solidFill>
                <a:srgbClr val="000000"/>
              </a:solidFill>
            </a:endParaRPr>
          </a:p>
          <a:p>
            <a:pPr eaLnBrk="1" hangingPunct="1">
              <a:spcBef>
                <a:spcPct val="0"/>
              </a:spcBef>
              <a:buFontTx/>
              <a:buNone/>
            </a:pPr>
            <a:r>
              <a:rPr lang="ja-JP" altLang="en-US" sz="1800" dirty="0">
                <a:solidFill>
                  <a:srgbClr val="000000"/>
                </a:solidFill>
              </a:rPr>
              <a:t>（１）</a:t>
            </a:r>
            <a:r>
              <a:rPr lang="en-US" altLang="ja-JP" sz="1800" dirty="0">
                <a:solidFill>
                  <a:srgbClr val="000000"/>
                </a:solidFill>
              </a:rPr>
              <a:t>M</a:t>
            </a:r>
            <a:r>
              <a:rPr lang="ja-JP" altLang="en-US" sz="1800" dirty="0"/>
              <a:t>が</a:t>
            </a:r>
            <a:r>
              <a:rPr lang="en-US" altLang="ja-JP" sz="1800" dirty="0"/>
              <a:t>x</a:t>
            </a:r>
            <a:r>
              <a:rPr lang="ja-JP" altLang="en-US" sz="1800" dirty="0"/>
              <a:t>を全て読み込んだ</a:t>
            </a:r>
            <a:r>
              <a:rPr lang="ja-JP" altLang="en-US" sz="1800" dirty="0" smtClean="0"/>
              <a:t>結果</a:t>
            </a:r>
            <a:r>
              <a:rPr lang="ja-JP" altLang="en-US" sz="1800" b="1" dirty="0" smtClean="0"/>
              <a:t>、</a:t>
            </a:r>
            <a:r>
              <a:rPr lang="ja-JP" altLang="en-US" sz="1800" dirty="0" smtClean="0"/>
              <a:t>推移する</a:t>
            </a:r>
            <a:r>
              <a:rPr lang="ja-JP" altLang="en-US" sz="1800" b="1" dirty="0" smtClean="0"/>
              <a:t>先の</a:t>
            </a:r>
            <a:r>
              <a:rPr lang="ja-JP" altLang="en-US" sz="1800" dirty="0" smtClean="0"/>
              <a:t>状態</a:t>
            </a:r>
            <a:r>
              <a:rPr lang="ja-JP" altLang="en-US" sz="1800" dirty="0"/>
              <a:t>の集合に、最終状態（複数</a:t>
            </a:r>
          </a:p>
          <a:p>
            <a:pPr eaLnBrk="1" hangingPunct="1">
              <a:spcBef>
                <a:spcPct val="0"/>
              </a:spcBef>
              <a:buFontTx/>
              <a:buNone/>
            </a:pPr>
            <a:r>
              <a:rPr lang="ja-JP" altLang="en-US" sz="1800" dirty="0"/>
              <a:t>　　あることがある）が１つでも含まれているとき（　</a:t>
            </a:r>
            <a:r>
              <a:rPr lang="en-US" altLang="ja-JP" sz="1800" dirty="0"/>
              <a:t>δ(q0,x)∩</a:t>
            </a:r>
            <a:r>
              <a:rPr lang="en-US" altLang="ja-JP" sz="1800" dirty="0" err="1"/>
              <a:t>F≠φ</a:t>
            </a:r>
            <a:r>
              <a:rPr lang="ja-JP" altLang="en-US" sz="1800" dirty="0"/>
              <a:t>　）、</a:t>
            </a:r>
          </a:p>
          <a:p>
            <a:pPr eaLnBrk="1" hangingPunct="1">
              <a:spcBef>
                <a:spcPct val="0"/>
              </a:spcBef>
              <a:buFontTx/>
              <a:buNone/>
            </a:pPr>
            <a:r>
              <a:rPr lang="ja-JP" altLang="en-US" sz="1800" dirty="0"/>
              <a:t>　　</a:t>
            </a:r>
            <a:r>
              <a:rPr lang="en-US" altLang="ja-JP" sz="1800" dirty="0"/>
              <a:t>x</a:t>
            </a:r>
            <a:r>
              <a:rPr lang="ja-JP" altLang="en-US" sz="1800" dirty="0"/>
              <a:t>は</a:t>
            </a:r>
            <a:r>
              <a:rPr lang="en-US" altLang="ja-JP" sz="1800" dirty="0"/>
              <a:t>M</a:t>
            </a:r>
            <a:r>
              <a:rPr lang="ja-JP" altLang="en-US" sz="1800" dirty="0"/>
              <a:t>に受理されるという。すなわち、入力記号列</a:t>
            </a:r>
            <a:r>
              <a:rPr lang="en-US" altLang="ja-JP" sz="1800" dirty="0"/>
              <a:t>x</a:t>
            </a:r>
            <a:r>
              <a:rPr lang="ja-JP" altLang="en-US" sz="1800" dirty="0"/>
              <a:t>（文</a:t>
            </a:r>
            <a:r>
              <a:rPr lang="en-US" altLang="ja-JP" sz="1800" dirty="0"/>
              <a:t>x</a:t>
            </a:r>
            <a:r>
              <a:rPr lang="ja-JP" altLang="en-US" sz="1800" dirty="0"/>
              <a:t>）は</a:t>
            </a:r>
            <a:r>
              <a:rPr lang="en-US" altLang="ja-JP" sz="1800" dirty="0"/>
              <a:t>M</a:t>
            </a:r>
            <a:r>
              <a:rPr lang="ja-JP" altLang="en-US" sz="1800" dirty="0"/>
              <a:t>で表され</a:t>
            </a:r>
          </a:p>
          <a:p>
            <a:pPr eaLnBrk="1" hangingPunct="1">
              <a:spcBef>
                <a:spcPct val="0"/>
              </a:spcBef>
              <a:buFontTx/>
              <a:buNone/>
            </a:pPr>
            <a:r>
              <a:rPr lang="ja-JP" altLang="en-US" sz="1800" dirty="0"/>
              <a:t>　　</a:t>
            </a:r>
            <a:r>
              <a:rPr lang="ja-JP" altLang="en-US" sz="1800" dirty="0" err="1"/>
              <a:t>る</a:t>
            </a:r>
            <a:r>
              <a:rPr lang="ja-JP" altLang="en-US" sz="1800" dirty="0"/>
              <a:t>文法からなる　</a:t>
            </a:r>
            <a:r>
              <a:rPr lang="ja-JP" altLang="en-US" sz="1800" b="1" dirty="0"/>
              <a:t>正則言語</a:t>
            </a:r>
            <a:r>
              <a:rPr lang="en-US" altLang="ja-JP" sz="1800" b="1" dirty="0"/>
              <a:t>L(M)</a:t>
            </a:r>
            <a:r>
              <a:rPr lang="ja-JP" altLang="en-US" sz="1800" b="1" dirty="0"/>
              <a:t>　</a:t>
            </a:r>
            <a:r>
              <a:rPr lang="ja-JP" altLang="en-US" sz="1800" dirty="0"/>
              <a:t>であるという</a:t>
            </a:r>
            <a:r>
              <a:rPr lang="ja-JP" altLang="en-US" sz="1800" dirty="0" smtClean="0"/>
              <a:t>。</a:t>
            </a:r>
            <a:endParaRPr lang="en-US" altLang="ja-JP" sz="1800" dirty="0" smtClean="0"/>
          </a:p>
          <a:p>
            <a:pPr eaLnBrk="1" hangingPunct="1">
              <a:spcBef>
                <a:spcPct val="0"/>
              </a:spcBef>
              <a:buFontTx/>
              <a:buNone/>
            </a:pPr>
            <a:r>
              <a:rPr lang="ja-JP" altLang="en-US" sz="1800" dirty="0"/>
              <a:t>　</a:t>
            </a:r>
            <a:r>
              <a:rPr lang="ja-JP" altLang="en-US" sz="1800" dirty="0" smtClean="0"/>
              <a:t>　</a:t>
            </a:r>
            <a:r>
              <a:rPr lang="en-US" altLang="ja-JP" sz="1800" dirty="0"/>
              <a:t> </a:t>
            </a:r>
            <a:r>
              <a:rPr lang="ja-JP" altLang="en-US" sz="1800" dirty="0" smtClean="0"/>
              <a:t>また、</a:t>
            </a:r>
            <a:r>
              <a:rPr lang="en-US" altLang="ja-JP" sz="1800" dirty="0" smtClean="0"/>
              <a:t>δ(q0,x</a:t>
            </a:r>
            <a:r>
              <a:rPr lang="en-US" altLang="ja-JP" sz="1800" dirty="0"/>
              <a:t>)∩</a:t>
            </a:r>
            <a:r>
              <a:rPr lang="en-US" altLang="ja-JP" sz="1800" dirty="0" smtClean="0"/>
              <a:t>F=φ</a:t>
            </a:r>
            <a:r>
              <a:rPr lang="ja-JP" altLang="en-US" sz="1800" dirty="0"/>
              <a:t>　</a:t>
            </a:r>
            <a:r>
              <a:rPr lang="ja-JP" altLang="en-US" sz="1800" dirty="0" smtClean="0"/>
              <a:t>のとき、</a:t>
            </a:r>
            <a:r>
              <a:rPr lang="en-US" altLang="ja-JP" sz="1800" dirty="0"/>
              <a:t>x</a:t>
            </a:r>
            <a:r>
              <a:rPr lang="ja-JP" altLang="en-US" sz="1800" dirty="0"/>
              <a:t>は</a:t>
            </a:r>
            <a:r>
              <a:rPr lang="en-US" altLang="ja-JP" sz="1800" dirty="0"/>
              <a:t>M</a:t>
            </a:r>
            <a:r>
              <a:rPr lang="ja-JP" altLang="en-US" sz="1800" dirty="0"/>
              <a:t>に受理</a:t>
            </a:r>
            <a:r>
              <a:rPr lang="ja-JP" altLang="en-US" sz="1800" dirty="0" smtClean="0"/>
              <a:t>されないという</a:t>
            </a:r>
            <a:r>
              <a:rPr lang="ja-JP" altLang="en-US" sz="1800" dirty="0"/>
              <a:t>。すなわち</a:t>
            </a:r>
            <a:r>
              <a:rPr lang="ja-JP" altLang="en-US" sz="1800" dirty="0" smtClean="0"/>
              <a:t>、</a:t>
            </a:r>
            <a:endParaRPr lang="en-US" altLang="ja-JP" sz="1800" dirty="0" smtClean="0"/>
          </a:p>
          <a:p>
            <a:pPr eaLnBrk="1" hangingPunct="1">
              <a:spcBef>
                <a:spcPct val="0"/>
              </a:spcBef>
              <a:buFontTx/>
              <a:buNone/>
            </a:pPr>
            <a:r>
              <a:rPr lang="ja-JP" altLang="en-US" sz="1800" dirty="0"/>
              <a:t>　</a:t>
            </a:r>
            <a:r>
              <a:rPr lang="ja-JP" altLang="en-US" sz="1800" dirty="0" smtClean="0"/>
              <a:t>　入力</a:t>
            </a:r>
            <a:r>
              <a:rPr lang="ja-JP" altLang="en-US" sz="1800" dirty="0"/>
              <a:t>記号列</a:t>
            </a:r>
            <a:r>
              <a:rPr lang="en-US" altLang="ja-JP" sz="1800" dirty="0"/>
              <a:t>x</a:t>
            </a:r>
            <a:r>
              <a:rPr lang="ja-JP" altLang="en-US" sz="1800" dirty="0"/>
              <a:t>（文</a:t>
            </a:r>
            <a:r>
              <a:rPr lang="en-US" altLang="ja-JP" sz="1800" dirty="0"/>
              <a:t>x</a:t>
            </a:r>
            <a:r>
              <a:rPr lang="ja-JP" altLang="en-US" sz="1800" dirty="0"/>
              <a:t>）は</a:t>
            </a:r>
            <a:r>
              <a:rPr lang="en-US" altLang="ja-JP" sz="1800" dirty="0"/>
              <a:t>M</a:t>
            </a:r>
            <a:r>
              <a:rPr lang="ja-JP" altLang="en-US" sz="1800" dirty="0"/>
              <a:t>で</a:t>
            </a:r>
            <a:r>
              <a:rPr lang="ja-JP" altLang="en-US" sz="1800" dirty="0" smtClean="0"/>
              <a:t>表される</a:t>
            </a:r>
            <a:r>
              <a:rPr lang="ja-JP" altLang="en-US" sz="1800" dirty="0"/>
              <a:t>文法からなる　</a:t>
            </a:r>
            <a:r>
              <a:rPr lang="ja-JP" altLang="en-US" sz="1800" b="1" dirty="0"/>
              <a:t>正則言語</a:t>
            </a:r>
            <a:r>
              <a:rPr lang="en-US" altLang="ja-JP" sz="1800" b="1" dirty="0"/>
              <a:t>L(M)</a:t>
            </a:r>
            <a:r>
              <a:rPr lang="ja-JP" altLang="en-US" sz="1800" b="1" dirty="0"/>
              <a:t>　</a:t>
            </a:r>
            <a:r>
              <a:rPr lang="ja-JP" altLang="en-US" sz="1800" dirty="0" smtClean="0"/>
              <a:t>ではない。</a:t>
            </a:r>
            <a:endParaRPr lang="en-US" altLang="ja-JP" sz="1800" dirty="0"/>
          </a:p>
          <a:p>
            <a:pPr eaLnBrk="1" hangingPunct="1">
              <a:spcBef>
                <a:spcPct val="0"/>
              </a:spcBef>
              <a:buFontTx/>
              <a:buNone/>
            </a:pPr>
            <a:endParaRPr lang="ja-JP" altLang="en-US" sz="1800" dirty="0"/>
          </a:p>
          <a:p>
            <a:pPr eaLnBrk="1" hangingPunct="1">
              <a:spcBef>
                <a:spcPct val="0"/>
              </a:spcBef>
              <a:buFontTx/>
              <a:buNone/>
            </a:pPr>
            <a:r>
              <a:rPr lang="ja-JP" altLang="en-US" sz="1800" dirty="0"/>
              <a:t>（２</a:t>
            </a:r>
            <a:r>
              <a:rPr lang="ja-JP" altLang="en-US" sz="1800" dirty="0" smtClean="0"/>
              <a:t>）特に</a:t>
            </a:r>
            <a:r>
              <a:rPr lang="en-US" altLang="ja-JP" sz="1800" dirty="0" smtClean="0"/>
              <a:t>M</a:t>
            </a:r>
            <a:r>
              <a:rPr lang="ja-JP" altLang="en-US" sz="1800" dirty="0" smtClean="0"/>
              <a:t>が</a:t>
            </a:r>
            <a:r>
              <a:rPr lang="en-US" altLang="ja-JP" sz="1800" dirty="0" smtClean="0"/>
              <a:t>x</a:t>
            </a:r>
            <a:r>
              <a:rPr lang="ja-JP" altLang="en-US" sz="1800" dirty="0" smtClean="0"/>
              <a:t>を</a:t>
            </a:r>
            <a:r>
              <a:rPr lang="ja-JP" altLang="en-US" sz="1800" dirty="0"/>
              <a:t>読み込んでいるとき、</a:t>
            </a:r>
            <a:r>
              <a:rPr lang="en-US" altLang="ja-JP" sz="1800" dirty="0"/>
              <a:t>δ(q0,x)</a:t>
            </a:r>
            <a:r>
              <a:rPr lang="ja-JP" altLang="en-US" sz="1800" dirty="0"/>
              <a:t>＝</a:t>
            </a:r>
            <a:r>
              <a:rPr lang="en-US" altLang="ja-JP" sz="1800" dirty="0"/>
              <a:t>φ</a:t>
            </a:r>
            <a:r>
              <a:rPr lang="ja-JP" altLang="en-US" sz="1800" dirty="0"/>
              <a:t>となるとき、すなわち、</a:t>
            </a:r>
          </a:p>
          <a:p>
            <a:pPr eaLnBrk="1" hangingPunct="1">
              <a:spcBef>
                <a:spcPct val="0"/>
              </a:spcBef>
              <a:buFontTx/>
              <a:buNone/>
            </a:pPr>
            <a:r>
              <a:rPr lang="ja-JP" altLang="en-US" sz="1800" dirty="0"/>
              <a:t>　</a:t>
            </a:r>
            <a:r>
              <a:rPr lang="ja-JP" altLang="en-US" sz="1800" dirty="0" smtClean="0"/>
              <a:t>　</a:t>
            </a:r>
            <a:r>
              <a:rPr lang="en-US" altLang="ja-JP" sz="1800" dirty="0" smtClean="0"/>
              <a:t>x</a:t>
            </a:r>
            <a:r>
              <a:rPr lang="ja-JP" altLang="en-US" sz="1800" dirty="0"/>
              <a:t>を読み込んでいる途中で状態推移が不可能となってしまうとき、</a:t>
            </a:r>
            <a:r>
              <a:rPr lang="en-US" altLang="ja-JP" sz="1800" dirty="0"/>
              <a:t>x</a:t>
            </a:r>
            <a:r>
              <a:rPr lang="ja-JP" altLang="en-US" sz="1800" dirty="0"/>
              <a:t>は</a:t>
            </a:r>
          </a:p>
          <a:p>
            <a:pPr eaLnBrk="1" hangingPunct="1">
              <a:spcBef>
                <a:spcPct val="0"/>
              </a:spcBef>
              <a:buFontTx/>
              <a:buNone/>
            </a:pPr>
            <a:r>
              <a:rPr lang="ja-JP" altLang="en-US" sz="1800" dirty="0"/>
              <a:t>　</a:t>
            </a:r>
            <a:r>
              <a:rPr lang="ja-JP" altLang="en-US" sz="1800" dirty="0" smtClean="0"/>
              <a:t>　受理</a:t>
            </a:r>
            <a:r>
              <a:rPr lang="ja-JP" altLang="en-US" sz="1800" dirty="0"/>
              <a:t>されない（非受理）という。入力記号列</a:t>
            </a:r>
            <a:r>
              <a:rPr lang="en-US" altLang="ja-JP" sz="1800" dirty="0"/>
              <a:t>x</a:t>
            </a:r>
            <a:r>
              <a:rPr lang="ja-JP" altLang="en-US" sz="1800" dirty="0"/>
              <a:t>（文</a:t>
            </a:r>
            <a:r>
              <a:rPr lang="en-US" altLang="ja-JP" sz="1800" dirty="0"/>
              <a:t>x</a:t>
            </a:r>
            <a:r>
              <a:rPr lang="ja-JP" altLang="en-US" sz="1800" dirty="0"/>
              <a:t>）は</a:t>
            </a:r>
            <a:r>
              <a:rPr lang="en-US" altLang="ja-JP" sz="1800" dirty="0"/>
              <a:t>M</a:t>
            </a:r>
            <a:r>
              <a:rPr lang="ja-JP" altLang="en-US" sz="1800" dirty="0"/>
              <a:t>で表される文法</a:t>
            </a:r>
          </a:p>
          <a:p>
            <a:pPr eaLnBrk="1" hangingPunct="1">
              <a:spcBef>
                <a:spcPct val="0"/>
              </a:spcBef>
              <a:buFontTx/>
              <a:buNone/>
            </a:pPr>
            <a:r>
              <a:rPr lang="ja-JP" altLang="en-US" sz="1800" dirty="0"/>
              <a:t>　</a:t>
            </a:r>
            <a:r>
              <a:rPr lang="ja-JP" altLang="en-US" sz="1800" dirty="0" smtClean="0"/>
              <a:t>　から</a:t>
            </a:r>
            <a:r>
              <a:rPr lang="ja-JP" altLang="en-US" sz="1800" dirty="0"/>
              <a:t>なる正則言語</a:t>
            </a:r>
            <a:r>
              <a:rPr lang="en-US" altLang="ja-JP" sz="1800" dirty="0"/>
              <a:t>L(M)</a:t>
            </a:r>
            <a:r>
              <a:rPr lang="ja-JP" altLang="en-US" sz="1800" dirty="0"/>
              <a:t>ではないという。</a:t>
            </a:r>
          </a:p>
          <a:p>
            <a:pPr eaLnBrk="1" hangingPunct="1">
              <a:spcBef>
                <a:spcPct val="0"/>
              </a:spcBef>
              <a:buFontTx/>
              <a:buNone/>
            </a:pPr>
            <a:endParaRPr lang="ja-JP" altLang="en-US" sz="1800" dirty="0"/>
          </a:p>
          <a:p>
            <a:pPr eaLnBrk="1" hangingPunct="1">
              <a:spcBef>
                <a:spcPct val="0"/>
              </a:spcBef>
              <a:buFontTx/>
              <a:buNone/>
            </a:pPr>
            <a:r>
              <a:rPr lang="ja-JP" altLang="en-US" sz="1800" dirty="0"/>
              <a:t>（３）</a:t>
            </a:r>
            <a:r>
              <a:rPr lang="en-US" altLang="ja-JP" sz="1800" dirty="0"/>
              <a:t>M</a:t>
            </a:r>
            <a:r>
              <a:rPr lang="ja-JP" altLang="en-US" sz="1800" dirty="0"/>
              <a:t>により受理される正則言語</a:t>
            </a:r>
            <a:r>
              <a:rPr lang="en-US" altLang="ja-JP" sz="1800" dirty="0"/>
              <a:t>L(M)</a:t>
            </a:r>
            <a:r>
              <a:rPr lang="ja-JP" altLang="en-US" sz="1800" dirty="0"/>
              <a:t>は、（１）のように受理される入力</a:t>
            </a:r>
          </a:p>
          <a:p>
            <a:pPr eaLnBrk="1" hangingPunct="1">
              <a:spcBef>
                <a:spcPct val="0"/>
              </a:spcBef>
              <a:buFontTx/>
              <a:buNone/>
            </a:pPr>
            <a:r>
              <a:rPr lang="ja-JP" altLang="en-US" sz="1800" dirty="0"/>
              <a:t>　</a:t>
            </a:r>
            <a:r>
              <a:rPr lang="ja-JP" altLang="en-US" sz="1800" dirty="0" smtClean="0"/>
              <a:t>　記号列</a:t>
            </a:r>
            <a:r>
              <a:rPr lang="ja-JP" altLang="en-US" sz="1800" dirty="0"/>
              <a:t>からなる集合で</a:t>
            </a:r>
            <a:r>
              <a:rPr lang="ja-JP" altLang="en-US" sz="1800" dirty="0" smtClean="0"/>
              <a:t>あり、</a:t>
            </a:r>
            <a:endParaRPr lang="ja-JP" altLang="en-US" sz="1800" dirty="0"/>
          </a:p>
          <a:p>
            <a:pPr eaLnBrk="1" hangingPunct="1">
              <a:spcBef>
                <a:spcPct val="0"/>
              </a:spcBef>
              <a:buFontTx/>
              <a:buNone/>
            </a:pPr>
            <a:endParaRPr lang="ja-JP" altLang="en-US" sz="1800" dirty="0"/>
          </a:p>
          <a:p>
            <a:pPr eaLnBrk="1" hangingPunct="1">
              <a:spcBef>
                <a:spcPct val="0"/>
              </a:spcBef>
              <a:buFontTx/>
              <a:buNone/>
            </a:pPr>
            <a:r>
              <a:rPr lang="ja-JP" altLang="en-US" sz="1800" dirty="0"/>
              <a:t>　　</a:t>
            </a:r>
            <a:r>
              <a:rPr lang="en-US" altLang="ja-JP" sz="1800" dirty="0"/>
              <a:t>L(M)</a:t>
            </a:r>
            <a:r>
              <a:rPr lang="ja-JP" altLang="en-US" sz="1800" dirty="0"/>
              <a:t>＝｛</a:t>
            </a:r>
            <a:r>
              <a:rPr lang="en-US" altLang="ja-JP" sz="1800" dirty="0" err="1"/>
              <a:t>x∈Σ</a:t>
            </a:r>
            <a:r>
              <a:rPr lang="en-US" altLang="ja-JP" sz="1800" dirty="0"/>
              <a:t>*</a:t>
            </a:r>
            <a:r>
              <a:rPr lang="ja-JP" altLang="en-US" sz="1800" dirty="0"/>
              <a:t>｜</a:t>
            </a:r>
            <a:r>
              <a:rPr lang="en-US" altLang="ja-JP" sz="1800" dirty="0"/>
              <a:t>δ(q0,x)∩</a:t>
            </a:r>
            <a:r>
              <a:rPr lang="en-US" altLang="ja-JP" sz="1800" dirty="0" err="1"/>
              <a:t>F≠φ</a:t>
            </a:r>
            <a:r>
              <a:rPr lang="ja-JP" altLang="en-US" sz="1800" dirty="0"/>
              <a:t>｝　</a:t>
            </a:r>
            <a:r>
              <a:rPr lang="ja-JP" altLang="en-US" sz="1800" dirty="0" smtClean="0"/>
              <a:t>と</a:t>
            </a:r>
            <a:r>
              <a:rPr lang="ja-JP" altLang="en-US" sz="1800" dirty="0"/>
              <a:t>記述する</a:t>
            </a:r>
          </a:p>
          <a:p>
            <a:pPr eaLnBrk="1" hangingPunct="1">
              <a:spcBef>
                <a:spcPct val="0"/>
              </a:spcBef>
              <a:buFontTx/>
              <a:buNone/>
            </a:pPr>
            <a:endParaRPr lang="en-US" altLang="ja-JP" sz="1800" dirty="0">
              <a:solidFill>
                <a:srgbClr val="000000"/>
              </a:solidFill>
            </a:endParaRPr>
          </a:p>
        </p:txBody>
      </p:sp>
      <p:sp>
        <p:nvSpPr>
          <p:cNvPr id="17412" name="Text Box 8"/>
          <p:cNvSpPr txBox="1">
            <a:spLocks noChangeArrowheads="1"/>
          </p:cNvSpPr>
          <p:nvPr/>
        </p:nvSpPr>
        <p:spPr bwMode="auto">
          <a:xfrm>
            <a:off x="971550" y="476250"/>
            <a:ext cx="412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a:solidFill>
                  <a:srgbClr val="000000"/>
                </a:solidFill>
              </a:rPr>
              <a:t>（ｂ）非決定性有限オートマトンによる受理</a:t>
            </a:r>
          </a:p>
        </p:txBody>
      </p:sp>
      <p:sp>
        <p:nvSpPr>
          <p:cNvPr id="17414"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31</a:t>
            </a:r>
            <a:endParaRPr lang="ja-JP" altLang="ja-JP" sz="1400" dirty="0" smtClean="0">
              <a:solidFill>
                <a:srgbClr val="000000"/>
              </a:solidFill>
            </a:endParaRPr>
          </a:p>
        </p:txBody>
      </p:sp>
    </p:spTree>
    <p:extLst>
      <p:ext uri="{BB962C8B-B14F-4D97-AF65-F5344CB8AC3E}">
        <p14:creationId xmlns:p14="http://schemas.microsoft.com/office/powerpoint/2010/main" val="2330209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8"/>
          <p:cNvSpPr txBox="1">
            <a:spLocks noChangeArrowheads="1"/>
          </p:cNvSpPr>
          <p:nvPr/>
        </p:nvSpPr>
        <p:spPr bwMode="auto">
          <a:xfrm>
            <a:off x="971549" y="476250"/>
            <a:ext cx="72138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800" b="1" dirty="0" smtClean="0">
                <a:solidFill>
                  <a:srgbClr val="000000"/>
                </a:solidFill>
              </a:rPr>
              <a:t>例　</a:t>
            </a:r>
            <a:r>
              <a:rPr lang="en-US" altLang="ja-JP" sz="1800" b="1" dirty="0" smtClean="0">
                <a:solidFill>
                  <a:srgbClr val="000000"/>
                </a:solidFill>
              </a:rPr>
              <a:t>2.12</a:t>
            </a:r>
          </a:p>
          <a:p>
            <a:pPr eaLnBrk="1" hangingPunct="1">
              <a:spcBef>
                <a:spcPct val="0"/>
              </a:spcBef>
              <a:buFontTx/>
              <a:buNone/>
            </a:pPr>
            <a:r>
              <a:rPr lang="ja-JP" altLang="en-US" sz="1800" b="1" dirty="0" smtClean="0">
                <a:solidFill>
                  <a:srgbClr val="000000"/>
                </a:solidFill>
              </a:rPr>
              <a:t>（</a:t>
            </a:r>
            <a:r>
              <a:rPr lang="ja-JP" altLang="en-US" sz="1800" b="1" dirty="0">
                <a:solidFill>
                  <a:srgbClr val="000000"/>
                </a:solidFill>
              </a:rPr>
              <a:t>１</a:t>
            </a:r>
            <a:r>
              <a:rPr lang="ja-JP" altLang="en-US" sz="1800" b="1" dirty="0" smtClean="0">
                <a:solidFill>
                  <a:srgbClr val="000000"/>
                </a:solidFill>
              </a:rPr>
              <a:t>）　</a:t>
            </a:r>
            <a:r>
              <a:rPr lang="ja-JP" altLang="en-US" sz="1800" dirty="0" smtClean="0">
                <a:solidFill>
                  <a:srgbClr val="000000"/>
                </a:solidFill>
              </a:rPr>
              <a:t>図</a:t>
            </a:r>
            <a:r>
              <a:rPr lang="en-US" altLang="ja-JP" sz="1800" dirty="0" smtClean="0">
                <a:solidFill>
                  <a:srgbClr val="000000"/>
                </a:solidFill>
              </a:rPr>
              <a:t>2.34</a:t>
            </a:r>
            <a:r>
              <a:rPr lang="ja-JP" altLang="en-US" sz="1800" dirty="0" smtClean="0">
                <a:solidFill>
                  <a:srgbClr val="000000"/>
                </a:solidFill>
              </a:rPr>
              <a:t>（左）の非決定性有限オートマトン</a:t>
            </a:r>
            <a:r>
              <a:rPr lang="en-US" altLang="ja-JP" sz="1800" dirty="0" smtClean="0">
                <a:solidFill>
                  <a:srgbClr val="000000"/>
                </a:solidFill>
              </a:rPr>
              <a:t>M2</a:t>
            </a:r>
            <a:r>
              <a:rPr lang="ja-JP" altLang="en-US" sz="1800" dirty="0" smtClean="0">
                <a:solidFill>
                  <a:srgbClr val="000000"/>
                </a:solidFill>
              </a:rPr>
              <a:t>に関して、</a:t>
            </a:r>
            <a:r>
              <a:rPr lang="en-US" altLang="ja-JP" sz="1800" dirty="0" smtClean="0">
                <a:solidFill>
                  <a:srgbClr val="000000"/>
                </a:solidFill>
              </a:rPr>
              <a:t>δ</a:t>
            </a:r>
            <a:r>
              <a:rPr lang="en-US" altLang="ja-JP" sz="1800" dirty="0">
                <a:solidFill>
                  <a:srgbClr val="000000"/>
                </a:solidFill>
              </a:rPr>
              <a:t>(p0,0)=</a:t>
            </a:r>
            <a:r>
              <a:rPr lang="en-US" altLang="ja-JP" sz="1800" dirty="0" smtClean="0">
                <a:solidFill>
                  <a:srgbClr val="000000"/>
                </a:solidFill>
              </a:rPr>
              <a:t>p1</a:t>
            </a:r>
            <a:r>
              <a:rPr lang="ja-JP" altLang="en-US" sz="1800" dirty="0" err="1" smtClean="0">
                <a:solidFill>
                  <a:srgbClr val="000000"/>
                </a:solidFill>
              </a:rPr>
              <a:t>、</a:t>
            </a:r>
            <a:endParaRPr lang="en-US" altLang="ja-JP" sz="1800" dirty="0" smtClean="0">
              <a:solidFill>
                <a:srgbClr val="000000"/>
              </a:solidFill>
            </a:endParaRPr>
          </a:p>
          <a:p>
            <a:pPr eaLnBrk="1" hangingPunct="1">
              <a:spcBef>
                <a:spcPct val="0"/>
              </a:spcBef>
              <a:buFontTx/>
              <a:buNone/>
            </a:pPr>
            <a:r>
              <a:rPr lang="ja-JP" altLang="en-US" sz="1800" dirty="0">
                <a:solidFill>
                  <a:srgbClr val="000000"/>
                </a:solidFill>
              </a:rPr>
              <a:t>　</a:t>
            </a:r>
            <a:r>
              <a:rPr lang="ja-JP" altLang="en-US" sz="1800" dirty="0" smtClean="0">
                <a:solidFill>
                  <a:srgbClr val="000000"/>
                </a:solidFill>
              </a:rPr>
              <a:t>　　　　　　　　</a:t>
            </a:r>
            <a:r>
              <a:rPr lang="en-US" altLang="ja-JP" sz="1800" dirty="0" smtClean="0">
                <a:solidFill>
                  <a:srgbClr val="000000"/>
                </a:solidFill>
              </a:rPr>
              <a:t>δ(p1,0)=φ</a:t>
            </a:r>
            <a:r>
              <a:rPr lang="ja-JP" altLang="en-US" sz="1800" dirty="0" smtClean="0">
                <a:solidFill>
                  <a:srgbClr val="000000"/>
                </a:solidFill>
              </a:rPr>
              <a:t>　より、</a:t>
            </a:r>
            <a:endParaRPr lang="ja-JP" altLang="en-US" sz="1800" dirty="0">
              <a:solidFill>
                <a:srgbClr val="000000"/>
              </a:solidFill>
            </a:endParaRPr>
          </a:p>
        </p:txBody>
      </p:sp>
      <p:sp>
        <p:nvSpPr>
          <p:cNvPr id="17414" name="スライド番号プレースホルダー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400" dirty="0" smtClean="0">
                <a:solidFill>
                  <a:srgbClr val="000000"/>
                </a:solidFill>
              </a:rPr>
              <a:t>32</a:t>
            </a:r>
            <a:endParaRPr lang="ja-JP" altLang="ja-JP" sz="1400" dirty="0" smtClean="0">
              <a:solidFill>
                <a:srgbClr val="000000"/>
              </a:solidFill>
            </a:endParaRPr>
          </a:p>
        </p:txBody>
      </p:sp>
      <p:sp>
        <p:nvSpPr>
          <p:cNvPr id="13" name="テキスト ボックス 7"/>
          <p:cNvSpPr txBox="1">
            <a:spLocks noChangeArrowheads="1"/>
          </p:cNvSpPr>
          <p:nvPr/>
        </p:nvSpPr>
        <p:spPr bwMode="auto">
          <a:xfrm>
            <a:off x="1469893" y="1224913"/>
            <a:ext cx="46030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p0</a:t>
            </a:r>
            <a:endParaRPr lang="ja-JP" altLang="en-US" sz="1800">
              <a:solidFill>
                <a:srgbClr val="000000"/>
              </a:solidFill>
            </a:endParaRPr>
          </a:p>
        </p:txBody>
      </p:sp>
      <p:sp>
        <p:nvSpPr>
          <p:cNvPr id="14" name="テキスト ボックス 8"/>
          <p:cNvSpPr txBox="1">
            <a:spLocks noChangeArrowheads="1"/>
          </p:cNvSpPr>
          <p:nvPr/>
        </p:nvSpPr>
        <p:spPr bwMode="auto">
          <a:xfrm>
            <a:off x="1439941" y="1995247"/>
            <a:ext cx="461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p1</a:t>
            </a:r>
            <a:endParaRPr lang="ja-JP" altLang="en-US" sz="1800">
              <a:solidFill>
                <a:srgbClr val="000000"/>
              </a:solidFill>
            </a:endParaRPr>
          </a:p>
        </p:txBody>
      </p:sp>
      <p:sp>
        <p:nvSpPr>
          <p:cNvPr id="15" name="フリーフォーム 14"/>
          <p:cNvSpPr/>
          <p:nvPr/>
        </p:nvSpPr>
        <p:spPr>
          <a:xfrm>
            <a:off x="1889396" y="1509730"/>
            <a:ext cx="50992" cy="544870"/>
          </a:xfrm>
          <a:custGeom>
            <a:avLst/>
            <a:gdLst>
              <a:gd name="connsiteX0" fmla="*/ 0 w 452486"/>
              <a:gd name="connsiteY0" fmla="*/ 1140644 h 1140644"/>
              <a:gd name="connsiteX1" fmla="*/ 452486 w 452486"/>
              <a:gd name="connsiteY1" fmla="*/ 556182 h 1140644"/>
              <a:gd name="connsiteX2" fmla="*/ 0 w 452486"/>
              <a:gd name="connsiteY2" fmla="*/ 0 h 1140644"/>
            </a:gdLst>
            <a:ahLst/>
            <a:cxnLst>
              <a:cxn ang="0">
                <a:pos x="connsiteX0" y="connsiteY0"/>
              </a:cxn>
              <a:cxn ang="0">
                <a:pos x="connsiteX1" y="connsiteY1"/>
              </a:cxn>
              <a:cxn ang="0">
                <a:pos x="connsiteX2" y="connsiteY2"/>
              </a:cxn>
            </a:cxnLst>
            <a:rect l="l" t="t" r="r" b="b"/>
            <a:pathLst>
              <a:path w="452486" h="1140644">
                <a:moveTo>
                  <a:pt x="0" y="1140644"/>
                </a:moveTo>
                <a:cubicBezTo>
                  <a:pt x="226243" y="943466"/>
                  <a:pt x="452486" y="746289"/>
                  <a:pt x="452486" y="556182"/>
                </a:cubicBezTo>
                <a:cubicBezTo>
                  <a:pt x="452486" y="366075"/>
                  <a:pt x="226243" y="183037"/>
                  <a:pt x="0" y="0"/>
                </a:cubicBezTo>
              </a:path>
            </a:pathLst>
          </a:custGeom>
          <a:noFill/>
          <a:ln w="63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sp>
        <p:nvSpPr>
          <p:cNvPr id="16" name="フリーフォーム 15"/>
          <p:cNvSpPr/>
          <p:nvPr/>
        </p:nvSpPr>
        <p:spPr>
          <a:xfrm flipH="1">
            <a:off x="1398302" y="1594800"/>
            <a:ext cx="83159" cy="459800"/>
          </a:xfrm>
          <a:custGeom>
            <a:avLst/>
            <a:gdLst>
              <a:gd name="connsiteX0" fmla="*/ 0 w 452486"/>
              <a:gd name="connsiteY0" fmla="*/ 1140644 h 1140644"/>
              <a:gd name="connsiteX1" fmla="*/ 452486 w 452486"/>
              <a:gd name="connsiteY1" fmla="*/ 556182 h 1140644"/>
              <a:gd name="connsiteX2" fmla="*/ 0 w 452486"/>
              <a:gd name="connsiteY2" fmla="*/ 0 h 1140644"/>
            </a:gdLst>
            <a:ahLst/>
            <a:cxnLst>
              <a:cxn ang="0">
                <a:pos x="connsiteX0" y="connsiteY0"/>
              </a:cxn>
              <a:cxn ang="0">
                <a:pos x="connsiteX1" y="connsiteY1"/>
              </a:cxn>
              <a:cxn ang="0">
                <a:pos x="connsiteX2" y="connsiteY2"/>
              </a:cxn>
            </a:cxnLst>
            <a:rect l="l" t="t" r="r" b="b"/>
            <a:pathLst>
              <a:path w="452486" h="1140644">
                <a:moveTo>
                  <a:pt x="0" y="1140644"/>
                </a:moveTo>
                <a:cubicBezTo>
                  <a:pt x="226243" y="943466"/>
                  <a:pt x="452486" y="746289"/>
                  <a:pt x="452486" y="556182"/>
                </a:cubicBezTo>
                <a:cubicBezTo>
                  <a:pt x="452486" y="366075"/>
                  <a:pt x="226243" y="183037"/>
                  <a:pt x="0" y="0"/>
                </a:cubicBezTo>
              </a:path>
            </a:pathLst>
          </a:custGeom>
          <a:noFill/>
          <a:ln w="6350">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rgbClr val="FFFFFF"/>
              </a:solidFill>
            </a:endParaRPr>
          </a:p>
        </p:txBody>
      </p:sp>
      <p:sp>
        <p:nvSpPr>
          <p:cNvPr id="17" name="テキスト ボックス 12"/>
          <p:cNvSpPr txBox="1">
            <a:spLocks noChangeArrowheads="1"/>
          </p:cNvSpPr>
          <p:nvPr/>
        </p:nvSpPr>
        <p:spPr bwMode="auto">
          <a:xfrm>
            <a:off x="1043771" y="1640550"/>
            <a:ext cx="327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a:t>
            </a:r>
            <a:endParaRPr lang="ja-JP" altLang="en-US" sz="1800" dirty="0">
              <a:solidFill>
                <a:srgbClr val="000000"/>
              </a:solidFill>
            </a:endParaRPr>
          </a:p>
        </p:txBody>
      </p:sp>
      <p:sp>
        <p:nvSpPr>
          <p:cNvPr id="18" name="テキスト ボックス 13"/>
          <p:cNvSpPr txBox="1">
            <a:spLocks noChangeArrowheads="1"/>
          </p:cNvSpPr>
          <p:nvPr/>
        </p:nvSpPr>
        <p:spPr bwMode="auto">
          <a:xfrm>
            <a:off x="1930195" y="1672407"/>
            <a:ext cx="327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endParaRPr lang="ja-JP" altLang="en-US" sz="1800">
              <a:solidFill>
                <a:srgbClr val="000000"/>
              </a:solidFill>
            </a:endParaRPr>
          </a:p>
        </p:txBody>
      </p:sp>
      <p:sp>
        <p:nvSpPr>
          <p:cNvPr id="19" name="テキスト ボックス 18"/>
          <p:cNvSpPr txBox="1"/>
          <p:nvPr/>
        </p:nvSpPr>
        <p:spPr>
          <a:xfrm>
            <a:off x="1411493" y="2454294"/>
            <a:ext cx="528895" cy="369332"/>
          </a:xfrm>
          <a:prstGeom prst="rect">
            <a:avLst/>
          </a:prstGeom>
          <a:noFill/>
        </p:spPr>
        <p:txBody>
          <a:bodyPr wrap="square" rtlCol="0">
            <a:spAutoFit/>
          </a:bodyPr>
          <a:lstStyle/>
          <a:p>
            <a:r>
              <a:rPr lang="en-US" altLang="ja-JP" dirty="0" smtClean="0">
                <a:solidFill>
                  <a:srgbClr val="000000"/>
                </a:solidFill>
                <a:ea typeface="ＭＳ Ｐゴシック" pitchFamily="50" charset="-128"/>
              </a:rPr>
              <a:t>M2</a:t>
            </a:r>
            <a:endParaRPr lang="ja-JP" altLang="en-US" dirty="0">
              <a:solidFill>
                <a:srgbClr val="000000"/>
              </a:solidFill>
              <a:ea typeface="ＭＳ Ｐゴシック" pitchFamily="50" charset="-128"/>
            </a:endParaRPr>
          </a:p>
        </p:txBody>
      </p:sp>
      <p:sp>
        <p:nvSpPr>
          <p:cNvPr id="4" name="テキスト ボックス 3"/>
          <p:cNvSpPr txBox="1"/>
          <p:nvPr/>
        </p:nvSpPr>
        <p:spPr>
          <a:xfrm>
            <a:off x="2319575" y="1408269"/>
            <a:ext cx="5564793" cy="369332"/>
          </a:xfrm>
          <a:prstGeom prst="rect">
            <a:avLst/>
          </a:prstGeom>
          <a:noFill/>
        </p:spPr>
        <p:txBody>
          <a:bodyPr wrap="none" rtlCol="0">
            <a:spAutoFit/>
          </a:bodyPr>
          <a:lstStyle/>
          <a:p>
            <a:r>
              <a:rPr lang="en-US" altLang="ja-JP" dirty="0" smtClean="0">
                <a:solidFill>
                  <a:srgbClr val="000000"/>
                </a:solidFill>
                <a:ea typeface="ＭＳ Ｐゴシック" pitchFamily="50" charset="-128"/>
              </a:rPr>
              <a:t>δ(p0, 00111) =</a:t>
            </a:r>
            <a:r>
              <a:rPr lang="en-US" altLang="ja-JP" dirty="0">
                <a:solidFill>
                  <a:srgbClr val="000000"/>
                </a:solidFill>
                <a:ea typeface="ＭＳ Ｐゴシック" pitchFamily="50" charset="-128"/>
              </a:rPr>
              <a:t> </a:t>
            </a:r>
            <a:r>
              <a:rPr lang="en-US" altLang="ja-JP" dirty="0" smtClean="0">
                <a:solidFill>
                  <a:srgbClr val="000000"/>
                </a:solidFill>
                <a:ea typeface="ＭＳ Ｐゴシック" pitchFamily="50" charset="-128"/>
              </a:rPr>
              <a:t>δ(p1, 0111)= φ</a:t>
            </a:r>
            <a:r>
              <a:rPr lang="ja-JP" altLang="en-US" dirty="0" smtClean="0">
                <a:solidFill>
                  <a:srgbClr val="000000"/>
                </a:solidFill>
                <a:ea typeface="ＭＳ Ｐゴシック" pitchFamily="50" charset="-128"/>
              </a:rPr>
              <a:t>　（</a:t>
            </a:r>
            <a:r>
              <a:rPr lang="en-US" altLang="ja-JP" dirty="0" smtClean="0">
                <a:solidFill>
                  <a:srgbClr val="000000"/>
                </a:solidFill>
                <a:ea typeface="ＭＳ Ｐゴシック" pitchFamily="50" charset="-128"/>
              </a:rPr>
              <a:t>p1</a:t>
            </a:r>
            <a:r>
              <a:rPr lang="ja-JP" altLang="en-US" dirty="0" smtClean="0">
                <a:solidFill>
                  <a:srgbClr val="000000"/>
                </a:solidFill>
                <a:ea typeface="ＭＳ Ｐゴシック" pitchFamily="50" charset="-128"/>
              </a:rPr>
              <a:t>から遷移できない）</a:t>
            </a:r>
            <a:endParaRPr lang="en-US" altLang="ja-JP" dirty="0" smtClean="0">
              <a:solidFill>
                <a:srgbClr val="000000"/>
              </a:solidFill>
              <a:ea typeface="ＭＳ Ｐゴシック" pitchFamily="50" charset="-128"/>
            </a:endParaRPr>
          </a:p>
        </p:txBody>
      </p:sp>
      <p:sp>
        <p:nvSpPr>
          <p:cNvPr id="38" name="Oval 2"/>
          <p:cNvSpPr>
            <a:spLocks noChangeArrowheads="1"/>
          </p:cNvSpPr>
          <p:nvPr/>
        </p:nvSpPr>
        <p:spPr bwMode="auto">
          <a:xfrm>
            <a:off x="4362782" y="2218273"/>
            <a:ext cx="437627" cy="4320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42" name="Text Box 6"/>
          <p:cNvSpPr txBox="1">
            <a:spLocks noChangeArrowheads="1"/>
          </p:cNvSpPr>
          <p:nvPr/>
        </p:nvSpPr>
        <p:spPr bwMode="auto">
          <a:xfrm>
            <a:off x="4387920" y="2277848"/>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r0</a:t>
            </a:r>
          </a:p>
        </p:txBody>
      </p:sp>
      <p:sp>
        <p:nvSpPr>
          <p:cNvPr id="43" name="Text Box 7"/>
          <p:cNvSpPr txBox="1">
            <a:spLocks noChangeArrowheads="1"/>
          </p:cNvSpPr>
          <p:nvPr/>
        </p:nvSpPr>
        <p:spPr bwMode="auto">
          <a:xfrm>
            <a:off x="5342918" y="2277848"/>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r1</a:t>
            </a:r>
          </a:p>
        </p:txBody>
      </p:sp>
      <p:sp>
        <p:nvSpPr>
          <p:cNvPr id="44" name="Text Box 8"/>
          <p:cNvSpPr txBox="1">
            <a:spLocks noChangeArrowheads="1"/>
          </p:cNvSpPr>
          <p:nvPr/>
        </p:nvSpPr>
        <p:spPr bwMode="auto">
          <a:xfrm>
            <a:off x="6305882" y="2264786"/>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r2</a:t>
            </a:r>
          </a:p>
        </p:txBody>
      </p:sp>
      <p:sp>
        <p:nvSpPr>
          <p:cNvPr id="45" name="Line 9"/>
          <p:cNvSpPr>
            <a:spLocks noChangeShapeType="1"/>
          </p:cNvSpPr>
          <p:nvPr/>
        </p:nvSpPr>
        <p:spPr bwMode="auto">
          <a:xfrm>
            <a:off x="3980194" y="2395421"/>
            <a:ext cx="433388"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7" name="Freeform 11"/>
          <p:cNvSpPr>
            <a:spLocks/>
          </p:cNvSpPr>
          <p:nvPr/>
        </p:nvSpPr>
        <p:spPr bwMode="auto">
          <a:xfrm>
            <a:off x="4268325" y="1814244"/>
            <a:ext cx="532084" cy="480712"/>
          </a:xfrm>
          <a:custGeom>
            <a:avLst/>
            <a:gdLst>
              <a:gd name="T0" fmla="*/ 2147483647 w 544"/>
              <a:gd name="T1" fmla="*/ 2147483647 h 408"/>
              <a:gd name="T2" fmla="*/ 2147483647 w 544"/>
              <a:gd name="T3" fmla="*/ 2147483647 h 408"/>
              <a:gd name="T4" fmla="*/ 2147483647 w 544"/>
              <a:gd name="T5" fmla="*/ 0 h 408"/>
              <a:gd name="T6" fmla="*/ 2147483647 w 544"/>
              <a:gd name="T7" fmla="*/ 2147483647 h 408"/>
              <a:gd name="T8" fmla="*/ 2147483647 w 544"/>
              <a:gd name="T9" fmla="*/ 2147483647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8" name="Line 12"/>
          <p:cNvSpPr>
            <a:spLocks noChangeShapeType="1"/>
          </p:cNvSpPr>
          <p:nvPr/>
        </p:nvSpPr>
        <p:spPr bwMode="auto">
          <a:xfrm>
            <a:off x="4800409" y="2454292"/>
            <a:ext cx="49223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49" name="Line 13"/>
          <p:cNvSpPr>
            <a:spLocks noChangeShapeType="1"/>
          </p:cNvSpPr>
          <p:nvPr/>
        </p:nvSpPr>
        <p:spPr bwMode="auto">
          <a:xfrm>
            <a:off x="5730269" y="2454294"/>
            <a:ext cx="5041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50" name="Text Box 14"/>
          <p:cNvSpPr txBox="1">
            <a:spLocks noChangeArrowheads="1"/>
          </p:cNvSpPr>
          <p:nvPr/>
        </p:nvSpPr>
        <p:spPr bwMode="auto">
          <a:xfrm>
            <a:off x="4890950" y="2105476"/>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51" name="Text Box 15"/>
          <p:cNvSpPr txBox="1">
            <a:spLocks noChangeArrowheads="1"/>
          </p:cNvSpPr>
          <p:nvPr/>
        </p:nvSpPr>
        <p:spPr bwMode="auto">
          <a:xfrm>
            <a:off x="6733264" y="189616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0</a:t>
            </a:r>
          </a:p>
        </p:txBody>
      </p:sp>
      <p:sp>
        <p:nvSpPr>
          <p:cNvPr id="52" name="Text Box 16"/>
          <p:cNvSpPr txBox="1">
            <a:spLocks noChangeArrowheads="1"/>
          </p:cNvSpPr>
          <p:nvPr/>
        </p:nvSpPr>
        <p:spPr bwMode="auto">
          <a:xfrm>
            <a:off x="3792317" y="1896164"/>
            <a:ext cx="54054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dirty="0">
                <a:solidFill>
                  <a:srgbClr val="000000"/>
                </a:solidFill>
              </a:rPr>
              <a:t>0,1</a:t>
            </a:r>
          </a:p>
        </p:txBody>
      </p:sp>
      <p:sp>
        <p:nvSpPr>
          <p:cNvPr id="53" name="Text Box 17"/>
          <p:cNvSpPr txBox="1">
            <a:spLocks noChangeArrowheads="1"/>
          </p:cNvSpPr>
          <p:nvPr/>
        </p:nvSpPr>
        <p:spPr bwMode="auto">
          <a:xfrm>
            <a:off x="5888156" y="2104955"/>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a:solidFill>
                  <a:srgbClr val="000000"/>
                </a:solidFill>
              </a:rPr>
              <a:t>1</a:t>
            </a:r>
          </a:p>
        </p:txBody>
      </p:sp>
      <p:sp>
        <p:nvSpPr>
          <p:cNvPr id="54" name="テキスト ボックス 53"/>
          <p:cNvSpPr txBox="1"/>
          <p:nvPr/>
        </p:nvSpPr>
        <p:spPr>
          <a:xfrm>
            <a:off x="1207452" y="2790239"/>
            <a:ext cx="1326004" cy="369332"/>
          </a:xfrm>
          <a:prstGeom prst="rect">
            <a:avLst/>
          </a:prstGeom>
          <a:noFill/>
        </p:spPr>
        <p:txBody>
          <a:bodyPr wrap="none" rtlCol="0">
            <a:spAutoFit/>
          </a:bodyPr>
          <a:lstStyle/>
          <a:p>
            <a:r>
              <a:rPr lang="ja-JP" altLang="en-US" dirty="0" smtClean="0">
                <a:ea typeface="ＭＳ Ｐゴシック" pitchFamily="50" charset="-128"/>
              </a:rPr>
              <a:t>図</a:t>
            </a:r>
            <a:r>
              <a:rPr lang="en-US" altLang="ja-JP" dirty="0" smtClean="0">
                <a:ea typeface="ＭＳ Ｐゴシック" pitchFamily="50" charset="-128"/>
              </a:rPr>
              <a:t>2.34</a:t>
            </a:r>
            <a:r>
              <a:rPr lang="ja-JP" altLang="en-US" dirty="0" smtClean="0">
                <a:ea typeface="ＭＳ Ｐゴシック" pitchFamily="50" charset="-128"/>
              </a:rPr>
              <a:t>（左）</a:t>
            </a:r>
            <a:endParaRPr lang="ja-JP" altLang="en-US" dirty="0">
              <a:ea typeface="ＭＳ Ｐゴシック" pitchFamily="50" charset="-128"/>
            </a:endParaRPr>
          </a:p>
        </p:txBody>
      </p:sp>
      <p:sp>
        <p:nvSpPr>
          <p:cNvPr id="56" name="Oval 2"/>
          <p:cNvSpPr>
            <a:spLocks noChangeArrowheads="1"/>
          </p:cNvSpPr>
          <p:nvPr/>
        </p:nvSpPr>
        <p:spPr bwMode="auto">
          <a:xfrm>
            <a:off x="5292641" y="2218273"/>
            <a:ext cx="437627" cy="4320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5" name="ドーナツ 4"/>
          <p:cNvSpPr/>
          <p:nvPr/>
        </p:nvSpPr>
        <p:spPr>
          <a:xfrm>
            <a:off x="6234444" y="2205283"/>
            <a:ext cx="481013" cy="468052"/>
          </a:xfrm>
          <a:prstGeom prst="donut">
            <a:avLst>
              <a:gd name="adj" fmla="val 8706"/>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00000"/>
              </a:solidFill>
            </a:endParaRPr>
          </a:p>
        </p:txBody>
      </p:sp>
      <p:sp>
        <p:nvSpPr>
          <p:cNvPr id="59" name="ドーナツ 58"/>
          <p:cNvSpPr/>
          <p:nvPr/>
        </p:nvSpPr>
        <p:spPr>
          <a:xfrm>
            <a:off x="1452110" y="1174243"/>
            <a:ext cx="481013" cy="468052"/>
          </a:xfrm>
          <a:prstGeom prst="donut">
            <a:avLst>
              <a:gd name="adj" fmla="val 8706"/>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00000"/>
              </a:solidFill>
            </a:endParaRPr>
          </a:p>
        </p:txBody>
      </p:sp>
      <p:sp>
        <p:nvSpPr>
          <p:cNvPr id="60" name="Oval 2"/>
          <p:cNvSpPr>
            <a:spLocks noChangeArrowheads="1"/>
          </p:cNvSpPr>
          <p:nvPr/>
        </p:nvSpPr>
        <p:spPr bwMode="auto">
          <a:xfrm>
            <a:off x="1452110" y="1963373"/>
            <a:ext cx="437627" cy="4320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solidFill>
                <a:srgbClr val="000000"/>
              </a:solidFill>
            </a:endParaRPr>
          </a:p>
        </p:txBody>
      </p:sp>
      <p:sp>
        <p:nvSpPr>
          <p:cNvPr id="61" name="Freeform 11"/>
          <p:cNvSpPr>
            <a:spLocks/>
          </p:cNvSpPr>
          <p:nvPr/>
        </p:nvSpPr>
        <p:spPr bwMode="auto">
          <a:xfrm>
            <a:off x="6199306" y="1782165"/>
            <a:ext cx="532084" cy="480712"/>
          </a:xfrm>
          <a:custGeom>
            <a:avLst/>
            <a:gdLst>
              <a:gd name="T0" fmla="*/ 2147483647 w 544"/>
              <a:gd name="T1" fmla="*/ 2147483647 h 408"/>
              <a:gd name="T2" fmla="*/ 2147483647 w 544"/>
              <a:gd name="T3" fmla="*/ 2147483647 h 408"/>
              <a:gd name="T4" fmla="*/ 2147483647 w 544"/>
              <a:gd name="T5" fmla="*/ 0 h 408"/>
              <a:gd name="T6" fmla="*/ 2147483647 w 544"/>
              <a:gd name="T7" fmla="*/ 2147483647 h 408"/>
              <a:gd name="T8" fmla="*/ 2147483647 w 544"/>
              <a:gd name="T9" fmla="*/ 2147483647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408">
                <a:moveTo>
                  <a:pt x="151" y="408"/>
                </a:moveTo>
                <a:cubicBezTo>
                  <a:pt x="75" y="328"/>
                  <a:pt x="0" y="249"/>
                  <a:pt x="15" y="181"/>
                </a:cubicBezTo>
                <a:cubicBezTo>
                  <a:pt x="30" y="113"/>
                  <a:pt x="159" y="0"/>
                  <a:pt x="242" y="0"/>
                </a:cubicBezTo>
                <a:cubicBezTo>
                  <a:pt x="325" y="0"/>
                  <a:pt x="484" y="113"/>
                  <a:pt x="514" y="181"/>
                </a:cubicBezTo>
                <a:cubicBezTo>
                  <a:pt x="544" y="249"/>
                  <a:pt x="483" y="328"/>
                  <a:pt x="423" y="4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62" name="Line 9"/>
          <p:cNvSpPr>
            <a:spLocks noChangeShapeType="1"/>
          </p:cNvSpPr>
          <p:nvPr/>
        </p:nvSpPr>
        <p:spPr bwMode="auto">
          <a:xfrm>
            <a:off x="1048076" y="1409857"/>
            <a:ext cx="433388"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63" name="テキスト ボックス 62"/>
          <p:cNvSpPr txBox="1"/>
          <p:nvPr/>
        </p:nvSpPr>
        <p:spPr>
          <a:xfrm>
            <a:off x="3667813" y="2488669"/>
            <a:ext cx="528895" cy="369332"/>
          </a:xfrm>
          <a:prstGeom prst="rect">
            <a:avLst/>
          </a:prstGeom>
          <a:noFill/>
        </p:spPr>
        <p:txBody>
          <a:bodyPr wrap="square" rtlCol="0">
            <a:spAutoFit/>
          </a:bodyPr>
          <a:lstStyle/>
          <a:p>
            <a:r>
              <a:rPr lang="en-US" altLang="ja-JP" dirty="0" smtClean="0">
                <a:solidFill>
                  <a:srgbClr val="000000"/>
                </a:solidFill>
                <a:ea typeface="ＭＳ Ｐゴシック" pitchFamily="50" charset="-128"/>
              </a:rPr>
              <a:t>M4</a:t>
            </a:r>
            <a:endParaRPr lang="ja-JP" altLang="en-US" dirty="0">
              <a:solidFill>
                <a:srgbClr val="000000"/>
              </a:solidFill>
              <a:ea typeface="ＭＳ Ｐゴシック" pitchFamily="50" charset="-128"/>
            </a:endParaRPr>
          </a:p>
        </p:txBody>
      </p:sp>
      <p:sp>
        <p:nvSpPr>
          <p:cNvPr id="6" name="テキスト ボックス 5"/>
          <p:cNvSpPr txBox="1"/>
          <p:nvPr/>
        </p:nvSpPr>
        <p:spPr>
          <a:xfrm>
            <a:off x="798540" y="3291191"/>
            <a:ext cx="572593" cy="369332"/>
          </a:xfrm>
          <a:prstGeom prst="rect">
            <a:avLst/>
          </a:prstGeom>
          <a:noFill/>
        </p:spPr>
        <p:txBody>
          <a:bodyPr wrap="none" rtlCol="0">
            <a:spAutoFit/>
          </a:bodyPr>
          <a:lstStyle/>
          <a:p>
            <a:r>
              <a:rPr lang="ja-JP" altLang="en-US" b="1" dirty="0" smtClean="0">
                <a:solidFill>
                  <a:srgbClr val="000000"/>
                </a:solidFill>
                <a:ea typeface="ＭＳ Ｐゴシック" pitchFamily="50" charset="-128"/>
              </a:rPr>
              <a:t>（２）</a:t>
            </a:r>
            <a:endParaRPr lang="ja-JP" altLang="en-US" b="1" dirty="0">
              <a:solidFill>
                <a:srgbClr val="000000"/>
              </a:solidFill>
              <a:ea typeface="ＭＳ Ｐゴシック" pitchFamily="50" charset="-128"/>
            </a:endParaRPr>
          </a:p>
        </p:txBody>
      </p:sp>
      <p:sp>
        <p:nvSpPr>
          <p:cNvPr id="65" name="Text Box 20"/>
          <p:cNvSpPr txBox="1">
            <a:spLocks noChangeArrowheads="1"/>
          </p:cNvSpPr>
          <p:nvPr/>
        </p:nvSpPr>
        <p:spPr bwMode="auto">
          <a:xfrm>
            <a:off x="1566359" y="3291191"/>
            <a:ext cx="653403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600" dirty="0">
                <a:solidFill>
                  <a:srgbClr val="000000"/>
                </a:solidFill>
              </a:rPr>
              <a:t>δ(r0,1)={r0,r1}    </a:t>
            </a:r>
            <a:r>
              <a:rPr lang="ja-JP" altLang="en-US" sz="1600" dirty="0">
                <a:solidFill>
                  <a:srgbClr val="000000"/>
                </a:solidFill>
              </a:rPr>
              <a:t>（</a:t>
            </a:r>
            <a:r>
              <a:rPr lang="en-US" altLang="ja-JP" sz="1600" b="1" dirty="0">
                <a:solidFill>
                  <a:srgbClr val="000000"/>
                </a:solidFill>
              </a:rPr>
              <a:t>r2</a:t>
            </a:r>
            <a:r>
              <a:rPr lang="ja-JP" altLang="en-US" sz="1600" b="1" dirty="0">
                <a:solidFill>
                  <a:srgbClr val="000000"/>
                </a:solidFill>
              </a:rPr>
              <a:t>が入っていないので非受理</a:t>
            </a:r>
            <a:r>
              <a:rPr lang="ja-JP" altLang="en-US" sz="1600" dirty="0" smtClean="0">
                <a:solidFill>
                  <a:srgbClr val="000000"/>
                </a:solidFill>
              </a:rPr>
              <a:t>）　　　　　</a:t>
            </a:r>
            <a:endParaRPr lang="ja-JP" altLang="en-US" sz="1600" b="1" dirty="0">
              <a:solidFill>
                <a:srgbClr val="00B050"/>
              </a:solidFill>
            </a:endParaRPr>
          </a:p>
          <a:p>
            <a:pPr eaLnBrk="1" hangingPunct="1">
              <a:spcBef>
                <a:spcPct val="0"/>
              </a:spcBef>
              <a:buFontTx/>
              <a:buNone/>
            </a:pPr>
            <a:endParaRPr lang="ja-JP" altLang="en-US" sz="1600" dirty="0">
              <a:solidFill>
                <a:srgbClr val="000000"/>
              </a:solidFill>
            </a:endParaRPr>
          </a:p>
          <a:p>
            <a:pPr eaLnBrk="1" hangingPunct="1">
              <a:spcBef>
                <a:spcPct val="0"/>
              </a:spcBef>
              <a:buFontTx/>
              <a:buNone/>
            </a:pPr>
            <a:r>
              <a:rPr lang="en-US" altLang="ja-JP" sz="1600" dirty="0"/>
              <a:t>δ(</a:t>
            </a:r>
            <a:r>
              <a:rPr lang="en-US" altLang="ja-JP" sz="1600" b="1" dirty="0"/>
              <a:t>r0,1</a:t>
            </a:r>
            <a:r>
              <a:rPr lang="en-US" altLang="ja-JP" sz="1600" dirty="0"/>
              <a:t>1)=δ(</a:t>
            </a:r>
            <a:r>
              <a:rPr lang="en-US" altLang="ja-JP" sz="1600" b="1" dirty="0"/>
              <a:t>δ(r0,1)</a:t>
            </a:r>
            <a:r>
              <a:rPr lang="en-US" altLang="ja-JP" sz="1600" dirty="0"/>
              <a:t>,1)=δ</a:t>
            </a:r>
            <a:r>
              <a:rPr lang="en-US" altLang="ja-JP" sz="1600" b="1" dirty="0"/>
              <a:t>({r0,r1},</a:t>
            </a:r>
            <a:r>
              <a:rPr lang="en-US" altLang="ja-JP" sz="1600" dirty="0"/>
              <a:t>1)=δ(</a:t>
            </a:r>
            <a:r>
              <a:rPr lang="en-US" altLang="ja-JP" sz="1600" b="1" dirty="0"/>
              <a:t>r0</a:t>
            </a:r>
            <a:r>
              <a:rPr lang="en-US" altLang="ja-JP" sz="1600" dirty="0"/>
              <a:t>,1)∪δ(</a:t>
            </a:r>
            <a:r>
              <a:rPr lang="en-US" altLang="ja-JP" sz="1600" b="1" dirty="0"/>
              <a:t>r1</a:t>
            </a:r>
            <a:r>
              <a:rPr lang="en-US" altLang="ja-JP" sz="1600" dirty="0"/>
              <a:t>,1)={r0,r1}∪{</a:t>
            </a:r>
            <a:r>
              <a:rPr lang="en-US" altLang="ja-JP" sz="1600" dirty="0">
                <a:solidFill>
                  <a:srgbClr val="000000"/>
                </a:solidFill>
              </a:rPr>
              <a:t>r2}</a:t>
            </a:r>
          </a:p>
          <a:p>
            <a:pPr eaLnBrk="1" hangingPunct="1">
              <a:spcBef>
                <a:spcPct val="0"/>
              </a:spcBef>
              <a:buFontTx/>
              <a:buNone/>
            </a:pPr>
            <a:r>
              <a:rPr lang="en-US" altLang="ja-JP" sz="1600" dirty="0">
                <a:solidFill>
                  <a:srgbClr val="000000"/>
                </a:solidFill>
              </a:rPr>
              <a:t>              ={r0,r1,r2}</a:t>
            </a:r>
            <a:r>
              <a:rPr lang="ja-JP" altLang="en-US" sz="1600" dirty="0">
                <a:solidFill>
                  <a:srgbClr val="000000"/>
                </a:solidFill>
              </a:rPr>
              <a:t>　　　　（</a:t>
            </a:r>
            <a:r>
              <a:rPr lang="en-US" altLang="ja-JP" sz="1600" b="1" dirty="0">
                <a:solidFill>
                  <a:srgbClr val="000000"/>
                </a:solidFill>
              </a:rPr>
              <a:t>r2</a:t>
            </a:r>
            <a:r>
              <a:rPr lang="ja-JP" altLang="en-US" sz="1600" b="1" dirty="0">
                <a:solidFill>
                  <a:srgbClr val="000000"/>
                </a:solidFill>
              </a:rPr>
              <a:t>が入っているので受理</a:t>
            </a:r>
            <a:r>
              <a:rPr lang="ja-JP" altLang="en-US" sz="1600" dirty="0" smtClean="0">
                <a:solidFill>
                  <a:srgbClr val="000000"/>
                </a:solidFill>
              </a:rPr>
              <a:t>）　　　</a:t>
            </a:r>
            <a:endParaRPr lang="ja-JP" altLang="en-US" sz="1600" b="1" dirty="0">
              <a:solidFill>
                <a:srgbClr val="00B050"/>
              </a:solidFill>
            </a:endParaRPr>
          </a:p>
          <a:p>
            <a:pPr eaLnBrk="1" hangingPunct="1">
              <a:spcBef>
                <a:spcPct val="0"/>
              </a:spcBef>
              <a:buFontTx/>
              <a:buNone/>
            </a:pPr>
            <a:endParaRPr lang="ja-JP" altLang="en-US" sz="1600" dirty="0">
              <a:solidFill>
                <a:srgbClr val="000000"/>
              </a:solidFill>
            </a:endParaRPr>
          </a:p>
          <a:p>
            <a:pPr eaLnBrk="1" hangingPunct="1">
              <a:spcBef>
                <a:spcPct val="0"/>
              </a:spcBef>
              <a:buFontTx/>
              <a:buNone/>
            </a:pPr>
            <a:r>
              <a:rPr lang="en-US" altLang="ja-JP" sz="1600" dirty="0">
                <a:solidFill>
                  <a:srgbClr val="000000"/>
                </a:solidFill>
              </a:rPr>
              <a:t>δ(r0,110)=δ(δ(r0,11),0)=δ({</a:t>
            </a:r>
            <a:r>
              <a:rPr lang="en-US" altLang="ja-JP" sz="1600" b="1" dirty="0">
                <a:solidFill>
                  <a:srgbClr val="00CC00"/>
                </a:solidFill>
              </a:rPr>
              <a:t>r0</a:t>
            </a:r>
            <a:r>
              <a:rPr lang="en-US" altLang="ja-JP" sz="1600" dirty="0">
                <a:solidFill>
                  <a:srgbClr val="000000"/>
                </a:solidFill>
              </a:rPr>
              <a:t>,</a:t>
            </a:r>
            <a:r>
              <a:rPr lang="en-US" altLang="ja-JP" sz="1600" b="1" dirty="0">
                <a:solidFill>
                  <a:srgbClr val="FF0000"/>
                </a:solidFill>
              </a:rPr>
              <a:t>r1</a:t>
            </a:r>
            <a:r>
              <a:rPr lang="en-US" altLang="ja-JP" sz="1600" dirty="0">
                <a:solidFill>
                  <a:srgbClr val="000000"/>
                </a:solidFill>
              </a:rPr>
              <a:t>,</a:t>
            </a:r>
            <a:r>
              <a:rPr lang="en-US" altLang="ja-JP" sz="1600" b="1" dirty="0">
                <a:solidFill>
                  <a:srgbClr val="333399"/>
                </a:solidFill>
              </a:rPr>
              <a:t>r2</a:t>
            </a:r>
            <a:r>
              <a:rPr lang="en-US" altLang="ja-JP" sz="1600" dirty="0">
                <a:solidFill>
                  <a:srgbClr val="000000"/>
                </a:solidFill>
              </a:rPr>
              <a:t>},0)=</a:t>
            </a:r>
            <a:r>
              <a:rPr lang="en-US" altLang="ja-JP" sz="1600" b="1" dirty="0">
                <a:solidFill>
                  <a:srgbClr val="00CC00"/>
                </a:solidFill>
              </a:rPr>
              <a:t>δ(r0,0)</a:t>
            </a:r>
            <a:r>
              <a:rPr lang="en-US" altLang="ja-JP" sz="1600" dirty="0">
                <a:solidFill>
                  <a:srgbClr val="000000"/>
                </a:solidFill>
              </a:rPr>
              <a:t>∪</a:t>
            </a:r>
            <a:r>
              <a:rPr lang="en-US" altLang="ja-JP" sz="1600" b="1" dirty="0">
                <a:solidFill>
                  <a:srgbClr val="FF0000"/>
                </a:solidFill>
              </a:rPr>
              <a:t>δ(r1,0)</a:t>
            </a:r>
            <a:r>
              <a:rPr lang="en-US" altLang="ja-JP" sz="1600" dirty="0">
                <a:solidFill>
                  <a:srgbClr val="000000"/>
                </a:solidFill>
              </a:rPr>
              <a:t>∪</a:t>
            </a:r>
            <a:r>
              <a:rPr lang="en-US" altLang="ja-JP" sz="1600" b="1" dirty="0">
                <a:solidFill>
                  <a:srgbClr val="333399"/>
                </a:solidFill>
              </a:rPr>
              <a:t>δ(r2,0)</a:t>
            </a:r>
          </a:p>
          <a:p>
            <a:pPr eaLnBrk="1" hangingPunct="1">
              <a:spcBef>
                <a:spcPct val="0"/>
              </a:spcBef>
              <a:buFontTx/>
              <a:buNone/>
            </a:pPr>
            <a:r>
              <a:rPr lang="en-US" altLang="ja-JP" sz="1600" dirty="0">
                <a:solidFill>
                  <a:srgbClr val="000000"/>
                </a:solidFill>
              </a:rPr>
              <a:t>                =</a:t>
            </a:r>
            <a:r>
              <a:rPr lang="en-US" altLang="ja-JP" sz="1600" b="1" dirty="0">
                <a:solidFill>
                  <a:srgbClr val="00FF00"/>
                </a:solidFill>
              </a:rPr>
              <a:t>{r0}</a:t>
            </a:r>
            <a:r>
              <a:rPr lang="en-US" altLang="ja-JP" sz="1600" dirty="0">
                <a:solidFill>
                  <a:srgbClr val="000000"/>
                </a:solidFill>
              </a:rPr>
              <a:t>∪</a:t>
            </a:r>
            <a:r>
              <a:rPr lang="en-US" altLang="ja-JP" sz="1600" b="1" dirty="0">
                <a:solidFill>
                  <a:srgbClr val="FF0000"/>
                </a:solidFill>
              </a:rPr>
              <a:t>φ</a:t>
            </a:r>
            <a:r>
              <a:rPr lang="en-US" altLang="ja-JP" sz="1600" dirty="0">
                <a:solidFill>
                  <a:srgbClr val="000000"/>
                </a:solidFill>
              </a:rPr>
              <a:t>∪</a:t>
            </a:r>
            <a:r>
              <a:rPr lang="en-US" altLang="ja-JP" sz="1600" b="1" dirty="0">
                <a:solidFill>
                  <a:srgbClr val="333399"/>
                </a:solidFill>
              </a:rPr>
              <a:t>{r2}</a:t>
            </a:r>
            <a:r>
              <a:rPr lang="en-US" altLang="ja-JP" sz="1600" dirty="0">
                <a:solidFill>
                  <a:srgbClr val="000000"/>
                </a:solidFill>
              </a:rPr>
              <a:t>={r0,r2} </a:t>
            </a:r>
            <a:r>
              <a:rPr lang="ja-JP" altLang="en-US" sz="1600" dirty="0">
                <a:solidFill>
                  <a:srgbClr val="000000"/>
                </a:solidFill>
              </a:rPr>
              <a:t>　</a:t>
            </a:r>
            <a:r>
              <a:rPr lang="ja-JP" altLang="en-US" sz="1600" dirty="0" smtClean="0">
                <a:solidFill>
                  <a:srgbClr val="000000"/>
                </a:solidFill>
              </a:rPr>
              <a:t>（</a:t>
            </a:r>
            <a:r>
              <a:rPr lang="en-US" altLang="ja-JP" sz="1600" b="1" dirty="0">
                <a:solidFill>
                  <a:srgbClr val="000000"/>
                </a:solidFill>
              </a:rPr>
              <a:t>r2</a:t>
            </a:r>
            <a:r>
              <a:rPr lang="ja-JP" altLang="en-US" sz="1600" b="1" dirty="0">
                <a:solidFill>
                  <a:srgbClr val="000000"/>
                </a:solidFill>
              </a:rPr>
              <a:t>が入っているので受理</a:t>
            </a:r>
            <a:r>
              <a:rPr lang="ja-JP" altLang="en-US" sz="1600" dirty="0" smtClean="0">
                <a:solidFill>
                  <a:srgbClr val="000000"/>
                </a:solidFill>
              </a:rPr>
              <a:t>）　</a:t>
            </a:r>
            <a:endParaRPr lang="ja-JP" altLang="en-US" sz="1600" b="1" dirty="0">
              <a:solidFill>
                <a:srgbClr val="00B050"/>
              </a:solidFill>
            </a:endParaRPr>
          </a:p>
          <a:p>
            <a:pPr eaLnBrk="1" hangingPunct="1">
              <a:spcBef>
                <a:spcPct val="0"/>
              </a:spcBef>
              <a:buFontTx/>
              <a:buNone/>
            </a:pPr>
            <a:endParaRPr lang="ja-JP" altLang="en-US" sz="1600" dirty="0">
              <a:solidFill>
                <a:srgbClr val="000000"/>
              </a:solidFill>
            </a:endParaRPr>
          </a:p>
          <a:p>
            <a:pPr eaLnBrk="1" hangingPunct="1">
              <a:spcBef>
                <a:spcPct val="0"/>
              </a:spcBef>
              <a:buFontTx/>
              <a:buNone/>
            </a:pPr>
            <a:r>
              <a:rPr lang="en-US" altLang="ja-JP" sz="1600" dirty="0">
                <a:solidFill>
                  <a:srgbClr val="000000"/>
                </a:solidFill>
              </a:rPr>
              <a:t>δ(r0,1101)=δ(δ(r0,110),1)=δ({</a:t>
            </a:r>
            <a:r>
              <a:rPr lang="en-US" altLang="ja-JP" sz="1600" b="1" dirty="0">
                <a:solidFill>
                  <a:srgbClr val="333399"/>
                </a:solidFill>
              </a:rPr>
              <a:t>r0</a:t>
            </a:r>
            <a:r>
              <a:rPr lang="en-US" altLang="ja-JP" sz="1600" dirty="0">
                <a:solidFill>
                  <a:srgbClr val="000000"/>
                </a:solidFill>
              </a:rPr>
              <a:t>,</a:t>
            </a:r>
            <a:r>
              <a:rPr lang="en-US" altLang="ja-JP" sz="1600" b="1" dirty="0">
                <a:solidFill>
                  <a:srgbClr val="FF0000"/>
                </a:solidFill>
              </a:rPr>
              <a:t>r2</a:t>
            </a:r>
            <a:r>
              <a:rPr lang="en-US" altLang="ja-JP" sz="1600" dirty="0">
                <a:solidFill>
                  <a:srgbClr val="000000"/>
                </a:solidFill>
              </a:rPr>
              <a:t>},1)=</a:t>
            </a:r>
            <a:r>
              <a:rPr lang="en-US" altLang="ja-JP" sz="1600" b="1" dirty="0">
                <a:solidFill>
                  <a:srgbClr val="333399"/>
                </a:solidFill>
              </a:rPr>
              <a:t>δ(r0,1)</a:t>
            </a:r>
            <a:r>
              <a:rPr lang="en-US" altLang="ja-JP" sz="1600" dirty="0">
                <a:solidFill>
                  <a:srgbClr val="000000"/>
                </a:solidFill>
              </a:rPr>
              <a:t>∪</a:t>
            </a:r>
            <a:r>
              <a:rPr lang="en-US" altLang="ja-JP" sz="1600" b="1" dirty="0">
                <a:solidFill>
                  <a:srgbClr val="FF0000"/>
                </a:solidFill>
              </a:rPr>
              <a:t>δ(r2,1)</a:t>
            </a:r>
          </a:p>
          <a:p>
            <a:pPr eaLnBrk="1" hangingPunct="1">
              <a:spcBef>
                <a:spcPct val="0"/>
              </a:spcBef>
              <a:buFontTx/>
              <a:buNone/>
            </a:pPr>
            <a:r>
              <a:rPr lang="en-US" altLang="ja-JP" sz="1600" dirty="0">
                <a:solidFill>
                  <a:srgbClr val="000000"/>
                </a:solidFill>
              </a:rPr>
              <a:t>                =</a:t>
            </a:r>
            <a:r>
              <a:rPr lang="en-US" altLang="ja-JP" sz="1600" b="1" dirty="0">
                <a:solidFill>
                  <a:srgbClr val="333399"/>
                </a:solidFill>
              </a:rPr>
              <a:t>{r0,r1}</a:t>
            </a:r>
            <a:r>
              <a:rPr lang="en-US" altLang="ja-JP" sz="1600" dirty="0">
                <a:solidFill>
                  <a:srgbClr val="000000"/>
                </a:solidFill>
              </a:rPr>
              <a:t>∪</a:t>
            </a:r>
            <a:r>
              <a:rPr lang="en-US" altLang="ja-JP" sz="1600" b="1" dirty="0">
                <a:solidFill>
                  <a:srgbClr val="FF0000"/>
                </a:solidFill>
              </a:rPr>
              <a:t>φ</a:t>
            </a:r>
            <a:r>
              <a:rPr lang="en-US" altLang="ja-JP" sz="1600" dirty="0">
                <a:solidFill>
                  <a:srgbClr val="000000"/>
                </a:solidFill>
              </a:rPr>
              <a:t>={r0,r1}  </a:t>
            </a:r>
            <a:r>
              <a:rPr lang="ja-JP" altLang="en-US" sz="1600" dirty="0">
                <a:solidFill>
                  <a:srgbClr val="000000"/>
                </a:solidFill>
              </a:rPr>
              <a:t>　　　 （</a:t>
            </a:r>
            <a:r>
              <a:rPr lang="ja-JP" altLang="en-US" sz="1600" b="1" dirty="0">
                <a:solidFill>
                  <a:srgbClr val="000000"/>
                </a:solidFill>
              </a:rPr>
              <a:t>ｒ２が入っていないので非受理</a:t>
            </a:r>
            <a:r>
              <a:rPr lang="ja-JP" altLang="en-US" sz="1600" dirty="0" smtClean="0">
                <a:solidFill>
                  <a:srgbClr val="000000"/>
                </a:solidFill>
              </a:rPr>
              <a:t>）　</a:t>
            </a:r>
            <a:endParaRPr lang="en-US" altLang="ja-JP" sz="1600" dirty="0" smtClean="0">
              <a:solidFill>
                <a:srgbClr val="000000"/>
              </a:solidFill>
            </a:endParaRPr>
          </a:p>
          <a:p>
            <a:pPr eaLnBrk="1" hangingPunct="1">
              <a:spcBef>
                <a:spcPct val="0"/>
              </a:spcBef>
              <a:buFontTx/>
              <a:buNone/>
            </a:pPr>
            <a:endParaRPr lang="en-US" altLang="ja-JP" sz="1600" dirty="0">
              <a:solidFill>
                <a:srgbClr val="000000"/>
              </a:solidFill>
            </a:endParaRPr>
          </a:p>
          <a:p>
            <a:pPr eaLnBrk="1" hangingPunct="1">
              <a:spcBef>
                <a:spcPct val="0"/>
              </a:spcBef>
              <a:buFontTx/>
              <a:buNone/>
            </a:pPr>
            <a:r>
              <a:rPr lang="en-US" altLang="ja-JP" sz="1600" dirty="0" smtClean="0">
                <a:solidFill>
                  <a:srgbClr val="000000"/>
                </a:solidFill>
              </a:rPr>
              <a:t>δ(r0,11011)=δ(δ(r0,1101),1)=δ({r0,r1},1)={r0,r1,r2}</a:t>
            </a:r>
            <a:r>
              <a:rPr lang="ja-JP" altLang="en-US" sz="1600" dirty="0" smtClean="0">
                <a:solidFill>
                  <a:srgbClr val="000000"/>
                </a:solidFill>
              </a:rPr>
              <a:t>　　　　　　　</a:t>
            </a:r>
            <a:r>
              <a:rPr lang="en-US" altLang="ja-JP" sz="1600" dirty="0" smtClean="0">
                <a:solidFill>
                  <a:srgbClr val="000000"/>
                </a:solidFill>
              </a:rPr>
              <a:t>                                                         </a:t>
            </a:r>
            <a:r>
              <a:rPr lang="ja-JP" altLang="en-US" sz="1600" dirty="0" smtClean="0">
                <a:solidFill>
                  <a:srgbClr val="000000"/>
                </a:solidFill>
              </a:rPr>
              <a:t>　　　　　　　　　　　　　　　　　　　</a:t>
            </a:r>
            <a:endParaRPr lang="en-US" altLang="ja-JP" sz="1600" dirty="0" smtClean="0">
              <a:solidFill>
                <a:srgbClr val="000000"/>
              </a:solidFill>
            </a:endParaRPr>
          </a:p>
          <a:p>
            <a:pPr eaLnBrk="1" hangingPunct="1">
              <a:spcBef>
                <a:spcPct val="0"/>
              </a:spcBef>
              <a:buFontTx/>
              <a:buNone/>
            </a:pPr>
            <a:r>
              <a:rPr lang="ja-JP" altLang="en-US" sz="1600" dirty="0">
                <a:solidFill>
                  <a:srgbClr val="000000"/>
                </a:solidFill>
              </a:rPr>
              <a:t>　</a:t>
            </a:r>
            <a:r>
              <a:rPr lang="ja-JP" altLang="en-US" sz="1600" dirty="0" smtClean="0">
                <a:solidFill>
                  <a:srgbClr val="000000"/>
                </a:solidFill>
              </a:rPr>
              <a:t>　　　　　　　　　　　　　　　　　　　　　　　（</a:t>
            </a:r>
            <a:r>
              <a:rPr lang="en-US" altLang="ja-JP" sz="1600" b="1" dirty="0" smtClean="0">
                <a:solidFill>
                  <a:srgbClr val="000000"/>
                </a:solidFill>
              </a:rPr>
              <a:t>r2</a:t>
            </a:r>
            <a:r>
              <a:rPr lang="ja-JP" altLang="en-US" sz="1600" b="1" dirty="0" smtClean="0">
                <a:solidFill>
                  <a:srgbClr val="000000"/>
                </a:solidFill>
              </a:rPr>
              <a:t>が入っているので受理</a:t>
            </a:r>
            <a:r>
              <a:rPr lang="ja-JP" altLang="en-US" sz="1600" dirty="0" smtClean="0">
                <a:solidFill>
                  <a:srgbClr val="000000"/>
                </a:solidFill>
              </a:rPr>
              <a:t>）</a:t>
            </a:r>
          </a:p>
        </p:txBody>
      </p:sp>
      <p:sp>
        <p:nvSpPr>
          <p:cNvPr id="66" name="Freeform 25"/>
          <p:cNvSpPr>
            <a:spLocks/>
          </p:cNvSpPr>
          <p:nvPr/>
        </p:nvSpPr>
        <p:spPr bwMode="auto">
          <a:xfrm rot="21328436">
            <a:off x="5121497" y="3558496"/>
            <a:ext cx="1318491" cy="336550"/>
          </a:xfrm>
          <a:custGeom>
            <a:avLst/>
            <a:gdLst>
              <a:gd name="T0" fmla="*/ 0 w 861"/>
              <a:gd name="T1" fmla="*/ 2147483647 h 188"/>
              <a:gd name="T2" fmla="*/ 2147483647 w 861"/>
              <a:gd name="T3" fmla="*/ 2147483647 h 188"/>
              <a:gd name="T4" fmla="*/ 2147483647 w 861"/>
              <a:gd name="T5" fmla="*/ 2147483647 h 188"/>
              <a:gd name="T6" fmla="*/ 0 60000 65536"/>
              <a:gd name="T7" fmla="*/ 0 60000 65536"/>
              <a:gd name="T8" fmla="*/ 0 60000 65536"/>
            </a:gdLst>
            <a:ahLst/>
            <a:cxnLst>
              <a:cxn ang="T6">
                <a:pos x="T0" y="T1"/>
              </a:cxn>
              <a:cxn ang="T7">
                <a:pos x="T2" y="T3"/>
              </a:cxn>
              <a:cxn ang="T8">
                <a:pos x="T4" y="T5"/>
              </a:cxn>
            </a:cxnLst>
            <a:rect l="0" t="0" r="r" b="b"/>
            <a:pathLst>
              <a:path w="861" h="188">
                <a:moveTo>
                  <a:pt x="0" y="143"/>
                </a:moveTo>
                <a:cubicBezTo>
                  <a:pt x="177" y="71"/>
                  <a:pt x="355" y="0"/>
                  <a:pt x="498" y="7"/>
                </a:cubicBezTo>
                <a:cubicBezTo>
                  <a:pt x="641" y="14"/>
                  <a:pt x="801" y="158"/>
                  <a:pt x="861" y="1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67" name="Freeform 26"/>
          <p:cNvSpPr>
            <a:spLocks/>
          </p:cNvSpPr>
          <p:nvPr/>
        </p:nvSpPr>
        <p:spPr bwMode="auto">
          <a:xfrm>
            <a:off x="6098097" y="3537760"/>
            <a:ext cx="1079500" cy="288925"/>
          </a:xfrm>
          <a:custGeom>
            <a:avLst/>
            <a:gdLst>
              <a:gd name="T0" fmla="*/ 0 w 681"/>
              <a:gd name="T1" fmla="*/ 2147483647 h 182"/>
              <a:gd name="T2" fmla="*/ 2147483647 w 681"/>
              <a:gd name="T3" fmla="*/ 0 h 182"/>
              <a:gd name="T4" fmla="*/ 2147483647 w 681"/>
              <a:gd name="T5" fmla="*/ 2147483647 h 182"/>
              <a:gd name="T6" fmla="*/ 0 60000 65536"/>
              <a:gd name="T7" fmla="*/ 0 60000 65536"/>
              <a:gd name="T8" fmla="*/ 0 60000 65536"/>
            </a:gdLst>
            <a:ahLst/>
            <a:cxnLst>
              <a:cxn ang="T6">
                <a:pos x="T0" y="T1"/>
              </a:cxn>
              <a:cxn ang="T7">
                <a:pos x="T2" y="T3"/>
              </a:cxn>
              <a:cxn ang="T8">
                <a:pos x="T4" y="T5"/>
              </a:cxn>
            </a:cxnLst>
            <a:rect l="0" t="0" r="r" b="b"/>
            <a:pathLst>
              <a:path w="681" h="182">
                <a:moveTo>
                  <a:pt x="0" y="182"/>
                </a:moveTo>
                <a:cubicBezTo>
                  <a:pt x="102" y="91"/>
                  <a:pt x="205" y="0"/>
                  <a:pt x="318" y="0"/>
                </a:cubicBezTo>
                <a:cubicBezTo>
                  <a:pt x="431" y="0"/>
                  <a:pt x="556" y="91"/>
                  <a:pt x="681" y="18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solidFill>
                <a:srgbClr val="000000"/>
              </a:solidFill>
              <a:ea typeface="ＭＳ Ｐゴシック" pitchFamily="50" charset="-128"/>
            </a:endParaRPr>
          </a:p>
        </p:txBody>
      </p:sp>
      <p:sp>
        <p:nvSpPr>
          <p:cNvPr id="37" name="テキスト ボックス 36"/>
          <p:cNvSpPr txBox="1"/>
          <p:nvPr/>
        </p:nvSpPr>
        <p:spPr>
          <a:xfrm>
            <a:off x="4470625" y="2808530"/>
            <a:ext cx="1326004" cy="369332"/>
          </a:xfrm>
          <a:prstGeom prst="rect">
            <a:avLst/>
          </a:prstGeom>
          <a:noFill/>
        </p:spPr>
        <p:txBody>
          <a:bodyPr wrap="none" rtlCol="0">
            <a:spAutoFit/>
          </a:bodyPr>
          <a:lstStyle/>
          <a:p>
            <a:r>
              <a:rPr lang="ja-JP" altLang="en-US" dirty="0" smtClean="0">
                <a:ea typeface="ＭＳ Ｐゴシック" pitchFamily="50" charset="-128"/>
              </a:rPr>
              <a:t>図</a:t>
            </a:r>
            <a:r>
              <a:rPr lang="en-US" altLang="ja-JP" dirty="0" smtClean="0">
                <a:ea typeface="ＭＳ Ｐゴシック" pitchFamily="50" charset="-128"/>
              </a:rPr>
              <a:t>2.34</a:t>
            </a:r>
            <a:r>
              <a:rPr lang="ja-JP" altLang="en-US" dirty="0" smtClean="0">
                <a:ea typeface="ＭＳ Ｐゴシック" pitchFamily="50" charset="-128"/>
              </a:rPr>
              <a:t>（右）</a:t>
            </a:r>
            <a:endParaRPr lang="ja-JP" altLang="en-US" dirty="0">
              <a:ea typeface="ＭＳ Ｐゴシック" pitchFamily="50" charset="-128"/>
            </a:endParaRPr>
          </a:p>
        </p:txBody>
      </p:sp>
      <p:cxnSp>
        <p:nvCxnSpPr>
          <p:cNvPr id="3" name="直線コネクタ 2"/>
          <p:cNvCxnSpPr/>
          <p:nvPr/>
        </p:nvCxnSpPr>
        <p:spPr>
          <a:xfrm>
            <a:off x="539552" y="3177862"/>
            <a:ext cx="25202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059832" y="1814244"/>
            <a:ext cx="0" cy="13636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3059832" y="1777601"/>
            <a:ext cx="482453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103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33</a:t>
            </a:r>
            <a:endParaRPr lang="en-US" altLang="ja-JP" sz="1400" dirty="0" smtClean="0"/>
          </a:p>
        </p:txBody>
      </p:sp>
      <p:sp>
        <p:nvSpPr>
          <p:cNvPr id="2051" name="Text Box 4"/>
          <p:cNvSpPr txBox="1">
            <a:spLocks noChangeArrowheads="1"/>
          </p:cNvSpPr>
          <p:nvPr/>
        </p:nvSpPr>
        <p:spPr bwMode="auto">
          <a:xfrm>
            <a:off x="735013" y="778844"/>
            <a:ext cx="79200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演習</a:t>
            </a:r>
            <a:endParaRPr lang="en-US" altLang="ja-JP" sz="1800" dirty="0"/>
          </a:p>
          <a:p>
            <a:pPr eaLnBrk="1" hangingPunct="1">
              <a:spcBef>
                <a:spcPct val="0"/>
              </a:spcBef>
              <a:buFontTx/>
              <a:buNone/>
            </a:pPr>
            <a:r>
              <a:rPr lang="ja-JP" altLang="en-US" sz="1800" dirty="0" smtClean="0"/>
              <a:t>　問題１</a:t>
            </a:r>
            <a:endParaRPr lang="en-US" altLang="ja-JP" sz="1800" dirty="0" smtClean="0"/>
          </a:p>
          <a:p>
            <a:pPr eaLnBrk="1" hangingPunct="1">
              <a:spcBef>
                <a:spcPct val="0"/>
              </a:spcBef>
              <a:buFontTx/>
              <a:buNone/>
            </a:pPr>
            <a:endParaRPr lang="ja-JP" altLang="en-US" sz="1800" dirty="0"/>
          </a:p>
          <a:p>
            <a:pPr eaLnBrk="1" hangingPunct="1">
              <a:spcBef>
                <a:spcPct val="0"/>
              </a:spcBef>
              <a:buFontTx/>
              <a:buNone/>
            </a:pPr>
            <a:r>
              <a:rPr lang="ja-JP" altLang="en-US" sz="1800" dirty="0"/>
              <a:t>　以下の決定性有限オートマトンの最簡形をハフマン・ミーリー法を用いて求めよ。ただし、</a:t>
            </a:r>
            <a:r>
              <a:rPr lang="en-US" altLang="ja-JP" sz="1800" dirty="0"/>
              <a:t>Σ</a:t>
            </a:r>
            <a:r>
              <a:rPr lang="ja-JP" altLang="en-US" sz="1800" dirty="0"/>
              <a:t>＝｛０，１｝</a:t>
            </a:r>
          </a:p>
        </p:txBody>
      </p:sp>
      <p:sp>
        <p:nvSpPr>
          <p:cNvPr id="2052" name="Oval 5"/>
          <p:cNvSpPr>
            <a:spLocks noChangeArrowheads="1"/>
          </p:cNvSpPr>
          <p:nvPr/>
        </p:nvSpPr>
        <p:spPr bwMode="auto">
          <a:xfrm>
            <a:off x="2268538" y="3062139"/>
            <a:ext cx="503237"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053" name="Oval 6"/>
          <p:cNvSpPr>
            <a:spLocks noChangeArrowheads="1"/>
          </p:cNvSpPr>
          <p:nvPr/>
        </p:nvSpPr>
        <p:spPr bwMode="auto">
          <a:xfrm>
            <a:off x="2268538" y="4070201"/>
            <a:ext cx="503237"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054" name="Text Box 7"/>
          <p:cNvSpPr txBox="1">
            <a:spLocks noChangeArrowheads="1"/>
          </p:cNvSpPr>
          <p:nvPr/>
        </p:nvSpPr>
        <p:spPr bwMode="auto">
          <a:xfrm>
            <a:off x="3492500" y="3135164"/>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q1</a:t>
            </a:r>
          </a:p>
        </p:txBody>
      </p:sp>
      <p:sp>
        <p:nvSpPr>
          <p:cNvPr id="2055" name="Text Box 8"/>
          <p:cNvSpPr txBox="1">
            <a:spLocks noChangeArrowheads="1"/>
          </p:cNvSpPr>
          <p:nvPr/>
        </p:nvSpPr>
        <p:spPr bwMode="auto">
          <a:xfrm>
            <a:off x="2268538" y="3135164"/>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q0</a:t>
            </a:r>
          </a:p>
        </p:txBody>
      </p:sp>
      <p:sp>
        <p:nvSpPr>
          <p:cNvPr id="2056" name="Text Box 9"/>
          <p:cNvSpPr txBox="1">
            <a:spLocks noChangeArrowheads="1"/>
          </p:cNvSpPr>
          <p:nvPr/>
        </p:nvSpPr>
        <p:spPr bwMode="auto">
          <a:xfrm>
            <a:off x="3492500" y="414322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q4</a:t>
            </a:r>
          </a:p>
        </p:txBody>
      </p:sp>
      <p:sp>
        <p:nvSpPr>
          <p:cNvPr id="2057" name="Text Box 10"/>
          <p:cNvSpPr txBox="1">
            <a:spLocks noChangeArrowheads="1"/>
          </p:cNvSpPr>
          <p:nvPr/>
        </p:nvSpPr>
        <p:spPr bwMode="auto">
          <a:xfrm>
            <a:off x="4787900" y="3135164"/>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q2</a:t>
            </a:r>
          </a:p>
        </p:txBody>
      </p:sp>
      <p:sp>
        <p:nvSpPr>
          <p:cNvPr id="2058" name="Text Box 11"/>
          <p:cNvSpPr txBox="1">
            <a:spLocks noChangeArrowheads="1"/>
          </p:cNvSpPr>
          <p:nvPr/>
        </p:nvSpPr>
        <p:spPr bwMode="auto">
          <a:xfrm>
            <a:off x="2268538" y="414322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q3</a:t>
            </a:r>
          </a:p>
        </p:txBody>
      </p:sp>
      <p:sp>
        <p:nvSpPr>
          <p:cNvPr id="2059" name="Freeform 12"/>
          <p:cNvSpPr>
            <a:spLocks/>
          </p:cNvSpPr>
          <p:nvPr/>
        </p:nvSpPr>
        <p:spPr bwMode="auto">
          <a:xfrm rot="10800000">
            <a:off x="2124075" y="4503589"/>
            <a:ext cx="779463" cy="503237"/>
          </a:xfrm>
          <a:custGeom>
            <a:avLst/>
            <a:gdLst>
              <a:gd name="T0" fmla="*/ 2147483647 w 491"/>
              <a:gd name="T1" fmla="*/ 2147483647 h 317"/>
              <a:gd name="T2" fmla="*/ 2147483647 w 491"/>
              <a:gd name="T3" fmla="*/ 2147483647 h 317"/>
              <a:gd name="T4" fmla="*/ 2147483647 w 491"/>
              <a:gd name="T5" fmla="*/ 0 h 317"/>
              <a:gd name="T6" fmla="*/ 2147483647 w 491"/>
              <a:gd name="T7" fmla="*/ 2147483647 h 317"/>
              <a:gd name="T8" fmla="*/ 2147483647 w 491"/>
              <a:gd name="T9" fmla="*/ 2147483647 h 317"/>
              <a:gd name="T10" fmla="*/ 0 60000 65536"/>
              <a:gd name="T11" fmla="*/ 0 60000 65536"/>
              <a:gd name="T12" fmla="*/ 0 60000 65536"/>
              <a:gd name="T13" fmla="*/ 0 60000 65536"/>
              <a:gd name="T14" fmla="*/ 0 60000 65536"/>
              <a:gd name="T15" fmla="*/ 0 w 491"/>
              <a:gd name="T16" fmla="*/ 0 h 317"/>
              <a:gd name="T17" fmla="*/ 491 w 491"/>
              <a:gd name="T18" fmla="*/ 317 h 317"/>
            </a:gdLst>
            <a:ahLst/>
            <a:cxnLst>
              <a:cxn ang="T10">
                <a:pos x="T0" y="T1"/>
              </a:cxn>
              <a:cxn ang="T11">
                <a:pos x="T2" y="T3"/>
              </a:cxn>
              <a:cxn ang="T12">
                <a:pos x="T4" y="T5"/>
              </a:cxn>
              <a:cxn ang="T13">
                <a:pos x="T6" y="T7"/>
              </a:cxn>
              <a:cxn ang="T14">
                <a:pos x="T8" y="T9"/>
              </a:cxn>
            </a:cxnLst>
            <a:rect l="T15" t="T16" r="T17" b="T18"/>
            <a:pathLst>
              <a:path w="491" h="317">
                <a:moveTo>
                  <a:pt x="114" y="317"/>
                </a:moveTo>
                <a:cubicBezTo>
                  <a:pt x="57" y="253"/>
                  <a:pt x="0" y="189"/>
                  <a:pt x="23" y="136"/>
                </a:cubicBezTo>
                <a:cubicBezTo>
                  <a:pt x="46" y="83"/>
                  <a:pt x="175" y="0"/>
                  <a:pt x="250" y="0"/>
                </a:cubicBezTo>
                <a:cubicBezTo>
                  <a:pt x="325" y="0"/>
                  <a:pt x="461" y="83"/>
                  <a:pt x="476" y="136"/>
                </a:cubicBezTo>
                <a:cubicBezTo>
                  <a:pt x="491" y="189"/>
                  <a:pt x="415" y="253"/>
                  <a:pt x="340" y="317"/>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060" name="Line 13"/>
          <p:cNvSpPr>
            <a:spLocks noChangeShapeType="1"/>
          </p:cNvSpPr>
          <p:nvPr/>
        </p:nvSpPr>
        <p:spPr bwMode="auto">
          <a:xfrm>
            <a:off x="2771775" y="3279626"/>
            <a:ext cx="7207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61" name="Line 14"/>
          <p:cNvSpPr>
            <a:spLocks noChangeShapeType="1"/>
          </p:cNvSpPr>
          <p:nvPr/>
        </p:nvSpPr>
        <p:spPr bwMode="auto">
          <a:xfrm flipH="1" flipV="1">
            <a:off x="2555875" y="3566964"/>
            <a:ext cx="1588" cy="5032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2062" name="Line 15"/>
          <p:cNvSpPr>
            <a:spLocks noChangeShapeType="1"/>
          </p:cNvSpPr>
          <p:nvPr/>
        </p:nvSpPr>
        <p:spPr bwMode="auto">
          <a:xfrm flipV="1">
            <a:off x="2700338" y="3422501"/>
            <a:ext cx="863600" cy="722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63" name="Line 16"/>
          <p:cNvSpPr>
            <a:spLocks noChangeShapeType="1"/>
          </p:cNvSpPr>
          <p:nvPr/>
        </p:nvSpPr>
        <p:spPr bwMode="auto">
          <a:xfrm flipH="1">
            <a:off x="2771775" y="4287689"/>
            <a:ext cx="7207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64" name="Text Box 17"/>
          <p:cNvSpPr txBox="1">
            <a:spLocks noChangeArrowheads="1"/>
          </p:cNvSpPr>
          <p:nvPr/>
        </p:nvSpPr>
        <p:spPr bwMode="auto">
          <a:xfrm>
            <a:off x="4429125" y="25589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065" name="Text Box 18"/>
          <p:cNvSpPr txBox="1">
            <a:spLocks noChangeArrowheads="1"/>
          </p:cNvSpPr>
          <p:nvPr/>
        </p:nvSpPr>
        <p:spPr bwMode="auto">
          <a:xfrm>
            <a:off x="5005388" y="36384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66" name="Text Box 19"/>
          <p:cNvSpPr txBox="1">
            <a:spLocks noChangeArrowheads="1"/>
          </p:cNvSpPr>
          <p:nvPr/>
        </p:nvSpPr>
        <p:spPr bwMode="auto">
          <a:xfrm>
            <a:off x="4284663" y="36384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67" name="Text Box 20"/>
          <p:cNvSpPr txBox="1">
            <a:spLocks noChangeArrowheads="1"/>
          </p:cNvSpPr>
          <p:nvPr/>
        </p:nvSpPr>
        <p:spPr bwMode="auto">
          <a:xfrm>
            <a:off x="2844800" y="4646464"/>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68" name="Text Box 21"/>
          <p:cNvSpPr txBox="1">
            <a:spLocks noChangeArrowheads="1"/>
          </p:cNvSpPr>
          <p:nvPr/>
        </p:nvSpPr>
        <p:spPr bwMode="auto">
          <a:xfrm>
            <a:off x="3060700" y="428768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69" name="Text Box 22"/>
          <p:cNvSpPr txBox="1">
            <a:spLocks noChangeArrowheads="1"/>
          </p:cNvSpPr>
          <p:nvPr/>
        </p:nvSpPr>
        <p:spPr bwMode="auto">
          <a:xfrm>
            <a:off x="4213225" y="2919264"/>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
        <p:nvSpPr>
          <p:cNvPr id="2070" name="Text Box 23"/>
          <p:cNvSpPr txBox="1">
            <a:spLocks noChangeArrowheads="1"/>
          </p:cNvSpPr>
          <p:nvPr/>
        </p:nvSpPr>
        <p:spPr bwMode="auto">
          <a:xfrm>
            <a:off x="3205163" y="25589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071" name="Text Box 24"/>
          <p:cNvSpPr txBox="1">
            <a:spLocks noChangeArrowheads="1"/>
          </p:cNvSpPr>
          <p:nvPr/>
        </p:nvSpPr>
        <p:spPr bwMode="auto">
          <a:xfrm>
            <a:off x="3708400" y="371142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072" name="Text Box 25"/>
          <p:cNvSpPr txBox="1">
            <a:spLocks noChangeArrowheads="1"/>
          </p:cNvSpPr>
          <p:nvPr/>
        </p:nvSpPr>
        <p:spPr bwMode="auto">
          <a:xfrm>
            <a:off x="5292725" y="457502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073" name="AutoShape 26"/>
          <p:cNvSpPr>
            <a:spLocks noChangeArrowheads="1"/>
          </p:cNvSpPr>
          <p:nvPr/>
        </p:nvSpPr>
        <p:spPr bwMode="auto">
          <a:xfrm>
            <a:off x="3492500" y="3062139"/>
            <a:ext cx="504825" cy="5032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074" name="Oval 27"/>
          <p:cNvSpPr>
            <a:spLocks noChangeArrowheads="1"/>
          </p:cNvSpPr>
          <p:nvPr/>
        </p:nvSpPr>
        <p:spPr bwMode="auto">
          <a:xfrm>
            <a:off x="3492500" y="4070201"/>
            <a:ext cx="503238"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2075" name="Text Box 28"/>
          <p:cNvSpPr txBox="1">
            <a:spLocks noChangeArrowheads="1"/>
          </p:cNvSpPr>
          <p:nvPr/>
        </p:nvSpPr>
        <p:spPr bwMode="auto">
          <a:xfrm>
            <a:off x="4716463" y="414322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q5</a:t>
            </a:r>
          </a:p>
        </p:txBody>
      </p:sp>
      <p:sp>
        <p:nvSpPr>
          <p:cNvPr id="2076" name="Freeform 29"/>
          <p:cNvSpPr>
            <a:spLocks/>
          </p:cNvSpPr>
          <p:nvPr/>
        </p:nvSpPr>
        <p:spPr bwMode="auto">
          <a:xfrm rot="260459">
            <a:off x="3421063" y="2630339"/>
            <a:ext cx="779462" cy="503237"/>
          </a:xfrm>
          <a:custGeom>
            <a:avLst/>
            <a:gdLst>
              <a:gd name="T0" fmla="*/ 2147483647 w 491"/>
              <a:gd name="T1" fmla="*/ 2147483647 h 317"/>
              <a:gd name="T2" fmla="*/ 2147483647 w 491"/>
              <a:gd name="T3" fmla="*/ 2147483647 h 317"/>
              <a:gd name="T4" fmla="*/ 2147483647 w 491"/>
              <a:gd name="T5" fmla="*/ 0 h 317"/>
              <a:gd name="T6" fmla="*/ 2147483647 w 491"/>
              <a:gd name="T7" fmla="*/ 2147483647 h 317"/>
              <a:gd name="T8" fmla="*/ 2147483647 w 491"/>
              <a:gd name="T9" fmla="*/ 2147483647 h 317"/>
              <a:gd name="T10" fmla="*/ 0 60000 65536"/>
              <a:gd name="T11" fmla="*/ 0 60000 65536"/>
              <a:gd name="T12" fmla="*/ 0 60000 65536"/>
              <a:gd name="T13" fmla="*/ 0 60000 65536"/>
              <a:gd name="T14" fmla="*/ 0 60000 65536"/>
              <a:gd name="T15" fmla="*/ 0 w 491"/>
              <a:gd name="T16" fmla="*/ 0 h 317"/>
              <a:gd name="T17" fmla="*/ 491 w 491"/>
              <a:gd name="T18" fmla="*/ 317 h 317"/>
            </a:gdLst>
            <a:ahLst/>
            <a:cxnLst>
              <a:cxn ang="T10">
                <a:pos x="T0" y="T1"/>
              </a:cxn>
              <a:cxn ang="T11">
                <a:pos x="T2" y="T3"/>
              </a:cxn>
              <a:cxn ang="T12">
                <a:pos x="T4" y="T5"/>
              </a:cxn>
              <a:cxn ang="T13">
                <a:pos x="T6" y="T7"/>
              </a:cxn>
              <a:cxn ang="T14">
                <a:pos x="T8" y="T9"/>
              </a:cxn>
            </a:cxnLst>
            <a:rect l="T15" t="T16" r="T17" b="T18"/>
            <a:pathLst>
              <a:path w="491" h="317">
                <a:moveTo>
                  <a:pt x="114" y="317"/>
                </a:moveTo>
                <a:cubicBezTo>
                  <a:pt x="57" y="253"/>
                  <a:pt x="0" y="189"/>
                  <a:pt x="23" y="136"/>
                </a:cubicBezTo>
                <a:cubicBezTo>
                  <a:pt x="46" y="83"/>
                  <a:pt x="175" y="0"/>
                  <a:pt x="250" y="0"/>
                </a:cubicBezTo>
                <a:cubicBezTo>
                  <a:pt x="325" y="0"/>
                  <a:pt x="461" y="83"/>
                  <a:pt x="476" y="136"/>
                </a:cubicBezTo>
                <a:cubicBezTo>
                  <a:pt x="491" y="189"/>
                  <a:pt x="415" y="253"/>
                  <a:pt x="340" y="317"/>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077" name="Line 30"/>
          <p:cNvSpPr>
            <a:spLocks noChangeShapeType="1"/>
          </p:cNvSpPr>
          <p:nvPr/>
        </p:nvSpPr>
        <p:spPr bwMode="auto">
          <a:xfrm flipH="1" flipV="1">
            <a:off x="3708400" y="3566964"/>
            <a:ext cx="1588"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78" name="AutoShape 31"/>
          <p:cNvSpPr>
            <a:spLocks noChangeArrowheads="1"/>
          </p:cNvSpPr>
          <p:nvPr/>
        </p:nvSpPr>
        <p:spPr bwMode="auto">
          <a:xfrm>
            <a:off x="4716463" y="3062139"/>
            <a:ext cx="504825" cy="50323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079" name="AutoShape 32"/>
          <p:cNvSpPr>
            <a:spLocks noChangeArrowheads="1"/>
          </p:cNvSpPr>
          <p:nvPr/>
        </p:nvSpPr>
        <p:spPr bwMode="auto">
          <a:xfrm>
            <a:off x="4716463" y="4070201"/>
            <a:ext cx="504825" cy="50323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080" name="Line 33"/>
          <p:cNvSpPr>
            <a:spLocks noChangeShapeType="1"/>
          </p:cNvSpPr>
          <p:nvPr/>
        </p:nvSpPr>
        <p:spPr bwMode="auto">
          <a:xfrm>
            <a:off x="3997325" y="3279626"/>
            <a:ext cx="7207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81" name="Line 34"/>
          <p:cNvSpPr>
            <a:spLocks noChangeShapeType="1"/>
          </p:cNvSpPr>
          <p:nvPr/>
        </p:nvSpPr>
        <p:spPr bwMode="auto">
          <a:xfrm flipH="1" flipV="1">
            <a:off x="3924300" y="3495526"/>
            <a:ext cx="86360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82" name="Line 35"/>
          <p:cNvSpPr>
            <a:spLocks noChangeShapeType="1"/>
          </p:cNvSpPr>
          <p:nvPr/>
        </p:nvSpPr>
        <p:spPr bwMode="auto">
          <a:xfrm>
            <a:off x="5005388" y="3495526"/>
            <a:ext cx="158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83" name="Freeform 36"/>
          <p:cNvSpPr>
            <a:spLocks/>
          </p:cNvSpPr>
          <p:nvPr/>
        </p:nvSpPr>
        <p:spPr bwMode="auto">
          <a:xfrm rot="260459">
            <a:off x="4645025" y="2630339"/>
            <a:ext cx="779463" cy="503237"/>
          </a:xfrm>
          <a:custGeom>
            <a:avLst/>
            <a:gdLst>
              <a:gd name="T0" fmla="*/ 2147483647 w 491"/>
              <a:gd name="T1" fmla="*/ 2147483647 h 317"/>
              <a:gd name="T2" fmla="*/ 2147483647 w 491"/>
              <a:gd name="T3" fmla="*/ 2147483647 h 317"/>
              <a:gd name="T4" fmla="*/ 2147483647 w 491"/>
              <a:gd name="T5" fmla="*/ 0 h 317"/>
              <a:gd name="T6" fmla="*/ 2147483647 w 491"/>
              <a:gd name="T7" fmla="*/ 2147483647 h 317"/>
              <a:gd name="T8" fmla="*/ 2147483647 w 491"/>
              <a:gd name="T9" fmla="*/ 2147483647 h 317"/>
              <a:gd name="T10" fmla="*/ 0 60000 65536"/>
              <a:gd name="T11" fmla="*/ 0 60000 65536"/>
              <a:gd name="T12" fmla="*/ 0 60000 65536"/>
              <a:gd name="T13" fmla="*/ 0 60000 65536"/>
              <a:gd name="T14" fmla="*/ 0 60000 65536"/>
              <a:gd name="T15" fmla="*/ 0 w 491"/>
              <a:gd name="T16" fmla="*/ 0 h 317"/>
              <a:gd name="T17" fmla="*/ 491 w 491"/>
              <a:gd name="T18" fmla="*/ 317 h 317"/>
            </a:gdLst>
            <a:ahLst/>
            <a:cxnLst>
              <a:cxn ang="T10">
                <a:pos x="T0" y="T1"/>
              </a:cxn>
              <a:cxn ang="T11">
                <a:pos x="T2" y="T3"/>
              </a:cxn>
              <a:cxn ang="T12">
                <a:pos x="T4" y="T5"/>
              </a:cxn>
              <a:cxn ang="T13">
                <a:pos x="T6" y="T7"/>
              </a:cxn>
              <a:cxn ang="T14">
                <a:pos x="T8" y="T9"/>
              </a:cxn>
            </a:cxnLst>
            <a:rect l="T15" t="T16" r="T17" b="T18"/>
            <a:pathLst>
              <a:path w="491" h="317">
                <a:moveTo>
                  <a:pt x="114" y="317"/>
                </a:moveTo>
                <a:cubicBezTo>
                  <a:pt x="57" y="253"/>
                  <a:pt x="0" y="189"/>
                  <a:pt x="23" y="136"/>
                </a:cubicBezTo>
                <a:cubicBezTo>
                  <a:pt x="46" y="83"/>
                  <a:pt x="175" y="0"/>
                  <a:pt x="250" y="0"/>
                </a:cubicBezTo>
                <a:cubicBezTo>
                  <a:pt x="325" y="0"/>
                  <a:pt x="461" y="83"/>
                  <a:pt x="476" y="136"/>
                </a:cubicBezTo>
                <a:cubicBezTo>
                  <a:pt x="491" y="189"/>
                  <a:pt x="415" y="253"/>
                  <a:pt x="340" y="317"/>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084" name="Freeform 37"/>
          <p:cNvSpPr>
            <a:spLocks/>
          </p:cNvSpPr>
          <p:nvPr/>
        </p:nvSpPr>
        <p:spPr bwMode="auto">
          <a:xfrm rot="10800000">
            <a:off x="4572000" y="4503589"/>
            <a:ext cx="779463" cy="503237"/>
          </a:xfrm>
          <a:custGeom>
            <a:avLst/>
            <a:gdLst>
              <a:gd name="T0" fmla="*/ 2147483647 w 491"/>
              <a:gd name="T1" fmla="*/ 2147483647 h 317"/>
              <a:gd name="T2" fmla="*/ 2147483647 w 491"/>
              <a:gd name="T3" fmla="*/ 2147483647 h 317"/>
              <a:gd name="T4" fmla="*/ 2147483647 w 491"/>
              <a:gd name="T5" fmla="*/ 0 h 317"/>
              <a:gd name="T6" fmla="*/ 2147483647 w 491"/>
              <a:gd name="T7" fmla="*/ 2147483647 h 317"/>
              <a:gd name="T8" fmla="*/ 2147483647 w 491"/>
              <a:gd name="T9" fmla="*/ 2147483647 h 317"/>
              <a:gd name="T10" fmla="*/ 0 60000 65536"/>
              <a:gd name="T11" fmla="*/ 0 60000 65536"/>
              <a:gd name="T12" fmla="*/ 0 60000 65536"/>
              <a:gd name="T13" fmla="*/ 0 60000 65536"/>
              <a:gd name="T14" fmla="*/ 0 60000 65536"/>
              <a:gd name="T15" fmla="*/ 0 w 491"/>
              <a:gd name="T16" fmla="*/ 0 h 317"/>
              <a:gd name="T17" fmla="*/ 491 w 491"/>
              <a:gd name="T18" fmla="*/ 317 h 317"/>
            </a:gdLst>
            <a:ahLst/>
            <a:cxnLst>
              <a:cxn ang="T10">
                <a:pos x="T0" y="T1"/>
              </a:cxn>
              <a:cxn ang="T11">
                <a:pos x="T2" y="T3"/>
              </a:cxn>
              <a:cxn ang="T12">
                <a:pos x="T4" y="T5"/>
              </a:cxn>
              <a:cxn ang="T13">
                <a:pos x="T6" y="T7"/>
              </a:cxn>
              <a:cxn ang="T14">
                <a:pos x="T8" y="T9"/>
              </a:cxn>
            </a:cxnLst>
            <a:rect l="T15" t="T16" r="T17" b="T18"/>
            <a:pathLst>
              <a:path w="491" h="317">
                <a:moveTo>
                  <a:pt x="114" y="317"/>
                </a:moveTo>
                <a:cubicBezTo>
                  <a:pt x="57" y="253"/>
                  <a:pt x="0" y="189"/>
                  <a:pt x="23" y="136"/>
                </a:cubicBezTo>
                <a:cubicBezTo>
                  <a:pt x="46" y="83"/>
                  <a:pt x="175" y="0"/>
                  <a:pt x="250" y="0"/>
                </a:cubicBezTo>
                <a:cubicBezTo>
                  <a:pt x="325" y="0"/>
                  <a:pt x="461" y="83"/>
                  <a:pt x="476" y="136"/>
                </a:cubicBezTo>
                <a:cubicBezTo>
                  <a:pt x="491" y="189"/>
                  <a:pt x="415" y="253"/>
                  <a:pt x="340" y="317"/>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2085" name="Text Box 38"/>
          <p:cNvSpPr txBox="1">
            <a:spLocks noChangeArrowheads="1"/>
          </p:cNvSpPr>
          <p:nvPr/>
        </p:nvSpPr>
        <p:spPr bwMode="auto">
          <a:xfrm>
            <a:off x="3060700" y="371142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086" name="Text Box 39"/>
          <p:cNvSpPr txBox="1">
            <a:spLocks noChangeArrowheads="1"/>
          </p:cNvSpPr>
          <p:nvPr/>
        </p:nvSpPr>
        <p:spPr bwMode="auto">
          <a:xfrm>
            <a:off x="2916238" y="2919264"/>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0</a:t>
            </a:r>
          </a:p>
        </p:txBody>
      </p:sp>
      <p:sp>
        <p:nvSpPr>
          <p:cNvPr id="2087" name="Line 40"/>
          <p:cNvSpPr>
            <a:spLocks noChangeShapeType="1"/>
          </p:cNvSpPr>
          <p:nvPr/>
        </p:nvSpPr>
        <p:spPr bwMode="auto">
          <a:xfrm>
            <a:off x="1908175" y="3278039"/>
            <a:ext cx="360363"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88" name="Text Box 41"/>
          <p:cNvSpPr txBox="1">
            <a:spLocks noChangeArrowheads="1"/>
          </p:cNvSpPr>
          <p:nvPr/>
        </p:nvSpPr>
        <p:spPr bwMode="auto">
          <a:xfrm>
            <a:off x="2195513" y="36384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a:t>1</a:t>
            </a:r>
          </a:p>
        </p:txBody>
      </p:sp>
    </p:spTree>
    <p:extLst>
      <p:ext uri="{BB962C8B-B14F-4D97-AF65-F5344CB8AC3E}">
        <p14:creationId xmlns:p14="http://schemas.microsoft.com/office/powerpoint/2010/main" val="461062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91403" y="620713"/>
            <a:ext cx="677140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600" dirty="0" smtClean="0"/>
              <a:t>問題２</a:t>
            </a:r>
            <a:endParaRPr lang="ja-JP" altLang="en-US" sz="1600" dirty="0"/>
          </a:p>
          <a:p>
            <a:pPr eaLnBrk="1" hangingPunct="1">
              <a:spcBef>
                <a:spcPct val="0"/>
              </a:spcBef>
              <a:buFontTx/>
              <a:buNone/>
            </a:pPr>
            <a:r>
              <a:rPr lang="ja-JP" altLang="en-US" sz="1600" dirty="0"/>
              <a:t>（１</a:t>
            </a:r>
            <a:r>
              <a:rPr lang="ja-JP" altLang="en-US" sz="1600" dirty="0" smtClean="0"/>
              <a:t>）記号列</a:t>
            </a:r>
            <a:r>
              <a:rPr lang="en-US" altLang="ja-JP" sz="1600" dirty="0" smtClean="0"/>
              <a:t>101</a:t>
            </a:r>
            <a:r>
              <a:rPr lang="ja-JP" altLang="en-US" sz="1600" dirty="0" smtClean="0"/>
              <a:t>を言語の部分系列として含む非決定性有限オートマトン</a:t>
            </a:r>
            <a:r>
              <a:rPr lang="en-US" altLang="ja-JP" sz="1600" dirty="0" smtClean="0"/>
              <a:t>M</a:t>
            </a:r>
          </a:p>
          <a:p>
            <a:pPr eaLnBrk="1" hangingPunct="1">
              <a:spcBef>
                <a:spcPct val="0"/>
              </a:spcBef>
              <a:buFontTx/>
              <a:buNone/>
            </a:pPr>
            <a:r>
              <a:rPr lang="ja-JP" altLang="en-US" sz="1600" dirty="0"/>
              <a:t>　</a:t>
            </a:r>
            <a:r>
              <a:rPr lang="ja-JP" altLang="en-US" sz="1600" dirty="0" smtClean="0"/>
              <a:t>　の動作を</a:t>
            </a:r>
            <a:r>
              <a:rPr lang="ja-JP" altLang="en-US" sz="1600" b="1" dirty="0" smtClean="0"/>
              <a:t>状態推移図</a:t>
            </a:r>
            <a:r>
              <a:rPr lang="ja-JP" altLang="en-US" sz="1600" dirty="0" smtClean="0"/>
              <a:t>で記述せよ。</a:t>
            </a:r>
            <a:endParaRPr lang="en-US" altLang="ja-JP" sz="1600" dirty="0" smtClean="0"/>
          </a:p>
          <a:p>
            <a:pPr eaLnBrk="1" hangingPunct="1">
              <a:spcBef>
                <a:spcPct val="0"/>
              </a:spcBef>
              <a:buFontTx/>
              <a:buNone/>
            </a:pPr>
            <a:r>
              <a:rPr lang="ja-JP" altLang="en-US" sz="1600" dirty="0"/>
              <a:t>　</a:t>
            </a:r>
            <a:r>
              <a:rPr lang="ja-JP" altLang="en-US" sz="1600" dirty="0" smtClean="0"/>
              <a:t>　ただし、入力記号</a:t>
            </a:r>
            <a:r>
              <a:rPr lang="en-US" altLang="ja-JP" sz="1600" dirty="0" smtClean="0"/>
              <a:t>Σ</a:t>
            </a:r>
            <a:r>
              <a:rPr lang="ja-JP" altLang="en-US" sz="1600" dirty="0" smtClean="0"/>
              <a:t>＝｛</a:t>
            </a:r>
            <a:r>
              <a:rPr lang="en-US" altLang="ja-JP" sz="1600" dirty="0" smtClean="0"/>
              <a:t>0,1</a:t>
            </a:r>
            <a:r>
              <a:rPr lang="ja-JP" altLang="en-US" sz="1600" dirty="0" smtClean="0"/>
              <a:t>｝とする。</a:t>
            </a:r>
            <a:endParaRPr lang="en-US" altLang="ja-JP" sz="1600" dirty="0" smtClean="0"/>
          </a:p>
          <a:p>
            <a:pPr eaLnBrk="1" hangingPunct="1">
              <a:spcBef>
                <a:spcPct val="0"/>
              </a:spcBef>
              <a:buFontTx/>
              <a:buNone/>
            </a:pPr>
            <a:endParaRPr lang="en-US" altLang="ja-JP" sz="1600" dirty="0" smtClean="0"/>
          </a:p>
          <a:p>
            <a:pPr eaLnBrk="1" hangingPunct="1">
              <a:spcBef>
                <a:spcPct val="0"/>
              </a:spcBef>
              <a:buFontTx/>
              <a:buNone/>
            </a:pPr>
            <a:endParaRPr lang="en-US" altLang="ja-JP" sz="1600" dirty="0"/>
          </a:p>
          <a:p>
            <a:pPr eaLnBrk="1" hangingPunct="1">
              <a:spcBef>
                <a:spcPct val="0"/>
              </a:spcBef>
              <a:buFontTx/>
              <a:buNone/>
            </a:pPr>
            <a:r>
              <a:rPr lang="ja-JP" altLang="en-US" sz="1600" dirty="0" smtClean="0"/>
              <a:t>（２）（１）で作成した状態推移図を基に、</a:t>
            </a:r>
            <a:r>
              <a:rPr lang="ja-JP" altLang="en-US" sz="1600" dirty="0"/>
              <a:t>非決定性有限オートマトン</a:t>
            </a:r>
            <a:r>
              <a:rPr lang="en-US" altLang="ja-JP" sz="1600" dirty="0" smtClean="0"/>
              <a:t>M</a:t>
            </a:r>
            <a:r>
              <a:rPr lang="ja-JP" altLang="en-US" sz="1600" dirty="0" smtClean="0"/>
              <a:t>の</a:t>
            </a:r>
            <a:r>
              <a:rPr lang="ja-JP" altLang="en-US" sz="1600" dirty="0"/>
              <a:t>動作</a:t>
            </a:r>
            <a:r>
              <a:rPr lang="ja-JP" altLang="en-US" sz="1600" dirty="0" smtClean="0"/>
              <a:t>を</a:t>
            </a:r>
            <a:endParaRPr lang="en-US" altLang="ja-JP" sz="1600" dirty="0" smtClean="0"/>
          </a:p>
          <a:p>
            <a:pPr eaLnBrk="1" hangingPunct="1">
              <a:spcBef>
                <a:spcPct val="0"/>
              </a:spcBef>
              <a:buFontTx/>
              <a:buNone/>
            </a:pPr>
            <a:r>
              <a:rPr lang="ja-JP" altLang="en-US" sz="1600" dirty="0"/>
              <a:t>　</a:t>
            </a:r>
            <a:r>
              <a:rPr lang="ja-JP" altLang="en-US" sz="1600" dirty="0" smtClean="0"/>
              <a:t>　</a:t>
            </a:r>
            <a:r>
              <a:rPr lang="ja-JP" altLang="en-US" sz="1600" b="1" dirty="0" smtClean="0"/>
              <a:t>状態推移表</a:t>
            </a:r>
            <a:r>
              <a:rPr lang="ja-JP" altLang="en-US" sz="1600" dirty="0" smtClean="0"/>
              <a:t>（表</a:t>
            </a:r>
            <a:r>
              <a:rPr lang="en-US" altLang="ja-JP" sz="1600" dirty="0" smtClean="0"/>
              <a:t>2.4</a:t>
            </a:r>
            <a:r>
              <a:rPr lang="ja-JP" altLang="en-US" sz="1600" dirty="0" smtClean="0"/>
              <a:t>を参照）で</a:t>
            </a:r>
            <a:r>
              <a:rPr lang="ja-JP" altLang="en-US" sz="1600" dirty="0"/>
              <a:t>記述せよ。</a:t>
            </a:r>
            <a:endParaRPr lang="en-US" altLang="ja-JP" sz="1600" dirty="0"/>
          </a:p>
          <a:p>
            <a:pPr eaLnBrk="1" hangingPunct="1">
              <a:spcBef>
                <a:spcPct val="0"/>
              </a:spcBef>
              <a:buFontTx/>
              <a:buNone/>
            </a:pPr>
            <a:endParaRPr lang="en-US" altLang="ja-JP" sz="1600" dirty="0" smtClean="0"/>
          </a:p>
          <a:p>
            <a:pPr eaLnBrk="1" hangingPunct="1">
              <a:spcBef>
                <a:spcPct val="0"/>
              </a:spcBef>
              <a:buFontTx/>
              <a:buNone/>
            </a:pPr>
            <a:endParaRPr lang="en-US" altLang="ja-JP" sz="1600" dirty="0" smtClean="0"/>
          </a:p>
          <a:p>
            <a:pPr eaLnBrk="1" hangingPunct="1">
              <a:spcBef>
                <a:spcPct val="0"/>
              </a:spcBef>
              <a:buFontTx/>
              <a:buNone/>
            </a:pPr>
            <a:r>
              <a:rPr lang="ja-JP" altLang="en-US" sz="1600" dirty="0" smtClean="0"/>
              <a:t>（</a:t>
            </a:r>
            <a:r>
              <a:rPr lang="ja-JP" altLang="en-US" sz="1600" dirty="0"/>
              <a:t>３）</a:t>
            </a:r>
            <a:r>
              <a:rPr lang="ja-JP" altLang="en-US" sz="1600" dirty="0" smtClean="0"/>
              <a:t>非決定性有限オートマトン</a:t>
            </a:r>
            <a:r>
              <a:rPr lang="en-US" altLang="ja-JP" sz="1600" dirty="0" smtClean="0"/>
              <a:t>M</a:t>
            </a:r>
            <a:r>
              <a:rPr lang="ja-JP" altLang="en-US" sz="1600" dirty="0" smtClean="0"/>
              <a:t>が入力記号列</a:t>
            </a:r>
            <a:r>
              <a:rPr lang="en-US" altLang="ja-JP" sz="1600" dirty="0" smtClean="0"/>
              <a:t>10010111</a:t>
            </a:r>
            <a:r>
              <a:rPr lang="ja-JP" altLang="en-US" sz="1600" dirty="0" smtClean="0"/>
              <a:t>を解釈する過程を、</a:t>
            </a:r>
            <a:endParaRPr lang="en-US" altLang="ja-JP" sz="1600" dirty="0" smtClean="0"/>
          </a:p>
          <a:p>
            <a:pPr eaLnBrk="1" hangingPunct="1">
              <a:spcBef>
                <a:spcPct val="0"/>
              </a:spcBef>
              <a:buFontTx/>
              <a:buNone/>
            </a:pPr>
            <a:r>
              <a:rPr lang="ja-JP" altLang="en-US" sz="1600" dirty="0"/>
              <a:t>　</a:t>
            </a:r>
            <a:r>
              <a:rPr lang="ja-JP" altLang="en-US" sz="1600" dirty="0" smtClean="0"/>
              <a:t>　図</a:t>
            </a:r>
            <a:r>
              <a:rPr lang="en-US" altLang="ja-JP" sz="1600" dirty="0" smtClean="0"/>
              <a:t>2.33</a:t>
            </a:r>
            <a:r>
              <a:rPr lang="ja-JP" altLang="en-US" sz="1600" dirty="0" smtClean="0"/>
              <a:t>と</a:t>
            </a:r>
            <a:r>
              <a:rPr lang="ja-JP" altLang="en-US" sz="1600" dirty="0"/>
              <a:t>同様</a:t>
            </a:r>
            <a:r>
              <a:rPr lang="ja-JP" altLang="en-US" sz="1600" dirty="0" smtClean="0"/>
              <a:t>の方法で記述せよ。</a:t>
            </a:r>
            <a:endParaRPr lang="en-US" altLang="ja-JP" sz="1600" dirty="0" smtClean="0"/>
          </a:p>
          <a:p>
            <a:pPr eaLnBrk="1" hangingPunct="1">
              <a:spcBef>
                <a:spcPct val="0"/>
              </a:spcBef>
              <a:buFontTx/>
              <a:buNone/>
            </a:pPr>
            <a:endParaRPr lang="ja-JP" altLang="en-US" sz="1600" dirty="0"/>
          </a:p>
        </p:txBody>
      </p:sp>
      <p:sp>
        <p:nvSpPr>
          <p:cNvPr id="3078" name="スライド番号プレースホル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34/34</a:t>
            </a:r>
            <a:endParaRPr lang="en-US" altLang="ja-JP" sz="1400" dirty="0" smtClean="0"/>
          </a:p>
        </p:txBody>
      </p:sp>
    </p:spTree>
    <p:extLst>
      <p:ext uri="{BB962C8B-B14F-4D97-AF65-F5344CB8AC3E}">
        <p14:creationId xmlns:p14="http://schemas.microsoft.com/office/powerpoint/2010/main" val="217378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24371"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fld id="{65B2C1C0-7FCD-4BBB-851B-94CBE6A71861}" type="slidenum">
              <a:rPr lang="en-US" altLang="ja-JP" sz="1400" smtClean="0"/>
              <a:pPr eaLnBrk="1" hangingPunct="1">
                <a:spcBef>
                  <a:spcPct val="0"/>
                </a:spcBef>
                <a:buFontTx/>
                <a:buNone/>
              </a:pPr>
              <a:t>4</a:t>
            </a:fld>
            <a:endParaRPr lang="en-US" altLang="ja-JP" sz="1400" dirty="0" smtClean="0"/>
          </a:p>
        </p:txBody>
      </p:sp>
      <p:sp>
        <p:nvSpPr>
          <p:cNvPr id="2053" name="Text Box 4"/>
          <p:cNvSpPr txBox="1">
            <a:spLocks noChangeArrowheads="1"/>
          </p:cNvSpPr>
          <p:nvPr/>
        </p:nvSpPr>
        <p:spPr bwMode="auto">
          <a:xfrm>
            <a:off x="7524750" y="409575"/>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その４</a:t>
            </a:r>
            <a:endParaRPr lang="ja-JP" altLang="en-US" sz="1800" dirty="0"/>
          </a:p>
        </p:txBody>
      </p:sp>
      <p:sp>
        <p:nvSpPr>
          <p:cNvPr id="7" name="円/楕円 6"/>
          <p:cNvSpPr/>
          <p:nvPr/>
        </p:nvSpPr>
        <p:spPr>
          <a:xfrm>
            <a:off x="1252153" y="1139547"/>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705323" y="1139547"/>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p:nvSpPr>
        <p:spPr>
          <a:xfrm>
            <a:off x="1222145" y="2421006"/>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9"/>
          <p:cNvSpPr/>
          <p:nvPr/>
        </p:nvSpPr>
        <p:spPr>
          <a:xfrm>
            <a:off x="2714396" y="2421006"/>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Freeform 15"/>
          <p:cNvSpPr>
            <a:spLocks/>
          </p:cNvSpPr>
          <p:nvPr/>
        </p:nvSpPr>
        <p:spPr bwMode="auto">
          <a:xfrm>
            <a:off x="3249383" y="1043912"/>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2" name="Freeform 15"/>
          <p:cNvSpPr>
            <a:spLocks/>
          </p:cNvSpPr>
          <p:nvPr/>
        </p:nvSpPr>
        <p:spPr bwMode="auto">
          <a:xfrm>
            <a:off x="3327624" y="2405103"/>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 name="Freeform 15"/>
          <p:cNvSpPr>
            <a:spLocks/>
          </p:cNvSpPr>
          <p:nvPr/>
        </p:nvSpPr>
        <p:spPr bwMode="auto">
          <a:xfrm rot="10278638">
            <a:off x="740389" y="2548892"/>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cxnSp>
        <p:nvCxnSpPr>
          <p:cNvPr id="14" name="直線矢印コネクタ 13"/>
          <p:cNvCxnSpPr>
            <a:stCxn id="9" idx="0"/>
            <a:endCxn id="7" idx="4"/>
          </p:cNvCxnSpPr>
          <p:nvPr/>
        </p:nvCxnSpPr>
        <p:spPr>
          <a:xfrm flipV="1">
            <a:off x="1557561" y="1643603"/>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9" idx="7"/>
          </p:cNvCxnSpPr>
          <p:nvPr/>
        </p:nvCxnSpPr>
        <p:spPr>
          <a:xfrm flipV="1">
            <a:off x="1794736" y="1627701"/>
            <a:ext cx="1227480" cy="88362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8" idx="2"/>
            <a:endCxn id="7" idx="6"/>
          </p:cNvCxnSpPr>
          <p:nvPr/>
        </p:nvCxnSpPr>
        <p:spPr>
          <a:xfrm flipH="1">
            <a:off x="1874454" y="1391575"/>
            <a:ext cx="830869"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フリーフォーム 16"/>
          <p:cNvSpPr/>
          <p:nvPr/>
        </p:nvSpPr>
        <p:spPr>
          <a:xfrm>
            <a:off x="1856919" y="2438349"/>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rot="10971838">
            <a:off x="1809067" y="2853417"/>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736746" y="908720"/>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0" name="テキスト ボックス 19"/>
          <p:cNvSpPr txBox="1"/>
          <p:nvPr/>
        </p:nvSpPr>
        <p:spPr>
          <a:xfrm>
            <a:off x="514662" y="2729363"/>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1" name="テキスト ボックス 20"/>
          <p:cNvSpPr txBox="1"/>
          <p:nvPr/>
        </p:nvSpPr>
        <p:spPr>
          <a:xfrm>
            <a:off x="2133371" y="1022243"/>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2" name="テキスト ボックス 21"/>
          <p:cNvSpPr txBox="1"/>
          <p:nvPr/>
        </p:nvSpPr>
        <p:spPr>
          <a:xfrm>
            <a:off x="3836590" y="2511322"/>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3" name="テキスト ボックス 22"/>
          <p:cNvSpPr txBox="1"/>
          <p:nvPr/>
        </p:nvSpPr>
        <p:spPr>
          <a:xfrm>
            <a:off x="2144132" y="1788971"/>
            <a:ext cx="312906" cy="369332"/>
          </a:xfrm>
          <a:prstGeom prst="rect">
            <a:avLst/>
          </a:prstGeom>
          <a:noFill/>
        </p:spPr>
        <p:txBody>
          <a:bodyPr wrap="none" rtlCol="0">
            <a:spAutoFit/>
          </a:bodyPr>
          <a:lstStyle/>
          <a:p>
            <a:r>
              <a:rPr lang="en-US" altLang="ja-JP" dirty="0"/>
              <a:t>1</a:t>
            </a:r>
            <a:endParaRPr kumimoji="1" lang="ja-JP" altLang="en-US" dirty="0"/>
          </a:p>
        </p:txBody>
      </p:sp>
      <p:sp>
        <p:nvSpPr>
          <p:cNvPr id="24" name="テキスト ボックス 23"/>
          <p:cNvSpPr txBox="1"/>
          <p:nvPr/>
        </p:nvSpPr>
        <p:spPr>
          <a:xfrm>
            <a:off x="1325497" y="1785018"/>
            <a:ext cx="312906" cy="369332"/>
          </a:xfrm>
          <a:prstGeom prst="rect">
            <a:avLst/>
          </a:prstGeom>
          <a:noFill/>
        </p:spPr>
        <p:txBody>
          <a:bodyPr wrap="none" rtlCol="0">
            <a:spAutoFit/>
          </a:bodyPr>
          <a:lstStyle/>
          <a:p>
            <a:r>
              <a:rPr lang="en-US" altLang="ja-JP" dirty="0"/>
              <a:t>1</a:t>
            </a:r>
            <a:endParaRPr kumimoji="1" lang="ja-JP" altLang="en-US" dirty="0"/>
          </a:p>
        </p:txBody>
      </p:sp>
      <p:sp>
        <p:nvSpPr>
          <p:cNvPr id="25" name="テキスト ボックス 24"/>
          <p:cNvSpPr txBox="1"/>
          <p:nvPr/>
        </p:nvSpPr>
        <p:spPr>
          <a:xfrm>
            <a:off x="2113028" y="2421006"/>
            <a:ext cx="312906" cy="369332"/>
          </a:xfrm>
          <a:prstGeom prst="rect">
            <a:avLst/>
          </a:prstGeom>
          <a:noFill/>
        </p:spPr>
        <p:txBody>
          <a:bodyPr wrap="none" rtlCol="0">
            <a:spAutoFit/>
          </a:bodyPr>
          <a:lstStyle/>
          <a:p>
            <a:r>
              <a:rPr lang="en-US" altLang="ja-JP" dirty="0"/>
              <a:t>1</a:t>
            </a:r>
            <a:endParaRPr kumimoji="1" lang="ja-JP" altLang="en-US" dirty="0"/>
          </a:p>
        </p:txBody>
      </p:sp>
      <p:sp>
        <p:nvSpPr>
          <p:cNvPr id="26" name="テキスト ボックス 25"/>
          <p:cNvSpPr txBox="1"/>
          <p:nvPr/>
        </p:nvSpPr>
        <p:spPr>
          <a:xfrm>
            <a:off x="2128425" y="3001488"/>
            <a:ext cx="312906" cy="369332"/>
          </a:xfrm>
          <a:prstGeom prst="rect">
            <a:avLst/>
          </a:prstGeom>
          <a:noFill/>
        </p:spPr>
        <p:txBody>
          <a:bodyPr wrap="none" rtlCol="0">
            <a:spAutoFit/>
          </a:bodyPr>
          <a:lstStyle/>
          <a:p>
            <a:r>
              <a:rPr lang="en-US" altLang="ja-JP" dirty="0"/>
              <a:t>1</a:t>
            </a:r>
            <a:endParaRPr kumimoji="1" lang="ja-JP" altLang="en-US" dirty="0"/>
          </a:p>
        </p:txBody>
      </p:sp>
      <p:sp>
        <p:nvSpPr>
          <p:cNvPr id="37" name="テキスト ボックス 36"/>
          <p:cNvSpPr txBox="1"/>
          <p:nvPr/>
        </p:nvSpPr>
        <p:spPr>
          <a:xfrm>
            <a:off x="671115" y="1692796"/>
            <a:ext cx="505267" cy="369332"/>
          </a:xfrm>
          <a:prstGeom prst="rect">
            <a:avLst/>
          </a:prstGeom>
          <a:noFill/>
        </p:spPr>
        <p:txBody>
          <a:bodyPr wrap="none" rtlCol="0">
            <a:spAutoFit/>
          </a:bodyPr>
          <a:lstStyle/>
          <a:p>
            <a:r>
              <a:rPr kumimoji="1" lang="en-US" altLang="ja-JP" dirty="0" smtClean="0">
                <a:solidFill>
                  <a:srgbClr val="0000FF"/>
                </a:solidFill>
              </a:rPr>
              <a:t>M1</a:t>
            </a:r>
            <a:endParaRPr kumimoji="1" lang="ja-JP" altLang="en-US" dirty="0">
              <a:solidFill>
                <a:srgbClr val="0000FF"/>
              </a:solidFill>
            </a:endParaRPr>
          </a:p>
        </p:txBody>
      </p:sp>
      <p:sp>
        <p:nvSpPr>
          <p:cNvPr id="39" name="テキスト ボックス 38"/>
          <p:cNvSpPr txBox="1"/>
          <p:nvPr/>
        </p:nvSpPr>
        <p:spPr>
          <a:xfrm>
            <a:off x="1349808" y="1214772"/>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41" name="テキスト ボックス 40"/>
          <p:cNvSpPr txBox="1"/>
          <p:nvPr/>
        </p:nvSpPr>
        <p:spPr>
          <a:xfrm>
            <a:off x="2856680" y="2548650"/>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42" name="テキスト ボックス 41"/>
          <p:cNvSpPr txBox="1"/>
          <p:nvPr/>
        </p:nvSpPr>
        <p:spPr>
          <a:xfrm>
            <a:off x="2781071" y="1205389"/>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43" name="テキスト ボックス 42"/>
          <p:cNvSpPr txBox="1"/>
          <p:nvPr/>
        </p:nvSpPr>
        <p:spPr>
          <a:xfrm>
            <a:off x="1353590" y="2566428"/>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45" name="テキスト ボックス 44"/>
          <p:cNvSpPr txBox="1"/>
          <p:nvPr/>
        </p:nvSpPr>
        <p:spPr>
          <a:xfrm>
            <a:off x="865048" y="1199383"/>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83" name="Text Box 2"/>
          <p:cNvSpPr txBox="1">
            <a:spLocks noChangeArrowheads="1"/>
          </p:cNvSpPr>
          <p:nvPr/>
        </p:nvSpPr>
        <p:spPr bwMode="auto">
          <a:xfrm>
            <a:off x="638318" y="423795"/>
            <a:ext cx="27606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2000" b="1" dirty="0" smtClean="0"/>
              <a:t>最簡形の求め方の事例</a:t>
            </a:r>
            <a:endParaRPr lang="ja-JP" altLang="en-US" sz="2000" b="1" dirty="0"/>
          </a:p>
        </p:txBody>
      </p:sp>
      <p:sp>
        <p:nvSpPr>
          <p:cNvPr id="80" name="テキスト ボックス 79"/>
          <p:cNvSpPr txBox="1"/>
          <p:nvPr/>
        </p:nvSpPr>
        <p:spPr>
          <a:xfrm>
            <a:off x="4283968" y="1075574"/>
            <a:ext cx="4169731" cy="4524315"/>
          </a:xfrm>
          <a:prstGeom prst="rect">
            <a:avLst/>
          </a:prstGeom>
          <a:noFill/>
        </p:spPr>
        <p:txBody>
          <a:bodyPr wrap="none" rtlCol="0">
            <a:spAutoFit/>
          </a:bodyPr>
          <a:lstStyle/>
          <a:p>
            <a:r>
              <a:rPr lang="ja-JP" altLang="en-US" dirty="0" smtClean="0"/>
              <a:t>（３）</a:t>
            </a:r>
            <a:r>
              <a:rPr lang="en-US" altLang="ja-JP" dirty="0" smtClean="0"/>
              <a:t>§2.2.4</a:t>
            </a:r>
            <a:r>
              <a:rPr lang="ja-JP" altLang="en-US" dirty="0" smtClean="0"/>
              <a:t>で示した「等価性判定法」</a:t>
            </a:r>
            <a:endParaRPr lang="en-US" altLang="ja-JP" dirty="0" smtClean="0"/>
          </a:p>
          <a:p>
            <a:r>
              <a:rPr lang="ja-JP" altLang="en-US" dirty="0"/>
              <a:t>　</a:t>
            </a:r>
            <a:r>
              <a:rPr lang="ja-JP" altLang="en-US" dirty="0" smtClean="0"/>
              <a:t>　を用いて、</a:t>
            </a:r>
            <a:r>
              <a:rPr lang="en-US" altLang="ja-JP" dirty="0" smtClean="0"/>
              <a:t>M1</a:t>
            </a:r>
            <a:r>
              <a:rPr lang="ja-JP" altLang="en-US" dirty="0" smtClean="0"/>
              <a:t>において、等価な</a:t>
            </a:r>
            <a:endParaRPr lang="en-US" altLang="ja-JP" dirty="0" smtClean="0"/>
          </a:p>
          <a:p>
            <a:r>
              <a:rPr lang="ja-JP" altLang="en-US" dirty="0"/>
              <a:t>　</a:t>
            </a:r>
            <a:r>
              <a:rPr lang="ja-JP" altLang="en-US" dirty="0" smtClean="0"/>
              <a:t>　状態を求める。</a:t>
            </a:r>
            <a:endParaRPr lang="en-US" altLang="ja-JP" dirty="0" smtClean="0"/>
          </a:p>
          <a:p>
            <a:r>
              <a:rPr lang="ja-JP" altLang="en-US" dirty="0"/>
              <a:t>　</a:t>
            </a:r>
            <a:r>
              <a:rPr lang="ja-JP" altLang="en-US" dirty="0" smtClean="0"/>
              <a:t>①最終状態</a:t>
            </a:r>
            <a:r>
              <a:rPr lang="en-US" altLang="ja-JP" dirty="0" smtClean="0"/>
              <a:t>q1,q3</a:t>
            </a:r>
            <a:r>
              <a:rPr lang="ja-JP" altLang="en-US" dirty="0" smtClean="0"/>
              <a:t>の等価性を判定</a:t>
            </a:r>
            <a:endParaRPr lang="en-US" altLang="ja-JP" dirty="0" smtClean="0"/>
          </a:p>
          <a:p>
            <a:r>
              <a:rPr lang="ja-JP" altLang="en-US" dirty="0"/>
              <a:t>　</a:t>
            </a:r>
            <a:r>
              <a:rPr lang="ja-JP" altLang="en-US" dirty="0" smtClean="0"/>
              <a:t>　・図</a:t>
            </a:r>
            <a:r>
              <a:rPr lang="en-US" altLang="ja-JP" dirty="0" smtClean="0"/>
              <a:t>2.25</a:t>
            </a:r>
            <a:r>
              <a:rPr lang="ja-JP" altLang="en-US" dirty="0" smtClean="0"/>
              <a:t>より、</a:t>
            </a:r>
            <a:r>
              <a:rPr lang="en-US" altLang="ja-JP" dirty="0" smtClean="0"/>
              <a:t>q1</a:t>
            </a:r>
            <a:r>
              <a:rPr lang="ja-JP" altLang="en-US" dirty="0" smtClean="0"/>
              <a:t>≡</a:t>
            </a:r>
            <a:r>
              <a:rPr lang="en-US" altLang="ja-JP" dirty="0" smtClean="0"/>
              <a:t>q3</a:t>
            </a:r>
            <a:r>
              <a:rPr lang="ja-JP" altLang="en-US" dirty="0"/>
              <a:t>か</a:t>
            </a:r>
            <a:r>
              <a:rPr lang="ja-JP" altLang="en-US" dirty="0" smtClean="0"/>
              <a:t>どうか判定する</a:t>
            </a:r>
            <a:endParaRPr lang="en-US" altLang="ja-JP" dirty="0" smtClean="0"/>
          </a:p>
          <a:p>
            <a:r>
              <a:rPr lang="ja-JP" altLang="en-US" dirty="0"/>
              <a:t>　</a:t>
            </a:r>
            <a:r>
              <a:rPr lang="ja-JP" altLang="en-US" dirty="0" smtClean="0"/>
              <a:t>②非最終状態</a:t>
            </a:r>
            <a:r>
              <a:rPr lang="en-US" altLang="ja-JP" dirty="0" smtClean="0"/>
              <a:t>q0,q2</a:t>
            </a:r>
            <a:r>
              <a:rPr lang="ja-JP" altLang="en-US" dirty="0" smtClean="0"/>
              <a:t>の</a:t>
            </a:r>
            <a:r>
              <a:rPr lang="ja-JP" altLang="en-US" dirty="0"/>
              <a:t>等価性を判定</a:t>
            </a:r>
            <a:endParaRPr lang="en-US" altLang="ja-JP" dirty="0"/>
          </a:p>
          <a:p>
            <a:r>
              <a:rPr kumimoji="1" lang="ja-JP" altLang="en-US" dirty="0"/>
              <a:t>　</a:t>
            </a:r>
            <a:r>
              <a:rPr kumimoji="1" lang="ja-JP" altLang="en-US" dirty="0" smtClean="0"/>
              <a:t>　・図</a:t>
            </a:r>
            <a:r>
              <a:rPr kumimoji="1" lang="en-US" altLang="ja-JP" dirty="0" smtClean="0"/>
              <a:t>2.25</a:t>
            </a:r>
            <a:r>
              <a:rPr kumimoji="1" lang="ja-JP" altLang="en-US" dirty="0" smtClean="0"/>
              <a:t>より、</a:t>
            </a:r>
            <a:r>
              <a:rPr kumimoji="1" lang="en-US" altLang="ja-JP" dirty="0" smtClean="0"/>
              <a:t>q0</a:t>
            </a:r>
            <a:r>
              <a:rPr kumimoji="1" lang="ja-JP" altLang="en-US" dirty="0" smtClean="0"/>
              <a:t>≡</a:t>
            </a:r>
            <a:r>
              <a:rPr kumimoji="1" lang="en-US" altLang="ja-JP" dirty="0" smtClean="0"/>
              <a:t>q2</a:t>
            </a:r>
            <a:r>
              <a:rPr kumimoji="1" lang="ja-JP" altLang="en-US" dirty="0" smtClean="0"/>
              <a:t>かどうか判定する</a:t>
            </a:r>
            <a:endParaRPr kumimoji="1" lang="en-US" altLang="ja-JP" dirty="0" smtClean="0"/>
          </a:p>
          <a:p>
            <a:endParaRPr lang="en-US" altLang="ja-JP" dirty="0" smtClean="0"/>
          </a:p>
          <a:p>
            <a:r>
              <a:rPr lang="ja-JP" altLang="en-US" dirty="0" smtClean="0"/>
              <a:t>　　次ページ参照</a:t>
            </a:r>
            <a:endParaRPr lang="en-US" altLang="ja-JP" dirty="0"/>
          </a:p>
          <a:p>
            <a:endParaRPr lang="en-US" altLang="ja-JP" dirty="0"/>
          </a:p>
          <a:p>
            <a:r>
              <a:rPr kumimoji="1" lang="ja-JP" altLang="en-US" dirty="0" smtClean="0"/>
              <a:t>（４）</a:t>
            </a:r>
            <a:r>
              <a:rPr lang="ja-JP" altLang="en-US" dirty="0"/>
              <a:t> </a:t>
            </a:r>
            <a:r>
              <a:rPr lang="ja-JP" altLang="en-US" dirty="0" smtClean="0"/>
              <a:t>等価</a:t>
            </a:r>
            <a:r>
              <a:rPr lang="ja-JP" altLang="en-US" dirty="0"/>
              <a:t>な状態を</a:t>
            </a:r>
            <a:r>
              <a:rPr lang="ja-JP" altLang="en-US" dirty="0" smtClean="0"/>
              <a:t>まとめる。すなわち、</a:t>
            </a:r>
            <a:endParaRPr kumimoji="1" lang="en-US" altLang="ja-JP" dirty="0" smtClean="0"/>
          </a:p>
          <a:p>
            <a:r>
              <a:rPr kumimoji="1" lang="ja-JP" altLang="en-US" dirty="0" smtClean="0"/>
              <a:t>　　</a:t>
            </a:r>
            <a:r>
              <a:rPr kumimoji="1" lang="en-US" altLang="ja-JP" dirty="0" smtClean="0"/>
              <a:t>q1</a:t>
            </a:r>
            <a:r>
              <a:rPr kumimoji="1" lang="ja-JP" altLang="en-US" dirty="0" smtClean="0"/>
              <a:t>と</a:t>
            </a:r>
            <a:r>
              <a:rPr kumimoji="1" lang="en-US" altLang="ja-JP" dirty="0" smtClean="0"/>
              <a:t>q3</a:t>
            </a:r>
            <a:r>
              <a:rPr kumimoji="1" lang="ja-JP" altLang="en-US" dirty="0" smtClean="0"/>
              <a:t>は等価、</a:t>
            </a:r>
            <a:r>
              <a:rPr kumimoji="1" lang="en-US" altLang="ja-JP" dirty="0" smtClean="0"/>
              <a:t>q0</a:t>
            </a:r>
            <a:r>
              <a:rPr kumimoji="1" lang="ja-JP" altLang="en-US" dirty="0" smtClean="0"/>
              <a:t>と</a:t>
            </a:r>
            <a:r>
              <a:rPr kumimoji="1" lang="en-US" altLang="ja-JP" dirty="0" smtClean="0"/>
              <a:t>q2</a:t>
            </a:r>
            <a:r>
              <a:rPr kumimoji="1" lang="ja-JP" altLang="en-US" dirty="0" smtClean="0"/>
              <a:t>は等価</a:t>
            </a:r>
            <a:endParaRPr kumimoji="1" lang="en-US" altLang="ja-JP" dirty="0" smtClean="0"/>
          </a:p>
          <a:p>
            <a:r>
              <a:rPr lang="ja-JP" altLang="en-US" dirty="0"/>
              <a:t>　</a:t>
            </a:r>
            <a:r>
              <a:rPr lang="ja-JP" altLang="en-US" dirty="0" smtClean="0"/>
              <a:t>　であるので、</a:t>
            </a:r>
            <a:r>
              <a:rPr kumimoji="1" lang="ja-JP" altLang="en-US" dirty="0" smtClean="0"/>
              <a:t>　</a:t>
            </a:r>
            <a:endParaRPr kumimoji="1" lang="en-US" altLang="ja-JP" dirty="0" smtClean="0"/>
          </a:p>
          <a:p>
            <a:r>
              <a:rPr lang="ja-JP" altLang="en-US" dirty="0"/>
              <a:t>　</a:t>
            </a:r>
            <a:r>
              <a:rPr lang="ja-JP" altLang="en-US" dirty="0" smtClean="0"/>
              <a:t>　・</a:t>
            </a:r>
            <a:r>
              <a:rPr lang="en-US" altLang="ja-JP" dirty="0" smtClean="0"/>
              <a:t>q1</a:t>
            </a:r>
            <a:r>
              <a:rPr lang="ja-JP" altLang="en-US" dirty="0" smtClean="0"/>
              <a:t>と</a:t>
            </a:r>
            <a:r>
              <a:rPr lang="en-US" altLang="ja-JP" dirty="0" smtClean="0"/>
              <a:t>q3</a:t>
            </a:r>
            <a:r>
              <a:rPr lang="ja-JP" altLang="en-US" dirty="0" smtClean="0"/>
              <a:t>を１つの状態（</a:t>
            </a:r>
            <a:r>
              <a:rPr lang="en-US" altLang="ja-JP" b="1" dirty="0" smtClean="0">
                <a:solidFill>
                  <a:srgbClr val="0000FF"/>
                </a:solidFill>
              </a:rPr>
              <a:t>q1</a:t>
            </a:r>
            <a:r>
              <a:rPr lang="ja-JP" altLang="en-US" dirty="0" smtClean="0"/>
              <a:t>）にまとめる</a:t>
            </a:r>
            <a:endParaRPr lang="en-US" altLang="ja-JP" dirty="0" smtClean="0"/>
          </a:p>
          <a:p>
            <a:r>
              <a:rPr kumimoji="1" lang="ja-JP" altLang="en-US" dirty="0"/>
              <a:t>　</a:t>
            </a:r>
            <a:r>
              <a:rPr kumimoji="1" lang="ja-JP" altLang="en-US" dirty="0" smtClean="0"/>
              <a:t>　・</a:t>
            </a:r>
            <a:r>
              <a:rPr kumimoji="1" lang="en-US" altLang="ja-JP" dirty="0" smtClean="0"/>
              <a:t>q0</a:t>
            </a:r>
            <a:r>
              <a:rPr kumimoji="1" lang="ja-JP" altLang="en-US" dirty="0" smtClean="0"/>
              <a:t>と</a:t>
            </a:r>
            <a:r>
              <a:rPr kumimoji="1" lang="en-US" altLang="ja-JP" dirty="0" smtClean="0"/>
              <a:t>q2</a:t>
            </a:r>
            <a:r>
              <a:rPr kumimoji="1" lang="ja-JP" altLang="en-US" dirty="0" smtClean="0"/>
              <a:t>を１つの状態（</a:t>
            </a:r>
            <a:r>
              <a:rPr kumimoji="1" lang="en-US" altLang="ja-JP" b="1" dirty="0" smtClean="0">
                <a:solidFill>
                  <a:srgbClr val="00CC00"/>
                </a:solidFill>
              </a:rPr>
              <a:t>q0</a:t>
            </a:r>
            <a:r>
              <a:rPr kumimoji="1" lang="ja-JP" altLang="en-US" dirty="0" smtClean="0"/>
              <a:t>）にまとめる</a:t>
            </a:r>
            <a:endParaRPr kumimoji="1" lang="en-US" altLang="ja-JP" dirty="0" smtClean="0"/>
          </a:p>
          <a:p>
            <a:r>
              <a:rPr lang="ja-JP" altLang="en-US" dirty="0"/>
              <a:t>　</a:t>
            </a:r>
            <a:r>
              <a:rPr lang="ja-JP" altLang="en-US" dirty="0" smtClean="0"/>
              <a:t>　これにより、最簡形</a:t>
            </a:r>
            <a:r>
              <a:rPr lang="en-US" altLang="ja-JP" dirty="0" smtClean="0"/>
              <a:t>M2</a:t>
            </a:r>
            <a:r>
              <a:rPr lang="ja-JP" altLang="en-US" dirty="0" smtClean="0"/>
              <a:t>を求める。</a:t>
            </a:r>
            <a:endParaRPr kumimoji="1" lang="en-US" altLang="ja-JP" dirty="0" smtClean="0"/>
          </a:p>
        </p:txBody>
      </p:sp>
      <p:sp>
        <p:nvSpPr>
          <p:cNvPr id="117" name="円/楕円 116"/>
          <p:cNvSpPr/>
          <p:nvPr/>
        </p:nvSpPr>
        <p:spPr>
          <a:xfrm>
            <a:off x="1951206" y="4267199"/>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ドーナツ 117"/>
          <p:cNvSpPr/>
          <p:nvPr/>
        </p:nvSpPr>
        <p:spPr>
          <a:xfrm>
            <a:off x="1921198" y="5548658"/>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9" name="テキスト ボックス 118"/>
          <p:cNvSpPr txBox="1"/>
          <p:nvPr/>
        </p:nvSpPr>
        <p:spPr>
          <a:xfrm>
            <a:off x="1927379" y="4912670"/>
            <a:ext cx="312906" cy="369332"/>
          </a:xfrm>
          <a:prstGeom prst="rect">
            <a:avLst/>
          </a:prstGeom>
          <a:noFill/>
        </p:spPr>
        <p:txBody>
          <a:bodyPr wrap="none" rtlCol="0">
            <a:spAutoFit/>
          </a:bodyPr>
          <a:lstStyle/>
          <a:p>
            <a:r>
              <a:rPr lang="en-US" altLang="ja-JP" dirty="0"/>
              <a:t>1</a:t>
            </a:r>
            <a:endParaRPr kumimoji="1" lang="ja-JP" altLang="en-US" dirty="0"/>
          </a:p>
        </p:txBody>
      </p:sp>
      <p:cxnSp>
        <p:nvCxnSpPr>
          <p:cNvPr id="120" name="直線矢印コネクタ 119"/>
          <p:cNvCxnSpPr/>
          <p:nvPr/>
        </p:nvCxnSpPr>
        <p:spPr>
          <a:xfrm flipV="1">
            <a:off x="2240285" y="4751400"/>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1" name="Freeform 15"/>
          <p:cNvSpPr>
            <a:spLocks/>
          </p:cNvSpPr>
          <p:nvPr/>
        </p:nvSpPr>
        <p:spPr bwMode="auto">
          <a:xfrm>
            <a:off x="2536172" y="4188319"/>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22" name="テキスト ボックス 121"/>
          <p:cNvSpPr txBox="1"/>
          <p:nvPr/>
        </p:nvSpPr>
        <p:spPr>
          <a:xfrm>
            <a:off x="3023535" y="4053127"/>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23" name="Freeform 15"/>
          <p:cNvSpPr>
            <a:spLocks/>
          </p:cNvSpPr>
          <p:nvPr/>
        </p:nvSpPr>
        <p:spPr bwMode="auto">
          <a:xfrm>
            <a:off x="2541388" y="5525386"/>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24" name="テキスト ボックス 123"/>
          <p:cNvSpPr txBox="1"/>
          <p:nvPr/>
        </p:nvSpPr>
        <p:spPr>
          <a:xfrm>
            <a:off x="1159612" y="5768893"/>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25" name="Freeform 15"/>
          <p:cNvSpPr>
            <a:spLocks/>
          </p:cNvSpPr>
          <p:nvPr/>
        </p:nvSpPr>
        <p:spPr bwMode="auto">
          <a:xfrm rot="11362721">
            <a:off x="1431787" y="5576190"/>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26" name="テキスト ボックス 125"/>
          <p:cNvSpPr txBox="1"/>
          <p:nvPr/>
        </p:nvSpPr>
        <p:spPr>
          <a:xfrm>
            <a:off x="3084313" y="5650649"/>
            <a:ext cx="312906" cy="369332"/>
          </a:xfrm>
          <a:prstGeom prst="rect">
            <a:avLst/>
          </a:prstGeom>
          <a:noFill/>
        </p:spPr>
        <p:txBody>
          <a:bodyPr wrap="none" rtlCol="0">
            <a:spAutoFit/>
          </a:bodyPr>
          <a:lstStyle/>
          <a:p>
            <a:r>
              <a:rPr lang="en-US" altLang="ja-JP" dirty="0"/>
              <a:t>1</a:t>
            </a:r>
            <a:endParaRPr kumimoji="1" lang="ja-JP" altLang="en-US" dirty="0"/>
          </a:p>
        </p:txBody>
      </p:sp>
      <p:sp>
        <p:nvSpPr>
          <p:cNvPr id="127" name="テキスト ボックス 126"/>
          <p:cNvSpPr txBox="1"/>
          <p:nvPr/>
        </p:nvSpPr>
        <p:spPr>
          <a:xfrm>
            <a:off x="698432" y="4533260"/>
            <a:ext cx="505267" cy="369332"/>
          </a:xfrm>
          <a:prstGeom prst="rect">
            <a:avLst/>
          </a:prstGeom>
          <a:noFill/>
        </p:spPr>
        <p:txBody>
          <a:bodyPr wrap="none" rtlCol="0">
            <a:spAutoFit/>
          </a:bodyPr>
          <a:lstStyle/>
          <a:p>
            <a:r>
              <a:rPr kumimoji="1" lang="en-US" altLang="ja-JP" dirty="0" smtClean="0">
                <a:solidFill>
                  <a:srgbClr val="0000FF"/>
                </a:solidFill>
              </a:rPr>
              <a:t>M2</a:t>
            </a:r>
            <a:endParaRPr kumimoji="1" lang="ja-JP" altLang="en-US" dirty="0">
              <a:solidFill>
                <a:srgbClr val="0000FF"/>
              </a:solidFill>
            </a:endParaRPr>
          </a:p>
        </p:txBody>
      </p:sp>
      <p:sp>
        <p:nvSpPr>
          <p:cNvPr id="128" name="テキスト ボックス 127"/>
          <p:cNvSpPr txBox="1"/>
          <p:nvPr/>
        </p:nvSpPr>
        <p:spPr>
          <a:xfrm>
            <a:off x="1979712" y="4367188"/>
            <a:ext cx="453970" cy="369332"/>
          </a:xfrm>
          <a:prstGeom prst="rect">
            <a:avLst/>
          </a:prstGeom>
          <a:noFill/>
        </p:spPr>
        <p:txBody>
          <a:bodyPr wrap="none" rtlCol="0">
            <a:spAutoFit/>
          </a:bodyPr>
          <a:lstStyle/>
          <a:p>
            <a:r>
              <a:rPr lang="en-US" altLang="ja-JP" b="1" dirty="0">
                <a:solidFill>
                  <a:srgbClr val="00CC00"/>
                </a:solidFill>
              </a:rPr>
              <a:t>q0</a:t>
            </a:r>
            <a:endParaRPr kumimoji="1" lang="ja-JP" altLang="en-US" b="1" dirty="0">
              <a:solidFill>
                <a:srgbClr val="00CC00"/>
              </a:solidFill>
            </a:endParaRPr>
          </a:p>
        </p:txBody>
      </p:sp>
      <p:sp>
        <p:nvSpPr>
          <p:cNvPr id="129" name="テキスト ボックス 128"/>
          <p:cNvSpPr txBox="1"/>
          <p:nvPr/>
        </p:nvSpPr>
        <p:spPr>
          <a:xfrm>
            <a:off x="2090312" y="5690127"/>
            <a:ext cx="453970" cy="369332"/>
          </a:xfrm>
          <a:prstGeom prst="rect">
            <a:avLst/>
          </a:prstGeom>
          <a:noFill/>
        </p:spPr>
        <p:txBody>
          <a:bodyPr wrap="none" rtlCol="0">
            <a:spAutoFit/>
          </a:bodyPr>
          <a:lstStyle/>
          <a:p>
            <a:r>
              <a:rPr lang="en-US" altLang="ja-JP" b="1" dirty="0">
                <a:solidFill>
                  <a:srgbClr val="0000FF"/>
                </a:solidFill>
              </a:rPr>
              <a:t>q</a:t>
            </a:r>
            <a:r>
              <a:rPr lang="en-US" altLang="ja-JP" b="1" dirty="0" smtClean="0">
                <a:solidFill>
                  <a:srgbClr val="0000FF"/>
                </a:solidFill>
              </a:rPr>
              <a:t>1</a:t>
            </a:r>
            <a:endParaRPr kumimoji="1" lang="ja-JP" altLang="en-US" b="1" dirty="0">
              <a:solidFill>
                <a:srgbClr val="0000FF"/>
              </a:solidFill>
            </a:endParaRPr>
          </a:p>
        </p:txBody>
      </p:sp>
      <p:sp>
        <p:nvSpPr>
          <p:cNvPr id="130" name="テキスト ボックス 129"/>
          <p:cNvSpPr txBox="1"/>
          <p:nvPr/>
        </p:nvSpPr>
        <p:spPr>
          <a:xfrm>
            <a:off x="1574163" y="4329088"/>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131" name="Text Box 5"/>
          <p:cNvSpPr txBox="1">
            <a:spLocks noChangeArrowheads="1"/>
          </p:cNvSpPr>
          <p:nvPr/>
        </p:nvSpPr>
        <p:spPr bwMode="auto">
          <a:xfrm>
            <a:off x="1230670" y="6444044"/>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図</a:t>
            </a:r>
            <a:r>
              <a:rPr lang="en-US" altLang="ja-JP" sz="1800" dirty="0" smtClean="0"/>
              <a:t>2.27</a:t>
            </a:r>
            <a:endParaRPr lang="ja-JP" altLang="en-US" sz="1800" dirty="0"/>
          </a:p>
        </p:txBody>
      </p:sp>
      <p:sp>
        <p:nvSpPr>
          <p:cNvPr id="81" name="正方形/長方形 80"/>
          <p:cNvSpPr/>
          <p:nvPr/>
        </p:nvSpPr>
        <p:spPr>
          <a:xfrm>
            <a:off x="4572000" y="3224619"/>
            <a:ext cx="1584176" cy="46675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下矢印 1"/>
          <p:cNvSpPr/>
          <p:nvPr/>
        </p:nvSpPr>
        <p:spPr>
          <a:xfrm>
            <a:off x="1723775" y="3393803"/>
            <a:ext cx="454861" cy="595133"/>
          </a:xfrm>
          <a:prstGeom prst="down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217533" y="3341492"/>
            <a:ext cx="832279" cy="646331"/>
          </a:xfrm>
          <a:prstGeom prst="rect">
            <a:avLst/>
          </a:prstGeom>
          <a:noFill/>
        </p:spPr>
        <p:txBody>
          <a:bodyPr wrap="none" rtlCol="0">
            <a:spAutoFit/>
          </a:bodyPr>
          <a:lstStyle/>
          <a:p>
            <a:r>
              <a:rPr kumimoji="1" lang="en-US" altLang="ja-JP" dirty="0" smtClean="0"/>
              <a:t>q0</a:t>
            </a:r>
            <a:r>
              <a:rPr kumimoji="1" lang="ja-JP" altLang="en-US" dirty="0" smtClean="0"/>
              <a:t>≡</a:t>
            </a:r>
            <a:r>
              <a:rPr kumimoji="1" lang="en-US" altLang="ja-JP" dirty="0" smtClean="0"/>
              <a:t>q2</a:t>
            </a:r>
          </a:p>
          <a:p>
            <a:r>
              <a:rPr lang="en-US" altLang="ja-JP" dirty="0" smtClean="0"/>
              <a:t>q1</a:t>
            </a:r>
            <a:r>
              <a:rPr lang="ja-JP" altLang="en-US" dirty="0" smtClean="0"/>
              <a:t>≡</a:t>
            </a:r>
            <a:r>
              <a:rPr lang="en-US" altLang="ja-JP" dirty="0" smtClean="0"/>
              <a:t>q3</a:t>
            </a:r>
            <a:endParaRPr kumimoji="1" lang="ja-JP" altLang="en-US" dirty="0"/>
          </a:p>
        </p:txBody>
      </p:sp>
    </p:spTree>
    <p:extLst>
      <p:ext uri="{BB962C8B-B14F-4D97-AF65-F5344CB8AC3E}">
        <p14:creationId xmlns:p14="http://schemas.microsoft.com/office/powerpoint/2010/main" val="89397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24371"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t>5</a:t>
            </a:r>
            <a:endParaRPr lang="en-US" altLang="ja-JP" sz="1400" dirty="0" smtClean="0"/>
          </a:p>
        </p:txBody>
      </p:sp>
      <p:sp>
        <p:nvSpPr>
          <p:cNvPr id="7" name="円/楕円 6"/>
          <p:cNvSpPr/>
          <p:nvPr/>
        </p:nvSpPr>
        <p:spPr>
          <a:xfrm>
            <a:off x="1696654" y="1033561"/>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149824" y="1033561"/>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p:nvSpPr>
        <p:spPr>
          <a:xfrm>
            <a:off x="1666646" y="2315020"/>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9"/>
          <p:cNvSpPr/>
          <p:nvPr/>
        </p:nvSpPr>
        <p:spPr>
          <a:xfrm>
            <a:off x="3158897" y="2315020"/>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Freeform 15"/>
          <p:cNvSpPr>
            <a:spLocks/>
          </p:cNvSpPr>
          <p:nvPr/>
        </p:nvSpPr>
        <p:spPr bwMode="auto">
          <a:xfrm>
            <a:off x="3693884" y="937926"/>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2" name="Freeform 15"/>
          <p:cNvSpPr>
            <a:spLocks/>
          </p:cNvSpPr>
          <p:nvPr/>
        </p:nvSpPr>
        <p:spPr bwMode="auto">
          <a:xfrm>
            <a:off x="3772125" y="2299117"/>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 name="Freeform 15"/>
          <p:cNvSpPr>
            <a:spLocks/>
          </p:cNvSpPr>
          <p:nvPr/>
        </p:nvSpPr>
        <p:spPr bwMode="auto">
          <a:xfrm rot="10278638">
            <a:off x="1184890" y="2442906"/>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cxnSp>
        <p:nvCxnSpPr>
          <p:cNvPr id="14" name="直線矢印コネクタ 13"/>
          <p:cNvCxnSpPr>
            <a:stCxn id="9" idx="0"/>
            <a:endCxn id="7" idx="4"/>
          </p:cNvCxnSpPr>
          <p:nvPr/>
        </p:nvCxnSpPr>
        <p:spPr>
          <a:xfrm flipV="1">
            <a:off x="2002062" y="1537617"/>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9" idx="7"/>
          </p:cNvCxnSpPr>
          <p:nvPr/>
        </p:nvCxnSpPr>
        <p:spPr>
          <a:xfrm flipV="1">
            <a:off x="2239237" y="1521715"/>
            <a:ext cx="1227480" cy="88362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8" idx="2"/>
            <a:endCxn id="7" idx="6"/>
          </p:cNvCxnSpPr>
          <p:nvPr/>
        </p:nvCxnSpPr>
        <p:spPr>
          <a:xfrm flipH="1">
            <a:off x="2318955" y="1285589"/>
            <a:ext cx="830869"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フリーフォーム 16"/>
          <p:cNvSpPr/>
          <p:nvPr/>
        </p:nvSpPr>
        <p:spPr>
          <a:xfrm>
            <a:off x="2301420" y="2332363"/>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rot="10971838">
            <a:off x="2253568" y="2747431"/>
            <a:ext cx="947057" cy="164687"/>
          </a:xfrm>
          <a:custGeom>
            <a:avLst/>
            <a:gdLst>
              <a:gd name="connsiteX0" fmla="*/ 0 w 947057"/>
              <a:gd name="connsiteY0" fmla="*/ 164687 h 164687"/>
              <a:gd name="connsiteX1" fmla="*/ 457200 w 947057"/>
              <a:gd name="connsiteY1" fmla="*/ 1401 h 164687"/>
              <a:gd name="connsiteX2" fmla="*/ 947057 w 947057"/>
              <a:gd name="connsiteY2" fmla="*/ 99372 h 164687"/>
            </a:gdLst>
            <a:ahLst/>
            <a:cxnLst>
              <a:cxn ang="0">
                <a:pos x="connsiteX0" y="connsiteY0"/>
              </a:cxn>
              <a:cxn ang="0">
                <a:pos x="connsiteX1" y="connsiteY1"/>
              </a:cxn>
              <a:cxn ang="0">
                <a:pos x="connsiteX2" y="connsiteY2"/>
              </a:cxn>
            </a:cxnLst>
            <a:rect l="l" t="t" r="r" b="b"/>
            <a:pathLst>
              <a:path w="947057" h="164687">
                <a:moveTo>
                  <a:pt x="0" y="164687"/>
                </a:moveTo>
                <a:cubicBezTo>
                  <a:pt x="149678" y="88487"/>
                  <a:pt x="299357" y="12287"/>
                  <a:pt x="457200" y="1401"/>
                </a:cubicBezTo>
                <a:cubicBezTo>
                  <a:pt x="615043" y="-9485"/>
                  <a:pt x="781050" y="44943"/>
                  <a:pt x="947057" y="99372"/>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181247" y="802734"/>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0" name="テキスト ボックス 19"/>
          <p:cNvSpPr txBox="1"/>
          <p:nvPr/>
        </p:nvSpPr>
        <p:spPr>
          <a:xfrm>
            <a:off x="959163" y="2623377"/>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1" name="テキスト ボックス 20"/>
          <p:cNvSpPr txBox="1"/>
          <p:nvPr/>
        </p:nvSpPr>
        <p:spPr>
          <a:xfrm>
            <a:off x="2577872" y="916257"/>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2" name="テキスト ボックス 21"/>
          <p:cNvSpPr txBox="1"/>
          <p:nvPr/>
        </p:nvSpPr>
        <p:spPr>
          <a:xfrm>
            <a:off x="4281091" y="2405336"/>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3" name="テキスト ボックス 22"/>
          <p:cNvSpPr txBox="1"/>
          <p:nvPr/>
        </p:nvSpPr>
        <p:spPr>
          <a:xfrm>
            <a:off x="2588633" y="1682985"/>
            <a:ext cx="312906" cy="369332"/>
          </a:xfrm>
          <a:prstGeom prst="rect">
            <a:avLst/>
          </a:prstGeom>
          <a:noFill/>
        </p:spPr>
        <p:txBody>
          <a:bodyPr wrap="none" rtlCol="0">
            <a:spAutoFit/>
          </a:bodyPr>
          <a:lstStyle/>
          <a:p>
            <a:r>
              <a:rPr lang="en-US" altLang="ja-JP" dirty="0"/>
              <a:t>1</a:t>
            </a:r>
            <a:endParaRPr kumimoji="1" lang="ja-JP" altLang="en-US" dirty="0"/>
          </a:p>
        </p:txBody>
      </p:sp>
      <p:sp>
        <p:nvSpPr>
          <p:cNvPr id="24" name="テキスト ボックス 23"/>
          <p:cNvSpPr txBox="1"/>
          <p:nvPr/>
        </p:nvSpPr>
        <p:spPr>
          <a:xfrm>
            <a:off x="1769998" y="1679032"/>
            <a:ext cx="312906" cy="369332"/>
          </a:xfrm>
          <a:prstGeom prst="rect">
            <a:avLst/>
          </a:prstGeom>
          <a:noFill/>
        </p:spPr>
        <p:txBody>
          <a:bodyPr wrap="none" rtlCol="0">
            <a:spAutoFit/>
          </a:bodyPr>
          <a:lstStyle/>
          <a:p>
            <a:r>
              <a:rPr lang="en-US" altLang="ja-JP" dirty="0"/>
              <a:t>1</a:t>
            </a:r>
            <a:endParaRPr kumimoji="1" lang="ja-JP" altLang="en-US" dirty="0"/>
          </a:p>
        </p:txBody>
      </p:sp>
      <p:sp>
        <p:nvSpPr>
          <p:cNvPr id="25" name="テキスト ボックス 24"/>
          <p:cNvSpPr txBox="1"/>
          <p:nvPr/>
        </p:nvSpPr>
        <p:spPr>
          <a:xfrm>
            <a:off x="2570644" y="2274232"/>
            <a:ext cx="312906" cy="369332"/>
          </a:xfrm>
          <a:prstGeom prst="rect">
            <a:avLst/>
          </a:prstGeom>
          <a:noFill/>
        </p:spPr>
        <p:txBody>
          <a:bodyPr wrap="none" rtlCol="0">
            <a:spAutoFit/>
          </a:bodyPr>
          <a:lstStyle/>
          <a:p>
            <a:r>
              <a:rPr lang="en-US" altLang="ja-JP" dirty="0"/>
              <a:t>1</a:t>
            </a:r>
            <a:endParaRPr kumimoji="1" lang="ja-JP" altLang="en-US" dirty="0"/>
          </a:p>
        </p:txBody>
      </p:sp>
      <p:sp>
        <p:nvSpPr>
          <p:cNvPr id="26" name="テキスト ボックス 25"/>
          <p:cNvSpPr txBox="1"/>
          <p:nvPr/>
        </p:nvSpPr>
        <p:spPr>
          <a:xfrm>
            <a:off x="2588633" y="2829774"/>
            <a:ext cx="312906" cy="369332"/>
          </a:xfrm>
          <a:prstGeom prst="rect">
            <a:avLst/>
          </a:prstGeom>
          <a:noFill/>
        </p:spPr>
        <p:txBody>
          <a:bodyPr wrap="none" rtlCol="0">
            <a:spAutoFit/>
          </a:bodyPr>
          <a:lstStyle/>
          <a:p>
            <a:r>
              <a:rPr lang="en-US" altLang="ja-JP" dirty="0"/>
              <a:t>1</a:t>
            </a:r>
            <a:endParaRPr kumimoji="1" lang="ja-JP" altLang="en-US" dirty="0"/>
          </a:p>
        </p:txBody>
      </p:sp>
      <p:sp>
        <p:nvSpPr>
          <p:cNvPr id="37" name="テキスト ボックス 36"/>
          <p:cNvSpPr txBox="1"/>
          <p:nvPr/>
        </p:nvSpPr>
        <p:spPr>
          <a:xfrm>
            <a:off x="1115616" y="1772728"/>
            <a:ext cx="505267" cy="369332"/>
          </a:xfrm>
          <a:prstGeom prst="rect">
            <a:avLst/>
          </a:prstGeom>
          <a:noFill/>
        </p:spPr>
        <p:txBody>
          <a:bodyPr wrap="none" rtlCol="0">
            <a:spAutoFit/>
          </a:bodyPr>
          <a:lstStyle/>
          <a:p>
            <a:r>
              <a:rPr kumimoji="1" lang="en-US" altLang="ja-JP" dirty="0" smtClean="0">
                <a:solidFill>
                  <a:srgbClr val="0000FF"/>
                </a:solidFill>
              </a:rPr>
              <a:t>M1</a:t>
            </a:r>
            <a:endParaRPr kumimoji="1" lang="ja-JP" altLang="en-US" dirty="0">
              <a:solidFill>
                <a:srgbClr val="0000FF"/>
              </a:solidFill>
            </a:endParaRPr>
          </a:p>
        </p:txBody>
      </p:sp>
      <p:sp>
        <p:nvSpPr>
          <p:cNvPr id="39" name="テキスト ボックス 38"/>
          <p:cNvSpPr txBox="1"/>
          <p:nvPr/>
        </p:nvSpPr>
        <p:spPr>
          <a:xfrm>
            <a:off x="1794309" y="1108786"/>
            <a:ext cx="441146" cy="369332"/>
          </a:xfrm>
          <a:prstGeom prst="rect">
            <a:avLst/>
          </a:prstGeom>
          <a:noFill/>
        </p:spPr>
        <p:txBody>
          <a:bodyPr wrap="none" rtlCol="0">
            <a:spAutoFit/>
          </a:bodyPr>
          <a:lstStyle/>
          <a:p>
            <a:r>
              <a:rPr kumimoji="1" lang="en-US" altLang="ja-JP" dirty="0" smtClean="0"/>
              <a:t>q0</a:t>
            </a:r>
            <a:endParaRPr kumimoji="1" lang="ja-JP" altLang="en-US" dirty="0"/>
          </a:p>
        </p:txBody>
      </p:sp>
      <p:sp>
        <p:nvSpPr>
          <p:cNvPr id="41" name="テキスト ボックス 40"/>
          <p:cNvSpPr txBox="1"/>
          <p:nvPr/>
        </p:nvSpPr>
        <p:spPr>
          <a:xfrm>
            <a:off x="3301181" y="2442664"/>
            <a:ext cx="441146" cy="369332"/>
          </a:xfrm>
          <a:prstGeom prst="rect">
            <a:avLst/>
          </a:prstGeom>
          <a:noFill/>
        </p:spPr>
        <p:txBody>
          <a:bodyPr wrap="none" rtlCol="0">
            <a:spAutoFit/>
          </a:bodyPr>
          <a:lstStyle/>
          <a:p>
            <a:r>
              <a:rPr kumimoji="1" lang="en-US" altLang="ja-JP" dirty="0" smtClean="0"/>
              <a:t>q3</a:t>
            </a:r>
            <a:endParaRPr kumimoji="1" lang="ja-JP" altLang="en-US" dirty="0"/>
          </a:p>
        </p:txBody>
      </p:sp>
      <p:sp>
        <p:nvSpPr>
          <p:cNvPr id="42" name="テキスト ボックス 41"/>
          <p:cNvSpPr txBox="1"/>
          <p:nvPr/>
        </p:nvSpPr>
        <p:spPr>
          <a:xfrm>
            <a:off x="3225572" y="1099403"/>
            <a:ext cx="441146" cy="369332"/>
          </a:xfrm>
          <a:prstGeom prst="rect">
            <a:avLst/>
          </a:prstGeom>
          <a:noFill/>
        </p:spPr>
        <p:txBody>
          <a:bodyPr wrap="none" rtlCol="0">
            <a:spAutoFit/>
          </a:bodyPr>
          <a:lstStyle/>
          <a:p>
            <a:r>
              <a:rPr kumimoji="1" lang="en-US" altLang="ja-JP" dirty="0" smtClean="0"/>
              <a:t>q2</a:t>
            </a:r>
            <a:endParaRPr kumimoji="1" lang="ja-JP" altLang="en-US" dirty="0"/>
          </a:p>
        </p:txBody>
      </p:sp>
      <p:sp>
        <p:nvSpPr>
          <p:cNvPr id="43" name="テキスト ボックス 42"/>
          <p:cNvSpPr txBox="1"/>
          <p:nvPr/>
        </p:nvSpPr>
        <p:spPr>
          <a:xfrm>
            <a:off x="1798091" y="2460442"/>
            <a:ext cx="441146" cy="369332"/>
          </a:xfrm>
          <a:prstGeom prst="rect">
            <a:avLst/>
          </a:prstGeom>
          <a:noFill/>
        </p:spPr>
        <p:txBody>
          <a:bodyPr wrap="none" rtlCol="0">
            <a:spAutoFit/>
          </a:bodyPr>
          <a:lstStyle/>
          <a:p>
            <a:r>
              <a:rPr kumimoji="1" lang="en-US" altLang="ja-JP" dirty="0" smtClean="0"/>
              <a:t>q1</a:t>
            </a:r>
            <a:endParaRPr kumimoji="1" lang="ja-JP" altLang="en-US" dirty="0"/>
          </a:p>
        </p:txBody>
      </p:sp>
      <p:sp>
        <p:nvSpPr>
          <p:cNvPr id="45" name="テキスト ボックス 44"/>
          <p:cNvSpPr txBox="1"/>
          <p:nvPr/>
        </p:nvSpPr>
        <p:spPr>
          <a:xfrm>
            <a:off x="1309549" y="1093397"/>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80" name="テキスト ボックス 79"/>
          <p:cNvSpPr txBox="1"/>
          <p:nvPr/>
        </p:nvSpPr>
        <p:spPr>
          <a:xfrm>
            <a:off x="805912" y="433402"/>
            <a:ext cx="1975221" cy="369332"/>
          </a:xfrm>
          <a:prstGeom prst="rect">
            <a:avLst/>
          </a:prstGeom>
          <a:noFill/>
        </p:spPr>
        <p:txBody>
          <a:bodyPr wrap="none" rtlCol="0">
            <a:spAutoFit/>
          </a:bodyPr>
          <a:lstStyle/>
          <a:p>
            <a:r>
              <a:rPr kumimoji="1" lang="ja-JP" altLang="en-US" b="1" dirty="0" smtClean="0"/>
              <a:t>等価な状態を検出</a:t>
            </a:r>
            <a:endParaRPr kumimoji="1" lang="ja-JP" altLang="en-US" b="1" dirty="0"/>
          </a:p>
        </p:txBody>
      </p:sp>
      <p:sp>
        <p:nvSpPr>
          <p:cNvPr id="81" name="テキスト ボックス 80"/>
          <p:cNvSpPr txBox="1"/>
          <p:nvPr/>
        </p:nvSpPr>
        <p:spPr>
          <a:xfrm>
            <a:off x="992797" y="3585790"/>
            <a:ext cx="4006225" cy="923330"/>
          </a:xfrm>
          <a:prstGeom prst="rect">
            <a:avLst/>
          </a:prstGeom>
          <a:noFill/>
        </p:spPr>
        <p:txBody>
          <a:bodyPr wrap="none" rtlCol="0">
            <a:spAutoFit/>
          </a:bodyPr>
          <a:lstStyle/>
          <a:p>
            <a:r>
              <a:rPr kumimoji="1" lang="ja-JP" altLang="en-US" dirty="0" smtClean="0"/>
              <a:t>　　　　</a:t>
            </a:r>
            <a:r>
              <a:rPr kumimoji="1" lang="en-US" altLang="ja-JP" dirty="0" smtClean="0"/>
              <a:t>q0</a:t>
            </a:r>
            <a:r>
              <a:rPr kumimoji="1" lang="ja-JP" altLang="en-US" dirty="0" smtClean="0"/>
              <a:t>≡</a:t>
            </a:r>
            <a:r>
              <a:rPr kumimoji="1" lang="en-US" altLang="ja-JP" dirty="0" smtClean="0"/>
              <a:t>q2</a:t>
            </a:r>
            <a:r>
              <a:rPr kumimoji="1" lang="ja-JP" altLang="en-US" dirty="0" smtClean="0"/>
              <a:t>　　　　　　　　</a:t>
            </a:r>
            <a:r>
              <a:rPr kumimoji="1" lang="en-US" altLang="ja-JP" dirty="0" smtClean="0"/>
              <a:t>q1≡q3</a:t>
            </a:r>
          </a:p>
          <a:p>
            <a:r>
              <a:rPr lang="ja-JP" altLang="en-US" dirty="0" smtClean="0"/>
              <a:t>　　</a:t>
            </a:r>
            <a:r>
              <a:rPr lang="ja-JP" altLang="en-US" dirty="0"/>
              <a:t> </a:t>
            </a:r>
            <a:r>
              <a:rPr lang="en-US" altLang="ja-JP" dirty="0" smtClean="0"/>
              <a:t>0</a:t>
            </a:r>
            <a:r>
              <a:rPr lang="ja-JP" altLang="en-US" dirty="0" smtClean="0"/>
              <a:t>　　　　</a:t>
            </a:r>
            <a:r>
              <a:rPr lang="en-US" altLang="ja-JP" dirty="0" smtClean="0"/>
              <a:t>1</a:t>
            </a:r>
            <a:r>
              <a:rPr lang="ja-JP" altLang="en-US" dirty="0" smtClean="0"/>
              <a:t>　　　　　　　</a:t>
            </a:r>
            <a:r>
              <a:rPr lang="en-US" altLang="ja-JP" dirty="0" smtClean="0"/>
              <a:t>0</a:t>
            </a:r>
            <a:r>
              <a:rPr lang="ja-JP" altLang="en-US" dirty="0" smtClean="0"/>
              <a:t>　　　　　</a:t>
            </a:r>
            <a:r>
              <a:rPr lang="en-US" altLang="ja-JP" dirty="0" smtClean="0"/>
              <a:t>1</a:t>
            </a:r>
            <a:endParaRPr lang="en-US" altLang="ja-JP" dirty="0"/>
          </a:p>
          <a:p>
            <a:r>
              <a:rPr kumimoji="1" lang="en-US" altLang="ja-JP" dirty="0" smtClean="0"/>
              <a:t>q2≡q2</a:t>
            </a:r>
            <a:r>
              <a:rPr kumimoji="1" lang="ja-JP" altLang="en-US" dirty="0" smtClean="0"/>
              <a:t>　　</a:t>
            </a:r>
            <a:r>
              <a:rPr kumimoji="1" lang="en-US" altLang="ja-JP" dirty="0" smtClean="0"/>
              <a:t>q1≡q1</a:t>
            </a:r>
            <a:r>
              <a:rPr kumimoji="1" lang="ja-JP" altLang="en-US" dirty="0" smtClean="0"/>
              <a:t>　　　</a:t>
            </a:r>
            <a:r>
              <a:rPr kumimoji="1" lang="en-US" altLang="ja-JP" dirty="0" smtClean="0"/>
              <a:t>q1≡q3</a:t>
            </a:r>
            <a:r>
              <a:rPr kumimoji="1" lang="ja-JP" altLang="en-US" dirty="0" smtClean="0"/>
              <a:t>　　</a:t>
            </a:r>
            <a:r>
              <a:rPr kumimoji="1" lang="en-US" altLang="ja-JP" dirty="0" smtClean="0"/>
              <a:t>q3≡q1</a:t>
            </a:r>
            <a:r>
              <a:rPr kumimoji="1" lang="ja-JP" altLang="en-US" dirty="0" smtClean="0"/>
              <a:t>　</a:t>
            </a:r>
            <a:endParaRPr kumimoji="1" lang="ja-JP" altLang="en-US" dirty="0"/>
          </a:p>
        </p:txBody>
      </p:sp>
      <p:cxnSp>
        <p:nvCxnSpPr>
          <p:cNvPr id="83" name="直線コネクタ 82"/>
          <p:cNvCxnSpPr/>
          <p:nvPr/>
        </p:nvCxnSpPr>
        <p:spPr>
          <a:xfrm flipH="1">
            <a:off x="3487517" y="3908358"/>
            <a:ext cx="174443"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4008142" y="3908358"/>
            <a:ext cx="173105" cy="2781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H="1">
            <a:off x="1562279" y="3926581"/>
            <a:ext cx="174443"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082904" y="3926581"/>
            <a:ext cx="173105" cy="2781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1102279" y="5036983"/>
            <a:ext cx="6767529" cy="1477328"/>
          </a:xfrm>
          <a:prstGeom prst="rect">
            <a:avLst/>
          </a:prstGeom>
        </p:spPr>
        <p:txBody>
          <a:bodyPr wrap="square">
            <a:spAutoFit/>
          </a:bodyPr>
          <a:lstStyle/>
          <a:p>
            <a:r>
              <a:rPr lang="ja-JP" altLang="en-US" dirty="0" smtClean="0"/>
              <a:t>図</a:t>
            </a:r>
            <a:r>
              <a:rPr lang="en-US" altLang="ja-JP" dirty="0" smtClean="0"/>
              <a:t>2.24</a:t>
            </a:r>
            <a:r>
              <a:rPr lang="ja-JP" altLang="en-US" dirty="0" smtClean="0"/>
              <a:t>について、図</a:t>
            </a:r>
            <a:r>
              <a:rPr lang="en-US" altLang="ja-JP" dirty="0" smtClean="0"/>
              <a:t>2.25</a:t>
            </a:r>
            <a:r>
              <a:rPr lang="ja-JP" altLang="en-US" dirty="0" smtClean="0"/>
              <a:t>によ</a:t>
            </a:r>
            <a:r>
              <a:rPr lang="ja-JP" altLang="en-US" dirty="0"/>
              <a:t>り</a:t>
            </a:r>
            <a:r>
              <a:rPr lang="ja-JP" altLang="en-US" dirty="0" smtClean="0"/>
              <a:t>状態の等価性を確認する</a:t>
            </a:r>
            <a:endParaRPr lang="en-US" altLang="ja-JP" dirty="0" smtClean="0"/>
          </a:p>
          <a:p>
            <a:r>
              <a:rPr lang="ja-JP" altLang="en-US" dirty="0" smtClean="0"/>
              <a:t>（１）</a:t>
            </a:r>
            <a:r>
              <a:rPr lang="en-US" altLang="ja-JP" dirty="0" smtClean="0"/>
              <a:t>q0</a:t>
            </a:r>
            <a:r>
              <a:rPr lang="ja-JP" altLang="en-US" dirty="0"/>
              <a:t>と</a:t>
            </a:r>
            <a:r>
              <a:rPr lang="en-US" altLang="ja-JP" dirty="0"/>
              <a:t>q2</a:t>
            </a:r>
            <a:r>
              <a:rPr lang="ja-JP" altLang="en-US" dirty="0" err="1"/>
              <a:t>、</a:t>
            </a:r>
            <a:r>
              <a:rPr lang="en-US" altLang="ja-JP" dirty="0"/>
              <a:t>q1</a:t>
            </a:r>
            <a:r>
              <a:rPr lang="ja-JP" altLang="en-US" dirty="0"/>
              <a:t>と</a:t>
            </a:r>
            <a:r>
              <a:rPr lang="en-US" altLang="ja-JP" dirty="0"/>
              <a:t>q3</a:t>
            </a:r>
            <a:r>
              <a:rPr lang="ja-JP" altLang="en-US" dirty="0"/>
              <a:t>は</a:t>
            </a:r>
            <a:r>
              <a:rPr lang="ja-JP" altLang="en-US" dirty="0" smtClean="0"/>
              <a:t>等価なので、</a:t>
            </a:r>
            <a:r>
              <a:rPr lang="en-US" altLang="ja-JP" dirty="0" smtClean="0"/>
              <a:t>q0</a:t>
            </a:r>
            <a:r>
              <a:rPr lang="ja-JP" altLang="en-US" dirty="0" smtClean="0"/>
              <a:t>と</a:t>
            </a:r>
            <a:r>
              <a:rPr lang="en-US" altLang="ja-JP" dirty="0" smtClean="0"/>
              <a:t>q2</a:t>
            </a:r>
            <a:r>
              <a:rPr lang="ja-JP" altLang="en-US" dirty="0" smtClean="0"/>
              <a:t>を</a:t>
            </a:r>
            <a:r>
              <a:rPr lang="en-US" altLang="ja-JP" b="1" dirty="0" smtClean="0">
                <a:solidFill>
                  <a:srgbClr val="C00000"/>
                </a:solidFill>
              </a:rPr>
              <a:t>r0</a:t>
            </a:r>
            <a:r>
              <a:rPr lang="ja-JP" altLang="en-US" dirty="0" err="1" smtClean="0"/>
              <a:t>、</a:t>
            </a:r>
            <a:r>
              <a:rPr lang="en-US" altLang="ja-JP" dirty="0" smtClean="0"/>
              <a:t>q1</a:t>
            </a:r>
            <a:r>
              <a:rPr lang="ja-JP" altLang="en-US" dirty="0" smtClean="0"/>
              <a:t>と</a:t>
            </a:r>
            <a:r>
              <a:rPr lang="en-US" altLang="ja-JP" dirty="0" smtClean="0"/>
              <a:t>q3</a:t>
            </a:r>
            <a:r>
              <a:rPr lang="ja-JP" altLang="en-US" dirty="0" smtClean="0"/>
              <a:t>を</a:t>
            </a:r>
            <a:r>
              <a:rPr lang="en-US" altLang="ja-JP" b="1" dirty="0" smtClean="0">
                <a:solidFill>
                  <a:srgbClr val="C00000"/>
                </a:solidFill>
              </a:rPr>
              <a:t>r1</a:t>
            </a:r>
            <a:r>
              <a:rPr lang="ja-JP" altLang="en-US" dirty="0" smtClean="0"/>
              <a:t>とする。</a:t>
            </a:r>
            <a:endParaRPr lang="en-US" altLang="ja-JP" dirty="0" smtClean="0"/>
          </a:p>
          <a:p>
            <a:r>
              <a:rPr lang="ja-JP" altLang="en-US" dirty="0" smtClean="0"/>
              <a:t>（２）</a:t>
            </a:r>
            <a:r>
              <a:rPr lang="en-US" altLang="ja-JP" dirty="0"/>
              <a:t>q0</a:t>
            </a:r>
            <a:r>
              <a:rPr lang="ja-JP" altLang="en-US" dirty="0"/>
              <a:t>と</a:t>
            </a:r>
            <a:r>
              <a:rPr lang="en-US" altLang="ja-JP" dirty="0" smtClean="0"/>
              <a:t>q1</a:t>
            </a:r>
            <a:r>
              <a:rPr lang="ja-JP" altLang="en-US" dirty="0" err="1" smtClean="0"/>
              <a:t>、</a:t>
            </a:r>
            <a:r>
              <a:rPr lang="en-US" altLang="ja-JP" dirty="0" smtClean="0"/>
              <a:t>q0</a:t>
            </a:r>
            <a:r>
              <a:rPr lang="ja-JP" altLang="en-US" dirty="0"/>
              <a:t>と</a:t>
            </a:r>
            <a:r>
              <a:rPr lang="en-US" altLang="ja-JP" dirty="0" smtClean="0"/>
              <a:t>q3</a:t>
            </a:r>
            <a:r>
              <a:rPr lang="ja-JP" altLang="en-US" dirty="0" err="1" smtClean="0"/>
              <a:t>、</a:t>
            </a:r>
            <a:r>
              <a:rPr lang="en-US" altLang="ja-JP" dirty="0" smtClean="0"/>
              <a:t>q2</a:t>
            </a:r>
            <a:r>
              <a:rPr lang="ja-JP" altLang="en-US" dirty="0"/>
              <a:t>と</a:t>
            </a:r>
            <a:r>
              <a:rPr lang="en-US" altLang="ja-JP" dirty="0" smtClean="0"/>
              <a:t>q1</a:t>
            </a:r>
            <a:r>
              <a:rPr lang="ja-JP" altLang="en-US" dirty="0" err="1" smtClean="0"/>
              <a:t>、</a:t>
            </a:r>
            <a:r>
              <a:rPr lang="en-US" altLang="ja-JP" dirty="0" smtClean="0"/>
              <a:t>q2</a:t>
            </a:r>
            <a:r>
              <a:rPr lang="ja-JP" altLang="en-US" dirty="0"/>
              <a:t>と</a:t>
            </a:r>
            <a:r>
              <a:rPr lang="en-US" altLang="ja-JP" dirty="0" smtClean="0"/>
              <a:t>q3</a:t>
            </a:r>
            <a:r>
              <a:rPr lang="ja-JP" altLang="en-US" dirty="0" smtClean="0"/>
              <a:t>は等価</a:t>
            </a:r>
            <a:r>
              <a:rPr lang="ja-JP" altLang="en-US" dirty="0"/>
              <a:t>では</a:t>
            </a:r>
            <a:r>
              <a:rPr lang="ja-JP" altLang="en-US" dirty="0" smtClean="0"/>
              <a:t>ないので、等価な</a:t>
            </a:r>
            <a:endParaRPr lang="en-US" altLang="ja-JP" dirty="0" smtClean="0"/>
          </a:p>
          <a:p>
            <a:r>
              <a:rPr lang="ja-JP" altLang="en-US" dirty="0"/>
              <a:t>　</a:t>
            </a:r>
            <a:r>
              <a:rPr lang="ja-JP" altLang="en-US" dirty="0" smtClean="0"/>
              <a:t>　　状態として一つの状態にまとめることはできない。</a:t>
            </a:r>
            <a:endParaRPr lang="en-US" altLang="ja-JP" dirty="0" smtClean="0"/>
          </a:p>
          <a:p>
            <a:r>
              <a:rPr lang="ja-JP" altLang="en-US" dirty="0" smtClean="0"/>
              <a:t>よって、図</a:t>
            </a:r>
            <a:r>
              <a:rPr lang="en-US" altLang="ja-JP" dirty="0" smtClean="0"/>
              <a:t>2.24</a:t>
            </a:r>
            <a:r>
              <a:rPr lang="ja-JP" altLang="en-US" dirty="0" smtClean="0"/>
              <a:t>（図</a:t>
            </a:r>
            <a:r>
              <a:rPr lang="en-US" altLang="ja-JP" dirty="0" smtClean="0"/>
              <a:t>2.24</a:t>
            </a:r>
            <a:r>
              <a:rPr lang="ja-JP" altLang="en-US" dirty="0" smtClean="0"/>
              <a:t>（左））は図</a:t>
            </a:r>
            <a:r>
              <a:rPr lang="en-US" altLang="ja-JP" dirty="0" smtClean="0"/>
              <a:t>2.27</a:t>
            </a:r>
            <a:r>
              <a:rPr lang="ja-JP" altLang="en-US" dirty="0" smtClean="0"/>
              <a:t>（右）のように簡単化できる</a:t>
            </a:r>
            <a:endParaRPr lang="en-US" altLang="ja-JP" dirty="0"/>
          </a:p>
        </p:txBody>
      </p:sp>
      <p:sp>
        <p:nvSpPr>
          <p:cNvPr id="89" name="円/楕円 88"/>
          <p:cNvSpPr/>
          <p:nvPr/>
        </p:nvSpPr>
        <p:spPr>
          <a:xfrm>
            <a:off x="6497909" y="1069483"/>
            <a:ext cx="622301" cy="5040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ドーナツ 89"/>
          <p:cNvSpPr/>
          <p:nvPr/>
        </p:nvSpPr>
        <p:spPr>
          <a:xfrm>
            <a:off x="6467901" y="2350942"/>
            <a:ext cx="670832" cy="616714"/>
          </a:xfrm>
          <a:prstGeom prst="donut">
            <a:avLst>
              <a:gd name="adj" fmla="val 1038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p:cNvSpPr txBox="1"/>
          <p:nvPr/>
        </p:nvSpPr>
        <p:spPr>
          <a:xfrm>
            <a:off x="6474082" y="1714954"/>
            <a:ext cx="312906" cy="369332"/>
          </a:xfrm>
          <a:prstGeom prst="rect">
            <a:avLst/>
          </a:prstGeom>
          <a:noFill/>
        </p:spPr>
        <p:txBody>
          <a:bodyPr wrap="none" rtlCol="0">
            <a:spAutoFit/>
          </a:bodyPr>
          <a:lstStyle/>
          <a:p>
            <a:r>
              <a:rPr lang="en-US" altLang="ja-JP" dirty="0"/>
              <a:t>1</a:t>
            </a:r>
            <a:endParaRPr kumimoji="1" lang="ja-JP" altLang="en-US" dirty="0"/>
          </a:p>
        </p:txBody>
      </p:sp>
      <p:cxnSp>
        <p:nvCxnSpPr>
          <p:cNvPr id="92" name="直線矢印コネクタ 91"/>
          <p:cNvCxnSpPr/>
          <p:nvPr/>
        </p:nvCxnSpPr>
        <p:spPr>
          <a:xfrm flipV="1">
            <a:off x="6786988" y="1553684"/>
            <a:ext cx="5743" cy="77740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3" name="Freeform 15"/>
          <p:cNvSpPr>
            <a:spLocks/>
          </p:cNvSpPr>
          <p:nvPr/>
        </p:nvSpPr>
        <p:spPr bwMode="auto">
          <a:xfrm>
            <a:off x="7082875" y="990603"/>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4" name="テキスト ボックス 93"/>
          <p:cNvSpPr txBox="1"/>
          <p:nvPr/>
        </p:nvSpPr>
        <p:spPr>
          <a:xfrm>
            <a:off x="7570238" y="855411"/>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95" name="Freeform 15"/>
          <p:cNvSpPr>
            <a:spLocks/>
          </p:cNvSpPr>
          <p:nvPr/>
        </p:nvSpPr>
        <p:spPr bwMode="auto">
          <a:xfrm>
            <a:off x="7088091" y="2327670"/>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6" name="テキスト ボックス 95"/>
          <p:cNvSpPr txBox="1"/>
          <p:nvPr/>
        </p:nvSpPr>
        <p:spPr>
          <a:xfrm>
            <a:off x="5706315" y="2571177"/>
            <a:ext cx="31290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97" name="Freeform 15"/>
          <p:cNvSpPr>
            <a:spLocks/>
          </p:cNvSpPr>
          <p:nvPr/>
        </p:nvSpPr>
        <p:spPr bwMode="auto">
          <a:xfrm rot="11362721">
            <a:off x="5978490" y="2378474"/>
            <a:ext cx="542925" cy="599691"/>
          </a:xfrm>
          <a:custGeom>
            <a:avLst/>
            <a:gdLst>
              <a:gd name="T0" fmla="*/ 0 w 506"/>
              <a:gd name="T1" fmla="*/ 2147483647 h 438"/>
              <a:gd name="T2" fmla="*/ 2147483647 w 506"/>
              <a:gd name="T3" fmla="*/ 0 h 438"/>
              <a:gd name="T4" fmla="*/ 2147483647 w 506"/>
              <a:gd name="T5" fmla="*/ 2147483647 h 438"/>
              <a:gd name="T6" fmla="*/ 2147483647 w 506"/>
              <a:gd name="T7" fmla="*/ 2147483647 h 438"/>
              <a:gd name="T8" fmla="*/ 2147483647 w 506"/>
              <a:gd name="T9" fmla="*/ 2147483647 h 438"/>
              <a:gd name="T10" fmla="*/ 0 60000 65536"/>
              <a:gd name="T11" fmla="*/ 0 60000 65536"/>
              <a:gd name="T12" fmla="*/ 0 60000 65536"/>
              <a:gd name="T13" fmla="*/ 0 60000 65536"/>
              <a:gd name="T14" fmla="*/ 0 60000 65536"/>
              <a:gd name="T15" fmla="*/ 0 w 506"/>
              <a:gd name="T16" fmla="*/ 0 h 438"/>
              <a:gd name="T17" fmla="*/ 506 w 506"/>
              <a:gd name="T18" fmla="*/ 438 h 438"/>
            </a:gdLst>
            <a:ahLst/>
            <a:cxnLst>
              <a:cxn ang="T10">
                <a:pos x="T0" y="T1"/>
              </a:cxn>
              <a:cxn ang="T11">
                <a:pos x="T2" y="T3"/>
              </a:cxn>
              <a:cxn ang="T12">
                <a:pos x="T4" y="T5"/>
              </a:cxn>
              <a:cxn ang="T13">
                <a:pos x="T6" y="T7"/>
              </a:cxn>
              <a:cxn ang="T14">
                <a:pos x="T8" y="T9"/>
              </a:cxn>
            </a:cxnLst>
            <a:rect l="T15" t="T16" r="T17" b="T18"/>
            <a:pathLst>
              <a:path w="506" h="438">
                <a:moveTo>
                  <a:pt x="0" y="136"/>
                </a:moveTo>
                <a:cubicBezTo>
                  <a:pt x="95" y="68"/>
                  <a:pt x="190" y="0"/>
                  <a:pt x="273" y="0"/>
                </a:cubicBezTo>
                <a:cubicBezTo>
                  <a:pt x="356" y="0"/>
                  <a:pt x="492" y="68"/>
                  <a:pt x="499" y="136"/>
                </a:cubicBezTo>
                <a:cubicBezTo>
                  <a:pt x="506" y="204"/>
                  <a:pt x="394" y="378"/>
                  <a:pt x="318" y="408"/>
                </a:cubicBezTo>
                <a:cubicBezTo>
                  <a:pt x="242" y="438"/>
                  <a:pt x="144" y="378"/>
                  <a:pt x="46" y="31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8" name="テキスト ボックス 97"/>
          <p:cNvSpPr txBox="1"/>
          <p:nvPr/>
        </p:nvSpPr>
        <p:spPr>
          <a:xfrm>
            <a:off x="7631016" y="2452933"/>
            <a:ext cx="312906" cy="369332"/>
          </a:xfrm>
          <a:prstGeom prst="rect">
            <a:avLst/>
          </a:prstGeom>
          <a:noFill/>
        </p:spPr>
        <p:txBody>
          <a:bodyPr wrap="none" rtlCol="0">
            <a:spAutoFit/>
          </a:bodyPr>
          <a:lstStyle/>
          <a:p>
            <a:r>
              <a:rPr lang="en-US" altLang="ja-JP" dirty="0"/>
              <a:t>1</a:t>
            </a:r>
            <a:endParaRPr kumimoji="1" lang="ja-JP" altLang="en-US" dirty="0"/>
          </a:p>
        </p:txBody>
      </p:sp>
      <p:sp>
        <p:nvSpPr>
          <p:cNvPr id="99" name="テキスト ボックス 98"/>
          <p:cNvSpPr txBox="1"/>
          <p:nvPr/>
        </p:nvSpPr>
        <p:spPr>
          <a:xfrm>
            <a:off x="5744685" y="1714954"/>
            <a:ext cx="505267" cy="369332"/>
          </a:xfrm>
          <a:prstGeom prst="rect">
            <a:avLst/>
          </a:prstGeom>
          <a:noFill/>
        </p:spPr>
        <p:txBody>
          <a:bodyPr wrap="none" rtlCol="0">
            <a:spAutoFit/>
          </a:bodyPr>
          <a:lstStyle/>
          <a:p>
            <a:r>
              <a:rPr kumimoji="1" lang="en-US" altLang="ja-JP" dirty="0" smtClean="0">
                <a:solidFill>
                  <a:srgbClr val="0000FF"/>
                </a:solidFill>
              </a:rPr>
              <a:t>M2</a:t>
            </a:r>
            <a:endParaRPr kumimoji="1" lang="ja-JP" altLang="en-US" dirty="0">
              <a:solidFill>
                <a:srgbClr val="0000FF"/>
              </a:solidFill>
            </a:endParaRPr>
          </a:p>
        </p:txBody>
      </p:sp>
      <p:sp>
        <p:nvSpPr>
          <p:cNvPr id="100" name="テキスト ボックス 99"/>
          <p:cNvSpPr txBox="1"/>
          <p:nvPr/>
        </p:nvSpPr>
        <p:spPr>
          <a:xfrm>
            <a:off x="6630535" y="1169472"/>
            <a:ext cx="402674" cy="369332"/>
          </a:xfrm>
          <a:prstGeom prst="rect">
            <a:avLst/>
          </a:prstGeom>
          <a:noFill/>
        </p:spPr>
        <p:txBody>
          <a:bodyPr wrap="none" rtlCol="0">
            <a:spAutoFit/>
          </a:bodyPr>
          <a:lstStyle/>
          <a:p>
            <a:r>
              <a:rPr lang="en-US" altLang="ja-JP" b="1" dirty="0">
                <a:solidFill>
                  <a:srgbClr val="C00000"/>
                </a:solidFill>
              </a:rPr>
              <a:t>r</a:t>
            </a:r>
            <a:r>
              <a:rPr kumimoji="1" lang="en-US" altLang="ja-JP" b="1" dirty="0" smtClean="0">
                <a:solidFill>
                  <a:srgbClr val="C00000"/>
                </a:solidFill>
              </a:rPr>
              <a:t>0</a:t>
            </a:r>
            <a:endParaRPr kumimoji="1" lang="ja-JP" altLang="en-US" b="1" dirty="0">
              <a:solidFill>
                <a:srgbClr val="C00000"/>
              </a:solidFill>
            </a:endParaRPr>
          </a:p>
        </p:txBody>
      </p:sp>
      <p:sp>
        <p:nvSpPr>
          <p:cNvPr id="101" name="テキスト ボックス 100"/>
          <p:cNvSpPr txBox="1"/>
          <p:nvPr/>
        </p:nvSpPr>
        <p:spPr>
          <a:xfrm>
            <a:off x="6637015" y="2492411"/>
            <a:ext cx="402674" cy="369332"/>
          </a:xfrm>
          <a:prstGeom prst="rect">
            <a:avLst/>
          </a:prstGeom>
          <a:noFill/>
        </p:spPr>
        <p:txBody>
          <a:bodyPr wrap="none" rtlCol="0">
            <a:spAutoFit/>
          </a:bodyPr>
          <a:lstStyle/>
          <a:p>
            <a:r>
              <a:rPr lang="en-US" altLang="ja-JP" b="1" dirty="0" smtClean="0">
                <a:solidFill>
                  <a:srgbClr val="C00000"/>
                </a:solidFill>
              </a:rPr>
              <a:t>r1</a:t>
            </a:r>
            <a:endParaRPr kumimoji="1" lang="ja-JP" altLang="en-US" b="1" dirty="0">
              <a:solidFill>
                <a:srgbClr val="C00000"/>
              </a:solidFill>
            </a:endParaRPr>
          </a:p>
        </p:txBody>
      </p:sp>
      <p:sp>
        <p:nvSpPr>
          <p:cNvPr id="102" name="テキスト ボックス 101"/>
          <p:cNvSpPr txBox="1"/>
          <p:nvPr/>
        </p:nvSpPr>
        <p:spPr>
          <a:xfrm>
            <a:off x="6120866" y="1131372"/>
            <a:ext cx="441146" cy="400110"/>
          </a:xfrm>
          <a:prstGeom prst="rect">
            <a:avLst/>
          </a:prstGeom>
          <a:noFill/>
        </p:spPr>
        <p:txBody>
          <a:bodyPr wrap="none" rtlCol="0">
            <a:spAutoFit/>
          </a:bodyPr>
          <a:lstStyle/>
          <a:p>
            <a:r>
              <a:rPr kumimoji="1" lang="ja-JP" altLang="en-US" sz="2000" dirty="0" smtClean="0"/>
              <a:t>⇒</a:t>
            </a:r>
            <a:endParaRPr kumimoji="1" lang="ja-JP" altLang="en-US" sz="2000" dirty="0"/>
          </a:p>
        </p:txBody>
      </p:sp>
      <p:sp>
        <p:nvSpPr>
          <p:cNvPr id="3" name="テキスト ボックス 2"/>
          <p:cNvSpPr txBox="1"/>
          <p:nvPr/>
        </p:nvSpPr>
        <p:spPr>
          <a:xfrm>
            <a:off x="2361233" y="3131303"/>
            <a:ext cx="5070619" cy="369332"/>
          </a:xfrm>
          <a:prstGeom prst="rect">
            <a:avLst/>
          </a:prstGeom>
          <a:noFill/>
        </p:spPr>
        <p:txBody>
          <a:bodyPr wrap="none" rtlCol="0">
            <a:spAutoFit/>
          </a:bodyPr>
          <a:lstStyle/>
          <a:p>
            <a:r>
              <a:rPr kumimoji="1" lang="ja-JP" altLang="en-US" dirty="0" smtClean="0"/>
              <a:t>図</a:t>
            </a:r>
            <a:r>
              <a:rPr kumimoji="1" lang="en-US" altLang="ja-JP" dirty="0" smtClean="0"/>
              <a:t>2.24</a:t>
            </a:r>
            <a:r>
              <a:rPr kumimoji="1" lang="ja-JP" altLang="en-US" dirty="0" smtClean="0"/>
              <a:t>（図</a:t>
            </a:r>
            <a:r>
              <a:rPr kumimoji="1" lang="en-US" altLang="ja-JP" dirty="0" smtClean="0"/>
              <a:t>2.27</a:t>
            </a:r>
            <a:r>
              <a:rPr kumimoji="1" lang="ja-JP" altLang="en-US" dirty="0" smtClean="0"/>
              <a:t>（左））　　　　　　　　　　　図</a:t>
            </a:r>
            <a:r>
              <a:rPr kumimoji="1" lang="en-US" altLang="ja-JP" dirty="0" smtClean="0"/>
              <a:t>2.27</a:t>
            </a:r>
            <a:r>
              <a:rPr kumimoji="1" lang="ja-JP" altLang="en-US" dirty="0" smtClean="0"/>
              <a:t>（右）</a:t>
            </a:r>
            <a:endParaRPr kumimoji="1" lang="ja-JP" altLang="en-US" dirty="0"/>
          </a:p>
        </p:txBody>
      </p:sp>
      <p:sp>
        <p:nvSpPr>
          <p:cNvPr id="51" name="テキスト ボックス 50"/>
          <p:cNvSpPr txBox="1"/>
          <p:nvPr/>
        </p:nvSpPr>
        <p:spPr>
          <a:xfrm>
            <a:off x="2420807" y="4574975"/>
            <a:ext cx="864339" cy="369332"/>
          </a:xfrm>
          <a:prstGeom prst="rect">
            <a:avLst/>
          </a:prstGeom>
          <a:noFill/>
        </p:spPr>
        <p:txBody>
          <a:bodyPr wrap="none" rtlCol="0">
            <a:spAutoFit/>
          </a:bodyPr>
          <a:lstStyle/>
          <a:p>
            <a:r>
              <a:rPr kumimoji="1" lang="ja-JP" altLang="en-US" dirty="0" smtClean="0"/>
              <a:t>図</a:t>
            </a:r>
            <a:r>
              <a:rPr kumimoji="1" lang="en-US" altLang="ja-JP" dirty="0" smtClean="0"/>
              <a:t>2.25</a:t>
            </a:r>
            <a:endParaRPr kumimoji="1" lang="ja-JP" altLang="en-US" dirty="0"/>
          </a:p>
        </p:txBody>
      </p:sp>
    </p:spTree>
    <p:extLst>
      <p:ext uri="{BB962C8B-B14F-4D97-AF65-F5344CB8AC3E}">
        <p14:creationId xmlns:p14="http://schemas.microsoft.com/office/powerpoint/2010/main" val="80324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1027113" y="970850"/>
            <a:ext cx="724108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smtClean="0"/>
              <a:t>K-</a:t>
            </a:r>
            <a:r>
              <a:rPr lang="ja-JP" altLang="en-US" sz="1800" b="1" dirty="0" smtClean="0"/>
              <a:t>等価性分類法（ハフマン</a:t>
            </a:r>
            <a:r>
              <a:rPr lang="ja-JP" altLang="en-US" sz="1800" b="1" dirty="0"/>
              <a:t>・ミーリーの</a:t>
            </a:r>
            <a:r>
              <a:rPr lang="ja-JP" altLang="en-US" sz="1800" b="1" dirty="0" smtClean="0"/>
              <a:t>簡単化法）　</a:t>
            </a:r>
            <a:r>
              <a:rPr lang="en-US" altLang="ja-JP" sz="1800" b="1" dirty="0" smtClean="0"/>
              <a:t>&lt;p36&gt;</a:t>
            </a:r>
            <a:endParaRPr lang="en-US" altLang="ja-JP" sz="1800" b="1" dirty="0"/>
          </a:p>
          <a:p>
            <a:pPr eaLnBrk="1" hangingPunct="1">
              <a:spcBef>
                <a:spcPct val="0"/>
              </a:spcBef>
              <a:buFontTx/>
              <a:buNone/>
            </a:pPr>
            <a:endParaRPr lang="ja-JP" altLang="en-US" sz="1800" b="1" dirty="0">
              <a:solidFill>
                <a:srgbClr val="0000FF"/>
              </a:solidFill>
            </a:endParaRPr>
          </a:p>
          <a:p>
            <a:pPr eaLnBrk="1" hangingPunct="1">
              <a:spcBef>
                <a:spcPct val="0"/>
              </a:spcBef>
              <a:buFontTx/>
              <a:buNone/>
            </a:pPr>
            <a:r>
              <a:rPr lang="en-US" altLang="ja-JP" sz="1800" dirty="0" smtClean="0"/>
              <a:t>M</a:t>
            </a:r>
            <a:r>
              <a:rPr lang="ja-JP" altLang="en-US" sz="1800" dirty="0" smtClean="0"/>
              <a:t>＝（</a:t>
            </a:r>
            <a:r>
              <a:rPr lang="en-US" altLang="ja-JP" sz="1800" dirty="0" smtClean="0"/>
              <a:t>Q,Σ,δ,q0,F</a:t>
            </a:r>
            <a:r>
              <a:rPr lang="ja-JP" altLang="en-US" sz="1800" dirty="0" smtClean="0"/>
              <a:t>）　の最簡形を</a:t>
            </a:r>
            <a:r>
              <a:rPr lang="en-US" altLang="ja-JP" sz="1800" dirty="0" smtClean="0"/>
              <a:t>M'</a:t>
            </a:r>
            <a:r>
              <a:rPr lang="ja-JP" altLang="en-US" sz="1800" dirty="0"/>
              <a:t>＝ （</a:t>
            </a:r>
            <a:r>
              <a:rPr lang="en-US" altLang="ja-JP" sz="1800" dirty="0" smtClean="0"/>
              <a:t>Q',</a:t>
            </a:r>
            <a:r>
              <a:rPr lang="en-US" altLang="ja-JP" sz="1800" dirty="0" err="1" smtClean="0"/>
              <a:t>Σ,δ</a:t>
            </a:r>
            <a:r>
              <a:rPr lang="en-US" altLang="ja-JP" sz="1800" dirty="0" smtClean="0"/>
              <a:t>',[p0],F'</a:t>
            </a:r>
            <a:r>
              <a:rPr lang="ja-JP" altLang="en-US" sz="1800" dirty="0" smtClean="0"/>
              <a:t>）</a:t>
            </a:r>
            <a:r>
              <a:rPr lang="ja-JP" altLang="en-US" sz="1800" dirty="0"/>
              <a:t>と</a:t>
            </a:r>
            <a:r>
              <a:rPr lang="ja-JP" altLang="en-US" sz="1800" dirty="0" smtClean="0"/>
              <a:t>する。</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dirty="0" smtClean="0"/>
              <a:t>・</a:t>
            </a:r>
            <a:r>
              <a:rPr lang="en-US" altLang="ja-JP" sz="1800" dirty="0" smtClean="0"/>
              <a:t>Q'</a:t>
            </a:r>
            <a:r>
              <a:rPr lang="ja-JP" altLang="en-US" sz="1800" dirty="0" smtClean="0"/>
              <a:t>は</a:t>
            </a:r>
            <a:r>
              <a:rPr lang="en-US" altLang="ja-JP" sz="1800" dirty="0" smtClean="0"/>
              <a:t>Q</a:t>
            </a:r>
            <a:r>
              <a:rPr lang="ja-JP" altLang="en-US" sz="1800" dirty="0" smtClean="0"/>
              <a:t>における等価な全ての状態を統合して、同一視した</a:t>
            </a:r>
            <a:endParaRPr lang="en-US" altLang="ja-JP" sz="1800" dirty="0" smtClean="0"/>
          </a:p>
          <a:p>
            <a:pPr eaLnBrk="1" hangingPunct="1">
              <a:spcBef>
                <a:spcPct val="0"/>
              </a:spcBef>
              <a:buFontTx/>
              <a:buNone/>
            </a:pPr>
            <a:r>
              <a:rPr lang="ja-JP" altLang="en-US" sz="1800" dirty="0"/>
              <a:t>　</a:t>
            </a:r>
            <a:r>
              <a:rPr lang="ja-JP" altLang="en-US" sz="1800" dirty="0" smtClean="0"/>
              <a:t>状態である。したがって、最簡形を求めるということは、等価な</a:t>
            </a:r>
            <a:endParaRPr lang="en-US" altLang="ja-JP" sz="1800" dirty="0" smtClean="0"/>
          </a:p>
          <a:p>
            <a:pPr eaLnBrk="1" hangingPunct="1">
              <a:spcBef>
                <a:spcPct val="0"/>
              </a:spcBef>
              <a:buFontTx/>
              <a:buNone/>
            </a:pPr>
            <a:r>
              <a:rPr lang="ja-JP" altLang="en-US" sz="1800" dirty="0"/>
              <a:t>　</a:t>
            </a:r>
            <a:r>
              <a:rPr lang="ja-JP" altLang="en-US" sz="1800" dirty="0" smtClean="0"/>
              <a:t>状態を見つけることである。</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dirty="0" smtClean="0"/>
              <a:t>・ここで、状態</a:t>
            </a:r>
            <a:r>
              <a:rPr lang="en-US" altLang="ja-JP" sz="1800" dirty="0" smtClean="0"/>
              <a:t>qi</a:t>
            </a:r>
            <a:r>
              <a:rPr lang="ja-JP" altLang="en-US" sz="1800" dirty="0" smtClean="0"/>
              <a:t>と</a:t>
            </a:r>
            <a:r>
              <a:rPr lang="en-US" altLang="ja-JP" sz="1800" dirty="0" err="1" smtClean="0"/>
              <a:t>qj</a:t>
            </a:r>
            <a:r>
              <a:rPr lang="ja-JP" altLang="en-US" sz="1800" dirty="0" smtClean="0"/>
              <a:t>が等価であるということは、任意の記号列　</a:t>
            </a:r>
            <a:r>
              <a:rPr lang="en-US" altLang="ja-JP" sz="1800" dirty="0" smtClean="0"/>
              <a:t>x</a:t>
            </a:r>
            <a:r>
              <a:rPr lang="ja-JP" altLang="en-US" sz="1800" dirty="0" smtClean="0"/>
              <a:t>　（∈</a:t>
            </a:r>
            <a:r>
              <a:rPr lang="en-US" altLang="ja-JP" sz="1800" dirty="0" smtClean="0"/>
              <a:t>Σ</a:t>
            </a:r>
            <a:r>
              <a:rPr lang="ja-JP" altLang="en-US" sz="1800" dirty="0" smtClean="0"/>
              <a:t>*）</a:t>
            </a:r>
            <a:endParaRPr lang="en-US" altLang="ja-JP" sz="1800" dirty="0" smtClean="0"/>
          </a:p>
          <a:p>
            <a:pPr eaLnBrk="1" hangingPunct="1">
              <a:spcBef>
                <a:spcPct val="0"/>
              </a:spcBef>
              <a:buFontTx/>
              <a:buNone/>
            </a:pPr>
            <a:r>
              <a:rPr lang="ja-JP" altLang="en-US" sz="1800" dirty="0"/>
              <a:t>　</a:t>
            </a:r>
            <a:r>
              <a:rPr lang="ja-JP" altLang="en-US" sz="1800" dirty="0" smtClean="0"/>
              <a:t>による</a:t>
            </a:r>
            <a:r>
              <a:rPr lang="en-US" altLang="ja-JP" sz="1800" dirty="0" smtClean="0"/>
              <a:t>qi</a:t>
            </a:r>
            <a:r>
              <a:rPr lang="ja-JP" altLang="en-US" sz="1800" dirty="0" smtClean="0"/>
              <a:t>と</a:t>
            </a:r>
            <a:r>
              <a:rPr lang="en-US" altLang="ja-JP" sz="1800" dirty="0" err="1" smtClean="0"/>
              <a:t>qj</a:t>
            </a:r>
            <a:r>
              <a:rPr lang="ja-JP" altLang="en-US" sz="1800" dirty="0" smtClean="0"/>
              <a:t>からの推移先状態が（同時に、最終状態であるか、または、</a:t>
            </a:r>
            <a:endParaRPr lang="en-US" altLang="ja-JP" sz="1800" dirty="0" smtClean="0"/>
          </a:p>
          <a:p>
            <a:pPr eaLnBrk="1" hangingPunct="1">
              <a:spcBef>
                <a:spcPct val="0"/>
              </a:spcBef>
              <a:buFontTx/>
              <a:buNone/>
            </a:pPr>
            <a:r>
              <a:rPr lang="ja-JP" altLang="en-US" sz="1800" dirty="0"/>
              <a:t>　</a:t>
            </a:r>
            <a:r>
              <a:rPr lang="ja-JP" altLang="en-US" sz="1800" dirty="0" smtClean="0"/>
              <a:t>非最終状態であるか）区別不可能であるときであった。</a:t>
            </a:r>
            <a:endParaRPr lang="en-US" altLang="ja-JP" sz="1800" dirty="0" smtClean="0"/>
          </a:p>
          <a:p>
            <a:pPr eaLnBrk="1" hangingPunct="1">
              <a:spcBef>
                <a:spcPct val="0"/>
              </a:spcBef>
              <a:buFontTx/>
              <a:buNone/>
            </a:pPr>
            <a:r>
              <a:rPr lang="ja-JP" altLang="en-US" sz="1800" dirty="0"/>
              <a:t>　</a:t>
            </a:r>
            <a:r>
              <a:rPr lang="ja-JP" altLang="en-US" sz="1800" dirty="0" smtClean="0"/>
              <a:t>この条件は、”</a:t>
            </a:r>
            <a:r>
              <a:rPr lang="ja-JP" altLang="en-US" sz="1800" dirty="0"/>
              <a:t>任意の記号列　</a:t>
            </a:r>
            <a:r>
              <a:rPr lang="en-US" altLang="ja-JP" sz="1800" dirty="0"/>
              <a:t>x</a:t>
            </a:r>
            <a:r>
              <a:rPr lang="ja-JP" altLang="en-US" sz="1800" dirty="0"/>
              <a:t>　（∈</a:t>
            </a:r>
            <a:r>
              <a:rPr lang="en-US" altLang="ja-JP" sz="1800" dirty="0"/>
              <a:t>Σ</a:t>
            </a:r>
            <a:r>
              <a:rPr lang="ja-JP" altLang="en-US" sz="1800" dirty="0"/>
              <a:t>*</a:t>
            </a:r>
            <a:r>
              <a:rPr lang="ja-JP" altLang="en-US" sz="1800" dirty="0" smtClean="0"/>
              <a:t>）による・・・・”という意味で、強い</a:t>
            </a:r>
            <a:endParaRPr lang="en-US" altLang="ja-JP" sz="1800" dirty="0" smtClean="0"/>
          </a:p>
          <a:p>
            <a:pPr eaLnBrk="1" hangingPunct="1">
              <a:spcBef>
                <a:spcPct val="0"/>
              </a:spcBef>
              <a:buFontTx/>
              <a:buNone/>
            </a:pPr>
            <a:r>
              <a:rPr lang="ja-JP" altLang="en-US" sz="1800" dirty="0"/>
              <a:t>　</a:t>
            </a:r>
            <a:r>
              <a:rPr lang="ja-JP" altLang="en-US" sz="1800" dirty="0" smtClean="0"/>
              <a:t>条件であり、この条件を調べつくすことはできない。</a:t>
            </a:r>
            <a:endParaRPr lang="en-US" altLang="ja-JP" sz="1800" dirty="0" smtClean="0"/>
          </a:p>
          <a:p>
            <a:pPr eaLnBrk="1" hangingPunct="1">
              <a:spcBef>
                <a:spcPct val="0"/>
              </a:spcBef>
              <a:buFontTx/>
              <a:buNone/>
            </a:pPr>
            <a:r>
              <a:rPr lang="ja-JP" altLang="en-US" sz="1800" dirty="0" smtClean="0"/>
              <a:t>　そこで、記号列　</a:t>
            </a:r>
            <a:r>
              <a:rPr lang="en-US" altLang="ja-JP" sz="1800" dirty="0" smtClean="0"/>
              <a:t>x</a:t>
            </a:r>
            <a:r>
              <a:rPr lang="ja-JP" altLang="en-US" sz="1800" dirty="0" smtClean="0"/>
              <a:t>　の長さを限定することにより、段階的に進める。</a:t>
            </a:r>
            <a:endParaRPr lang="en-US" altLang="ja-JP" sz="1800" dirty="0" smtClean="0"/>
          </a:p>
        </p:txBody>
      </p:sp>
      <p:sp>
        <p:nvSpPr>
          <p:cNvPr id="3074" name="スライド番号プレースホルダ 3"/>
          <p:cNvSpPr>
            <a:spLocks noGrp="1"/>
          </p:cNvSpPr>
          <p:nvPr>
            <p:ph type="sldNum" sz="quarter" idx="12"/>
          </p:nvPr>
        </p:nvSpPr>
        <p:spPr>
          <a:xfrm>
            <a:off x="6553200" y="6245225"/>
            <a:ext cx="2130176"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t>6</a:t>
            </a:r>
            <a:endParaRPr lang="en-US" altLang="ja-JP" sz="1400" dirty="0" smtClean="0"/>
          </a:p>
        </p:txBody>
      </p:sp>
    </p:spTree>
    <p:extLst>
      <p:ext uri="{BB962C8B-B14F-4D97-AF65-F5344CB8AC3E}">
        <p14:creationId xmlns:p14="http://schemas.microsoft.com/office/powerpoint/2010/main" val="775287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1027113" y="404813"/>
            <a:ext cx="7713971"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en-US" altLang="ja-JP" sz="1800" b="1" dirty="0" smtClean="0">
              <a:solidFill>
                <a:srgbClr val="0000FF"/>
              </a:solidFill>
            </a:endParaRPr>
          </a:p>
          <a:p>
            <a:pPr eaLnBrk="1" hangingPunct="1">
              <a:spcBef>
                <a:spcPct val="0"/>
              </a:spcBef>
              <a:buFontTx/>
              <a:buNone/>
            </a:pPr>
            <a:endParaRPr lang="ja-JP" altLang="en-US" sz="1800" b="1" dirty="0">
              <a:solidFill>
                <a:srgbClr val="0000FF"/>
              </a:solidFill>
            </a:endParaRPr>
          </a:p>
          <a:p>
            <a:pPr eaLnBrk="1" hangingPunct="1">
              <a:spcBef>
                <a:spcPct val="0"/>
              </a:spcBef>
              <a:buFontTx/>
              <a:buNone/>
            </a:pPr>
            <a:r>
              <a:rPr lang="ja-JP" altLang="en-US" sz="1800" dirty="0"/>
              <a:t>　</a:t>
            </a:r>
            <a:r>
              <a:rPr lang="ja-JP" altLang="en-US" sz="1800" dirty="0" smtClean="0"/>
              <a:t>　アイディア</a:t>
            </a:r>
            <a:endParaRPr lang="en-US" altLang="ja-JP" sz="1800" dirty="0"/>
          </a:p>
          <a:p>
            <a:pPr eaLnBrk="1" hangingPunct="1">
              <a:spcBef>
                <a:spcPct val="0"/>
              </a:spcBef>
              <a:buFontTx/>
              <a:buNone/>
            </a:pPr>
            <a:r>
              <a:rPr lang="ja-JP" altLang="en-US" sz="1800" dirty="0"/>
              <a:t>　　　</a:t>
            </a:r>
            <a:r>
              <a:rPr lang="ja-JP" altLang="en-US" sz="1800" dirty="0" smtClean="0"/>
              <a:t>・</a:t>
            </a:r>
            <a:r>
              <a:rPr lang="en-US" altLang="ja-JP" sz="1800" dirty="0" smtClean="0"/>
              <a:t>k </a:t>
            </a:r>
            <a:r>
              <a:rPr lang="ja-JP" altLang="en-US" sz="1800" dirty="0" smtClean="0"/>
              <a:t>≧</a:t>
            </a:r>
            <a:r>
              <a:rPr lang="en-US" altLang="ja-JP" sz="1800" dirty="0" smtClean="0"/>
              <a:t>0</a:t>
            </a:r>
            <a:r>
              <a:rPr lang="ja-JP" altLang="en-US" sz="1800" dirty="0" smtClean="0"/>
              <a:t>を任意の自然数とする。</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dirty="0"/>
              <a:t>　</a:t>
            </a:r>
            <a:r>
              <a:rPr lang="ja-JP" altLang="en-US" sz="1800" dirty="0" smtClean="0"/>
              <a:t>　　・状態対</a:t>
            </a:r>
            <a:r>
              <a:rPr lang="en-US" altLang="ja-JP" sz="1800" dirty="0"/>
              <a:t>qi</a:t>
            </a:r>
            <a:r>
              <a:rPr lang="ja-JP" altLang="en-US" sz="1800" dirty="0"/>
              <a:t>と</a:t>
            </a:r>
            <a:r>
              <a:rPr lang="en-US" altLang="ja-JP" sz="1800" dirty="0" err="1" smtClean="0"/>
              <a:t>qj</a:t>
            </a:r>
            <a:r>
              <a:rPr lang="ja-JP" altLang="en-US" sz="1800" dirty="0" smtClean="0"/>
              <a:t>（∈</a:t>
            </a:r>
            <a:r>
              <a:rPr lang="en-US" altLang="ja-JP" sz="1800" dirty="0" smtClean="0"/>
              <a:t>Q</a:t>
            </a:r>
            <a:r>
              <a:rPr lang="ja-JP" altLang="en-US" sz="1800" dirty="0" smtClean="0"/>
              <a:t>）において、長さが</a:t>
            </a:r>
            <a:r>
              <a:rPr lang="en-US" altLang="ja-JP" sz="1800" dirty="0" smtClean="0">
                <a:solidFill>
                  <a:srgbClr val="FF3300"/>
                </a:solidFill>
              </a:rPr>
              <a:t>k</a:t>
            </a:r>
            <a:r>
              <a:rPr lang="ja-JP" altLang="en-US" sz="1800" dirty="0" smtClean="0"/>
              <a:t>　以下の全ての</a:t>
            </a:r>
            <a:r>
              <a:rPr lang="en-US" altLang="ja-JP" sz="1800" dirty="0" smtClean="0"/>
              <a:t>x</a:t>
            </a:r>
            <a:r>
              <a:rPr lang="ja-JP" altLang="en-US" sz="1800" dirty="0" smtClean="0"/>
              <a:t>∈</a:t>
            </a:r>
            <a:r>
              <a:rPr lang="en-US" altLang="ja-JP" sz="1800" dirty="0" smtClean="0"/>
              <a:t>Σ</a:t>
            </a:r>
            <a:r>
              <a:rPr lang="ja-JP" altLang="en-US" sz="1800" dirty="0" smtClean="0"/>
              <a:t>*に対しては、</a:t>
            </a:r>
            <a:endParaRPr lang="en-US" altLang="ja-JP" sz="1800" dirty="0" smtClean="0"/>
          </a:p>
          <a:p>
            <a:pPr eaLnBrk="1" hangingPunct="1">
              <a:spcBef>
                <a:spcPct val="0"/>
              </a:spcBef>
              <a:buFontTx/>
              <a:buNone/>
            </a:pPr>
            <a:endParaRPr lang="en-US" altLang="ja-JP" sz="1800" dirty="0" smtClean="0"/>
          </a:p>
          <a:p>
            <a:pPr eaLnBrk="1" hangingPunct="1">
              <a:spcBef>
                <a:spcPct val="0"/>
              </a:spcBef>
              <a:buFontTx/>
              <a:buNone/>
            </a:pPr>
            <a:r>
              <a:rPr lang="ja-JP" altLang="en-US" sz="1800" dirty="0"/>
              <a:t>　</a:t>
            </a:r>
            <a:r>
              <a:rPr lang="ja-JP" altLang="en-US" sz="1800" dirty="0" smtClean="0"/>
              <a:t>　　　①</a:t>
            </a:r>
            <a:r>
              <a:rPr lang="en-US" altLang="ja-JP" sz="1800" dirty="0" smtClean="0"/>
              <a:t>δ(</a:t>
            </a:r>
            <a:r>
              <a:rPr lang="en-US" altLang="ja-JP" sz="1800" dirty="0" err="1" smtClean="0"/>
              <a:t>qi,x</a:t>
            </a:r>
            <a:r>
              <a:rPr lang="en-US" altLang="ja-JP" sz="1800" dirty="0" smtClean="0"/>
              <a:t>)</a:t>
            </a:r>
            <a:r>
              <a:rPr lang="ja-JP" altLang="en-US" sz="1800" dirty="0" smtClean="0"/>
              <a:t>∈</a:t>
            </a:r>
            <a:r>
              <a:rPr lang="en-US" altLang="ja-JP" sz="1800" dirty="0" smtClean="0"/>
              <a:t>F </a:t>
            </a:r>
            <a:r>
              <a:rPr lang="ja-JP" altLang="en-US" sz="1800" dirty="0" smtClean="0"/>
              <a:t>かつ</a:t>
            </a:r>
            <a:r>
              <a:rPr lang="en-US" altLang="ja-JP" sz="1800" dirty="0" smtClean="0"/>
              <a:t>δ(</a:t>
            </a:r>
            <a:r>
              <a:rPr lang="en-US" altLang="ja-JP" sz="1800" dirty="0" err="1" smtClean="0"/>
              <a:t>qj,x</a:t>
            </a:r>
            <a:r>
              <a:rPr lang="en-US" altLang="ja-JP" sz="1800" dirty="0" smtClean="0"/>
              <a:t>) </a:t>
            </a:r>
            <a:r>
              <a:rPr lang="ja-JP" altLang="en-US" sz="1800" dirty="0" smtClean="0"/>
              <a:t>∈</a:t>
            </a:r>
            <a:r>
              <a:rPr lang="en-US" altLang="ja-JP" sz="1800" dirty="0" smtClean="0"/>
              <a:t>F</a:t>
            </a:r>
            <a:r>
              <a:rPr lang="ja-JP" altLang="en-US" sz="1800" dirty="0" smtClean="0"/>
              <a:t>であるか、または、</a:t>
            </a:r>
            <a:endParaRPr lang="en-US" altLang="ja-JP" sz="1800" dirty="0" smtClean="0"/>
          </a:p>
          <a:p>
            <a:pPr eaLnBrk="1" hangingPunct="1">
              <a:spcBef>
                <a:spcPct val="0"/>
              </a:spcBef>
              <a:buFontTx/>
              <a:buNone/>
            </a:pPr>
            <a:r>
              <a:rPr lang="ja-JP" altLang="en-US" sz="1800" dirty="0"/>
              <a:t>　</a:t>
            </a:r>
            <a:r>
              <a:rPr lang="ja-JP" altLang="en-US" sz="1800" dirty="0" smtClean="0"/>
              <a:t>　　　　　</a:t>
            </a:r>
            <a:r>
              <a:rPr lang="en-US" altLang="ja-JP" sz="1800" dirty="0" smtClean="0"/>
              <a:t>δ(</a:t>
            </a:r>
            <a:r>
              <a:rPr lang="en-US" altLang="ja-JP" sz="1800" dirty="0" err="1" smtClean="0"/>
              <a:t>qi,x</a:t>
            </a:r>
            <a:r>
              <a:rPr lang="en-US" altLang="ja-JP" sz="1800" dirty="0"/>
              <a:t>)</a:t>
            </a:r>
            <a:r>
              <a:rPr lang="ja-JP" altLang="en-US" sz="1800" dirty="0"/>
              <a:t>∈</a:t>
            </a:r>
            <a:r>
              <a:rPr lang="en-US" altLang="ja-JP" sz="1800" dirty="0"/>
              <a:t>F </a:t>
            </a:r>
            <a:r>
              <a:rPr lang="ja-JP" altLang="en-US" sz="1800" dirty="0"/>
              <a:t>かつ</a:t>
            </a:r>
            <a:r>
              <a:rPr lang="en-US" altLang="ja-JP" sz="1800" dirty="0"/>
              <a:t>δ(</a:t>
            </a:r>
            <a:r>
              <a:rPr lang="en-US" altLang="ja-JP" sz="1800" dirty="0" err="1"/>
              <a:t>qj,x</a:t>
            </a:r>
            <a:r>
              <a:rPr lang="en-US" altLang="ja-JP" sz="1800" dirty="0"/>
              <a:t>) </a:t>
            </a:r>
            <a:r>
              <a:rPr lang="ja-JP" altLang="en-US" sz="1800" dirty="0"/>
              <a:t>∈</a:t>
            </a:r>
            <a:r>
              <a:rPr lang="en-US" altLang="ja-JP" sz="1800" dirty="0" smtClean="0"/>
              <a:t>F</a:t>
            </a:r>
            <a:r>
              <a:rPr lang="ja-JP" altLang="en-US" sz="1800" dirty="0" smtClean="0"/>
              <a:t>　であるかの、</a:t>
            </a:r>
            <a:endParaRPr lang="en-US" altLang="ja-JP" sz="1800" dirty="0" smtClean="0"/>
          </a:p>
          <a:p>
            <a:pPr eaLnBrk="1" hangingPunct="1">
              <a:spcBef>
                <a:spcPct val="0"/>
              </a:spcBef>
              <a:buFontTx/>
              <a:buNone/>
            </a:pPr>
            <a:r>
              <a:rPr lang="ja-JP" altLang="en-US" sz="1800" dirty="0"/>
              <a:t>　</a:t>
            </a:r>
            <a:r>
              <a:rPr lang="ja-JP" altLang="en-US" sz="1800" dirty="0" smtClean="0"/>
              <a:t>　　　　　いずれかが成り立つとき、”</a:t>
            </a:r>
            <a:r>
              <a:rPr lang="en-US" altLang="ja-JP" sz="1800" dirty="0" smtClean="0"/>
              <a:t>qi</a:t>
            </a:r>
            <a:r>
              <a:rPr lang="ja-JP" altLang="en-US" sz="1800" dirty="0" smtClean="0"/>
              <a:t>と</a:t>
            </a:r>
            <a:r>
              <a:rPr lang="en-US" altLang="ja-JP" sz="1800" dirty="0" err="1" smtClean="0"/>
              <a:t>qj</a:t>
            </a:r>
            <a:r>
              <a:rPr lang="ja-JP" altLang="en-US" sz="1800" dirty="0" smtClean="0"/>
              <a:t>は</a:t>
            </a:r>
            <a:r>
              <a:rPr lang="en-US" altLang="ja-JP" sz="1800" dirty="0" smtClean="0">
                <a:solidFill>
                  <a:srgbClr val="FF3300"/>
                </a:solidFill>
              </a:rPr>
              <a:t>k</a:t>
            </a:r>
            <a:r>
              <a:rPr lang="ja-JP" altLang="en-US" sz="1800" dirty="0" smtClean="0">
                <a:solidFill>
                  <a:srgbClr val="FF3300"/>
                </a:solidFill>
              </a:rPr>
              <a:t>等価である</a:t>
            </a:r>
            <a:r>
              <a:rPr lang="ja-JP" altLang="en-US" sz="1800" dirty="0" smtClean="0"/>
              <a:t>”といい、</a:t>
            </a:r>
            <a:endParaRPr lang="en-US" altLang="ja-JP" sz="1800" dirty="0" smtClean="0"/>
          </a:p>
          <a:p>
            <a:pPr eaLnBrk="1" hangingPunct="1">
              <a:spcBef>
                <a:spcPct val="0"/>
              </a:spcBef>
              <a:buFontTx/>
              <a:buNone/>
            </a:pPr>
            <a:r>
              <a:rPr lang="ja-JP" altLang="en-US" sz="1800" dirty="0"/>
              <a:t>　</a:t>
            </a:r>
            <a:r>
              <a:rPr lang="ja-JP" altLang="en-US" sz="1800" dirty="0" smtClean="0"/>
              <a:t>　　　　　「</a:t>
            </a:r>
            <a:r>
              <a:rPr lang="en-US" altLang="ja-JP" sz="1800" dirty="0" smtClean="0"/>
              <a:t>qi</a:t>
            </a:r>
            <a:r>
              <a:rPr lang="ja-JP" altLang="en-US" sz="1800" dirty="0" smtClean="0"/>
              <a:t>≡</a:t>
            </a:r>
            <a:r>
              <a:rPr lang="en-US" altLang="ja-JP" sz="1800" baseline="-25000" dirty="0" err="1" smtClean="0"/>
              <a:t>k</a:t>
            </a:r>
            <a:r>
              <a:rPr lang="en-US" altLang="ja-JP" sz="1800" dirty="0" err="1" smtClean="0"/>
              <a:t>qj</a:t>
            </a:r>
            <a:r>
              <a:rPr lang="ja-JP" altLang="en-US" sz="1800" dirty="0" smtClean="0"/>
              <a:t>」と記述する。</a:t>
            </a:r>
            <a:endParaRPr lang="en-US" altLang="ja-JP" sz="1800" dirty="0"/>
          </a:p>
          <a:p>
            <a:pPr eaLnBrk="1" hangingPunct="1">
              <a:spcBef>
                <a:spcPct val="0"/>
              </a:spcBef>
              <a:buFontTx/>
              <a:buNone/>
            </a:pPr>
            <a:endParaRPr lang="en-US" altLang="ja-JP" sz="1800" dirty="0"/>
          </a:p>
          <a:p>
            <a:pPr eaLnBrk="1" hangingPunct="1">
              <a:spcBef>
                <a:spcPct val="0"/>
              </a:spcBef>
              <a:buFontTx/>
              <a:buNone/>
            </a:pPr>
            <a:r>
              <a:rPr lang="ja-JP" altLang="en-US" sz="1800" dirty="0" smtClean="0"/>
              <a:t>　　　　②</a:t>
            </a:r>
            <a:r>
              <a:rPr lang="en-US" altLang="ja-JP" sz="1800" dirty="0" smtClean="0"/>
              <a:t>δ(</a:t>
            </a:r>
            <a:r>
              <a:rPr lang="en-US" altLang="ja-JP" sz="1800" dirty="0" err="1" smtClean="0"/>
              <a:t>qi,x</a:t>
            </a:r>
            <a:r>
              <a:rPr lang="en-US" altLang="ja-JP" sz="1800" dirty="0" smtClean="0"/>
              <a:t>)</a:t>
            </a:r>
            <a:r>
              <a:rPr lang="ja-JP" altLang="en-US" sz="1800" dirty="0" smtClean="0"/>
              <a:t>と</a:t>
            </a:r>
            <a:r>
              <a:rPr lang="en-US" altLang="ja-JP" sz="1800" dirty="0" smtClean="0"/>
              <a:t>δ(</a:t>
            </a:r>
            <a:r>
              <a:rPr lang="en-US" altLang="ja-JP" sz="1800" dirty="0" err="1" smtClean="0"/>
              <a:t>qj,x</a:t>
            </a:r>
            <a:r>
              <a:rPr lang="en-US" altLang="ja-JP" sz="1800" dirty="0" smtClean="0"/>
              <a:t>)</a:t>
            </a:r>
            <a:r>
              <a:rPr lang="ja-JP" altLang="en-US" sz="1800" dirty="0" smtClean="0"/>
              <a:t>のいずれか一方が</a:t>
            </a:r>
            <a:r>
              <a:rPr lang="en-US" altLang="ja-JP" sz="1800" dirty="0" smtClean="0"/>
              <a:t> </a:t>
            </a:r>
            <a:r>
              <a:rPr lang="ja-JP" altLang="en-US" sz="1800" dirty="0"/>
              <a:t>∈</a:t>
            </a:r>
            <a:r>
              <a:rPr lang="en-US" altLang="ja-JP" sz="1800" dirty="0" smtClean="0"/>
              <a:t>F</a:t>
            </a:r>
            <a:r>
              <a:rPr lang="ja-JP" altLang="en-US" sz="1800" dirty="0" smtClean="0"/>
              <a:t>で、もう一方が∈</a:t>
            </a:r>
            <a:r>
              <a:rPr lang="en-US" altLang="ja-JP" sz="1800" dirty="0" smtClean="0"/>
              <a:t>F</a:t>
            </a:r>
          </a:p>
          <a:p>
            <a:pPr eaLnBrk="1" hangingPunct="1">
              <a:spcBef>
                <a:spcPct val="0"/>
              </a:spcBef>
              <a:buNone/>
            </a:pPr>
            <a:r>
              <a:rPr lang="ja-JP" altLang="en-US" sz="1800" dirty="0"/>
              <a:t>　</a:t>
            </a:r>
            <a:r>
              <a:rPr lang="ja-JP" altLang="en-US" sz="1800" dirty="0" smtClean="0"/>
              <a:t>　　　のとき、</a:t>
            </a:r>
            <a:r>
              <a:rPr lang="ja-JP" altLang="en-US" sz="1800" dirty="0"/>
              <a:t>”</a:t>
            </a:r>
            <a:r>
              <a:rPr lang="en-US" altLang="ja-JP" sz="1800" dirty="0" smtClean="0"/>
              <a:t>qi</a:t>
            </a:r>
            <a:r>
              <a:rPr lang="ja-JP" altLang="en-US" sz="1800" dirty="0"/>
              <a:t>と</a:t>
            </a:r>
            <a:r>
              <a:rPr lang="en-US" altLang="ja-JP" sz="1800" dirty="0" err="1"/>
              <a:t>qj</a:t>
            </a:r>
            <a:r>
              <a:rPr lang="ja-JP" altLang="en-US" sz="1800" dirty="0"/>
              <a:t>は</a:t>
            </a:r>
            <a:r>
              <a:rPr lang="en-US" altLang="ja-JP" sz="1800" dirty="0">
                <a:solidFill>
                  <a:srgbClr val="FF3300"/>
                </a:solidFill>
              </a:rPr>
              <a:t>k</a:t>
            </a:r>
            <a:r>
              <a:rPr lang="ja-JP" altLang="en-US" sz="1800" dirty="0">
                <a:solidFill>
                  <a:srgbClr val="FF3300"/>
                </a:solidFill>
              </a:rPr>
              <a:t>等価</a:t>
            </a:r>
            <a:r>
              <a:rPr lang="ja-JP" altLang="en-US" sz="1800" dirty="0" smtClean="0">
                <a:solidFill>
                  <a:srgbClr val="FF3300"/>
                </a:solidFill>
              </a:rPr>
              <a:t>で</a:t>
            </a:r>
            <a:r>
              <a:rPr lang="ja-JP" altLang="en-US" sz="1800" dirty="0">
                <a:solidFill>
                  <a:srgbClr val="FF3300"/>
                </a:solidFill>
              </a:rPr>
              <a:t>は</a:t>
            </a:r>
            <a:r>
              <a:rPr lang="ja-JP" altLang="en-US" sz="1800" dirty="0" smtClean="0">
                <a:solidFill>
                  <a:srgbClr val="FF3300"/>
                </a:solidFill>
              </a:rPr>
              <a:t>ない</a:t>
            </a:r>
            <a:r>
              <a:rPr lang="ja-JP" altLang="en-US" sz="1800" dirty="0" smtClean="0"/>
              <a:t>”と</a:t>
            </a:r>
            <a:r>
              <a:rPr lang="ja-JP" altLang="en-US" sz="1800" dirty="0"/>
              <a:t>いい、「</a:t>
            </a:r>
            <a:r>
              <a:rPr lang="en-US" altLang="ja-JP" sz="1800" dirty="0"/>
              <a:t>qi</a:t>
            </a:r>
            <a:r>
              <a:rPr lang="ja-JP" altLang="en-US" sz="1800" dirty="0"/>
              <a:t>≡</a:t>
            </a:r>
            <a:r>
              <a:rPr lang="en-US" altLang="ja-JP" sz="1800" baseline="-25000" dirty="0" err="1"/>
              <a:t>k</a:t>
            </a:r>
            <a:r>
              <a:rPr lang="en-US" altLang="ja-JP" sz="1800" dirty="0" err="1"/>
              <a:t>qj</a:t>
            </a:r>
            <a:r>
              <a:rPr lang="ja-JP" altLang="en-US" sz="1800" dirty="0"/>
              <a:t>」と記述する</a:t>
            </a:r>
            <a:r>
              <a:rPr lang="ja-JP" altLang="en-US" sz="1800" dirty="0" smtClean="0"/>
              <a:t>。</a:t>
            </a:r>
            <a:endParaRPr lang="en-US" altLang="ja-JP" sz="1800" dirty="0" smtClean="0"/>
          </a:p>
          <a:p>
            <a:pPr eaLnBrk="1" hangingPunct="1">
              <a:spcBef>
                <a:spcPct val="0"/>
              </a:spcBef>
              <a:buNone/>
            </a:pPr>
            <a:endParaRPr lang="en-US" altLang="ja-JP" sz="1800" dirty="0" smtClean="0"/>
          </a:p>
          <a:p>
            <a:pPr eaLnBrk="1" hangingPunct="1">
              <a:spcBef>
                <a:spcPct val="0"/>
              </a:spcBef>
              <a:buNone/>
            </a:pPr>
            <a:r>
              <a:rPr lang="ja-JP" altLang="en-US" sz="1800" dirty="0"/>
              <a:t>　</a:t>
            </a:r>
            <a:r>
              <a:rPr lang="ja-JP" altLang="en-US" sz="1800" dirty="0" smtClean="0"/>
              <a:t>　　・≡</a:t>
            </a:r>
            <a:r>
              <a:rPr lang="en-US" altLang="ja-JP" sz="1800" baseline="-25000" dirty="0" smtClean="0"/>
              <a:t>k</a:t>
            </a:r>
            <a:r>
              <a:rPr lang="en-US" altLang="ja-JP" sz="1800" dirty="0" smtClean="0"/>
              <a:t> </a:t>
            </a:r>
            <a:r>
              <a:rPr lang="ja-JP" altLang="en-US" sz="1800" dirty="0" smtClean="0"/>
              <a:t>は≡ の近似的な概念であり、</a:t>
            </a:r>
            <a:r>
              <a:rPr lang="en-US" altLang="ja-JP" sz="1800" dirty="0" smtClean="0"/>
              <a:t>k </a:t>
            </a:r>
            <a:r>
              <a:rPr lang="ja-JP" altLang="en-US" sz="1800" dirty="0" smtClean="0"/>
              <a:t>が大きくなるほど　≡　に近づき</a:t>
            </a:r>
            <a:endParaRPr lang="en-US" altLang="ja-JP" sz="1800" dirty="0" smtClean="0"/>
          </a:p>
          <a:p>
            <a:pPr eaLnBrk="1" hangingPunct="1">
              <a:spcBef>
                <a:spcPct val="0"/>
              </a:spcBef>
              <a:buNone/>
            </a:pPr>
            <a:r>
              <a:rPr lang="ja-JP" altLang="en-US" sz="1800" dirty="0"/>
              <a:t>　</a:t>
            </a:r>
            <a:r>
              <a:rPr lang="ja-JP" altLang="en-US" sz="1800" dirty="0" smtClean="0"/>
              <a:t>　　　≡</a:t>
            </a:r>
            <a:r>
              <a:rPr lang="ja-JP" altLang="en-US" sz="1800" baseline="-25000" dirty="0" smtClean="0"/>
              <a:t>∞</a:t>
            </a:r>
            <a:r>
              <a:rPr lang="ja-JP" altLang="en-US" sz="1800" dirty="0" smtClean="0"/>
              <a:t>は≡と一致する。</a:t>
            </a:r>
            <a:endParaRPr lang="en-US" altLang="ja-JP" sz="1800" dirty="0" smtClean="0"/>
          </a:p>
        </p:txBody>
      </p:sp>
      <p:cxnSp>
        <p:nvCxnSpPr>
          <p:cNvPr id="3" name="直線コネクタ 2"/>
          <p:cNvCxnSpPr/>
          <p:nvPr/>
        </p:nvCxnSpPr>
        <p:spPr>
          <a:xfrm>
            <a:off x="2684715" y="2368713"/>
            <a:ext cx="36004"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5997646" y="4028637"/>
            <a:ext cx="72008" cy="27964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120745" y="3702517"/>
            <a:ext cx="72008" cy="27964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74" name="スライド番号プレースホルダ 3"/>
          <p:cNvSpPr>
            <a:spLocks noGrp="1"/>
          </p:cNvSpPr>
          <p:nvPr>
            <p:ph type="sldNum" sz="quarter" idx="12"/>
          </p:nvPr>
        </p:nvSpPr>
        <p:spPr>
          <a:xfrm>
            <a:off x="6553200" y="6245225"/>
            <a:ext cx="2130176"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smtClean="0"/>
              <a:t>7</a:t>
            </a:r>
          </a:p>
        </p:txBody>
      </p:sp>
      <p:cxnSp>
        <p:nvCxnSpPr>
          <p:cNvPr id="8" name="直線コネクタ 7"/>
          <p:cNvCxnSpPr/>
          <p:nvPr/>
        </p:nvCxnSpPr>
        <p:spPr>
          <a:xfrm>
            <a:off x="4250163" y="2364983"/>
            <a:ext cx="36004" cy="28803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t>8</a:t>
            </a:r>
            <a:endParaRPr lang="en-US" altLang="ja-JP" sz="1400" dirty="0" smtClean="0"/>
          </a:p>
          <a:p>
            <a:pPr eaLnBrk="1" hangingPunct="1">
              <a:spcBef>
                <a:spcPct val="0"/>
              </a:spcBef>
              <a:buFontTx/>
              <a:buNone/>
            </a:pPr>
            <a:endParaRPr lang="en-US" altLang="ja-JP" sz="1400" dirty="0" smtClean="0"/>
          </a:p>
        </p:txBody>
      </p:sp>
      <p:sp>
        <p:nvSpPr>
          <p:cNvPr id="6147" name="Text Box 2"/>
          <p:cNvSpPr txBox="1">
            <a:spLocks noChangeArrowheads="1"/>
          </p:cNvSpPr>
          <p:nvPr/>
        </p:nvSpPr>
        <p:spPr bwMode="auto">
          <a:xfrm>
            <a:off x="1159330" y="620688"/>
            <a:ext cx="302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b="1" dirty="0">
                <a:solidFill>
                  <a:srgbClr val="000099"/>
                </a:solidFill>
              </a:rPr>
              <a:t>ハフマン・ミーリーの簡単化法</a:t>
            </a:r>
          </a:p>
        </p:txBody>
      </p:sp>
      <p:sp>
        <p:nvSpPr>
          <p:cNvPr id="6148" name="Text Box 3"/>
          <p:cNvSpPr txBox="1">
            <a:spLocks noChangeArrowheads="1"/>
          </p:cNvSpPr>
          <p:nvPr/>
        </p:nvSpPr>
        <p:spPr bwMode="auto">
          <a:xfrm>
            <a:off x="1042987" y="2574480"/>
            <a:ext cx="73773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a:t>
            </a:r>
            <a:r>
              <a:rPr lang="ja-JP" altLang="en-US" sz="1800" dirty="0"/>
              <a:t>２）つぎに、</a:t>
            </a:r>
            <a:r>
              <a:rPr lang="en-US" altLang="ja-JP" sz="1800" dirty="0"/>
              <a:t>k=0</a:t>
            </a:r>
            <a:r>
              <a:rPr lang="ja-JP" altLang="en-US" sz="1800" dirty="0"/>
              <a:t>のときは等価でも、</a:t>
            </a:r>
            <a:r>
              <a:rPr lang="en-US" altLang="ja-JP" sz="1800" dirty="0" smtClean="0"/>
              <a:t>k=1</a:t>
            </a:r>
            <a:r>
              <a:rPr lang="ja-JP" altLang="en-US" sz="1800" dirty="0" smtClean="0"/>
              <a:t>のとき（</a:t>
            </a:r>
            <a:r>
              <a:rPr lang="ja-JP" altLang="en-US" sz="1800" dirty="0"/>
              <a:t>一つ入力記号が入力</a:t>
            </a:r>
            <a:r>
              <a:rPr lang="ja-JP" altLang="en-US" sz="1800" dirty="0" smtClean="0"/>
              <a:t>された</a:t>
            </a:r>
            <a:endParaRPr lang="en-US" altLang="ja-JP" sz="1800" dirty="0" smtClean="0"/>
          </a:p>
          <a:p>
            <a:pPr eaLnBrk="1" hangingPunct="1">
              <a:spcBef>
                <a:spcPct val="0"/>
              </a:spcBef>
              <a:buFontTx/>
              <a:buNone/>
            </a:pPr>
            <a:r>
              <a:rPr lang="ja-JP" altLang="en-US" sz="1800" dirty="0"/>
              <a:t>　　</a:t>
            </a:r>
            <a:r>
              <a:rPr lang="ja-JP" altLang="en-US" sz="1800" dirty="0" smtClean="0"/>
              <a:t>とき）推移先</a:t>
            </a:r>
            <a:r>
              <a:rPr lang="ja-JP" altLang="en-US" sz="1800" dirty="0"/>
              <a:t>の状態が等価でないものは以後入力記号を入力しても</a:t>
            </a:r>
          </a:p>
          <a:p>
            <a:pPr eaLnBrk="1" hangingPunct="1">
              <a:spcBef>
                <a:spcPct val="0"/>
              </a:spcBef>
              <a:buFontTx/>
              <a:buNone/>
            </a:pPr>
            <a:r>
              <a:rPr lang="ja-JP" altLang="en-US" sz="1800" dirty="0"/>
              <a:t>　　等価にはならない</a:t>
            </a:r>
            <a:r>
              <a:rPr lang="ja-JP" altLang="en-US" sz="1800" dirty="0" smtClean="0"/>
              <a:t>。</a:t>
            </a:r>
            <a:endParaRPr lang="ja-JP" altLang="en-US" sz="1800" dirty="0"/>
          </a:p>
        </p:txBody>
      </p:sp>
      <p:sp>
        <p:nvSpPr>
          <p:cNvPr id="6150" name="Text Box 8"/>
          <p:cNvSpPr txBox="1">
            <a:spLocks noChangeArrowheads="1"/>
          </p:cNvSpPr>
          <p:nvPr/>
        </p:nvSpPr>
        <p:spPr bwMode="auto">
          <a:xfrm>
            <a:off x="1116013" y="3847425"/>
            <a:ext cx="158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en-US" altLang="ja-JP" sz="1800"/>
          </a:p>
          <a:p>
            <a:pPr eaLnBrk="1" hangingPunct="1">
              <a:spcBef>
                <a:spcPct val="0"/>
              </a:spcBef>
              <a:buFontTx/>
              <a:buNone/>
            </a:pPr>
            <a:r>
              <a:rPr lang="en-US" altLang="ja-JP" sz="1800"/>
              <a:t>                     </a:t>
            </a:r>
          </a:p>
          <a:p>
            <a:pPr eaLnBrk="1" hangingPunct="1">
              <a:spcBef>
                <a:spcPct val="0"/>
              </a:spcBef>
              <a:buFontTx/>
              <a:buNone/>
            </a:pPr>
            <a:r>
              <a:rPr lang="ja-JP" altLang="en-US" sz="1800"/>
              <a:t>　　</a:t>
            </a:r>
            <a:r>
              <a:rPr lang="en-US" altLang="ja-JP" sz="1800">
                <a:solidFill>
                  <a:srgbClr val="0000FF"/>
                </a:solidFill>
              </a:rPr>
              <a:t>qi</a:t>
            </a:r>
            <a:r>
              <a:rPr lang="ja-JP" altLang="en-US" sz="1800"/>
              <a:t>　→　</a:t>
            </a:r>
            <a:r>
              <a:rPr lang="en-US" altLang="ja-JP" sz="1800">
                <a:solidFill>
                  <a:srgbClr val="CC3300"/>
                </a:solidFill>
              </a:rPr>
              <a:t>qi’</a:t>
            </a:r>
            <a:r>
              <a:rPr lang="ja-JP" altLang="en-US" sz="1800"/>
              <a:t>　</a:t>
            </a:r>
          </a:p>
          <a:p>
            <a:pPr eaLnBrk="1" hangingPunct="1">
              <a:spcBef>
                <a:spcPct val="0"/>
              </a:spcBef>
              <a:buFontTx/>
              <a:buNone/>
            </a:pPr>
            <a:endParaRPr lang="ja-JP" altLang="en-US" sz="1800"/>
          </a:p>
          <a:p>
            <a:pPr eaLnBrk="1" hangingPunct="1">
              <a:spcBef>
                <a:spcPct val="0"/>
              </a:spcBef>
              <a:buFontTx/>
              <a:buNone/>
            </a:pPr>
            <a:r>
              <a:rPr lang="ja-JP" altLang="en-US" sz="1800"/>
              <a:t>                     </a:t>
            </a:r>
          </a:p>
          <a:p>
            <a:pPr eaLnBrk="1" hangingPunct="1">
              <a:spcBef>
                <a:spcPct val="0"/>
              </a:spcBef>
              <a:buFontTx/>
              <a:buNone/>
            </a:pPr>
            <a:r>
              <a:rPr lang="ja-JP" altLang="en-US" sz="1800"/>
              <a:t>　　</a:t>
            </a:r>
            <a:r>
              <a:rPr lang="en-US" altLang="ja-JP" sz="1800">
                <a:solidFill>
                  <a:srgbClr val="0000FF"/>
                </a:solidFill>
              </a:rPr>
              <a:t>qj</a:t>
            </a:r>
            <a:r>
              <a:rPr lang="ja-JP" altLang="en-US" sz="1800"/>
              <a:t>　→　</a:t>
            </a:r>
            <a:r>
              <a:rPr lang="en-US" altLang="ja-JP" sz="1800">
                <a:solidFill>
                  <a:srgbClr val="CC3300"/>
                </a:solidFill>
              </a:rPr>
              <a:t>qj’</a:t>
            </a:r>
            <a:endParaRPr lang="en-US" altLang="ja-JP" sz="1800"/>
          </a:p>
          <a:p>
            <a:pPr eaLnBrk="1" hangingPunct="1">
              <a:spcBef>
                <a:spcPct val="0"/>
              </a:spcBef>
              <a:buFontTx/>
              <a:buNone/>
            </a:pPr>
            <a:endParaRPr lang="en-US" altLang="ja-JP" sz="1800"/>
          </a:p>
        </p:txBody>
      </p:sp>
      <p:sp>
        <p:nvSpPr>
          <p:cNvPr id="6151" name="Oval 9"/>
          <p:cNvSpPr>
            <a:spLocks noChangeArrowheads="1"/>
          </p:cNvSpPr>
          <p:nvPr/>
        </p:nvSpPr>
        <p:spPr bwMode="auto">
          <a:xfrm>
            <a:off x="2052638" y="4280812"/>
            <a:ext cx="576262" cy="1582738"/>
          </a:xfrm>
          <a:prstGeom prst="ellipse">
            <a:avLst/>
          </a:prstGeom>
          <a:noFill/>
          <a:ln w="28575">
            <a:solidFill>
              <a:srgbClr val="FF66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a:p>
        </p:txBody>
      </p:sp>
      <p:sp>
        <p:nvSpPr>
          <p:cNvPr id="6152" name="Text Box 10"/>
          <p:cNvSpPr txBox="1">
            <a:spLocks noChangeArrowheads="1"/>
          </p:cNvSpPr>
          <p:nvPr/>
        </p:nvSpPr>
        <p:spPr bwMode="auto">
          <a:xfrm>
            <a:off x="3060700" y="4207787"/>
            <a:ext cx="365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どちらか一方だけが最終状態のとき</a:t>
            </a:r>
          </a:p>
        </p:txBody>
      </p:sp>
      <p:sp>
        <p:nvSpPr>
          <p:cNvPr id="6153" name="Text Box 11"/>
          <p:cNvSpPr txBox="1">
            <a:spLocks noChangeArrowheads="1"/>
          </p:cNvSpPr>
          <p:nvPr/>
        </p:nvSpPr>
        <p:spPr bwMode="auto">
          <a:xfrm>
            <a:off x="3214688" y="4525817"/>
            <a:ext cx="47513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solidFill>
                  <a:srgbClr val="CC3300"/>
                </a:solidFill>
              </a:rPr>
              <a:t>　</a:t>
            </a:r>
            <a:r>
              <a:rPr lang="ja-JP" altLang="en-US" sz="1800" dirty="0" smtClean="0">
                <a:solidFill>
                  <a:srgbClr val="CC3300"/>
                </a:solidFill>
              </a:rPr>
              <a:t>　</a:t>
            </a:r>
            <a:r>
              <a:rPr lang="en-US" altLang="ja-JP" sz="1800" dirty="0" smtClean="0">
                <a:solidFill>
                  <a:srgbClr val="CC3300"/>
                </a:solidFill>
              </a:rPr>
              <a:t>qi</a:t>
            </a:r>
            <a:r>
              <a:rPr lang="en-US" altLang="ja-JP" sz="1800" dirty="0">
                <a:solidFill>
                  <a:srgbClr val="CC3300"/>
                </a:solidFill>
              </a:rPr>
              <a:t>’</a:t>
            </a:r>
            <a:r>
              <a:rPr lang="en-US" altLang="ja-JP" sz="1800" dirty="0"/>
              <a:t>  ≡</a:t>
            </a:r>
            <a:r>
              <a:rPr lang="en-US" altLang="ja-JP" sz="1800" baseline="-25000" dirty="0"/>
              <a:t>0</a:t>
            </a:r>
            <a:r>
              <a:rPr lang="ja-JP" altLang="en-US" sz="1800" dirty="0"/>
              <a:t>　</a:t>
            </a:r>
            <a:r>
              <a:rPr lang="en-US" altLang="ja-JP" sz="1800" dirty="0" err="1">
                <a:solidFill>
                  <a:srgbClr val="CC3300"/>
                </a:solidFill>
              </a:rPr>
              <a:t>qj</a:t>
            </a:r>
            <a:r>
              <a:rPr lang="en-US" altLang="ja-JP" sz="1800" dirty="0">
                <a:solidFill>
                  <a:srgbClr val="CC3300"/>
                </a:solidFill>
              </a:rPr>
              <a:t>’</a:t>
            </a:r>
            <a:r>
              <a:rPr lang="en-US" altLang="ja-JP" sz="1800" dirty="0"/>
              <a:t> </a:t>
            </a:r>
            <a:r>
              <a:rPr lang="ja-JP" altLang="en-US" sz="1800" dirty="0"/>
              <a:t>と</a:t>
            </a:r>
            <a:r>
              <a:rPr lang="ja-JP" altLang="en-US" sz="1800" dirty="0" smtClean="0"/>
              <a:t>書く　</a:t>
            </a:r>
            <a:endParaRPr lang="ja-JP" altLang="en-US" sz="1800" dirty="0"/>
          </a:p>
          <a:p>
            <a:pPr eaLnBrk="1" hangingPunct="1">
              <a:spcBef>
                <a:spcPct val="0"/>
              </a:spcBef>
              <a:buFontTx/>
              <a:buNone/>
            </a:pPr>
            <a:endParaRPr lang="ja-JP" altLang="en-US" sz="1800" dirty="0"/>
          </a:p>
          <a:p>
            <a:pPr eaLnBrk="1" hangingPunct="1">
              <a:spcBef>
                <a:spcPct val="0"/>
              </a:spcBef>
              <a:buFontTx/>
              <a:buNone/>
            </a:pPr>
            <a:r>
              <a:rPr lang="en-US" altLang="ja-JP" sz="1800" dirty="0" err="1">
                <a:solidFill>
                  <a:srgbClr val="0000FF"/>
                </a:solidFill>
              </a:rPr>
              <a:t>qi</a:t>
            </a:r>
            <a:r>
              <a:rPr lang="en-US" altLang="ja-JP" sz="1800" dirty="0" err="1"/>
              <a:t>→</a:t>
            </a:r>
            <a:r>
              <a:rPr lang="en-US" altLang="ja-JP" sz="1800" dirty="0" err="1">
                <a:solidFill>
                  <a:srgbClr val="FF3300"/>
                </a:solidFill>
              </a:rPr>
              <a:t>qi</a:t>
            </a:r>
            <a:r>
              <a:rPr lang="en-US" altLang="ja-JP" sz="1800" dirty="0">
                <a:solidFill>
                  <a:srgbClr val="FF3300"/>
                </a:solidFill>
              </a:rPr>
              <a:t>’,</a:t>
            </a:r>
            <a:r>
              <a:rPr lang="en-US" altLang="ja-JP" sz="1800" dirty="0"/>
              <a:t> </a:t>
            </a:r>
            <a:r>
              <a:rPr lang="en-US" altLang="ja-JP" sz="1800" dirty="0" err="1">
                <a:solidFill>
                  <a:srgbClr val="0000FF"/>
                </a:solidFill>
              </a:rPr>
              <a:t>qj</a:t>
            </a:r>
            <a:r>
              <a:rPr lang="en-US" altLang="ja-JP" sz="1800" dirty="0" err="1"/>
              <a:t>→</a:t>
            </a:r>
            <a:r>
              <a:rPr lang="en-US" altLang="ja-JP" sz="1800" dirty="0" err="1">
                <a:solidFill>
                  <a:srgbClr val="FF3300"/>
                </a:solidFill>
              </a:rPr>
              <a:t>qj</a:t>
            </a:r>
            <a:r>
              <a:rPr lang="en-US" altLang="ja-JP" sz="1800" dirty="0">
                <a:solidFill>
                  <a:srgbClr val="FF3300"/>
                </a:solidFill>
              </a:rPr>
              <a:t>’</a:t>
            </a:r>
            <a:r>
              <a:rPr lang="en-US" altLang="ja-JP" sz="1800" dirty="0"/>
              <a:t> </a:t>
            </a:r>
            <a:r>
              <a:rPr lang="ja-JP" altLang="en-US" sz="1800" dirty="0" smtClean="0">
                <a:solidFill>
                  <a:srgbClr val="00B050"/>
                </a:solidFill>
              </a:rPr>
              <a:t>なる推移が一つ</a:t>
            </a:r>
            <a:r>
              <a:rPr lang="ja-JP" altLang="en-US" sz="1800" dirty="0">
                <a:solidFill>
                  <a:srgbClr val="00B050"/>
                </a:solidFill>
              </a:rPr>
              <a:t>でもあるとき</a:t>
            </a:r>
            <a:r>
              <a:rPr lang="ja-JP" altLang="en-US" sz="1800" dirty="0"/>
              <a:t>、</a:t>
            </a:r>
          </a:p>
          <a:p>
            <a:pPr eaLnBrk="1" hangingPunct="1">
              <a:spcBef>
                <a:spcPct val="0"/>
              </a:spcBef>
              <a:buFontTx/>
              <a:buNone/>
            </a:pPr>
            <a:r>
              <a:rPr lang="en-US" altLang="ja-JP" sz="1800" dirty="0">
                <a:solidFill>
                  <a:srgbClr val="0000FF"/>
                </a:solidFill>
              </a:rPr>
              <a:t>qi</a:t>
            </a:r>
            <a:r>
              <a:rPr lang="en-US" altLang="ja-JP" sz="1800" dirty="0">
                <a:solidFill>
                  <a:schemeClr val="accent2"/>
                </a:solidFill>
              </a:rPr>
              <a:t> </a:t>
            </a:r>
            <a:r>
              <a:rPr lang="en-US" altLang="ja-JP" sz="1800" dirty="0"/>
              <a:t> ≡</a:t>
            </a:r>
            <a:r>
              <a:rPr lang="en-US" altLang="ja-JP" sz="1800" baseline="-25000" dirty="0"/>
              <a:t>1</a:t>
            </a:r>
            <a:r>
              <a:rPr lang="ja-JP" altLang="en-US" sz="1800" dirty="0"/>
              <a:t>　</a:t>
            </a:r>
            <a:r>
              <a:rPr lang="en-US" altLang="ja-JP" sz="1800" dirty="0" err="1">
                <a:solidFill>
                  <a:srgbClr val="0000FF"/>
                </a:solidFill>
              </a:rPr>
              <a:t>qj</a:t>
            </a:r>
            <a:r>
              <a:rPr lang="ja-JP" altLang="en-US" sz="1800" dirty="0"/>
              <a:t>　</a:t>
            </a:r>
          </a:p>
          <a:p>
            <a:pPr eaLnBrk="1" hangingPunct="1">
              <a:spcBef>
                <a:spcPct val="0"/>
              </a:spcBef>
              <a:buFontTx/>
              <a:buNone/>
            </a:pPr>
            <a:endParaRPr lang="en-US" altLang="ja-JP" sz="1800" dirty="0"/>
          </a:p>
        </p:txBody>
      </p:sp>
      <p:sp>
        <p:nvSpPr>
          <p:cNvPr id="6154" name="Line 12"/>
          <p:cNvSpPr>
            <a:spLocks noChangeShapeType="1"/>
          </p:cNvSpPr>
          <p:nvPr/>
        </p:nvSpPr>
        <p:spPr bwMode="auto">
          <a:xfrm>
            <a:off x="3978426" y="4578506"/>
            <a:ext cx="104775"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5" name="Line 13"/>
          <p:cNvSpPr>
            <a:spLocks noChangeShapeType="1"/>
          </p:cNvSpPr>
          <p:nvPr/>
        </p:nvSpPr>
        <p:spPr bwMode="auto">
          <a:xfrm>
            <a:off x="3635896" y="5422528"/>
            <a:ext cx="104775"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6" name="Line 14"/>
          <p:cNvSpPr>
            <a:spLocks noChangeShapeType="1"/>
          </p:cNvSpPr>
          <p:nvPr/>
        </p:nvSpPr>
        <p:spPr bwMode="auto">
          <a:xfrm flipV="1">
            <a:off x="2628900" y="4423687"/>
            <a:ext cx="503238" cy="2159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157" name="Text Box 15"/>
          <p:cNvSpPr txBox="1">
            <a:spLocks noChangeArrowheads="1"/>
          </p:cNvSpPr>
          <p:nvPr/>
        </p:nvSpPr>
        <p:spPr bwMode="auto">
          <a:xfrm>
            <a:off x="3113088" y="3709312"/>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ja-JP" sz="1800"/>
          </a:p>
        </p:txBody>
      </p:sp>
      <p:sp>
        <p:nvSpPr>
          <p:cNvPr id="6158" name="Text Box 16"/>
          <p:cNvSpPr txBox="1">
            <a:spLocks noChangeArrowheads="1"/>
          </p:cNvSpPr>
          <p:nvPr/>
        </p:nvSpPr>
        <p:spPr bwMode="auto">
          <a:xfrm>
            <a:off x="1450181" y="3549772"/>
            <a:ext cx="2357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a:solidFill>
                  <a:srgbClr val="0000FF"/>
                </a:solidFill>
              </a:rPr>
              <a:t>qi</a:t>
            </a:r>
            <a:r>
              <a:rPr lang="ja-JP" altLang="en-US" sz="1800" b="1" dirty="0">
                <a:solidFill>
                  <a:srgbClr val="0000FF"/>
                </a:solidFill>
              </a:rPr>
              <a:t>　≡</a:t>
            </a:r>
            <a:r>
              <a:rPr lang="en-US" altLang="ja-JP" sz="1800" b="1" baseline="-25000" dirty="0">
                <a:solidFill>
                  <a:srgbClr val="0000FF"/>
                </a:solidFill>
              </a:rPr>
              <a:t>0</a:t>
            </a:r>
            <a:r>
              <a:rPr lang="ja-JP" altLang="en-US" sz="1800" b="1" dirty="0">
                <a:solidFill>
                  <a:srgbClr val="0000FF"/>
                </a:solidFill>
              </a:rPr>
              <a:t>　</a:t>
            </a:r>
            <a:r>
              <a:rPr lang="en-US" altLang="ja-JP" sz="1800" b="1" dirty="0" err="1">
                <a:solidFill>
                  <a:srgbClr val="0000FF"/>
                </a:solidFill>
              </a:rPr>
              <a:t>qj</a:t>
            </a:r>
            <a:r>
              <a:rPr lang="ja-JP" altLang="en-US" sz="1800" b="1" dirty="0">
                <a:solidFill>
                  <a:srgbClr val="0000FF"/>
                </a:solidFill>
              </a:rPr>
              <a:t>　であっても</a:t>
            </a:r>
          </a:p>
        </p:txBody>
      </p:sp>
      <p:sp>
        <p:nvSpPr>
          <p:cNvPr id="16" name="テキスト ボックス 15"/>
          <p:cNvSpPr txBox="1">
            <a:spLocks noChangeArrowheads="1"/>
          </p:cNvSpPr>
          <p:nvPr/>
        </p:nvSpPr>
        <p:spPr bwMode="auto">
          <a:xfrm>
            <a:off x="2865870" y="5868398"/>
            <a:ext cx="54056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記号</a:t>
            </a:r>
            <a:r>
              <a:rPr lang="ja-JP" altLang="en-US" sz="1800" dirty="0" smtClean="0"/>
              <a:t>を１つ</a:t>
            </a:r>
            <a:r>
              <a:rPr lang="ja-JP" altLang="en-US" sz="1800" dirty="0"/>
              <a:t>読んだときの推移先状態</a:t>
            </a:r>
            <a:r>
              <a:rPr lang="ja-JP" altLang="en-US" sz="1800" dirty="0" smtClean="0"/>
              <a:t>は</a:t>
            </a:r>
            <a:r>
              <a:rPr lang="en-US" altLang="ja-JP" sz="1800" dirty="0" smtClean="0"/>
              <a:t>1-</a:t>
            </a:r>
            <a:r>
              <a:rPr lang="ja-JP" altLang="en-US" sz="1800" dirty="0" smtClean="0"/>
              <a:t>等価で</a:t>
            </a:r>
            <a:r>
              <a:rPr lang="ja-JP" altLang="en-US" sz="1800" dirty="0"/>
              <a:t>は</a:t>
            </a:r>
            <a:r>
              <a:rPr lang="ja-JP" altLang="en-US" sz="1800" dirty="0" smtClean="0"/>
              <a:t>ない</a:t>
            </a:r>
            <a:endParaRPr lang="ja-JP" altLang="en-US" sz="1800" dirty="0"/>
          </a:p>
        </p:txBody>
      </p:sp>
      <p:sp>
        <p:nvSpPr>
          <p:cNvPr id="15" name="Text Box 3"/>
          <p:cNvSpPr txBox="1">
            <a:spLocks noChangeArrowheads="1"/>
          </p:cNvSpPr>
          <p:nvPr/>
        </p:nvSpPr>
        <p:spPr bwMode="auto">
          <a:xfrm>
            <a:off x="1042988" y="1363967"/>
            <a:ext cx="67585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smtClean="0"/>
              <a:t>（</a:t>
            </a:r>
            <a:r>
              <a:rPr lang="ja-JP" altLang="en-US" sz="1800" dirty="0"/>
              <a:t>１</a:t>
            </a:r>
            <a:r>
              <a:rPr lang="ja-JP" altLang="en-US" sz="1800" dirty="0" smtClean="0"/>
              <a:t>）</a:t>
            </a:r>
            <a:r>
              <a:rPr lang="en-US" altLang="ja-JP" sz="1800" dirty="0" smtClean="0"/>
              <a:t>qi</a:t>
            </a:r>
            <a:r>
              <a:rPr lang="ja-JP" altLang="en-US" sz="1800" dirty="0" err="1" smtClean="0"/>
              <a:t>、</a:t>
            </a:r>
            <a:r>
              <a:rPr lang="en-US" altLang="ja-JP" sz="1800" dirty="0" err="1" smtClean="0"/>
              <a:t>qj</a:t>
            </a:r>
            <a:r>
              <a:rPr lang="ja-JP" altLang="en-US" sz="1800" dirty="0" smtClean="0"/>
              <a:t>のうち一方だけが最終状態のとき、かつ、その時に限って、</a:t>
            </a:r>
            <a:endParaRPr lang="en-US" altLang="ja-JP" sz="1800" dirty="0" smtClean="0"/>
          </a:p>
          <a:p>
            <a:pPr eaLnBrk="1" hangingPunct="1">
              <a:spcBef>
                <a:spcPct val="0"/>
              </a:spcBef>
              <a:buFontTx/>
              <a:buNone/>
            </a:pPr>
            <a:r>
              <a:rPr lang="ja-JP" altLang="en-US" sz="1800" dirty="0" smtClean="0"/>
              <a:t>　　</a:t>
            </a:r>
            <a:r>
              <a:rPr lang="ja-JP" altLang="en-US" sz="1800" dirty="0" smtClean="0">
                <a:solidFill>
                  <a:srgbClr val="00B050"/>
                </a:solidFill>
              </a:rPr>
              <a:t>　</a:t>
            </a:r>
            <a:r>
              <a:rPr lang="en-US" altLang="ja-JP" sz="1800" b="1" dirty="0" smtClean="0">
                <a:solidFill>
                  <a:srgbClr val="00B050"/>
                </a:solidFill>
              </a:rPr>
              <a:t>0-</a:t>
            </a:r>
            <a:r>
              <a:rPr lang="ja-JP" altLang="en-US" sz="1800" b="1" dirty="0" smtClean="0">
                <a:solidFill>
                  <a:srgbClr val="00B050"/>
                </a:solidFill>
              </a:rPr>
              <a:t>等価ではない</a:t>
            </a:r>
            <a:r>
              <a:rPr lang="ja-JP" altLang="en-US" sz="1800" dirty="0" smtClean="0"/>
              <a:t>という。</a:t>
            </a:r>
            <a:endParaRPr lang="en-US" altLang="ja-JP" sz="1800" dirty="0" smtClean="0"/>
          </a:p>
          <a:p>
            <a:pPr eaLnBrk="1" hangingPunct="1">
              <a:spcBef>
                <a:spcPct val="0"/>
              </a:spcBef>
              <a:buFontTx/>
              <a:buNone/>
            </a:pPr>
            <a:r>
              <a:rPr lang="ja-JP" altLang="en-US" sz="1800" dirty="0" smtClean="0"/>
              <a:t>　</a:t>
            </a:r>
            <a:r>
              <a:rPr lang="ja-JP" altLang="en-US" sz="1800" dirty="0"/>
              <a:t>　　</a:t>
            </a:r>
            <a:r>
              <a:rPr lang="en-US" altLang="ja-JP" sz="1800" b="1" dirty="0">
                <a:solidFill>
                  <a:srgbClr val="0000FF"/>
                </a:solidFill>
              </a:rPr>
              <a:t>qi</a:t>
            </a:r>
            <a:r>
              <a:rPr lang="ja-JP" altLang="en-US" sz="1800" b="1" dirty="0">
                <a:solidFill>
                  <a:srgbClr val="0000FF"/>
                </a:solidFill>
              </a:rPr>
              <a:t>　≡</a:t>
            </a:r>
            <a:r>
              <a:rPr lang="en-US" altLang="ja-JP" sz="1800" b="1" baseline="-25000" dirty="0">
                <a:solidFill>
                  <a:srgbClr val="0000FF"/>
                </a:solidFill>
              </a:rPr>
              <a:t>0</a:t>
            </a:r>
            <a:r>
              <a:rPr lang="ja-JP" altLang="en-US" sz="1800" b="1" baseline="-25000" dirty="0">
                <a:solidFill>
                  <a:srgbClr val="0000FF"/>
                </a:solidFill>
              </a:rPr>
              <a:t>　</a:t>
            </a:r>
            <a:r>
              <a:rPr lang="en-US" altLang="ja-JP" sz="1800" b="1" dirty="0" err="1">
                <a:solidFill>
                  <a:srgbClr val="0000FF"/>
                </a:solidFill>
              </a:rPr>
              <a:t>qj</a:t>
            </a:r>
            <a:r>
              <a:rPr lang="ja-JP" altLang="en-US" sz="1800" dirty="0"/>
              <a:t>　</a:t>
            </a:r>
            <a:r>
              <a:rPr lang="ja-JP" altLang="en-US" sz="1800" dirty="0" smtClean="0"/>
              <a:t>と記述する。</a:t>
            </a:r>
            <a:endParaRPr lang="ja-JP" altLang="en-US" sz="1800" dirty="0"/>
          </a:p>
        </p:txBody>
      </p:sp>
      <p:sp>
        <p:nvSpPr>
          <p:cNvPr id="17" name="Line 6"/>
          <p:cNvSpPr>
            <a:spLocks noChangeShapeType="1"/>
          </p:cNvSpPr>
          <p:nvPr/>
        </p:nvSpPr>
        <p:spPr bwMode="auto">
          <a:xfrm>
            <a:off x="1978695" y="1973432"/>
            <a:ext cx="73025" cy="28892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cxnSp>
        <p:nvCxnSpPr>
          <p:cNvPr id="3" name="直線矢印コネクタ 2"/>
          <p:cNvCxnSpPr/>
          <p:nvPr/>
        </p:nvCxnSpPr>
        <p:spPr>
          <a:xfrm flipH="1">
            <a:off x="1619672" y="3892668"/>
            <a:ext cx="286916" cy="5000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400" dirty="0"/>
              <a:t>9</a:t>
            </a:r>
            <a:endParaRPr lang="en-US" altLang="ja-JP" sz="1400" dirty="0" smtClean="0"/>
          </a:p>
        </p:txBody>
      </p:sp>
      <p:sp>
        <p:nvSpPr>
          <p:cNvPr id="7172" name="Text Box 3"/>
          <p:cNvSpPr txBox="1">
            <a:spLocks noChangeArrowheads="1"/>
          </p:cNvSpPr>
          <p:nvPr/>
        </p:nvSpPr>
        <p:spPr bwMode="auto">
          <a:xfrm>
            <a:off x="754063" y="836712"/>
            <a:ext cx="71577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ja-JP" altLang="en-US" sz="1800" dirty="0"/>
          </a:p>
          <a:p>
            <a:pPr eaLnBrk="1" hangingPunct="1">
              <a:spcBef>
                <a:spcPct val="0"/>
              </a:spcBef>
              <a:buFontTx/>
              <a:buNone/>
            </a:pPr>
            <a:r>
              <a:rPr lang="ja-JP" altLang="en-US" sz="1800" dirty="0"/>
              <a:t>（３）つぎに、</a:t>
            </a:r>
            <a:r>
              <a:rPr lang="en-US" altLang="ja-JP" sz="1800" dirty="0" smtClean="0"/>
              <a:t>k=0,k=1</a:t>
            </a:r>
            <a:r>
              <a:rPr lang="ja-JP" altLang="en-US" sz="1800" dirty="0" smtClean="0"/>
              <a:t>の</a:t>
            </a:r>
            <a:r>
              <a:rPr lang="ja-JP" altLang="en-US" sz="1800" dirty="0"/>
              <a:t>ときは等価でも、</a:t>
            </a:r>
            <a:r>
              <a:rPr lang="en-US" altLang="ja-JP" sz="1800" dirty="0" smtClean="0"/>
              <a:t>k=2</a:t>
            </a:r>
            <a:r>
              <a:rPr lang="ja-JP" altLang="en-US" sz="1800" dirty="0" smtClean="0"/>
              <a:t>のとき（２つ目</a:t>
            </a:r>
            <a:r>
              <a:rPr lang="ja-JP" altLang="en-US" sz="1800" dirty="0"/>
              <a:t>の入力記号</a:t>
            </a:r>
            <a:r>
              <a:rPr lang="ja-JP" altLang="en-US" sz="1800" dirty="0" smtClean="0"/>
              <a:t>が</a:t>
            </a:r>
            <a:endParaRPr lang="en-US" altLang="ja-JP" sz="1800" dirty="0" smtClean="0"/>
          </a:p>
          <a:p>
            <a:pPr eaLnBrk="1" hangingPunct="1">
              <a:spcBef>
                <a:spcPct val="0"/>
              </a:spcBef>
              <a:buFontTx/>
              <a:buNone/>
            </a:pPr>
            <a:r>
              <a:rPr lang="ja-JP" altLang="en-US" sz="1800" dirty="0"/>
              <a:t>　</a:t>
            </a:r>
            <a:r>
              <a:rPr lang="ja-JP" altLang="en-US" sz="1800" dirty="0" smtClean="0"/>
              <a:t>　入力されたとき）、推移先</a:t>
            </a:r>
            <a:r>
              <a:rPr lang="ja-JP" altLang="en-US" sz="1800" dirty="0"/>
              <a:t>の状態が等価でないものは以後入力記号</a:t>
            </a:r>
            <a:r>
              <a:rPr lang="ja-JP" altLang="en-US" sz="1800" dirty="0" smtClean="0"/>
              <a:t>を</a:t>
            </a:r>
            <a:endParaRPr lang="en-US" altLang="ja-JP" sz="1800" dirty="0" smtClean="0"/>
          </a:p>
          <a:p>
            <a:pPr eaLnBrk="1" hangingPunct="1">
              <a:spcBef>
                <a:spcPct val="0"/>
              </a:spcBef>
              <a:buFontTx/>
              <a:buNone/>
            </a:pPr>
            <a:r>
              <a:rPr lang="ja-JP" altLang="en-US" sz="1800" dirty="0"/>
              <a:t>　</a:t>
            </a:r>
            <a:r>
              <a:rPr lang="ja-JP" altLang="en-US" sz="1800" dirty="0" smtClean="0"/>
              <a:t>　入力</a:t>
            </a:r>
            <a:r>
              <a:rPr lang="ja-JP" altLang="en-US" sz="1800" dirty="0"/>
              <a:t>して</a:t>
            </a:r>
            <a:r>
              <a:rPr lang="ja-JP" altLang="en-US" sz="1800" dirty="0" smtClean="0"/>
              <a:t>も</a:t>
            </a:r>
            <a:r>
              <a:rPr lang="en-US" altLang="ja-JP" sz="1800" dirty="0" smtClean="0"/>
              <a:t>2-</a:t>
            </a:r>
            <a:r>
              <a:rPr lang="ja-JP" altLang="en-US" sz="1800" dirty="0" smtClean="0"/>
              <a:t>等価</a:t>
            </a:r>
            <a:r>
              <a:rPr lang="ja-JP" altLang="en-US" sz="1800" dirty="0"/>
              <a:t>にはならない。　 </a:t>
            </a:r>
            <a:r>
              <a:rPr lang="ja-JP" altLang="en-US" sz="1800" b="1" dirty="0">
                <a:solidFill>
                  <a:srgbClr val="0000FF"/>
                </a:solidFill>
              </a:rPr>
              <a:t>　</a:t>
            </a:r>
          </a:p>
        </p:txBody>
      </p:sp>
      <p:sp>
        <p:nvSpPr>
          <p:cNvPr id="7174" name="Text Box 8"/>
          <p:cNvSpPr txBox="1">
            <a:spLocks noChangeArrowheads="1"/>
          </p:cNvSpPr>
          <p:nvPr/>
        </p:nvSpPr>
        <p:spPr bwMode="auto">
          <a:xfrm>
            <a:off x="754063" y="2890838"/>
            <a:ext cx="2216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endParaRPr lang="en-US" altLang="ja-JP" sz="1800"/>
          </a:p>
          <a:p>
            <a:pPr eaLnBrk="1" hangingPunct="1">
              <a:spcBef>
                <a:spcPct val="0"/>
              </a:spcBef>
              <a:buFontTx/>
              <a:buNone/>
            </a:pPr>
            <a:r>
              <a:rPr lang="en-US" altLang="ja-JP" sz="1800"/>
              <a:t>                     </a:t>
            </a:r>
          </a:p>
          <a:p>
            <a:pPr eaLnBrk="1" hangingPunct="1">
              <a:spcBef>
                <a:spcPct val="0"/>
              </a:spcBef>
              <a:buFontTx/>
              <a:buNone/>
            </a:pPr>
            <a:r>
              <a:rPr lang="ja-JP" altLang="en-US" sz="1800"/>
              <a:t>　　</a:t>
            </a:r>
            <a:r>
              <a:rPr lang="en-US" altLang="ja-JP" sz="1800">
                <a:solidFill>
                  <a:srgbClr val="0000FF"/>
                </a:solidFill>
              </a:rPr>
              <a:t>qi</a:t>
            </a:r>
            <a:r>
              <a:rPr lang="ja-JP" altLang="en-US" sz="1800"/>
              <a:t>　→　</a:t>
            </a:r>
            <a:r>
              <a:rPr lang="en-US" altLang="ja-JP" sz="1800">
                <a:solidFill>
                  <a:srgbClr val="CC3300"/>
                </a:solidFill>
              </a:rPr>
              <a:t>qi’</a:t>
            </a:r>
            <a:r>
              <a:rPr lang="ja-JP" altLang="en-US" sz="1800"/>
              <a:t>　→　</a:t>
            </a:r>
            <a:r>
              <a:rPr lang="en-US" altLang="ja-JP" sz="1800">
                <a:solidFill>
                  <a:srgbClr val="009900"/>
                </a:solidFill>
              </a:rPr>
              <a:t>qi”</a:t>
            </a:r>
          </a:p>
          <a:p>
            <a:pPr eaLnBrk="1" hangingPunct="1">
              <a:spcBef>
                <a:spcPct val="0"/>
              </a:spcBef>
              <a:buFontTx/>
              <a:buNone/>
            </a:pPr>
            <a:endParaRPr lang="en-US" altLang="ja-JP" sz="1800"/>
          </a:p>
          <a:p>
            <a:pPr eaLnBrk="1" hangingPunct="1">
              <a:spcBef>
                <a:spcPct val="0"/>
              </a:spcBef>
              <a:buFontTx/>
              <a:buNone/>
            </a:pPr>
            <a:r>
              <a:rPr lang="en-US" altLang="ja-JP" sz="1800"/>
              <a:t>                    </a:t>
            </a:r>
          </a:p>
          <a:p>
            <a:pPr eaLnBrk="1" hangingPunct="1">
              <a:spcBef>
                <a:spcPct val="0"/>
              </a:spcBef>
              <a:buFontTx/>
              <a:buNone/>
            </a:pPr>
            <a:r>
              <a:rPr lang="ja-JP" altLang="en-US" sz="1800"/>
              <a:t>　　</a:t>
            </a:r>
            <a:r>
              <a:rPr lang="en-US" altLang="ja-JP" sz="1800">
                <a:solidFill>
                  <a:srgbClr val="0000FF"/>
                </a:solidFill>
              </a:rPr>
              <a:t>qj</a:t>
            </a:r>
            <a:r>
              <a:rPr lang="ja-JP" altLang="en-US" sz="1800"/>
              <a:t>　→　</a:t>
            </a:r>
            <a:r>
              <a:rPr lang="en-US" altLang="ja-JP" sz="1800">
                <a:solidFill>
                  <a:srgbClr val="CC3300"/>
                </a:solidFill>
              </a:rPr>
              <a:t>qj’</a:t>
            </a:r>
            <a:r>
              <a:rPr lang="ja-JP" altLang="en-US" sz="1800"/>
              <a:t>　→　</a:t>
            </a:r>
            <a:r>
              <a:rPr lang="en-US" altLang="ja-JP" sz="1800">
                <a:solidFill>
                  <a:srgbClr val="009900"/>
                </a:solidFill>
              </a:rPr>
              <a:t>qj”</a:t>
            </a:r>
          </a:p>
          <a:p>
            <a:pPr eaLnBrk="1" hangingPunct="1">
              <a:spcBef>
                <a:spcPct val="0"/>
              </a:spcBef>
              <a:buFontTx/>
              <a:buNone/>
            </a:pPr>
            <a:endParaRPr lang="en-US" altLang="ja-JP" sz="1800"/>
          </a:p>
        </p:txBody>
      </p:sp>
      <p:sp>
        <p:nvSpPr>
          <p:cNvPr id="7175" name="Oval 9"/>
          <p:cNvSpPr>
            <a:spLocks noChangeArrowheads="1"/>
          </p:cNvSpPr>
          <p:nvPr/>
        </p:nvSpPr>
        <p:spPr bwMode="auto">
          <a:xfrm>
            <a:off x="2482850" y="3324225"/>
            <a:ext cx="576263" cy="1582738"/>
          </a:xfrm>
          <a:prstGeom prst="ellipse">
            <a:avLst/>
          </a:prstGeom>
          <a:noFill/>
          <a:ln w="28575">
            <a:solidFill>
              <a:srgbClr val="00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spcBef>
                <a:spcPct val="0"/>
              </a:spcBef>
              <a:buFontTx/>
              <a:buNone/>
            </a:pPr>
            <a:endParaRPr lang="ja-JP" altLang="ja-JP" sz="1800">
              <a:solidFill>
                <a:srgbClr val="009900"/>
              </a:solidFill>
            </a:endParaRPr>
          </a:p>
        </p:txBody>
      </p:sp>
      <p:sp>
        <p:nvSpPr>
          <p:cNvPr id="7176" name="Text Box 10"/>
          <p:cNvSpPr txBox="1">
            <a:spLocks noChangeArrowheads="1"/>
          </p:cNvSpPr>
          <p:nvPr/>
        </p:nvSpPr>
        <p:spPr bwMode="auto">
          <a:xfrm>
            <a:off x="3130550" y="3106738"/>
            <a:ext cx="3652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a:t>どちらか一方だけが最終状態のとき</a:t>
            </a:r>
          </a:p>
        </p:txBody>
      </p:sp>
      <p:sp>
        <p:nvSpPr>
          <p:cNvPr id="7177" name="Text Box 11"/>
          <p:cNvSpPr txBox="1">
            <a:spLocks noChangeArrowheads="1"/>
          </p:cNvSpPr>
          <p:nvPr/>
        </p:nvSpPr>
        <p:spPr bwMode="auto">
          <a:xfrm>
            <a:off x="3203574" y="3467100"/>
            <a:ext cx="532886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dirty="0">
                <a:solidFill>
                  <a:srgbClr val="009900"/>
                </a:solidFill>
              </a:rPr>
              <a:t>qi</a:t>
            </a:r>
            <a:r>
              <a:rPr lang="en-US" altLang="ja-JP" sz="1800" baseline="30000" dirty="0">
                <a:solidFill>
                  <a:srgbClr val="009900"/>
                </a:solidFill>
              </a:rPr>
              <a:t>”</a:t>
            </a:r>
            <a:r>
              <a:rPr lang="en-US" altLang="ja-JP" sz="1800" dirty="0"/>
              <a:t>  ≡</a:t>
            </a:r>
            <a:r>
              <a:rPr lang="en-US" altLang="ja-JP" sz="1800" baseline="-25000" dirty="0"/>
              <a:t>0</a:t>
            </a:r>
            <a:r>
              <a:rPr lang="ja-JP" altLang="en-US" sz="1800" dirty="0"/>
              <a:t>　</a:t>
            </a:r>
            <a:r>
              <a:rPr lang="en-US" altLang="ja-JP" sz="1800" dirty="0" err="1">
                <a:solidFill>
                  <a:srgbClr val="009900"/>
                </a:solidFill>
              </a:rPr>
              <a:t>qj</a:t>
            </a:r>
            <a:r>
              <a:rPr lang="en-US" altLang="ja-JP" sz="1800" baseline="30000" dirty="0">
                <a:solidFill>
                  <a:srgbClr val="009900"/>
                </a:solidFill>
              </a:rPr>
              <a:t>”</a:t>
            </a:r>
            <a:r>
              <a:rPr lang="ja-JP" altLang="en-US" sz="1800" dirty="0"/>
              <a:t>と書く</a:t>
            </a:r>
          </a:p>
          <a:p>
            <a:pPr eaLnBrk="1" hangingPunct="1">
              <a:spcBef>
                <a:spcPct val="0"/>
              </a:spcBef>
              <a:buFontTx/>
              <a:buNone/>
            </a:pPr>
            <a:endParaRPr lang="ja-JP" altLang="en-US" sz="1800" dirty="0"/>
          </a:p>
          <a:p>
            <a:pPr eaLnBrk="1" hangingPunct="1">
              <a:spcBef>
                <a:spcPct val="0"/>
              </a:spcBef>
              <a:buNone/>
            </a:pPr>
            <a:r>
              <a:rPr lang="en-US" altLang="ja-JP" sz="1800" dirty="0" err="1">
                <a:solidFill>
                  <a:srgbClr val="FF3300"/>
                </a:solidFill>
              </a:rPr>
              <a:t>qi</a:t>
            </a:r>
            <a:r>
              <a:rPr lang="en-US" altLang="ja-JP" sz="1800" baseline="30000" dirty="0" err="1">
                <a:solidFill>
                  <a:srgbClr val="FF3300"/>
                </a:solidFill>
              </a:rPr>
              <a:t>’</a:t>
            </a:r>
            <a:r>
              <a:rPr lang="en-US" altLang="ja-JP" sz="1800" dirty="0" err="1"/>
              <a:t>→</a:t>
            </a:r>
            <a:r>
              <a:rPr lang="en-US" altLang="ja-JP" sz="1800" dirty="0" err="1">
                <a:solidFill>
                  <a:srgbClr val="009900"/>
                </a:solidFill>
              </a:rPr>
              <a:t>qi</a:t>
            </a:r>
            <a:r>
              <a:rPr lang="en-US" altLang="ja-JP" sz="1800" baseline="30000" dirty="0">
                <a:solidFill>
                  <a:srgbClr val="009900"/>
                </a:solidFill>
              </a:rPr>
              <a:t>”</a:t>
            </a:r>
            <a:r>
              <a:rPr lang="en-US" altLang="ja-JP" sz="1800" dirty="0">
                <a:solidFill>
                  <a:srgbClr val="009900"/>
                </a:solidFill>
              </a:rPr>
              <a:t>,</a:t>
            </a:r>
            <a:r>
              <a:rPr lang="en-US" altLang="ja-JP" sz="1800" dirty="0"/>
              <a:t> </a:t>
            </a:r>
            <a:r>
              <a:rPr lang="en-US" altLang="ja-JP" sz="1800" dirty="0" err="1">
                <a:solidFill>
                  <a:srgbClr val="FF3300"/>
                </a:solidFill>
              </a:rPr>
              <a:t>qj</a:t>
            </a:r>
            <a:r>
              <a:rPr lang="en-US" altLang="ja-JP" sz="1800" baseline="30000" dirty="0">
                <a:solidFill>
                  <a:srgbClr val="FF3300"/>
                </a:solidFill>
              </a:rPr>
              <a:t>’</a:t>
            </a:r>
            <a:r>
              <a:rPr lang="en-US" altLang="ja-JP" sz="1800" dirty="0"/>
              <a:t>→</a:t>
            </a:r>
            <a:r>
              <a:rPr lang="en-US" altLang="ja-JP" sz="1800" dirty="0" err="1">
                <a:solidFill>
                  <a:srgbClr val="009900"/>
                </a:solidFill>
              </a:rPr>
              <a:t>qj</a:t>
            </a:r>
            <a:r>
              <a:rPr lang="en-US" altLang="ja-JP" sz="1800" baseline="30000" dirty="0" smtClean="0">
                <a:solidFill>
                  <a:srgbClr val="009900"/>
                </a:solidFill>
              </a:rPr>
              <a:t>”</a:t>
            </a:r>
            <a:r>
              <a:rPr lang="ja-JP" altLang="en-US" sz="1800" dirty="0" smtClean="0">
                <a:solidFill>
                  <a:srgbClr val="00B050"/>
                </a:solidFill>
              </a:rPr>
              <a:t>なる推移がある</a:t>
            </a:r>
            <a:r>
              <a:rPr lang="ja-JP" altLang="en-US" sz="1800" dirty="0">
                <a:solidFill>
                  <a:srgbClr val="00B050"/>
                </a:solidFill>
              </a:rPr>
              <a:t>とき</a:t>
            </a:r>
            <a:r>
              <a:rPr lang="ja-JP" altLang="en-US" sz="1800" dirty="0" smtClean="0"/>
              <a:t>、</a:t>
            </a:r>
            <a:endParaRPr lang="ja-JP" altLang="en-US" sz="1800" dirty="0"/>
          </a:p>
          <a:p>
            <a:pPr eaLnBrk="1" hangingPunct="1">
              <a:spcBef>
                <a:spcPct val="0"/>
              </a:spcBef>
              <a:buFontTx/>
              <a:buNone/>
            </a:pPr>
            <a:r>
              <a:rPr lang="en-US" altLang="ja-JP" sz="1800" dirty="0">
                <a:solidFill>
                  <a:srgbClr val="FF3300"/>
                </a:solidFill>
              </a:rPr>
              <a:t>qi</a:t>
            </a:r>
            <a:r>
              <a:rPr lang="en-US" altLang="ja-JP" sz="1800" baseline="30000" dirty="0">
                <a:solidFill>
                  <a:srgbClr val="FF3300"/>
                </a:solidFill>
              </a:rPr>
              <a:t>’</a:t>
            </a:r>
            <a:r>
              <a:rPr lang="en-US" altLang="ja-JP" sz="1800" dirty="0">
                <a:solidFill>
                  <a:schemeClr val="accent2"/>
                </a:solidFill>
              </a:rPr>
              <a:t> </a:t>
            </a:r>
            <a:r>
              <a:rPr lang="en-US" altLang="ja-JP" sz="1800" dirty="0"/>
              <a:t> ≡</a:t>
            </a:r>
            <a:r>
              <a:rPr lang="en-US" altLang="ja-JP" sz="1800" baseline="-25000" dirty="0"/>
              <a:t>1</a:t>
            </a:r>
            <a:r>
              <a:rPr lang="ja-JP" altLang="en-US" sz="1800" dirty="0"/>
              <a:t>　</a:t>
            </a:r>
            <a:r>
              <a:rPr lang="en-US" altLang="ja-JP" sz="1800" dirty="0" err="1">
                <a:solidFill>
                  <a:srgbClr val="FF3300"/>
                </a:solidFill>
              </a:rPr>
              <a:t>qj</a:t>
            </a:r>
            <a:r>
              <a:rPr lang="en-US" altLang="ja-JP" sz="1800" baseline="30000" dirty="0">
                <a:solidFill>
                  <a:srgbClr val="FF3300"/>
                </a:solidFill>
              </a:rPr>
              <a:t>’</a:t>
            </a:r>
            <a:r>
              <a:rPr lang="ja-JP" altLang="en-US" sz="1800" dirty="0"/>
              <a:t>　</a:t>
            </a:r>
          </a:p>
          <a:p>
            <a:pPr eaLnBrk="1" hangingPunct="1">
              <a:spcBef>
                <a:spcPct val="0"/>
              </a:spcBef>
              <a:buFontTx/>
              <a:buNone/>
            </a:pPr>
            <a:endParaRPr lang="ja-JP" altLang="en-US" sz="1800" dirty="0"/>
          </a:p>
          <a:p>
            <a:pPr eaLnBrk="1" hangingPunct="1">
              <a:spcBef>
                <a:spcPct val="0"/>
              </a:spcBef>
              <a:buFontTx/>
              <a:buNone/>
            </a:pPr>
            <a:r>
              <a:rPr lang="en-US" altLang="ja-JP" sz="1800" dirty="0" err="1">
                <a:solidFill>
                  <a:srgbClr val="0000FF"/>
                </a:solidFill>
              </a:rPr>
              <a:t>qi</a:t>
            </a:r>
            <a:r>
              <a:rPr lang="en-US" altLang="ja-JP" sz="1800" dirty="0" err="1"/>
              <a:t>→</a:t>
            </a:r>
            <a:r>
              <a:rPr lang="en-US" altLang="ja-JP" sz="1800" dirty="0" err="1">
                <a:solidFill>
                  <a:srgbClr val="FF3300"/>
                </a:solidFill>
              </a:rPr>
              <a:t>qi</a:t>
            </a:r>
            <a:r>
              <a:rPr lang="en-US" altLang="ja-JP" sz="1800" dirty="0">
                <a:solidFill>
                  <a:srgbClr val="FF3300"/>
                </a:solidFill>
              </a:rPr>
              <a:t>’,</a:t>
            </a:r>
            <a:r>
              <a:rPr lang="en-US" altLang="ja-JP" sz="1800" dirty="0"/>
              <a:t> </a:t>
            </a:r>
            <a:r>
              <a:rPr lang="en-US" altLang="ja-JP" sz="1800" dirty="0" err="1">
                <a:solidFill>
                  <a:srgbClr val="0000FF"/>
                </a:solidFill>
              </a:rPr>
              <a:t>qj</a:t>
            </a:r>
            <a:r>
              <a:rPr lang="en-US" altLang="ja-JP" sz="1800" dirty="0" err="1"/>
              <a:t>→</a:t>
            </a:r>
            <a:r>
              <a:rPr lang="en-US" altLang="ja-JP" sz="1800" dirty="0" err="1">
                <a:solidFill>
                  <a:srgbClr val="FF3300"/>
                </a:solidFill>
              </a:rPr>
              <a:t>qj</a:t>
            </a:r>
            <a:r>
              <a:rPr lang="en-US" altLang="ja-JP" sz="1800" dirty="0">
                <a:solidFill>
                  <a:srgbClr val="FF3300"/>
                </a:solidFill>
              </a:rPr>
              <a:t>’</a:t>
            </a:r>
            <a:r>
              <a:rPr lang="en-US" altLang="ja-JP" sz="1800" dirty="0"/>
              <a:t> </a:t>
            </a:r>
            <a:r>
              <a:rPr lang="ja-JP" altLang="en-US" sz="1800" dirty="0" smtClean="0">
                <a:solidFill>
                  <a:srgbClr val="00B050"/>
                </a:solidFill>
              </a:rPr>
              <a:t>なる推移がある</a:t>
            </a:r>
            <a:r>
              <a:rPr lang="ja-JP" altLang="en-US" sz="1800" dirty="0">
                <a:solidFill>
                  <a:srgbClr val="00B050"/>
                </a:solidFill>
              </a:rPr>
              <a:t>とき</a:t>
            </a:r>
            <a:r>
              <a:rPr lang="ja-JP" altLang="en-US" sz="1800" dirty="0"/>
              <a:t>、</a:t>
            </a:r>
          </a:p>
          <a:p>
            <a:pPr eaLnBrk="1" hangingPunct="1">
              <a:spcBef>
                <a:spcPct val="0"/>
              </a:spcBef>
              <a:buFontTx/>
              <a:buNone/>
            </a:pPr>
            <a:r>
              <a:rPr lang="en-US" altLang="ja-JP" sz="1800" dirty="0">
                <a:solidFill>
                  <a:srgbClr val="0000FF"/>
                </a:solidFill>
              </a:rPr>
              <a:t>qi</a:t>
            </a:r>
            <a:r>
              <a:rPr lang="en-US" altLang="ja-JP" sz="1800" dirty="0">
                <a:solidFill>
                  <a:schemeClr val="accent2"/>
                </a:solidFill>
              </a:rPr>
              <a:t> </a:t>
            </a:r>
            <a:r>
              <a:rPr lang="en-US" altLang="ja-JP" sz="1800" dirty="0"/>
              <a:t> ≡</a:t>
            </a:r>
            <a:r>
              <a:rPr lang="en-US" altLang="ja-JP" sz="1800" baseline="-25000" dirty="0"/>
              <a:t>2</a:t>
            </a:r>
            <a:r>
              <a:rPr lang="ja-JP" altLang="en-US" sz="1800" dirty="0"/>
              <a:t>　</a:t>
            </a:r>
            <a:r>
              <a:rPr lang="en-US" altLang="ja-JP" sz="1800" dirty="0" err="1">
                <a:solidFill>
                  <a:srgbClr val="0000FF"/>
                </a:solidFill>
              </a:rPr>
              <a:t>qj</a:t>
            </a:r>
            <a:r>
              <a:rPr lang="ja-JP" altLang="en-US" sz="1800" dirty="0"/>
              <a:t>　</a:t>
            </a:r>
          </a:p>
        </p:txBody>
      </p:sp>
      <p:sp>
        <p:nvSpPr>
          <p:cNvPr id="7178" name="Line 12"/>
          <p:cNvSpPr>
            <a:spLocks noChangeShapeType="1"/>
          </p:cNvSpPr>
          <p:nvPr/>
        </p:nvSpPr>
        <p:spPr bwMode="auto">
          <a:xfrm>
            <a:off x="3657600" y="3527425"/>
            <a:ext cx="127000" cy="252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79" name="Line 13"/>
          <p:cNvSpPr>
            <a:spLocks noChangeShapeType="1"/>
          </p:cNvSpPr>
          <p:nvPr/>
        </p:nvSpPr>
        <p:spPr bwMode="auto">
          <a:xfrm>
            <a:off x="3633788" y="4346575"/>
            <a:ext cx="146050"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0" name="Line 14"/>
          <p:cNvSpPr>
            <a:spLocks noChangeShapeType="1"/>
          </p:cNvSpPr>
          <p:nvPr/>
        </p:nvSpPr>
        <p:spPr bwMode="auto">
          <a:xfrm>
            <a:off x="3616325" y="5181600"/>
            <a:ext cx="12382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1" name="Line 15"/>
          <p:cNvSpPr>
            <a:spLocks noChangeShapeType="1"/>
          </p:cNvSpPr>
          <p:nvPr/>
        </p:nvSpPr>
        <p:spPr bwMode="auto">
          <a:xfrm flipV="1">
            <a:off x="2987675" y="3379788"/>
            <a:ext cx="215900" cy="71437"/>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182" name="Text Box 16"/>
          <p:cNvSpPr txBox="1">
            <a:spLocks noChangeArrowheads="1"/>
          </p:cNvSpPr>
          <p:nvPr/>
        </p:nvSpPr>
        <p:spPr bwMode="auto">
          <a:xfrm>
            <a:off x="914201" y="2280785"/>
            <a:ext cx="5072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1800" b="1" dirty="0">
                <a:solidFill>
                  <a:srgbClr val="0000FF"/>
                </a:solidFill>
              </a:rPr>
              <a:t>qi</a:t>
            </a:r>
            <a:r>
              <a:rPr lang="ja-JP" altLang="en-US" sz="1800" b="1" dirty="0">
                <a:solidFill>
                  <a:srgbClr val="0000FF"/>
                </a:solidFill>
              </a:rPr>
              <a:t>　≡</a:t>
            </a:r>
            <a:r>
              <a:rPr lang="en-US" altLang="ja-JP" sz="1800" b="1" baseline="-25000" dirty="0">
                <a:solidFill>
                  <a:srgbClr val="0000FF"/>
                </a:solidFill>
              </a:rPr>
              <a:t>0</a:t>
            </a:r>
            <a:r>
              <a:rPr lang="ja-JP" altLang="en-US" sz="1800" b="1" dirty="0">
                <a:solidFill>
                  <a:srgbClr val="0000FF"/>
                </a:solidFill>
              </a:rPr>
              <a:t>　</a:t>
            </a:r>
            <a:r>
              <a:rPr lang="en-US" altLang="ja-JP" sz="1800" b="1" dirty="0" err="1">
                <a:solidFill>
                  <a:srgbClr val="0000FF"/>
                </a:solidFill>
              </a:rPr>
              <a:t>qj</a:t>
            </a:r>
            <a:r>
              <a:rPr lang="ja-JP" altLang="en-US" sz="1800" b="1" dirty="0">
                <a:solidFill>
                  <a:srgbClr val="0000FF"/>
                </a:solidFill>
              </a:rPr>
              <a:t>　</a:t>
            </a:r>
            <a:r>
              <a:rPr lang="ja-JP" altLang="en-US" sz="1800" b="1" dirty="0" smtClean="0">
                <a:solidFill>
                  <a:srgbClr val="0000FF"/>
                </a:solidFill>
              </a:rPr>
              <a:t>であって、かつ、</a:t>
            </a:r>
            <a:r>
              <a:rPr lang="en-US" altLang="ja-JP" sz="1800" b="1" dirty="0" smtClean="0">
                <a:solidFill>
                  <a:srgbClr val="FF0000"/>
                </a:solidFill>
              </a:rPr>
              <a:t>qi'</a:t>
            </a:r>
            <a:r>
              <a:rPr lang="ja-JP" altLang="en-US" sz="1800" b="1" dirty="0" smtClean="0">
                <a:solidFill>
                  <a:srgbClr val="FF0000"/>
                </a:solidFill>
              </a:rPr>
              <a:t>　≡</a:t>
            </a:r>
            <a:r>
              <a:rPr lang="en-US" altLang="ja-JP" sz="1800" b="1" baseline="-25000" dirty="0" smtClean="0">
                <a:solidFill>
                  <a:srgbClr val="FF0000"/>
                </a:solidFill>
              </a:rPr>
              <a:t>0</a:t>
            </a:r>
            <a:r>
              <a:rPr lang="ja-JP" altLang="en-US" sz="1800" b="1" dirty="0" smtClean="0">
                <a:solidFill>
                  <a:srgbClr val="FF0000"/>
                </a:solidFill>
              </a:rPr>
              <a:t>　</a:t>
            </a:r>
            <a:r>
              <a:rPr lang="en-US" altLang="ja-JP" sz="1800" b="1" dirty="0" err="1" smtClean="0">
                <a:solidFill>
                  <a:srgbClr val="FF0000"/>
                </a:solidFill>
              </a:rPr>
              <a:t>qj</a:t>
            </a:r>
            <a:r>
              <a:rPr lang="en-US" altLang="ja-JP" sz="1800" b="1" dirty="0" smtClean="0">
                <a:solidFill>
                  <a:srgbClr val="FF0000"/>
                </a:solidFill>
              </a:rPr>
              <a:t>'</a:t>
            </a:r>
            <a:r>
              <a:rPr lang="ja-JP" altLang="en-US" sz="1800" b="1" dirty="0" smtClean="0">
                <a:solidFill>
                  <a:srgbClr val="0000FF"/>
                </a:solidFill>
              </a:rPr>
              <a:t>　であっても</a:t>
            </a:r>
            <a:endParaRPr lang="ja-JP" altLang="en-US" sz="1800" b="1" dirty="0">
              <a:solidFill>
                <a:srgbClr val="0000FF"/>
              </a:solidFill>
            </a:endParaRPr>
          </a:p>
        </p:txBody>
      </p:sp>
      <p:sp>
        <p:nvSpPr>
          <p:cNvPr id="7184" name="テキスト ボックス 15"/>
          <p:cNvSpPr txBox="1">
            <a:spLocks noChangeArrowheads="1"/>
          </p:cNvSpPr>
          <p:nvPr/>
        </p:nvSpPr>
        <p:spPr bwMode="auto">
          <a:xfrm>
            <a:off x="3305175" y="5548313"/>
            <a:ext cx="54056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800" dirty="0"/>
              <a:t>記号を２つ読んだときの推移先状態</a:t>
            </a:r>
            <a:r>
              <a:rPr lang="ja-JP" altLang="en-US" sz="1800" dirty="0" smtClean="0"/>
              <a:t>は</a:t>
            </a:r>
            <a:r>
              <a:rPr lang="en-US" altLang="ja-JP" sz="1800" dirty="0" smtClean="0"/>
              <a:t>2-</a:t>
            </a:r>
            <a:r>
              <a:rPr lang="ja-JP" altLang="en-US" sz="1800" dirty="0" smtClean="0"/>
              <a:t>等価で</a:t>
            </a:r>
            <a:r>
              <a:rPr lang="ja-JP" altLang="en-US" sz="1800" dirty="0"/>
              <a:t>は</a:t>
            </a:r>
            <a:r>
              <a:rPr lang="ja-JP" altLang="en-US" sz="1800" dirty="0" smtClean="0"/>
              <a:t>ない</a:t>
            </a:r>
            <a:endParaRPr lang="ja-JP" altLang="en-US" sz="1800" dirty="0"/>
          </a:p>
        </p:txBody>
      </p:sp>
      <p:cxnSp>
        <p:nvCxnSpPr>
          <p:cNvPr id="3" name="直線コネクタ 2"/>
          <p:cNvCxnSpPr/>
          <p:nvPr/>
        </p:nvCxnSpPr>
        <p:spPr>
          <a:xfrm flipH="1">
            <a:off x="1331640" y="2685678"/>
            <a:ext cx="72008" cy="69411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1979712" y="2650117"/>
            <a:ext cx="1741388" cy="81698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2368</TotalTime>
  <Words>1770</Words>
  <Application>Microsoft Office PowerPoint</Application>
  <PresentationFormat>画面に合わせる (4:3)</PresentationFormat>
  <Paragraphs>958</Paragraphs>
  <Slides>34</Slides>
  <Notes>0</Notes>
  <HiddenSlides>0</HiddenSlides>
  <MMClips>0</MMClips>
  <ScaleCrop>false</ScaleCrop>
  <HeadingPairs>
    <vt:vector size="4" baseType="variant">
      <vt:variant>
        <vt:lpstr>テーマ</vt:lpstr>
      </vt:variant>
      <vt:variant>
        <vt:i4>2</vt:i4>
      </vt:variant>
      <vt:variant>
        <vt:lpstr>スライド タイトル</vt:lpstr>
      </vt:variant>
      <vt:variant>
        <vt:i4>34</vt:i4>
      </vt:variant>
    </vt:vector>
  </HeadingPairs>
  <TitlesOfParts>
    <vt:vector size="36" baseType="lpstr">
      <vt:lpstr>標準デザイン</vt:lpstr>
      <vt:lpstr>1_標準デザイン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情報工学科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takeuchi</dc:creator>
  <cp:lastModifiedBy>takeuti</cp:lastModifiedBy>
  <cp:revision>181</cp:revision>
  <cp:lastPrinted>2014-10-08T16:08:53Z</cp:lastPrinted>
  <dcterms:created xsi:type="dcterms:W3CDTF">2006-04-24T12:50:32Z</dcterms:created>
  <dcterms:modified xsi:type="dcterms:W3CDTF">2015-05-06T04:58:50Z</dcterms:modified>
</cp:coreProperties>
</file>