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98" r:id="rId3"/>
    <p:sldId id="353" r:id="rId4"/>
    <p:sldId id="343" r:id="rId5"/>
    <p:sldId id="354" r:id="rId6"/>
    <p:sldId id="344" r:id="rId7"/>
    <p:sldId id="351" r:id="rId8"/>
    <p:sldId id="355" r:id="rId9"/>
    <p:sldId id="356" r:id="rId10"/>
    <p:sldId id="357" r:id="rId11"/>
    <p:sldId id="346" r:id="rId12"/>
    <p:sldId id="347" r:id="rId13"/>
    <p:sldId id="358" r:id="rId14"/>
    <p:sldId id="359" r:id="rId15"/>
  </p:sldIdLst>
  <p:sldSz cx="9144000" cy="6858000" type="screen4x3"/>
  <p:notesSz cx="6846888" cy="9980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0033CC"/>
    <a:srgbClr val="00CC00"/>
    <a:srgbClr val="0066FF"/>
    <a:srgbClr val="FF0000"/>
    <a:srgbClr val="996633"/>
    <a:srgbClr val="33CC33"/>
    <a:srgbClr val="CC3300"/>
    <a:srgbClr val="66FF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3" autoAdjust="0"/>
    <p:restoredTop sz="93467" autoAdjust="0"/>
  </p:normalViewPr>
  <p:slideViewPr>
    <p:cSldViewPr>
      <p:cViewPr varScale="1">
        <p:scale>
          <a:sx n="73" d="100"/>
          <a:sy n="73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484" y="-90"/>
      </p:cViewPr>
      <p:guideLst>
        <p:guide orient="horz" pos="3144"/>
        <p:guide pos="21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577" cy="49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7" tIns="46084" rIns="92167" bIns="46084" numCol="1" anchor="t" anchorCtr="0" compatLnSpc="1">
            <a:prstTxWarp prst="textNoShape">
              <a:avLst/>
            </a:prstTxWarp>
          </a:bodyPr>
          <a:lstStyle>
            <a:lvl1pPr defTabSz="921918"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7698" y="0"/>
            <a:ext cx="2967576" cy="49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7" tIns="46084" rIns="92167" bIns="46084" numCol="1" anchor="t" anchorCtr="0" compatLnSpc="1">
            <a:prstTxWarp prst="textNoShape">
              <a:avLst/>
            </a:prstTxWarp>
          </a:bodyPr>
          <a:lstStyle>
            <a:lvl1pPr algn="r" defTabSz="921918"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81181"/>
            <a:ext cx="2967577" cy="49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7" tIns="46084" rIns="92167" bIns="46084" numCol="1" anchor="b" anchorCtr="0" compatLnSpc="1">
            <a:prstTxWarp prst="textNoShape">
              <a:avLst/>
            </a:prstTxWarp>
          </a:bodyPr>
          <a:lstStyle>
            <a:lvl1pPr defTabSz="921918"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7698" y="9481181"/>
            <a:ext cx="2967576" cy="49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7" tIns="46084" rIns="92167" bIns="46084" numCol="1" anchor="b" anchorCtr="0" compatLnSpc="1">
            <a:prstTxWarp prst="textNoShape">
              <a:avLst/>
            </a:prstTxWarp>
          </a:bodyPr>
          <a:lstStyle>
            <a:lvl1pPr algn="r" defTabSz="921918">
              <a:defRPr sz="1200"/>
            </a:lvl1pPr>
          </a:lstStyle>
          <a:p>
            <a:pPr>
              <a:defRPr/>
            </a:pPr>
            <a:fld id="{27299DE1-C5BA-405B-8817-4AF20C39DCD5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546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7577" cy="499433"/>
          </a:xfrm>
          <a:prstGeom prst="rect">
            <a:avLst/>
          </a:prstGeom>
        </p:spPr>
        <p:txBody>
          <a:bodyPr vert="horz" lIns="92674" tIns="46337" rIns="92674" bIns="46337" rtlCol="0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77698" y="0"/>
            <a:ext cx="2967576" cy="499433"/>
          </a:xfrm>
          <a:prstGeom prst="rect">
            <a:avLst/>
          </a:prstGeom>
        </p:spPr>
        <p:txBody>
          <a:bodyPr vert="horz" lIns="92674" tIns="46337" rIns="92674" bIns="46337" rtlCol="0"/>
          <a:lstStyle>
            <a:lvl1pPr algn="r">
              <a:defRPr sz="1200"/>
            </a:lvl1pPr>
          </a:lstStyle>
          <a:p>
            <a:pPr>
              <a:defRPr/>
            </a:pPr>
            <a:fld id="{B2F46196-548D-4614-B96B-B09651A249CA}" type="datetimeFigureOut">
              <a:rPr lang="ja-JP" altLang="en-US"/>
              <a:pPr>
                <a:defRPr/>
              </a:pPr>
              <a:t>2015/5/18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7100" y="747713"/>
            <a:ext cx="4992688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74" tIns="46337" rIns="92674" bIns="46337" rtlCol="0" anchor="ctr"/>
          <a:lstStyle/>
          <a:p>
            <a:pPr lvl="0"/>
            <a:endParaRPr lang="ja-JP" altLang="en-US" noProof="0" dirty="0" smtClean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4205" y="4740590"/>
            <a:ext cx="5478479" cy="4491678"/>
          </a:xfrm>
          <a:prstGeom prst="rect">
            <a:avLst/>
          </a:prstGeom>
        </p:spPr>
        <p:txBody>
          <a:bodyPr vert="horz" lIns="92674" tIns="46337" rIns="92674" bIns="46337" rtlCol="0"/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79575"/>
            <a:ext cx="2967577" cy="499432"/>
          </a:xfrm>
          <a:prstGeom prst="rect">
            <a:avLst/>
          </a:prstGeom>
        </p:spPr>
        <p:txBody>
          <a:bodyPr vert="horz" lIns="92674" tIns="46337" rIns="92674" bIns="4633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77698" y="9479575"/>
            <a:ext cx="2967576" cy="499432"/>
          </a:xfrm>
          <a:prstGeom prst="rect">
            <a:avLst/>
          </a:prstGeom>
        </p:spPr>
        <p:txBody>
          <a:bodyPr vert="horz" lIns="92674" tIns="46337" rIns="92674" bIns="46337" rtlCol="0" anchor="b"/>
          <a:lstStyle>
            <a:lvl1pPr algn="r">
              <a:defRPr sz="1200"/>
            </a:lvl1pPr>
          </a:lstStyle>
          <a:p>
            <a:pPr>
              <a:defRPr/>
            </a:pPr>
            <a:fld id="{10DD8B16-EAC9-4CEF-875A-F4554EA9D352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2454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224338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186820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45288" y="188913"/>
            <a:ext cx="2095500" cy="593725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135688" cy="59372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913863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73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1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36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593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079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361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389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5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1680568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84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67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45288" y="188913"/>
            <a:ext cx="2095500" cy="593725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135688" cy="59372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1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45860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123037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23873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85170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275966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233047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80874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88913"/>
            <a:ext cx="8229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ja-JP" altLang="ja-JP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altLang="ja-JP" dirty="0"/>
              <a:t>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ja-JP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88913"/>
            <a:ext cx="8229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ja-JP" altLang="ja-JP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61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694920" y="549310"/>
            <a:ext cx="52852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/>
              <a:t>2.3.2</a:t>
            </a:r>
            <a:r>
              <a:rPr lang="ja-JP" altLang="en-US" sz="1600" b="1" dirty="0" smtClean="0"/>
              <a:t>　</a:t>
            </a:r>
            <a:r>
              <a:rPr lang="en-US" altLang="ja-JP" sz="1600" b="1" dirty="0" smtClean="0"/>
              <a:t>ε-</a:t>
            </a:r>
            <a:r>
              <a:rPr lang="ja-JP" altLang="en-US" sz="1600" b="1" dirty="0" smtClean="0"/>
              <a:t>動作を持つ非決定性有限オートマトン</a:t>
            </a:r>
            <a:endParaRPr lang="en-US" altLang="ja-JP" sz="16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 smtClean="0"/>
              <a:t>（</a:t>
            </a:r>
            <a:r>
              <a:rPr lang="ja-JP" altLang="en-US" sz="1600" b="1" dirty="0"/>
              <a:t>ｃ</a:t>
            </a:r>
            <a:r>
              <a:rPr lang="ja-JP" altLang="en-US" sz="1600" b="1" dirty="0" smtClean="0"/>
              <a:t>）非決定性有限オートマトン</a:t>
            </a:r>
            <a:r>
              <a:rPr lang="en-US" altLang="ja-JP" sz="1600" b="1" dirty="0" smtClean="0"/>
              <a:t>(NFA)</a:t>
            </a:r>
            <a:r>
              <a:rPr lang="ja-JP" altLang="en-US" sz="1600" b="1" dirty="0" smtClean="0"/>
              <a:t>における</a:t>
            </a:r>
            <a:r>
              <a:rPr lang="en-US" altLang="ja-JP" sz="1600" b="1" dirty="0"/>
              <a:t>ε-</a:t>
            </a:r>
            <a:r>
              <a:rPr lang="ja-JP" altLang="en-US" sz="1600" b="1" dirty="0"/>
              <a:t>動作の除去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1239838" y="1379964"/>
            <a:ext cx="75391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ε-</a:t>
            </a:r>
            <a:r>
              <a:rPr lang="ja-JP" altLang="en-US" sz="1600" dirty="0"/>
              <a:t>動作を</a:t>
            </a:r>
            <a:r>
              <a:rPr lang="ja-JP" altLang="en-US" sz="1600" dirty="0" smtClean="0"/>
              <a:t>持つ</a:t>
            </a:r>
            <a:r>
              <a:rPr lang="en-US" altLang="ja-JP" sz="1600" dirty="0" smtClean="0"/>
              <a:t>NFA</a:t>
            </a:r>
            <a:r>
              <a:rPr lang="ja-JP" altLang="en-US" sz="1600" dirty="0"/>
              <a:t>　</a:t>
            </a:r>
            <a:r>
              <a:rPr lang="en-US" altLang="ja-JP" sz="1600" dirty="0"/>
              <a:t>M</a:t>
            </a:r>
            <a:r>
              <a:rPr lang="ja-JP" altLang="en-US" sz="1600" dirty="0"/>
              <a:t>＝（</a:t>
            </a:r>
            <a:r>
              <a:rPr lang="en-US" altLang="ja-JP" sz="1600" dirty="0"/>
              <a:t>Q</a:t>
            </a:r>
            <a:r>
              <a:rPr lang="ja-JP" altLang="en-US" sz="1600" dirty="0" err="1"/>
              <a:t>，</a:t>
            </a:r>
            <a:r>
              <a:rPr lang="en-US" altLang="ja-JP" sz="1600" dirty="0"/>
              <a:t>Σ</a:t>
            </a:r>
            <a:r>
              <a:rPr lang="ja-JP" altLang="en-US" sz="1600" dirty="0" err="1"/>
              <a:t>、</a:t>
            </a:r>
            <a:r>
              <a:rPr lang="en-US" altLang="ja-JP" sz="1600" b="1" dirty="0">
                <a:solidFill>
                  <a:schemeClr val="accent2"/>
                </a:solidFill>
              </a:rPr>
              <a:t>δ</a:t>
            </a:r>
            <a:r>
              <a:rPr lang="ja-JP" altLang="en-US" sz="1600" dirty="0" err="1"/>
              <a:t>、</a:t>
            </a:r>
            <a:r>
              <a:rPr lang="en-US" altLang="ja-JP" sz="1600" dirty="0"/>
              <a:t>q0</a:t>
            </a:r>
            <a:r>
              <a:rPr lang="ja-JP" altLang="en-US" sz="1600" dirty="0" err="1"/>
              <a:t>、</a:t>
            </a:r>
            <a:r>
              <a:rPr lang="en-US" altLang="ja-JP" sz="1600" b="1" dirty="0">
                <a:solidFill>
                  <a:schemeClr val="accent2"/>
                </a:solidFill>
              </a:rPr>
              <a:t>F</a:t>
            </a:r>
            <a:r>
              <a:rPr lang="ja-JP" altLang="en-US" sz="1600" b="1" dirty="0" smtClean="0">
                <a:solidFill>
                  <a:schemeClr val="accent2"/>
                </a:solidFill>
              </a:rPr>
              <a:t>）　</a:t>
            </a:r>
            <a:r>
              <a:rPr lang="ja-JP" altLang="en-US" sz="1600" dirty="0" smtClean="0"/>
              <a:t>に対して、以下のようにして、それと</a:t>
            </a:r>
            <a:r>
              <a:rPr lang="ja-JP" altLang="en-US" sz="1600" b="1" dirty="0" smtClean="0"/>
              <a:t>等価</a:t>
            </a:r>
            <a:r>
              <a:rPr lang="ja-JP" altLang="en-US" sz="1600" dirty="0" smtClean="0"/>
              <a:t>な</a:t>
            </a:r>
            <a:endParaRPr lang="en-US" altLang="ja-JP" sz="16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/>
              <a:t>ε-</a:t>
            </a:r>
            <a:r>
              <a:rPr lang="ja-JP" altLang="en-US" sz="1600" dirty="0"/>
              <a:t>動作を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持たない</a:t>
            </a:r>
            <a:r>
              <a:rPr lang="en-US" altLang="ja-JP" sz="1600" dirty="0" smtClean="0"/>
              <a:t>NFA</a:t>
            </a:r>
            <a:r>
              <a:rPr lang="ja-JP" altLang="en-US" sz="1600" dirty="0"/>
              <a:t>　</a:t>
            </a:r>
            <a:r>
              <a:rPr lang="en-US" altLang="ja-JP" sz="1600" dirty="0" smtClean="0"/>
              <a:t>M</a:t>
            </a:r>
            <a:r>
              <a:rPr lang="en-US" altLang="ja-JP" sz="1600" dirty="0"/>
              <a:t>’</a:t>
            </a:r>
            <a:r>
              <a:rPr lang="ja-JP" altLang="en-US" sz="1600" dirty="0"/>
              <a:t>＝（</a:t>
            </a:r>
            <a:r>
              <a:rPr lang="en-US" altLang="ja-JP" sz="1600" dirty="0"/>
              <a:t>Q</a:t>
            </a:r>
            <a:r>
              <a:rPr lang="ja-JP" altLang="en-US" sz="1600" dirty="0" err="1"/>
              <a:t>，</a:t>
            </a:r>
            <a:r>
              <a:rPr lang="en-US" altLang="ja-JP" sz="1600" dirty="0"/>
              <a:t>Σ</a:t>
            </a:r>
            <a:r>
              <a:rPr lang="ja-JP" altLang="en-US" sz="1600" dirty="0" err="1"/>
              <a:t>、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δ ’</a:t>
            </a:r>
            <a:r>
              <a:rPr lang="ja-JP" altLang="en-US" sz="1600" dirty="0" err="1"/>
              <a:t>、</a:t>
            </a:r>
            <a:r>
              <a:rPr lang="en-US" altLang="ja-JP" sz="1600" dirty="0"/>
              <a:t>q0</a:t>
            </a:r>
            <a:r>
              <a:rPr lang="ja-JP" altLang="en-US" sz="1600" dirty="0" err="1"/>
              <a:t>、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F ’</a:t>
            </a:r>
            <a:r>
              <a:rPr lang="ja-JP" altLang="en-US" sz="1600" dirty="0" smtClean="0"/>
              <a:t>）　を構成する</a:t>
            </a:r>
            <a:endParaRPr lang="en-US" altLang="ja-JP" sz="1600" dirty="0" smtClean="0"/>
          </a:p>
        </p:txBody>
      </p:sp>
      <p:sp>
        <p:nvSpPr>
          <p:cNvPr id="34820" name="Line 5"/>
          <p:cNvSpPr>
            <a:spLocks noChangeShapeType="1"/>
          </p:cNvSpPr>
          <p:nvPr/>
        </p:nvSpPr>
        <p:spPr bwMode="auto">
          <a:xfrm>
            <a:off x="4178074" y="1664472"/>
            <a:ext cx="380863" cy="2557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4821" name="Line 6"/>
          <p:cNvSpPr>
            <a:spLocks noChangeShapeType="1"/>
          </p:cNvSpPr>
          <p:nvPr/>
        </p:nvSpPr>
        <p:spPr bwMode="auto">
          <a:xfrm>
            <a:off x="4783138" y="1651771"/>
            <a:ext cx="481193" cy="268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1346701" y="3046789"/>
            <a:ext cx="455765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600" dirty="0"/>
              <a:t>①　推移関数：</a:t>
            </a:r>
            <a:r>
              <a:rPr lang="en-US" altLang="ja-JP" sz="1600" dirty="0"/>
              <a:t>δ’(</a:t>
            </a:r>
            <a:r>
              <a:rPr lang="en-US" altLang="ja-JP" sz="1600" dirty="0" err="1"/>
              <a:t>p,a</a:t>
            </a:r>
            <a:r>
              <a:rPr lang="en-US" altLang="ja-JP" sz="1600" dirty="0"/>
              <a:t>)</a:t>
            </a:r>
            <a:endParaRPr lang="ja-JP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/>
              <a:t>　</a:t>
            </a:r>
            <a:r>
              <a:rPr lang="ja-JP" altLang="en-US" sz="1600" dirty="0" smtClean="0">
                <a:solidFill>
                  <a:srgbClr val="0066FF"/>
                </a:solidFill>
              </a:rPr>
              <a:t>　</a:t>
            </a:r>
            <a:r>
              <a:rPr lang="en-US" altLang="ja-JP" sz="1600" dirty="0" smtClean="0">
                <a:solidFill>
                  <a:srgbClr val="0066FF"/>
                </a:solidFill>
              </a:rPr>
              <a:t>δ</a:t>
            </a:r>
            <a:r>
              <a:rPr lang="en-US" altLang="ja-JP" sz="1600" dirty="0">
                <a:solidFill>
                  <a:srgbClr val="0066FF"/>
                </a:solidFill>
              </a:rPr>
              <a:t>’(</a:t>
            </a:r>
            <a:r>
              <a:rPr lang="en-US" altLang="ja-JP" sz="1600" dirty="0" err="1">
                <a:solidFill>
                  <a:srgbClr val="0066FF"/>
                </a:solidFill>
              </a:rPr>
              <a:t>p,a</a:t>
            </a:r>
            <a:r>
              <a:rPr lang="en-US" altLang="ja-JP" sz="1600" dirty="0" smtClean="0">
                <a:solidFill>
                  <a:srgbClr val="0066FF"/>
                </a:solidFill>
              </a:rPr>
              <a:t>)</a:t>
            </a:r>
            <a:r>
              <a:rPr lang="en-US" altLang="ja-JP" sz="1600" dirty="0" smtClean="0"/>
              <a:t>=    </a:t>
            </a:r>
            <a:r>
              <a:rPr lang="en-US" altLang="ja-JP" sz="1600" dirty="0"/>
              <a:t>(</a:t>
            </a:r>
            <a:r>
              <a:rPr lang="en-US" altLang="ja-JP" sz="1600" dirty="0" err="1"/>
              <a:t>p,a</a:t>
            </a:r>
            <a:r>
              <a:rPr lang="en-US" altLang="ja-JP" sz="1600" dirty="0"/>
              <a:t>)</a:t>
            </a:r>
            <a:r>
              <a:rPr lang="ja-JP" altLang="en-US" sz="1600" dirty="0"/>
              <a:t>　　　　</a:t>
            </a:r>
            <a:endParaRPr lang="en-US" altLang="ja-JP" sz="16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/>
              <a:t>②　受理状態：</a:t>
            </a:r>
            <a:r>
              <a:rPr lang="en-US" altLang="ja-JP" sz="1600" dirty="0" smtClean="0"/>
              <a:t>F’</a:t>
            </a:r>
            <a:endParaRPr lang="ja-JP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/>
              <a:t>　　</a:t>
            </a:r>
            <a:r>
              <a:rPr lang="en-US" altLang="ja-JP" sz="1600" dirty="0" smtClean="0"/>
              <a:t>F’=</a:t>
            </a:r>
            <a:r>
              <a:rPr lang="ja-JP" altLang="en-US" sz="1600" dirty="0" smtClean="0"/>
              <a:t>　</a:t>
            </a:r>
            <a:r>
              <a:rPr lang="en-US" altLang="ja-JP" sz="1600" dirty="0" smtClean="0"/>
              <a:t>  </a:t>
            </a:r>
            <a:r>
              <a:rPr lang="en-US" altLang="ja-JP" sz="1600" dirty="0"/>
              <a:t>F∪{q0}</a:t>
            </a:r>
            <a:r>
              <a:rPr lang="ja-JP" altLang="en-US" sz="1600" dirty="0"/>
              <a:t>　　　（　　　　　</a:t>
            </a:r>
            <a:r>
              <a:rPr lang="en-US" altLang="ja-JP" sz="1600" dirty="0"/>
              <a:t>(q0)∩</a:t>
            </a:r>
            <a:r>
              <a:rPr lang="en-US" altLang="ja-JP" sz="1600" dirty="0" err="1"/>
              <a:t>F≠φ</a:t>
            </a:r>
            <a:r>
              <a:rPr lang="ja-JP" altLang="en-US" sz="1600" dirty="0"/>
              <a:t>　のとき）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/>
              <a:t>　　</a:t>
            </a:r>
            <a:r>
              <a:rPr lang="ja-JP" altLang="en-US" sz="1600" dirty="0"/>
              <a:t>　</a:t>
            </a:r>
            <a:r>
              <a:rPr lang="ja-JP" altLang="en-US" sz="1600" dirty="0" smtClean="0"/>
              <a:t>　</a:t>
            </a:r>
            <a:r>
              <a:rPr lang="ja-JP" altLang="en-US" sz="1600" dirty="0"/>
              <a:t>　　</a:t>
            </a:r>
            <a:r>
              <a:rPr lang="en-US" altLang="ja-JP" sz="1600" dirty="0"/>
              <a:t>F                 </a:t>
            </a:r>
            <a:r>
              <a:rPr lang="ja-JP" altLang="en-US" sz="1600" dirty="0"/>
              <a:t>（　　　　　</a:t>
            </a:r>
            <a:r>
              <a:rPr lang="en-US" altLang="ja-JP" sz="1600" dirty="0"/>
              <a:t>(q0)∩F=φ</a:t>
            </a:r>
            <a:r>
              <a:rPr lang="ja-JP" altLang="en-US" sz="1600" dirty="0"/>
              <a:t>　のとき）</a:t>
            </a: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3531961" y="4994305"/>
            <a:ext cx="646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ε-</a:t>
            </a:r>
            <a:r>
              <a:rPr lang="en-US" altLang="ja-JP" sz="1600" dirty="0" err="1"/>
              <a:t>Cl</a:t>
            </a:r>
            <a:endParaRPr lang="en-US" altLang="ja-JP" sz="1600" dirty="0"/>
          </a:p>
        </p:txBody>
      </p:sp>
      <p:sp>
        <p:nvSpPr>
          <p:cNvPr id="34824" name="Rectangle 9"/>
          <p:cNvSpPr>
            <a:spLocks noChangeArrowheads="1"/>
          </p:cNvSpPr>
          <p:nvPr/>
        </p:nvSpPr>
        <p:spPr bwMode="auto">
          <a:xfrm>
            <a:off x="3531960" y="5252690"/>
            <a:ext cx="646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ε-</a:t>
            </a:r>
            <a:r>
              <a:rPr lang="en-US" altLang="ja-JP" sz="1600" dirty="0" err="1"/>
              <a:t>Cl</a:t>
            </a:r>
            <a:endParaRPr lang="en-US" altLang="ja-JP" sz="1600" dirty="0"/>
          </a:p>
        </p:txBody>
      </p:sp>
      <p:sp>
        <p:nvSpPr>
          <p:cNvPr id="34825" name="AutoShape 10"/>
          <p:cNvSpPr>
            <a:spLocks/>
          </p:cNvSpPr>
          <p:nvPr/>
        </p:nvSpPr>
        <p:spPr bwMode="auto">
          <a:xfrm>
            <a:off x="2039955" y="5040460"/>
            <a:ext cx="144462" cy="456263"/>
          </a:xfrm>
          <a:prstGeom prst="leftBrace">
            <a:avLst>
              <a:gd name="adj1" fmla="val 37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　</a:t>
            </a:r>
            <a:endParaRPr lang="ja-JP" altLang="en-US" sz="1800" dirty="0"/>
          </a:p>
        </p:txBody>
      </p:sp>
      <p:grpSp>
        <p:nvGrpSpPr>
          <p:cNvPr id="34826" name="Group 11"/>
          <p:cNvGrpSpPr>
            <a:grpSpLocks/>
          </p:cNvGrpSpPr>
          <p:nvPr/>
        </p:nvGrpSpPr>
        <p:grpSpPr bwMode="auto">
          <a:xfrm>
            <a:off x="2363242" y="3784153"/>
            <a:ext cx="336550" cy="360362"/>
            <a:chOff x="917" y="2024"/>
            <a:chExt cx="212" cy="227"/>
          </a:xfrm>
        </p:grpSpPr>
        <p:sp>
          <p:nvSpPr>
            <p:cNvPr id="34829" name="Text Box 12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δ</a:t>
              </a:r>
            </a:p>
          </p:txBody>
        </p:sp>
        <p:sp>
          <p:nvSpPr>
            <p:cNvPr id="34830" name="Text Box 13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 dirty="0"/>
                <a:t>＾</a:t>
              </a:r>
            </a:p>
          </p:txBody>
        </p:sp>
      </p:grpSp>
      <p:sp>
        <p:nvSpPr>
          <p:cNvPr id="34828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 smtClean="0"/>
              <a:t>補１</a:t>
            </a:r>
            <a:r>
              <a:rPr lang="en-US" altLang="ja-JP" sz="1400" dirty="0" smtClean="0"/>
              <a:t>/13</a:t>
            </a:r>
            <a:endParaRPr lang="ja-JP" altLang="ja-JP" sz="1400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257301" y="2636912"/>
            <a:ext cx="6290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状態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（∈</a:t>
            </a:r>
            <a:r>
              <a:rPr kumimoji="1" lang="en-US" altLang="ja-JP" dirty="0" smtClean="0"/>
              <a:t>Q</a:t>
            </a:r>
            <a:r>
              <a:rPr kumimoji="1" lang="ja-JP" altLang="en-US" dirty="0" smtClean="0"/>
              <a:t>）と入力記号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（∈</a:t>
            </a:r>
            <a:r>
              <a:rPr kumimoji="1" lang="en-US" altLang="ja-JP" dirty="0" smtClean="0"/>
              <a:t>Σ</a:t>
            </a:r>
            <a:r>
              <a:rPr kumimoji="1" lang="ja-JP" altLang="en-US" dirty="0" smtClean="0"/>
              <a:t>）の全ての組み合わせに対して、</a:t>
            </a:r>
            <a:endParaRPr kumimoji="1" lang="en-US" altLang="ja-JP" dirty="0" smtClean="0"/>
          </a:p>
          <a:p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76599" y="5942141"/>
            <a:ext cx="534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こうして得られる</a:t>
            </a:r>
            <a:r>
              <a:rPr lang="en-US" altLang="ja-JP" dirty="0" smtClean="0"/>
              <a:t>M’</a:t>
            </a:r>
            <a:r>
              <a:rPr lang="ja-JP" altLang="en-US" dirty="0" smtClean="0"/>
              <a:t>が</a:t>
            </a:r>
            <a:r>
              <a:rPr lang="en-US" altLang="ja-JP" dirty="0" smtClean="0"/>
              <a:t>M</a:t>
            </a:r>
            <a:r>
              <a:rPr lang="ja-JP" altLang="en-US" dirty="0" smtClean="0"/>
              <a:t>と等価（　</a:t>
            </a:r>
            <a:r>
              <a:rPr lang="en-US" altLang="ja-JP" dirty="0" smtClean="0"/>
              <a:t>L(M)=L(M’)  </a:t>
            </a:r>
            <a:r>
              <a:rPr lang="ja-JP" altLang="en-US" dirty="0" smtClean="0"/>
              <a:t>）</a:t>
            </a:r>
            <a:r>
              <a:rPr lang="ja-JP" altLang="en-US" dirty="0"/>
              <a:t>で</a:t>
            </a:r>
            <a:r>
              <a:rPr lang="ja-JP" altLang="en-US" dirty="0" smtClean="0"/>
              <a:t>ある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81763" y="3221185"/>
            <a:ext cx="5304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66FF"/>
                </a:solidFill>
              </a:rPr>
              <a:t>δ</a:t>
            </a:r>
            <a:r>
              <a:rPr kumimoji="1" lang="ja-JP" altLang="en-US" dirty="0" smtClean="0">
                <a:solidFill>
                  <a:srgbClr val="0066FF"/>
                </a:solidFill>
              </a:rPr>
              <a:t>’は</a:t>
            </a:r>
            <a:r>
              <a:rPr kumimoji="1" lang="en-US" altLang="ja-JP" dirty="0" smtClean="0">
                <a:solidFill>
                  <a:srgbClr val="0066FF"/>
                </a:solidFill>
              </a:rPr>
              <a:t>p</a:t>
            </a:r>
            <a:r>
              <a:rPr kumimoji="1" lang="ja-JP" altLang="en-US" dirty="0" smtClean="0">
                <a:solidFill>
                  <a:srgbClr val="0066FF"/>
                </a:solidFill>
              </a:rPr>
              <a:t>から、</a:t>
            </a:r>
            <a:r>
              <a:rPr kumimoji="1" lang="en-US" altLang="ja-JP" dirty="0" smtClean="0">
                <a:solidFill>
                  <a:srgbClr val="0066FF"/>
                </a:solidFill>
              </a:rPr>
              <a:t>ε</a:t>
            </a:r>
            <a:r>
              <a:rPr kumimoji="1" lang="ja-JP" altLang="en-US" dirty="0" smtClean="0">
                <a:solidFill>
                  <a:srgbClr val="0066FF"/>
                </a:solidFill>
              </a:rPr>
              <a:t>で推移する先の状態から、入力記号</a:t>
            </a:r>
            <a:r>
              <a:rPr kumimoji="1" lang="en-US" altLang="ja-JP" dirty="0" smtClean="0">
                <a:solidFill>
                  <a:srgbClr val="0066FF"/>
                </a:solidFill>
              </a:rPr>
              <a:t>a</a:t>
            </a:r>
            <a:r>
              <a:rPr kumimoji="1" lang="ja-JP" altLang="en-US" dirty="0" smtClean="0">
                <a:solidFill>
                  <a:srgbClr val="0066FF"/>
                </a:solidFill>
              </a:rPr>
              <a:t>で</a:t>
            </a:r>
            <a:endParaRPr kumimoji="1" lang="en-US" altLang="ja-JP" dirty="0" smtClean="0">
              <a:solidFill>
                <a:srgbClr val="0066FF"/>
              </a:solidFill>
            </a:endParaRPr>
          </a:p>
          <a:p>
            <a:r>
              <a:rPr lang="ja-JP" altLang="en-US" dirty="0" smtClean="0">
                <a:solidFill>
                  <a:srgbClr val="0066FF"/>
                </a:solidFill>
              </a:rPr>
              <a:t>推移する先の状態に推移し、さらに、それらの状態</a:t>
            </a:r>
            <a:endParaRPr lang="en-US" altLang="ja-JP" dirty="0" smtClean="0">
              <a:solidFill>
                <a:srgbClr val="0066FF"/>
              </a:solidFill>
            </a:endParaRPr>
          </a:p>
          <a:p>
            <a:r>
              <a:rPr lang="ja-JP" altLang="en-US" dirty="0" smtClean="0">
                <a:solidFill>
                  <a:srgbClr val="0066FF"/>
                </a:solidFill>
              </a:rPr>
              <a:t>から</a:t>
            </a:r>
            <a:r>
              <a:rPr lang="en-US" altLang="ja-JP" dirty="0" smtClean="0">
                <a:solidFill>
                  <a:srgbClr val="0066FF"/>
                </a:solidFill>
              </a:rPr>
              <a:t>ε</a:t>
            </a:r>
            <a:r>
              <a:rPr lang="ja-JP" altLang="en-US" dirty="0" smtClean="0">
                <a:solidFill>
                  <a:srgbClr val="0066FF"/>
                </a:solidFill>
              </a:rPr>
              <a:t>で推移する先の状態</a:t>
            </a:r>
            <a:endParaRPr kumimoji="1" lang="ja-JP" altLang="en-US" dirty="0">
              <a:solidFill>
                <a:srgbClr val="0066FF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2124175" y="3573016"/>
            <a:ext cx="1501355" cy="2111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175421" y="4693397"/>
            <a:ext cx="2710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q0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ε</a:t>
            </a:r>
            <a:r>
              <a:rPr kumimoji="1" lang="ja-JP" altLang="en-US" dirty="0" err="1" smtClean="0"/>
              <a:t>だけで</a:t>
            </a:r>
            <a:r>
              <a:rPr kumimoji="1" lang="ja-JP" altLang="en-US" dirty="0" smtClean="0"/>
              <a:t>推移する</a:t>
            </a:r>
            <a:endParaRPr kumimoji="1" lang="en-US" altLang="ja-JP" dirty="0" smtClean="0"/>
          </a:p>
          <a:p>
            <a:r>
              <a:rPr lang="ja-JP" altLang="en-US" dirty="0"/>
              <a:t>先</a:t>
            </a:r>
            <a:r>
              <a:rPr lang="ja-JP" altLang="en-US" dirty="0" smtClean="0"/>
              <a:t>の状態の中に最終状態</a:t>
            </a:r>
            <a:endParaRPr lang="en-US" altLang="ja-JP" dirty="0" smtClean="0"/>
          </a:p>
          <a:p>
            <a:r>
              <a:rPr kumimoji="1" lang="ja-JP" altLang="en-US" dirty="0" smtClean="0"/>
              <a:t>が含まれている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/>
          <p:nvPr/>
        </p:nvCxnSpPr>
        <p:spPr>
          <a:xfrm flipH="1">
            <a:off x="4402554" y="4869160"/>
            <a:ext cx="1772867" cy="1713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179718" y="432406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ε-</a:t>
            </a:r>
            <a:r>
              <a:rPr kumimoji="1" lang="ja-JP" altLang="en-US" dirty="0" smtClean="0"/>
              <a:t>閉包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δ</a:t>
            </a:r>
            <a:r>
              <a:rPr lang="en-US" altLang="ja-JP" dirty="0"/>
              <a:t>(</a:t>
            </a:r>
            <a:r>
              <a:rPr lang="en-US" altLang="ja-JP" dirty="0" smtClean="0"/>
              <a:t>ε-</a:t>
            </a:r>
            <a:r>
              <a:rPr lang="ja-JP" altLang="en-US" dirty="0" smtClean="0"/>
              <a:t>閉包</a:t>
            </a:r>
            <a:r>
              <a:rPr lang="en-US" altLang="ja-JP" dirty="0" smtClean="0"/>
              <a:t>(p),a))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10" idx="1"/>
          </p:cNvCxnSpPr>
          <p:nvPr/>
        </p:nvCxnSpPr>
        <p:spPr>
          <a:xfrm flipH="1" flipV="1">
            <a:off x="2741253" y="4037294"/>
            <a:ext cx="438465" cy="47143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694920" y="17938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＜前回の続き＞</a:t>
            </a:r>
            <a:endParaRPr kumimoji="1" lang="ja-JP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/>
          <p:cNvSpPr txBox="1"/>
          <p:nvPr/>
        </p:nvSpPr>
        <p:spPr>
          <a:xfrm>
            <a:off x="905744" y="3371050"/>
            <a:ext cx="78069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（１</a:t>
            </a:r>
            <a:r>
              <a:rPr lang="ja-JP" altLang="en-US" dirty="0" smtClean="0"/>
              <a:t>）</a:t>
            </a:r>
            <a:r>
              <a:rPr lang="ja-JP" altLang="en-US" dirty="0" smtClean="0">
                <a:solidFill>
                  <a:srgbClr val="00B050"/>
                </a:solidFill>
              </a:rPr>
              <a:t>初期状態</a:t>
            </a:r>
            <a:r>
              <a:rPr lang="en-US" altLang="ja-JP" dirty="0" smtClean="0">
                <a:solidFill>
                  <a:srgbClr val="00B050"/>
                </a:solidFill>
              </a:rPr>
              <a:t>q0</a:t>
            </a:r>
            <a:r>
              <a:rPr lang="ja-JP" altLang="en-US" dirty="0" smtClean="0">
                <a:solidFill>
                  <a:srgbClr val="00B050"/>
                </a:solidFill>
              </a:rPr>
              <a:t>から</a:t>
            </a:r>
            <a:r>
              <a:rPr lang="en-US" altLang="ja-JP" dirty="0" smtClean="0">
                <a:solidFill>
                  <a:srgbClr val="00B050"/>
                </a:solidFill>
              </a:rPr>
              <a:t>Σ</a:t>
            </a:r>
            <a:r>
              <a:rPr lang="ja-JP" altLang="en-US" dirty="0" smtClean="0">
                <a:solidFill>
                  <a:srgbClr val="00B050"/>
                </a:solidFill>
              </a:rPr>
              <a:t>中の入力記号を読込むことなく、到達可能な状態の集合</a:t>
            </a:r>
            <a:endParaRPr lang="en-US" altLang="ja-JP" dirty="0" smtClean="0">
              <a:solidFill>
                <a:srgbClr val="00B050"/>
              </a:solidFill>
            </a:endParaRPr>
          </a:p>
          <a:p>
            <a:r>
              <a:rPr lang="ja-JP" altLang="en-US" dirty="0">
                <a:solidFill>
                  <a:srgbClr val="00B050"/>
                </a:solidFill>
              </a:rPr>
              <a:t>　</a:t>
            </a:r>
            <a:r>
              <a:rPr lang="ja-JP" altLang="en-US" dirty="0" smtClean="0">
                <a:solidFill>
                  <a:srgbClr val="00B050"/>
                </a:solidFill>
              </a:rPr>
              <a:t>　　である</a:t>
            </a:r>
            <a:r>
              <a:rPr lang="en-US" altLang="ja-JP" dirty="0" smtClean="0">
                <a:solidFill>
                  <a:srgbClr val="00B050"/>
                </a:solidFill>
              </a:rPr>
              <a:t>ε-</a:t>
            </a:r>
            <a:r>
              <a:rPr lang="ja-JP" altLang="en-US" dirty="0" smtClean="0">
                <a:solidFill>
                  <a:srgbClr val="00B050"/>
                </a:solidFill>
              </a:rPr>
              <a:t>閉包</a:t>
            </a:r>
            <a:r>
              <a:rPr lang="en-US" altLang="ja-JP" dirty="0" smtClean="0">
                <a:solidFill>
                  <a:srgbClr val="00B050"/>
                </a:solidFill>
              </a:rPr>
              <a:t>(q0)</a:t>
            </a:r>
            <a:r>
              <a:rPr lang="ja-JP" altLang="en-US" dirty="0" smtClean="0">
                <a:solidFill>
                  <a:srgbClr val="00B050"/>
                </a:solidFill>
              </a:rPr>
              <a:t>を求める。事例　図</a:t>
            </a:r>
            <a:r>
              <a:rPr lang="en-US" altLang="ja-JP" dirty="0" smtClean="0">
                <a:solidFill>
                  <a:srgbClr val="00B050"/>
                </a:solidFill>
              </a:rPr>
              <a:t>2.35</a:t>
            </a:r>
            <a:r>
              <a:rPr lang="ja-JP" altLang="en-US" dirty="0" smtClean="0">
                <a:solidFill>
                  <a:srgbClr val="00B050"/>
                </a:solidFill>
              </a:rPr>
              <a:t>の</a:t>
            </a:r>
            <a:r>
              <a:rPr lang="en-US" altLang="ja-JP" dirty="0" smtClean="0">
                <a:solidFill>
                  <a:srgbClr val="00B050"/>
                </a:solidFill>
              </a:rPr>
              <a:t>M4</a:t>
            </a:r>
            <a:r>
              <a:rPr lang="ja-JP" altLang="en-US" dirty="0" smtClean="0">
                <a:solidFill>
                  <a:srgbClr val="00B050"/>
                </a:solidFill>
              </a:rPr>
              <a:t>　では、</a:t>
            </a:r>
            <a:endParaRPr lang="en-US" altLang="ja-JP" dirty="0" smtClean="0">
              <a:solidFill>
                <a:srgbClr val="00B050"/>
              </a:solidFill>
            </a:endParaRPr>
          </a:p>
          <a:p>
            <a:r>
              <a:rPr lang="ja-JP" altLang="en-US" dirty="0">
                <a:solidFill>
                  <a:srgbClr val="00B050"/>
                </a:solidFill>
              </a:rPr>
              <a:t>　</a:t>
            </a:r>
            <a:r>
              <a:rPr lang="ja-JP" altLang="en-US" dirty="0" smtClean="0">
                <a:solidFill>
                  <a:srgbClr val="00B050"/>
                </a:solidFill>
              </a:rPr>
              <a:t>　　</a:t>
            </a:r>
            <a:r>
              <a:rPr lang="en-US" altLang="ja-JP" dirty="0" smtClean="0">
                <a:solidFill>
                  <a:srgbClr val="00B050"/>
                </a:solidFill>
              </a:rPr>
              <a:t>ε-</a:t>
            </a:r>
            <a:r>
              <a:rPr lang="ja-JP" altLang="en-US" dirty="0" smtClean="0">
                <a:solidFill>
                  <a:srgbClr val="00B050"/>
                </a:solidFill>
              </a:rPr>
              <a:t>閉包</a:t>
            </a:r>
            <a:r>
              <a:rPr lang="en-US" altLang="ja-JP" dirty="0" smtClean="0">
                <a:solidFill>
                  <a:srgbClr val="00B050"/>
                </a:solidFill>
              </a:rPr>
              <a:t>(q0)</a:t>
            </a:r>
            <a:r>
              <a:rPr lang="ja-JP" altLang="en-US" dirty="0" smtClean="0">
                <a:solidFill>
                  <a:srgbClr val="00B050"/>
                </a:solidFill>
              </a:rPr>
              <a:t>は</a:t>
            </a:r>
            <a:r>
              <a:rPr lang="en-US" altLang="ja-JP" dirty="0" smtClean="0">
                <a:solidFill>
                  <a:srgbClr val="00B050"/>
                </a:solidFill>
              </a:rPr>
              <a:t>{q0,q1,q2}</a:t>
            </a:r>
          </a:p>
          <a:p>
            <a:r>
              <a:rPr lang="ja-JP" altLang="en-US" dirty="0" smtClean="0"/>
              <a:t>（２）</a:t>
            </a:r>
            <a:r>
              <a:rPr lang="en-US" altLang="ja-JP" dirty="0" smtClean="0"/>
              <a:t>{q0,q1,q2}</a:t>
            </a:r>
            <a:r>
              <a:rPr lang="ja-JP" altLang="en-US" dirty="0" smtClean="0"/>
              <a:t>から出る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ラベルが</a:t>
            </a:r>
            <a:r>
              <a:rPr lang="en-US" altLang="ja-JP" dirty="0" smtClean="0"/>
              <a:t>0</a:t>
            </a:r>
            <a:r>
              <a:rPr lang="ja-JP" altLang="en-US" dirty="0" smtClean="0"/>
              <a:t>の</a:t>
            </a:r>
            <a:r>
              <a:rPr lang="ja-JP" altLang="en-US" dirty="0"/>
              <a:t>矢印</a:t>
            </a:r>
            <a:r>
              <a:rPr lang="ja-JP" altLang="en-US" dirty="0" smtClean="0"/>
              <a:t>の先に</a:t>
            </a:r>
            <a:r>
              <a:rPr lang="en-US" altLang="ja-JP" dirty="0" smtClean="0"/>
              <a:t>δ(</a:t>
            </a:r>
            <a:r>
              <a:rPr lang="en-US" altLang="ja-JP" dirty="0"/>
              <a:t>{q0,q1,q2</a:t>
            </a:r>
            <a:r>
              <a:rPr lang="en-US" altLang="ja-JP" dirty="0" smtClean="0"/>
              <a:t>},0)</a:t>
            </a:r>
            <a:r>
              <a:rPr lang="ja-JP" altLang="en-US" dirty="0"/>
              <a:t> 、すなわち</a:t>
            </a:r>
            <a:r>
              <a:rPr lang="ja-JP" altLang="en-US" dirty="0" smtClean="0"/>
              <a:t>、</a:t>
            </a:r>
            <a:r>
              <a:rPr lang="en-US" altLang="ja-JP" dirty="0" smtClean="0"/>
              <a:t>{</a:t>
            </a:r>
            <a:r>
              <a:rPr lang="en-US" altLang="ja-JP" dirty="0"/>
              <a:t>q0,q1,q2}</a:t>
            </a:r>
          </a:p>
          <a:p>
            <a:r>
              <a:rPr kumimoji="1" lang="ja-JP" altLang="en-US" dirty="0" smtClean="0"/>
              <a:t>　　　</a:t>
            </a:r>
            <a:r>
              <a:rPr lang="ja-JP" altLang="en-US" dirty="0"/>
              <a:t>ラベル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</a:t>
            </a:r>
            <a:r>
              <a:rPr lang="ja-JP" altLang="en-US" dirty="0"/>
              <a:t>矢印の先に</a:t>
            </a:r>
            <a:r>
              <a:rPr lang="en-US" altLang="ja-JP" dirty="0"/>
              <a:t>δ({q0,q1,q2</a:t>
            </a:r>
            <a:r>
              <a:rPr lang="en-US" altLang="ja-JP" dirty="0" smtClean="0"/>
              <a:t>},1) 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すなわち</a:t>
            </a:r>
            <a:r>
              <a:rPr lang="ja-JP" altLang="en-US" dirty="0"/>
              <a:t>、</a:t>
            </a:r>
            <a:r>
              <a:rPr lang="en-US" altLang="ja-JP" dirty="0" smtClean="0"/>
              <a:t>{q1,q2}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</a:t>
            </a:r>
            <a:r>
              <a:rPr lang="ja-JP" altLang="en-US" dirty="0"/>
              <a:t>ラベル</a:t>
            </a:r>
            <a:r>
              <a:rPr lang="ja-JP" altLang="en-US" dirty="0" smtClean="0"/>
              <a:t>が</a:t>
            </a:r>
            <a:r>
              <a:rPr lang="en-US" altLang="ja-JP" dirty="0" smtClean="0"/>
              <a:t>2</a:t>
            </a:r>
            <a:r>
              <a:rPr lang="ja-JP" altLang="en-US" dirty="0" smtClean="0"/>
              <a:t>の</a:t>
            </a:r>
            <a:r>
              <a:rPr lang="ja-JP" altLang="en-US" dirty="0"/>
              <a:t>矢印の先に</a:t>
            </a:r>
            <a:r>
              <a:rPr lang="en-US" altLang="ja-JP" dirty="0"/>
              <a:t>δ({q0,q1,q2</a:t>
            </a:r>
            <a:r>
              <a:rPr lang="en-US" altLang="ja-JP" dirty="0" smtClean="0"/>
              <a:t>},2)</a:t>
            </a:r>
            <a:r>
              <a:rPr lang="ja-JP" altLang="en-US" dirty="0"/>
              <a:t> 、すなわち</a:t>
            </a:r>
            <a:r>
              <a:rPr lang="ja-JP" altLang="en-US" dirty="0" smtClean="0"/>
              <a:t>、</a:t>
            </a:r>
            <a:r>
              <a:rPr lang="en-US" altLang="ja-JP" dirty="0" smtClean="0"/>
              <a:t>{q2}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を置く</a:t>
            </a:r>
            <a:endParaRPr kumimoji="1" lang="en-US" altLang="ja-JP" dirty="0" smtClean="0"/>
          </a:p>
          <a:p>
            <a:r>
              <a:rPr lang="ja-JP" altLang="en-US" dirty="0"/>
              <a:t>（３</a:t>
            </a:r>
            <a:r>
              <a:rPr lang="ja-JP" altLang="en-US" dirty="0" smtClean="0"/>
              <a:t>）同様に、初期状態から到達可能な新しい状態集合が出現したときに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限り、その到達可能状態集合に対して、入力信号</a:t>
            </a:r>
            <a:r>
              <a:rPr lang="en-US" altLang="ja-JP" dirty="0" smtClean="0"/>
              <a:t>0,1,2</a:t>
            </a:r>
            <a:r>
              <a:rPr lang="ja-JP" altLang="en-US" dirty="0" smtClean="0"/>
              <a:t>に対する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拡張した推移関数</a:t>
            </a:r>
            <a:r>
              <a:rPr kumimoji="1" lang="en-US" altLang="ja-JP" dirty="0" smtClean="0"/>
              <a:t>δ</a:t>
            </a:r>
            <a:r>
              <a:rPr kumimoji="1" lang="ja-JP" altLang="en-US" dirty="0" smtClean="0"/>
              <a:t>に推移先の状態集合を求めて、</a:t>
            </a:r>
            <a:r>
              <a:rPr lang="ja-JP" altLang="en-US" dirty="0" smtClean="0"/>
              <a:t>操作木の子接点として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付け加える。以上を繰り返す。</a:t>
            </a:r>
            <a:endParaRPr kumimoji="1" lang="en-US" altLang="ja-JP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 smtClean="0"/>
              <a:t>補</a:t>
            </a:r>
            <a:r>
              <a:rPr lang="en-US" altLang="ja-JP" dirty="0" smtClean="0"/>
              <a:t>10</a:t>
            </a:r>
            <a:endParaRPr lang="ja-JP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95897" y="476672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(d)</a:t>
            </a:r>
            <a:r>
              <a:rPr kumimoji="1" lang="ja-JP" altLang="en-US" dirty="0" smtClean="0"/>
              <a:t>　</a:t>
            </a:r>
            <a:r>
              <a:rPr kumimoji="1" lang="ja-JP" altLang="en-US" dirty="0" smtClean="0">
                <a:solidFill>
                  <a:srgbClr val="FF0000"/>
                </a:solidFill>
              </a:rPr>
              <a:t>拡張した部分集合構成法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フローチャート : 書類 3"/>
          <p:cNvSpPr/>
          <p:nvPr/>
        </p:nvSpPr>
        <p:spPr>
          <a:xfrm>
            <a:off x="683569" y="1104536"/>
            <a:ext cx="1545500" cy="2108439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 : 書類 4"/>
          <p:cNvSpPr/>
          <p:nvPr/>
        </p:nvSpPr>
        <p:spPr>
          <a:xfrm>
            <a:off x="7096635" y="1075985"/>
            <a:ext cx="1296144" cy="2226839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 : 書類 5"/>
          <p:cNvSpPr/>
          <p:nvPr/>
        </p:nvSpPr>
        <p:spPr>
          <a:xfrm>
            <a:off x="3790621" y="1070577"/>
            <a:ext cx="1759799" cy="1324584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3569" y="1266075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ε-</a:t>
            </a:r>
            <a:r>
              <a:rPr kumimoji="1" lang="ja-JP" altLang="en-US" dirty="0" smtClean="0"/>
              <a:t>動作を持つ</a:t>
            </a:r>
            <a:endParaRPr kumimoji="1" lang="en-US" altLang="ja-JP" dirty="0" smtClean="0"/>
          </a:p>
          <a:p>
            <a:r>
              <a:rPr kumimoji="1" lang="ja-JP" altLang="en-US" dirty="0" smtClean="0"/>
              <a:t>非決定性有限</a:t>
            </a:r>
            <a:endParaRPr kumimoji="1" lang="en-US" altLang="ja-JP" dirty="0" smtClean="0"/>
          </a:p>
          <a:p>
            <a:r>
              <a:rPr kumimoji="1" lang="ja-JP" altLang="en-US" dirty="0" smtClean="0"/>
              <a:t>オートマトン</a:t>
            </a:r>
            <a:endParaRPr kumimoji="1"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NFA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923928" y="1096304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ε-</a:t>
            </a:r>
            <a:r>
              <a:rPr kumimoji="1" lang="ja-JP" altLang="en-US" dirty="0" smtClean="0"/>
              <a:t>動作を持</a:t>
            </a:r>
            <a:endParaRPr kumimoji="1" lang="en-US" altLang="ja-JP" dirty="0" smtClean="0"/>
          </a:p>
          <a:p>
            <a:r>
              <a:rPr lang="ja-JP" altLang="en-US" dirty="0" smtClean="0"/>
              <a:t>たない</a:t>
            </a:r>
            <a:endParaRPr lang="en-US" altLang="ja-JP" dirty="0" smtClean="0"/>
          </a:p>
          <a:p>
            <a:r>
              <a:rPr lang="ja-JP" altLang="en-US" dirty="0" smtClean="0"/>
              <a:t>非決定性有限</a:t>
            </a:r>
            <a:endParaRPr lang="en-US" altLang="ja-JP" dirty="0" smtClean="0"/>
          </a:p>
          <a:p>
            <a:r>
              <a:rPr kumimoji="1" lang="ja-JP" altLang="en-US" dirty="0"/>
              <a:t>オートマトン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492475" y="1239950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ε-</a:t>
            </a:r>
            <a:r>
              <a:rPr kumimoji="1" lang="ja-JP" altLang="en-US" dirty="0" smtClean="0"/>
              <a:t>動作の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除去</a:t>
            </a:r>
            <a:endParaRPr kumimoji="1" lang="ja-JP" altLang="en-US" dirty="0"/>
          </a:p>
        </p:txBody>
      </p:sp>
      <p:sp>
        <p:nvSpPr>
          <p:cNvPr id="24" name="右矢印 23"/>
          <p:cNvSpPr/>
          <p:nvPr/>
        </p:nvSpPr>
        <p:spPr>
          <a:xfrm>
            <a:off x="2492473" y="879039"/>
            <a:ext cx="1172377" cy="136815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703881" y="123995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部分集合</a:t>
            </a:r>
            <a:endParaRPr kumimoji="1" lang="en-US" altLang="ja-JP" dirty="0" smtClean="0"/>
          </a:p>
          <a:p>
            <a:r>
              <a:rPr lang="ja-JP" altLang="en-US" dirty="0"/>
              <a:t>構成法</a:t>
            </a:r>
            <a:endParaRPr kumimoji="1" lang="ja-JP" altLang="en-US" dirty="0"/>
          </a:p>
        </p:txBody>
      </p:sp>
      <p:sp>
        <p:nvSpPr>
          <p:cNvPr id="26" name="右矢印 25"/>
          <p:cNvSpPr/>
          <p:nvPr/>
        </p:nvSpPr>
        <p:spPr>
          <a:xfrm>
            <a:off x="5703879" y="879039"/>
            <a:ext cx="1244385" cy="136815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63601" y="2636912"/>
            <a:ext cx="396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　　拡張した部分集合構成法</a:t>
            </a:r>
            <a:endParaRPr kumimoji="1" lang="ja-JP" altLang="en-US" dirty="0"/>
          </a:p>
        </p:txBody>
      </p:sp>
      <p:sp>
        <p:nvSpPr>
          <p:cNvPr id="28" name="右矢印 27"/>
          <p:cNvSpPr/>
          <p:nvPr/>
        </p:nvSpPr>
        <p:spPr>
          <a:xfrm>
            <a:off x="2492473" y="2247191"/>
            <a:ext cx="4032447" cy="1084184"/>
          </a:xfrm>
          <a:prstGeom prst="rightArrow">
            <a:avLst>
              <a:gd name="adj1" fmla="val 50000"/>
              <a:gd name="adj2" fmla="val 47034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682685" y="494474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＾</a:t>
            </a:r>
            <a:endParaRPr kumimoji="1" lang="ja-JP" altLang="en-US" sz="2000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686934" y="44028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＾</a:t>
            </a:r>
            <a:endParaRPr kumimoji="1" lang="ja-JP" altLang="en-US" sz="2000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673103" y="4690335"/>
            <a:ext cx="243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＾</a:t>
            </a:r>
            <a:endParaRPr kumimoji="1" lang="ja-JP" altLang="en-US" sz="20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109487" y="6048752"/>
            <a:ext cx="238377" cy="40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＾</a:t>
            </a:r>
            <a:endParaRPr kumimoji="1" lang="ja-JP" altLang="en-US" sz="2000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081497" y="1315311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決定性有限</a:t>
            </a:r>
            <a:endParaRPr kumimoji="1" lang="en-US" altLang="ja-JP" dirty="0" smtClean="0"/>
          </a:p>
          <a:p>
            <a:r>
              <a:rPr kumimoji="1" lang="ja-JP" altLang="en-US" dirty="0" smtClean="0"/>
              <a:t>オートマトン</a:t>
            </a:r>
            <a:endParaRPr kumimoji="1"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DFA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48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 smtClean="0"/>
              <a:t>補</a:t>
            </a:r>
            <a:r>
              <a:rPr lang="en-US" altLang="ja-JP" sz="1400" dirty="0" smtClean="0"/>
              <a:t>11</a:t>
            </a:r>
            <a:endParaRPr lang="ja-JP" altLang="ja-JP" sz="14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22904" y="1602666"/>
            <a:ext cx="7021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                                                  ={q0,q1,q2}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r0</a:t>
            </a:r>
          </a:p>
          <a:p>
            <a:endParaRPr lang="en-US" altLang="ja-JP" dirty="0"/>
          </a:p>
          <a:p>
            <a:r>
              <a:rPr kumimoji="1" lang="ja-JP" altLang="en-US" dirty="0" smtClean="0"/>
              <a:t>　　　　　　　　　　</a:t>
            </a:r>
            <a:r>
              <a:rPr kumimoji="1" lang="en-US" altLang="ja-JP" dirty="0" smtClean="0"/>
              <a:t>δ({q0,q1,q2},0)</a:t>
            </a:r>
            <a:r>
              <a:rPr kumimoji="1" lang="ja-JP" altLang="en-US" dirty="0" smtClean="0"/>
              <a:t>　　　</a:t>
            </a:r>
            <a:r>
              <a:rPr lang="en-US" altLang="ja-JP" dirty="0" smtClean="0"/>
              <a:t>δ({q0,q1,q2},1)    </a:t>
            </a:r>
            <a:r>
              <a:rPr lang="en-US" altLang="ja-JP" dirty="0"/>
              <a:t>δ({q0,q1,q2</a:t>
            </a:r>
            <a:r>
              <a:rPr lang="en-US" altLang="ja-JP" dirty="0" smtClean="0"/>
              <a:t>},2) </a:t>
            </a:r>
            <a:endParaRPr kumimoji="1"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            ={q0,q1,q2} </a:t>
            </a:r>
            <a:r>
              <a:rPr lang="ja-JP" altLang="en-US" dirty="0" smtClean="0"/>
              <a:t>→</a:t>
            </a:r>
            <a:r>
              <a:rPr lang="en-US" altLang="ja-JP" dirty="0" smtClean="0"/>
              <a:t>r0    ={q1,q2} </a:t>
            </a:r>
            <a:r>
              <a:rPr lang="ja-JP" altLang="en-US" dirty="0" smtClean="0"/>
              <a:t>→</a:t>
            </a:r>
            <a:r>
              <a:rPr lang="en-US" altLang="ja-JP" dirty="0" smtClean="0"/>
              <a:t>r1       ={q2}</a:t>
            </a:r>
            <a:r>
              <a:rPr lang="ja-JP" altLang="en-US" dirty="0" smtClean="0"/>
              <a:t>→</a:t>
            </a:r>
            <a:r>
              <a:rPr lang="en-US" altLang="ja-JP" dirty="0" smtClean="0"/>
              <a:t>r2</a:t>
            </a:r>
          </a:p>
          <a:p>
            <a:r>
              <a:rPr kumimoji="1" lang="ja-JP" altLang="en-US" dirty="0" smtClean="0"/>
              <a:t>　　　　　　　　　　　　　　　　　　　　　</a:t>
            </a:r>
            <a:endParaRPr lang="en-US" altLang="ja-JP" dirty="0" smtClean="0"/>
          </a:p>
          <a:p>
            <a:r>
              <a:rPr lang="ja-JP" altLang="en-US" dirty="0" smtClean="0"/>
              <a:t>　　　　　　　　　　　　　　</a:t>
            </a:r>
            <a:r>
              <a:rPr lang="en-US" altLang="ja-JP" dirty="0" smtClean="0"/>
              <a:t>δ({q1,q2},0)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δ({q1,q2},1)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δ({q1,q2},2)</a:t>
            </a:r>
          </a:p>
          <a:p>
            <a:r>
              <a:rPr lang="ja-JP" altLang="en-US" dirty="0" smtClean="0"/>
              <a:t>　　　　　　　　　　　　　　</a:t>
            </a:r>
            <a:r>
              <a:rPr lang="en-US" altLang="ja-JP" dirty="0" smtClean="0"/>
              <a:t>=φ</a:t>
            </a:r>
            <a:r>
              <a:rPr lang="ja-JP" altLang="en-US" dirty="0" smtClean="0"/>
              <a:t>→</a:t>
            </a:r>
            <a:r>
              <a:rPr lang="en-US" altLang="ja-JP" dirty="0" smtClean="0"/>
              <a:t>φ</a:t>
            </a:r>
            <a:r>
              <a:rPr lang="ja-JP" altLang="en-US" dirty="0" smtClean="0"/>
              <a:t>　　　　　</a:t>
            </a:r>
            <a:r>
              <a:rPr lang="en-US" altLang="ja-JP" dirty="0" smtClean="0"/>
              <a:t>={q1,q2}</a:t>
            </a:r>
            <a:r>
              <a:rPr lang="ja-JP" altLang="en-US" dirty="0" smtClean="0"/>
              <a:t>→</a:t>
            </a:r>
            <a:r>
              <a:rPr lang="en-US" altLang="ja-JP" dirty="0" smtClean="0"/>
              <a:t>r1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={q2}</a:t>
            </a:r>
            <a:r>
              <a:rPr lang="ja-JP" altLang="en-US" dirty="0" smtClean="0"/>
              <a:t>→</a:t>
            </a:r>
            <a:r>
              <a:rPr lang="en-US" altLang="ja-JP" dirty="0" smtClean="0"/>
              <a:t>r2</a:t>
            </a:r>
            <a:r>
              <a:rPr lang="ja-JP" altLang="en-US" dirty="0" smtClean="0"/>
              <a:t>　　　　</a:t>
            </a:r>
            <a:endParaRPr lang="en-US" altLang="ja-JP" dirty="0"/>
          </a:p>
          <a:p>
            <a:r>
              <a:rPr kumimoji="1" lang="en-US" altLang="ja-JP" dirty="0" smtClean="0"/>
              <a:t>                   </a:t>
            </a:r>
            <a:r>
              <a:rPr kumimoji="1" lang="ja-JP" altLang="en-US" dirty="0" smtClean="0"/>
              <a:t>　　 </a:t>
            </a:r>
            <a:endParaRPr kumimoji="1" lang="en-US" altLang="ja-JP" dirty="0" smtClean="0"/>
          </a:p>
          <a:p>
            <a:r>
              <a:rPr lang="ja-JP" altLang="en-US" dirty="0" smtClean="0"/>
              <a:t>　　　　　　　　　　　　　　　</a:t>
            </a:r>
            <a:r>
              <a:rPr lang="ja-JP" altLang="en-US" dirty="0"/>
              <a:t>　</a:t>
            </a:r>
            <a:r>
              <a:rPr lang="en-US" altLang="ja-JP" dirty="0"/>
              <a:t>δ</a:t>
            </a:r>
            <a:r>
              <a:rPr lang="en-US" altLang="ja-JP" dirty="0" smtClean="0"/>
              <a:t>({q2</a:t>
            </a:r>
            <a:r>
              <a:rPr lang="en-US" altLang="ja-JP" dirty="0"/>
              <a:t>},0)</a:t>
            </a:r>
            <a:r>
              <a:rPr lang="ja-JP" altLang="en-US" dirty="0"/>
              <a:t>　　</a:t>
            </a:r>
            <a:r>
              <a:rPr lang="en-US" altLang="ja-JP" dirty="0"/>
              <a:t>δ</a:t>
            </a:r>
            <a:r>
              <a:rPr lang="en-US" altLang="ja-JP" dirty="0" smtClean="0"/>
              <a:t>({q2</a:t>
            </a:r>
            <a:r>
              <a:rPr lang="en-US" altLang="ja-JP" dirty="0"/>
              <a:t>},1)</a:t>
            </a:r>
            <a:r>
              <a:rPr lang="ja-JP" altLang="en-US" dirty="0"/>
              <a:t>　　</a:t>
            </a:r>
            <a:r>
              <a:rPr lang="en-US" altLang="ja-JP" dirty="0" smtClean="0"/>
              <a:t>δ({q2</a:t>
            </a:r>
            <a:r>
              <a:rPr lang="en-US" altLang="ja-JP" dirty="0"/>
              <a:t>},2)</a:t>
            </a:r>
          </a:p>
          <a:p>
            <a:r>
              <a:rPr lang="ja-JP" altLang="en-US" dirty="0"/>
              <a:t>　　　　　　　　　　　　　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=</a:t>
            </a:r>
            <a:r>
              <a:rPr lang="en-US" altLang="ja-JP" dirty="0"/>
              <a:t>φ</a:t>
            </a:r>
            <a:r>
              <a:rPr lang="ja-JP" altLang="en-US" dirty="0"/>
              <a:t>→</a:t>
            </a:r>
            <a:r>
              <a:rPr lang="en-US" altLang="ja-JP" dirty="0"/>
              <a:t>φ</a:t>
            </a:r>
            <a:r>
              <a:rPr lang="ja-JP" altLang="en-US" dirty="0"/>
              <a:t>　　　</a:t>
            </a:r>
            <a:r>
              <a:rPr lang="ja-JP" altLang="en-US" dirty="0" smtClean="0"/>
              <a:t> </a:t>
            </a:r>
            <a:r>
              <a:rPr lang="en-US" altLang="ja-JP" dirty="0" smtClean="0"/>
              <a:t>=φ</a:t>
            </a:r>
            <a:r>
              <a:rPr lang="ja-JP" altLang="en-US" dirty="0" smtClean="0"/>
              <a:t>→</a:t>
            </a:r>
            <a:r>
              <a:rPr lang="en-US" altLang="ja-JP" dirty="0"/>
              <a:t>φ</a:t>
            </a:r>
            <a:r>
              <a:rPr lang="ja-JP" altLang="en-US" dirty="0"/>
              <a:t>　　　 </a:t>
            </a:r>
            <a:r>
              <a:rPr lang="en-US" altLang="ja-JP" dirty="0" smtClean="0"/>
              <a:t>={</a:t>
            </a:r>
            <a:r>
              <a:rPr lang="en-US" altLang="ja-JP" dirty="0"/>
              <a:t>q2}</a:t>
            </a:r>
            <a:r>
              <a:rPr lang="ja-JP" altLang="en-US" dirty="0"/>
              <a:t>→</a:t>
            </a:r>
            <a:r>
              <a:rPr lang="en-US" altLang="ja-JP" dirty="0"/>
              <a:t>r2</a:t>
            </a:r>
            <a:r>
              <a:rPr lang="ja-JP" altLang="en-US" dirty="0"/>
              <a:t>　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                                     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4579022" y="1951718"/>
            <a:ext cx="1309171" cy="28803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5993112" y="1963632"/>
            <a:ext cx="240210" cy="28803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6064775" y="1965694"/>
            <a:ext cx="2083867" cy="28597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>
            <a:off x="5354075" y="2745042"/>
            <a:ext cx="710700" cy="28878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 flipH="1">
            <a:off x="6372199" y="2780928"/>
            <a:ext cx="1" cy="25626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6529753" y="2757041"/>
            <a:ext cx="1064801" cy="2767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 flipH="1">
            <a:off x="5140024" y="2745042"/>
            <a:ext cx="2779458" cy="11160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 flipH="1">
            <a:off x="6358728" y="2773465"/>
            <a:ext cx="1627450" cy="108758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>
            <a:off x="7485072" y="2802537"/>
            <a:ext cx="663568" cy="98650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4815097" y="1844824"/>
            <a:ext cx="3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0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5851329" y="1925730"/>
            <a:ext cx="3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66FF"/>
                </a:solidFill>
              </a:rPr>
              <a:t>1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7073904" y="1778966"/>
            <a:ext cx="3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CC9900"/>
                </a:solidFill>
              </a:rPr>
              <a:t>2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5526402" y="2666132"/>
            <a:ext cx="3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0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6012160" y="2708920"/>
            <a:ext cx="3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66FF"/>
                </a:solidFill>
              </a:rPr>
              <a:t>1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09" name="テキスト ボックス 108"/>
          <p:cNvSpPr txBox="1"/>
          <p:nvPr/>
        </p:nvSpPr>
        <p:spPr>
          <a:xfrm rot="10800000" flipV="1">
            <a:off x="6521944" y="2724392"/>
            <a:ext cx="37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CC9900"/>
                </a:solidFill>
              </a:rPr>
              <a:t>2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9897" y="3611601"/>
            <a:ext cx="24384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状態集合　　　</a:t>
            </a:r>
            <a:r>
              <a:rPr lang="ja-JP" altLang="en-US" dirty="0" err="1" smtClean="0"/>
              <a:t>新し</a:t>
            </a:r>
            <a:r>
              <a:rPr lang="ja-JP" altLang="en-US" dirty="0" smtClean="0"/>
              <a:t>状態</a:t>
            </a:r>
            <a:endParaRPr kumimoji="1" lang="en-US" altLang="ja-JP" dirty="0" smtClean="0"/>
          </a:p>
          <a:p>
            <a:r>
              <a:rPr lang="en-US" altLang="ja-JP" dirty="0" smtClean="0"/>
              <a:t>{q0,q1,q2}</a:t>
            </a:r>
            <a:r>
              <a:rPr lang="ja-JP" altLang="en-US" dirty="0" smtClean="0"/>
              <a:t>　→　</a:t>
            </a:r>
            <a:r>
              <a:rPr lang="en-US" altLang="ja-JP" dirty="0" smtClean="0"/>
              <a:t>r0</a:t>
            </a:r>
          </a:p>
          <a:p>
            <a:r>
              <a:rPr kumimoji="1" lang="en-US" altLang="ja-JP" dirty="0" smtClean="0"/>
              <a:t>{q1,q2}</a:t>
            </a:r>
            <a:r>
              <a:rPr kumimoji="1" lang="ja-JP" altLang="en-US" dirty="0" smtClean="0"/>
              <a:t>　　　→　</a:t>
            </a:r>
            <a:r>
              <a:rPr kumimoji="1" lang="en-US" altLang="ja-JP" dirty="0" smtClean="0"/>
              <a:t>r1</a:t>
            </a:r>
          </a:p>
          <a:p>
            <a:r>
              <a:rPr lang="en-US" altLang="ja-JP" dirty="0" smtClean="0"/>
              <a:t>{q2}</a:t>
            </a:r>
            <a:r>
              <a:rPr lang="ja-JP" altLang="en-US" dirty="0" smtClean="0"/>
              <a:t>　　　　　→　</a:t>
            </a:r>
            <a:r>
              <a:rPr lang="en-US" altLang="ja-JP" dirty="0" smtClean="0"/>
              <a:t>r2</a:t>
            </a:r>
          </a:p>
          <a:p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95536" y="295659"/>
            <a:ext cx="8384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2.37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ε-</a:t>
            </a:r>
            <a:r>
              <a:rPr kumimoji="1" lang="ja-JP" altLang="en-US" dirty="0" smtClean="0"/>
              <a:t>動作を持つ</a:t>
            </a:r>
            <a:r>
              <a:rPr kumimoji="1" lang="en-US" altLang="ja-JP" dirty="0" smtClean="0"/>
              <a:t>NFA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M1</a:t>
            </a:r>
            <a:r>
              <a:rPr kumimoji="1" lang="ja-JP" altLang="en-US" dirty="0" smtClean="0"/>
              <a:t>　に対する操作結果は図</a:t>
            </a:r>
            <a:r>
              <a:rPr kumimoji="1" lang="en-US" altLang="ja-JP" dirty="0" smtClean="0"/>
              <a:t>2.41</a:t>
            </a:r>
            <a:r>
              <a:rPr kumimoji="1" lang="ja-JP" altLang="en-US" dirty="0" smtClean="0"/>
              <a:t>となる。</a:t>
            </a:r>
            <a:endParaRPr lang="en-US" altLang="ja-JP" dirty="0" smtClean="0"/>
          </a:p>
          <a:p>
            <a:r>
              <a:rPr kumimoji="1" lang="en-US" altLang="ja-JP" dirty="0" smtClean="0"/>
              <a:t>M1</a:t>
            </a:r>
            <a:r>
              <a:rPr kumimoji="1" lang="ja-JP" altLang="en-US" dirty="0" smtClean="0"/>
              <a:t>における到達可能状態集合のそれぞれを新しい一つの状態</a:t>
            </a:r>
            <a:r>
              <a:rPr kumimoji="1" lang="en-US" altLang="ja-JP" dirty="0" smtClean="0"/>
              <a:t>(r0,r1,r2)</a:t>
            </a:r>
            <a:r>
              <a:rPr kumimoji="1" lang="ja-JP" altLang="en-US" dirty="0" smtClean="0"/>
              <a:t>として表すと</a:t>
            </a:r>
            <a:endParaRPr kumimoji="1" lang="en-US" altLang="ja-JP" dirty="0" smtClean="0"/>
          </a:p>
          <a:p>
            <a:r>
              <a:rPr lang="ja-JP" altLang="en-US" dirty="0" smtClean="0"/>
              <a:t>例</a:t>
            </a:r>
            <a:r>
              <a:rPr lang="en-US" altLang="ja-JP" dirty="0" smtClean="0"/>
              <a:t>2.17</a:t>
            </a:r>
            <a:r>
              <a:rPr lang="ja-JP" altLang="en-US" dirty="0" smtClean="0"/>
              <a:t>で求めた</a:t>
            </a:r>
            <a:r>
              <a:rPr lang="en-US" altLang="ja-JP" dirty="0" smtClean="0"/>
              <a:t>FA</a:t>
            </a:r>
            <a:r>
              <a:rPr lang="ja-JP" altLang="en-US" dirty="0" smtClean="0"/>
              <a:t>（図</a:t>
            </a:r>
            <a:r>
              <a:rPr lang="en-US" altLang="ja-JP" dirty="0" smtClean="0"/>
              <a:t>2.40</a:t>
            </a:r>
            <a:r>
              <a:rPr lang="ja-JP" altLang="en-US" dirty="0" smtClean="0"/>
              <a:t>）が得られる。</a:t>
            </a:r>
            <a:endParaRPr kumimoji="1" lang="en-US" altLang="ja-JP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950758" y="439399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2.41</a:t>
            </a:r>
            <a:endParaRPr kumimoji="1" lang="ja-JP" altLang="en-US" dirty="0"/>
          </a:p>
        </p:txBody>
      </p:sp>
      <p:sp>
        <p:nvSpPr>
          <p:cNvPr id="44" name="Oval 12"/>
          <p:cNvSpPr>
            <a:spLocks noChangeArrowheads="1"/>
          </p:cNvSpPr>
          <p:nvPr/>
        </p:nvSpPr>
        <p:spPr bwMode="auto">
          <a:xfrm>
            <a:off x="874335" y="2132931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45" name="Oval 13"/>
          <p:cNvSpPr>
            <a:spLocks noChangeArrowheads="1"/>
          </p:cNvSpPr>
          <p:nvPr/>
        </p:nvSpPr>
        <p:spPr bwMode="auto">
          <a:xfrm>
            <a:off x="1953835" y="2132931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46" name="Oval 14"/>
          <p:cNvSpPr>
            <a:spLocks noChangeArrowheads="1"/>
          </p:cNvSpPr>
          <p:nvPr/>
        </p:nvSpPr>
        <p:spPr bwMode="auto">
          <a:xfrm>
            <a:off x="2890460" y="2132931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47" name="Line 15"/>
          <p:cNvSpPr>
            <a:spLocks noChangeShapeType="1"/>
          </p:cNvSpPr>
          <p:nvPr/>
        </p:nvSpPr>
        <p:spPr bwMode="auto">
          <a:xfrm>
            <a:off x="1233110" y="227739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" name="Line 16"/>
          <p:cNvSpPr>
            <a:spLocks noChangeShapeType="1"/>
          </p:cNvSpPr>
          <p:nvPr/>
        </p:nvSpPr>
        <p:spPr bwMode="auto">
          <a:xfrm>
            <a:off x="2314197" y="227739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874335" y="2132931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q0</a:t>
            </a:r>
          </a:p>
        </p:txBody>
      </p:sp>
      <p:sp>
        <p:nvSpPr>
          <p:cNvPr id="50" name="Text Box 18"/>
          <p:cNvSpPr txBox="1">
            <a:spLocks noChangeArrowheads="1"/>
          </p:cNvSpPr>
          <p:nvPr/>
        </p:nvSpPr>
        <p:spPr bwMode="auto">
          <a:xfrm>
            <a:off x="2890460" y="2132931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q2</a:t>
            </a:r>
          </a:p>
        </p:txBody>
      </p:sp>
      <p:sp>
        <p:nvSpPr>
          <p:cNvPr id="51" name="Text Box 19"/>
          <p:cNvSpPr txBox="1">
            <a:spLocks noChangeArrowheads="1"/>
          </p:cNvSpPr>
          <p:nvPr/>
        </p:nvSpPr>
        <p:spPr bwMode="auto">
          <a:xfrm>
            <a:off x="1953835" y="2132931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q1</a:t>
            </a:r>
          </a:p>
        </p:txBody>
      </p:sp>
      <p:sp>
        <p:nvSpPr>
          <p:cNvPr id="52" name="Oval 20"/>
          <p:cNvSpPr>
            <a:spLocks noChangeArrowheads="1"/>
          </p:cNvSpPr>
          <p:nvPr/>
        </p:nvSpPr>
        <p:spPr bwMode="auto">
          <a:xfrm>
            <a:off x="2852360" y="2093243"/>
            <a:ext cx="431800" cy="433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53" name="Freeform 21"/>
          <p:cNvSpPr>
            <a:spLocks/>
          </p:cNvSpPr>
          <p:nvPr/>
        </p:nvSpPr>
        <p:spPr bwMode="auto">
          <a:xfrm>
            <a:off x="706060" y="1597943"/>
            <a:ext cx="684212" cy="576263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4" name="Freeform 22"/>
          <p:cNvSpPr>
            <a:spLocks/>
          </p:cNvSpPr>
          <p:nvPr/>
        </p:nvSpPr>
        <p:spPr bwMode="auto">
          <a:xfrm>
            <a:off x="2745997" y="1556668"/>
            <a:ext cx="684213" cy="576263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5" name="Freeform 23"/>
          <p:cNvSpPr>
            <a:spLocks/>
          </p:cNvSpPr>
          <p:nvPr/>
        </p:nvSpPr>
        <p:spPr bwMode="auto">
          <a:xfrm>
            <a:off x="1780797" y="1596356"/>
            <a:ext cx="684213" cy="576262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6" name="Text Box 24"/>
          <p:cNvSpPr txBox="1">
            <a:spLocks noChangeArrowheads="1"/>
          </p:cNvSpPr>
          <p:nvPr/>
        </p:nvSpPr>
        <p:spPr bwMode="auto">
          <a:xfrm>
            <a:off x="3203848" y="134076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>
                <a:solidFill>
                  <a:srgbClr val="CC9900"/>
                </a:solidFill>
              </a:rPr>
              <a:t>2</a:t>
            </a:r>
          </a:p>
        </p:txBody>
      </p:sp>
      <p:sp>
        <p:nvSpPr>
          <p:cNvPr id="57" name="Text Box 25"/>
          <p:cNvSpPr txBox="1">
            <a:spLocks noChangeArrowheads="1"/>
          </p:cNvSpPr>
          <p:nvPr/>
        </p:nvSpPr>
        <p:spPr bwMode="auto">
          <a:xfrm>
            <a:off x="1882397" y="134076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58" name="Text Box 26"/>
          <p:cNvSpPr txBox="1">
            <a:spLocks noChangeArrowheads="1"/>
          </p:cNvSpPr>
          <p:nvPr/>
        </p:nvSpPr>
        <p:spPr bwMode="auto">
          <a:xfrm>
            <a:off x="801310" y="134076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1306135" y="1990056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ε</a:t>
            </a:r>
          </a:p>
        </p:txBody>
      </p:sp>
      <p:sp>
        <p:nvSpPr>
          <p:cNvPr id="60" name="Text Box 28"/>
          <p:cNvSpPr txBox="1">
            <a:spLocks noChangeArrowheads="1"/>
          </p:cNvSpPr>
          <p:nvPr/>
        </p:nvSpPr>
        <p:spPr bwMode="auto">
          <a:xfrm>
            <a:off x="2385635" y="1990056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ε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67544" y="2159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⇒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39552" y="2658654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　</a:t>
            </a:r>
            <a:r>
              <a:rPr kumimoji="1" lang="en-US" altLang="ja-JP" dirty="0" smtClean="0"/>
              <a:t>2.37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ε-</a:t>
            </a:r>
            <a:r>
              <a:rPr kumimoji="1" lang="ja-JP" altLang="en-US" dirty="0" smtClean="0"/>
              <a:t>動作を持つ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kumimoji="1" lang="en-US" altLang="ja-JP" dirty="0" smtClean="0"/>
              <a:t>NLA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(M1)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51520" y="1218989"/>
            <a:ext cx="3375353" cy="20859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3680958" y="1218988"/>
            <a:ext cx="5355538" cy="37016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4969" y="134076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ε-</a:t>
            </a:r>
            <a:r>
              <a:rPr kumimoji="1" lang="ja-JP" altLang="en-US" dirty="0" smtClean="0"/>
              <a:t>閉包</a:t>
            </a:r>
            <a:r>
              <a:rPr kumimoji="1" lang="en-US" altLang="ja-JP" dirty="0" smtClean="0"/>
              <a:t>(q0)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177835" y="3491716"/>
            <a:ext cx="3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0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233322" y="3491716"/>
            <a:ext cx="3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66FF"/>
                </a:solidFill>
              </a:rPr>
              <a:t>1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78" name="テキスト ボックス 77"/>
          <p:cNvSpPr txBox="1"/>
          <p:nvPr/>
        </p:nvSpPr>
        <p:spPr>
          <a:xfrm rot="10800000" flipV="1">
            <a:off x="7216190" y="3489673"/>
            <a:ext cx="37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CC9900"/>
                </a:solidFill>
              </a:rPr>
              <a:t>2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5140024" y="4149080"/>
            <a:ext cx="362738" cy="23839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6809715" y="1659768"/>
            <a:ext cx="362738" cy="23839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7738113" y="4155602"/>
            <a:ext cx="362738" cy="23839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6230166" y="4149080"/>
            <a:ext cx="362738" cy="23839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8221892" y="3310826"/>
            <a:ext cx="362738" cy="23839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6766913" y="3317256"/>
            <a:ext cx="362738" cy="23839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4796191" y="3326598"/>
            <a:ext cx="362738" cy="23839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8244408" y="2493293"/>
            <a:ext cx="362738" cy="23839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6766913" y="2493293"/>
            <a:ext cx="362738" cy="23839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5182512" y="2475613"/>
            <a:ext cx="362738" cy="23839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681426" y="209278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＾</a:t>
            </a:r>
            <a:endParaRPr kumimoji="1" lang="ja-JP" altLang="en-US" sz="2000" b="1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4257490" y="29249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＾</a:t>
            </a:r>
            <a:endParaRPr kumimoji="1" lang="ja-JP" altLang="en-US" sz="2000" b="1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7380312" y="209278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＾</a:t>
            </a:r>
            <a:endParaRPr kumimoji="1" lang="ja-JP" altLang="en-US" sz="2000" b="1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5769658" y="29249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＾</a:t>
            </a:r>
            <a:endParaRPr kumimoji="1" lang="ja-JP" altLang="en-US" sz="2000" b="1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4572000" y="37170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＾</a:t>
            </a:r>
            <a:endParaRPr kumimoji="1" lang="ja-JP" altLang="en-US" sz="2000" b="1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5750265" y="37170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＾</a:t>
            </a:r>
            <a:endParaRPr kumimoji="1" lang="ja-JP" altLang="en-US" sz="2000" b="1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7425842" y="29249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＾</a:t>
            </a:r>
            <a:endParaRPr kumimoji="1" lang="ja-JP" altLang="en-US" sz="2000" b="1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5625642" y="209278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＾</a:t>
            </a:r>
            <a:endParaRPr kumimoji="1" lang="ja-JP" altLang="en-US" sz="2000" b="1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948282" y="371842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＾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4958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 smtClean="0"/>
              <a:t>補</a:t>
            </a:r>
            <a:r>
              <a:rPr lang="en-US" altLang="ja-JP" sz="1400" dirty="0" smtClean="0"/>
              <a:t>12</a:t>
            </a:r>
            <a:endParaRPr lang="ja-JP" altLang="ja-JP" sz="14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82348" y="1340768"/>
            <a:ext cx="63385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                                                   </a:t>
            </a:r>
            <a:r>
              <a:rPr lang="en-US" altLang="ja-JP" dirty="0"/>
              <a:t> </a:t>
            </a:r>
            <a:r>
              <a:rPr lang="en-US" altLang="ja-JP" dirty="0" smtClean="0"/>
              <a:t>       r0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                   </a:t>
            </a:r>
            <a:r>
              <a:rPr kumimoji="1" lang="ja-JP" altLang="en-US" dirty="0" smtClean="0"/>
              <a:t>　　　</a:t>
            </a:r>
            <a:r>
              <a:rPr lang="en-US" altLang="ja-JP" dirty="0"/>
              <a:t> </a:t>
            </a:r>
            <a:r>
              <a:rPr lang="en-US" altLang="ja-JP" dirty="0" smtClean="0"/>
              <a:t>        r0</a:t>
            </a:r>
            <a:r>
              <a:rPr kumimoji="1" lang="en-US" altLang="ja-JP" dirty="0" smtClean="0"/>
              <a:t>                     r1                     r2</a:t>
            </a:r>
          </a:p>
          <a:p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                                    φ</a:t>
            </a:r>
            <a:r>
              <a:rPr lang="ja-JP" altLang="en-US" dirty="0" smtClean="0"/>
              <a:t>　</a:t>
            </a:r>
            <a:r>
              <a:rPr lang="ja-JP" altLang="en-US" dirty="0"/>
              <a:t> </a:t>
            </a:r>
            <a:r>
              <a:rPr lang="ja-JP" altLang="en-US" dirty="0" smtClean="0"/>
              <a:t>  </a:t>
            </a:r>
            <a:r>
              <a:rPr lang="en-US" altLang="ja-JP" dirty="0" smtClean="0"/>
              <a:t> r1      r2       φ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φ</a:t>
            </a:r>
            <a:r>
              <a:rPr lang="ja-JP" altLang="en-US" dirty="0" smtClean="0"/>
              <a:t>　 　</a:t>
            </a:r>
            <a:r>
              <a:rPr lang="en-US" altLang="ja-JP" dirty="0" smtClean="0"/>
              <a:t>r2</a:t>
            </a:r>
            <a:endParaRPr lang="en-US" altLang="ja-JP" dirty="0"/>
          </a:p>
          <a:p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4658111" y="1692998"/>
            <a:ext cx="1309171" cy="28803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6078565" y="1692998"/>
            <a:ext cx="1412849" cy="29705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>
            <a:off x="5399264" y="2174206"/>
            <a:ext cx="606842" cy="3524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 flipH="1">
            <a:off x="5967282" y="2180605"/>
            <a:ext cx="52968" cy="3703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6078565" y="2181641"/>
            <a:ext cx="399644" cy="32669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 flipH="1">
            <a:off x="7138167" y="2181040"/>
            <a:ext cx="411309" cy="32729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 flipH="1">
            <a:off x="7551835" y="2188005"/>
            <a:ext cx="13791" cy="3555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>
            <a:off x="7601874" y="2185010"/>
            <a:ext cx="589459" cy="35856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4947290" y="1558592"/>
            <a:ext cx="3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0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6813240" y="1556792"/>
            <a:ext cx="3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CC9900"/>
                </a:solidFill>
              </a:rPr>
              <a:t>2</a:t>
            </a:r>
            <a:r>
              <a:rPr kumimoji="1" lang="en-US" altLang="ja-JP" dirty="0" smtClean="0">
                <a:solidFill>
                  <a:srgbClr val="CC9900"/>
                </a:solidFill>
              </a:rPr>
              <a:t> </a:t>
            </a:r>
            <a:endParaRPr kumimoji="1" lang="ja-JP" altLang="en-US" dirty="0">
              <a:solidFill>
                <a:srgbClr val="CC9900"/>
              </a:solidFill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5543217" y="2033265"/>
            <a:ext cx="3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0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7127393" y="2100665"/>
            <a:ext cx="3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0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5681178" y="1701408"/>
            <a:ext cx="3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66FF"/>
                </a:solidFill>
              </a:rPr>
              <a:t>1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7775465" y="2060848"/>
            <a:ext cx="3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CC9900"/>
                </a:solidFill>
              </a:rPr>
              <a:t>2</a:t>
            </a:r>
            <a:r>
              <a:rPr kumimoji="1" lang="en-US" altLang="ja-JP" dirty="0" smtClean="0">
                <a:solidFill>
                  <a:srgbClr val="CC9900"/>
                </a:solidFill>
              </a:rPr>
              <a:t> </a:t>
            </a:r>
            <a:endParaRPr kumimoji="1" lang="ja-JP" altLang="en-US" dirty="0">
              <a:solidFill>
                <a:srgbClr val="CC9900"/>
              </a:solidFill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6244175" y="2100665"/>
            <a:ext cx="3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CC9900"/>
                </a:solidFill>
              </a:rPr>
              <a:t>2</a:t>
            </a:r>
            <a:r>
              <a:rPr kumimoji="1" lang="en-US" altLang="ja-JP" dirty="0" smtClean="0">
                <a:solidFill>
                  <a:srgbClr val="C00000"/>
                </a:solidFill>
              </a:rPr>
              <a:t> 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04038" y="3611601"/>
            <a:ext cx="24384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状態集合　　　</a:t>
            </a:r>
            <a:r>
              <a:rPr lang="ja-JP" altLang="en-US" dirty="0" err="1" smtClean="0"/>
              <a:t>新し</a:t>
            </a:r>
            <a:r>
              <a:rPr lang="ja-JP" altLang="en-US" dirty="0" smtClean="0"/>
              <a:t>状態</a:t>
            </a:r>
            <a:endParaRPr kumimoji="1" lang="en-US" altLang="ja-JP" dirty="0" smtClean="0"/>
          </a:p>
          <a:p>
            <a:r>
              <a:rPr lang="en-US" altLang="ja-JP" dirty="0" smtClean="0"/>
              <a:t>{q0,q1,q2}</a:t>
            </a:r>
            <a:r>
              <a:rPr lang="ja-JP" altLang="en-US" dirty="0" smtClean="0"/>
              <a:t>　→　</a:t>
            </a:r>
            <a:r>
              <a:rPr lang="en-US" altLang="ja-JP" dirty="0" smtClean="0"/>
              <a:t>r0</a:t>
            </a:r>
          </a:p>
          <a:p>
            <a:r>
              <a:rPr kumimoji="1" lang="en-US" altLang="ja-JP" dirty="0" smtClean="0"/>
              <a:t>{q1,q2}</a:t>
            </a:r>
            <a:r>
              <a:rPr kumimoji="1" lang="ja-JP" altLang="en-US" dirty="0" smtClean="0"/>
              <a:t>　　　→　</a:t>
            </a:r>
            <a:r>
              <a:rPr kumimoji="1" lang="en-US" altLang="ja-JP" dirty="0" smtClean="0"/>
              <a:t>r1</a:t>
            </a:r>
          </a:p>
          <a:p>
            <a:r>
              <a:rPr lang="en-US" altLang="ja-JP" dirty="0" smtClean="0"/>
              <a:t>{q2}</a:t>
            </a:r>
            <a:r>
              <a:rPr lang="ja-JP" altLang="en-US" dirty="0" smtClean="0"/>
              <a:t>　　　　　→　</a:t>
            </a:r>
            <a:r>
              <a:rPr lang="en-US" altLang="ja-JP" dirty="0" smtClean="0"/>
              <a:t>r2</a:t>
            </a:r>
          </a:p>
          <a:p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237607" y="3611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3851920" y="4098260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　 </a:t>
            </a:r>
            <a:r>
              <a:rPr kumimoji="1" lang="ja-JP" altLang="en-US" dirty="0" smtClean="0"/>
              <a:t>　　　</a:t>
            </a:r>
            <a:r>
              <a:rPr lang="ja-JP" altLang="en-US" dirty="0"/>
              <a:t> </a:t>
            </a:r>
            <a:r>
              <a:rPr lang="ja-JP" altLang="en-US" dirty="0" smtClean="0"/>
              <a:t> ⇒ </a:t>
            </a:r>
            <a:r>
              <a:rPr kumimoji="1" lang="en-US" altLang="ja-JP" dirty="0" smtClean="0"/>
              <a:t>r0</a:t>
            </a:r>
            <a:r>
              <a:rPr kumimoji="1" lang="ja-JP" altLang="en-US" dirty="0" smtClean="0"/>
              <a:t>　　　　　</a:t>
            </a:r>
            <a:r>
              <a:rPr kumimoji="1" lang="en-US" altLang="ja-JP" dirty="0" smtClean="0"/>
              <a:t>r1</a:t>
            </a:r>
            <a:r>
              <a:rPr kumimoji="1" lang="ja-JP" altLang="en-US" dirty="0" smtClean="0"/>
              <a:t>　　　　　</a:t>
            </a:r>
            <a:r>
              <a:rPr kumimoji="1" lang="en-US" altLang="ja-JP" dirty="0" smtClean="0"/>
              <a:t>r2</a:t>
            </a:r>
            <a:endParaRPr kumimoji="1" lang="ja-JP" altLang="en-US" dirty="0"/>
          </a:p>
        </p:txBody>
      </p:sp>
      <p:sp>
        <p:nvSpPr>
          <p:cNvPr id="112" name="ドーナツ 111"/>
          <p:cNvSpPr/>
          <p:nvPr/>
        </p:nvSpPr>
        <p:spPr>
          <a:xfrm>
            <a:off x="4935309" y="4098260"/>
            <a:ext cx="389922" cy="360040"/>
          </a:xfrm>
          <a:prstGeom prst="donut">
            <a:avLst>
              <a:gd name="adj" fmla="val 9151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3" name="ドーナツ 112"/>
          <p:cNvSpPr/>
          <p:nvPr/>
        </p:nvSpPr>
        <p:spPr>
          <a:xfrm>
            <a:off x="5860988" y="4098260"/>
            <a:ext cx="389922" cy="360040"/>
          </a:xfrm>
          <a:prstGeom prst="donut">
            <a:avLst>
              <a:gd name="adj" fmla="val 9151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4" name="ドーナツ 113"/>
          <p:cNvSpPr/>
          <p:nvPr/>
        </p:nvSpPr>
        <p:spPr>
          <a:xfrm>
            <a:off x="6861350" y="4079932"/>
            <a:ext cx="389922" cy="360040"/>
          </a:xfrm>
          <a:prstGeom prst="donut">
            <a:avLst>
              <a:gd name="adj" fmla="val 9151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6" name="直線矢印コネクタ 115"/>
          <p:cNvCxnSpPr>
            <a:endCxn id="113" idx="2"/>
          </p:cNvCxnSpPr>
          <p:nvPr/>
        </p:nvCxnSpPr>
        <p:spPr>
          <a:xfrm flipV="1">
            <a:off x="5320754" y="4278280"/>
            <a:ext cx="540234" cy="46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>
            <a:endCxn id="114" idx="2"/>
          </p:cNvCxnSpPr>
          <p:nvPr/>
        </p:nvCxnSpPr>
        <p:spPr>
          <a:xfrm flipV="1">
            <a:off x="6276854" y="4259952"/>
            <a:ext cx="584496" cy="126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フリーフォーム 118"/>
          <p:cNvSpPr/>
          <p:nvPr/>
        </p:nvSpPr>
        <p:spPr>
          <a:xfrm>
            <a:off x="5255574" y="4327352"/>
            <a:ext cx="1605776" cy="388500"/>
          </a:xfrm>
          <a:custGeom>
            <a:avLst/>
            <a:gdLst>
              <a:gd name="connsiteX0" fmla="*/ 0 w 561703"/>
              <a:gd name="connsiteY0" fmla="*/ 13062 h 117629"/>
              <a:gd name="connsiteX1" fmla="*/ 300446 w 561703"/>
              <a:gd name="connsiteY1" fmla="*/ 117565 h 117629"/>
              <a:gd name="connsiteX2" fmla="*/ 561703 w 561703"/>
              <a:gd name="connsiteY2" fmla="*/ 0 h 117629"/>
              <a:gd name="connsiteX3" fmla="*/ 561703 w 561703"/>
              <a:gd name="connsiteY3" fmla="*/ 0 h 11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703" h="117629">
                <a:moveTo>
                  <a:pt x="0" y="13062"/>
                </a:moveTo>
                <a:cubicBezTo>
                  <a:pt x="103414" y="66402"/>
                  <a:pt x="206829" y="119742"/>
                  <a:pt x="300446" y="117565"/>
                </a:cubicBezTo>
                <a:cubicBezTo>
                  <a:pt x="394063" y="115388"/>
                  <a:pt x="561703" y="0"/>
                  <a:pt x="561703" y="0"/>
                </a:cubicBezTo>
                <a:lnTo>
                  <a:pt x="561703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フリーフォーム 120"/>
          <p:cNvSpPr/>
          <p:nvPr/>
        </p:nvSpPr>
        <p:spPr>
          <a:xfrm>
            <a:off x="4815097" y="3675845"/>
            <a:ext cx="549678" cy="505376"/>
          </a:xfrm>
          <a:custGeom>
            <a:avLst/>
            <a:gdLst>
              <a:gd name="connsiteX0" fmla="*/ 157591 w 549678"/>
              <a:gd name="connsiteY0" fmla="*/ 505376 h 505376"/>
              <a:gd name="connsiteX1" fmla="*/ 836 w 549678"/>
              <a:gd name="connsiteY1" fmla="*/ 270245 h 505376"/>
              <a:gd name="connsiteX2" fmla="*/ 105339 w 549678"/>
              <a:gd name="connsiteY2" fmla="*/ 35113 h 505376"/>
              <a:gd name="connsiteX3" fmla="*/ 314345 w 549678"/>
              <a:gd name="connsiteY3" fmla="*/ 8988 h 505376"/>
              <a:gd name="connsiteX4" fmla="*/ 497225 w 549678"/>
              <a:gd name="connsiteY4" fmla="*/ 113490 h 505376"/>
              <a:gd name="connsiteX5" fmla="*/ 549476 w 549678"/>
              <a:gd name="connsiteY5" fmla="*/ 322496 h 505376"/>
              <a:gd name="connsiteX6" fmla="*/ 484162 w 549678"/>
              <a:gd name="connsiteY6" fmla="*/ 479250 h 50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9678" h="505376">
                <a:moveTo>
                  <a:pt x="157591" y="505376"/>
                </a:moveTo>
                <a:cubicBezTo>
                  <a:pt x="83568" y="426999"/>
                  <a:pt x="9545" y="348622"/>
                  <a:pt x="836" y="270245"/>
                </a:cubicBezTo>
                <a:cubicBezTo>
                  <a:pt x="-7873" y="191868"/>
                  <a:pt x="53088" y="78656"/>
                  <a:pt x="105339" y="35113"/>
                </a:cubicBezTo>
                <a:cubicBezTo>
                  <a:pt x="157590" y="-8430"/>
                  <a:pt x="249031" y="-4075"/>
                  <a:pt x="314345" y="8988"/>
                </a:cubicBezTo>
                <a:cubicBezTo>
                  <a:pt x="379659" y="22051"/>
                  <a:pt x="458037" y="61239"/>
                  <a:pt x="497225" y="113490"/>
                </a:cubicBezTo>
                <a:cubicBezTo>
                  <a:pt x="536414" y="165741"/>
                  <a:pt x="551653" y="261536"/>
                  <a:pt x="549476" y="322496"/>
                </a:cubicBezTo>
                <a:cubicBezTo>
                  <a:pt x="547299" y="383456"/>
                  <a:pt x="515730" y="431353"/>
                  <a:pt x="484162" y="479250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フリーフォーム 121"/>
          <p:cNvSpPr/>
          <p:nvPr/>
        </p:nvSpPr>
        <p:spPr>
          <a:xfrm>
            <a:off x="5687987" y="3675845"/>
            <a:ext cx="549678" cy="505376"/>
          </a:xfrm>
          <a:custGeom>
            <a:avLst/>
            <a:gdLst>
              <a:gd name="connsiteX0" fmla="*/ 157591 w 549678"/>
              <a:gd name="connsiteY0" fmla="*/ 505376 h 505376"/>
              <a:gd name="connsiteX1" fmla="*/ 836 w 549678"/>
              <a:gd name="connsiteY1" fmla="*/ 270245 h 505376"/>
              <a:gd name="connsiteX2" fmla="*/ 105339 w 549678"/>
              <a:gd name="connsiteY2" fmla="*/ 35113 h 505376"/>
              <a:gd name="connsiteX3" fmla="*/ 314345 w 549678"/>
              <a:gd name="connsiteY3" fmla="*/ 8988 h 505376"/>
              <a:gd name="connsiteX4" fmla="*/ 497225 w 549678"/>
              <a:gd name="connsiteY4" fmla="*/ 113490 h 505376"/>
              <a:gd name="connsiteX5" fmla="*/ 549476 w 549678"/>
              <a:gd name="connsiteY5" fmla="*/ 322496 h 505376"/>
              <a:gd name="connsiteX6" fmla="*/ 484162 w 549678"/>
              <a:gd name="connsiteY6" fmla="*/ 479250 h 50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9678" h="505376">
                <a:moveTo>
                  <a:pt x="157591" y="505376"/>
                </a:moveTo>
                <a:cubicBezTo>
                  <a:pt x="83568" y="426999"/>
                  <a:pt x="9545" y="348622"/>
                  <a:pt x="836" y="270245"/>
                </a:cubicBezTo>
                <a:cubicBezTo>
                  <a:pt x="-7873" y="191868"/>
                  <a:pt x="53088" y="78656"/>
                  <a:pt x="105339" y="35113"/>
                </a:cubicBezTo>
                <a:cubicBezTo>
                  <a:pt x="157590" y="-8430"/>
                  <a:pt x="249031" y="-4075"/>
                  <a:pt x="314345" y="8988"/>
                </a:cubicBezTo>
                <a:cubicBezTo>
                  <a:pt x="379659" y="22051"/>
                  <a:pt x="458037" y="61239"/>
                  <a:pt x="497225" y="113490"/>
                </a:cubicBezTo>
                <a:cubicBezTo>
                  <a:pt x="536414" y="165741"/>
                  <a:pt x="551653" y="261536"/>
                  <a:pt x="549476" y="322496"/>
                </a:cubicBezTo>
                <a:cubicBezTo>
                  <a:pt x="547299" y="383456"/>
                  <a:pt x="515730" y="431353"/>
                  <a:pt x="484162" y="479250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フリーフォーム 122"/>
          <p:cNvSpPr/>
          <p:nvPr/>
        </p:nvSpPr>
        <p:spPr>
          <a:xfrm>
            <a:off x="6698887" y="3675845"/>
            <a:ext cx="549678" cy="505376"/>
          </a:xfrm>
          <a:custGeom>
            <a:avLst/>
            <a:gdLst>
              <a:gd name="connsiteX0" fmla="*/ 157591 w 549678"/>
              <a:gd name="connsiteY0" fmla="*/ 505376 h 505376"/>
              <a:gd name="connsiteX1" fmla="*/ 836 w 549678"/>
              <a:gd name="connsiteY1" fmla="*/ 270245 h 505376"/>
              <a:gd name="connsiteX2" fmla="*/ 105339 w 549678"/>
              <a:gd name="connsiteY2" fmla="*/ 35113 h 505376"/>
              <a:gd name="connsiteX3" fmla="*/ 314345 w 549678"/>
              <a:gd name="connsiteY3" fmla="*/ 8988 h 505376"/>
              <a:gd name="connsiteX4" fmla="*/ 497225 w 549678"/>
              <a:gd name="connsiteY4" fmla="*/ 113490 h 505376"/>
              <a:gd name="connsiteX5" fmla="*/ 549476 w 549678"/>
              <a:gd name="connsiteY5" fmla="*/ 322496 h 505376"/>
              <a:gd name="connsiteX6" fmla="*/ 484162 w 549678"/>
              <a:gd name="connsiteY6" fmla="*/ 479250 h 50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9678" h="505376">
                <a:moveTo>
                  <a:pt x="157591" y="505376"/>
                </a:moveTo>
                <a:cubicBezTo>
                  <a:pt x="83568" y="426999"/>
                  <a:pt x="9545" y="348622"/>
                  <a:pt x="836" y="270245"/>
                </a:cubicBezTo>
                <a:cubicBezTo>
                  <a:pt x="-7873" y="191868"/>
                  <a:pt x="53088" y="78656"/>
                  <a:pt x="105339" y="35113"/>
                </a:cubicBezTo>
                <a:cubicBezTo>
                  <a:pt x="157590" y="-8430"/>
                  <a:pt x="249031" y="-4075"/>
                  <a:pt x="314345" y="8988"/>
                </a:cubicBezTo>
                <a:cubicBezTo>
                  <a:pt x="379659" y="22051"/>
                  <a:pt x="458037" y="61239"/>
                  <a:pt x="497225" y="113490"/>
                </a:cubicBezTo>
                <a:cubicBezTo>
                  <a:pt x="536414" y="165741"/>
                  <a:pt x="551653" y="261536"/>
                  <a:pt x="549476" y="322496"/>
                </a:cubicBezTo>
                <a:cubicBezTo>
                  <a:pt x="547299" y="383456"/>
                  <a:pt x="515730" y="431353"/>
                  <a:pt x="484162" y="479250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5399264" y="39806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66FF"/>
                </a:solidFill>
              </a:rPr>
              <a:t>1</a:t>
            </a:r>
            <a:endParaRPr kumimoji="1" lang="ja-JP" altLang="en-US" dirty="0">
              <a:solidFill>
                <a:srgbClr val="0066FF"/>
              </a:solidFill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6385981" y="39580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C9900"/>
                </a:solidFill>
              </a:rPr>
              <a:t>2</a:t>
            </a:r>
            <a:endParaRPr kumimoji="1" lang="ja-JP" altLang="en-US" dirty="0">
              <a:solidFill>
                <a:srgbClr val="CC9900"/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6020250" y="44163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C9900"/>
                </a:solidFill>
              </a:rPr>
              <a:t>2</a:t>
            </a:r>
            <a:endParaRPr kumimoji="1" lang="ja-JP" altLang="en-US" dirty="0">
              <a:solidFill>
                <a:srgbClr val="CC9900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6165303" y="35886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66FF"/>
                </a:solidFill>
              </a:rPr>
              <a:t>1</a:t>
            </a:r>
            <a:endParaRPr kumimoji="1" lang="ja-JP" altLang="en-US" dirty="0">
              <a:solidFill>
                <a:srgbClr val="0066FF"/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7178508" y="35829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C9900"/>
                </a:solidFill>
              </a:rPr>
              <a:t>2</a:t>
            </a:r>
            <a:endParaRPr kumimoji="1" lang="ja-JP" altLang="en-US" dirty="0">
              <a:solidFill>
                <a:srgbClr val="CC99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93852" y="4715852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図</a:t>
            </a:r>
            <a:r>
              <a:rPr lang="en-US" altLang="ja-JP" dirty="0" smtClean="0"/>
              <a:t>2.40</a:t>
            </a:r>
            <a:r>
              <a:rPr lang="ja-JP" altLang="en-US" dirty="0" smtClean="0"/>
              <a:t>　最簡形</a:t>
            </a:r>
            <a:r>
              <a:rPr lang="ja-JP" altLang="en-US" dirty="0"/>
              <a:t>決定有限オートマトン</a:t>
            </a:r>
            <a:r>
              <a:rPr lang="en-US" altLang="ja-JP" dirty="0"/>
              <a:t>M</a:t>
            </a:r>
            <a:r>
              <a:rPr lang="en-US" altLang="ja-JP" dirty="0" smtClean="0"/>
              <a:t>”</a:t>
            </a:r>
            <a:endParaRPr lang="en-US" altLang="ja-JP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02445" y="5229200"/>
            <a:ext cx="6790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NFA</a:t>
            </a:r>
            <a:r>
              <a:rPr kumimoji="1" lang="ja-JP" altLang="en-US" dirty="0" smtClean="0"/>
              <a:t>に関しても最小状態数の最簡形が考えられるが、</a:t>
            </a:r>
            <a:r>
              <a:rPr kumimoji="1" lang="en-US" altLang="ja-JP" dirty="0" smtClean="0">
                <a:solidFill>
                  <a:srgbClr val="00B050"/>
                </a:solidFill>
              </a:rPr>
              <a:t>D</a:t>
            </a:r>
            <a:r>
              <a:rPr kumimoji="1" lang="en-US" altLang="ja-JP" dirty="0" smtClean="0"/>
              <a:t>FA</a:t>
            </a:r>
            <a:r>
              <a:rPr kumimoji="1" lang="ja-JP" altLang="en-US" dirty="0" smtClean="0"/>
              <a:t>と</a:t>
            </a:r>
            <a:r>
              <a:rPr lang="ja-JP" altLang="en-US" dirty="0" smtClean="0"/>
              <a:t>異なり、</a:t>
            </a:r>
            <a:endParaRPr lang="en-US" altLang="ja-JP" dirty="0" smtClean="0"/>
          </a:p>
          <a:p>
            <a:r>
              <a:rPr lang="ja-JP" altLang="en-US" dirty="0" smtClean="0"/>
              <a:t>ただ一つに定まるとは限らない。</a:t>
            </a:r>
            <a:endParaRPr lang="en-US" altLang="ja-JP" dirty="0" smtClean="0"/>
          </a:p>
          <a:p>
            <a:r>
              <a:rPr lang="ja-JP" altLang="en-US" dirty="0" smtClean="0"/>
              <a:t>したがって、２つの異なる</a:t>
            </a:r>
            <a:r>
              <a:rPr lang="en-US" altLang="ja-JP" dirty="0" smtClean="0"/>
              <a:t>NFA</a:t>
            </a:r>
            <a:r>
              <a:rPr lang="ja-JP" altLang="en-US" dirty="0" smtClean="0"/>
              <a:t>の等価性の判定には、それぞれを</a:t>
            </a:r>
            <a:endParaRPr lang="en-US" altLang="ja-JP" dirty="0" smtClean="0"/>
          </a:p>
          <a:p>
            <a:r>
              <a:rPr kumimoji="1" lang="ja-JP" altLang="en-US" dirty="0"/>
              <a:t>等価</a:t>
            </a:r>
            <a:r>
              <a:rPr kumimoji="1" lang="ja-JP" altLang="en-US" dirty="0" smtClean="0"/>
              <a:t>な</a:t>
            </a:r>
            <a:r>
              <a:rPr kumimoji="1" lang="en-US" altLang="ja-JP" dirty="0" smtClean="0">
                <a:solidFill>
                  <a:srgbClr val="00B050"/>
                </a:solidFill>
              </a:rPr>
              <a:t>D</a:t>
            </a:r>
            <a:r>
              <a:rPr kumimoji="1" lang="en-US" altLang="ja-JP" dirty="0" smtClean="0"/>
              <a:t>FA</a:t>
            </a:r>
            <a:r>
              <a:rPr lang="ja-JP" altLang="en-US" dirty="0" smtClean="0"/>
              <a:t>に変換した後に、等価性判定を適用する必要がある。</a:t>
            </a:r>
            <a:endParaRPr kumimoji="1" lang="en-US" altLang="ja-JP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95536" y="295659"/>
            <a:ext cx="8384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2.37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ε-</a:t>
            </a:r>
            <a:r>
              <a:rPr kumimoji="1" lang="ja-JP" altLang="en-US" dirty="0" smtClean="0"/>
              <a:t>動作を持つ</a:t>
            </a:r>
            <a:r>
              <a:rPr kumimoji="1" lang="en-US" altLang="ja-JP" dirty="0" smtClean="0"/>
              <a:t>NFA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M1</a:t>
            </a:r>
            <a:r>
              <a:rPr kumimoji="1" lang="ja-JP" altLang="en-US" dirty="0" smtClean="0"/>
              <a:t>　に対する操作結果は図</a:t>
            </a:r>
            <a:r>
              <a:rPr kumimoji="1" lang="en-US" altLang="ja-JP" dirty="0" smtClean="0"/>
              <a:t>2.41</a:t>
            </a:r>
            <a:r>
              <a:rPr kumimoji="1" lang="ja-JP" altLang="en-US" dirty="0" smtClean="0"/>
              <a:t>となる。</a:t>
            </a:r>
            <a:endParaRPr lang="en-US" altLang="ja-JP" dirty="0" smtClean="0"/>
          </a:p>
          <a:p>
            <a:r>
              <a:rPr kumimoji="1" lang="en-US" altLang="ja-JP" dirty="0" smtClean="0"/>
              <a:t>M1</a:t>
            </a:r>
            <a:r>
              <a:rPr kumimoji="1" lang="ja-JP" altLang="en-US" dirty="0" smtClean="0"/>
              <a:t>における到達可能状態集合のそれぞれを新しい一つの状態</a:t>
            </a:r>
            <a:r>
              <a:rPr kumimoji="1" lang="en-US" altLang="ja-JP" dirty="0" smtClean="0"/>
              <a:t>(r0,r1,r2)</a:t>
            </a:r>
            <a:r>
              <a:rPr kumimoji="1" lang="ja-JP" altLang="en-US" dirty="0" smtClean="0"/>
              <a:t>として表すと</a:t>
            </a:r>
            <a:endParaRPr kumimoji="1" lang="en-US" altLang="ja-JP" dirty="0" smtClean="0"/>
          </a:p>
          <a:p>
            <a:r>
              <a:rPr lang="ja-JP" altLang="en-US" dirty="0" smtClean="0"/>
              <a:t>例</a:t>
            </a:r>
            <a:r>
              <a:rPr lang="en-US" altLang="ja-JP" dirty="0" smtClean="0"/>
              <a:t>2.17</a:t>
            </a:r>
            <a:r>
              <a:rPr lang="ja-JP" altLang="en-US" dirty="0" smtClean="0"/>
              <a:t>で求めた</a:t>
            </a:r>
            <a:r>
              <a:rPr lang="en-US" altLang="ja-JP" dirty="0" smtClean="0"/>
              <a:t>FA</a:t>
            </a:r>
            <a:r>
              <a:rPr lang="ja-JP" altLang="en-US" dirty="0" smtClean="0"/>
              <a:t>（図</a:t>
            </a:r>
            <a:r>
              <a:rPr lang="en-US" altLang="ja-JP" dirty="0" smtClean="0"/>
              <a:t>2.40</a:t>
            </a:r>
            <a:r>
              <a:rPr lang="ja-JP" altLang="en-US" dirty="0" smtClean="0"/>
              <a:t>）が得られる。</a:t>
            </a:r>
            <a:endParaRPr kumimoji="1" lang="en-US" altLang="ja-JP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851920" y="276878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2.41</a:t>
            </a:r>
            <a:endParaRPr kumimoji="1" lang="ja-JP" altLang="en-US" dirty="0"/>
          </a:p>
        </p:txBody>
      </p:sp>
      <p:sp>
        <p:nvSpPr>
          <p:cNvPr id="44" name="Oval 12"/>
          <p:cNvSpPr>
            <a:spLocks noChangeArrowheads="1"/>
          </p:cNvSpPr>
          <p:nvPr/>
        </p:nvSpPr>
        <p:spPr bwMode="auto">
          <a:xfrm>
            <a:off x="874335" y="2132931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45" name="Oval 13"/>
          <p:cNvSpPr>
            <a:spLocks noChangeArrowheads="1"/>
          </p:cNvSpPr>
          <p:nvPr/>
        </p:nvSpPr>
        <p:spPr bwMode="auto">
          <a:xfrm>
            <a:off x="1953835" y="2132931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46" name="Oval 14"/>
          <p:cNvSpPr>
            <a:spLocks noChangeArrowheads="1"/>
          </p:cNvSpPr>
          <p:nvPr/>
        </p:nvSpPr>
        <p:spPr bwMode="auto">
          <a:xfrm>
            <a:off x="2890460" y="2132931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47" name="Line 15"/>
          <p:cNvSpPr>
            <a:spLocks noChangeShapeType="1"/>
          </p:cNvSpPr>
          <p:nvPr/>
        </p:nvSpPr>
        <p:spPr bwMode="auto">
          <a:xfrm>
            <a:off x="1233110" y="227739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" name="Line 16"/>
          <p:cNvSpPr>
            <a:spLocks noChangeShapeType="1"/>
          </p:cNvSpPr>
          <p:nvPr/>
        </p:nvSpPr>
        <p:spPr bwMode="auto">
          <a:xfrm>
            <a:off x="2314197" y="227739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874335" y="2132931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q0</a:t>
            </a:r>
          </a:p>
        </p:txBody>
      </p:sp>
      <p:sp>
        <p:nvSpPr>
          <p:cNvPr id="50" name="Text Box 18"/>
          <p:cNvSpPr txBox="1">
            <a:spLocks noChangeArrowheads="1"/>
          </p:cNvSpPr>
          <p:nvPr/>
        </p:nvSpPr>
        <p:spPr bwMode="auto">
          <a:xfrm>
            <a:off x="2890460" y="2132931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q2</a:t>
            </a:r>
          </a:p>
        </p:txBody>
      </p:sp>
      <p:sp>
        <p:nvSpPr>
          <p:cNvPr id="51" name="Text Box 19"/>
          <p:cNvSpPr txBox="1">
            <a:spLocks noChangeArrowheads="1"/>
          </p:cNvSpPr>
          <p:nvPr/>
        </p:nvSpPr>
        <p:spPr bwMode="auto">
          <a:xfrm>
            <a:off x="1953835" y="2132931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q1</a:t>
            </a:r>
          </a:p>
        </p:txBody>
      </p:sp>
      <p:sp>
        <p:nvSpPr>
          <p:cNvPr id="52" name="Oval 20"/>
          <p:cNvSpPr>
            <a:spLocks noChangeArrowheads="1"/>
          </p:cNvSpPr>
          <p:nvPr/>
        </p:nvSpPr>
        <p:spPr bwMode="auto">
          <a:xfrm>
            <a:off x="2852360" y="2093243"/>
            <a:ext cx="431800" cy="433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53" name="Freeform 21"/>
          <p:cNvSpPr>
            <a:spLocks/>
          </p:cNvSpPr>
          <p:nvPr/>
        </p:nvSpPr>
        <p:spPr bwMode="auto">
          <a:xfrm>
            <a:off x="706060" y="1597943"/>
            <a:ext cx="684212" cy="576263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4" name="Freeform 22"/>
          <p:cNvSpPr>
            <a:spLocks/>
          </p:cNvSpPr>
          <p:nvPr/>
        </p:nvSpPr>
        <p:spPr bwMode="auto">
          <a:xfrm>
            <a:off x="2745997" y="1556668"/>
            <a:ext cx="684213" cy="576263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5" name="Freeform 23"/>
          <p:cNvSpPr>
            <a:spLocks/>
          </p:cNvSpPr>
          <p:nvPr/>
        </p:nvSpPr>
        <p:spPr bwMode="auto">
          <a:xfrm>
            <a:off x="1780797" y="1596356"/>
            <a:ext cx="684213" cy="576262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6" name="Text Box 24"/>
          <p:cNvSpPr txBox="1">
            <a:spLocks noChangeArrowheads="1"/>
          </p:cNvSpPr>
          <p:nvPr/>
        </p:nvSpPr>
        <p:spPr bwMode="auto">
          <a:xfrm>
            <a:off x="3243136" y="134076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>
                <a:solidFill>
                  <a:srgbClr val="CC9900"/>
                </a:solidFill>
              </a:rPr>
              <a:t>2</a:t>
            </a:r>
          </a:p>
        </p:txBody>
      </p:sp>
      <p:sp>
        <p:nvSpPr>
          <p:cNvPr id="57" name="Text Box 25"/>
          <p:cNvSpPr txBox="1">
            <a:spLocks noChangeArrowheads="1"/>
          </p:cNvSpPr>
          <p:nvPr/>
        </p:nvSpPr>
        <p:spPr bwMode="auto">
          <a:xfrm>
            <a:off x="1882397" y="134076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58" name="Text Box 26"/>
          <p:cNvSpPr txBox="1">
            <a:spLocks noChangeArrowheads="1"/>
          </p:cNvSpPr>
          <p:nvPr/>
        </p:nvSpPr>
        <p:spPr bwMode="auto">
          <a:xfrm>
            <a:off x="801310" y="134076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1306135" y="1990056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ε</a:t>
            </a:r>
          </a:p>
        </p:txBody>
      </p:sp>
      <p:sp>
        <p:nvSpPr>
          <p:cNvPr id="60" name="Text Box 28"/>
          <p:cNvSpPr txBox="1">
            <a:spLocks noChangeArrowheads="1"/>
          </p:cNvSpPr>
          <p:nvPr/>
        </p:nvSpPr>
        <p:spPr bwMode="auto">
          <a:xfrm>
            <a:off x="2385635" y="1990056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ε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67544" y="2159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⇒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39552" y="2658654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　</a:t>
            </a:r>
            <a:r>
              <a:rPr kumimoji="1" lang="en-US" altLang="ja-JP" dirty="0" smtClean="0"/>
              <a:t>2.37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ε-</a:t>
            </a:r>
            <a:r>
              <a:rPr kumimoji="1" lang="ja-JP" altLang="en-US" dirty="0" smtClean="0"/>
              <a:t>動作を持つ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kumimoji="1" lang="en-US" altLang="ja-JP" dirty="0" smtClean="0"/>
              <a:t>NLA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(M1)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51520" y="1218989"/>
            <a:ext cx="3375353" cy="20859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3680958" y="1218988"/>
            <a:ext cx="5355538" cy="20859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3680958" y="3424594"/>
            <a:ext cx="4692569" cy="16605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6016200" y="1692998"/>
            <a:ext cx="0" cy="2310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5716714" y="2181641"/>
            <a:ext cx="3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66FF"/>
                </a:solidFill>
              </a:rPr>
              <a:t>1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307939" y="2217931"/>
            <a:ext cx="3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66FF"/>
                </a:solidFill>
              </a:rPr>
              <a:t>1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5816175" y="1408932"/>
            <a:ext cx="362738" cy="23839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7384257" y="1956937"/>
            <a:ext cx="362738" cy="23839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4315753" y="1951542"/>
            <a:ext cx="362738" cy="23839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5816175" y="1946615"/>
            <a:ext cx="362738" cy="23839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5147623" y="2530392"/>
            <a:ext cx="362738" cy="23839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5717261" y="2539456"/>
            <a:ext cx="362738" cy="23839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6358727" y="2550973"/>
            <a:ext cx="362738" cy="23839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6956798" y="2523890"/>
            <a:ext cx="362738" cy="23839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7412727" y="2539456"/>
            <a:ext cx="362738" cy="23839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7973472" y="2509951"/>
            <a:ext cx="362738" cy="23839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79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716087" y="476672"/>
            <a:ext cx="713663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 smtClean="0">
                <a:solidFill>
                  <a:srgbClr val="000000"/>
                </a:solidFill>
              </a:rPr>
              <a:t>演習５ </a:t>
            </a:r>
            <a:endParaRPr lang="en-US" altLang="ja-JP" sz="1600" b="1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 smtClean="0">
                <a:solidFill>
                  <a:srgbClr val="000000"/>
                </a:solidFill>
              </a:rPr>
              <a:t>問題</a:t>
            </a:r>
            <a:r>
              <a:rPr lang="en-US" altLang="ja-JP" sz="1600" b="1" dirty="0" smtClean="0">
                <a:solidFill>
                  <a:srgbClr val="00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000000"/>
                </a:solidFill>
              </a:rPr>
              <a:t>　（つづき）</a:t>
            </a:r>
            <a:endParaRPr lang="en-US" altLang="ja-JP" sz="1600" b="1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>
                <a:solidFill>
                  <a:srgbClr val="000000"/>
                </a:solidFill>
              </a:rPr>
              <a:t>　</a:t>
            </a:r>
            <a:r>
              <a:rPr lang="ja-JP" altLang="en-US" sz="1600" b="1" dirty="0" smtClean="0">
                <a:solidFill>
                  <a:srgbClr val="000000"/>
                </a:solidFill>
              </a:rPr>
              <a:t>　</a:t>
            </a:r>
            <a:r>
              <a:rPr lang="en-US" altLang="ja-JP" sz="1600" dirty="0" smtClean="0">
                <a:solidFill>
                  <a:srgbClr val="000000"/>
                </a:solidFill>
              </a:rPr>
              <a:t>ε</a:t>
            </a:r>
            <a:r>
              <a:rPr lang="ja-JP" altLang="en-US" sz="1600" dirty="0" smtClean="0">
                <a:solidFill>
                  <a:srgbClr val="000000"/>
                </a:solidFill>
              </a:rPr>
              <a:t>動作を含む</a:t>
            </a:r>
            <a:r>
              <a:rPr lang="en-US" altLang="ja-JP" sz="1600" dirty="0" smtClean="0">
                <a:solidFill>
                  <a:srgbClr val="000000"/>
                </a:solidFill>
              </a:rPr>
              <a:t>NFA</a:t>
            </a:r>
            <a:r>
              <a:rPr lang="ja-JP" altLang="en-US" sz="1600" dirty="0">
                <a:solidFill>
                  <a:srgbClr val="000000"/>
                </a:solidFill>
              </a:rPr>
              <a:t>（</a:t>
            </a:r>
            <a:r>
              <a:rPr lang="en-US" altLang="ja-JP" sz="1600" dirty="0" smtClean="0">
                <a:solidFill>
                  <a:srgbClr val="000000"/>
                </a:solidFill>
              </a:rPr>
              <a:t>M1</a:t>
            </a:r>
            <a:r>
              <a:rPr lang="ja-JP" altLang="en-US" sz="1600" dirty="0" smtClean="0">
                <a:solidFill>
                  <a:srgbClr val="000000"/>
                </a:solidFill>
              </a:rPr>
              <a:t>）　から</a:t>
            </a:r>
            <a:r>
              <a:rPr lang="en-US" altLang="ja-JP" sz="1600" dirty="0" smtClean="0">
                <a:solidFill>
                  <a:srgbClr val="000000"/>
                </a:solidFill>
              </a:rPr>
              <a:t>ε</a:t>
            </a:r>
            <a:r>
              <a:rPr lang="ja-JP" altLang="en-US" sz="1600" dirty="0" smtClean="0">
                <a:solidFill>
                  <a:srgbClr val="000000"/>
                </a:solidFill>
              </a:rPr>
              <a:t>動作を削除した</a:t>
            </a:r>
            <a:r>
              <a:rPr lang="en-US" altLang="ja-JP" sz="1600" dirty="0" smtClean="0">
                <a:solidFill>
                  <a:srgbClr val="000000"/>
                </a:solidFill>
              </a:rPr>
              <a:t>NFA</a:t>
            </a:r>
            <a:r>
              <a:rPr lang="ja-JP" altLang="en-US" sz="1600" dirty="0" smtClean="0">
                <a:solidFill>
                  <a:srgbClr val="000000"/>
                </a:solidFill>
              </a:rPr>
              <a:t>（</a:t>
            </a:r>
            <a:r>
              <a:rPr lang="en-US" altLang="ja-JP" sz="1600" dirty="0" smtClean="0">
                <a:solidFill>
                  <a:srgbClr val="000000"/>
                </a:solidFill>
              </a:rPr>
              <a:t>M2</a:t>
            </a:r>
            <a:r>
              <a:rPr lang="ja-JP" altLang="en-US" sz="1600" dirty="0" smtClean="0">
                <a:solidFill>
                  <a:srgbClr val="000000"/>
                </a:solidFill>
              </a:rPr>
              <a:t>）は以下の通りである。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</a:rPr>
              <a:t>　</a:t>
            </a:r>
            <a:r>
              <a:rPr lang="en-US" altLang="ja-JP" sz="1600" dirty="0" smtClean="0">
                <a:solidFill>
                  <a:srgbClr val="000000"/>
                </a:solidFill>
              </a:rPr>
              <a:t>NFA</a:t>
            </a:r>
            <a:r>
              <a:rPr lang="ja-JP" altLang="en-US" sz="1600" dirty="0" smtClean="0">
                <a:solidFill>
                  <a:srgbClr val="000000"/>
                </a:solidFill>
              </a:rPr>
              <a:t>（</a:t>
            </a:r>
            <a:r>
              <a:rPr lang="en-US" altLang="ja-JP" sz="1600" dirty="0" smtClean="0">
                <a:solidFill>
                  <a:srgbClr val="000000"/>
                </a:solidFill>
              </a:rPr>
              <a:t>M2</a:t>
            </a:r>
            <a:r>
              <a:rPr lang="ja-JP" altLang="en-US" sz="1600" dirty="0" smtClean="0">
                <a:solidFill>
                  <a:srgbClr val="000000"/>
                </a:solidFill>
              </a:rPr>
              <a:t>）と同一の動作を行う、決定性有限オートマトン</a:t>
            </a:r>
            <a:r>
              <a:rPr lang="en-US" altLang="ja-JP" sz="1600" dirty="0" smtClean="0">
                <a:solidFill>
                  <a:srgbClr val="000000"/>
                </a:solidFill>
              </a:rPr>
              <a:t>DFA</a:t>
            </a:r>
            <a:r>
              <a:rPr lang="ja-JP" altLang="en-US" sz="1600" dirty="0" smtClean="0">
                <a:solidFill>
                  <a:srgbClr val="000000"/>
                </a:solidFill>
              </a:rPr>
              <a:t>（</a:t>
            </a:r>
            <a:r>
              <a:rPr lang="en-US" altLang="ja-JP" sz="1600" dirty="0" smtClean="0">
                <a:solidFill>
                  <a:srgbClr val="000000"/>
                </a:solidFill>
              </a:rPr>
              <a:t>M3</a:t>
            </a:r>
            <a:r>
              <a:rPr lang="ja-JP" altLang="en-US" sz="1600" dirty="0" smtClean="0">
                <a:solidFill>
                  <a:srgbClr val="000000"/>
                </a:solidFill>
              </a:rPr>
              <a:t>）を求めよ。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rgbClr val="000000"/>
                </a:solidFill>
              </a:rPr>
              <a:t>　</a:t>
            </a:r>
          </a:p>
        </p:txBody>
      </p:sp>
      <p:grpSp>
        <p:nvGrpSpPr>
          <p:cNvPr id="2052" name="Group 50"/>
          <p:cNvGrpSpPr>
            <a:grpSpLocks/>
          </p:cNvGrpSpPr>
          <p:nvPr/>
        </p:nvGrpSpPr>
        <p:grpSpPr bwMode="auto">
          <a:xfrm>
            <a:off x="834016" y="1908371"/>
            <a:ext cx="3457575" cy="1233487"/>
            <a:chOff x="657" y="3158"/>
            <a:chExt cx="2178" cy="777"/>
          </a:xfrm>
        </p:grpSpPr>
        <p:sp>
          <p:nvSpPr>
            <p:cNvPr id="2055" name="Oval 51"/>
            <p:cNvSpPr>
              <a:spLocks noChangeArrowheads="1"/>
            </p:cNvSpPr>
            <p:nvPr/>
          </p:nvSpPr>
          <p:spPr bwMode="auto">
            <a:xfrm>
              <a:off x="884" y="3385"/>
              <a:ext cx="318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56" name="Oval 52"/>
            <p:cNvSpPr>
              <a:spLocks noChangeArrowheads="1"/>
            </p:cNvSpPr>
            <p:nvPr/>
          </p:nvSpPr>
          <p:spPr bwMode="auto">
            <a:xfrm>
              <a:off x="2517" y="3385"/>
              <a:ext cx="318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57" name="AutoShape 53"/>
            <p:cNvSpPr>
              <a:spLocks noChangeArrowheads="1"/>
            </p:cNvSpPr>
            <p:nvPr/>
          </p:nvSpPr>
          <p:spPr bwMode="auto">
            <a:xfrm>
              <a:off x="1701" y="3385"/>
              <a:ext cx="317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34 w 21600"/>
                <a:gd name="T25" fmla="*/ 3134 h 21600"/>
                <a:gd name="T26" fmla="*/ 18466 w 21600"/>
                <a:gd name="T27" fmla="*/ 1846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03" y="10800"/>
                  </a:moveTo>
                  <a:cubicBezTo>
                    <a:pt x="1703" y="15824"/>
                    <a:pt x="5776" y="19897"/>
                    <a:pt x="10800" y="19897"/>
                  </a:cubicBezTo>
                  <a:cubicBezTo>
                    <a:pt x="15824" y="19897"/>
                    <a:pt x="19897" y="15824"/>
                    <a:pt x="19897" y="10800"/>
                  </a:cubicBezTo>
                  <a:cubicBezTo>
                    <a:pt x="19897" y="5776"/>
                    <a:pt x="15824" y="1703"/>
                    <a:pt x="10800" y="1703"/>
                  </a:cubicBezTo>
                  <a:cubicBezTo>
                    <a:pt x="5776" y="1703"/>
                    <a:pt x="1703" y="5776"/>
                    <a:pt x="1703" y="1080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58" name="Freeform 54"/>
            <p:cNvSpPr>
              <a:spLocks/>
            </p:cNvSpPr>
            <p:nvPr/>
          </p:nvSpPr>
          <p:spPr bwMode="auto">
            <a:xfrm>
              <a:off x="1156" y="3294"/>
              <a:ext cx="590" cy="136"/>
            </a:xfrm>
            <a:custGeom>
              <a:avLst/>
              <a:gdLst>
                <a:gd name="T0" fmla="*/ 0 w 590"/>
                <a:gd name="T1" fmla="*/ 136 h 136"/>
                <a:gd name="T2" fmla="*/ 318 w 590"/>
                <a:gd name="T3" fmla="*/ 0 h 136"/>
                <a:gd name="T4" fmla="*/ 590 w 5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0" h="136">
                  <a:moveTo>
                    <a:pt x="0" y="136"/>
                  </a:moveTo>
                  <a:cubicBezTo>
                    <a:pt x="110" y="68"/>
                    <a:pt x="220" y="0"/>
                    <a:pt x="318" y="0"/>
                  </a:cubicBezTo>
                  <a:cubicBezTo>
                    <a:pt x="416" y="0"/>
                    <a:pt x="503" y="68"/>
                    <a:pt x="590" y="1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59" name="Freeform 55"/>
            <p:cNvSpPr>
              <a:spLocks/>
            </p:cNvSpPr>
            <p:nvPr/>
          </p:nvSpPr>
          <p:spPr bwMode="auto">
            <a:xfrm>
              <a:off x="1973" y="3294"/>
              <a:ext cx="590" cy="136"/>
            </a:xfrm>
            <a:custGeom>
              <a:avLst/>
              <a:gdLst>
                <a:gd name="T0" fmla="*/ 0 w 590"/>
                <a:gd name="T1" fmla="*/ 136 h 136"/>
                <a:gd name="T2" fmla="*/ 318 w 590"/>
                <a:gd name="T3" fmla="*/ 0 h 136"/>
                <a:gd name="T4" fmla="*/ 590 w 5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0" h="136">
                  <a:moveTo>
                    <a:pt x="0" y="136"/>
                  </a:moveTo>
                  <a:cubicBezTo>
                    <a:pt x="110" y="68"/>
                    <a:pt x="220" y="0"/>
                    <a:pt x="318" y="0"/>
                  </a:cubicBezTo>
                  <a:cubicBezTo>
                    <a:pt x="416" y="0"/>
                    <a:pt x="503" y="68"/>
                    <a:pt x="590" y="1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60" name="Arc 56"/>
            <p:cNvSpPr>
              <a:spLocks/>
            </p:cNvSpPr>
            <p:nvPr/>
          </p:nvSpPr>
          <p:spPr bwMode="auto">
            <a:xfrm rot="-2452662" flipH="1" flipV="1">
              <a:off x="2009" y="3430"/>
              <a:ext cx="444" cy="382"/>
            </a:xfrm>
            <a:custGeom>
              <a:avLst/>
              <a:gdLst>
                <a:gd name="T0" fmla="*/ 0 w 21387"/>
                <a:gd name="T1" fmla="*/ 0 h 21600"/>
                <a:gd name="T2" fmla="*/ 0 w 21387"/>
                <a:gd name="T3" fmla="*/ 0 h 21600"/>
                <a:gd name="T4" fmla="*/ 0 w 2138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87" h="21600" fill="none" extrusionOk="0">
                  <a:moveTo>
                    <a:pt x="0" y="0"/>
                  </a:moveTo>
                  <a:cubicBezTo>
                    <a:pt x="10759" y="0"/>
                    <a:pt x="19878" y="7919"/>
                    <a:pt x="21386" y="18573"/>
                  </a:cubicBezTo>
                </a:path>
                <a:path w="21387" h="21600" stroke="0" extrusionOk="0">
                  <a:moveTo>
                    <a:pt x="0" y="0"/>
                  </a:moveTo>
                  <a:cubicBezTo>
                    <a:pt x="10759" y="0"/>
                    <a:pt x="19878" y="7919"/>
                    <a:pt x="21386" y="18573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61" name="Arc 57"/>
            <p:cNvSpPr>
              <a:spLocks/>
            </p:cNvSpPr>
            <p:nvPr/>
          </p:nvSpPr>
          <p:spPr bwMode="auto">
            <a:xfrm rot="-2452662" flipH="1" flipV="1">
              <a:off x="1186" y="3435"/>
              <a:ext cx="453" cy="406"/>
            </a:xfrm>
            <a:custGeom>
              <a:avLst/>
              <a:gdLst>
                <a:gd name="T0" fmla="*/ 0 w 21387"/>
                <a:gd name="T1" fmla="*/ 0 h 21600"/>
                <a:gd name="T2" fmla="*/ 0 w 21387"/>
                <a:gd name="T3" fmla="*/ 0 h 21600"/>
                <a:gd name="T4" fmla="*/ 0 w 2138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87" h="21600" fill="none" extrusionOk="0">
                  <a:moveTo>
                    <a:pt x="0" y="0"/>
                  </a:moveTo>
                  <a:cubicBezTo>
                    <a:pt x="10759" y="0"/>
                    <a:pt x="19878" y="7919"/>
                    <a:pt x="21386" y="18573"/>
                  </a:cubicBezTo>
                </a:path>
                <a:path w="21387" h="21600" stroke="0" extrusionOk="0">
                  <a:moveTo>
                    <a:pt x="0" y="0"/>
                  </a:moveTo>
                  <a:cubicBezTo>
                    <a:pt x="10759" y="0"/>
                    <a:pt x="19878" y="7919"/>
                    <a:pt x="21386" y="18573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62" name="Text Box 58"/>
            <p:cNvSpPr txBox="1">
              <a:spLocks noChangeArrowheads="1"/>
            </p:cNvSpPr>
            <p:nvPr/>
          </p:nvSpPr>
          <p:spPr bwMode="auto">
            <a:xfrm>
              <a:off x="1202" y="315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smtClean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063" name="Text Box 59"/>
            <p:cNvSpPr txBox="1">
              <a:spLocks noChangeArrowheads="1"/>
            </p:cNvSpPr>
            <p:nvPr/>
          </p:nvSpPr>
          <p:spPr bwMode="auto">
            <a:xfrm>
              <a:off x="2245" y="370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smtClean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064" name="Text Box 60"/>
            <p:cNvSpPr txBox="1">
              <a:spLocks noChangeArrowheads="1"/>
            </p:cNvSpPr>
            <p:nvPr/>
          </p:nvSpPr>
          <p:spPr bwMode="auto">
            <a:xfrm>
              <a:off x="2018" y="315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smtClean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065" name="Text Box 61"/>
            <p:cNvSpPr txBox="1">
              <a:spLocks noChangeArrowheads="1"/>
            </p:cNvSpPr>
            <p:nvPr/>
          </p:nvSpPr>
          <p:spPr bwMode="auto">
            <a:xfrm>
              <a:off x="1189" y="3723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b="1" smtClean="0">
                  <a:solidFill>
                    <a:srgbClr val="000000"/>
                  </a:solidFill>
                </a:rPr>
                <a:t>ε</a:t>
              </a:r>
            </a:p>
          </p:txBody>
        </p:sp>
        <p:sp>
          <p:nvSpPr>
            <p:cNvPr id="2066" name="Text Box 62"/>
            <p:cNvSpPr txBox="1">
              <a:spLocks noChangeArrowheads="1"/>
            </p:cNvSpPr>
            <p:nvPr/>
          </p:nvSpPr>
          <p:spPr bwMode="auto">
            <a:xfrm>
              <a:off x="2517" y="3430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smtClean="0">
                  <a:solidFill>
                    <a:srgbClr val="000000"/>
                  </a:solidFill>
                </a:rPr>
                <a:t>q2</a:t>
              </a:r>
            </a:p>
          </p:txBody>
        </p:sp>
        <p:sp>
          <p:nvSpPr>
            <p:cNvPr id="2067" name="Text Box 63"/>
            <p:cNvSpPr txBox="1">
              <a:spLocks noChangeArrowheads="1"/>
            </p:cNvSpPr>
            <p:nvPr/>
          </p:nvSpPr>
          <p:spPr bwMode="auto">
            <a:xfrm>
              <a:off x="1746" y="3430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rgbClr val="000000"/>
                  </a:solidFill>
                </a:rPr>
                <a:t>q1</a:t>
              </a:r>
            </a:p>
          </p:txBody>
        </p:sp>
        <p:sp>
          <p:nvSpPr>
            <p:cNvPr id="2068" name="Text Box 64"/>
            <p:cNvSpPr txBox="1">
              <a:spLocks noChangeArrowheads="1"/>
            </p:cNvSpPr>
            <p:nvPr/>
          </p:nvSpPr>
          <p:spPr bwMode="auto">
            <a:xfrm>
              <a:off x="930" y="3430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rgbClr val="000000"/>
                  </a:solidFill>
                </a:rPr>
                <a:t>q0</a:t>
              </a:r>
            </a:p>
          </p:txBody>
        </p:sp>
        <p:sp>
          <p:nvSpPr>
            <p:cNvPr id="2069" name="Line 65"/>
            <p:cNvSpPr>
              <a:spLocks noChangeShapeType="1"/>
            </p:cNvSpPr>
            <p:nvPr/>
          </p:nvSpPr>
          <p:spPr bwMode="auto">
            <a:xfrm>
              <a:off x="657" y="3521"/>
              <a:ext cx="227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054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 smtClean="0">
                <a:solidFill>
                  <a:srgbClr val="000000"/>
                </a:solidFill>
              </a:rPr>
              <a:t>補</a:t>
            </a:r>
            <a:r>
              <a:rPr lang="en-US" altLang="ja-JP" sz="1400" dirty="0" smtClean="0">
                <a:solidFill>
                  <a:srgbClr val="000000"/>
                </a:solidFill>
              </a:rPr>
              <a:t>13/13</a:t>
            </a: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7729417" y="195153"/>
            <a:ext cx="10636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800" dirty="0" smtClean="0">
                <a:solidFill>
                  <a:srgbClr val="000000"/>
                </a:solidFill>
              </a:rPr>
              <a:t>その</a:t>
            </a:r>
            <a:r>
              <a:rPr lang="ja-JP" altLang="en-US" sz="1800" dirty="0">
                <a:solidFill>
                  <a:srgbClr val="000000"/>
                </a:solidFill>
              </a:rPr>
              <a:t>５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265658" y="3424014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q0             q1             q2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717519" y="1700808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            a              b</a:t>
            </a:r>
          </a:p>
          <a:p>
            <a:r>
              <a:rPr kumimoji="1" lang="ja-JP" altLang="en-US" dirty="0" smtClean="0"/>
              <a:t>⇒</a:t>
            </a:r>
            <a:r>
              <a:rPr kumimoji="1" lang="en-US" altLang="ja-JP" dirty="0" smtClean="0"/>
              <a:t>q0   {q0,q1}     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 φ</a:t>
            </a:r>
          </a:p>
          <a:p>
            <a:r>
              <a:rPr lang="en-US" altLang="ja-JP" dirty="0" smtClean="0"/>
              <a:t>    q1</a:t>
            </a:r>
            <a:r>
              <a:rPr lang="ja-JP" altLang="en-US" dirty="0"/>
              <a:t> </a:t>
            </a:r>
            <a:r>
              <a:rPr lang="ja-JP" altLang="en-US" dirty="0" smtClean="0"/>
              <a:t>  </a:t>
            </a:r>
            <a:r>
              <a:rPr lang="en-US" altLang="ja-JP" dirty="0" smtClean="0"/>
              <a:t>{q0,q1}      {q2}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q2   {q0,q1}       φ</a:t>
            </a:r>
            <a:endParaRPr kumimoji="1" lang="ja-JP" altLang="en-US" dirty="0"/>
          </a:p>
        </p:txBody>
      </p:sp>
      <p:cxnSp>
        <p:nvCxnSpPr>
          <p:cNvPr id="56" name="直線コネクタ 55"/>
          <p:cNvCxnSpPr/>
          <p:nvPr/>
        </p:nvCxnSpPr>
        <p:spPr>
          <a:xfrm>
            <a:off x="5365591" y="1723868"/>
            <a:ext cx="0" cy="123620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5031588" y="2028903"/>
            <a:ext cx="203934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ドーナツ 57"/>
          <p:cNvSpPr/>
          <p:nvPr/>
        </p:nvSpPr>
        <p:spPr>
          <a:xfrm>
            <a:off x="5003452" y="2247683"/>
            <a:ext cx="354502" cy="358092"/>
          </a:xfrm>
          <a:prstGeom prst="donut">
            <a:avLst>
              <a:gd name="adj" fmla="val 8695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Oval 51"/>
          <p:cNvSpPr>
            <a:spLocks noChangeArrowheads="1"/>
          </p:cNvSpPr>
          <p:nvPr/>
        </p:nvSpPr>
        <p:spPr bwMode="auto">
          <a:xfrm>
            <a:off x="5285591" y="3419056"/>
            <a:ext cx="373344" cy="37429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60" name="Oval 51"/>
          <p:cNvSpPr>
            <a:spLocks noChangeArrowheads="1"/>
          </p:cNvSpPr>
          <p:nvPr/>
        </p:nvSpPr>
        <p:spPr bwMode="auto">
          <a:xfrm>
            <a:off x="7452077" y="3419056"/>
            <a:ext cx="373344" cy="37429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smtClean="0">
              <a:solidFill>
                <a:srgbClr val="000000"/>
              </a:solidFill>
            </a:endParaRPr>
          </a:p>
        </p:txBody>
      </p:sp>
      <p:sp>
        <p:nvSpPr>
          <p:cNvPr id="61" name="ドーナツ 60"/>
          <p:cNvSpPr/>
          <p:nvPr/>
        </p:nvSpPr>
        <p:spPr>
          <a:xfrm>
            <a:off x="6379241" y="3435254"/>
            <a:ext cx="354502" cy="358092"/>
          </a:xfrm>
          <a:prstGeom prst="donut">
            <a:avLst>
              <a:gd name="adj" fmla="val 8695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62" name="直線矢印コネクタ 61"/>
          <p:cNvCxnSpPr>
            <a:endCxn id="61" idx="2"/>
          </p:cNvCxnSpPr>
          <p:nvPr/>
        </p:nvCxnSpPr>
        <p:spPr>
          <a:xfrm>
            <a:off x="5658935" y="3614300"/>
            <a:ext cx="7203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61" idx="6"/>
          </p:cNvCxnSpPr>
          <p:nvPr/>
        </p:nvCxnSpPr>
        <p:spPr>
          <a:xfrm>
            <a:off x="6733743" y="3614300"/>
            <a:ext cx="719586" cy="8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リーフォーム 63"/>
          <p:cNvSpPr/>
          <p:nvPr/>
        </p:nvSpPr>
        <p:spPr>
          <a:xfrm>
            <a:off x="5258679" y="3144391"/>
            <a:ext cx="495948" cy="358226"/>
          </a:xfrm>
          <a:custGeom>
            <a:avLst/>
            <a:gdLst>
              <a:gd name="connsiteX0" fmla="*/ 84497 w 495948"/>
              <a:gd name="connsiteY0" fmla="*/ 330091 h 358226"/>
              <a:gd name="connsiteX1" fmla="*/ 90 w 495948"/>
              <a:gd name="connsiteY1" fmla="*/ 161279 h 358226"/>
              <a:gd name="connsiteX2" fmla="*/ 98564 w 495948"/>
              <a:gd name="connsiteY2" fmla="*/ 20602 h 358226"/>
              <a:gd name="connsiteX3" fmla="*/ 281444 w 495948"/>
              <a:gd name="connsiteY3" fmla="*/ 6534 h 358226"/>
              <a:gd name="connsiteX4" fmla="*/ 450257 w 495948"/>
              <a:gd name="connsiteY4" fmla="*/ 76873 h 358226"/>
              <a:gd name="connsiteX5" fmla="*/ 492460 w 495948"/>
              <a:gd name="connsiteY5" fmla="*/ 231617 h 358226"/>
              <a:gd name="connsiteX6" fmla="*/ 379918 w 495948"/>
              <a:gd name="connsiteY6" fmla="*/ 358226 h 35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48" h="358226">
                <a:moveTo>
                  <a:pt x="84497" y="330091"/>
                </a:moveTo>
                <a:cubicBezTo>
                  <a:pt x="41121" y="271475"/>
                  <a:pt x="-2254" y="212860"/>
                  <a:pt x="90" y="161279"/>
                </a:cubicBezTo>
                <a:cubicBezTo>
                  <a:pt x="2434" y="109698"/>
                  <a:pt x="51672" y="46393"/>
                  <a:pt x="98564" y="20602"/>
                </a:cubicBezTo>
                <a:cubicBezTo>
                  <a:pt x="145456" y="-5189"/>
                  <a:pt x="222828" y="-2845"/>
                  <a:pt x="281444" y="6534"/>
                </a:cubicBezTo>
                <a:cubicBezTo>
                  <a:pt x="340060" y="15913"/>
                  <a:pt x="415088" y="39359"/>
                  <a:pt x="450257" y="76873"/>
                </a:cubicBezTo>
                <a:cubicBezTo>
                  <a:pt x="485426" y="114387"/>
                  <a:pt x="504183" y="184725"/>
                  <a:pt x="492460" y="231617"/>
                </a:cubicBezTo>
                <a:cubicBezTo>
                  <a:pt x="480737" y="278509"/>
                  <a:pt x="430327" y="318367"/>
                  <a:pt x="379918" y="358226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フリーフォーム 64"/>
          <p:cNvSpPr/>
          <p:nvPr/>
        </p:nvSpPr>
        <p:spPr>
          <a:xfrm>
            <a:off x="6326459" y="3142508"/>
            <a:ext cx="495948" cy="358226"/>
          </a:xfrm>
          <a:custGeom>
            <a:avLst/>
            <a:gdLst>
              <a:gd name="connsiteX0" fmla="*/ 84497 w 495948"/>
              <a:gd name="connsiteY0" fmla="*/ 330091 h 358226"/>
              <a:gd name="connsiteX1" fmla="*/ 90 w 495948"/>
              <a:gd name="connsiteY1" fmla="*/ 161279 h 358226"/>
              <a:gd name="connsiteX2" fmla="*/ 98564 w 495948"/>
              <a:gd name="connsiteY2" fmla="*/ 20602 h 358226"/>
              <a:gd name="connsiteX3" fmla="*/ 281444 w 495948"/>
              <a:gd name="connsiteY3" fmla="*/ 6534 h 358226"/>
              <a:gd name="connsiteX4" fmla="*/ 450257 w 495948"/>
              <a:gd name="connsiteY4" fmla="*/ 76873 h 358226"/>
              <a:gd name="connsiteX5" fmla="*/ 492460 w 495948"/>
              <a:gd name="connsiteY5" fmla="*/ 231617 h 358226"/>
              <a:gd name="connsiteX6" fmla="*/ 379918 w 495948"/>
              <a:gd name="connsiteY6" fmla="*/ 358226 h 35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48" h="358226">
                <a:moveTo>
                  <a:pt x="84497" y="330091"/>
                </a:moveTo>
                <a:cubicBezTo>
                  <a:pt x="41121" y="271475"/>
                  <a:pt x="-2254" y="212860"/>
                  <a:pt x="90" y="161279"/>
                </a:cubicBezTo>
                <a:cubicBezTo>
                  <a:pt x="2434" y="109698"/>
                  <a:pt x="51672" y="46393"/>
                  <a:pt x="98564" y="20602"/>
                </a:cubicBezTo>
                <a:cubicBezTo>
                  <a:pt x="145456" y="-5189"/>
                  <a:pt x="222828" y="-2845"/>
                  <a:pt x="281444" y="6534"/>
                </a:cubicBezTo>
                <a:cubicBezTo>
                  <a:pt x="340060" y="15913"/>
                  <a:pt x="415088" y="39359"/>
                  <a:pt x="450257" y="76873"/>
                </a:cubicBezTo>
                <a:cubicBezTo>
                  <a:pt x="485426" y="114387"/>
                  <a:pt x="504183" y="184725"/>
                  <a:pt x="492460" y="231617"/>
                </a:cubicBezTo>
                <a:cubicBezTo>
                  <a:pt x="480737" y="278509"/>
                  <a:pt x="430327" y="318367"/>
                  <a:pt x="379918" y="358226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/>
        </p:nvSpPr>
        <p:spPr>
          <a:xfrm>
            <a:off x="5597057" y="3746462"/>
            <a:ext cx="844062" cy="211015"/>
          </a:xfrm>
          <a:custGeom>
            <a:avLst/>
            <a:gdLst>
              <a:gd name="connsiteX0" fmla="*/ 844062 w 844062"/>
              <a:gd name="connsiteY0" fmla="*/ 0 h 211015"/>
              <a:gd name="connsiteX1" fmla="*/ 407963 w 844062"/>
              <a:gd name="connsiteY1" fmla="*/ 211015 h 211015"/>
              <a:gd name="connsiteX2" fmla="*/ 0 w 844062"/>
              <a:gd name="connsiteY2" fmla="*/ 0 h 21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062" h="211015">
                <a:moveTo>
                  <a:pt x="844062" y="0"/>
                </a:moveTo>
                <a:cubicBezTo>
                  <a:pt x="696351" y="105507"/>
                  <a:pt x="548640" y="211015"/>
                  <a:pt x="407963" y="211015"/>
                </a:cubicBezTo>
                <a:cubicBezTo>
                  <a:pt x="267286" y="211015"/>
                  <a:pt x="133643" y="105507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リーフォーム 66"/>
          <p:cNvSpPr/>
          <p:nvPr/>
        </p:nvSpPr>
        <p:spPr>
          <a:xfrm>
            <a:off x="6648898" y="3755835"/>
            <a:ext cx="844062" cy="211015"/>
          </a:xfrm>
          <a:custGeom>
            <a:avLst/>
            <a:gdLst>
              <a:gd name="connsiteX0" fmla="*/ 844062 w 844062"/>
              <a:gd name="connsiteY0" fmla="*/ 0 h 211015"/>
              <a:gd name="connsiteX1" fmla="*/ 407963 w 844062"/>
              <a:gd name="connsiteY1" fmla="*/ 211015 h 211015"/>
              <a:gd name="connsiteX2" fmla="*/ 0 w 844062"/>
              <a:gd name="connsiteY2" fmla="*/ 0 h 21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062" h="211015">
                <a:moveTo>
                  <a:pt x="844062" y="0"/>
                </a:moveTo>
                <a:cubicBezTo>
                  <a:pt x="696351" y="105507"/>
                  <a:pt x="548640" y="211015"/>
                  <a:pt x="407963" y="211015"/>
                </a:cubicBezTo>
                <a:cubicBezTo>
                  <a:pt x="267286" y="211015"/>
                  <a:pt x="133643" y="105507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/>
        </p:nvSpPr>
        <p:spPr>
          <a:xfrm>
            <a:off x="5540123" y="3798039"/>
            <a:ext cx="2096086" cy="501952"/>
          </a:xfrm>
          <a:custGeom>
            <a:avLst/>
            <a:gdLst>
              <a:gd name="connsiteX0" fmla="*/ 2096086 w 2096086"/>
              <a:gd name="connsiteY0" fmla="*/ 0 h 501952"/>
              <a:gd name="connsiteX1" fmla="*/ 1786597 w 2096086"/>
              <a:gd name="connsiteY1" fmla="*/ 365760 h 501952"/>
              <a:gd name="connsiteX2" fmla="*/ 1322363 w 2096086"/>
              <a:gd name="connsiteY2" fmla="*/ 478301 h 501952"/>
              <a:gd name="connsiteX3" fmla="*/ 647114 w 2096086"/>
              <a:gd name="connsiteY3" fmla="*/ 478301 h 501952"/>
              <a:gd name="connsiteX4" fmla="*/ 196948 w 2096086"/>
              <a:gd name="connsiteY4" fmla="*/ 225083 h 501952"/>
              <a:gd name="connsiteX5" fmla="*/ 0 w 2096086"/>
              <a:gd name="connsiteY5" fmla="*/ 0 h 50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6086" h="501952">
                <a:moveTo>
                  <a:pt x="2096086" y="0"/>
                </a:moveTo>
                <a:cubicBezTo>
                  <a:pt x="2005818" y="143021"/>
                  <a:pt x="1915551" y="286043"/>
                  <a:pt x="1786597" y="365760"/>
                </a:cubicBezTo>
                <a:cubicBezTo>
                  <a:pt x="1657643" y="445477"/>
                  <a:pt x="1512277" y="459544"/>
                  <a:pt x="1322363" y="478301"/>
                </a:cubicBezTo>
                <a:cubicBezTo>
                  <a:pt x="1132449" y="497058"/>
                  <a:pt x="834683" y="520504"/>
                  <a:pt x="647114" y="478301"/>
                </a:cubicBezTo>
                <a:cubicBezTo>
                  <a:pt x="459545" y="436098"/>
                  <a:pt x="304800" y="304800"/>
                  <a:pt x="196948" y="225083"/>
                </a:cubicBezTo>
                <a:cubicBezTo>
                  <a:pt x="89096" y="145366"/>
                  <a:pt x="44548" y="72683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862635" y="3289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949767" y="36493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5628749" y="29292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684162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6945291" y="3289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6389060" y="40261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869647" y="36493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933543" y="34510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⇒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2040811" y="2973583"/>
            <a:ext cx="118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</a:rPr>
              <a:t>NFA</a:t>
            </a:r>
            <a:r>
              <a:rPr lang="ja-JP" altLang="en-US" dirty="0">
                <a:solidFill>
                  <a:srgbClr val="000000"/>
                </a:solidFill>
              </a:rPr>
              <a:t>（</a:t>
            </a:r>
            <a:r>
              <a:rPr lang="en-US" altLang="ja-JP" dirty="0">
                <a:solidFill>
                  <a:srgbClr val="000000"/>
                </a:solidFill>
              </a:rPr>
              <a:t>M1</a:t>
            </a:r>
            <a:r>
              <a:rPr lang="ja-JP" altLang="en-US" dirty="0">
                <a:solidFill>
                  <a:srgbClr val="000000"/>
                </a:solidFill>
              </a:rPr>
              <a:t>）</a:t>
            </a:r>
            <a:endParaRPr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7136915" y="2884294"/>
            <a:ext cx="118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</a:rPr>
              <a:t>NFA</a:t>
            </a:r>
            <a:r>
              <a:rPr lang="ja-JP" altLang="en-US" dirty="0">
                <a:solidFill>
                  <a:srgbClr val="000000"/>
                </a:solidFill>
              </a:rPr>
              <a:t>（</a:t>
            </a:r>
            <a:r>
              <a:rPr lang="en-US" altLang="ja-JP" dirty="0" smtClean="0">
                <a:solidFill>
                  <a:srgbClr val="000000"/>
                </a:solidFill>
              </a:rPr>
              <a:t>M2</a:t>
            </a:r>
            <a:r>
              <a:rPr lang="ja-JP" altLang="en-US" dirty="0" smtClean="0">
                <a:solidFill>
                  <a:srgbClr val="000000"/>
                </a:solidFill>
              </a:rPr>
              <a:t>）</a:t>
            </a:r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141292" y="4568083"/>
            <a:ext cx="2649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（２）</a:t>
            </a:r>
            <a:r>
              <a:rPr kumimoji="1" lang="en-US" altLang="ja-JP" sz="1600" dirty="0" smtClean="0"/>
              <a:t>DFA</a:t>
            </a:r>
            <a:r>
              <a:rPr kumimoji="1" lang="ja-JP" altLang="en-US" sz="1600" dirty="0" smtClean="0"/>
              <a:t>（</a:t>
            </a:r>
            <a:r>
              <a:rPr kumimoji="1" lang="en-US" altLang="ja-JP" sz="1600" dirty="0" smtClean="0"/>
              <a:t>M3</a:t>
            </a:r>
            <a:r>
              <a:rPr kumimoji="1" lang="ja-JP" altLang="en-US" sz="1600" dirty="0" smtClean="0"/>
              <a:t>）の状態推移図</a:t>
            </a:r>
            <a:endParaRPr kumimoji="1" lang="ja-JP" altLang="en-US" sz="1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104" y="3522788"/>
            <a:ext cx="483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（１</a:t>
            </a:r>
            <a:r>
              <a:rPr lang="ja-JP" altLang="en-US" sz="1600" dirty="0" smtClean="0"/>
              <a:t>）</a:t>
            </a:r>
            <a:r>
              <a:rPr lang="en-US" altLang="ja-JP" sz="1600" dirty="0" smtClean="0"/>
              <a:t>M2</a:t>
            </a:r>
            <a:r>
              <a:rPr lang="ja-JP" altLang="en-US" sz="1600" dirty="0" smtClean="0"/>
              <a:t>から部分集合構成法により</a:t>
            </a:r>
            <a:r>
              <a:rPr kumimoji="1" lang="ja-JP" altLang="en-US" sz="1600" dirty="0" smtClean="0"/>
              <a:t>得られる</a:t>
            </a:r>
            <a:r>
              <a:rPr kumimoji="1" lang="en-US" altLang="ja-JP" sz="1600" dirty="0" smtClean="0"/>
              <a:t>DFA(M3)</a:t>
            </a:r>
            <a:endParaRPr kumimoji="1" lang="ja-JP" altLang="en-US" sz="16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209006" y="3370217"/>
            <a:ext cx="4724537" cy="107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>
            <a:off x="4933543" y="4400821"/>
            <a:ext cx="3388376" cy="53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 flipH="1">
            <a:off x="4933543" y="3356992"/>
            <a:ext cx="1" cy="104652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63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55721" y="404664"/>
            <a:ext cx="7850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例　</a:t>
            </a:r>
            <a:r>
              <a:rPr kumimoji="1" lang="en-US" altLang="ja-JP" dirty="0" smtClean="0"/>
              <a:t>2.16</a:t>
            </a:r>
            <a:r>
              <a:rPr kumimoji="1" lang="ja-JP" altLang="en-US" dirty="0" smtClean="0"/>
              <a:t>　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表</a:t>
            </a:r>
            <a:r>
              <a:rPr lang="en-US" altLang="ja-JP" dirty="0" smtClean="0"/>
              <a:t>2.6(a)</a:t>
            </a:r>
            <a:r>
              <a:rPr lang="ja-JP" altLang="en-US" dirty="0" smtClean="0"/>
              <a:t>の</a:t>
            </a:r>
            <a:r>
              <a:rPr lang="en-US" altLang="ja-JP" dirty="0" smtClean="0"/>
              <a:t>ε-</a:t>
            </a:r>
            <a:r>
              <a:rPr lang="ja-JP" altLang="en-US" dirty="0" smtClean="0"/>
              <a:t>動作をもつ</a:t>
            </a:r>
            <a:r>
              <a:rPr lang="en-US" altLang="ja-JP" dirty="0" smtClean="0"/>
              <a:t>NFA</a:t>
            </a:r>
            <a:r>
              <a:rPr lang="ja-JP" altLang="en-US" dirty="0" smtClean="0"/>
              <a:t>　</a:t>
            </a:r>
            <a:r>
              <a:rPr lang="en-US" altLang="ja-JP" dirty="0" smtClean="0"/>
              <a:t>M1</a:t>
            </a:r>
            <a:r>
              <a:rPr lang="ja-JP" altLang="en-US" dirty="0" smtClean="0"/>
              <a:t>　を、</a:t>
            </a:r>
            <a:r>
              <a:rPr lang="en-US" altLang="ja-JP" dirty="0" smtClean="0"/>
              <a:t>ε-</a:t>
            </a:r>
            <a:r>
              <a:rPr lang="ja-JP" altLang="en-US" dirty="0" smtClean="0"/>
              <a:t>動作を持たない</a:t>
            </a:r>
            <a:r>
              <a:rPr lang="en-US" altLang="ja-JP" dirty="0" smtClean="0"/>
              <a:t>NFA</a:t>
            </a:r>
            <a:r>
              <a:rPr lang="ja-JP" altLang="en-US" dirty="0" smtClean="0"/>
              <a:t>　</a:t>
            </a:r>
            <a:r>
              <a:rPr lang="en-US" altLang="ja-JP" dirty="0" smtClean="0"/>
              <a:t>M1'</a:t>
            </a:r>
            <a:r>
              <a:rPr lang="ja-JP" altLang="en-US" dirty="0" smtClean="0"/>
              <a:t>に変換する</a:t>
            </a:r>
            <a:endParaRPr lang="en-US" altLang="ja-JP" dirty="0"/>
          </a:p>
        </p:txBody>
      </p:sp>
      <p:sp>
        <p:nvSpPr>
          <p:cNvPr id="19" name="Oval 12"/>
          <p:cNvSpPr>
            <a:spLocks noChangeArrowheads="1"/>
          </p:cNvSpPr>
          <p:nvPr/>
        </p:nvSpPr>
        <p:spPr bwMode="auto">
          <a:xfrm>
            <a:off x="874335" y="2132931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auto">
          <a:xfrm>
            <a:off x="1953835" y="2132931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2890460" y="2132931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1233110" y="227739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2314197" y="227739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874335" y="2132931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q0</a:t>
            </a: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2890460" y="2132931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q2</a:t>
            </a: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1953835" y="2132931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q1</a:t>
            </a:r>
          </a:p>
        </p:txBody>
      </p:sp>
      <p:sp>
        <p:nvSpPr>
          <p:cNvPr id="27" name="Oval 20"/>
          <p:cNvSpPr>
            <a:spLocks noChangeArrowheads="1"/>
          </p:cNvSpPr>
          <p:nvPr/>
        </p:nvSpPr>
        <p:spPr bwMode="auto">
          <a:xfrm>
            <a:off x="2852360" y="2093243"/>
            <a:ext cx="431800" cy="433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8" name="Freeform 21"/>
          <p:cNvSpPr>
            <a:spLocks/>
          </p:cNvSpPr>
          <p:nvPr/>
        </p:nvSpPr>
        <p:spPr bwMode="auto">
          <a:xfrm>
            <a:off x="706060" y="1597943"/>
            <a:ext cx="684212" cy="576263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" name="Freeform 22"/>
          <p:cNvSpPr>
            <a:spLocks/>
          </p:cNvSpPr>
          <p:nvPr/>
        </p:nvSpPr>
        <p:spPr bwMode="auto">
          <a:xfrm>
            <a:off x="2745997" y="1556668"/>
            <a:ext cx="684213" cy="576263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" name="Freeform 23"/>
          <p:cNvSpPr>
            <a:spLocks/>
          </p:cNvSpPr>
          <p:nvPr/>
        </p:nvSpPr>
        <p:spPr bwMode="auto">
          <a:xfrm>
            <a:off x="1780797" y="1596356"/>
            <a:ext cx="684213" cy="576262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3344298" y="134076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>
                <a:solidFill>
                  <a:srgbClr val="CC9900"/>
                </a:solidFill>
              </a:rPr>
              <a:t>2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1882397" y="134076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801310" y="134076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1306135" y="1990056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ε</a:t>
            </a: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2385635" y="1990056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ε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67544" y="2159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⇒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290329" y="1647169"/>
            <a:ext cx="4510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　入力　　　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　　　  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　　　</a:t>
            </a:r>
            <a:r>
              <a:rPr kumimoji="1" lang="ja-JP" altLang="en-US" dirty="0" smtClean="0">
                <a:solidFill>
                  <a:srgbClr val="996633"/>
                </a:solidFill>
              </a:rPr>
              <a:t>   </a:t>
            </a:r>
            <a:r>
              <a:rPr kumimoji="1" lang="en-US" altLang="ja-JP" dirty="0" smtClean="0">
                <a:solidFill>
                  <a:srgbClr val="996633"/>
                </a:solidFill>
              </a:rPr>
              <a:t>ε</a:t>
            </a:r>
          </a:p>
          <a:p>
            <a:r>
              <a:rPr lang="ja-JP" altLang="en-US" dirty="0" smtClean="0"/>
              <a:t>状態</a:t>
            </a:r>
            <a:endParaRPr lang="en-US" altLang="ja-JP" dirty="0" smtClean="0"/>
          </a:p>
          <a:p>
            <a:r>
              <a:rPr kumimoji="1" lang="ja-JP" altLang="en-US" dirty="0" smtClean="0"/>
              <a:t>⇒　 </a:t>
            </a:r>
            <a:r>
              <a:rPr kumimoji="1" lang="en-US" altLang="ja-JP" dirty="0" smtClean="0"/>
              <a:t>q0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{q0}      φ</a:t>
            </a:r>
            <a:r>
              <a:rPr kumimoji="1" lang="ja-JP" altLang="en-US" dirty="0" smtClean="0"/>
              <a:t>　　　  </a:t>
            </a:r>
            <a:r>
              <a:rPr kumimoji="1" lang="en-US" altLang="ja-JP" dirty="0" smtClean="0"/>
              <a:t>φ</a:t>
            </a:r>
            <a:r>
              <a:rPr kumimoji="1" lang="ja-JP" altLang="en-US" dirty="0" smtClean="0"/>
              <a:t>　　　 </a:t>
            </a:r>
            <a:r>
              <a:rPr kumimoji="1" lang="en-US" altLang="ja-JP" dirty="0" smtClean="0"/>
              <a:t>{q1}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q1</a:t>
            </a:r>
            <a:r>
              <a:rPr lang="ja-JP" altLang="en-US" dirty="0" smtClean="0"/>
              <a:t>　　　　</a:t>
            </a:r>
            <a:r>
              <a:rPr lang="en-US" altLang="ja-JP" dirty="0" smtClean="0"/>
              <a:t>φ</a:t>
            </a:r>
            <a:r>
              <a:rPr lang="ja-JP" altLang="en-US" dirty="0" smtClean="0"/>
              <a:t>　　 </a:t>
            </a:r>
            <a:r>
              <a:rPr lang="en-US" altLang="ja-JP" dirty="0" smtClean="0"/>
              <a:t>{q1}</a:t>
            </a:r>
            <a:r>
              <a:rPr lang="ja-JP" altLang="en-US" dirty="0" smtClean="0"/>
              <a:t>　　  </a:t>
            </a:r>
            <a:r>
              <a:rPr lang="en-US" altLang="ja-JP" dirty="0" smtClean="0"/>
              <a:t>φ</a:t>
            </a:r>
            <a:r>
              <a:rPr lang="ja-JP" altLang="en-US" dirty="0" smtClean="0"/>
              <a:t>　　　 </a:t>
            </a:r>
            <a:r>
              <a:rPr lang="en-US" altLang="ja-JP" dirty="0" smtClean="0"/>
              <a:t>{q2}</a:t>
            </a:r>
          </a:p>
          <a:p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q2</a:t>
            </a:r>
            <a:r>
              <a:rPr kumimoji="1" lang="ja-JP" altLang="en-US" dirty="0" smtClean="0"/>
              <a:t>　　　　</a:t>
            </a:r>
            <a:r>
              <a:rPr kumimoji="1" lang="en-US" altLang="ja-JP" dirty="0" smtClean="0"/>
              <a:t>φ</a:t>
            </a:r>
            <a:r>
              <a:rPr kumimoji="1" lang="ja-JP" altLang="en-US" dirty="0" smtClean="0"/>
              <a:t>　　　 </a:t>
            </a:r>
            <a:r>
              <a:rPr kumimoji="1" lang="en-US" altLang="ja-JP" dirty="0" smtClean="0"/>
              <a:t>φ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{q2}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φ</a:t>
            </a:r>
            <a:endParaRPr kumimoji="1" lang="ja-JP" altLang="en-US" dirty="0"/>
          </a:p>
        </p:txBody>
      </p:sp>
      <p:cxnSp>
        <p:nvCxnSpPr>
          <p:cNvPr id="39" name="直線コネクタ 38"/>
          <p:cNvCxnSpPr/>
          <p:nvPr/>
        </p:nvCxnSpPr>
        <p:spPr>
          <a:xfrm>
            <a:off x="4211219" y="2223233"/>
            <a:ext cx="42756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4211218" y="1647169"/>
            <a:ext cx="42756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4237213" y="3124497"/>
            <a:ext cx="42756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>
            <a:off x="4211218" y="1647169"/>
            <a:ext cx="1" cy="1477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H="1">
            <a:off x="8501227" y="1663640"/>
            <a:ext cx="1" cy="1477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5410821" y="1647169"/>
            <a:ext cx="1" cy="1477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539552" y="2658654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　</a:t>
            </a:r>
            <a:r>
              <a:rPr kumimoji="1" lang="en-US" altLang="ja-JP" dirty="0" smtClean="0"/>
              <a:t>2.37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ε-</a:t>
            </a:r>
            <a:r>
              <a:rPr kumimoji="1" lang="ja-JP" altLang="en-US" dirty="0" smtClean="0"/>
              <a:t>動作を持つ</a:t>
            </a:r>
            <a:r>
              <a:rPr kumimoji="1" lang="en-US" altLang="ja-JP" dirty="0" smtClean="0"/>
              <a:t>NLA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(M1)</a:t>
            </a:r>
            <a:endParaRPr kumimoji="1" lang="ja-JP" altLang="en-US" dirty="0"/>
          </a:p>
        </p:txBody>
      </p:sp>
      <p:sp>
        <p:nvSpPr>
          <p:cNvPr id="45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516688" y="6453188"/>
            <a:ext cx="2133600" cy="268287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 smtClean="0"/>
              <a:t>補</a:t>
            </a:r>
            <a:r>
              <a:rPr lang="en-US" altLang="ja-JP" sz="1400" dirty="0" smtClean="0"/>
              <a:t>2</a:t>
            </a:r>
            <a:endParaRPr lang="ja-JP" altLang="ja-JP" sz="1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56019" y="3405021"/>
            <a:ext cx="65470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①　</a:t>
            </a:r>
            <a:r>
              <a:rPr lang="en-US" altLang="ja-JP" dirty="0" smtClean="0"/>
              <a:t>δ(</a:t>
            </a:r>
            <a:r>
              <a:rPr lang="en-US" altLang="ja-JP" dirty="0" err="1" smtClean="0"/>
              <a:t>p,a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を求め、</a:t>
            </a:r>
            <a:r>
              <a:rPr lang="en-US" altLang="ja-JP" dirty="0" smtClean="0"/>
              <a:t>δ’(</a:t>
            </a:r>
            <a:r>
              <a:rPr lang="en-US" altLang="ja-JP" dirty="0" err="1" smtClean="0"/>
              <a:t>p,a</a:t>
            </a:r>
            <a:r>
              <a:rPr lang="en-US" altLang="ja-JP" dirty="0" smtClean="0"/>
              <a:t>)=</a:t>
            </a:r>
            <a:r>
              <a:rPr lang="en-US" altLang="ja-JP" dirty="0"/>
              <a:t> </a:t>
            </a:r>
            <a:r>
              <a:rPr lang="en-US" altLang="ja-JP" dirty="0" smtClean="0"/>
              <a:t>δ(</a:t>
            </a:r>
            <a:r>
              <a:rPr lang="en-US" altLang="ja-JP" dirty="0" err="1" smtClean="0"/>
              <a:t>p,a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により、</a:t>
            </a:r>
            <a:r>
              <a:rPr lang="en-US" altLang="ja-JP" dirty="0" smtClean="0"/>
              <a:t>ε-</a:t>
            </a:r>
            <a:r>
              <a:rPr lang="ja-JP" altLang="en-US" dirty="0" smtClean="0"/>
              <a:t>動作を除去した</a:t>
            </a:r>
            <a:r>
              <a:rPr lang="en-US" altLang="ja-JP" dirty="0" smtClean="0"/>
              <a:t>NFA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r>
              <a:rPr lang="ja-JP" altLang="en-US" dirty="0" smtClean="0"/>
              <a:t>　　状態推移関数</a:t>
            </a:r>
            <a:r>
              <a:rPr lang="en-US" altLang="ja-JP" dirty="0" smtClean="0"/>
              <a:t>δ</a:t>
            </a:r>
            <a:r>
              <a:rPr lang="ja-JP" altLang="en-US" dirty="0" smtClean="0"/>
              <a:t>’を算出する。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②</a:t>
            </a:r>
            <a:r>
              <a:rPr lang="ja-JP" altLang="en-US" dirty="0"/>
              <a:t>　</a:t>
            </a:r>
            <a:r>
              <a:rPr lang="en-US" altLang="ja-JP" dirty="0"/>
              <a:t>F’=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dirty="0" smtClean="0"/>
              <a:t>F</a:t>
            </a:r>
            <a:r>
              <a:rPr lang="en-US" altLang="ja-JP" dirty="0"/>
              <a:t>∪{q0}</a:t>
            </a:r>
            <a:r>
              <a:rPr lang="ja-JP" altLang="en-US" dirty="0"/>
              <a:t>　　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ε-</a:t>
            </a:r>
            <a:r>
              <a:rPr lang="ja-JP" altLang="en-US" dirty="0" smtClean="0"/>
              <a:t>閉包</a:t>
            </a:r>
            <a:r>
              <a:rPr lang="en-US" altLang="ja-JP" dirty="0" smtClean="0"/>
              <a:t>(</a:t>
            </a:r>
            <a:r>
              <a:rPr lang="en-US" altLang="ja-JP" dirty="0"/>
              <a:t>q0)∩</a:t>
            </a:r>
            <a:r>
              <a:rPr lang="en-US" altLang="ja-JP" dirty="0" err="1"/>
              <a:t>F≠φ</a:t>
            </a:r>
            <a:r>
              <a:rPr lang="ja-JP" altLang="en-US" dirty="0"/>
              <a:t>　のとき）</a:t>
            </a:r>
          </a:p>
          <a:p>
            <a:r>
              <a:rPr lang="ja-JP" altLang="en-US" dirty="0"/>
              <a:t>　　　　　　</a:t>
            </a:r>
            <a:r>
              <a:rPr lang="en-US" altLang="ja-JP" dirty="0" smtClean="0"/>
              <a:t>F                 </a:t>
            </a:r>
            <a:r>
              <a:rPr lang="ja-JP" altLang="en-US" dirty="0" smtClean="0"/>
              <a:t>（</a:t>
            </a:r>
            <a:r>
              <a:rPr lang="en-US" altLang="ja-JP" dirty="0"/>
              <a:t> ε-</a:t>
            </a:r>
            <a:r>
              <a:rPr lang="ja-JP" altLang="en-US" dirty="0"/>
              <a:t>閉</a:t>
            </a:r>
            <a:r>
              <a:rPr lang="ja-JP" altLang="en-US" dirty="0" smtClean="0"/>
              <a:t>包</a:t>
            </a:r>
            <a:r>
              <a:rPr lang="en-US" altLang="ja-JP" dirty="0" smtClean="0"/>
              <a:t>(</a:t>
            </a:r>
            <a:r>
              <a:rPr lang="en-US" altLang="ja-JP" dirty="0"/>
              <a:t>q0)∩F=φ</a:t>
            </a:r>
            <a:r>
              <a:rPr lang="ja-JP" altLang="en-US" dirty="0"/>
              <a:t>　のとき）</a:t>
            </a:r>
          </a:p>
          <a:p>
            <a:r>
              <a:rPr lang="ja-JP" altLang="en-US" dirty="0" smtClean="0"/>
              <a:t>　　により、</a:t>
            </a:r>
            <a:r>
              <a:rPr lang="en-US" altLang="ja-JP" dirty="0"/>
              <a:t> ε-</a:t>
            </a:r>
            <a:r>
              <a:rPr lang="ja-JP" altLang="en-US" dirty="0"/>
              <a:t>動作を除去した</a:t>
            </a:r>
            <a:r>
              <a:rPr lang="en-US" altLang="ja-JP" dirty="0" smtClean="0"/>
              <a:t>NFA</a:t>
            </a:r>
            <a:r>
              <a:rPr lang="ja-JP" altLang="en-US" dirty="0" smtClean="0"/>
              <a:t>の最終状態</a:t>
            </a:r>
            <a:r>
              <a:rPr lang="en-US" altLang="ja-JP" dirty="0" smtClean="0"/>
              <a:t>F’</a:t>
            </a:r>
            <a:r>
              <a:rPr lang="ja-JP" altLang="en-US" dirty="0" err="1" smtClean="0"/>
              <a:t>を算</a:t>
            </a:r>
            <a:r>
              <a:rPr lang="ja-JP" altLang="en-US" dirty="0" smtClean="0"/>
              <a:t>出する。</a:t>
            </a:r>
            <a:endParaRPr lang="en-US" altLang="ja-JP" dirty="0" smtClean="0"/>
          </a:p>
        </p:txBody>
      </p:sp>
      <p:sp>
        <p:nvSpPr>
          <p:cNvPr id="50" name="Text Box 13"/>
          <p:cNvSpPr txBox="1">
            <a:spLocks noChangeArrowheads="1"/>
          </p:cNvSpPr>
          <p:nvPr/>
        </p:nvSpPr>
        <p:spPr bwMode="auto">
          <a:xfrm>
            <a:off x="1234697" y="3911525"/>
            <a:ext cx="4235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/>
              <a:t>　＾</a:t>
            </a:r>
            <a:endParaRPr lang="ja-JP" altLang="en-US" sz="1600" dirty="0"/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3491880" y="3882534"/>
            <a:ext cx="4235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/>
              <a:t>　＾</a:t>
            </a:r>
            <a:endParaRPr lang="ja-JP" altLang="en-US" sz="1600" dirty="0"/>
          </a:p>
        </p:txBody>
      </p:sp>
      <p:sp>
        <p:nvSpPr>
          <p:cNvPr id="3" name="正方形/長方形 2"/>
          <p:cNvSpPr/>
          <p:nvPr/>
        </p:nvSpPr>
        <p:spPr>
          <a:xfrm>
            <a:off x="4463413" y="1227024"/>
            <a:ext cx="333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表</a:t>
            </a:r>
            <a:r>
              <a:rPr lang="en-US" altLang="ja-JP" dirty="0" smtClean="0"/>
              <a:t>2.6(a)</a:t>
            </a:r>
            <a:r>
              <a:rPr lang="ja-JP" altLang="en-US" dirty="0" smtClean="0"/>
              <a:t>　</a:t>
            </a:r>
            <a:r>
              <a:rPr lang="en-US" altLang="ja-JP" dirty="0" smtClean="0"/>
              <a:t>ε-</a:t>
            </a:r>
            <a:r>
              <a:rPr lang="ja-JP" altLang="en-US" dirty="0"/>
              <a:t>動作をもつ</a:t>
            </a:r>
            <a:r>
              <a:rPr lang="en-US" altLang="ja-JP" dirty="0"/>
              <a:t>NFA</a:t>
            </a:r>
            <a:r>
              <a:rPr lang="ja-JP" altLang="en-US" dirty="0"/>
              <a:t>　</a:t>
            </a:r>
            <a:r>
              <a:rPr lang="en-US" altLang="ja-JP" dirty="0"/>
              <a:t>M1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0485" y="35398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手順</a:t>
            </a:r>
            <a:endParaRPr kumimoji="1" lang="ja-JP" altLang="en-US" b="1" dirty="0"/>
          </a:p>
        </p:txBody>
      </p:sp>
      <p:sp>
        <p:nvSpPr>
          <p:cNvPr id="2" name="左中かっこ 1"/>
          <p:cNvSpPr/>
          <p:nvPr/>
        </p:nvSpPr>
        <p:spPr>
          <a:xfrm>
            <a:off x="1780797" y="4869160"/>
            <a:ext cx="141287" cy="4320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42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2" name="Text Box 25"/>
          <p:cNvSpPr txBox="1">
            <a:spLocks noChangeArrowheads="1"/>
          </p:cNvSpPr>
          <p:nvPr/>
        </p:nvSpPr>
        <p:spPr bwMode="auto">
          <a:xfrm>
            <a:off x="539552" y="2011065"/>
            <a:ext cx="606851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1600" b="1" dirty="0" smtClean="0">
                <a:solidFill>
                  <a:schemeClr val="accent2"/>
                </a:solidFill>
              </a:rPr>
              <a:t>　　　　　　　</a:t>
            </a:r>
            <a:r>
              <a:rPr lang="en-US" altLang="ja-JP" sz="1600" b="1" dirty="0" smtClean="0">
                <a:solidFill>
                  <a:schemeClr val="accent2"/>
                </a:solidFill>
              </a:rPr>
              <a:t>δ(q0,ε</a:t>
            </a:r>
            <a:r>
              <a:rPr lang="en-US" altLang="ja-JP" sz="1600" b="1" dirty="0">
                <a:solidFill>
                  <a:schemeClr val="accent2"/>
                </a:solidFill>
              </a:rPr>
              <a:t>)= {q0,q1,q2</a:t>
            </a:r>
            <a:r>
              <a:rPr lang="en-US" altLang="ja-JP" sz="1600" b="1" dirty="0" smtClean="0">
                <a:solidFill>
                  <a:schemeClr val="accent2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ja-JP" sz="1600" b="1" dirty="0" smtClean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b="1" dirty="0" smtClean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chemeClr val="accent2"/>
                </a:solidFill>
              </a:rPr>
              <a:t>δ</a:t>
            </a:r>
            <a:r>
              <a:rPr lang="en-US" altLang="ja-JP" sz="1600" b="1" dirty="0" smtClean="0">
                <a:solidFill>
                  <a:schemeClr val="accent2"/>
                </a:solidFill>
              </a:rPr>
              <a:t>’</a:t>
            </a:r>
            <a:r>
              <a:rPr lang="en-US" altLang="ja-JP" sz="1600" dirty="0" smtClean="0"/>
              <a:t> (q0,0)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dirty="0" smtClean="0"/>
              <a:t>(q0,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0</a:t>
            </a:r>
            <a:r>
              <a:rPr lang="en-US" altLang="ja-JP" sz="1600" dirty="0"/>
              <a:t>) = {q0,q1,q2}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b="1" dirty="0">
                <a:solidFill>
                  <a:schemeClr val="accent2"/>
                </a:solidFill>
              </a:rPr>
              <a:t>’ </a:t>
            </a:r>
            <a:r>
              <a:rPr lang="en-US" altLang="ja-JP" sz="1600" dirty="0" smtClean="0"/>
              <a:t>(q0,1) = </a:t>
            </a: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dirty="0" smtClean="0"/>
              <a:t>(q0,1</a:t>
            </a:r>
            <a:r>
              <a:rPr lang="en-US" altLang="ja-JP" sz="1600" dirty="0"/>
              <a:t>) = {q1,q2}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b="1" dirty="0">
                <a:solidFill>
                  <a:schemeClr val="accent2"/>
                </a:solidFill>
              </a:rPr>
              <a:t>’ </a:t>
            </a:r>
            <a:r>
              <a:rPr lang="en-US" altLang="ja-JP" sz="1600" dirty="0" smtClean="0"/>
              <a:t>(</a:t>
            </a:r>
            <a:r>
              <a:rPr lang="en-US" altLang="ja-JP" sz="1600" dirty="0"/>
              <a:t>q0,2) = </a:t>
            </a: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dirty="0" smtClean="0"/>
              <a:t>(q0,2</a:t>
            </a:r>
            <a:r>
              <a:rPr lang="en-US" altLang="ja-JP" sz="1600" dirty="0"/>
              <a:t>) = {q2}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b="1" dirty="0">
                <a:solidFill>
                  <a:schemeClr val="accent2"/>
                </a:solidFill>
              </a:rPr>
              <a:t>’ </a:t>
            </a:r>
            <a:r>
              <a:rPr lang="en-US" altLang="ja-JP" sz="1600" dirty="0" smtClean="0"/>
              <a:t>(q1,0</a:t>
            </a:r>
            <a:r>
              <a:rPr lang="en-US" altLang="ja-JP" sz="1600" dirty="0"/>
              <a:t>) = </a:t>
            </a:r>
            <a:r>
              <a:rPr lang="en-US" altLang="ja-JP" sz="1600" b="1" dirty="0">
                <a:solidFill>
                  <a:schemeClr val="accent2"/>
                </a:solidFill>
              </a:rPr>
              <a:t>δ</a:t>
            </a:r>
            <a:r>
              <a:rPr lang="en-US" altLang="ja-JP" sz="1600" dirty="0"/>
              <a:t>(q1,0) = 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b="1" dirty="0">
                <a:solidFill>
                  <a:schemeClr val="accent2"/>
                </a:solidFill>
              </a:rPr>
              <a:t>’ </a:t>
            </a:r>
            <a:r>
              <a:rPr lang="en-US" altLang="ja-JP" sz="1600" dirty="0" smtClean="0"/>
              <a:t>(q1,1</a:t>
            </a:r>
            <a:r>
              <a:rPr lang="en-US" altLang="ja-JP" sz="1600" dirty="0"/>
              <a:t>) = </a:t>
            </a:r>
            <a:r>
              <a:rPr lang="en-US" altLang="ja-JP" sz="1600" b="1" dirty="0">
                <a:solidFill>
                  <a:schemeClr val="accent2"/>
                </a:solidFill>
              </a:rPr>
              <a:t>δ</a:t>
            </a:r>
            <a:r>
              <a:rPr lang="en-US" altLang="ja-JP" sz="1600" dirty="0"/>
              <a:t>(q1,1) = {q1,q2}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b="1" dirty="0">
                <a:solidFill>
                  <a:schemeClr val="accent2"/>
                </a:solidFill>
              </a:rPr>
              <a:t>’ </a:t>
            </a:r>
            <a:r>
              <a:rPr lang="en-US" altLang="ja-JP" sz="1600" dirty="0" smtClean="0"/>
              <a:t>(q1,2</a:t>
            </a:r>
            <a:r>
              <a:rPr lang="en-US" altLang="ja-JP" sz="1600" dirty="0"/>
              <a:t>) = </a:t>
            </a:r>
            <a:r>
              <a:rPr lang="en-US" altLang="ja-JP" sz="1600" b="1" dirty="0">
                <a:solidFill>
                  <a:schemeClr val="accent2"/>
                </a:solidFill>
              </a:rPr>
              <a:t>δ</a:t>
            </a:r>
            <a:r>
              <a:rPr lang="en-US" altLang="ja-JP" sz="1600" dirty="0"/>
              <a:t>(q1,2) = {q2}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b="1" dirty="0">
                <a:solidFill>
                  <a:schemeClr val="accent2"/>
                </a:solidFill>
              </a:rPr>
              <a:t>’ </a:t>
            </a:r>
            <a:r>
              <a:rPr lang="en-US" altLang="ja-JP" sz="1600" dirty="0" smtClean="0"/>
              <a:t>(q2,0</a:t>
            </a:r>
            <a:r>
              <a:rPr lang="en-US" altLang="ja-JP" sz="1600" dirty="0"/>
              <a:t>) = </a:t>
            </a:r>
            <a:r>
              <a:rPr lang="en-US" altLang="ja-JP" sz="1600" b="1" dirty="0">
                <a:solidFill>
                  <a:schemeClr val="accent2"/>
                </a:solidFill>
              </a:rPr>
              <a:t>δ</a:t>
            </a:r>
            <a:r>
              <a:rPr lang="en-US" altLang="ja-JP" sz="1600" dirty="0"/>
              <a:t>(q2,0) = 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b="1" dirty="0">
                <a:solidFill>
                  <a:schemeClr val="accent2"/>
                </a:solidFill>
              </a:rPr>
              <a:t>’ </a:t>
            </a:r>
            <a:r>
              <a:rPr lang="en-US" altLang="ja-JP" sz="1600" dirty="0" smtClean="0"/>
              <a:t>(q2,1</a:t>
            </a:r>
            <a:r>
              <a:rPr lang="en-US" altLang="ja-JP" sz="1600" dirty="0"/>
              <a:t>) = </a:t>
            </a:r>
            <a:r>
              <a:rPr lang="en-US" altLang="ja-JP" sz="1600" b="1" dirty="0">
                <a:solidFill>
                  <a:schemeClr val="accent2"/>
                </a:solidFill>
              </a:rPr>
              <a:t>δ</a:t>
            </a:r>
            <a:r>
              <a:rPr lang="en-US" altLang="ja-JP" sz="1600" dirty="0"/>
              <a:t>(q2,1) = 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b="1" dirty="0">
                <a:solidFill>
                  <a:schemeClr val="accent2"/>
                </a:solidFill>
              </a:rPr>
              <a:t>’ </a:t>
            </a:r>
            <a:r>
              <a:rPr lang="en-US" altLang="ja-JP" sz="1600" dirty="0" smtClean="0"/>
              <a:t>(q2,2</a:t>
            </a:r>
            <a:r>
              <a:rPr lang="en-US" altLang="ja-JP" sz="1600" dirty="0"/>
              <a:t>) = </a:t>
            </a:r>
            <a:r>
              <a:rPr lang="en-US" altLang="ja-JP" sz="1600" b="1" dirty="0">
                <a:solidFill>
                  <a:schemeClr val="accent2"/>
                </a:solidFill>
              </a:rPr>
              <a:t>δ</a:t>
            </a:r>
            <a:r>
              <a:rPr lang="en-US" altLang="ja-JP" sz="1600" dirty="0"/>
              <a:t>(q2,2) = {q2}</a:t>
            </a:r>
          </a:p>
        </p:txBody>
      </p:sp>
      <p:sp>
        <p:nvSpPr>
          <p:cNvPr id="35842" name="Oval 2"/>
          <p:cNvSpPr>
            <a:spLocks noChangeArrowheads="1"/>
          </p:cNvSpPr>
          <p:nvPr/>
        </p:nvSpPr>
        <p:spPr bwMode="auto">
          <a:xfrm>
            <a:off x="971923" y="1340272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2051423" y="1340272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2988048" y="1340272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1330698" y="148473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2411785" y="148473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971923" y="1340272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q0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2988048" y="1340272"/>
            <a:ext cx="390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>
                <a:solidFill>
                  <a:schemeClr val="accent2"/>
                </a:solidFill>
              </a:rPr>
              <a:t>q2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2051423" y="1340272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q1</a:t>
            </a:r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2949948" y="1300585"/>
            <a:ext cx="431800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5851" name="Freeform 11"/>
          <p:cNvSpPr>
            <a:spLocks/>
          </p:cNvSpPr>
          <p:nvPr/>
        </p:nvSpPr>
        <p:spPr bwMode="auto">
          <a:xfrm>
            <a:off x="803648" y="805285"/>
            <a:ext cx="684212" cy="576262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52" name="Freeform 12"/>
          <p:cNvSpPr>
            <a:spLocks/>
          </p:cNvSpPr>
          <p:nvPr/>
        </p:nvSpPr>
        <p:spPr bwMode="auto">
          <a:xfrm>
            <a:off x="2843585" y="764010"/>
            <a:ext cx="684213" cy="576262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53" name="Freeform 13"/>
          <p:cNvSpPr>
            <a:spLocks/>
          </p:cNvSpPr>
          <p:nvPr/>
        </p:nvSpPr>
        <p:spPr bwMode="auto">
          <a:xfrm>
            <a:off x="1878385" y="803697"/>
            <a:ext cx="684213" cy="576263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3183310" y="52445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/>
              <a:t>2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1979985" y="54811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1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898898" y="54811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0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1403723" y="1197397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ε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2483223" y="1197397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ε</a:t>
            </a:r>
          </a:p>
        </p:txBody>
      </p:sp>
      <p:sp>
        <p:nvSpPr>
          <p:cNvPr id="35916" name="Text Box 23"/>
          <p:cNvSpPr txBox="1">
            <a:spLocks noChangeArrowheads="1"/>
          </p:cNvSpPr>
          <p:nvPr/>
        </p:nvSpPr>
        <p:spPr bwMode="auto">
          <a:xfrm>
            <a:off x="1547664" y="4653136"/>
            <a:ext cx="2889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35891" name="Rectangle 73"/>
          <p:cNvSpPr>
            <a:spLocks noChangeArrowheads="1"/>
          </p:cNvSpPr>
          <p:nvPr/>
        </p:nvSpPr>
        <p:spPr bwMode="auto">
          <a:xfrm>
            <a:off x="4038043" y="1988840"/>
            <a:ext cx="41841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ε-</a:t>
            </a:r>
            <a:r>
              <a:rPr lang="ja-JP" altLang="en-US" sz="1600" b="1" dirty="0" smtClean="0">
                <a:solidFill>
                  <a:schemeClr val="accent2"/>
                </a:solidFill>
              </a:rPr>
              <a:t>閉包</a:t>
            </a:r>
            <a:r>
              <a:rPr lang="en-US" altLang="ja-JP" sz="1600" b="1" dirty="0" smtClean="0">
                <a:solidFill>
                  <a:schemeClr val="accent2"/>
                </a:solidFill>
              </a:rPr>
              <a:t>(q0</a:t>
            </a:r>
            <a:r>
              <a:rPr lang="en-US" altLang="ja-JP" sz="1600" b="1" dirty="0">
                <a:solidFill>
                  <a:schemeClr val="accent2"/>
                </a:solidFill>
              </a:rPr>
              <a:t>)∩{q2} </a:t>
            </a:r>
            <a:r>
              <a:rPr lang="en-US" altLang="ja-JP" sz="1600" b="1" dirty="0" smtClean="0">
                <a:solidFill>
                  <a:schemeClr val="accent2"/>
                </a:solidFill>
              </a:rPr>
              <a:t>={q0,q1,q2}</a:t>
            </a:r>
            <a:r>
              <a:rPr lang="ja-JP" altLang="en-US" sz="1600" b="1" dirty="0" smtClean="0">
                <a:solidFill>
                  <a:schemeClr val="accent2"/>
                </a:solidFill>
              </a:rPr>
              <a:t>∩</a:t>
            </a:r>
            <a:r>
              <a:rPr lang="en-US" altLang="ja-JP" sz="1600" b="1" dirty="0" smtClean="0">
                <a:solidFill>
                  <a:schemeClr val="accent2"/>
                </a:solidFill>
              </a:rPr>
              <a:t>{q2}={q2}≠</a:t>
            </a:r>
            <a:r>
              <a:rPr lang="en-US" altLang="ja-JP" sz="1600" b="1" dirty="0">
                <a:solidFill>
                  <a:schemeClr val="accent2"/>
                </a:solidFill>
              </a:rPr>
              <a:t>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/>
              <a:t>より、新しい</a:t>
            </a:r>
            <a:r>
              <a:rPr lang="en-US" altLang="ja-JP" sz="1600" dirty="0" smtClean="0"/>
              <a:t>F’=</a:t>
            </a:r>
            <a:r>
              <a:rPr lang="en-US" altLang="ja-JP" sz="1600" b="1" dirty="0">
                <a:solidFill>
                  <a:schemeClr val="accent2"/>
                </a:solidFill>
              </a:rPr>
              <a:t>F∪{q0}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/>
              <a:t>（</a:t>
            </a:r>
            <a:r>
              <a:rPr lang="en-US" altLang="ja-JP" sz="1600" dirty="0" smtClean="0"/>
              <a:t>q0</a:t>
            </a:r>
            <a:r>
              <a:rPr lang="ja-JP" altLang="en-US" sz="1600" dirty="0"/>
              <a:t>も最終状態に</a:t>
            </a:r>
            <a:r>
              <a:rPr lang="ja-JP" altLang="en-US" sz="1600" dirty="0" smtClean="0"/>
              <a:t>加える）</a:t>
            </a:r>
            <a:endParaRPr lang="ja-JP" altLang="en-US" sz="1600" dirty="0"/>
          </a:p>
        </p:txBody>
      </p:sp>
      <p:sp>
        <p:nvSpPr>
          <p:cNvPr id="35893" name="Line 75"/>
          <p:cNvSpPr>
            <a:spLocks noChangeShapeType="1"/>
          </p:cNvSpPr>
          <p:nvPr/>
        </p:nvSpPr>
        <p:spPr bwMode="auto">
          <a:xfrm>
            <a:off x="611560" y="1483147"/>
            <a:ext cx="360363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9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/>
              <a:t>補</a:t>
            </a:r>
            <a:r>
              <a:rPr lang="en-US" altLang="ja-JP" sz="1400" dirty="0" smtClean="0"/>
              <a:t>3</a:t>
            </a:r>
            <a:endParaRPr lang="ja-JP" altLang="ja-JP" sz="1400" dirty="0" smtClean="0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1590207" y="2695776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81" name="Text Box 28"/>
          <p:cNvSpPr txBox="1">
            <a:spLocks noChangeArrowheads="1"/>
          </p:cNvSpPr>
          <p:nvPr/>
        </p:nvSpPr>
        <p:spPr bwMode="auto">
          <a:xfrm>
            <a:off x="1590207" y="2946770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577181" y="4404419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1590207" y="4158182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1590207" y="3921849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1590207" y="3700002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1581193" y="3417793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1590207" y="3201769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74433" y="5373216"/>
            <a:ext cx="370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2.39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ε-</a:t>
            </a:r>
            <a:r>
              <a:rPr kumimoji="1" lang="ja-JP" altLang="en-US" dirty="0" smtClean="0"/>
              <a:t>動作を持たない</a:t>
            </a:r>
            <a:r>
              <a:rPr kumimoji="1" lang="en-US" altLang="ja-JP" dirty="0" smtClean="0"/>
              <a:t>NFA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M1</a:t>
            </a:r>
            <a:r>
              <a:rPr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039017" y="3546113"/>
            <a:ext cx="42114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入力</a:t>
            </a:r>
            <a:endParaRPr kumimoji="1" lang="en-US" altLang="ja-JP" dirty="0" smtClean="0"/>
          </a:p>
          <a:p>
            <a:r>
              <a:rPr kumimoji="1" lang="ja-JP" altLang="en-US" dirty="0" smtClean="0"/>
              <a:t>状態 　　　　　　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　　　　　　　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　　　　   </a:t>
            </a:r>
            <a:r>
              <a:rPr kumimoji="1" lang="en-US" altLang="ja-JP" dirty="0" smtClean="0"/>
              <a:t>2</a:t>
            </a:r>
          </a:p>
          <a:p>
            <a:r>
              <a:rPr lang="ja-JP" altLang="en-US" dirty="0" smtClean="0"/>
              <a:t>　　 ⇒</a:t>
            </a:r>
            <a:r>
              <a:rPr lang="en-US" altLang="ja-JP" dirty="0" smtClean="0"/>
              <a:t>q0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{q0,q1,q2}    {q1,q2}    {q2}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q1         φ              {q1,q2}    {q2}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q2         φ</a:t>
            </a:r>
            <a:r>
              <a:rPr lang="ja-JP" altLang="en-US" dirty="0" smtClean="0"/>
              <a:t>　　　　　　　　</a:t>
            </a:r>
            <a:r>
              <a:rPr lang="en-US" altLang="ja-JP" dirty="0" smtClean="0"/>
              <a:t>φ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{q2}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3980720" y="4130315"/>
            <a:ext cx="42174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3981983" y="3540323"/>
            <a:ext cx="42174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3981983" y="5030247"/>
            <a:ext cx="42174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>
            <a:off x="3980720" y="3540323"/>
            <a:ext cx="1263" cy="1489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8196911" y="3538218"/>
            <a:ext cx="1263" cy="1489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5119890" y="3540323"/>
            <a:ext cx="1263" cy="1489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左大かっこ 2"/>
          <p:cNvSpPr/>
          <p:nvPr/>
        </p:nvSpPr>
        <p:spPr>
          <a:xfrm>
            <a:off x="539552" y="2780928"/>
            <a:ext cx="72008" cy="67432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左大かっこ 42"/>
          <p:cNvSpPr/>
          <p:nvPr/>
        </p:nvSpPr>
        <p:spPr>
          <a:xfrm>
            <a:off x="539552" y="3501008"/>
            <a:ext cx="72008" cy="67432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左大かっこ 43"/>
          <p:cNvSpPr/>
          <p:nvPr/>
        </p:nvSpPr>
        <p:spPr>
          <a:xfrm>
            <a:off x="539552" y="4221088"/>
            <a:ext cx="72008" cy="67432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4239348" y="3100658"/>
            <a:ext cx="3919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表</a:t>
            </a:r>
            <a:r>
              <a:rPr lang="en-US" altLang="ja-JP" dirty="0" smtClean="0"/>
              <a:t>2.6(b)</a:t>
            </a:r>
            <a:r>
              <a:rPr lang="ja-JP" altLang="en-US" dirty="0" smtClean="0"/>
              <a:t>　</a:t>
            </a:r>
            <a:r>
              <a:rPr lang="en-US" altLang="ja-JP" dirty="0" smtClean="0"/>
              <a:t>ε-</a:t>
            </a:r>
            <a:r>
              <a:rPr lang="ja-JP" altLang="en-US" dirty="0"/>
              <a:t>動作</a:t>
            </a:r>
            <a:r>
              <a:rPr lang="ja-JP" altLang="en-US" dirty="0" smtClean="0"/>
              <a:t>を持たない</a:t>
            </a:r>
            <a:r>
              <a:rPr lang="en-US" altLang="ja-JP" dirty="0" smtClean="0"/>
              <a:t>NFA</a:t>
            </a:r>
            <a:r>
              <a:rPr lang="ja-JP" altLang="en-US" dirty="0"/>
              <a:t>　</a:t>
            </a:r>
            <a:r>
              <a:rPr lang="en-US" altLang="ja-JP" dirty="0" smtClean="0"/>
              <a:t>M1'</a:t>
            </a:r>
            <a:endParaRPr lang="ja-JP" altLang="en-US" dirty="0"/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1510567" y="1938318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</p:spTree>
    <p:extLst>
      <p:ext uri="{BB962C8B-B14F-4D97-AF65-F5344CB8AC3E}">
        <p14:creationId xmlns:p14="http://schemas.microsoft.com/office/powerpoint/2010/main" val="195373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2" name="Text Box 25"/>
          <p:cNvSpPr txBox="1">
            <a:spLocks noChangeArrowheads="1"/>
          </p:cNvSpPr>
          <p:nvPr/>
        </p:nvSpPr>
        <p:spPr bwMode="auto">
          <a:xfrm>
            <a:off x="539552" y="2011065"/>
            <a:ext cx="606851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1600" b="1" dirty="0" smtClean="0">
                <a:solidFill>
                  <a:schemeClr val="accent2"/>
                </a:solidFill>
              </a:rPr>
              <a:t>　　　　　　　</a:t>
            </a:r>
            <a:r>
              <a:rPr lang="en-US" altLang="ja-JP" sz="1600" b="1" dirty="0" smtClean="0">
                <a:solidFill>
                  <a:schemeClr val="accent2"/>
                </a:solidFill>
              </a:rPr>
              <a:t>δ(q0,ε</a:t>
            </a:r>
            <a:r>
              <a:rPr lang="en-US" altLang="ja-JP" sz="1600" b="1" dirty="0">
                <a:solidFill>
                  <a:schemeClr val="accent2"/>
                </a:solidFill>
              </a:rPr>
              <a:t>)= {q0,q1,q2</a:t>
            </a:r>
            <a:r>
              <a:rPr lang="en-US" altLang="ja-JP" sz="1600" b="1" dirty="0" smtClean="0">
                <a:solidFill>
                  <a:schemeClr val="accent2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ja-JP" sz="1600" b="1" dirty="0" smtClean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b="1" dirty="0" smtClean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chemeClr val="accent2"/>
                </a:solidFill>
              </a:rPr>
              <a:t>δ</a:t>
            </a:r>
            <a:r>
              <a:rPr lang="en-US" altLang="ja-JP" sz="1600" b="1" dirty="0" smtClean="0">
                <a:solidFill>
                  <a:schemeClr val="accent2"/>
                </a:solidFill>
              </a:rPr>
              <a:t>’</a:t>
            </a:r>
            <a:r>
              <a:rPr lang="en-US" altLang="ja-JP" sz="1600" dirty="0" smtClean="0"/>
              <a:t> (q0,0)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dirty="0" smtClean="0"/>
              <a:t>(q0,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0</a:t>
            </a:r>
            <a:r>
              <a:rPr lang="en-US" altLang="ja-JP" sz="1600" dirty="0"/>
              <a:t>) = {q0,q1,q2}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b="1" dirty="0">
                <a:solidFill>
                  <a:schemeClr val="accent2"/>
                </a:solidFill>
              </a:rPr>
              <a:t>’ </a:t>
            </a:r>
            <a:r>
              <a:rPr lang="en-US" altLang="ja-JP" sz="1600" dirty="0" smtClean="0"/>
              <a:t>(q0,1) = </a:t>
            </a: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dirty="0" smtClean="0"/>
              <a:t>(q0,1</a:t>
            </a:r>
            <a:r>
              <a:rPr lang="en-US" altLang="ja-JP" sz="1600" dirty="0"/>
              <a:t>) = {q1,q2}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b="1" dirty="0">
                <a:solidFill>
                  <a:schemeClr val="accent2"/>
                </a:solidFill>
              </a:rPr>
              <a:t>’ </a:t>
            </a:r>
            <a:r>
              <a:rPr lang="en-US" altLang="ja-JP" sz="1600" dirty="0" smtClean="0"/>
              <a:t>(</a:t>
            </a:r>
            <a:r>
              <a:rPr lang="en-US" altLang="ja-JP" sz="1600" dirty="0"/>
              <a:t>q0,2) = </a:t>
            </a: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dirty="0" smtClean="0"/>
              <a:t>(q0,2</a:t>
            </a:r>
            <a:r>
              <a:rPr lang="en-US" altLang="ja-JP" sz="1600" dirty="0"/>
              <a:t>) = {q2}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b="1" dirty="0">
                <a:solidFill>
                  <a:schemeClr val="accent2"/>
                </a:solidFill>
              </a:rPr>
              <a:t>’ </a:t>
            </a:r>
            <a:r>
              <a:rPr lang="en-US" altLang="ja-JP" sz="1600" dirty="0" smtClean="0"/>
              <a:t>(q1,0</a:t>
            </a:r>
            <a:r>
              <a:rPr lang="en-US" altLang="ja-JP" sz="1600" dirty="0"/>
              <a:t>) = </a:t>
            </a:r>
            <a:r>
              <a:rPr lang="en-US" altLang="ja-JP" sz="1600" b="1" dirty="0">
                <a:solidFill>
                  <a:schemeClr val="accent2"/>
                </a:solidFill>
              </a:rPr>
              <a:t>δ</a:t>
            </a:r>
            <a:r>
              <a:rPr lang="en-US" altLang="ja-JP" sz="1600" dirty="0"/>
              <a:t>(q1,0) = 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b="1" dirty="0">
                <a:solidFill>
                  <a:schemeClr val="accent2"/>
                </a:solidFill>
              </a:rPr>
              <a:t>’ </a:t>
            </a:r>
            <a:r>
              <a:rPr lang="en-US" altLang="ja-JP" sz="1600" dirty="0" smtClean="0"/>
              <a:t>(q1,1</a:t>
            </a:r>
            <a:r>
              <a:rPr lang="en-US" altLang="ja-JP" sz="1600" dirty="0"/>
              <a:t>) = </a:t>
            </a:r>
            <a:r>
              <a:rPr lang="en-US" altLang="ja-JP" sz="1600" b="1" dirty="0">
                <a:solidFill>
                  <a:schemeClr val="accent2"/>
                </a:solidFill>
              </a:rPr>
              <a:t>δ</a:t>
            </a:r>
            <a:r>
              <a:rPr lang="en-US" altLang="ja-JP" sz="1600" dirty="0"/>
              <a:t>(q1,1) = {q1,q2}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b="1" dirty="0">
                <a:solidFill>
                  <a:schemeClr val="accent2"/>
                </a:solidFill>
              </a:rPr>
              <a:t>’ </a:t>
            </a:r>
            <a:r>
              <a:rPr lang="en-US" altLang="ja-JP" sz="1600" dirty="0" smtClean="0"/>
              <a:t>(q1,2</a:t>
            </a:r>
            <a:r>
              <a:rPr lang="en-US" altLang="ja-JP" sz="1600" dirty="0"/>
              <a:t>) = </a:t>
            </a:r>
            <a:r>
              <a:rPr lang="en-US" altLang="ja-JP" sz="1600" b="1" dirty="0">
                <a:solidFill>
                  <a:schemeClr val="accent2"/>
                </a:solidFill>
              </a:rPr>
              <a:t>δ</a:t>
            </a:r>
            <a:r>
              <a:rPr lang="en-US" altLang="ja-JP" sz="1600" dirty="0"/>
              <a:t>(q1,2) = {q2}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b="1" dirty="0">
                <a:solidFill>
                  <a:schemeClr val="accent2"/>
                </a:solidFill>
              </a:rPr>
              <a:t>’ </a:t>
            </a:r>
            <a:r>
              <a:rPr lang="en-US" altLang="ja-JP" sz="1600" dirty="0" smtClean="0"/>
              <a:t>(q2,0</a:t>
            </a:r>
            <a:r>
              <a:rPr lang="en-US" altLang="ja-JP" sz="1600" dirty="0"/>
              <a:t>) = </a:t>
            </a:r>
            <a:r>
              <a:rPr lang="en-US" altLang="ja-JP" sz="1600" b="1" dirty="0">
                <a:solidFill>
                  <a:schemeClr val="accent2"/>
                </a:solidFill>
              </a:rPr>
              <a:t>δ</a:t>
            </a:r>
            <a:r>
              <a:rPr lang="en-US" altLang="ja-JP" sz="1600" dirty="0"/>
              <a:t>(q2,0) = 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b="1" dirty="0">
                <a:solidFill>
                  <a:schemeClr val="accent2"/>
                </a:solidFill>
              </a:rPr>
              <a:t>’ </a:t>
            </a:r>
            <a:r>
              <a:rPr lang="en-US" altLang="ja-JP" sz="1600" dirty="0" smtClean="0"/>
              <a:t>(q2,1</a:t>
            </a:r>
            <a:r>
              <a:rPr lang="en-US" altLang="ja-JP" sz="1600" dirty="0"/>
              <a:t>) = </a:t>
            </a:r>
            <a:r>
              <a:rPr lang="en-US" altLang="ja-JP" sz="1600" b="1" dirty="0">
                <a:solidFill>
                  <a:schemeClr val="accent2"/>
                </a:solidFill>
              </a:rPr>
              <a:t>δ</a:t>
            </a:r>
            <a:r>
              <a:rPr lang="en-US" altLang="ja-JP" sz="1600" dirty="0"/>
              <a:t>(q2,1) = 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b="1" dirty="0">
                <a:solidFill>
                  <a:schemeClr val="accent2"/>
                </a:solidFill>
              </a:rPr>
              <a:t>’ </a:t>
            </a:r>
            <a:r>
              <a:rPr lang="en-US" altLang="ja-JP" sz="1600" dirty="0" smtClean="0"/>
              <a:t>(q2,2</a:t>
            </a:r>
            <a:r>
              <a:rPr lang="en-US" altLang="ja-JP" sz="1600" dirty="0"/>
              <a:t>) = </a:t>
            </a:r>
            <a:r>
              <a:rPr lang="en-US" altLang="ja-JP" sz="1600" b="1" dirty="0">
                <a:solidFill>
                  <a:schemeClr val="accent2"/>
                </a:solidFill>
              </a:rPr>
              <a:t>δ</a:t>
            </a:r>
            <a:r>
              <a:rPr lang="en-US" altLang="ja-JP" sz="1600" dirty="0"/>
              <a:t>(q2,2) = {q2}</a:t>
            </a:r>
          </a:p>
        </p:txBody>
      </p:sp>
      <p:sp>
        <p:nvSpPr>
          <p:cNvPr id="35842" name="Oval 2"/>
          <p:cNvSpPr>
            <a:spLocks noChangeArrowheads="1"/>
          </p:cNvSpPr>
          <p:nvPr/>
        </p:nvSpPr>
        <p:spPr bwMode="auto">
          <a:xfrm>
            <a:off x="971923" y="1340272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2051423" y="1340272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2988048" y="1340272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1330698" y="148473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2411785" y="148473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971923" y="1340272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q0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2988048" y="1340272"/>
            <a:ext cx="390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>
                <a:solidFill>
                  <a:schemeClr val="accent2"/>
                </a:solidFill>
              </a:rPr>
              <a:t>q2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2051423" y="1340272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q1</a:t>
            </a:r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2949948" y="1300585"/>
            <a:ext cx="431800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5851" name="Freeform 11"/>
          <p:cNvSpPr>
            <a:spLocks/>
          </p:cNvSpPr>
          <p:nvPr/>
        </p:nvSpPr>
        <p:spPr bwMode="auto">
          <a:xfrm>
            <a:off x="803648" y="805285"/>
            <a:ext cx="684212" cy="576262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52" name="Freeform 12"/>
          <p:cNvSpPr>
            <a:spLocks/>
          </p:cNvSpPr>
          <p:nvPr/>
        </p:nvSpPr>
        <p:spPr bwMode="auto">
          <a:xfrm>
            <a:off x="2843585" y="764010"/>
            <a:ext cx="684213" cy="576262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53" name="Freeform 13"/>
          <p:cNvSpPr>
            <a:spLocks/>
          </p:cNvSpPr>
          <p:nvPr/>
        </p:nvSpPr>
        <p:spPr bwMode="auto">
          <a:xfrm>
            <a:off x="1878385" y="803697"/>
            <a:ext cx="684213" cy="576263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3183310" y="52445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/>
              <a:t>2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1979985" y="54811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1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898898" y="54811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0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1403723" y="1197397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ε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2483223" y="1197397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ε</a:t>
            </a:r>
          </a:p>
        </p:txBody>
      </p:sp>
      <p:sp>
        <p:nvSpPr>
          <p:cNvPr id="35916" name="Text Box 23"/>
          <p:cNvSpPr txBox="1">
            <a:spLocks noChangeArrowheads="1"/>
          </p:cNvSpPr>
          <p:nvPr/>
        </p:nvSpPr>
        <p:spPr bwMode="auto">
          <a:xfrm>
            <a:off x="1547664" y="4653136"/>
            <a:ext cx="2889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35891" name="Rectangle 73"/>
          <p:cNvSpPr>
            <a:spLocks noChangeArrowheads="1"/>
          </p:cNvSpPr>
          <p:nvPr/>
        </p:nvSpPr>
        <p:spPr bwMode="auto">
          <a:xfrm>
            <a:off x="4038043" y="1988840"/>
            <a:ext cx="41841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ε-</a:t>
            </a:r>
            <a:r>
              <a:rPr lang="ja-JP" altLang="en-US" sz="1600" b="1" dirty="0" smtClean="0">
                <a:solidFill>
                  <a:schemeClr val="accent2"/>
                </a:solidFill>
              </a:rPr>
              <a:t>閉包</a:t>
            </a:r>
            <a:r>
              <a:rPr lang="en-US" altLang="ja-JP" sz="1600" b="1" dirty="0" smtClean="0">
                <a:solidFill>
                  <a:schemeClr val="accent2"/>
                </a:solidFill>
              </a:rPr>
              <a:t>(q0</a:t>
            </a:r>
            <a:r>
              <a:rPr lang="en-US" altLang="ja-JP" sz="1600" b="1" dirty="0">
                <a:solidFill>
                  <a:schemeClr val="accent2"/>
                </a:solidFill>
              </a:rPr>
              <a:t>)∩{q2} </a:t>
            </a:r>
            <a:r>
              <a:rPr lang="en-US" altLang="ja-JP" sz="1600" b="1" dirty="0" smtClean="0">
                <a:solidFill>
                  <a:schemeClr val="accent2"/>
                </a:solidFill>
              </a:rPr>
              <a:t>={q0,q1,q2}</a:t>
            </a:r>
            <a:r>
              <a:rPr lang="ja-JP" altLang="en-US" sz="1600" b="1" dirty="0" smtClean="0">
                <a:solidFill>
                  <a:schemeClr val="accent2"/>
                </a:solidFill>
              </a:rPr>
              <a:t>∩</a:t>
            </a:r>
            <a:r>
              <a:rPr lang="en-US" altLang="ja-JP" sz="1600" b="1" dirty="0" smtClean="0">
                <a:solidFill>
                  <a:schemeClr val="accent2"/>
                </a:solidFill>
              </a:rPr>
              <a:t>{q2}={q2}≠</a:t>
            </a:r>
            <a:r>
              <a:rPr lang="en-US" altLang="ja-JP" sz="1600" b="1" dirty="0">
                <a:solidFill>
                  <a:schemeClr val="accent2"/>
                </a:solidFill>
              </a:rPr>
              <a:t>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/>
              <a:t>より、新しい</a:t>
            </a:r>
            <a:r>
              <a:rPr lang="en-US" altLang="ja-JP" sz="1600" dirty="0" smtClean="0"/>
              <a:t>F’=</a:t>
            </a:r>
            <a:r>
              <a:rPr lang="en-US" altLang="ja-JP" sz="1600" b="1" dirty="0">
                <a:solidFill>
                  <a:schemeClr val="accent2"/>
                </a:solidFill>
              </a:rPr>
              <a:t>F∪{q0}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/>
              <a:t>（</a:t>
            </a:r>
            <a:r>
              <a:rPr lang="en-US" altLang="ja-JP" sz="1600" dirty="0" smtClean="0"/>
              <a:t>q0</a:t>
            </a:r>
            <a:r>
              <a:rPr lang="ja-JP" altLang="en-US" sz="1600" dirty="0"/>
              <a:t>も最終状態に</a:t>
            </a:r>
            <a:r>
              <a:rPr lang="ja-JP" altLang="en-US" sz="1600" dirty="0" smtClean="0"/>
              <a:t>加える）</a:t>
            </a:r>
            <a:endParaRPr lang="ja-JP" altLang="en-US" sz="1600" dirty="0"/>
          </a:p>
        </p:txBody>
      </p:sp>
      <p:sp>
        <p:nvSpPr>
          <p:cNvPr id="35893" name="Line 75"/>
          <p:cNvSpPr>
            <a:spLocks noChangeShapeType="1"/>
          </p:cNvSpPr>
          <p:nvPr/>
        </p:nvSpPr>
        <p:spPr bwMode="auto">
          <a:xfrm>
            <a:off x="611560" y="1483147"/>
            <a:ext cx="360363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9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 smtClean="0"/>
              <a:t>補</a:t>
            </a:r>
            <a:r>
              <a:rPr lang="en-US" altLang="ja-JP" sz="1400" dirty="0"/>
              <a:t>4</a:t>
            </a:r>
            <a:endParaRPr lang="ja-JP" altLang="ja-JP" sz="1400" dirty="0" smtClean="0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1590207" y="2695776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81" name="Text Box 28"/>
          <p:cNvSpPr txBox="1">
            <a:spLocks noChangeArrowheads="1"/>
          </p:cNvSpPr>
          <p:nvPr/>
        </p:nvSpPr>
        <p:spPr bwMode="auto">
          <a:xfrm>
            <a:off x="1590207" y="2946770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577181" y="4404419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1590207" y="4158182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1590207" y="3921849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1590207" y="3700002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1581193" y="3417793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1590207" y="3201769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3" name="左大かっこ 2"/>
          <p:cNvSpPr/>
          <p:nvPr/>
        </p:nvSpPr>
        <p:spPr>
          <a:xfrm>
            <a:off x="539552" y="2780928"/>
            <a:ext cx="72008" cy="67432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左大かっこ 42"/>
          <p:cNvSpPr/>
          <p:nvPr/>
        </p:nvSpPr>
        <p:spPr>
          <a:xfrm>
            <a:off x="539552" y="3501008"/>
            <a:ext cx="72008" cy="67432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左大かっこ 43"/>
          <p:cNvSpPr/>
          <p:nvPr/>
        </p:nvSpPr>
        <p:spPr>
          <a:xfrm>
            <a:off x="539552" y="4221088"/>
            <a:ext cx="72008" cy="67432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1510567" y="1938318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47" name="Oval 54"/>
          <p:cNvSpPr>
            <a:spLocks noChangeArrowheads="1"/>
          </p:cNvSpPr>
          <p:nvPr/>
        </p:nvSpPr>
        <p:spPr bwMode="auto">
          <a:xfrm>
            <a:off x="5681597" y="3948945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48" name="Oval 55"/>
          <p:cNvSpPr>
            <a:spLocks noChangeArrowheads="1"/>
          </p:cNvSpPr>
          <p:nvPr/>
        </p:nvSpPr>
        <p:spPr bwMode="auto">
          <a:xfrm>
            <a:off x="6618222" y="3948945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49" name="Line 56"/>
          <p:cNvSpPr>
            <a:spLocks noChangeShapeType="1"/>
          </p:cNvSpPr>
          <p:nvPr/>
        </p:nvSpPr>
        <p:spPr bwMode="auto">
          <a:xfrm>
            <a:off x="4960872" y="4093407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0" name="Line 57"/>
          <p:cNvSpPr>
            <a:spLocks noChangeShapeType="1"/>
          </p:cNvSpPr>
          <p:nvPr/>
        </p:nvSpPr>
        <p:spPr bwMode="auto">
          <a:xfrm>
            <a:off x="6041960" y="4093407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4529072" y="4023557"/>
            <a:ext cx="390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>
                <a:solidFill>
                  <a:schemeClr val="accent2"/>
                </a:solidFill>
              </a:rPr>
              <a:t>q0</a:t>
            </a:r>
          </a:p>
        </p:txBody>
      </p:sp>
      <p:sp>
        <p:nvSpPr>
          <p:cNvPr id="52" name="Text Box 59"/>
          <p:cNvSpPr txBox="1">
            <a:spLocks noChangeArrowheads="1"/>
          </p:cNvSpPr>
          <p:nvPr/>
        </p:nvSpPr>
        <p:spPr bwMode="auto">
          <a:xfrm>
            <a:off x="6618222" y="3948945"/>
            <a:ext cx="390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>
                <a:solidFill>
                  <a:schemeClr val="accent2"/>
                </a:solidFill>
              </a:rPr>
              <a:t>q2</a:t>
            </a:r>
          </a:p>
        </p:txBody>
      </p:sp>
      <p:sp>
        <p:nvSpPr>
          <p:cNvPr id="53" name="Text Box 60"/>
          <p:cNvSpPr txBox="1">
            <a:spLocks noChangeArrowheads="1"/>
          </p:cNvSpPr>
          <p:nvPr/>
        </p:nvSpPr>
        <p:spPr bwMode="auto">
          <a:xfrm>
            <a:off x="5681597" y="394894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q1</a:t>
            </a:r>
          </a:p>
        </p:txBody>
      </p:sp>
      <p:sp>
        <p:nvSpPr>
          <p:cNvPr id="54" name="Oval 61"/>
          <p:cNvSpPr>
            <a:spLocks noChangeArrowheads="1"/>
          </p:cNvSpPr>
          <p:nvPr/>
        </p:nvSpPr>
        <p:spPr bwMode="auto">
          <a:xfrm>
            <a:off x="6580122" y="3909257"/>
            <a:ext cx="431800" cy="433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55" name="Freeform 62"/>
          <p:cNvSpPr>
            <a:spLocks/>
          </p:cNvSpPr>
          <p:nvPr/>
        </p:nvSpPr>
        <p:spPr bwMode="auto">
          <a:xfrm>
            <a:off x="4433822" y="3413957"/>
            <a:ext cx="684213" cy="576263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6" name="Freeform 63"/>
          <p:cNvSpPr>
            <a:spLocks/>
          </p:cNvSpPr>
          <p:nvPr/>
        </p:nvSpPr>
        <p:spPr bwMode="auto">
          <a:xfrm>
            <a:off x="6473760" y="3372682"/>
            <a:ext cx="684212" cy="576263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7" name="Freeform 64"/>
          <p:cNvSpPr>
            <a:spLocks/>
          </p:cNvSpPr>
          <p:nvPr/>
        </p:nvSpPr>
        <p:spPr bwMode="auto">
          <a:xfrm>
            <a:off x="5508560" y="3412370"/>
            <a:ext cx="684212" cy="576262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0" name="Text Box 65"/>
          <p:cNvSpPr txBox="1">
            <a:spLocks noChangeArrowheads="1"/>
          </p:cNvSpPr>
          <p:nvPr/>
        </p:nvSpPr>
        <p:spPr bwMode="auto">
          <a:xfrm>
            <a:off x="6760960" y="314096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/>
              <a:t>2</a:t>
            </a:r>
          </a:p>
        </p:txBody>
      </p:sp>
      <p:sp>
        <p:nvSpPr>
          <p:cNvPr id="61" name="Text Box 66"/>
          <p:cNvSpPr txBox="1">
            <a:spLocks noChangeArrowheads="1"/>
          </p:cNvSpPr>
          <p:nvPr/>
        </p:nvSpPr>
        <p:spPr bwMode="auto">
          <a:xfrm>
            <a:off x="5610160" y="3156782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1</a:t>
            </a:r>
          </a:p>
        </p:txBody>
      </p:sp>
      <p:sp>
        <p:nvSpPr>
          <p:cNvPr id="62" name="Text Box 67"/>
          <p:cNvSpPr txBox="1">
            <a:spLocks noChangeArrowheads="1"/>
          </p:cNvSpPr>
          <p:nvPr/>
        </p:nvSpPr>
        <p:spPr bwMode="auto">
          <a:xfrm>
            <a:off x="4529072" y="3156782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4" name="Text Box 68"/>
          <p:cNvSpPr txBox="1">
            <a:spLocks noChangeArrowheads="1"/>
          </p:cNvSpPr>
          <p:nvPr/>
        </p:nvSpPr>
        <p:spPr bwMode="auto">
          <a:xfrm>
            <a:off x="5033897" y="3820357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>
                <a:solidFill>
                  <a:srgbClr val="FF0000"/>
                </a:solidFill>
              </a:rPr>
              <a:t>0,</a:t>
            </a:r>
            <a:r>
              <a:rPr lang="en-US" altLang="ja-JP" sz="1800"/>
              <a:t>1</a:t>
            </a:r>
          </a:p>
        </p:txBody>
      </p:sp>
      <p:sp>
        <p:nvSpPr>
          <p:cNvPr id="66" name="Text Box 69"/>
          <p:cNvSpPr txBox="1">
            <a:spLocks noChangeArrowheads="1"/>
          </p:cNvSpPr>
          <p:nvPr/>
        </p:nvSpPr>
        <p:spPr bwMode="auto">
          <a:xfrm>
            <a:off x="6113397" y="3820357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1,2</a:t>
            </a:r>
          </a:p>
        </p:txBody>
      </p:sp>
      <p:sp>
        <p:nvSpPr>
          <p:cNvPr id="67" name="Freeform 70"/>
          <p:cNvSpPr>
            <a:spLocks/>
          </p:cNvSpPr>
          <p:nvPr/>
        </p:nvSpPr>
        <p:spPr bwMode="auto">
          <a:xfrm>
            <a:off x="4816410" y="4239457"/>
            <a:ext cx="1800225" cy="514350"/>
          </a:xfrm>
          <a:custGeom>
            <a:avLst/>
            <a:gdLst>
              <a:gd name="T0" fmla="*/ 0 w 1134"/>
              <a:gd name="T1" fmla="*/ 2147483647 h 324"/>
              <a:gd name="T2" fmla="*/ 2147483647 w 1134"/>
              <a:gd name="T3" fmla="*/ 2147483647 h 324"/>
              <a:gd name="T4" fmla="*/ 2147483647 w 1134"/>
              <a:gd name="T5" fmla="*/ 0 h 3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34" h="324">
                <a:moveTo>
                  <a:pt x="0" y="45"/>
                </a:moveTo>
                <a:cubicBezTo>
                  <a:pt x="200" y="184"/>
                  <a:pt x="401" y="324"/>
                  <a:pt x="590" y="317"/>
                </a:cubicBezTo>
                <a:cubicBezTo>
                  <a:pt x="779" y="310"/>
                  <a:pt x="956" y="155"/>
                  <a:pt x="113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8" name="Text Box 71"/>
          <p:cNvSpPr txBox="1">
            <a:spLocks noChangeArrowheads="1"/>
          </p:cNvSpPr>
          <p:nvPr/>
        </p:nvSpPr>
        <p:spPr bwMode="auto">
          <a:xfrm>
            <a:off x="5392672" y="4742695"/>
            <a:ext cx="636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>
                <a:solidFill>
                  <a:srgbClr val="FF0000"/>
                </a:solidFill>
              </a:rPr>
              <a:t>0</a:t>
            </a:r>
            <a:r>
              <a:rPr lang="en-US" altLang="ja-JP" sz="1600"/>
              <a:t>,1,2</a:t>
            </a:r>
          </a:p>
        </p:txBody>
      </p:sp>
      <p:sp>
        <p:nvSpPr>
          <p:cNvPr id="69" name="AutoShape 72"/>
          <p:cNvSpPr>
            <a:spLocks noChangeArrowheads="1"/>
          </p:cNvSpPr>
          <p:nvPr/>
        </p:nvSpPr>
        <p:spPr bwMode="auto">
          <a:xfrm>
            <a:off x="4529072" y="3926720"/>
            <a:ext cx="431800" cy="431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88" y="10800"/>
                </a:moveTo>
                <a:cubicBezTo>
                  <a:pt x="1588" y="15888"/>
                  <a:pt x="5712" y="20012"/>
                  <a:pt x="10800" y="20012"/>
                </a:cubicBezTo>
                <a:cubicBezTo>
                  <a:pt x="15888" y="20012"/>
                  <a:pt x="20012" y="15888"/>
                  <a:pt x="20012" y="10800"/>
                </a:cubicBezTo>
                <a:cubicBezTo>
                  <a:pt x="20012" y="5712"/>
                  <a:pt x="15888" y="1588"/>
                  <a:pt x="10800" y="1588"/>
                </a:cubicBezTo>
                <a:cubicBezTo>
                  <a:pt x="5712" y="1588"/>
                  <a:pt x="1588" y="5712"/>
                  <a:pt x="1588" y="108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0" name="Line 76"/>
          <p:cNvSpPr>
            <a:spLocks noChangeShapeType="1"/>
          </p:cNvSpPr>
          <p:nvPr/>
        </p:nvSpPr>
        <p:spPr bwMode="auto">
          <a:xfrm>
            <a:off x="4097272" y="4142620"/>
            <a:ext cx="360363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923928" y="5079245"/>
            <a:ext cx="370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2.39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ε-</a:t>
            </a:r>
            <a:r>
              <a:rPr kumimoji="1" lang="ja-JP" altLang="en-US" dirty="0" smtClean="0"/>
              <a:t>動作を持たない</a:t>
            </a:r>
            <a:r>
              <a:rPr kumimoji="1" lang="en-US" altLang="ja-JP" dirty="0" smtClean="0"/>
              <a:t>NFA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M1</a:t>
            </a:r>
            <a:r>
              <a:rPr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8898" y="5805264"/>
            <a:ext cx="6992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ε-</a:t>
            </a:r>
            <a:r>
              <a:rPr kumimoji="1" lang="ja-JP" altLang="en-US" dirty="0" smtClean="0"/>
              <a:t>動作を持つ</a:t>
            </a:r>
            <a:r>
              <a:rPr kumimoji="1" lang="en-US" altLang="ja-JP" dirty="0" smtClean="0"/>
              <a:t>NFA</a:t>
            </a:r>
            <a:r>
              <a:rPr kumimoji="1" lang="ja-JP" altLang="en-US" dirty="0" smtClean="0"/>
              <a:t>は、それと等価な</a:t>
            </a:r>
            <a:r>
              <a:rPr kumimoji="1" lang="en-US" altLang="ja-JP" dirty="0" smtClean="0"/>
              <a:t>ε-</a:t>
            </a:r>
            <a:r>
              <a:rPr kumimoji="1" lang="ja-JP" altLang="en-US" dirty="0" smtClean="0"/>
              <a:t>動作を持たない</a:t>
            </a:r>
            <a:r>
              <a:rPr kumimoji="1" lang="en-US" altLang="ja-JP" dirty="0" smtClean="0"/>
              <a:t>NFA</a:t>
            </a:r>
            <a:r>
              <a:rPr kumimoji="1" lang="ja-JP" altLang="en-US" dirty="0" smtClean="0"/>
              <a:t>に変換でき、</a:t>
            </a:r>
            <a:endParaRPr kumimoji="1" lang="en-US" altLang="ja-JP" dirty="0" smtClean="0"/>
          </a:p>
          <a:p>
            <a:r>
              <a:rPr lang="ja-JP" altLang="en-US" dirty="0"/>
              <a:t>さらに</a:t>
            </a:r>
            <a:r>
              <a:rPr lang="ja-JP" altLang="en-US" dirty="0" smtClean="0"/>
              <a:t>、それと等価な決定性有限オートマトン（</a:t>
            </a:r>
            <a:r>
              <a:rPr lang="en-US" altLang="ja-JP" dirty="0" smtClean="0"/>
              <a:t>FA</a:t>
            </a:r>
            <a:r>
              <a:rPr lang="ja-JP" altLang="en-US" dirty="0" smtClean="0"/>
              <a:t>）に変換できる。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5358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72" name="Oval 54"/>
          <p:cNvSpPr>
            <a:spLocks noChangeArrowheads="1"/>
          </p:cNvSpPr>
          <p:nvPr/>
        </p:nvSpPr>
        <p:spPr bwMode="auto">
          <a:xfrm>
            <a:off x="6657131" y="2283197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5873" name="Oval 55"/>
          <p:cNvSpPr>
            <a:spLocks noChangeArrowheads="1"/>
          </p:cNvSpPr>
          <p:nvPr/>
        </p:nvSpPr>
        <p:spPr bwMode="auto">
          <a:xfrm>
            <a:off x="7593756" y="2283197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5874" name="Line 56"/>
          <p:cNvSpPr>
            <a:spLocks noChangeShapeType="1"/>
          </p:cNvSpPr>
          <p:nvPr/>
        </p:nvSpPr>
        <p:spPr bwMode="auto">
          <a:xfrm>
            <a:off x="5936406" y="2427659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75" name="Line 57"/>
          <p:cNvSpPr>
            <a:spLocks noChangeShapeType="1"/>
          </p:cNvSpPr>
          <p:nvPr/>
        </p:nvSpPr>
        <p:spPr bwMode="auto">
          <a:xfrm>
            <a:off x="7017494" y="2427659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76" name="Text Box 58"/>
          <p:cNvSpPr txBox="1">
            <a:spLocks noChangeArrowheads="1"/>
          </p:cNvSpPr>
          <p:nvPr/>
        </p:nvSpPr>
        <p:spPr bwMode="auto">
          <a:xfrm>
            <a:off x="5504606" y="2357809"/>
            <a:ext cx="390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>
                <a:solidFill>
                  <a:schemeClr val="accent2"/>
                </a:solidFill>
              </a:rPr>
              <a:t>q0</a:t>
            </a:r>
          </a:p>
        </p:txBody>
      </p:sp>
      <p:sp>
        <p:nvSpPr>
          <p:cNvPr id="35877" name="Text Box 59"/>
          <p:cNvSpPr txBox="1">
            <a:spLocks noChangeArrowheads="1"/>
          </p:cNvSpPr>
          <p:nvPr/>
        </p:nvSpPr>
        <p:spPr bwMode="auto">
          <a:xfrm>
            <a:off x="7593756" y="2283197"/>
            <a:ext cx="390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>
                <a:solidFill>
                  <a:schemeClr val="accent2"/>
                </a:solidFill>
              </a:rPr>
              <a:t>q2</a:t>
            </a:r>
          </a:p>
        </p:txBody>
      </p:sp>
      <p:sp>
        <p:nvSpPr>
          <p:cNvPr id="35878" name="Text Box 60"/>
          <p:cNvSpPr txBox="1">
            <a:spLocks noChangeArrowheads="1"/>
          </p:cNvSpPr>
          <p:nvPr/>
        </p:nvSpPr>
        <p:spPr bwMode="auto">
          <a:xfrm>
            <a:off x="6657131" y="2283197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q1</a:t>
            </a:r>
          </a:p>
        </p:txBody>
      </p:sp>
      <p:sp>
        <p:nvSpPr>
          <p:cNvPr id="35879" name="Oval 61"/>
          <p:cNvSpPr>
            <a:spLocks noChangeArrowheads="1"/>
          </p:cNvSpPr>
          <p:nvPr/>
        </p:nvSpPr>
        <p:spPr bwMode="auto">
          <a:xfrm>
            <a:off x="7555656" y="2243509"/>
            <a:ext cx="431800" cy="433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5880" name="Freeform 62"/>
          <p:cNvSpPr>
            <a:spLocks/>
          </p:cNvSpPr>
          <p:nvPr/>
        </p:nvSpPr>
        <p:spPr bwMode="auto">
          <a:xfrm>
            <a:off x="5409356" y="1748209"/>
            <a:ext cx="684213" cy="576263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81" name="Freeform 63"/>
          <p:cNvSpPr>
            <a:spLocks/>
          </p:cNvSpPr>
          <p:nvPr/>
        </p:nvSpPr>
        <p:spPr bwMode="auto">
          <a:xfrm>
            <a:off x="7449294" y="1706934"/>
            <a:ext cx="684212" cy="576263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82" name="Freeform 64"/>
          <p:cNvSpPr>
            <a:spLocks/>
          </p:cNvSpPr>
          <p:nvPr/>
        </p:nvSpPr>
        <p:spPr bwMode="auto">
          <a:xfrm>
            <a:off x="6484094" y="1746622"/>
            <a:ext cx="684212" cy="576262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83" name="Text Box 65"/>
          <p:cNvSpPr txBox="1">
            <a:spLocks noChangeArrowheads="1"/>
          </p:cNvSpPr>
          <p:nvPr/>
        </p:nvSpPr>
        <p:spPr bwMode="auto">
          <a:xfrm>
            <a:off x="7665194" y="1419597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2</a:t>
            </a:r>
          </a:p>
        </p:txBody>
      </p:sp>
      <p:sp>
        <p:nvSpPr>
          <p:cNvPr id="35884" name="Text Box 66"/>
          <p:cNvSpPr txBox="1">
            <a:spLocks noChangeArrowheads="1"/>
          </p:cNvSpPr>
          <p:nvPr/>
        </p:nvSpPr>
        <p:spPr bwMode="auto">
          <a:xfrm>
            <a:off x="6585694" y="1491034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1</a:t>
            </a:r>
          </a:p>
        </p:txBody>
      </p:sp>
      <p:sp>
        <p:nvSpPr>
          <p:cNvPr id="35885" name="Text Box 67"/>
          <p:cNvSpPr txBox="1">
            <a:spLocks noChangeArrowheads="1"/>
          </p:cNvSpPr>
          <p:nvPr/>
        </p:nvSpPr>
        <p:spPr bwMode="auto">
          <a:xfrm>
            <a:off x="5558580" y="1412282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886" name="Text Box 68"/>
          <p:cNvSpPr txBox="1">
            <a:spLocks noChangeArrowheads="1"/>
          </p:cNvSpPr>
          <p:nvPr/>
        </p:nvSpPr>
        <p:spPr bwMode="auto">
          <a:xfrm>
            <a:off x="6009431" y="2154609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>
                <a:solidFill>
                  <a:srgbClr val="FF0000"/>
                </a:solidFill>
              </a:rPr>
              <a:t>0,</a:t>
            </a:r>
            <a:r>
              <a:rPr lang="en-US" altLang="ja-JP" sz="1800"/>
              <a:t>1</a:t>
            </a:r>
          </a:p>
        </p:txBody>
      </p:sp>
      <p:sp>
        <p:nvSpPr>
          <p:cNvPr id="35887" name="Text Box 69"/>
          <p:cNvSpPr txBox="1">
            <a:spLocks noChangeArrowheads="1"/>
          </p:cNvSpPr>
          <p:nvPr/>
        </p:nvSpPr>
        <p:spPr bwMode="auto">
          <a:xfrm>
            <a:off x="7088931" y="2154609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1,2</a:t>
            </a:r>
          </a:p>
        </p:txBody>
      </p:sp>
      <p:sp>
        <p:nvSpPr>
          <p:cNvPr id="35888" name="Freeform 70"/>
          <p:cNvSpPr>
            <a:spLocks/>
          </p:cNvSpPr>
          <p:nvPr/>
        </p:nvSpPr>
        <p:spPr bwMode="auto">
          <a:xfrm>
            <a:off x="5791944" y="2573709"/>
            <a:ext cx="1800225" cy="514350"/>
          </a:xfrm>
          <a:custGeom>
            <a:avLst/>
            <a:gdLst>
              <a:gd name="T0" fmla="*/ 0 w 1134"/>
              <a:gd name="T1" fmla="*/ 2147483647 h 324"/>
              <a:gd name="T2" fmla="*/ 2147483647 w 1134"/>
              <a:gd name="T3" fmla="*/ 2147483647 h 324"/>
              <a:gd name="T4" fmla="*/ 2147483647 w 1134"/>
              <a:gd name="T5" fmla="*/ 0 h 3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34" h="324">
                <a:moveTo>
                  <a:pt x="0" y="45"/>
                </a:moveTo>
                <a:cubicBezTo>
                  <a:pt x="200" y="184"/>
                  <a:pt x="401" y="324"/>
                  <a:pt x="590" y="317"/>
                </a:cubicBezTo>
                <a:cubicBezTo>
                  <a:pt x="779" y="310"/>
                  <a:pt x="956" y="155"/>
                  <a:pt x="113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89" name="Text Box 71"/>
          <p:cNvSpPr txBox="1">
            <a:spLocks noChangeArrowheads="1"/>
          </p:cNvSpPr>
          <p:nvPr/>
        </p:nvSpPr>
        <p:spPr bwMode="auto">
          <a:xfrm>
            <a:off x="6368206" y="3076947"/>
            <a:ext cx="636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>
                <a:solidFill>
                  <a:srgbClr val="FF0000"/>
                </a:solidFill>
              </a:rPr>
              <a:t>0</a:t>
            </a:r>
            <a:r>
              <a:rPr lang="en-US" altLang="ja-JP" sz="1600"/>
              <a:t>,1,2</a:t>
            </a:r>
          </a:p>
        </p:txBody>
      </p:sp>
      <p:sp>
        <p:nvSpPr>
          <p:cNvPr id="35890" name="AutoShape 72"/>
          <p:cNvSpPr>
            <a:spLocks noChangeArrowheads="1"/>
          </p:cNvSpPr>
          <p:nvPr/>
        </p:nvSpPr>
        <p:spPr bwMode="auto">
          <a:xfrm>
            <a:off x="5504606" y="2260972"/>
            <a:ext cx="431800" cy="431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88" y="10800"/>
                </a:moveTo>
                <a:cubicBezTo>
                  <a:pt x="1588" y="15888"/>
                  <a:pt x="5712" y="20012"/>
                  <a:pt x="10800" y="20012"/>
                </a:cubicBezTo>
                <a:cubicBezTo>
                  <a:pt x="15888" y="20012"/>
                  <a:pt x="20012" y="15888"/>
                  <a:pt x="20012" y="10800"/>
                </a:cubicBezTo>
                <a:cubicBezTo>
                  <a:pt x="20012" y="5712"/>
                  <a:pt x="15888" y="1588"/>
                  <a:pt x="10800" y="1588"/>
                </a:cubicBezTo>
                <a:cubicBezTo>
                  <a:pt x="5712" y="1588"/>
                  <a:pt x="1588" y="5712"/>
                  <a:pt x="1588" y="108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5894" name="Line 76"/>
          <p:cNvSpPr>
            <a:spLocks noChangeShapeType="1"/>
          </p:cNvSpPr>
          <p:nvPr/>
        </p:nvSpPr>
        <p:spPr bwMode="auto">
          <a:xfrm>
            <a:off x="5072806" y="2476872"/>
            <a:ext cx="360363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9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 smtClean="0"/>
              <a:t>補</a:t>
            </a:r>
            <a:r>
              <a:rPr lang="en-US" altLang="ja-JP" sz="1400" dirty="0" smtClean="0"/>
              <a:t>5</a:t>
            </a:r>
            <a:endParaRPr lang="ja-JP" altLang="ja-JP" sz="1400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193412" y="3095597"/>
            <a:ext cx="370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2.39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ε-</a:t>
            </a:r>
            <a:r>
              <a:rPr kumimoji="1" lang="ja-JP" altLang="en-US" dirty="0" smtClean="0"/>
              <a:t>動作を持たない</a:t>
            </a:r>
            <a:r>
              <a:rPr kumimoji="1" lang="en-US" altLang="ja-JP" dirty="0" smtClean="0"/>
              <a:t>NFA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M1</a:t>
            </a:r>
            <a:r>
              <a:rPr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56294" y="1412776"/>
            <a:ext cx="42114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入力</a:t>
            </a:r>
            <a:endParaRPr kumimoji="1" lang="en-US" altLang="ja-JP" dirty="0" smtClean="0"/>
          </a:p>
          <a:p>
            <a:r>
              <a:rPr kumimoji="1" lang="ja-JP" altLang="en-US" dirty="0" smtClean="0"/>
              <a:t>状態 　　　　　　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　　　　　　　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　　　　   </a:t>
            </a:r>
            <a:r>
              <a:rPr kumimoji="1" lang="en-US" altLang="ja-JP" dirty="0" smtClean="0"/>
              <a:t>2</a:t>
            </a:r>
          </a:p>
          <a:p>
            <a:r>
              <a:rPr lang="ja-JP" altLang="en-US" dirty="0" smtClean="0"/>
              <a:t>　　 ⇒</a:t>
            </a:r>
            <a:r>
              <a:rPr lang="en-US" altLang="ja-JP" dirty="0" smtClean="0"/>
              <a:t>q0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{q0,q1,q2}    {q1,q2}    {q2}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q1         φ              {q1,q2}    {q2}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q2         φ</a:t>
            </a:r>
            <a:r>
              <a:rPr lang="ja-JP" altLang="en-US" dirty="0" smtClean="0"/>
              <a:t>　　　　　　　　</a:t>
            </a:r>
            <a:r>
              <a:rPr lang="en-US" altLang="ja-JP" dirty="0" smtClean="0"/>
              <a:t>φ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{q2}</a:t>
            </a:r>
            <a:endParaRPr kumimoji="1" lang="ja-JP" altLang="en-US" dirty="0"/>
          </a:p>
        </p:txBody>
      </p:sp>
      <p:cxnSp>
        <p:nvCxnSpPr>
          <p:cNvPr id="58" name="直線コネクタ 57"/>
          <p:cNvCxnSpPr/>
          <p:nvPr/>
        </p:nvCxnSpPr>
        <p:spPr>
          <a:xfrm>
            <a:off x="497997" y="1996978"/>
            <a:ext cx="42174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496734" y="1412776"/>
            <a:ext cx="42174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499260" y="2896910"/>
            <a:ext cx="42174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497997" y="1406986"/>
            <a:ext cx="1263" cy="1489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4714188" y="1404881"/>
            <a:ext cx="1263" cy="1489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1637167" y="1406986"/>
            <a:ext cx="1263" cy="1489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683568" y="692696"/>
            <a:ext cx="780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例　</a:t>
            </a:r>
            <a:r>
              <a:rPr kumimoji="1" lang="en-US" altLang="ja-JP" dirty="0" smtClean="0"/>
              <a:t>2.17</a:t>
            </a:r>
            <a:r>
              <a:rPr kumimoji="1" lang="ja-JP" altLang="en-US" dirty="0" smtClean="0"/>
              <a:t>　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図</a:t>
            </a:r>
            <a:r>
              <a:rPr lang="en-US" altLang="ja-JP" dirty="0" smtClean="0"/>
              <a:t>2.39</a:t>
            </a:r>
            <a:r>
              <a:rPr lang="ja-JP" altLang="en-US" dirty="0" smtClean="0"/>
              <a:t>の</a:t>
            </a:r>
            <a:r>
              <a:rPr lang="en-US" altLang="ja-JP" dirty="0" smtClean="0"/>
              <a:t>ε-</a:t>
            </a:r>
            <a:r>
              <a:rPr lang="ja-JP" altLang="en-US" dirty="0" smtClean="0"/>
              <a:t>動作を持たない</a:t>
            </a:r>
            <a:r>
              <a:rPr lang="en-US" altLang="ja-JP" dirty="0" smtClean="0"/>
              <a:t>NFA</a:t>
            </a:r>
            <a:r>
              <a:rPr lang="ja-JP" altLang="en-US" dirty="0" smtClean="0"/>
              <a:t>　</a:t>
            </a:r>
            <a:r>
              <a:rPr lang="en-US" altLang="ja-JP" dirty="0" smtClean="0"/>
              <a:t>M1’</a:t>
            </a:r>
            <a:r>
              <a:rPr lang="ja-JP" altLang="en-US" dirty="0" smtClean="0"/>
              <a:t>と等価な最簡形決定有限オートマトン</a:t>
            </a:r>
            <a:r>
              <a:rPr lang="en-US" altLang="ja-JP" dirty="0" smtClean="0"/>
              <a:t>M”</a:t>
            </a:r>
          </a:p>
          <a:p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6184" y="3973706"/>
            <a:ext cx="7439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次に、次頁のように、部分集合構成法により、</a:t>
            </a:r>
            <a:r>
              <a:rPr lang="en-US" altLang="ja-JP" b="1" dirty="0" smtClean="0"/>
              <a:t>ε-</a:t>
            </a:r>
            <a:r>
              <a:rPr lang="ja-JP" altLang="en-US" b="1" dirty="0" smtClean="0"/>
              <a:t>動作を持たない</a:t>
            </a:r>
            <a:r>
              <a:rPr lang="en-US" altLang="ja-JP" b="1" dirty="0" smtClean="0"/>
              <a:t>NFA</a:t>
            </a:r>
            <a:r>
              <a:rPr lang="ja-JP" altLang="en-US" b="1" dirty="0" smtClean="0"/>
              <a:t>（</a:t>
            </a:r>
            <a:r>
              <a:rPr lang="en-US" altLang="ja-JP" b="1" dirty="0" smtClean="0"/>
              <a:t>M'</a:t>
            </a:r>
            <a:r>
              <a:rPr lang="ja-JP" altLang="en-US" b="1" dirty="0" smtClean="0"/>
              <a:t>）と</a:t>
            </a:r>
            <a:endParaRPr lang="en-US" altLang="ja-JP" b="1" dirty="0" smtClean="0"/>
          </a:p>
          <a:p>
            <a:r>
              <a:rPr lang="ja-JP" altLang="en-US" b="1" dirty="0" smtClean="0"/>
              <a:t>等価な、最簡形</a:t>
            </a:r>
            <a:r>
              <a:rPr kumimoji="1" lang="ja-JP" altLang="en-US" b="1" dirty="0" smtClean="0"/>
              <a:t>決定有限オートマトン（</a:t>
            </a:r>
            <a:r>
              <a:rPr kumimoji="1" lang="en-US" altLang="ja-JP" b="1" dirty="0" smtClean="0"/>
              <a:t>M"</a:t>
            </a:r>
            <a:r>
              <a:rPr kumimoji="1" lang="ja-JP" altLang="en-US" b="1" dirty="0" smtClean="0"/>
              <a:t>）を求める。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98197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 smtClean="0">
                <a:solidFill>
                  <a:srgbClr val="000000"/>
                </a:solidFill>
              </a:rPr>
              <a:t>補</a:t>
            </a:r>
            <a:r>
              <a:rPr lang="en-US" altLang="ja-JP" sz="1400" dirty="0" smtClean="0">
                <a:solidFill>
                  <a:srgbClr val="000000"/>
                </a:solidFill>
              </a:rPr>
              <a:t>6</a:t>
            </a:r>
            <a:endParaRPr lang="ja-JP" altLang="ja-JP" sz="1400" dirty="0" smtClean="0">
              <a:solidFill>
                <a:srgbClr val="00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02910" y="436760"/>
            <a:ext cx="780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例　</a:t>
            </a:r>
            <a:r>
              <a:rPr lang="en-US" altLang="ja-JP" dirty="0" smtClean="0">
                <a:solidFill>
                  <a:srgbClr val="000000"/>
                </a:solidFill>
              </a:rPr>
              <a:t>2.17</a:t>
            </a:r>
            <a:r>
              <a:rPr lang="ja-JP" altLang="en-US" dirty="0" smtClean="0">
                <a:solidFill>
                  <a:srgbClr val="000000"/>
                </a:solidFill>
              </a:rPr>
              <a:t>　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>
                <a:solidFill>
                  <a:srgbClr val="000000"/>
                </a:solidFill>
              </a:rPr>
              <a:t>　</a:t>
            </a:r>
            <a:r>
              <a:rPr lang="ja-JP" altLang="en-US" dirty="0" smtClean="0">
                <a:solidFill>
                  <a:srgbClr val="000000"/>
                </a:solidFill>
              </a:rPr>
              <a:t>図</a:t>
            </a:r>
            <a:r>
              <a:rPr lang="en-US" altLang="ja-JP" dirty="0" smtClean="0">
                <a:solidFill>
                  <a:srgbClr val="000000"/>
                </a:solidFill>
              </a:rPr>
              <a:t>2.39</a:t>
            </a:r>
            <a:r>
              <a:rPr lang="ja-JP" altLang="en-US" dirty="0" smtClean="0">
                <a:solidFill>
                  <a:srgbClr val="000000"/>
                </a:solidFill>
              </a:rPr>
              <a:t>の</a:t>
            </a:r>
            <a:r>
              <a:rPr lang="en-US" altLang="ja-JP" dirty="0" smtClean="0">
                <a:solidFill>
                  <a:srgbClr val="000000"/>
                </a:solidFill>
              </a:rPr>
              <a:t>ε-</a:t>
            </a:r>
            <a:r>
              <a:rPr lang="ja-JP" altLang="en-US" dirty="0" smtClean="0">
                <a:solidFill>
                  <a:srgbClr val="000000"/>
                </a:solidFill>
              </a:rPr>
              <a:t>動作を持たない</a:t>
            </a:r>
            <a:r>
              <a:rPr lang="en-US" altLang="ja-JP" dirty="0" smtClean="0">
                <a:solidFill>
                  <a:srgbClr val="000000"/>
                </a:solidFill>
              </a:rPr>
              <a:t>NFA</a:t>
            </a:r>
            <a:r>
              <a:rPr lang="ja-JP" altLang="en-US" dirty="0" smtClean="0">
                <a:solidFill>
                  <a:srgbClr val="000000"/>
                </a:solidFill>
              </a:rPr>
              <a:t>　</a:t>
            </a:r>
            <a:r>
              <a:rPr lang="en-US" altLang="ja-JP" dirty="0" smtClean="0">
                <a:solidFill>
                  <a:srgbClr val="000000"/>
                </a:solidFill>
              </a:rPr>
              <a:t>M1’</a:t>
            </a:r>
            <a:r>
              <a:rPr lang="ja-JP" altLang="en-US" dirty="0" smtClean="0">
                <a:solidFill>
                  <a:srgbClr val="000000"/>
                </a:solidFill>
              </a:rPr>
              <a:t>と等価な最簡形決定有限オートマトン</a:t>
            </a:r>
            <a:r>
              <a:rPr lang="en-US" altLang="ja-JP" dirty="0" smtClean="0">
                <a:solidFill>
                  <a:srgbClr val="000000"/>
                </a:solidFill>
              </a:rPr>
              <a:t>M”</a:t>
            </a:r>
          </a:p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05274" y="1039669"/>
            <a:ext cx="64171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                                                         {q0}</a:t>
            </a:r>
            <a:r>
              <a:rPr lang="ja-JP" altLang="en-US" dirty="0">
                <a:solidFill>
                  <a:srgbClr val="000000"/>
                </a:solidFill>
              </a:rPr>
              <a:t>→</a:t>
            </a:r>
            <a:r>
              <a:rPr lang="en-US" altLang="ja-JP" dirty="0" smtClean="0">
                <a:solidFill>
                  <a:srgbClr val="FF0000"/>
                </a:solidFill>
              </a:rPr>
              <a:t>r0</a:t>
            </a:r>
          </a:p>
          <a:p>
            <a:endParaRPr lang="en-US" altLang="ja-JP" dirty="0">
              <a:solidFill>
                <a:srgbClr val="000000"/>
              </a:solidFill>
            </a:endParaRPr>
          </a:p>
          <a:p>
            <a:r>
              <a:rPr lang="en-US" altLang="ja-JP" dirty="0" smtClean="0">
                <a:solidFill>
                  <a:srgbClr val="000000"/>
                </a:solidFill>
              </a:rPr>
              <a:t>                   {q0,q1,q2}                      {q1,q2}                      {q2}</a:t>
            </a:r>
          </a:p>
          <a:p>
            <a:endParaRPr lang="en-US" altLang="ja-JP" dirty="0" smtClean="0">
              <a:solidFill>
                <a:srgbClr val="000000"/>
              </a:solidFill>
            </a:endParaRPr>
          </a:p>
          <a:p>
            <a:endParaRPr lang="en-US" altLang="ja-JP" dirty="0">
              <a:solidFill>
                <a:srgbClr val="000000"/>
              </a:solidFill>
            </a:endParaRPr>
          </a:p>
          <a:p>
            <a:endParaRPr lang="en-US" altLang="ja-JP" dirty="0">
              <a:solidFill>
                <a:srgbClr val="000000"/>
              </a:solidFill>
            </a:endParaRPr>
          </a:p>
          <a:p>
            <a:r>
              <a:rPr lang="en-US" altLang="ja-JP" dirty="0">
                <a:solidFill>
                  <a:srgbClr val="000000"/>
                </a:solidFill>
              </a:rPr>
              <a:t>{q0,q1,q2} </a:t>
            </a:r>
            <a:r>
              <a:rPr lang="en-US" altLang="ja-JP" dirty="0" err="1" smtClean="0">
                <a:solidFill>
                  <a:srgbClr val="000000"/>
                </a:solidFill>
              </a:rPr>
              <a:t>φφ</a:t>
            </a:r>
            <a:r>
              <a:rPr lang="en-US" altLang="ja-JP" dirty="0" smtClean="0">
                <a:solidFill>
                  <a:srgbClr val="000000"/>
                </a:solidFill>
              </a:rPr>
              <a:t>   </a:t>
            </a:r>
            <a:r>
              <a:rPr lang="ja-JP" altLang="en-US" dirty="0" smtClean="0">
                <a:solidFill>
                  <a:srgbClr val="000000"/>
                </a:solidFill>
              </a:rPr>
              <a:t>　</a:t>
            </a:r>
            <a:r>
              <a:rPr lang="en-US" altLang="ja-JP" dirty="0" smtClean="0">
                <a:solidFill>
                  <a:srgbClr val="000000"/>
                </a:solidFill>
              </a:rPr>
              <a:t> {q1,q2</a:t>
            </a:r>
            <a:r>
              <a:rPr lang="en-US" altLang="ja-JP" dirty="0">
                <a:solidFill>
                  <a:srgbClr val="000000"/>
                </a:solidFill>
              </a:rPr>
              <a:t>} </a:t>
            </a:r>
            <a:r>
              <a:rPr lang="en-US" altLang="ja-JP" dirty="0" smtClean="0">
                <a:solidFill>
                  <a:srgbClr val="000000"/>
                </a:solidFill>
              </a:rPr>
              <a:t>{q1,q2}φ    </a:t>
            </a:r>
            <a:r>
              <a:rPr lang="en-US" altLang="ja-JP" dirty="0">
                <a:solidFill>
                  <a:srgbClr val="000000"/>
                </a:solidFill>
              </a:rPr>
              <a:t>{</a:t>
            </a:r>
            <a:r>
              <a:rPr lang="en-US" altLang="ja-JP" dirty="0" smtClean="0">
                <a:solidFill>
                  <a:srgbClr val="000000"/>
                </a:solidFill>
              </a:rPr>
              <a:t>q2}{q2}{q2}</a:t>
            </a:r>
          </a:p>
          <a:p>
            <a:r>
              <a:rPr lang="en-US" altLang="ja-JP" dirty="0" smtClean="0"/>
              <a:t>=</a:t>
            </a:r>
            <a:r>
              <a:rPr lang="en-US" altLang="ja-JP" dirty="0"/>
              <a:t> {q0,q1,q2</a:t>
            </a:r>
            <a:r>
              <a:rPr lang="en-US" altLang="ja-JP" dirty="0" smtClean="0"/>
              <a:t>}</a:t>
            </a:r>
            <a:r>
              <a:rPr lang="ja-JP" altLang="en-US" dirty="0" smtClean="0"/>
              <a:t>　　　　</a:t>
            </a:r>
            <a:r>
              <a:rPr lang="en-US" altLang="ja-JP" dirty="0" smtClean="0"/>
              <a:t>=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/>
              <a:t>{q1,q2</a:t>
            </a:r>
            <a:r>
              <a:rPr lang="en-US" altLang="ja-JP" dirty="0" smtClean="0"/>
              <a:t>}</a:t>
            </a:r>
            <a:r>
              <a:rPr lang="ja-JP" altLang="en-US" dirty="0" smtClean="0"/>
              <a:t>　　　　　　　</a:t>
            </a:r>
            <a:r>
              <a:rPr lang="en-US" altLang="ja-JP" dirty="0" smtClean="0"/>
              <a:t>=</a:t>
            </a:r>
            <a:r>
              <a:rPr lang="en-US" altLang="ja-JP" dirty="0"/>
              <a:t>{q2}</a:t>
            </a:r>
          </a:p>
          <a:p>
            <a:r>
              <a:rPr lang="ja-JP" altLang="en-US" dirty="0" smtClean="0"/>
              <a:t>→</a:t>
            </a:r>
            <a:r>
              <a:rPr lang="en-US" altLang="ja-JP" dirty="0" smtClean="0">
                <a:solidFill>
                  <a:srgbClr val="FF0000"/>
                </a:solidFill>
              </a:rPr>
              <a:t>r0'</a:t>
            </a:r>
            <a:r>
              <a:rPr lang="ja-JP" altLang="en-US" dirty="0" smtClean="0"/>
              <a:t>　　　　　　　　　→</a:t>
            </a:r>
            <a:r>
              <a:rPr lang="en-US" altLang="ja-JP" dirty="0" smtClean="0">
                <a:solidFill>
                  <a:srgbClr val="FF0000"/>
                </a:solidFill>
              </a:rPr>
              <a:t>r1</a:t>
            </a:r>
            <a:r>
              <a:rPr lang="ja-JP" altLang="en-US" dirty="0" smtClean="0"/>
              <a:t>　　　　　　　　　　 →</a:t>
            </a:r>
            <a:r>
              <a:rPr lang="en-US" altLang="ja-JP" dirty="0" smtClean="0">
                <a:solidFill>
                  <a:srgbClr val="FF0000"/>
                </a:solidFill>
              </a:rPr>
              <a:t>r2</a:t>
            </a:r>
          </a:p>
          <a:p>
            <a:r>
              <a:rPr lang="ja-JP" altLang="en-US" b="1" dirty="0" smtClean="0">
                <a:solidFill>
                  <a:srgbClr val="FF0000"/>
                </a:solidFill>
              </a:rPr>
              <a:t>　　　　　　　　　　　　　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endParaRPr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2477195" y="1360090"/>
            <a:ext cx="1872208" cy="28803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 flipH="1">
            <a:off x="4349403" y="1362362"/>
            <a:ext cx="43774" cy="285760"/>
          </a:xfrm>
          <a:prstGeom prst="straightConnector1">
            <a:avLst/>
          </a:prstGeom>
          <a:ln>
            <a:solidFill>
              <a:srgbClr val="0066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4577276" y="1401771"/>
            <a:ext cx="1665814" cy="327651"/>
          </a:xfrm>
          <a:prstGeom prst="straightConnector1">
            <a:avLst/>
          </a:prstGeom>
          <a:ln>
            <a:solidFill>
              <a:srgbClr val="00CC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 flipH="1">
            <a:off x="1115617" y="1905799"/>
            <a:ext cx="766470" cy="80312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 flipH="1">
            <a:off x="1727684" y="1905799"/>
            <a:ext cx="468053" cy="80312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145836" y="1217105"/>
            <a:ext cx="3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0 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4065550" y="1373640"/>
            <a:ext cx="3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66FF"/>
                </a:solidFill>
              </a:rPr>
              <a:t>1</a:t>
            </a:r>
            <a:r>
              <a:rPr lang="en-US" altLang="ja-JP" dirty="0" smtClean="0">
                <a:solidFill>
                  <a:srgbClr val="0066FF"/>
                </a:solidFill>
              </a:rPr>
              <a:t> </a:t>
            </a:r>
            <a:endParaRPr lang="ja-JP" altLang="en-US" dirty="0">
              <a:solidFill>
                <a:srgbClr val="0066FF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5496454" y="1230365"/>
            <a:ext cx="3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CC00"/>
                </a:solidFill>
              </a:rPr>
              <a:t>2</a:t>
            </a:r>
            <a:r>
              <a:rPr lang="en-US" altLang="ja-JP" dirty="0" smtClean="0">
                <a:solidFill>
                  <a:srgbClr val="00CC00"/>
                </a:solidFill>
              </a:rPr>
              <a:t> </a:t>
            </a:r>
            <a:endParaRPr lang="ja-JP" altLang="en-US" dirty="0">
              <a:solidFill>
                <a:srgbClr val="00CC00"/>
              </a:solidFill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1502239" y="2193831"/>
            <a:ext cx="3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0 </a:t>
            </a:r>
            <a:endParaRPr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76" name="直線矢印コネクタ 75"/>
          <p:cNvCxnSpPr/>
          <p:nvPr/>
        </p:nvCxnSpPr>
        <p:spPr>
          <a:xfrm flipH="1">
            <a:off x="1882087" y="1905799"/>
            <a:ext cx="622454" cy="80312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1922924" y="1909834"/>
            <a:ext cx="744080" cy="803121"/>
          </a:xfrm>
          <a:prstGeom prst="straightConnector1">
            <a:avLst/>
          </a:prstGeom>
          <a:ln>
            <a:solidFill>
              <a:srgbClr val="0066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2517718" y="1891539"/>
            <a:ext cx="1256236" cy="821416"/>
          </a:xfrm>
          <a:prstGeom prst="straightConnector1">
            <a:avLst/>
          </a:prstGeom>
          <a:ln>
            <a:solidFill>
              <a:srgbClr val="0066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2177264" y="1851886"/>
            <a:ext cx="1060672" cy="874477"/>
          </a:xfrm>
          <a:prstGeom prst="straightConnector1">
            <a:avLst/>
          </a:prstGeom>
          <a:ln>
            <a:solidFill>
              <a:srgbClr val="0066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1934775" y="1891539"/>
            <a:ext cx="2490101" cy="821416"/>
          </a:xfrm>
          <a:prstGeom prst="straightConnector1">
            <a:avLst/>
          </a:prstGeom>
          <a:ln>
            <a:solidFill>
              <a:srgbClr val="00CC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2517718" y="1887565"/>
            <a:ext cx="2653809" cy="821355"/>
          </a:xfrm>
          <a:prstGeom prst="straightConnector1">
            <a:avLst/>
          </a:prstGeom>
          <a:ln>
            <a:solidFill>
              <a:srgbClr val="00CC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2198541" y="1865295"/>
            <a:ext cx="2661491" cy="847660"/>
          </a:xfrm>
          <a:prstGeom prst="straightConnector1">
            <a:avLst/>
          </a:prstGeom>
          <a:ln>
            <a:solidFill>
              <a:srgbClr val="00CC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2504540" y="2275716"/>
            <a:ext cx="3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66FF"/>
                </a:solidFill>
              </a:rPr>
              <a:t>1</a:t>
            </a:r>
            <a:r>
              <a:rPr lang="en-US" altLang="ja-JP" dirty="0" smtClean="0">
                <a:solidFill>
                  <a:srgbClr val="000000"/>
                </a:solidFill>
              </a:rPr>
              <a:t> 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701550" y="2009165"/>
            <a:ext cx="3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CC00"/>
                </a:solidFill>
              </a:rPr>
              <a:t>2</a:t>
            </a:r>
            <a:r>
              <a:rPr lang="en-US" altLang="ja-JP" dirty="0" smtClean="0">
                <a:solidFill>
                  <a:srgbClr val="000000"/>
                </a:solidFill>
              </a:rPr>
              <a:t> 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025495" y="3989166"/>
            <a:ext cx="2799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dirty="0" smtClean="0">
              <a:solidFill>
                <a:srgbClr val="000000"/>
              </a:solidFill>
            </a:endParaRPr>
          </a:p>
          <a:p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en-US" altLang="ja-JP" dirty="0" err="1" smtClean="0">
                <a:solidFill>
                  <a:srgbClr val="000000"/>
                </a:solidFill>
              </a:rPr>
              <a:t>φφ</a:t>
            </a:r>
            <a:r>
              <a:rPr lang="ja-JP" altLang="en-US" dirty="0" smtClean="0">
                <a:solidFill>
                  <a:srgbClr val="000000"/>
                </a:solidFill>
              </a:rPr>
              <a:t>　　</a:t>
            </a:r>
            <a:r>
              <a:rPr lang="en-US" altLang="ja-JP" dirty="0" smtClean="0">
                <a:solidFill>
                  <a:srgbClr val="000000"/>
                </a:solidFill>
              </a:rPr>
              <a:t>{q1,q2}φ</a:t>
            </a:r>
            <a:r>
              <a:rPr lang="ja-JP" altLang="en-US" dirty="0" smtClean="0">
                <a:solidFill>
                  <a:srgbClr val="000000"/>
                </a:solidFill>
              </a:rPr>
              <a:t>　　</a:t>
            </a:r>
            <a:r>
              <a:rPr lang="en-US" altLang="ja-JP" dirty="0" smtClean="0">
                <a:solidFill>
                  <a:srgbClr val="000000"/>
                </a:solidFill>
              </a:rPr>
              <a:t>{q2}{q2}</a:t>
            </a:r>
          </a:p>
          <a:p>
            <a:r>
              <a:rPr lang="ja-JP" altLang="en-US" dirty="0" smtClean="0">
                <a:solidFill>
                  <a:srgbClr val="000000"/>
                </a:solidFill>
              </a:rPr>
              <a:t>→</a:t>
            </a:r>
            <a:r>
              <a:rPr lang="en-US" altLang="ja-JP" dirty="0" smtClean="0">
                <a:solidFill>
                  <a:srgbClr val="FF0000"/>
                </a:solidFill>
              </a:rPr>
              <a:t>φ</a:t>
            </a:r>
            <a:r>
              <a:rPr lang="ja-JP" altLang="en-US" dirty="0" smtClean="0">
                <a:solidFill>
                  <a:srgbClr val="000000"/>
                </a:solidFill>
              </a:rPr>
              <a:t>　　→</a:t>
            </a:r>
            <a:r>
              <a:rPr lang="en-US" altLang="ja-JP" dirty="0" smtClean="0">
                <a:solidFill>
                  <a:srgbClr val="FF0000"/>
                </a:solidFill>
              </a:rPr>
              <a:t>r1</a:t>
            </a:r>
            <a:r>
              <a:rPr lang="en-US" altLang="ja-JP" dirty="0" smtClean="0"/>
              <a:t>          </a:t>
            </a:r>
            <a:r>
              <a:rPr lang="ja-JP" altLang="en-US" dirty="0" smtClean="0"/>
              <a:t>→</a:t>
            </a:r>
            <a:r>
              <a:rPr lang="en-US" altLang="ja-JP" dirty="0" smtClean="0">
                <a:solidFill>
                  <a:srgbClr val="FF0000"/>
                </a:solidFill>
              </a:rPr>
              <a:t>r2</a:t>
            </a:r>
            <a:endParaRPr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61" name="直線矢印コネクタ 60"/>
          <p:cNvCxnSpPr/>
          <p:nvPr/>
        </p:nvCxnSpPr>
        <p:spPr>
          <a:xfrm flipH="1">
            <a:off x="2294964" y="1909834"/>
            <a:ext cx="2000792" cy="264311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flipH="1">
            <a:off x="2477195" y="1874155"/>
            <a:ext cx="2139948" cy="267879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flipH="1">
            <a:off x="3145836" y="1838478"/>
            <a:ext cx="1185433" cy="2770108"/>
          </a:xfrm>
          <a:prstGeom prst="straightConnector1">
            <a:avLst/>
          </a:prstGeom>
          <a:ln>
            <a:solidFill>
              <a:srgbClr val="0066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flipH="1">
            <a:off x="3547169" y="1866434"/>
            <a:ext cx="1106244" cy="2686512"/>
          </a:xfrm>
          <a:prstGeom prst="straightConnector1">
            <a:avLst/>
          </a:prstGeom>
          <a:ln>
            <a:solidFill>
              <a:srgbClr val="0066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H="1">
            <a:off x="4100291" y="1838478"/>
            <a:ext cx="266533" cy="2770108"/>
          </a:xfrm>
          <a:prstGeom prst="straightConnector1">
            <a:avLst/>
          </a:prstGeom>
          <a:ln>
            <a:solidFill>
              <a:srgbClr val="00CC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 flipH="1">
            <a:off x="4505613" y="1903649"/>
            <a:ext cx="147800" cy="2704937"/>
          </a:xfrm>
          <a:prstGeom prst="straightConnector1">
            <a:avLst/>
          </a:prstGeom>
          <a:ln>
            <a:solidFill>
              <a:srgbClr val="00CC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6004939" y="3932243"/>
            <a:ext cx="1880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φ</a:t>
            </a:r>
            <a:r>
              <a:rPr lang="ja-JP" altLang="en-US" dirty="0" smtClean="0">
                <a:solidFill>
                  <a:srgbClr val="000000"/>
                </a:solidFill>
              </a:rPr>
              <a:t>　　　</a:t>
            </a:r>
            <a:r>
              <a:rPr lang="en-US" altLang="ja-JP" dirty="0" smtClean="0">
                <a:solidFill>
                  <a:srgbClr val="000000"/>
                </a:solidFill>
              </a:rPr>
              <a:t>φ</a:t>
            </a:r>
            <a:r>
              <a:rPr lang="ja-JP" altLang="en-US" dirty="0" smtClean="0">
                <a:solidFill>
                  <a:srgbClr val="000000"/>
                </a:solidFill>
              </a:rPr>
              <a:t>　　　</a:t>
            </a:r>
            <a:r>
              <a:rPr lang="en-US" altLang="ja-JP" dirty="0">
                <a:solidFill>
                  <a:srgbClr val="000000"/>
                </a:solidFill>
              </a:rPr>
              <a:t>{q2</a:t>
            </a:r>
            <a:r>
              <a:rPr lang="en-US" altLang="ja-JP" dirty="0" smtClean="0">
                <a:solidFill>
                  <a:srgbClr val="000000"/>
                </a:solidFill>
              </a:rPr>
              <a:t>}</a:t>
            </a:r>
          </a:p>
          <a:p>
            <a:r>
              <a:rPr lang="ja-JP" altLang="en-US" dirty="0" smtClean="0">
                <a:solidFill>
                  <a:srgbClr val="000000"/>
                </a:solidFill>
              </a:rPr>
              <a:t>→</a:t>
            </a:r>
            <a:r>
              <a:rPr lang="en-US" altLang="ja-JP" dirty="0" smtClean="0">
                <a:solidFill>
                  <a:srgbClr val="FF0000"/>
                </a:solidFill>
              </a:rPr>
              <a:t>φ</a:t>
            </a:r>
            <a:r>
              <a:rPr lang="ja-JP" altLang="en-US" dirty="0" smtClean="0">
                <a:solidFill>
                  <a:srgbClr val="000000"/>
                </a:solidFill>
              </a:rPr>
              <a:t>　 →</a:t>
            </a:r>
            <a:r>
              <a:rPr lang="en-US" altLang="ja-JP" dirty="0" smtClean="0">
                <a:solidFill>
                  <a:srgbClr val="FF0000"/>
                </a:solidFill>
              </a:rPr>
              <a:t>φ</a:t>
            </a:r>
            <a:r>
              <a:rPr lang="ja-JP" altLang="en-US" dirty="0" smtClean="0">
                <a:solidFill>
                  <a:srgbClr val="000000"/>
                </a:solidFill>
              </a:rPr>
              <a:t>　  →</a:t>
            </a:r>
            <a:r>
              <a:rPr lang="en-US" altLang="ja-JP" dirty="0" smtClean="0">
                <a:solidFill>
                  <a:srgbClr val="FF0000"/>
                </a:solidFill>
              </a:rPr>
              <a:t>r2</a:t>
            </a:r>
          </a:p>
        </p:txBody>
      </p:sp>
      <p:cxnSp>
        <p:nvCxnSpPr>
          <p:cNvPr id="47" name="直線コネクタ 46"/>
          <p:cNvCxnSpPr/>
          <p:nvPr/>
        </p:nvCxnSpPr>
        <p:spPr>
          <a:xfrm flipH="1">
            <a:off x="6243090" y="1909834"/>
            <a:ext cx="201118" cy="202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>
            <a:off x="6444209" y="1909834"/>
            <a:ext cx="378206" cy="2022409"/>
          </a:xfrm>
          <a:prstGeom prst="straightConnector1">
            <a:avLst/>
          </a:prstGeom>
          <a:ln>
            <a:solidFill>
              <a:srgbClr val="0066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>
            <a:off x="6444209" y="1874155"/>
            <a:ext cx="1080119" cy="2058088"/>
          </a:xfrm>
          <a:prstGeom prst="straightConnector1">
            <a:avLst/>
          </a:prstGeom>
          <a:ln>
            <a:solidFill>
              <a:srgbClr val="00CC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5933910" y="3429000"/>
            <a:ext cx="3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0 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329765" y="3932243"/>
            <a:ext cx="3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0 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6399846" y="3429000"/>
            <a:ext cx="3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66FF"/>
                </a:solidFill>
              </a:rPr>
              <a:t>1</a:t>
            </a:r>
            <a:r>
              <a:rPr lang="en-US" altLang="ja-JP" dirty="0" smtClean="0">
                <a:solidFill>
                  <a:srgbClr val="000000"/>
                </a:solidFill>
              </a:rPr>
              <a:t> 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017361" y="3983236"/>
            <a:ext cx="3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66FF"/>
                </a:solidFill>
              </a:rPr>
              <a:t>1</a:t>
            </a:r>
            <a:r>
              <a:rPr lang="en-US" altLang="ja-JP" dirty="0" smtClean="0">
                <a:solidFill>
                  <a:srgbClr val="000000"/>
                </a:solidFill>
              </a:rPr>
              <a:t> 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4505613" y="3989430"/>
            <a:ext cx="3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CC00"/>
                </a:solidFill>
              </a:rPr>
              <a:t>2</a:t>
            </a:r>
            <a:r>
              <a:rPr lang="en-US" altLang="ja-JP" dirty="0" smtClean="0">
                <a:solidFill>
                  <a:srgbClr val="000000"/>
                </a:solidFill>
              </a:rPr>
              <a:t> 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7361864" y="3256117"/>
            <a:ext cx="3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CC00"/>
                </a:solidFill>
              </a:rPr>
              <a:t>2</a:t>
            </a:r>
            <a:r>
              <a:rPr lang="en-US" altLang="ja-JP" dirty="0" smtClean="0">
                <a:solidFill>
                  <a:srgbClr val="000000"/>
                </a:solidFill>
              </a:rPr>
              <a:t> 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01910" y="5189495"/>
            <a:ext cx="5011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 smtClean="0">
                <a:solidFill>
                  <a:srgbClr val="000000"/>
                </a:solidFill>
              </a:rPr>
              <a:t>新しい組み合わせはないので分析終了、</a:t>
            </a:r>
            <a:endParaRPr lang="en-US" altLang="ja-JP" u="sng" dirty="0" smtClean="0">
              <a:solidFill>
                <a:srgbClr val="000000"/>
              </a:solidFill>
            </a:endParaRPr>
          </a:p>
          <a:p>
            <a:r>
              <a:rPr lang="ja-JP" altLang="en-US" u="sng" dirty="0" smtClean="0">
                <a:solidFill>
                  <a:srgbClr val="000000"/>
                </a:solidFill>
              </a:rPr>
              <a:t>状態名を変更する</a:t>
            </a:r>
            <a:endParaRPr lang="en-US" altLang="ja-JP" u="sng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　　</a:t>
            </a:r>
            <a:r>
              <a:rPr lang="en-US" altLang="ja-JP" dirty="0" smtClean="0">
                <a:solidFill>
                  <a:srgbClr val="000000"/>
                </a:solidFill>
              </a:rPr>
              <a:t>q0</a:t>
            </a:r>
            <a:r>
              <a:rPr lang="ja-JP" altLang="en-US" dirty="0" smtClean="0">
                <a:solidFill>
                  <a:srgbClr val="000000"/>
                </a:solidFill>
              </a:rPr>
              <a:t>　　　　　→　</a:t>
            </a:r>
            <a:r>
              <a:rPr lang="en-US" altLang="ja-JP" dirty="0">
                <a:solidFill>
                  <a:srgbClr val="FF0000"/>
                </a:solidFill>
              </a:rPr>
              <a:t>r0</a:t>
            </a:r>
            <a:r>
              <a:rPr lang="ja-JP" altLang="en-US" dirty="0" smtClean="0">
                <a:solidFill>
                  <a:srgbClr val="000000"/>
                </a:solidFill>
              </a:rPr>
              <a:t>　　　　</a:t>
            </a:r>
            <a:r>
              <a:rPr lang="en-US" altLang="ja-JP" dirty="0">
                <a:solidFill>
                  <a:srgbClr val="000000"/>
                </a:solidFill>
              </a:rPr>
              <a:t>q1,q2</a:t>
            </a:r>
            <a:r>
              <a:rPr lang="ja-JP" altLang="en-US" dirty="0">
                <a:solidFill>
                  <a:srgbClr val="000000"/>
                </a:solidFill>
              </a:rPr>
              <a:t>　　</a:t>
            </a:r>
            <a:r>
              <a:rPr lang="ja-JP" altLang="en-US" dirty="0" smtClean="0">
                <a:solidFill>
                  <a:srgbClr val="000000"/>
                </a:solidFill>
              </a:rPr>
              <a:t>→</a:t>
            </a:r>
            <a:r>
              <a:rPr lang="ja-JP" altLang="en-US" dirty="0">
                <a:solidFill>
                  <a:srgbClr val="000000"/>
                </a:solidFill>
              </a:rPr>
              <a:t>　</a:t>
            </a:r>
            <a:r>
              <a:rPr lang="en-US" altLang="ja-JP" dirty="0">
                <a:solidFill>
                  <a:srgbClr val="FF0000"/>
                </a:solidFill>
              </a:rPr>
              <a:t>r1</a:t>
            </a:r>
          </a:p>
          <a:p>
            <a:r>
              <a:rPr lang="ja-JP" altLang="en-US" dirty="0" smtClean="0">
                <a:solidFill>
                  <a:srgbClr val="000000"/>
                </a:solidFill>
              </a:rPr>
              <a:t>　　</a:t>
            </a:r>
            <a:r>
              <a:rPr lang="en-US" altLang="ja-JP" dirty="0" smtClean="0">
                <a:solidFill>
                  <a:srgbClr val="000000"/>
                </a:solidFill>
              </a:rPr>
              <a:t>q0,q1,q2</a:t>
            </a:r>
            <a:r>
              <a:rPr lang="ja-JP" altLang="en-US" dirty="0" smtClean="0">
                <a:solidFill>
                  <a:srgbClr val="000000"/>
                </a:solidFill>
              </a:rPr>
              <a:t>　→　</a:t>
            </a:r>
            <a:r>
              <a:rPr lang="en-US" altLang="ja-JP" dirty="0" smtClean="0">
                <a:solidFill>
                  <a:srgbClr val="FF0000"/>
                </a:solidFill>
              </a:rPr>
              <a:t>r0</a:t>
            </a:r>
            <a:r>
              <a:rPr lang="ja-JP" altLang="en-US" dirty="0" smtClean="0">
                <a:solidFill>
                  <a:srgbClr val="FF0000"/>
                </a:solidFill>
              </a:rPr>
              <a:t>’</a:t>
            </a:r>
            <a:r>
              <a:rPr lang="ja-JP" altLang="en-US" dirty="0" smtClean="0">
                <a:solidFill>
                  <a:srgbClr val="000000"/>
                </a:solidFill>
              </a:rPr>
              <a:t>　　　</a:t>
            </a:r>
            <a:r>
              <a:rPr lang="en-US" altLang="ja-JP" dirty="0">
                <a:solidFill>
                  <a:srgbClr val="000000"/>
                </a:solidFill>
              </a:rPr>
              <a:t>q2</a:t>
            </a:r>
            <a:r>
              <a:rPr lang="ja-JP" altLang="en-US" dirty="0">
                <a:solidFill>
                  <a:srgbClr val="000000"/>
                </a:solidFill>
              </a:rPr>
              <a:t>　　　　</a:t>
            </a:r>
            <a:r>
              <a:rPr lang="ja-JP" altLang="en-US" dirty="0" smtClean="0">
                <a:solidFill>
                  <a:srgbClr val="000000"/>
                </a:solidFill>
              </a:rPr>
              <a:t>→</a:t>
            </a:r>
            <a:r>
              <a:rPr lang="ja-JP" altLang="en-US" dirty="0">
                <a:solidFill>
                  <a:srgbClr val="00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r2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770223" y="5157192"/>
            <a:ext cx="2428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            0      1      2     </a:t>
            </a:r>
          </a:p>
          <a:p>
            <a:r>
              <a:rPr lang="en-US" altLang="ja-JP" dirty="0" smtClean="0">
                <a:solidFill>
                  <a:srgbClr val="000000"/>
                </a:solidFill>
              </a:rPr>
              <a:t>r0</a:t>
            </a:r>
            <a:r>
              <a:rPr lang="ja-JP" altLang="en-US" dirty="0" smtClean="0">
                <a:solidFill>
                  <a:srgbClr val="000000"/>
                </a:solidFill>
              </a:rPr>
              <a:t>　　　 </a:t>
            </a:r>
            <a:r>
              <a:rPr lang="en-US" altLang="ja-JP" dirty="0" smtClean="0">
                <a:solidFill>
                  <a:srgbClr val="000000"/>
                </a:solidFill>
              </a:rPr>
              <a:t>r0'</a:t>
            </a:r>
            <a:r>
              <a:rPr lang="ja-JP" altLang="en-US" dirty="0" smtClean="0">
                <a:solidFill>
                  <a:srgbClr val="000000"/>
                </a:solidFill>
              </a:rPr>
              <a:t>　　</a:t>
            </a:r>
            <a:r>
              <a:rPr lang="en-US" altLang="ja-JP" dirty="0" smtClean="0">
                <a:solidFill>
                  <a:srgbClr val="000000"/>
                </a:solidFill>
              </a:rPr>
              <a:t>r1</a:t>
            </a:r>
            <a:r>
              <a:rPr lang="ja-JP" altLang="en-US" dirty="0" smtClean="0">
                <a:solidFill>
                  <a:srgbClr val="000000"/>
                </a:solidFill>
              </a:rPr>
              <a:t>　　</a:t>
            </a:r>
            <a:r>
              <a:rPr lang="en-US" altLang="ja-JP" dirty="0" smtClean="0">
                <a:solidFill>
                  <a:srgbClr val="000000"/>
                </a:solidFill>
              </a:rPr>
              <a:t>r2</a:t>
            </a:r>
          </a:p>
          <a:p>
            <a:r>
              <a:rPr lang="en-US" altLang="ja-JP" dirty="0">
                <a:solidFill>
                  <a:srgbClr val="000000"/>
                </a:solidFill>
              </a:rPr>
              <a:t>r0</a:t>
            </a:r>
            <a:r>
              <a:rPr lang="en-US" altLang="ja-JP" dirty="0" smtClean="0">
                <a:solidFill>
                  <a:srgbClr val="000000"/>
                </a:solidFill>
              </a:rPr>
              <a:t>'</a:t>
            </a:r>
            <a:r>
              <a:rPr lang="ja-JP" altLang="en-US" dirty="0" smtClean="0">
                <a:solidFill>
                  <a:srgbClr val="000000"/>
                </a:solidFill>
              </a:rPr>
              <a:t>　　　</a:t>
            </a:r>
            <a:r>
              <a:rPr lang="en-US" altLang="ja-JP" dirty="0" smtClean="0">
                <a:solidFill>
                  <a:srgbClr val="000000"/>
                </a:solidFill>
              </a:rPr>
              <a:t>r0'</a:t>
            </a:r>
            <a:r>
              <a:rPr lang="ja-JP" altLang="en-US" dirty="0" smtClean="0">
                <a:solidFill>
                  <a:srgbClr val="000000"/>
                </a:solidFill>
              </a:rPr>
              <a:t>　　</a:t>
            </a:r>
            <a:r>
              <a:rPr lang="en-US" altLang="ja-JP" dirty="0" smtClean="0">
                <a:solidFill>
                  <a:srgbClr val="000000"/>
                </a:solidFill>
              </a:rPr>
              <a:t>r1</a:t>
            </a:r>
            <a:r>
              <a:rPr lang="ja-JP" altLang="en-US" dirty="0" smtClean="0">
                <a:solidFill>
                  <a:srgbClr val="000000"/>
                </a:solidFill>
              </a:rPr>
              <a:t>　　</a:t>
            </a:r>
            <a:r>
              <a:rPr lang="en-US" altLang="ja-JP" dirty="0" smtClean="0">
                <a:solidFill>
                  <a:srgbClr val="000000"/>
                </a:solidFill>
              </a:rPr>
              <a:t>r2</a:t>
            </a:r>
          </a:p>
          <a:p>
            <a:r>
              <a:rPr lang="en-US" altLang="ja-JP" dirty="0" smtClean="0">
                <a:solidFill>
                  <a:srgbClr val="000000"/>
                </a:solidFill>
              </a:rPr>
              <a:t>r1</a:t>
            </a:r>
            <a:r>
              <a:rPr lang="ja-JP" altLang="en-US" dirty="0" smtClean="0">
                <a:solidFill>
                  <a:srgbClr val="000000"/>
                </a:solidFill>
              </a:rPr>
              <a:t>　　　</a:t>
            </a:r>
            <a:r>
              <a:rPr lang="en-US" altLang="ja-JP" dirty="0" smtClean="0">
                <a:solidFill>
                  <a:srgbClr val="000000"/>
                </a:solidFill>
              </a:rPr>
              <a:t>φ</a:t>
            </a:r>
            <a:r>
              <a:rPr lang="ja-JP" altLang="en-US" dirty="0" smtClean="0">
                <a:solidFill>
                  <a:srgbClr val="000000"/>
                </a:solidFill>
              </a:rPr>
              <a:t>　　　</a:t>
            </a:r>
            <a:r>
              <a:rPr lang="en-US" altLang="ja-JP" dirty="0" smtClean="0">
                <a:solidFill>
                  <a:srgbClr val="000000"/>
                </a:solidFill>
              </a:rPr>
              <a:t>r1</a:t>
            </a:r>
            <a:r>
              <a:rPr lang="ja-JP" altLang="en-US" dirty="0" smtClean="0">
                <a:solidFill>
                  <a:srgbClr val="000000"/>
                </a:solidFill>
              </a:rPr>
              <a:t>　　</a:t>
            </a:r>
            <a:r>
              <a:rPr lang="en-US" altLang="ja-JP" dirty="0" smtClean="0">
                <a:solidFill>
                  <a:srgbClr val="000000"/>
                </a:solidFill>
              </a:rPr>
              <a:t>r2</a:t>
            </a:r>
          </a:p>
          <a:p>
            <a:r>
              <a:rPr lang="en-US" altLang="ja-JP" dirty="0" smtClean="0">
                <a:solidFill>
                  <a:srgbClr val="000000"/>
                </a:solidFill>
              </a:rPr>
              <a:t>r2</a:t>
            </a:r>
            <a:r>
              <a:rPr lang="ja-JP" altLang="en-US" dirty="0" smtClean="0">
                <a:solidFill>
                  <a:srgbClr val="000000"/>
                </a:solidFill>
              </a:rPr>
              <a:t>　　　</a:t>
            </a:r>
            <a:r>
              <a:rPr lang="en-US" altLang="ja-JP" dirty="0" smtClean="0">
                <a:solidFill>
                  <a:srgbClr val="000000"/>
                </a:solidFill>
              </a:rPr>
              <a:t>φ</a:t>
            </a:r>
            <a:r>
              <a:rPr lang="ja-JP" altLang="en-US" dirty="0" smtClean="0">
                <a:solidFill>
                  <a:srgbClr val="000000"/>
                </a:solidFill>
              </a:rPr>
              <a:t>　　　</a:t>
            </a:r>
            <a:r>
              <a:rPr lang="en-US" altLang="ja-JP" dirty="0" smtClean="0">
                <a:solidFill>
                  <a:srgbClr val="000000"/>
                </a:solidFill>
              </a:rPr>
              <a:t>φ</a:t>
            </a:r>
            <a:r>
              <a:rPr lang="ja-JP" altLang="en-US" dirty="0" smtClean="0">
                <a:solidFill>
                  <a:srgbClr val="000000"/>
                </a:solidFill>
              </a:rPr>
              <a:t>　 　</a:t>
            </a:r>
            <a:r>
              <a:rPr lang="en-US" altLang="ja-JP" dirty="0" smtClean="0">
                <a:solidFill>
                  <a:srgbClr val="000000"/>
                </a:solidFill>
              </a:rPr>
              <a:t>r2</a:t>
            </a:r>
            <a:endParaRPr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56" name="直線コネクタ 55"/>
          <p:cNvCxnSpPr/>
          <p:nvPr/>
        </p:nvCxnSpPr>
        <p:spPr>
          <a:xfrm>
            <a:off x="5531567" y="5466494"/>
            <a:ext cx="27848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>
            <a:off x="6289297" y="5150534"/>
            <a:ext cx="0" cy="1483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5933910" y="4746847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M"</a:t>
            </a:r>
            <a:r>
              <a:rPr kumimoji="1" lang="ja-JP" altLang="en-US" dirty="0" smtClean="0"/>
              <a:t>の状態推移表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-1332656" y="20091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5531567" y="5150534"/>
            <a:ext cx="27848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5531567" y="6634520"/>
            <a:ext cx="27848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ドーナツ 7"/>
          <p:cNvSpPr/>
          <p:nvPr/>
        </p:nvSpPr>
        <p:spPr>
          <a:xfrm>
            <a:off x="570094" y="5789659"/>
            <a:ext cx="337616" cy="321447"/>
          </a:xfrm>
          <a:prstGeom prst="donut">
            <a:avLst>
              <a:gd name="adj" fmla="val 8557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ドーナツ 53"/>
          <p:cNvSpPr/>
          <p:nvPr/>
        </p:nvSpPr>
        <p:spPr>
          <a:xfrm>
            <a:off x="1212510" y="6031845"/>
            <a:ext cx="337616" cy="321447"/>
          </a:xfrm>
          <a:prstGeom prst="donut">
            <a:avLst>
              <a:gd name="adj" fmla="val 8557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ドーナツ 54"/>
          <p:cNvSpPr/>
          <p:nvPr/>
        </p:nvSpPr>
        <p:spPr>
          <a:xfrm>
            <a:off x="570094" y="6068377"/>
            <a:ext cx="337616" cy="321447"/>
          </a:xfrm>
          <a:prstGeom prst="donut">
            <a:avLst>
              <a:gd name="adj" fmla="val 8557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ドーナツ 56"/>
          <p:cNvSpPr/>
          <p:nvPr/>
        </p:nvSpPr>
        <p:spPr>
          <a:xfrm>
            <a:off x="3075683" y="5754868"/>
            <a:ext cx="337616" cy="321447"/>
          </a:xfrm>
          <a:prstGeom prst="donut">
            <a:avLst>
              <a:gd name="adj" fmla="val 8557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ドーナツ 57"/>
          <p:cNvSpPr/>
          <p:nvPr/>
        </p:nvSpPr>
        <p:spPr>
          <a:xfrm>
            <a:off x="2712964" y="6068376"/>
            <a:ext cx="337616" cy="321447"/>
          </a:xfrm>
          <a:prstGeom prst="donut">
            <a:avLst>
              <a:gd name="adj" fmla="val 8557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ドーナツ 58"/>
          <p:cNvSpPr/>
          <p:nvPr/>
        </p:nvSpPr>
        <p:spPr>
          <a:xfrm>
            <a:off x="3958140" y="6042737"/>
            <a:ext cx="337616" cy="321447"/>
          </a:xfrm>
          <a:prstGeom prst="donut">
            <a:avLst>
              <a:gd name="adj" fmla="val 855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ドーナツ 59"/>
          <p:cNvSpPr/>
          <p:nvPr/>
        </p:nvSpPr>
        <p:spPr>
          <a:xfrm>
            <a:off x="3969547" y="5746930"/>
            <a:ext cx="337616" cy="321447"/>
          </a:xfrm>
          <a:prstGeom prst="donut">
            <a:avLst>
              <a:gd name="adj" fmla="val 855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ドーナツ 62"/>
          <p:cNvSpPr/>
          <p:nvPr/>
        </p:nvSpPr>
        <p:spPr>
          <a:xfrm>
            <a:off x="1922924" y="6073606"/>
            <a:ext cx="337616" cy="321447"/>
          </a:xfrm>
          <a:prstGeom prst="donut">
            <a:avLst>
              <a:gd name="adj" fmla="val 855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ドーナツ 67"/>
          <p:cNvSpPr/>
          <p:nvPr/>
        </p:nvSpPr>
        <p:spPr>
          <a:xfrm>
            <a:off x="1922924" y="5754867"/>
            <a:ext cx="337616" cy="321447"/>
          </a:xfrm>
          <a:prstGeom prst="donut">
            <a:avLst>
              <a:gd name="adj" fmla="val 855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496454" y="54301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⇒</a:t>
            </a:r>
            <a:endParaRPr kumimoji="1" lang="ja-JP" altLang="en-US" dirty="0"/>
          </a:p>
        </p:txBody>
      </p:sp>
      <p:sp>
        <p:nvSpPr>
          <p:cNvPr id="71" name="ドーナツ 70"/>
          <p:cNvSpPr/>
          <p:nvPr/>
        </p:nvSpPr>
        <p:spPr>
          <a:xfrm>
            <a:off x="5779853" y="5454089"/>
            <a:ext cx="337616" cy="321447"/>
          </a:xfrm>
          <a:prstGeom prst="donut">
            <a:avLst>
              <a:gd name="adj" fmla="val 855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ドーナツ 71"/>
          <p:cNvSpPr/>
          <p:nvPr/>
        </p:nvSpPr>
        <p:spPr>
          <a:xfrm>
            <a:off x="5765102" y="5761252"/>
            <a:ext cx="337616" cy="321447"/>
          </a:xfrm>
          <a:prstGeom prst="donut">
            <a:avLst>
              <a:gd name="adj" fmla="val 855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3" name="ドーナツ 72"/>
          <p:cNvSpPr/>
          <p:nvPr/>
        </p:nvSpPr>
        <p:spPr>
          <a:xfrm>
            <a:off x="5745300" y="6033794"/>
            <a:ext cx="337616" cy="321447"/>
          </a:xfrm>
          <a:prstGeom prst="donut">
            <a:avLst>
              <a:gd name="adj" fmla="val 855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ドーナツ 73"/>
          <p:cNvSpPr/>
          <p:nvPr/>
        </p:nvSpPr>
        <p:spPr>
          <a:xfrm>
            <a:off x="5779853" y="6313073"/>
            <a:ext cx="337616" cy="321447"/>
          </a:xfrm>
          <a:prstGeom prst="donut">
            <a:avLst>
              <a:gd name="adj" fmla="val 855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54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 smtClean="0"/>
              <a:t>補</a:t>
            </a:r>
            <a:r>
              <a:rPr lang="en-US" altLang="ja-JP" sz="1400" dirty="0" smtClean="0"/>
              <a:t>7</a:t>
            </a:r>
            <a:endParaRPr lang="ja-JP" altLang="ja-JP" sz="1400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02910" y="436760"/>
            <a:ext cx="780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例　</a:t>
            </a:r>
            <a:r>
              <a:rPr kumimoji="1" lang="en-US" altLang="ja-JP" dirty="0" smtClean="0"/>
              <a:t>2.17</a:t>
            </a:r>
            <a:r>
              <a:rPr kumimoji="1" lang="ja-JP" altLang="en-US" dirty="0" smtClean="0"/>
              <a:t>　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図</a:t>
            </a:r>
            <a:r>
              <a:rPr lang="en-US" altLang="ja-JP" dirty="0" smtClean="0"/>
              <a:t>2.39</a:t>
            </a:r>
            <a:r>
              <a:rPr lang="ja-JP" altLang="en-US" dirty="0" smtClean="0"/>
              <a:t>の</a:t>
            </a:r>
            <a:r>
              <a:rPr lang="en-US" altLang="ja-JP" dirty="0" smtClean="0"/>
              <a:t>ε-</a:t>
            </a:r>
            <a:r>
              <a:rPr lang="ja-JP" altLang="en-US" dirty="0" smtClean="0"/>
              <a:t>動作を持たない</a:t>
            </a:r>
            <a:r>
              <a:rPr lang="en-US" altLang="ja-JP" dirty="0" smtClean="0"/>
              <a:t>NFA</a:t>
            </a:r>
            <a:r>
              <a:rPr lang="ja-JP" altLang="en-US" dirty="0" smtClean="0"/>
              <a:t>　</a:t>
            </a:r>
            <a:r>
              <a:rPr lang="en-US" altLang="ja-JP" dirty="0" smtClean="0"/>
              <a:t>M1’</a:t>
            </a:r>
            <a:r>
              <a:rPr lang="ja-JP" altLang="en-US" dirty="0" smtClean="0"/>
              <a:t>と等価な最簡形決定有限オートマトン</a:t>
            </a:r>
            <a:r>
              <a:rPr lang="en-US" altLang="ja-JP" dirty="0" smtClean="0"/>
              <a:t>M”</a:t>
            </a:r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39061" y="226585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⇒</a:t>
            </a:r>
            <a:r>
              <a:rPr kumimoji="1" lang="en-US" altLang="ja-JP" dirty="0" smtClean="0"/>
              <a:t>r0</a:t>
            </a:r>
            <a:r>
              <a:rPr kumimoji="1" lang="ja-JP" altLang="en-US" dirty="0" smtClean="0"/>
              <a:t>　　　　</a:t>
            </a:r>
            <a:r>
              <a:rPr kumimoji="1" lang="en-US" altLang="ja-JP" dirty="0" smtClean="0"/>
              <a:t>r0’</a:t>
            </a:r>
            <a:r>
              <a:rPr kumimoji="1" lang="ja-JP" altLang="en-US" dirty="0" smtClean="0"/>
              <a:t>　　　　　</a:t>
            </a:r>
            <a:r>
              <a:rPr kumimoji="1" lang="en-US" altLang="ja-JP" dirty="0" smtClean="0"/>
              <a:t>r1</a:t>
            </a:r>
            <a:r>
              <a:rPr kumimoji="1" lang="ja-JP" altLang="en-US" dirty="0" smtClean="0"/>
              <a:t>　　　　　</a:t>
            </a:r>
            <a:r>
              <a:rPr kumimoji="1" lang="en-US" altLang="ja-JP" dirty="0" smtClean="0"/>
              <a:t>r2</a:t>
            </a:r>
            <a:endParaRPr kumimoji="1" lang="ja-JP" altLang="en-US" dirty="0"/>
          </a:p>
        </p:txBody>
      </p:sp>
      <p:sp>
        <p:nvSpPr>
          <p:cNvPr id="9" name="ドーナツ 8"/>
          <p:cNvSpPr/>
          <p:nvPr/>
        </p:nvSpPr>
        <p:spPr>
          <a:xfrm>
            <a:off x="4310652" y="2275147"/>
            <a:ext cx="389922" cy="360040"/>
          </a:xfrm>
          <a:prstGeom prst="donut">
            <a:avLst>
              <a:gd name="adj" fmla="val 9151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ドーナツ 66"/>
          <p:cNvSpPr/>
          <p:nvPr/>
        </p:nvSpPr>
        <p:spPr>
          <a:xfrm>
            <a:off x="5122450" y="2265855"/>
            <a:ext cx="389922" cy="360040"/>
          </a:xfrm>
          <a:prstGeom prst="donut">
            <a:avLst>
              <a:gd name="adj" fmla="val 9151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ドーナツ 67"/>
          <p:cNvSpPr/>
          <p:nvPr/>
        </p:nvSpPr>
        <p:spPr>
          <a:xfrm>
            <a:off x="6048129" y="2265855"/>
            <a:ext cx="389922" cy="360040"/>
          </a:xfrm>
          <a:prstGeom prst="donut">
            <a:avLst>
              <a:gd name="adj" fmla="val 9151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1" name="ドーナツ 70"/>
          <p:cNvSpPr/>
          <p:nvPr/>
        </p:nvSpPr>
        <p:spPr>
          <a:xfrm>
            <a:off x="7048491" y="2247527"/>
            <a:ext cx="389922" cy="360040"/>
          </a:xfrm>
          <a:prstGeom prst="donut">
            <a:avLst>
              <a:gd name="adj" fmla="val 9151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9" idx="6"/>
            <a:endCxn id="67" idx="2"/>
          </p:cNvCxnSpPr>
          <p:nvPr/>
        </p:nvCxnSpPr>
        <p:spPr>
          <a:xfrm flipV="1">
            <a:off x="4700574" y="2445875"/>
            <a:ext cx="421876" cy="9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endCxn id="68" idx="2"/>
          </p:cNvCxnSpPr>
          <p:nvPr/>
        </p:nvCxnSpPr>
        <p:spPr>
          <a:xfrm flipV="1">
            <a:off x="5507895" y="2445875"/>
            <a:ext cx="540234" cy="46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endCxn id="71" idx="2"/>
          </p:cNvCxnSpPr>
          <p:nvPr/>
        </p:nvCxnSpPr>
        <p:spPr>
          <a:xfrm flipV="1">
            <a:off x="6463995" y="2427547"/>
            <a:ext cx="584496" cy="126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リーフォーム 14"/>
          <p:cNvSpPr/>
          <p:nvPr/>
        </p:nvSpPr>
        <p:spPr>
          <a:xfrm>
            <a:off x="4637314" y="2583948"/>
            <a:ext cx="1443313" cy="329979"/>
          </a:xfrm>
          <a:custGeom>
            <a:avLst/>
            <a:gdLst>
              <a:gd name="connsiteX0" fmla="*/ 0 w 561703"/>
              <a:gd name="connsiteY0" fmla="*/ 13062 h 117629"/>
              <a:gd name="connsiteX1" fmla="*/ 300446 w 561703"/>
              <a:gd name="connsiteY1" fmla="*/ 117565 h 117629"/>
              <a:gd name="connsiteX2" fmla="*/ 561703 w 561703"/>
              <a:gd name="connsiteY2" fmla="*/ 0 h 117629"/>
              <a:gd name="connsiteX3" fmla="*/ 561703 w 561703"/>
              <a:gd name="connsiteY3" fmla="*/ 0 h 11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703" h="117629">
                <a:moveTo>
                  <a:pt x="0" y="13062"/>
                </a:moveTo>
                <a:cubicBezTo>
                  <a:pt x="103414" y="66402"/>
                  <a:pt x="206829" y="119742"/>
                  <a:pt x="300446" y="117565"/>
                </a:cubicBezTo>
                <a:cubicBezTo>
                  <a:pt x="394063" y="115388"/>
                  <a:pt x="561703" y="0"/>
                  <a:pt x="561703" y="0"/>
                </a:cubicBezTo>
                <a:lnTo>
                  <a:pt x="561703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フリーフォーム 79"/>
          <p:cNvSpPr/>
          <p:nvPr/>
        </p:nvSpPr>
        <p:spPr>
          <a:xfrm>
            <a:off x="5442715" y="2494947"/>
            <a:ext cx="1605776" cy="388500"/>
          </a:xfrm>
          <a:custGeom>
            <a:avLst/>
            <a:gdLst>
              <a:gd name="connsiteX0" fmla="*/ 0 w 561703"/>
              <a:gd name="connsiteY0" fmla="*/ 13062 h 117629"/>
              <a:gd name="connsiteX1" fmla="*/ 300446 w 561703"/>
              <a:gd name="connsiteY1" fmla="*/ 117565 h 117629"/>
              <a:gd name="connsiteX2" fmla="*/ 561703 w 561703"/>
              <a:gd name="connsiteY2" fmla="*/ 0 h 117629"/>
              <a:gd name="connsiteX3" fmla="*/ 561703 w 561703"/>
              <a:gd name="connsiteY3" fmla="*/ 0 h 11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703" h="117629">
                <a:moveTo>
                  <a:pt x="0" y="13062"/>
                </a:moveTo>
                <a:cubicBezTo>
                  <a:pt x="103414" y="66402"/>
                  <a:pt x="206829" y="119742"/>
                  <a:pt x="300446" y="117565"/>
                </a:cubicBezTo>
                <a:cubicBezTo>
                  <a:pt x="394063" y="115388"/>
                  <a:pt x="561703" y="0"/>
                  <a:pt x="561703" y="0"/>
                </a:cubicBezTo>
                <a:lnTo>
                  <a:pt x="561703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フリーフォーム 80"/>
          <p:cNvSpPr/>
          <p:nvPr/>
        </p:nvSpPr>
        <p:spPr>
          <a:xfrm>
            <a:off x="4511865" y="2583948"/>
            <a:ext cx="2699089" cy="546003"/>
          </a:xfrm>
          <a:custGeom>
            <a:avLst/>
            <a:gdLst>
              <a:gd name="connsiteX0" fmla="*/ 0 w 561703"/>
              <a:gd name="connsiteY0" fmla="*/ 13062 h 117629"/>
              <a:gd name="connsiteX1" fmla="*/ 300446 w 561703"/>
              <a:gd name="connsiteY1" fmla="*/ 117565 h 117629"/>
              <a:gd name="connsiteX2" fmla="*/ 561703 w 561703"/>
              <a:gd name="connsiteY2" fmla="*/ 0 h 117629"/>
              <a:gd name="connsiteX3" fmla="*/ 561703 w 561703"/>
              <a:gd name="connsiteY3" fmla="*/ 0 h 11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703" h="117629">
                <a:moveTo>
                  <a:pt x="0" y="13062"/>
                </a:moveTo>
                <a:cubicBezTo>
                  <a:pt x="103414" y="66402"/>
                  <a:pt x="206829" y="119742"/>
                  <a:pt x="300446" y="117565"/>
                </a:cubicBezTo>
                <a:cubicBezTo>
                  <a:pt x="394063" y="115388"/>
                  <a:pt x="561703" y="0"/>
                  <a:pt x="561703" y="0"/>
                </a:cubicBezTo>
                <a:lnTo>
                  <a:pt x="561703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/>
          <p:cNvSpPr/>
          <p:nvPr/>
        </p:nvSpPr>
        <p:spPr>
          <a:xfrm>
            <a:off x="5002238" y="1843440"/>
            <a:ext cx="549678" cy="505376"/>
          </a:xfrm>
          <a:custGeom>
            <a:avLst/>
            <a:gdLst>
              <a:gd name="connsiteX0" fmla="*/ 157591 w 549678"/>
              <a:gd name="connsiteY0" fmla="*/ 505376 h 505376"/>
              <a:gd name="connsiteX1" fmla="*/ 836 w 549678"/>
              <a:gd name="connsiteY1" fmla="*/ 270245 h 505376"/>
              <a:gd name="connsiteX2" fmla="*/ 105339 w 549678"/>
              <a:gd name="connsiteY2" fmla="*/ 35113 h 505376"/>
              <a:gd name="connsiteX3" fmla="*/ 314345 w 549678"/>
              <a:gd name="connsiteY3" fmla="*/ 8988 h 505376"/>
              <a:gd name="connsiteX4" fmla="*/ 497225 w 549678"/>
              <a:gd name="connsiteY4" fmla="*/ 113490 h 505376"/>
              <a:gd name="connsiteX5" fmla="*/ 549476 w 549678"/>
              <a:gd name="connsiteY5" fmla="*/ 322496 h 505376"/>
              <a:gd name="connsiteX6" fmla="*/ 484162 w 549678"/>
              <a:gd name="connsiteY6" fmla="*/ 479250 h 50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9678" h="505376">
                <a:moveTo>
                  <a:pt x="157591" y="505376"/>
                </a:moveTo>
                <a:cubicBezTo>
                  <a:pt x="83568" y="426999"/>
                  <a:pt x="9545" y="348622"/>
                  <a:pt x="836" y="270245"/>
                </a:cubicBezTo>
                <a:cubicBezTo>
                  <a:pt x="-7873" y="191868"/>
                  <a:pt x="53088" y="78656"/>
                  <a:pt x="105339" y="35113"/>
                </a:cubicBezTo>
                <a:cubicBezTo>
                  <a:pt x="157590" y="-8430"/>
                  <a:pt x="249031" y="-4075"/>
                  <a:pt x="314345" y="8988"/>
                </a:cubicBezTo>
                <a:cubicBezTo>
                  <a:pt x="379659" y="22051"/>
                  <a:pt x="458037" y="61239"/>
                  <a:pt x="497225" y="113490"/>
                </a:cubicBezTo>
                <a:cubicBezTo>
                  <a:pt x="536414" y="165741"/>
                  <a:pt x="551653" y="261536"/>
                  <a:pt x="549476" y="322496"/>
                </a:cubicBezTo>
                <a:cubicBezTo>
                  <a:pt x="547299" y="383456"/>
                  <a:pt x="515730" y="431353"/>
                  <a:pt x="484162" y="479250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フリーフォーム 83"/>
          <p:cNvSpPr/>
          <p:nvPr/>
        </p:nvSpPr>
        <p:spPr>
          <a:xfrm>
            <a:off x="5875128" y="1843440"/>
            <a:ext cx="549678" cy="505376"/>
          </a:xfrm>
          <a:custGeom>
            <a:avLst/>
            <a:gdLst>
              <a:gd name="connsiteX0" fmla="*/ 157591 w 549678"/>
              <a:gd name="connsiteY0" fmla="*/ 505376 h 505376"/>
              <a:gd name="connsiteX1" fmla="*/ 836 w 549678"/>
              <a:gd name="connsiteY1" fmla="*/ 270245 h 505376"/>
              <a:gd name="connsiteX2" fmla="*/ 105339 w 549678"/>
              <a:gd name="connsiteY2" fmla="*/ 35113 h 505376"/>
              <a:gd name="connsiteX3" fmla="*/ 314345 w 549678"/>
              <a:gd name="connsiteY3" fmla="*/ 8988 h 505376"/>
              <a:gd name="connsiteX4" fmla="*/ 497225 w 549678"/>
              <a:gd name="connsiteY4" fmla="*/ 113490 h 505376"/>
              <a:gd name="connsiteX5" fmla="*/ 549476 w 549678"/>
              <a:gd name="connsiteY5" fmla="*/ 322496 h 505376"/>
              <a:gd name="connsiteX6" fmla="*/ 484162 w 549678"/>
              <a:gd name="connsiteY6" fmla="*/ 479250 h 50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9678" h="505376">
                <a:moveTo>
                  <a:pt x="157591" y="505376"/>
                </a:moveTo>
                <a:cubicBezTo>
                  <a:pt x="83568" y="426999"/>
                  <a:pt x="9545" y="348622"/>
                  <a:pt x="836" y="270245"/>
                </a:cubicBezTo>
                <a:cubicBezTo>
                  <a:pt x="-7873" y="191868"/>
                  <a:pt x="53088" y="78656"/>
                  <a:pt x="105339" y="35113"/>
                </a:cubicBezTo>
                <a:cubicBezTo>
                  <a:pt x="157590" y="-8430"/>
                  <a:pt x="249031" y="-4075"/>
                  <a:pt x="314345" y="8988"/>
                </a:cubicBezTo>
                <a:cubicBezTo>
                  <a:pt x="379659" y="22051"/>
                  <a:pt x="458037" y="61239"/>
                  <a:pt x="497225" y="113490"/>
                </a:cubicBezTo>
                <a:cubicBezTo>
                  <a:pt x="536414" y="165741"/>
                  <a:pt x="551653" y="261536"/>
                  <a:pt x="549476" y="322496"/>
                </a:cubicBezTo>
                <a:cubicBezTo>
                  <a:pt x="547299" y="383456"/>
                  <a:pt x="515730" y="431353"/>
                  <a:pt x="484162" y="479250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/>
          <p:cNvSpPr/>
          <p:nvPr/>
        </p:nvSpPr>
        <p:spPr>
          <a:xfrm>
            <a:off x="6886028" y="1843440"/>
            <a:ext cx="549678" cy="505376"/>
          </a:xfrm>
          <a:custGeom>
            <a:avLst/>
            <a:gdLst>
              <a:gd name="connsiteX0" fmla="*/ 157591 w 549678"/>
              <a:gd name="connsiteY0" fmla="*/ 505376 h 505376"/>
              <a:gd name="connsiteX1" fmla="*/ 836 w 549678"/>
              <a:gd name="connsiteY1" fmla="*/ 270245 h 505376"/>
              <a:gd name="connsiteX2" fmla="*/ 105339 w 549678"/>
              <a:gd name="connsiteY2" fmla="*/ 35113 h 505376"/>
              <a:gd name="connsiteX3" fmla="*/ 314345 w 549678"/>
              <a:gd name="connsiteY3" fmla="*/ 8988 h 505376"/>
              <a:gd name="connsiteX4" fmla="*/ 497225 w 549678"/>
              <a:gd name="connsiteY4" fmla="*/ 113490 h 505376"/>
              <a:gd name="connsiteX5" fmla="*/ 549476 w 549678"/>
              <a:gd name="connsiteY5" fmla="*/ 322496 h 505376"/>
              <a:gd name="connsiteX6" fmla="*/ 484162 w 549678"/>
              <a:gd name="connsiteY6" fmla="*/ 479250 h 50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9678" h="505376">
                <a:moveTo>
                  <a:pt x="157591" y="505376"/>
                </a:moveTo>
                <a:cubicBezTo>
                  <a:pt x="83568" y="426999"/>
                  <a:pt x="9545" y="348622"/>
                  <a:pt x="836" y="270245"/>
                </a:cubicBezTo>
                <a:cubicBezTo>
                  <a:pt x="-7873" y="191868"/>
                  <a:pt x="53088" y="78656"/>
                  <a:pt x="105339" y="35113"/>
                </a:cubicBezTo>
                <a:cubicBezTo>
                  <a:pt x="157590" y="-8430"/>
                  <a:pt x="249031" y="-4075"/>
                  <a:pt x="314345" y="8988"/>
                </a:cubicBezTo>
                <a:cubicBezTo>
                  <a:pt x="379659" y="22051"/>
                  <a:pt x="458037" y="61239"/>
                  <a:pt x="497225" y="113490"/>
                </a:cubicBezTo>
                <a:cubicBezTo>
                  <a:pt x="536414" y="165741"/>
                  <a:pt x="551653" y="261536"/>
                  <a:pt x="549476" y="322496"/>
                </a:cubicBezTo>
                <a:cubicBezTo>
                  <a:pt x="547299" y="383456"/>
                  <a:pt x="515730" y="431353"/>
                  <a:pt x="484162" y="479250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194989" y="2632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739681" y="21641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151089" y="15567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7216753" y="16177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5586405" y="21482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6573122" y="2125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6207391" y="2583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5778012" y="28332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5322229" y="16177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91894" y="1607097"/>
            <a:ext cx="2428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            0      1      2     </a:t>
            </a:r>
          </a:p>
          <a:p>
            <a:r>
              <a:rPr lang="en-US" altLang="ja-JP" dirty="0" smtClean="0">
                <a:solidFill>
                  <a:srgbClr val="000000"/>
                </a:solidFill>
              </a:rPr>
              <a:t>r0</a:t>
            </a:r>
            <a:r>
              <a:rPr lang="ja-JP" altLang="en-US" dirty="0" smtClean="0">
                <a:solidFill>
                  <a:srgbClr val="000000"/>
                </a:solidFill>
              </a:rPr>
              <a:t>　　　 </a:t>
            </a:r>
            <a:r>
              <a:rPr lang="en-US" altLang="ja-JP" dirty="0" smtClean="0">
                <a:solidFill>
                  <a:srgbClr val="000000"/>
                </a:solidFill>
              </a:rPr>
              <a:t>r0'</a:t>
            </a:r>
            <a:r>
              <a:rPr lang="ja-JP" altLang="en-US" dirty="0" smtClean="0">
                <a:solidFill>
                  <a:srgbClr val="000000"/>
                </a:solidFill>
              </a:rPr>
              <a:t>　　</a:t>
            </a:r>
            <a:r>
              <a:rPr lang="en-US" altLang="ja-JP" dirty="0" smtClean="0">
                <a:solidFill>
                  <a:srgbClr val="000000"/>
                </a:solidFill>
              </a:rPr>
              <a:t>r1</a:t>
            </a:r>
            <a:r>
              <a:rPr lang="ja-JP" altLang="en-US" dirty="0" smtClean="0">
                <a:solidFill>
                  <a:srgbClr val="000000"/>
                </a:solidFill>
              </a:rPr>
              <a:t>　　</a:t>
            </a:r>
            <a:r>
              <a:rPr lang="en-US" altLang="ja-JP" dirty="0" smtClean="0">
                <a:solidFill>
                  <a:srgbClr val="000000"/>
                </a:solidFill>
              </a:rPr>
              <a:t>r2</a:t>
            </a:r>
          </a:p>
          <a:p>
            <a:r>
              <a:rPr lang="en-US" altLang="ja-JP" dirty="0">
                <a:solidFill>
                  <a:srgbClr val="000000"/>
                </a:solidFill>
              </a:rPr>
              <a:t>r0</a:t>
            </a:r>
            <a:r>
              <a:rPr lang="en-US" altLang="ja-JP" dirty="0" smtClean="0">
                <a:solidFill>
                  <a:srgbClr val="000000"/>
                </a:solidFill>
              </a:rPr>
              <a:t>'</a:t>
            </a:r>
            <a:r>
              <a:rPr lang="ja-JP" altLang="en-US" dirty="0" smtClean="0">
                <a:solidFill>
                  <a:srgbClr val="000000"/>
                </a:solidFill>
              </a:rPr>
              <a:t>　　　</a:t>
            </a:r>
            <a:r>
              <a:rPr lang="en-US" altLang="ja-JP" dirty="0" smtClean="0">
                <a:solidFill>
                  <a:srgbClr val="000000"/>
                </a:solidFill>
              </a:rPr>
              <a:t>r0'</a:t>
            </a:r>
            <a:r>
              <a:rPr lang="ja-JP" altLang="en-US" dirty="0" smtClean="0">
                <a:solidFill>
                  <a:srgbClr val="000000"/>
                </a:solidFill>
              </a:rPr>
              <a:t>　　</a:t>
            </a:r>
            <a:r>
              <a:rPr lang="en-US" altLang="ja-JP" dirty="0" smtClean="0">
                <a:solidFill>
                  <a:srgbClr val="000000"/>
                </a:solidFill>
              </a:rPr>
              <a:t>r1</a:t>
            </a:r>
            <a:r>
              <a:rPr lang="ja-JP" altLang="en-US" dirty="0" smtClean="0">
                <a:solidFill>
                  <a:srgbClr val="000000"/>
                </a:solidFill>
              </a:rPr>
              <a:t>　　</a:t>
            </a:r>
            <a:r>
              <a:rPr lang="en-US" altLang="ja-JP" dirty="0" smtClean="0">
                <a:solidFill>
                  <a:srgbClr val="000000"/>
                </a:solidFill>
              </a:rPr>
              <a:t>r2</a:t>
            </a:r>
          </a:p>
          <a:p>
            <a:r>
              <a:rPr lang="en-US" altLang="ja-JP" dirty="0" smtClean="0">
                <a:solidFill>
                  <a:srgbClr val="000000"/>
                </a:solidFill>
              </a:rPr>
              <a:t>r1</a:t>
            </a:r>
            <a:r>
              <a:rPr lang="ja-JP" altLang="en-US" dirty="0" smtClean="0">
                <a:solidFill>
                  <a:srgbClr val="000000"/>
                </a:solidFill>
              </a:rPr>
              <a:t>　　　</a:t>
            </a:r>
            <a:r>
              <a:rPr lang="en-US" altLang="ja-JP" dirty="0" smtClean="0">
                <a:solidFill>
                  <a:srgbClr val="000000"/>
                </a:solidFill>
              </a:rPr>
              <a:t>φ</a:t>
            </a:r>
            <a:r>
              <a:rPr lang="ja-JP" altLang="en-US" dirty="0" smtClean="0">
                <a:solidFill>
                  <a:srgbClr val="000000"/>
                </a:solidFill>
              </a:rPr>
              <a:t>　　　</a:t>
            </a:r>
            <a:r>
              <a:rPr lang="en-US" altLang="ja-JP" dirty="0" smtClean="0">
                <a:solidFill>
                  <a:srgbClr val="000000"/>
                </a:solidFill>
              </a:rPr>
              <a:t>r1</a:t>
            </a:r>
            <a:r>
              <a:rPr lang="ja-JP" altLang="en-US" dirty="0" smtClean="0">
                <a:solidFill>
                  <a:srgbClr val="000000"/>
                </a:solidFill>
              </a:rPr>
              <a:t>　　</a:t>
            </a:r>
            <a:r>
              <a:rPr lang="en-US" altLang="ja-JP" dirty="0" smtClean="0">
                <a:solidFill>
                  <a:srgbClr val="000000"/>
                </a:solidFill>
              </a:rPr>
              <a:t>r2</a:t>
            </a:r>
          </a:p>
          <a:p>
            <a:r>
              <a:rPr lang="en-US" altLang="ja-JP" dirty="0" smtClean="0">
                <a:solidFill>
                  <a:srgbClr val="000000"/>
                </a:solidFill>
              </a:rPr>
              <a:t>r2</a:t>
            </a:r>
            <a:r>
              <a:rPr lang="ja-JP" altLang="en-US" dirty="0" smtClean="0">
                <a:solidFill>
                  <a:srgbClr val="000000"/>
                </a:solidFill>
              </a:rPr>
              <a:t>　　　</a:t>
            </a:r>
            <a:r>
              <a:rPr lang="en-US" altLang="ja-JP" dirty="0" smtClean="0">
                <a:solidFill>
                  <a:srgbClr val="000000"/>
                </a:solidFill>
              </a:rPr>
              <a:t>φ</a:t>
            </a:r>
            <a:r>
              <a:rPr lang="ja-JP" altLang="en-US" dirty="0" smtClean="0">
                <a:solidFill>
                  <a:srgbClr val="000000"/>
                </a:solidFill>
              </a:rPr>
              <a:t>　　　</a:t>
            </a:r>
            <a:r>
              <a:rPr lang="en-US" altLang="ja-JP" dirty="0" smtClean="0">
                <a:solidFill>
                  <a:srgbClr val="000000"/>
                </a:solidFill>
              </a:rPr>
              <a:t>φ</a:t>
            </a:r>
            <a:r>
              <a:rPr lang="ja-JP" altLang="en-US" dirty="0" smtClean="0">
                <a:solidFill>
                  <a:srgbClr val="000000"/>
                </a:solidFill>
              </a:rPr>
              <a:t>　 　</a:t>
            </a:r>
            <a:r>
              <a:rPr lang="en-US" altLang="ja-JP" dirty="0" smtClean="0">
                <a:solidFill>
                  <a:srgbClr val="000000"/>
                </a:solidFill>
              </a:rPr>
              <a:t>r2</a:t>
            </a:r>
            <a:endParaRPr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77" name="直線コネクタ 76"/>
          <p:cNvCxnSpPr/>
          <p:nvPr/>
        </p:nvCxnSpPr>
        <p:spPr>
          <a:xfrm>
            <a:off x="553238" y="1916399"/>
            <a:ext cx="27848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1310968" y="1600439"/>
            <a:ext cx="0" cy="1483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955581" y="1196752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M"</a:t>
            </a:r>
            <a:r>
              <a:rPr kumimoji="1" lang="ja-JP" altLang="en-US" dirty="0" smtClean="0"/>
              <a:t>の状態推移表</a:t>
            </a:r>
            <a:endParaRPr kumimoji="1" lang="ja-JP" altLang="en-US" dirty="0"/>
          </a:p>
        </p:txBody>
      </p:sp>
      <p:cxnSp>
        <p:nvCxnSpPr>
          <p:cNvPr id="115" name="直線コネクタ 114"/>
          <p:cNvCxnSpPr/>
          <p:nvPr/>
        </p:nvCxnSpPr>
        <p:spPr>
          <a:xfrm>
            <a:off x="553238" y="1600439"/>
            <a:ext cx="27848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>
            <a:off x="553238" y="3084425"/>
            <a:ext cx="27848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/>
          <p:cNvSpPr txBox="1"/>
          <p:nvPr/>
        </p:nvSpPr>
        <p:spPr>
          <a:xfrm>
            <a:off x="518125" y="18800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⇒</a:t>
            </a:r>
            <a:endParaRPr kumimoji="1" lang="ja-JP" altLang="en-US" dirty="0"/>
          </a:p>
        </p:txBody>
      </p:sp>
      <p:sp>
        <p:nvSpPr>
          <p:cNvPr id="124" name="ドーナツ 123"/>
          <p:cNvSpPr/>
          <p:nvPr/>
        </p:nvSpPr>
        <p:spPr>
          <a:xfrm>
            <a:off x="801524" y="1903994"/>
            <a:ext cx="337616" cy="321447"/>
          </a:xfrm>
          <a:prstGeom prst="donut">
            <a:avLst>
              <a:gd name="adj" fmla="val 855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5" name="ドーナツ 124"/>
          <p:cNvSpPr/>
          <p:nvPr/>
        </p:nvSpPr>
        <p:spPr>
          <a:xfrm>
            <a:off x="786773" y="2211157"/>
            <a:ext cx="337616" cy="321447"/>
          </a:xfrm>
          <a:prstGeom prst="donut">
            <a:avLst>
              <a:gd name="adj" fmla="val 855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2" name="ドーナツ 131"/>
          <p:cNvSpPr/>
          <p:nvPr/>
        </p:nvSpPr>
        <p:spPr>
          <a:xfrm>
            <a:off x="766971" y="2483699"/>
            <a:ext cx="337616" cy="321447"/>
          </a:xfrm>
          <a:prstGeom prst="donut">
            <a:avLst>
              <a:gd name="adj" fmla="val 855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3" name="ドーナツ 132"/>
          <p:cNvSpPr/>
          <p:nvPr/>
        </p:nvSpPr>
        <p:spPr>
          <a:xfrm>
            <a:off x="801524" y="2762978"/>
            <a:ext cx="337616" cy="321447"/>
          </a:xfrm>
          <a:prstGeom prst="donut">
            <a:avLst>
              <a:gd name="adj" fmla="val 855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882643" y="1201425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M"</a:t>
            </a:r>
            <a:r>
              <a:rPr kumimoji="1" lang="ja-JP" altLang="en-US" dirty="0" smtClean="0"/>
              <a:t>の状態推移図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29581" y="3419708"/>
            <a:ext cx="711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M"</a:t>
            </a:r>
            <a:r>
              <a:rPr lang="ja-JP" altLang="en-US" dirty="0" smtClean="0"/>
              <a:t>の状態の等価性を確認して、オートマトンの簡単化を図る（次頁参照）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376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602993" y="6309320"/>
            <a:ext cx="2133600" cy="268287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 smtClean="0"/>
              <a:t>補</a:t>
            </a:r>
            <a:r>
              <a:rPr lang="en-US" altLang="ja-JP" sz="1400" dirty="0" smtClean="0"/>
              <a:t>8</a:t>
            </a:r>
            <a:endParaRPr lang="ja-JP" altLang="ja-JP" sz="14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8" y="969711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⇒</a:t>
            </a:r>
            <a:r>
              <a:rPr kumimoji="1" lang="en-US" altLang="ja-JP" dirty="0" smtClean="0"/>
              <a:t>r0</a:t>
            </a:r>
            <a:r>
              <a:rPr kumimoji="1" lang="ja-JP" altLang="en-US" dirty="0" smtClean="0"/>
              <a:t>　　　　</a:t>
            </a:r>
            <a:r>
              <a:rPr kumimoji="1" lang="en-US" altLang="ja-JP" dirty="0" smtClean="0"/>
              <a:t>r0’</a:t>
            </a:r>
            <a:r>
              <a:rPr kumimoji="1" lang="ja-JP" altLang="en-US" dirty="0" smtClean="0"/>
              <a:t>　　　　　</a:t>
            </a:r>
            <a:r>
              <a:rPr kumimoji="1" lang="en-US" altLang="ja-JP" dirty="0" smtClean="0"/>
              <a:t>r1</a:t>
            </a:r>
            <a:r>
              <a:rPr kumimoji="1" lang="ja-JP" altLang="en-US" dirty="0" smtClean="0"/>
              <a:t>　　　　　</a:t>
            </a:r>
            <a:r>
              <a:rPr kumimoji="1" lang="en-US" altLang="ja-JP" dirty="0" smtClean="0"/>
              <a:t>r2</a:t>
            </a:r>
            <a:endParaRPr kumimoji="1" lang="ja-JP" altLang="en-US" dirty="0"/>
          </a:p>
        </p:txBody>
      </p:sp>
      <p:sp>
        <p:nvSpPr>
          <p:cNvPr id="9" name="ドーナツ 8"/>
          <p:cNvSpPr/>
          <p:nvPr/>
        </p:nvSpPr>
        <p:spPr>
          <a:xfrm>
            <a:off x="955159" y="979003"/>
            <a:ext cx="389922" cy="360040"/>
          </a:xfrm>
          <a:prstGeom prst="donut">
            <a:avLst>
              <a:gd name="adj" fmla="val 9151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ドーナツ 66"/>
          <p:cNvSpPr/>
          <p:nvPr/>
        </p:nvSpPr>
        <p:spPr>
          <a:xfrm>
            <a:off x="1766957" y="969711"/>
            <a:ext cx="389922" cy="360040"/>
          </a:xfrm>
          <a:prstGeom prst="donut">
            <a:avLst>
              <a:gd name="adj" fmla="val 9151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ドーナツ 67"/>
          <p:cNvSpPr/>
          <p:nvPr/>
        </p:nvSpPr>
        <p:spPr>
          <a:xfrm>
            <a:off x="2692636" y="969711"/>
            <a:ext cx="389922" cy="360040"/>
          </a:xfrm>
          <a:prstGeom prst="donut">
            <a:avLst>
              <a:gd name="adj" fmla="val 9151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1" name="ドーナツ 70"/>
          <p:cNvSpPr/>
          <p:nvPr/>
        </p:nvSpPr>
        <p:spPr>
          <a:xfrm>
            <a:off x="3692998" y="951383"/>
            <a:ext cx="389922" cy="360040"/>
          </a:xfrm>
          <a:prstGeom prst="donut">
            <a:avLst>
              <a:gd name="adj" fmla="val 9151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9" idx="6"/>
            <a:endCxn id="67" idx="2"/>
          </p:cNvCxnSpPr>
          <p:nvPr/>
        </p:nvCxnSpPr>
        <p:spPr>
          <a:xfrm flipV="1">
            <a:off x="1345081" y="1149731"/>
            <a:ext cx="421876" cy="9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endCxn id="68" idx="2"/>
          </p:cNvCxnSpPr>
          <p:nvPr/>
        </p:nvCxnSpPr>
        <p:spPr>
          <a:xfrm flipV="1">
            <a:off x="2152402" y="1149731"/>
            <a:ext cx="540234" cy="46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endCxn id="71" idx="2"/>
          </p:cNvCxnSpPr>
          <p:nvPr/>
        </p:nvCxnSpPr>
        <p:spPr>
          <a:xfrm flipV="1">
            <a:off x="3108502" y="1131403"/>
            <a:ext cx="584496" cy="126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リーフォーム 14"/>
          <p:cNvSpPr/>
          <p:nvPr/>
        </p:nvSpPr>
        <p:spPr>
          <a:xfrm>
            <a:off x="1281821" y="1287804"/>
            <a:ext cx="1443313" cy="329979"/>
          </a:xfrm>
          <a:custGeom>
            <a:avLst/>
            <a:gdLst>
              <a:gd name="connsiteX0" fmla="*/ 0 w 561703"/>
              <a:gd name="connsiteY0" fmla="*/ 13062 h 117629"/>
              <a:gd name="connsiteX1" fmla="*/ 300446 w 561703"/>
              <a:gd name="connsiteY1" fmla="*/ 117565 h 117629"/>
              <a:gd name="connsiteX2" fmla="*/ 561703 w 561703"/>
              <a:gd name="connsiteY2" fmla="*/ 0 h 117629"/>
              <a:gd name="connsiteX3" fmla="*/ 561703 w 561703"/>
              <a:gd name="connsiteY3" fmla="*/ 0 h 11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703" h="117629">
                <a:moveTo>
                  <a:pt x="0" y="13062"/>
                </a:moveTo>
                <a:cubicBezTo>
                  <a:pt x="103414" y="66402"/>
                  <a:pt x="206829" y="119742"/>
                  <a:pt x="300446" y="117565"/>
                </a:cubicBezTo>
                <a:cubicBezTo>
                  <a:pt x="394063" y="115388"/>
                  <a:pt x="561703" y="0"/>
                  <a:pt x="561703" y="0"/>
                </a:cubicBezTo>
                <a:lnTo>
                  <a:pt x="561703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フリーフォーム 79"/>
          <p:cNvSpPr/>
          <p:nvPr/>
        </p:nvSpPr>
        <p:spPr>
          <a:xfrm>
            <a:off x="2087222" y="1198803"/>
            <a:ext cx="1605776" cy="388500"/>
          </a:xfrm>
          <a:custGeom>
            <a:avLst/>
            <a:gdLst>
              <a:gd name="connsiteX0" fmla="*/ 0 w 561703"/>
              <a:gd name="connsiteY0" fmla="*/ 13062 h 117629"/>
              <a:gd name="connsiteX1" fmla="*/ 300446 w 561703"/>
              <a:gd name="connsiteY1" fmla="*/ 117565 h 117629"/>
              <a:gd name="connsiteX2" fmla="*/ 561703 w 561703"/>
              <a:gd name="connsiteY2" fmla="*/ 0 h 117629"/>
              <a:gd name="connsiteX3" fmla="*/ 561703 w 561703"/>
              <a:gd name="connsiteY3" fmla="*/ 0 h 11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703" h="117629">
                <a:moveTo>
                  <a:pt x="0" y="13062"/>
                </a:moveTo>
                <a:cubicBezTo>
                  <a:pt x="103414" y="66402"/>
                  <a:pt x="206829" y="119742"/>
                  <a:pt x="300446" y="117565"/>
                </a:cubicBezTo>
                <a:cubicBezTo>
                  <a:pt x="394063" y="115388"/>
                  <a:pt x="561703" y="0"/>
                  <a:pt x="561703" y="0"/>
                </a:cubicBezTo>
                <a:lnTo>
                  <a:pt x="561703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フリーフォーム 80"/>
          <p:cNvSpPr/>
          <p:nvPr/>
        </p:nvSpPr>
        <p:spPr>
          <a:xfrm>
            <a:off x="1156372" y="1287804"/>
            <a:ext cx="2699089" cy="546003"/>
          </a:xfrm>
          <a:custGeom>
            <a:avLst/>
            <a:gdLst>
              <a:gd name="connsiteX0" fmla="*/ 0 w 561703"/>
              <a:gd name="connsiteY0" fmla="*/ 13062 h 117629"/>
              <a:gd name="connsiteX1" fmla="*/ 300446 w 561703"/>
              <a:gd name="connsiteY1" fmla="*/ 117565 h 117629"/>
              <a:gd name="connsiteX2" fmla="*/ 561703 w 561703"/>
              <a:gd name="connsiteY2" fmla="*/ 0 h 117629"/>
              <a:gd name="connsiteX3" fmla="*/ 561703 w 561703"/>
              <a:gd name="connsiteY3" fmla="*/ 0 h 11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703" h="117629">
                <a:moveTo>
                  <a:pt x="0" y="13062"/>
                </a:moveTo>
                <a:cubicBezTo>
                  <a:pt x="103414" y="66402"/>
                  <a:pt x="206829" y="119742"/>
                  <a:pt x="300446" y="117565"/>
                </a:cubicBezTo>
                <a:cubicBezTo>
                  <a:pt x="394063" y="115388"/>
                  <a:pt x="561703" y="0"/>
                  <a:pt x="561703" y="0"/>
                </a:cubicBezTo>
                <a:lnTo>
                  <a:pt x="561703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/>
          <p:cNvSpPr/>
          <p:nvPr/>
        </p:nvSpPr>
        <p:spPr>
          <a:xfrm>
            <a:off x="1646745" y="547296"/>
            <a:ext cx="549678" cy="505376"/>
          </a:xfrm>
          <a:custGeom>
            <a:avLst/>
            <a:gdLst>
              <a:gd name="connsiteX0" fmla="*/ 157591 w 549678"/>
              <a:gd name="connsiteY0" fmla="*/ 505376 h 505376"/>
              <a:gd name="connsiteX1" fmla="*/ 836 w 549678"/>
              <a:gd name="connsiteY1" fmla="*/ 270245 h 505376"/>
              <a:gd name="connsiteX2" fmla="*/ 105339 w 549678"/>
              <a:gd name="connsiteY2" fmla="*/ 35113 h 505376"/>
              <a:gd name="connsiteX3" fmla="*/ 314345 w 549678"/>
              <a:gd name="connsiteY3" fmla="*/ 8988 h 505376"/>
              <a:gd name="connsiteX4" fmla="*/ 497225 w 549678"/>
              <a:gd name="connsiteY4" fmla="*/ 113490 h 505376"/>
              <a:gd name="connsiteX5" fmla="*/ 549476 w 549678"/>
              <a:gd name="connsiteY5" fmla="*/ 322496 h 505376"/>
              <a:gd name="connsiteX6" fmla="*/ 484162 w 549678"/>
              <a:gd name="connsiteY6" fmla="*/ 479250 h 50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9678" h="505376">
                <a:moveTo>
                  <a:pt x="157591" y="505376"/>
                </a:moveTo>
                <a:cubicBezTo>
                  <a:pt x="83568" y="426999"/>
                  <a:pt x="9545" y="348622"/>
                  <a:pt x="836" y="270245"/>
                </a:cubicBezTo>
                <a:cubicBezTo>
                  <a:pt x="-7873" y="191868"/>
                  <a:pt x="53088" y="78656"/>
                  <a:pt x="105339" y="35113"/>
                </a:cubicBezTo>
                <a:cubicBezTo>
                  <a:pt x="157590" y="-8430"/>
                  <a:pt x="249031" y="-4075"/>
                  <a:pt x="314345" y="8988"/>
                </a:cubicBezTo>
                <a:cubicBezTo>
                  <a:pt x="379659" y="22051"/>
                  <a:pt x="458037" y="61239"/>
                  <a:pt x="497225" y="113490"/>
                </a:cubicBezTo>
                <a:cubicBezTo>
                  <a:pt x="536414" y="165741"/>
                  <a:pt x="551653" y="261536"/>
                  <a:pt x="549476" y="322496"/>
                </a:cubicBezTo>
                <a:cubicBezTo>
                  <a:pt x="547299" y="383456"/>
                  <a:pt x="515730" y="431353"/>
                  <a:pt x="484162" y="479250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フリーフォーム 83"/>
          <p:cNvSpPr/>
          <p:nvPr/>
        </p:nvSpPr>
        <p:spPr>
          <a:xfrm>
            <a:off x="2519635" y="547296"/>
            <a:ext cx="549678" cy="505376"/>
          </a:xfrm>
          <a:custGeom>
            <a:avLst/>
            <a:gdLst>
              <a:gd name="connsiteX0" fmla="*/ 157591 w 549678"/>
              <a:gd name="connsiteY0" fmla="*/ 505376 h 505376"/>
              <a:gd name="connsiteX1" fmla="*/ 836 w 549678"/>
              <a:gd name="connsiteY1" fmla="*/ 270245 h 505376"/>
              <a:gd name="connsiteX2" fmla="*/ 105339 w 549678"/>
              <a:gd name="connsiteY2" fmla="*/ 35113 h 505376"/>
              <a:gd name="connsiteX3" fmla="*/ 314345 w 549678"/>
              <a:gd name="connsiteY3" fmla="*/ 8988 h 505376"/>
              <a:gd name="connsiteX4" fmla="*/ 497225 w 549678"/>
              <a:gd name="connsiteY4" fmla="*/ 113490 h 505376"/>
              <a:gd name="connsiteX5" fmla="*/ 549476 w 549678"/>
              <a:gd name="connsiteY5" fmla="*/ 322496 h 505376"/>
              <a:gd name="connsiteX6" fmla="*/ 484162 w 549678"/>
              <a:gd name="connsiteY6" fmla="*/ 479250 h 50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9678" h="505376">
                <a:moveTo>
                  <a:pt x="157591" y="505376"/>
                </a:moveTo>
                <a:cubicBezTo>
                  <a:pt x="83568" y="426999"/>
                  <a:pt x="9545" y="348622"/>
                  <a:pt x="836" y="270245"/>
                </a:cubicBezTo>
                <a:cubicBezTo>
                  <a:pt x="-7873" y="191868"/>
                  <a:pt x="53088" y="78656"/>
                  <a:pt x="105339" y="35113"/>
                </a:cubicBezTo>
                <a:cubicBezTo>
                  <a:pt x="157590" y="-8430"/>
                  <a:pt x="249031" y="-4075"/>
                  <a:pt x="314345" y="8988"/>
                </a:cubicBezTo>
                <a:cubicBezTo>
                  <a:pt x="379659" y="22051"/>
                  <a:pt x="458037" y="61239"/>
                  <a:pt x="497225" y="113490"/>
                </a:cubicBezTo>
                <a:cubicBezTo>
                  <a:pt x="536414" y="165741"/>
                  <a:pt x="551653" y="261536"/>
                  <a:pt x="549476" y="322496"/>
                </a:cubicBezTo>
                <a:cubicBezTo>
                  <a:pt x="547299" y="383456"/>
                  <a:pt x="515730" y="431353"/>
                  <a:pt x="484162" y="479250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/>
          <p:cNvSpPr/>
          <p:nvPr/>
        </p:nvSpPr>
        <p:spPr>
          <a:xfrm>
            <a:off x="3530535" y="547296"/>
            <a:ext cx="549678" cy="505376"/>
          </a:xfrm>
          <a:custGeom>
            <a:avLst/>
            <a:gdLst>
              <a:gd name="connsiteX0" fmla="*/ 157591 w 549678"/>
              <a:gd name="connsiteY0" fmla="*/ 505376 h 505376"/>
              <a:gd name="connsiteX1" fmla="*/ 836 w 549678"/>
              <a:gd name="connsiteY1" fmla="*/ 270245 h 505376"/>
              <a:gd name="connsiteX2" fmla="*/ 105339 w 549678"/>
              <a:gd name="connsiteY2" fmla="*/ 35113 h 505376"/>
              <a:gd name="connsiteX3" fmla="*/ 314345 w 549678"/>
              <a:gd name="connsiteY3" fmla="*/ 8988 h 505376"/>
              <a:gd name="connsiteX4" fmla="*/ 497225 w 549678"/>
              <a:gd name="connsiteY4" fmla="*/ 113490 h 505376"/>
              <a:gd name="connsiteX5" fmla="*/ 549476 w 549678"/>
              <a:gd name="connsiteY5" fmla="*/ 322496 h 505376"/>
              <a:gd name="connsiteX6" fmla="*/ 484162 w 549678"/>
              <a:gd name="connsiteY6" fmla="*/ 479250 h 50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9678" h="505376">
                <a:moveTo>
                  <a:pt x="157591" y="505376"/>
                </a:moveTo>
                <a:cubicBezTo>
                  <a:pt x="83568" y="426999"/>
                  <a:pt x="9545" y="348622"/>
                  <a:pt x="836" y="270245"/>
                </a:cubicBezTo>
                <a:cubicBezTo>
                  <a:pt x="-7873" y="191868"/>
                  <a:pt x="53088" y="78656"/>
                  <a:pt x="105339" y="35113"/>
                </a:cubicBezTo>
                <a:cubicBezTo>
                  <a:pt x="157590" y="-8430"/>
                  <a:pt x="249031" y="-4075"/>
                  <a:pt x="314345" y="8988"/>
                </a:cubicBezTo>
                <a:cubicBezTo>
                  <a:pt x="379659" y="22051"/>
                  <a:pt x="458037" y="61239"/>
                  <a:pt x="497225" y="113490"/>
                </a:cubicBezTo>
                <a:cubicBezTo>
                  <a:pt x="536414" y="165741"/>
                  <a:pt x="551653" y="261536"/>
                  <a:pt x="549476" y="322496"/>
                </a:cubicBezTo>
                <a:cubicBezTo>
                  <a:pt x="547299" y="383456"/>
                  <a:pt x="515730" y="431353"/>
                  <a:pt x="484162" y="479250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47162" y="52070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839496" y="13365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384188" y="8680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795596" y="2606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861260" y="3216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230912" y="8521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217629" y="829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2851898" y="1287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422519" y="15371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87622" y="86925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M"</a:t>
            </a:r>
            <a:r>
              <a:rPr kumimoji="1" lang="ja-JP" altLang="en-US" dirty="0" smtClean="0"/>
              <a:t>の状態の等価性を確認する</a:t>
            </a:r>
            <a:endParaRPr kumimoji="1" lang="ja-JP" altLang="en-US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4705851" y="5723964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　 </a:t>
            </a:r>
            <a:r>
              <a:rPr kumimoji="1" lang="ja-JP" altLang="en-US" dirty="0" smtClean="0"/>
              <a:t>　　　</a:t>
            </a:r>
            <a:r>
              <a:rPr lang="ja-JP" altLang="en-US" dirty="0"/>
              <a:t> </a:t>
            </a:r>
            <a:r>
              <a:rPr lang="ja-JP" altLang="en-US" dirty="0" smtClean="0"/>
              <a:t> ⇒ </a:t>
            </a:r>
            <a:r>
              <a:rPr kumimoji="1" lang="en-US" altLang="ja-JP" dirty="0" smtClean="0"/>
              <a:t>r0</a:t>
            </a:r>
            <a:r>
              <a:rPr kumimoji="1" lang="ja-JP" altLang="en-US" dirty="0" smtClean="0"/>
              <a:t>　　　　　</a:t>
            </a:r>
            <a:r>
              <a:rPr kumimoji="1" lang="en-US" altLang="ja-JP" dirty="0" smtClean="0"/>
              <a:t>r1</a:t>
            </a:r>
            <a:r>
              <a:rPr kumimoji="1" lang="ja-JP" altLang="en-US" dirty="0" smtClean="0"/>
              <a:t>　　　　　</a:t>
            </a:r>
            <a:r>
              <a:rPr kumimoji="1" lang="en-US" altLang="ja-JP" dirty="0" smtClean="0"/>
              <a:t>r2</a:t>
            </a:r>
            <a:endParaRPr kumimoji="1" lang="ja-JP" altLang="en-US" dirty="0"/>
          </a:p>
        </p:txBody>
      </p:sp>
      <p:sp>
        <p:nvSpPr>
          <p:cNvPr id="112" name="ドーナツ 111"/>
          <p:cNvSpPr/>
          <p:nvPr/>
        </p:nvSpPr>
        <p:spPr>
          <a:xfrm>
            <a:off x="5789240" y="5693903"/>
            <a:ext cx="389922" cy="360040"/>
          </a:xfrm>
          <a:prstGeom prst="donut">
            <a:avLst>
              <a:gd name="adj" fmla="val 9151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3" name="ドーナツ 112"/>
          <p:cNvSpPr/>
          <p:nvPr/>
        </p:nvSpPr>
        <p:spPr>
          <a:xfrm>
            <a:off x="6714919" y="5693903"/>
            <a:ext cx="389922" cy="360040"/>
          </a:xfrm>
          <a:prstGeom prst="donut">
            <a:avLst>
              <a:gd name="adj" fmla="val 9151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4" name="ドーナツ 113"/>
          <p:cNvSpPr/>
          <p:nvPr/>
        </p:nvSpPr>
        <p:spPr>
          <a:xfrm>
            <a:off x="7715281" y="5675575"/>
            <a:ext cx="389922" cy="360040"/>
          </a:xfrm>
          <a:prstGeom prst="donut">
            <a:avLst>
              <a:gd name="adj" fmla="val 9151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6" name="直線矢印コネクタ 115"/>
          <p:cNvCxnSpPr>
            <a:endCxn id="113" idx="2"/>
          </p:cNvCxnSpPr>
          <p:nvPr/>
        </p:nvCxnSpPr>
        <p:spPr>
          <a:xfrm flipV="1">
            <a:off x="6174685" y="5873923"/>
            <a:ext cx="540234" cy="464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>
            <a:endCxn id="114" idx="2"/>
          </p:cNvCxnSpPr>
          <p:nvPr/>
        </p:nvCxnSpPr>
        <p:spPr>
          <a:xfrm flipV="1">
            <a:off x="7130785" y="5855595"/>
            <a:ext cx="584496" cy="126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フリーフォーム 118"/>
          <p:cNvSpPr/>
          <p:nvPr/>
        </p:nvSpPr>
        <p:spPr>
          <a:xfrm>
            <a:off x="6109505" y="5922995"/>
            <a:ext cx="1605776" cy="388500"/>
          </a:xfrm>
          <a:custGeom>
            <a:avLst/>
            <a:gdLst>
              <a:gd name="connsiteX0" fmla="*/ 0 w 561703"/>
              <a:gd name="connsiteY0" fmla="*/ 13062 h 117629"/>
              <a:gd name="connsiteX1" fmla="*/ 300446 w 561703"/>
              <a:gd name="connsiteY1" fmla="*/ 117565 h 117629"/>
              <a:gd name="connsiteX2" fmla="*/ 561703 w 561703"/>
              <a:gd name="connsiteY2" fmla="*/ 0 h 117629"/>
              <a:gd name="connsiteX3" fmla="*/ 561703 w 561703"/>
              <a:gd name="connsiteY3" fmla="*/ 0 h 11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703" h="117629">
                <a:moveTo>
                  <a:pt x="0" y="13062"/>
                </a:moveTo>
                <a:cubicBezTo>
                  <a:pt x="103414" y="66402"/>
                  <a:pt x="206829" y="119742"/>
                  <a:pt x="300446" y="117565"/>
                </a:cubicBezTo>
                <a:cubicBezTo>
                  <a:pt x="394063" y="115388"/>
                  <a:pt x="561703" y="0"/>
                  <a:pt x="561703" y="0"/>
                </a:cubicBezTo>
                <a:lnTo>
                  <a:pt x="561703" y="0"/>
                </a:lnTo>
              </a:path>
            </a:pathLst>
          </a:custGeom>
          <a:noFill/>
          <a:ln w="9525">
            <a:solidFill>
              <a:srgbClr val="0033CC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フリーフォーム 120"/>
          <p:cNvSpPr/>
          <p:nvPr/>
        </p:nvSpPr>
        <p:spPr>
          <a:xfrm>
            <a:off x="5669028" y="5271488"/>
            <a:ext cx="549678" cy="505376"/>
          </a:xfrm>
          <a:custGeom>
            <a:avLst/>
            <a:gdLst>
              <a:gd name="connsiteX0" fmla="*/ 157591 w 549678"/>
              <a:gd name="connsiteY0" fmla="*/ 505376 h 505376"/>
              <a:gd name="connsiteX1" fmla="*/ 836 w 549678"/>
              <a:gd name="connsiteY1" fmla="*/ 270245 h 505376"/>
              <a:gd name="connsiteX2" fmla="*/ 105339 w 549678"/>
              <a:gd name="connsiteY2" fmla="*/ 35113 h 505376"/>
              <a:gd name="connsiteX3" fmla="*/ 314345 w 549678"/>
              <a:gd name="connsiteY3" fmla="*/ 8988 h 505376"/>
              <a:gd name="connsiteX4" fmla="*/ 497225 w 549678"/>
              <a:gd name="connsiteY4" fmla="*/ 113490 h 505376"/>
              <a:gd name="connsiteX5" fmla="*/ 549476 w 549678"/>
              <a:gd name="connsiteY5" fmla="*/ 322496 h 505376"/>
              <a:gd name="connsiteX6" fmla="*/ 484162 w 549678"/>
              <a:gd name="connsiteY6" fmla="*/ 479250 h 50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9678" h="505376">
                <a:moveTo>
                  <a:pt x="157591" y="505376"/>
                </a:moveTo>
                <a:cubicBezTo>
                  <a:pt x="83568" y="426999"/>
                  <a:pt x="9545" y="348622"/>
                  <a:pt x="836" y="270245"/>
                </a:cubicBezTo>
                <a:cubicBezTo>
                  <a:pt x="-7873" y="191868"/>
                  <a:pt x="53088" y="78656"/>
                  <a:pt x="105339" y="35113"/>
                </a:cubicBezTo>
                <a:cubicBezTo>
                  <a:pt x="157590" y="-8430"/>
                  <a:pt x="249031" y="-4075"/>
                  <a:pt x="314345" y="8988"/>
                </a:cubicBezTo>
                <a:cubicBezTo>
                  <a:pt x="379659" y="22051"/>
                  <a:pt x="458037" y="61239"/>
                  <a:pt x="497225" y="113490"/>
                </a:cubicBezTo>
                <a:cubicBezTo>
                  <a:pt x="536414" y="165741"/>
                  <a:pt x="551653" y="261536"/>
                  <a:pt x="549476" y="322496"/>
                </a:cubicBezTo>
                <a:cubicBezTo>
                  <a:pt x="547299" y="383456"/>
                  <a:pt x="515730" y="431353"/>
                  <a:pt x="484162" y="479250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フリーフォーム 121"/>
          <p:cNvSpPr/>
          <p:nvPr/>
        </p:nvSpPr>
        <p:spPr>
          <a:xfrm>
            <a:off x="6541918" y="5271488"/>
            <a:ext cx="549678" cy="505376"/>
          </a:xfrm>
          <a:custGeom>
            <a:avLst/>
            <a:gdLst>
              <a:gd name="connsiteX0" fmla="*/ 157591 w 549678"/>
              <a:gd name="connsiteY0" fmla="*/ 505376 h 505376"/>
              <a:gd name="connsiteX1" fmla="*/ 836 w 549678"/>
              <a:gd name="connsiteY1" fmla="*/ 270245 h 505376"/>
              <a:gd name="connsiteX2" fmla="*/ 105339 w 549678"/>
              <a:gd name="connsiteY2" fmla="*/ 35113 h 505376"/>
              <a:gd name="connsiteX3" fmla="*/ 314345 w 549678"/>
              <a:gd name="connsiteY3" fmla="*/ 8988 h 505376"/>
              <a:gd name="connsiteX4" fmla="*/ 497225 w 549678"/>
              <a:gd name="connsiteY4" fmla="*/ 113490 h 505376"/>
              <a:gd name="connsiteX5" fmla="*/ 549476 w 549678"/>
              <a:gd name="connsiteY5" fmla="*/ 322496 h 505376"/>
              <a:gd name="connsiteX6" fmla="*/ 484162 w 549678"/>
              <a:gd name="connsiteY6" fmla="*/ 479250 h 50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9678" h="505376">
                <a:moveTo>
                  <a:pt x="157591" y="505376"/>
                </a:moveTo>
                <a:cubicBezTo>
                  <a:pt x="83568" y="426999"/>
                  <a:pt x="9545" y="348622"/>
                  <a:pt x="836" y="270245"/>
                </a:cubicBezTo>
                <a:cubicBezTo>
                  <a:pt x="-7873" y="191868"/>
                  <a:pt x="53088" y="78656"/>
                  <a:pt x="105339" y="35113"/>
                </a:cubicBezTo>
                <a:cubicBezTo>
                  <a:pt x="157590" y="-8430"/>
                  <a:pt x="249031" y="-4075"/>
                  <a:pt x="314345" y="8988"/>
                </a:cubicBezTo>
                <a:cubicBezTo>
                  <a:pt x="379659" y="22051"/>
                  <a:pt x="458037" y="61239"/>
                  <a:pt x="497225" y="113490"/>
                </a:cubicBezTo>
                <a:cubicBezTo>
                  <a:pt x="536414" y="165741"/>
                  <a:pt x="551653" y="261536"/>
                  <a:pt x="549476" y="322496"/>
                </a:cubicBezTo>
                <a:cubicBezTo>
                  <a:pt x="547299" y="383456"/>
                  <a:pt x="515730" y="431353"/>
                  <a:pt x="484162" y="479250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フリーフォーム 122"/>
          <p:cNvSpPr/>
          <p:nvPr/>
        </p:nvSpPr>
        <p:spPr>
          <a:xfrm>
            <a:off x="7552818" y="5271488"/>
            <a:ext cx="549678" cy="505376"/>
          </a:xfrm>
          <a:custGeom>
            <a:avLst/>
            <a:gdLst>
              <a:gd name="connsiteX0" fmla="*/ 157591 w 549678"/>
              <a:gd name="connsiteY0" fmla="*/ 505376 h 505376"/>
              <a:gd name="connsiteX1" fmla="*/ 836 w 549678"/>
              <a:gd name="connsiteY1" fmla="*/ 270245 h 505376"/>
              <a:gd name="connsiteX2" fmla="*/ 105339 w 549678"/>
              <a:gd name="connsiteY2" fmla="*/ 35113 h 505376"/>
              <a:gd name="connsiteX3" fmla="*/ 314345 w 549678"/>
              <a:gd name="connsiteY3" fmla="*/ 8988 h 505376"/>
              <a:gd name="connsiteX4" fmla="*/ 497225 w 549678"/>
              <a:gd name="connsiteY4" fmla="*/ 113490 h 505376"/>
              <a:gd name="connsiteX5" fmla="*/ 549476 w 549678"/>
              <a:gd name="connsiteY5" fmla="*/ 322496 h 505376"/>
              <a:gd name="connsiteX6" fmla="*/ 484162 w 549678"/>
              <a:gd name="connsiteY6" fmla="*/ 479250 h 50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9678" h="505376">
                <a:moveTo>
                  <a:pt x="157591" y="505376"/>
                </a:moveTo>
                <a:cubicBezTo>
                  <a:pt x="83568" y="426999"/>
                  <a:pt x="9545" y="348622"/>
                  <a:pt x="836" y="270245"/>
                </a:cubicBezTo>
                <a:cubicBezTo>
                  <a:pt x="-7873" y="191868"/>
                  <a:pt x="53088" y="78656"/>
                  <a:pt x="105339" y="35113"/>
                </a:cubicBezTo>
                <a:cubicBezTo>
                  <a:pt x="157590" y="-8430"/>
                  <a:pt x="249031" y="-4075"/>
                  <a:pt x="314345" y="8988"/>
                </a:cubicBezTo>
                <a:cubicBezTo>
                  <a:pt x="379659" y="22051"/>
                  <a:pt x="458037" y="61239"/>
                  <a:pt x="497225" y="113490"/>
                </a:cubicBezTo>
                <a:cubicBezTo>
                  <a:pt x="536414" y="165741"/>
                  <a:pt x="551653" y="261536"/>
                  <a:pt x="549476" y="322496"/>
                </a:cubicBezTo>
                <a:cubicBezTo>
                  <a:pt x="547299" y="383456"/>
                  <a:pt x="515730" y="431353"/>
                  <a:pt x="484162" y="479250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6253195" y="55763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7239912" y="55536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6874181" y="60119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1966736" y="3216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7019234" y="51843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8032439" y="51786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82526" y="6148954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図</a:t>
            </a:r>
            <a:r>
              <a:rPr lang="en-US" altLang="ja-JP" dirty="0" smtClean="0"/>
              <a:t>2.40</a:t>
            </a:r>
            <a:r>
              <a:rPr lang="ja-JP" altLang="en-US" dirty="0" smtClean="0"/>
              <a:t>　最簡形</a:t>
            </a:r>
            <a:r>
              <a:rPr lang="ja-JP" altLang="en-US" dirty="0"/>
              <a:t>決定有限オートマトン</a:t>
            </a:r>
            <a:r>
              <a:rPr lang="en-US" altLang="ja-JP" dirty="0"/>
              <a:t>M</a:t>
            </a:r>
            <a:r>
              <a:rPr lang="en-US" altLang="ja-JP" dirty="0" smtClean="0"/>
              <a:t>”</a:t>
            </a:r>
            <a:endParaRPr lang="en-US" altLang="ja-JP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41446" y="199368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r0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r0</a:t>
            </a:r>
            <a:r>
              <a:rPr kumimoji="1" lang="ja-JP" altLang="en-US" dirty="0" smtClean="0"/>
              <a:t>’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7587" y="2974752"/>
            <a:ext cx="2565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r0</a:t>
            </a:r>
            <a:r>
              <a:rPr lang="en-US" altLang="ja-JP" dirty="0" smtClean="0"/>
              <a:t>'</a:t>
            </a:r>
            <a:r>
              <a:rPr lang="ja-JP" altLang="en-US" dirty="0" smtClean="0"/>
              <a:t>と</a:t>
            </a:r>
            <a:r>
              <a:rPr kumimoji="1" lang="en-US" altLang="ja-JP" dirty="0" smtClean="0"/>
              <a:t>r0</a:t>
            </a:r>
            <a:r>
              <a:rPr kumimoji="1" lang="ja-JP" altLang="en-US" dirty="0" smtClean="0"/>
              <a:t>’　</a:t>
            </a:r>
            <a:r>
              <a:rPr kumimoji="1" lang="en-US" altLang="ja-JP" dirty="0" smtClean="0"/>
              <a:t>r1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r1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r2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r2</a:t>
            </a:r>
          </a:p>
          <a:p>
            <a:r>
              <a:rPr lang="ja-JP" altLang="en-US" dirty="0" smtClean="0"/>
              <a:t>→</a:t>
            </a:r>
            <a:r>
              <a:rPr lang="en-US" altLang="ja-JP" dirty="0" smtClean="0"/>
              <a:t>r0'</a:t>
            </a:r>
            <a:r>
              <a:rPr lang="ja-JP" altLang="en-US" dirty="0" smtClean="0"/>
              <a:t>と</a:t>
            </a:r>
            <a:r>
              <a:rPr lang="en-US" altLang="ja-JP" dirty="0" smtClean="0"/>
              <a:t>r0</a:t>
            </a:r>
            <a:r>
              <a:rPr lang="ja-JP" altLang="en-US" dirty="0" smtClean="0"/>
              <a:t>は等価</a:t>
            </a:r>
            <a:endParaRPr lang="en-US" altLang="ja-JP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1528368" y="2340436"/>
            <a:ext cx="12273" cy="586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 flipH="1">
            <a:off x="708616" y="2331646"/>
            <a:ext cx="635423" cy="581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>
            <a:off x="1786092" y="2330057"/>
            <a:ext cx="601273" cy="582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708616" y="239028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　　  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551201" y="2000094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r0'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r1</a:t>
            </a:r>
            <a:endParaRPr kumimoji="1" lang="ja-JP" altLang="en-US" dirty="0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3120530" y="2974752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r0</a:t>
            </a:r>
            <a:r>
              <a:rPr lang="en-US" altLang="ja-JP" dirty="0" smtClean="0"/>
              <a:t>'</a:t>
            </a:r>
            <a:r>
              <a:rPr lang="ja-JP" altLang="en-US" dirty="0" smtClean="0"/>
              <a:t>と</a:t>
            </a:r>
            <a:r>
              <a:rPr lang="en-US" altLang="ja-JP" dirty="0" smtClean="0"/>
              <a:t>φ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r1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r1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r2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r2</a:t>
            </a:r>
          </a:p>
          <a:p>
            <a:r>
              <a:rPr lang="ja-JP" altLang="en-US" dirty="0" smtClean="0"/>
              <a:t>→</a:t>
            </a:r>
            <a:r>
              <a:rPr lang="en-US" altLang="ja-JP" dirty="0" smtClean="0"/>
              <a:t>r0'</a:t>
            </a:r>
            <a:r>
              <a:rPr lang="ja-JP" altLang="en-US" dirty="0" smtClean="0"/>
              <a:t>と</a:t>
            </a:r>
            <a:r>
              <a:rPr lang="en-US" altLang="ja-JP" dirty="0" smtClean="0"/>
              <a:t>r1</a:t>
            </a:r>
            <a:r>
              <a:rPr lang="ja-JP" altLang="en-US" dirty="0" smtClean="0"/>
              <a:t>は等価ではない</a:t>
            </a:r>
            <a:endParaRPr lang="en-US" altLang="ja-JP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258492" y="1988840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</a:t>
            </a:r>
            <a:r>
              <a:rPr lang="en-US" altLang="ja-JP" dirty="0"/>
              <a:t>r1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r2</a:t>
            </a:r>
            <a:endParaRPr kumimoji="1" lang="ja-JP" altLang="en-US" dirty="0"/>
          </a:p>
        </p:txBody>
      </p:sp>
      <p:cxnSp>
        <p:nvCxnSpPr>
          <p:cNvPr id="62" name="直線コネクタ 61"/>
          <p:cNvCxnSpPr/>
          <p:nvPr/>
        </p:nvCxnSpPr>
        <p:spPr>
          <a:xfrm>
            <a:off x="7049936" y="2367005"/>
            <a:ext cx="12273" cy="586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6230184" y="2358215"/>
            <a:ext cx="635423" cy="581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7307660" y="2356626"/>
            <a:ext cx="601273" cy="582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230184" y="241684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　　  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cxnSp>
        <p:nvCxnSpPr>
          <p:cNvPr id="66" name="直線コネクタ 65"/>
          <p:cNvCxnSpPr/>
          <p:nvPr/>
        </p:nvCxnSpPr>
        <p:spPr>
          <a:xfrm>
            <a:off x="4326042" y="2346352"/>
            <a:ext cx="12273" cy="586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>
            <a:off x="3506290" y="2337562"/>
            <a:ext cx="635423" cy="581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4583766" y="2335973"/>
            <a:ext cx="601273" cy="582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3506290" y="239619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　　  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6035085" y="2959810"/>
            <a:ext cx="2560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φ</a:t>
            </a:r>
            <a:r>
              <a:rPr lang="ja-JP" altLang="en-US" dirty="0" smtClean="0"/>
              <a:t>と</a:t>
            </a:r>
            <a:r>
              <a:rPr lang="en-US" altLang="ja-JP" dirty="0" smtClean="0"/>
              <a:t>φ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r1</a:t>
            </a:r>
            <a:r>
              <a:rPr kumimoji="1" lang="ja-JP" altLang="en-US" dirty="0" smtClean="0"/>
              <a:t>と</a:t>
            </a:r>
            <a:r>
              <a:rPr lang="en-US" altLang="ja-JP" dirty="0"/>
              <a:t>φ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r2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r2</a:t>
            </a:r>
          </a:p>
          <a:p>
            <a:r>
              <a:rPr lang="ja-JP" altLang="en-US" dirty="0" smtClean="0"/>
              <a:t>→</a:t>
            </a:r>
            <a:r>
              <a:rPr lang="en-US" altLang="ja-JP" dirty="0" smtClean="0"/>
              <a:t>r1</a:t>
            </a:r>
            <a:r>
              <a:rPr lang="ja-JP" altLang="en-US" dirty="0" smtClean="0"/>
              <a:t>と</a:t>
            </a:r>
            <a:r>
              <a:rPr lang="en-US" altLang="ja-JP" dirty="0" smtClean="0"/>
              <a:t>r2</a:t>
            </a:r>
            <a:r>
              <a:rPr lang="ja-JP" altLang="en-US" dirty="0" smtClean="0"/>
              <a:t>は等価ではない</a:t>
            </a:r>
            <a:endParaRPr lang="en-US" altLang="ja-JP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42889" y="3933056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r0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r2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12218" y="4907714"/>
            <a:ext cx="2560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r0</a:t>
            </a:r>
            <a:r>
              <a:rPr lang="ja-JP" altLang="en-US" dirty="0" smtClean="0"/>
              <a:t>と</a:t>
            </a:r>
            <a:r>
              <a:rPr lang="en-US" altLang="ja-JP" dirty="0" smtClean="0"/>
              <a:t>φ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r1</a:t>
            </a:r>
            <a:r>
              <a:rPr kumimoji="1" lang="ja-JP" altLang="en-US" dirty="0" smtClean="0"/>
              <a:t>と</a:t>
            </a:r>
            <a:r>
              <a:rPr lang="en-US" altLang="ja-JP" dirty="0"/>
              <a:t>φ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r2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r2</a:t>
            </a:r>
          </a:p>
          <a:p>
            <a:r>
              <a:rPr lang="ja-JP" altLang="en-US" dirty="0" smtClean="0"/>
              <a:t>→</a:t>
            </a:r>
            <a:r>
              <a:rPr lang="en-US" altLang="ja-JP" dirty="0" smtClean="0"/>
              <a:t>r0</a:t>
            </a:r>
            <a:r>
              <a:rPr lang="ja-JP" altLang="en-US" dirty="0" smtClean="0"/>
              <a:t>と</a:t>
            </a:r>
            <a:r>
              <a:rPr lang="en-US" altLang="ja-JP" dirty="0" smtClean="0"/>
              <a:t>r2</a:t>
            </a:r>
            <a:r>
              <a:rPr lang="ja-JP" altLang="en-US" dirty="0" smtClean="0"/>
              <a:t>は等価ではない</a:t>
            </a:r>
            <a:endParaRPr lang="en-US" altLang="ja-JP" dirty="0"/>
          </a:p>
        </p:txBody>
      </p:sp>
      <p:cxnSp>
        <p:nvCxnSpPr>
          <p:cNvPr id="78" name="直線コネクタ 77"/>
          <p:cNvCxnSpPr/>
          <p:nvPr/>
        </p:nvCxnSpPr>
        <p:spPr>
          <a:xfrm>
            <a:off x="1517730" y="4279314"/>
            <a:ext cx="12273" cy="586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697978" y="4270524"/>
            <a:ext cx="635423" cy="581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>
            <a:off x="1775454" y="4268935"/>
            <a:ext cx="601273" cy="582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697978" y="432915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　　  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2861647" y="4429371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⇒</a:t>
            </a:r>
            <a:r>
              <a:rPr kumimoji="1" lang="en-US" altLang="ja-JP" dirty="0" smtClean="0"/>
              <a:t>r0</a:t>
            </a:r>
            <a:r>
              <a:rPr kumimoji="1" lang="ja-JP" altLang="en-US" dirty="0" smtClean="0"/>
              <a:t>　　　　</a:t>
            </a:r>
            <a:r>
              <a:rPr kumimoji="1" lang="en-US" altLang="ja-JP" dirty="0" smtClean="0"/>
              <a:t>r0’</a:t>
            </a:r>
            <a:r>
              <a:rPr kumimoji="1" lang="ja-JP" altLang="en-US" dirty="0" smtClean="0"/>
              <a:t>　　　　　</a:t>
            </a:r>
            <a:r>
              <a:rPr kumimoji="1" lang="en-US" altLang="ja-JP" dirty="0" smtClean="0"/>
              <a:t>r1</a:t>
            </a:r>
            <a:r>
              <a:rPr kumimoji="1" lang="ja-JP" altLang="en-US" dirty="0" smtClean="0"/>
              <a:t>　　　　　</a:t>
            </a:r>
            <a:r>
              <a:rPr kumimoji="1" lang="en-US" altLang="ja-JP" dirty="0" smtClean="0"/>
              <a:t>r2</a:t>
            </a:r>
            <a:endParaRPr kumimoji="1" lang="ja-JP" altLang="en-US" dirty="0"/>
          </a:p>
        </p:txBody>
      </p:sp>
      <p:sp>
        <p:nvSpPr>
          <p:cNvPr id="92" name="ドーナツ 91"/>
          <p:cNvSpPr/>
          <p:nvPr/>
        </p:nvSpPr>
        <p:spPr>
          <a:xfrm>
            <a:off x="3133238" y="4438663"/>
            <a:ext cx="389922" cy="360040"/>
          </a:xfrm>
          <a:prstGeom prst="donut">
            <a:avLst>
              <a:gd name="adj" fmla="val 9151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3" name="ドーナツ 92"/>
          <p:cNvSpPr/>
          <p:nvPr/>
        </p:nvSpPr>
        <p:spPr>
          <a:xfrm>
            <a:off x="3945036" y="4429371"/>
            <a:ext cx="389922" cy="360040"/>
          </a:xfrm>
          <a:prstGeom prst="donut">
            <a:avLst>
              <a:gd name="adj" fmla="val 9151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6" name="ドーナツ 95"/>
          <p:cNvSpPr/>
          <p:nvPr/>
        </p:nvSpPr>
        <p:spPr>
          <a:xfrm>
            <a:off x="4870715" y="4429371"/>
            <a:ext cx="389922" cy="360040"/>
          </a:xfrm>
          <a:prstGeom prst="donut">
            <a:avLst>
              <a:gd name="adj" fmla="val 9151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0" name="ドーナツ 99"/>
          <p:cNvSpPr/>
          <p:nvPr/>
        </p:nvSpPr>
        <p:spPr>
          <a:xfrm>
            <a:off x="5871077" y="4411043"/>
            <a:ext cx="389922" cy="360040"/>
          </a:xfrm>
          <a:prstGeom prst="donut">
            <a:avLst>
              <a:gd name="adj" fmla="val 9151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2" name="直線矢印コネクタ 101"/>
          <p:cNvCxnSpPr>
            <a:stCxn id="92" idx="6"/>
            <a:endCxn id="93" idx="2"/>
          </p:cNvCxnSpPr>
          <p:nvPr/>
        </p:nvCxnSpPr>
        <p:spPr>
          <a:xfrm flipV="1">
            <a:off x="3523160" y="4609391"/>
            <a:ext cx="421876" cy="9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>
            <a:endCxn id="96" idx="2"/>
          </p:cNvCxnSpPr>
          <p:nvPr/>
        </p:nvCxnSpPr>
        <p:spPr>
          <a:xfrm flipV="1">
            <a:off x="4330481" y="4609391"/>
            <a:ext cx="540234" cy="4646"/>
          </a:xfrm>
          <a:prstGeom prst="straightConnector1">
            <a:avLst/>
          </a:prstGeom>
          <a:ln>
            <a:solidFill>
              <a:srgbClr val="00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endCxn id="100" idx="2"/>
          </p:cNvCxnSpPr>
          <p:nvPr/>
        </p:nvCxnSpPr>
        <p:spPr>
          <a:xfrm flipV="1">
            <a:off x="5286581" y="4591063"/>
            <a:ext cx="584496" cy="126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フリーフォーム 104"/>
          <p:cNvSpPr/>
          <p:nvPr/>
        </p:nvSpPr>
        <p:spPr>
          <a:xfrm>
            <a:off x="3459900" y="4747464"/>
            <a:ext cx="1443313" cy="329979"/>
          </a:xfrm>
          <a:custGeom>
            <a:avLst/>
            <a:gdLst>
              <a:gd name="connsiteX0" fmla="*/ 0 w 561703"/>
              <a:gd name="connsiteY0" fmla="*/ 13062 h 117629"/>
              <a:gd name="connsiteX1" fmla="*/ 300446 w 561703"/>
              <a:gd name="connsiteY1" fmla="*/ 117565 h 117629"/>
              <a:gd name="connsiteX2" fmla="*/ 561703 w 561703"/>
              <a:gd name="connsiteY2" fmla="*/ 0 h 117629"/>
              <a:gd name="connsiteX3" fmla="*/ 561703 w 561703"/>
              <a:gd name="connsiteY3" fmla="*/ 0 h 11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703" h="117629">
                <a:moveTo>
                  <a:pt x="0" y="13062"/>
                </a:moveTo>
                <a:cubicBezTo>
                  <a:pt x="103414" y="66402"/>
                  <a:pt x="206829" y="119742"/>
                  <a:pt x="300446" y="117565"/>
                </a:cubicBezTo>
                <a:cubicBezTo>
                  <a:pt x="394063" y="115388"/>
                  <a:pt x="561703" y="0"/>
                  <a:pt x="561703" y="0"/>
                </a:cubicBezTo>
                <a:lnTo>
                  <a:pt x="561703" y="0"/>
                </a:lnTo>
              </a:path>
            </a:pathLst>
          </a:custGeom>
          <a:noFill/>
          <a:ln w="9525">
            <a:solidFill>
              <a:srgbClr val="00CC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フリーフォーム 105"/>
          <p:cNvSpPr/>
          <p:nvPr/>
        </p:nvSpPr>
        <p:spPr>
          <a:xfrm>
            <a:off x="4265301" y="4658463"/>
            <a:ext cx="1605776" cy="388500"/>
          </a:xfrm>
          <a:custGeom>
            <a:avLst/>
            <a:gdLst>
              <a:gd name="connsiteX0" fmla="*/ 0 w 561703"/>
              <a:gd name="connsiteY0" fmla="*/ 13062 h 117629"/>
              <a:gd name="connsiteX1" fmla="*/ 300446 w 561703"/>
              <a:gd name="connsiteY1" fmla="*/ 117565 h 117629"/>
              <a:gd name="connsiteX2" fmla="*/ 561703 w 561703"/>
              <a:gd name="connsiteY2" fmla="*/ 0 h 117629"/>
              <a:gd name="connsiteX3" fmla="*/ 561703 w 561703"/>
              <a:gd name="connsiteY3" fmla="*/ 0 h 11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703" h="117629">
                <a:moveTo>
                  <a:pt x="0" y="13062"/>
                </a:moveTo>
                <a:cubicBezTo>
                  <a:pt x="103414" y="66402"/>
                  <a:pt x="206829" y="119742"/>
                  <a:pt x="300446" y="117565"/>
                </a:cubicBezTo>
                <a:cubicBezTo>
                  <a:pt x="394063" y="115388"/>
                  <a:pt x="561703" y="0"/>
                  <a:pt x="561703" y="0"/>
                </a:cubicBezTo>
                <a:lnTo>
                  <a:pt x="561703" y="0"/>
                </a:lnTo>
              </a:path>
            </a:pathLst>
          </a:custGeom>
          <a:noFill/>
          <a:ln w="9525">
            <a:solidFill>
              <a:srgbClr val="0033CC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フリーフォーム 106"/>
          <p:cNvSpPr/>
          <p:nvPr/>
        </p:nvSpPr>
        <p:spPr>
          <a:xfrm>
            <a:off x="3334451" y="4747464"/>
            <a:ext cx="2699089" cy="546003"/>
          </a:xfrm>
          <a:custGeom>
            <a:avLst/>
            <a:gdLst>
              <a:gd name="connsiteX0" fmla="*/ 0 w 561703"/>
              <a:gd name="connsiteY0" fmla="*/ 13062 h 117629"/>
              <a:gd name="connsiteX1" fmla="*/ 300446 w 561703"/>
              <a:gd name="connsiteY1" fmla="*/ 117565 h 117629"/>
              <a:gd name="connsiteX2" fmla="*/ 561703 w 561703"/>
              <a:gd name="connsiteY2" fmla="*/ 0 h 117629"/>
              <a:gd name="connsiteX3" fmla="*/ 561703 w 561703"/>
              <a:gd name="connsiteY3" fmla="*/ 0 h 11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703" h="117629">
                <a:moveTo>
                  <a:pt x="0" y="13062"/>
                </a:moveTo>
                <a:cubicBezTo>
                  <a:pt x="103414" y="66402"/>
                  <a:pt x="206829" y="119742"/>
                  <a:pt x="300446" y="117565"/>
                </a:cubicBezTo>
                <a:cubicBezTo>
                  <a:pt x="394063" y="115388"/>
                  <a:pt x="561703" y="0"/>
                  <a:pt x="561703" y="0"/>
                </a:cubicBezTo>
                <a:lnTo>
                  <a:pt x="561703" y="0"/>
                </a:lnTo>
              </a:path>
            </a:pathLst>
          </a:custGeom>
          <a:noFill/>
          <a:ln w="9525">
            <a:solidFill>
              <a:srgbClr val="0033CC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フリーフォーム 107"/>
          <p:cNvSpPr/>
          <p:nvPr/>
        </p:nvSpPr>
        <p:spPr>
          <a:xfrm>
            <a:off x="3824824" y="4006956"/>
            <a:ext cx="549678" cy="505376"/>
          </a:xfrm>
          <a:custGeom>
            <a:avLst/>
            <a:gdLst>
              <a:gd name="connsiteX0" fmla="*/ 157591 w 549678"/>
              <a:gd name="connsiteY0" fmla="*/ 505376 h 505376"/>
              <a:gd name="connsiteX1" fmla="*/ 836 w 549678"/>
              <a:gd name="connsiteY1" fmla="*/ 270245 h 505376"/>
              <a:gd name="connsiteX2" fmla="*/ 105339 w 549678"/>
              <a:gd name="connsiteY2" fmla="*/ 35113 h 505376"/>
              <a:gd name="connsiteX3" fmla="*/ 314345 w 549678"/>
              <a:gd name="connsiteY3" fmla="*/ 8988 h 505376"/>
              <a:gd name="connsiteX4" fmla="*/ 497225 w 549678"/>
              <a:gd name="connsiteY4" fmla="*/ 113490 h 505376"/>
              <a:gd name="connsiteX5" fmla="*/ 549476 w 549678"/>
              <a:gd name="connsiteY5" fmla="*/ 322496 h 505376"/>
              <a:gd name="connsiteX6" fmla="*/ 484162 w 549678"/>
              <a:gd name="connsiteY6" fmla="*/ 479250 h 50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9678" h="505376">
                <a:moveTo>
                  <a:pt x="157591" y="505376"/>
                </a:moveTo>
                <a:cubicBezTo>
                  <a:pt x="83568" y="426999"/>
                  <a:pt x="9545" y="348622"/>
                  <a:pt x="836" y="270245"/>
                </a:cubicBezTo>
                <a:cubicBezTo>
                  <a:pt x="-7873" y="191868"/>
                  <a:pt x="53088" y="78656"/>
                  <a:pt x="105339" y="35113"/>
                </a:cubicBezTo>
                <a:cubicBezTo>
                  <a:pt x="157590" y="-8430"/>
                  <a:pt x="249031" y="-4075"/>
                  <a:pt x="314345" y="8988"/>
                </a:cubicBezTo>
                <a:cubicBezTo>
                  <a:pt x="379659" y="22051"/>
                  <a:pt x="458037" y="61239"/>
                  <a:pt x="497225" y="113490"/>
                </a:cubicBezTo>
                <a:cubicBezTo>
                  <a:pt x="536414" y="165741"/>
                  <a:pt x="551653" y="261536"/>
                  <a:pt x="549476" y="322496"/>
                </a:cubicBezTo>
                <a:cubicBezTo>
                  <a:pt x="547299" y="383456"/>
                  <a:pt x="515730" y="431353"/>
                  <a:pt x="484162" y="479250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フリーフォーム 108"/>
          <p:cNvSpPr/>
          <p:nvPr/>
        </p:nvSpPr>
        <p:spPr>
          <a:xfrm>
            <a:off x="4697714" y="4006956"/>
            <a:ext cx="549678" cy="505376"/>
          </a:xfrm>
          <a:custGeom>
            <a:avLst/>
            <a:gdLst>
              <a:gd name="connsiteX0" fmla="*/ 157591 w 549678"/>
              <a:gd name="connsiteY0" fmla="*/ 505376 h 505376"/>
              <a:gd name="connsiteX1" fmla="*/ 836 w 549678"/>
              <a:gd name="connsiteY1" fmla="*/ 270245 h 505376"/>
              <a:gd name="connsiteX2" fmla="*/ 105339 w 549678"/>
              <a:gd name="connsiteY2" fmla="*/ 35113 h 505376"/>
              <a:gd name="connsiteX3" fmla="*/ 314345 w 549678"/>
              <a:gd name="connsiteY3" fmla="*/ 8988 h 505376"/>
              <a:gd name="connsiteX4" fmla="*/ 497225 w 549678"/>
              <a:gd name="connsiteY4" fmla="*/ 113490 h 505376"/>
              <a:gd name="connsiteX5" fmla="*/ 549476 w 549678"/>
              <a:gd name="connsiteY5" fmla="*/ 322496 h 505376"/>
              <a:gd name="connsiteX6" fmla="*/ 484162 w 549678"/>
              <a:gd name="connsiteY6" fmla="*/ 479250 h 50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9678" h="505376">
                <a:moveTo>
                  <a:pt x="157591" y="505376"/>
                </a:moveTo>
                <a:cubicBezTo>
                  <a:pt x="83568" y="426999"/>
                  <a:pt x="9545" y="348622"/>
                  <a:pt x="836" y="270245"/>
                </a:cubicBezTo>
                <a:cubicBezTo>
                  <a:pt x="-7873" y="191868"/>
                  <a:pt x="53088" y="78656"/>
                  <a:pt x="105339" y="35113"/>
                </a:cubicBezTo>
                <a:cubicBezTo>
                  <a:pt x="157590" y="-8430"/>
                  <a:pt x="249031" y="-4075"/>
                  <a:pt x="314345" y="8988"/>
                </a:cubicBezTo>
                <a:cubicBezTo>
                  <a:pt x="379659" y="22051"/>
                  <a:pt x="458037" y="61239"/>
                  <a:pt x="497225" y="113490"/>
                </a:cubicBezTo>
                <a:cubicBezTo>
                  <a:pt x="536414" y="165741"/>
                  <a:pt x="551653" y="261536"/>
                  <a:pt x="549476" y="322496"/>
                </a:cubicBezTo>
                <a:cubicBezTo>
                  <a:pt x="547299" y="383456"/>
                  <a:pt x="515730" y="431353"/>
                  <a:pt x="484162" y="479250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フリーフォーム 109"/>
          <p:cNvSpPr/>
          <p:nvPr/>
        </p:nvSpPr>
        <p:spPr>
          <a:xfrm>
            <a:off x="5708614" y="4006956"/>
            <a:ext cx="549678" cy="505376"/>
          </a:xfrm>
          <a:custGeom>
            <a:avLst/>
            <a:gdLst>
              <a:gd name="connsiteX0" fmla="*/ 157591 w 549678"/>
              <a:gd name="connsiteY0" fmla="*/ 505376 h 505376"/>
              <a:gd name="connsiteX1" fmla="*/ 836 w 549678"/>
              <a:gd name="connsiteY1" fmla="*/ 270245 h 505376"/>
              <a:gd name="connsiteX2" fmla="*/ 105339 w 549678"/>
              <a:gd name="connsiteY2" fmla="*/ 35113 h 505376"/>
              <a:gd name="connsiteX3" fmla="*/ 314345 w 549678"/>
              <a:gd name="connsiteY3" fmla="*/ 8988 h 505376"/>
              <a:gd name="connsiteX4" fmla="*/ 497225 w 549678"/>
              <a:gd name="connsiteY4" fmla="*/ 113490 h 505376"/>
              <a:gd name="connsiteX5" fmla="*/ 549476 w 549678"/>
              <a:gd name="connsiteY5" fmla="*/ 322496 h 505376"/>
              <a:gd name="connsiteX6" fmla="*/ 484162 w 549678"/>
              <a:gd name="connsiteY6" fmla="*/ 479250 h 50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9678" h="505376">
                <a:moveTo>
                  <a:pt x="157591" y="505376"/>
                </a:moveTo>
                <a:cubicBezTo>
                  <a:pt x="83568" y="426999"/>
                  <a:pt x="9545" y="348622"/>
                  <a:pt x="836" y="270245"/>
                </a:cubicBezTo>
                <a:cubicBezTo>
                  <a:pt x="-7873" y="191868"/>
                  <a:pt x="53088" y="78656"/>
                  <a:pt x="105339" y="35113"/>
                </a:cubicBezTo>
                <a:cubicBezTo>
                  <a:pt x="157590" y="-8430"/>
                  <a:pt x="249031" y="-4075"/>
                  <a:pt x="314345" y="8988"/>
                </a:cubicBezTo>
                <a:cubicBezTo>
                  <a:pt x="379659" y="22051"/>
                  <a:pt x="458037" y="61239"/>
                  <a:pt x="497225" y="113490"/>
                </a:cubicBezTo>
                <a:cubicBezTo>
                  <a:pt x="536414" y="165741"/>
                  <a:pt x="551653" y="261536"/>
                  <a:pt x="549476" y="322496"/>
                </a:cubicBezTo>
                <a:cubicBezTo>
                  <a:pt x="547299" y="383456"/>
                  <a:pt x="515730" y="431353"/>
                  <a:pt x="484162" y="479250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4017575" y="47961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3562267" y="43276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4973675" y="37203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6039339" y="3781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4408991" y="4311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5395708" y="42891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5029977" y="47474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4600598" y="49967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4144815" y="3781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3082558" y="4289130"/>
            <a:ext cx="1375163" cy="82766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/>
          <p:cNvSpPr/>
          <p:nvPr/>
        </p:nvSpPr>
        <p:spPr>
          <a:xfrm rot="19273708">
            <a:off x="2587452" y="3643153"/>
            <a:ext cx="381836" cy="749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26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 smtClean="0"/>
              <a:t>補</a:t>
            </a:r>
            <a:r>
              <a:rPr lang="en-US" altLang="ja-JP" sz="1400" dirty="0" smtClean="0"/>
              <a:t>9</a:t>
            </a:r>
            <a:endParaRPr lang="ja-JP" altLang="ja-JP" sz="1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8125" y="4029455"/>
            <a:ext cx="34660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66FF"/>
                </a:solidFill>
              </a:rPr>
              <a:t>任意</a:t>
            </a:r>
            <a:r>
              <a:rPr lang="ja-JP" altLang="en-US" dirty="0" smtClean="0">
                <a:solidFill>
                  <a:srgbClr val="0066FF"/>
                </a:solidFill>
              </a:rPr>
              <a:t>の</a:t>
            </a:r>
            <a:r>
              <a:rPr lang="en-US" altLang="ja-JP" dirty="0" smtClean="0">
                <a:solidFill>
                  <a:srgbClr val="0066FF"/>
                </a:solidFill>
              </a:rPr>
              <a:t>ε-</a:t>
            </a:r>
            <a:r>
              <a:rPr lang="ja-JP" altLang="en-US" dirty="0" smtClean="0">
                <a:solidFill>
                  <a:srgbClr val="0066FF"/>
                </a:solidFill>
              </a:rPr>
              <a:t>動作を持つ</a:t>
            </a:r>
            <a:r>
              <a:rPr lang="en-US" altLang="ja-JP" dirty="0" smtClean="0">
                <a:solidFill>
                  <a:srgbClr val="0066FF"/>
                </a:solidFill>
              </a:rPr>
              <a:t>NFA</a:t>
            </a:r>
            <a:r>
              <a:rPr lang="ja-JP" altLang="en-US" dirty="0" smtClean="0"/>
              <a:t>はそれと</a:t>
            </a:r>
            <a:endParaRPr lang="en-US" altLang="ja-JP" dirty="0" smtClean="0"/>
          </a:p>
          <a:p>
            <a:r>
              <a:rPr lang="ja-JP" altLang="en-US" dirty="0" smtClean="0"/>
              <a:t>等価な</a:t>
            </a:r>
            <a:r>
              <a:rPr lang="ja-JP" altLang="en-US" b="1" dirty="0" smtClean="0">
                <a:solidFill>
                  <a:srgbClr val="FF0000"/>
                </a:solidFill>
              </a:rPr>
              <a:t>広い意味での</a:t>
            </a:r>
            <a:r>
              <a:rPr lang="ja-JP" altLang="en-US" dirty="0" smtClean="0">
                <a:solidFill>
                  <a:srgbClr val="0066FF"/>
                </a:solidFill>
              </a:rPr>
              <a:t>決定性有限</a:t>
            </a:r>
            <a:endParaRPr lang="en-US" altLang="ja-JP" dirty="0" smtClean="0">
              <a:solidFill>
                <a:srgbClr val="0066FF"/>
              </a:solidFill>
            </a:endParaRPr>
          </a:p>
          <a:p>
            <a:r>
              <a:rPr lang="ja-JP" altLang="en-US" dirty="0" smtClean="0">
                <a:solidFill>
                  <a:srgbClr val="0066FF"/>
                </a:solidFill>
              </a:rPr>
              <a:t>オートマトン（</a:t>
            </a:r>
            <a:r>
              <a:rPr lang="en-US" altLang="ja-JP" dirty="0" smtClean="0">
                <a:solidFill>
                  <a:srgbClr val="0066FF"/>
                </a:solidFill>
              </a:rPr>
              <a:t>FA</a:t>
            </a:r>
            <a:r>
              <a:rPr lang="ja-JP" altLang="en-US" dirty="0" smtClean="0">
                <a:solidFill>
                  <a:srgbClr val="0066FF"/>
                </a:solidFill>
              </a:rPr>
              <a:t>）</a:t>
            </a:r>
            <a:r>
              <a:rPr kumimoji="1" lang="ja-JP" altLang="en-US" dirty="0" smtClean="0"/>
              <a:t>に変換できる。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→</a:t>
            </a:r>
            <a:r>
              <a:rPr lang="en-US" altLang="ja-JP" dirty="0"/>
              <a:t>ε-</a:t>
            </a:r>
            <a:r>
              <a:rPr lang="ja-JP" altLang="en-US" dirty="0"/>
              <a:t>動作を持つ</a:t>
            </a:r>
            <a:r>
              <a:rPr lang="en-US" altLang="ja-JP" dirty="0"/>
              <a:t>NFA</a:t>
            </a:r>
            <a:r>
              <a:rPr lang="ja-JP" altLang="en-US" dirty="0"/>
              <a:t>に受理される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言語</a:t>
            </a:r>
            <a:r>
              <a:rPr lang="ja-JP" altLang="en-US" dirty="0"/>
              <a:t>も正則言語である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02910" y="436760"/>
            <a:ext cx="780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例　</a:t>
            </a:r>
            <a:r>
              <a:rPr kumimoji="1" lang="en-US" altLang="ja-JP" dirty="0" smtClean="0"/>
              <a:t>2.17</a:t>
            </a:r>
            <a:r>
              <a:rPr kumimoji="1" lang="ja-JP" altLang="en-US" dirty="0" smtClean="0"/>
              <a:t>　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図</a:t>
            </a:r>
            <a:r>
              <a:rPr lang="en-US" altLang="ja-JP" dirty="0" smtClean="0"/>
              <a:t>2.39</a:t>
            </a:r>
            <a:r>
              <a:rPr lang="ja-JP" altLang="en-US" dirty="0" smtClean="0"/>
              <a:t>の</a:t>
            </a:r>
            <a:r>
              <a:rPr lang="en-US" altLang="ja-JP" dirty="0" smtClean="0"/>
              <a:t>ε-</a:t>
            </a:r>
            <a:r>
              <a:rPr lang="ja-JP" altLang="en-US" dirty="0" smtClean="0"/>
              <a:t>動作を持たない</a:t>
            </a:r>
            <a:r>
              <a:rPr lang="en-US" altLang="ja-JP" dirty="0" smtClean="0"/>
              <a:t>NFA</a:t>
            </a:r>
            <a:r>
              <a:rPr lang="ja-JP" altLang="en-US" dirty="0" smtClean="0"/>
              <a:t>　</a:t>
            </a:r>
            <a:r>
              <a:rPr lang="en-US" altLang="ja-JP" dirty="0" smtClean="0"/>
              <a:t>M1’</a:t>
            </a:r>
            <a:r>
              <a:rPr lang="ja-JP" altLang="en-US" dirty="0" smtClean="0"/>
              <a:t>と等価な最簡形決定有限オートマトン</a:t>
            </a:r>
            <a:r>
              <a:rPr lang="en-US" altLang="ja-JP" dirty="0" smtClean="0"/>
              <a:t>M”</a:t>
            </a:r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39061" y="226585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⇒</a:t>
            </a:r>
            <a:r>
              <a:rPr kumimoji="1" lang="en-US" altLang="ja-JP" dirty="0" smtClean="0"/>
              <a:t>r0</a:t>
            </a:r>
            <a:r>
              <a:rPr kumimoji="1" lang="ja-JP" altLang="en-US" dirty="0" smtClean="0"/>
              <a:t>　　　　</a:t>
            </a:r>
            <a:r>
              <a:rPr kumimoji="1" lang="en-US" altLang="ja-JP" dirty="0" smtClean="0"/>
              <a:t>r0’</a:t>
            </a:r>
            <a:r>
              <a:rPr kumimoji="1" lang="ja-JP" altLang="en-US" dirty="0" smtClean="0"/>
              <a:t>　　　　　</a:t>
            </a:r>
            <a:r>
              <a:rPr kumimoji="1" lang="en-US" altLang="ja-JP" dirty="0" smtClean="0"/>
              <a:t>r1</a:t>
            </a:r>
            <a:r>
              <a:rPr kumimoji="1" lang="ja-JP" altLang="en-US" dirty="0" smtClean="0"/>
              <a:t>　　　　　</a:t>
            </a:r>
            <a:r>
              <a:rPr kumimoji="1" lang="en-US" altLang="ja-JP" dirty="0" smtClean="0"/>
              <a:t>r2</a:t>
            </a:r>
            <a:endParaRPr kumimoji="1" lang="ja-JP" altLang="en-US" dirty="0"/>
          </a:p>
        </p:txBody>
      </p:sp>
      <p:sp>
        <p:nvSpPr>
          <p:cNvPr id="9" name="ドーナツ 8"/>
          <p:cNvSpPr/>
          <p:nvPr/>
        </p:nvSpPr>
        <p:spPr>
          <a:xfrm>
            <a:off x="4310652" y="2275147"/>
            <a:ext cx="389922" cy="360040"/>
          </a:xfrm>
          <a:prstGeom prst="donut">
            <a:avLst>
              <a:gd name="adj" fmla="val 9151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ドーナツ 66"/>
          <p:cNvSpPr/>
          <p:nvPr/>
        </p:nvSpPr>
        <p:spPr>
          <a:xfrm>
            <a:off x="5122450" y="2265855"/>
            <a:ext cx="389922" cy="360040"/>
          </a:xfrm>
          <a:prstGeom prst="donut">
            <a:avLst>
              <a:gd name="adj" fmla="val 9151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ドーナツ 67"/>
          <p:cNvSpPr/>
          <p:nvPr/>
        </p:nvSpPr>
        <p:spPr>
          <a:xfrm>
            <a:off x="6048129" y="2265855"/>
            <a:ext cx="389922" cy="360040"/>
          </a:xfrm>
          <a:prstGeom prst="donut">
            <a:avLst>
              <a:gd name="adj" fmla="val 9151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1" name="ドーナツ 70"/>
          <p:cNvSpPr/>
          <p:nvPr/>
        </p:nvSpPr>
        <p:spPr>
          <a:xfrm>
            <a:off x="7048491" y="2247527"/>
            <a:ext cx="389922" cy="360040"/>
          </a:xfrm>
          <a:prstGeom prst="donut">
            <a:avLst>
              <a:gd name="adj" fmla="val 9151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9" idx="6"/>
            <a:endCxn id="67" idx="2"/>
          </p:cNvCxnSpPr>
          <p:nvPr/>
        </p:nvCxnSpPr>
        <p:spPr>
          <a:xfrm flipV="1">
            <a:off x="4700574" y="2445875"/>
            <a:ext cx="421876" cy="9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endCxn id="68" idx="2"/>
          </p:cNvCxnSpPr>
          <p:nvPr/>
        </p:nvCxnSpPr>
        <p:spPr>
          <a:xfrm flipV="1">
            <a:off x="5507895" y="2445875"/>
            <a:ext cx="540234" cy="46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endCxn id="71" idx="2"/>
          </p:cNvCxnSpPr>
          <p:nvPr/>
        </p:nvCxnSpPr>
        <p:spPr>
          <a:xfrm flipV="1">
            <a:off x="6463995" y="2427547"/>
            <a:ext cx="584496" cy="126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リーフォーム 14"/>
          <p:cNvSpPr/>
          <p:nvPr/>
        </p:nvSpPr>
        <p:spPr>
          <a:xfrm>
            <a:off x="4637314" y="2583948"/>
            <a:ext cx="1443313" cy="329979"/>
          </a:xfrm>
          <a:custGeom>
            <a:avLst/>
            <a:gdLst>
              <a:gd name="connsiteX0" fmla="*/ 0 w 561703"/>
              <a:gd name="connsiteY0" fmla="*/ 13062 h 117629"/>
              <a:gd name="connsiteX1" fmla="*/ 300446 w 561703"/>
              <a:gd name="connsiteY1" fmla="*/ 117565 h 117629"/>
              <a:gd name="connsiteX2" fmla="*/ 561703 w 561703"/>
              <a:gd name="connsiteY2" fmla="*/ 0 h 117629"/>
              <a:gd name="connsiteX3" fmla="*/ 561703 w 561703"/>
              <a:gd name="connsiteY3" fmla="*/ 0 h 11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703" h="117629">
                <a:moveTo>
                  <a:pt x="0" y="13062"/>
                </a:moveTo>
                <a:cubicBezTo>
                  <a:pt x="103414" y="66402"/>
                  <a:pt x="206829" y="119742"/>
                  <a:pt x="300446" y="117565"/>
                </a:cubicBezTo>
                <a:cubicBezTo>
                  <a:pt x="394063" y="115388"/>
                  <a:pt x="561703" y="0"/>
                  <a:pt x="561703" y="0"/>
                </a:cubicBezTo>
                <a:lnTo>
                  <a:pt x="561703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フリーフォーム 79"/>
          <p:cNvSpPr/>
          <p:nvPr/>
        </p:nvSpPr>
        <p:spPr>
          <a:xfrm>
            <a:off x="5442715" y="2494947"/>
            <a:ext cx="1605776" cy="388500"/>
          </a:xfrm>
          <a:custGeom>
            <a:avLst/>
            <a:gdLst>
              <a:gd name="connsiteX0" fmla="*/ 0 w 561703"/>
              <a:gd name="connsiteY0" fmla="*/ 13062 h 117629"/>
              <a:gd name="connsiteX1" fmla="*/ 300446 w 561703"/>
              <a:gd name="connsiteY1" fmla="*/ 117565 h 117629"/>
              <a:gd name="connsiteX2" fmla="*/ 561703 w 561703"/>
              <a:gd name="connsiteY2" fmla="*/ 0 h 117629"/>
              <a:gd name="connsiteX3" fmla="*/ 561703 w 561703"/>
              <a:gd name="connsiteY3" fmla="*/ 0 h 11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703" h="117629">
                <a:moveTo>
                  <a:pt x="0" y="13062"/>
                </a:moveTo>
                <a:cubicBezTo>
                  <a:pt x="103414" y="66402"/>
                  <a:pt x="206829" y="119742"/>
                  <a:pt x="300446" y="117565"/>
                </a:cubicBezTo>
                <a:cubicBezTo>
                  <a:pt x="394063" y="115388"/>
                  <a:pt x="561703" y="0"/>
                  <a:pt x="561703" y="0"/>
                </a:cubicBezTo>
                <a:lnTo>
                  <a:pt x="561703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フリーフォーム 80"/>
          <p:cNvSpPr/>
          <p:nvPr/>
        </p:nvSpPr>
        <p:spPr>
          <a:xfrm>
            <a:off x="4511865" y="2583948"/>
            <a:ext cx="2699089" cy="546003"/>
          </a:xfrm>
          <a:custGeom>
            <a:avLst/>
            <a:gdLst>
              <a:gd name="connsiteX0" fmla="*/ 0 w 561703"/>
              <a:gd name="connsiteY0" fmla="*/ 13062 h 117629"/>
              <a:gd name="connsiteX1" fmla="*/ 300446 w 561703"/>
              <a:gd name="connsiteY1" fmla="*/ 117565 h 117629"/>
              <a:gd name="connsiteX2" fmla="*/ 561703 w 561703"/>
              <a:gd name="connsiteY2" fmla="*/ 0 h 117629"/>
              <a:gd name="connsiteX3" fmla="*/ 561703 w 561703"/>
              <a:gd name="connsiteY3" fmla="*/ 0 h 11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703" h="117629">
                <a:moveTo>
                  <a:pt x="0" y="13062"/>
                </a:moveTo>
                <a:cubicBezTo>
                  <a:pt x="103414" y="66402"/>
                  <a:pt x="206829" y="119742"/>
                  <a:pt x="300446" y="117565"/>
                </a:cubicBezTo>
                <a:cubicBezTo>
                  <a:pt x="394063" y="115388"/>
                  <a:pt x="561703" y="0"/>
                  <a:pt x="561703" y="0"/>
                </a:cubicBezTo>
                <a:lnTo>
                  <a:pt x="561703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/>
          <p:cNvSpPr/>
          <p:nvPr/>
        </p:nvSpPr>
        <p:spPr>
          <a:xfrm>
            <a:off x="5002238" y="1843440"/>
            <a:ext cx="549678" cy="505376"/>
          </a:xfrm>
          <a:custGeom>
            <a:avLst/>
            <a:gdLst>
              <a:gd name="connsiteX0" fmla="*/ 157591 w 549678"/>
              <a:gd name="connsiteY0" fmla="*/ 505376 h 505376"/>
              <a:gd name="connsiteX1" fmla="*/ 836 w 549678"/>
              <a:gd name="connsiteY1" fmla="*/ 270245 h 505376"/>
              <a:gd name="connsiteX2" fmla="*/ 105339 w 549678"/>
              <a:gd name="connsiteY2" fmla="*/ 35113 h 505376"/>
              <a:gd name="connsiteX3" fmla="*/ 314345 w 549678"/>
              <a:gd name="connsiteY3" fmla="*/ 8988 h 505376"/>
              <a:gd name="connsiteX4" fmla="*/ 497225 w 549678"/>
              <a:gd name="connsiteY4" fmla="*/ 113490 h 505376"/>
              <a:gd name="connsiteX5" fmla="*/ 549476 w 549678"/>
              <a:gd name="connsiteY5" fmla="*/ 322496 h 505376"/>
              <a:gd name="connsiteX6" fmla="*/ 484162 w 549678"/>
              <a:gd name="connsiteY6" fmla="*/ 479250 h 50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9678" h="505376">
                <a:moveTo>
                  <a:pt x="157591" y="505376"/>
                </a:moveTo>
                <a:cubicBezTo>
                  <a:pt x="83568" y="426999"/>
                  <a:pt x="9545" y="348622"/>
                  <a:pt x="836" y="270245"/>
                </a:cubicBezTo>
                <a:cubicBezTo>
                  <a:pt x="-7873" y="191868"/>
                  <a:pt x="53088" y="78656"/>
                  <a:pt x="105339" y="35113"/>
                </a:cubicBezTo>
                <a:cubicBezTo>
                  <a:pt x="157590" y="-8430"/>
                  <a:pt x="249031" y="-4075"/>
                  <a:pt x="314345" y="8988"/>
                </a:cubicBezTo>
                <a:cubicBezTo>
                  <a:pt x="379659" y="22051"/>
                  <a:pt x="458037" y="61239"/>
                  <a:pt x="497225" y="113490"/>
                </a:cubicBezTo>
                <a:cubicBezTo>
                  <a:pt x="536414" y="165741"/>
                  <a:pt x="551653" y="261536"/>
                  <a:pt x="549476" y="322496"/>
                </a:cubicBezTo>
                <a:cubicBezTo>
                  <a:pt x="547299" y="383456"/>
                  <a:pt x="515730" y="431353"/>
                  <a:pt x="484162" y="479250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フリーフォーム 83"/>
          <p:cNvSpPr/>
          <p:nvPr/>
        </p:nvSpPr>
        <p:spPr>
          <a:xfrm>
            <a:off x="5875128" y="1843440"/>
            <a:ext cx="549678" cy="505376"/>
          </a:xfrm>
          <a:custGeom>
            <a:avLst/>
            <a:gdLst>
              <a:gd name="connsiteX0" fmla="*/ 157591 w 549678"/>
              <a:gd name="connsiteY0" fmla="*/ 505376 h 505376"/>
              <a:gd name="connsiteX1" fmla="*/ 836 w 549678"/>
              <a:gd name="connsiteY1" fmla="*/ 270245 h 505376"/>
              <a:gd name="connsiteX2" fmla="*/ 105339 w 549678"/>
              <a:gd name="connsiteY2" fmla="*/ 35113 h 505376"/>
              <a:gd name="connsiteX3" fmla="*/ 314345 w 549678"/>
              <a:gd name="connsiteY3" fmla="*/ 8988 h 505376"/>
              <a:gd name="connsiteX4" fmla="*/ 497225 w 549678"/>
              <a:gd name="connsiteY4" fmla="*/ 113490 h 505376"/>
              <a:gd name="connsiteX5" fmla="*/ 549476 w 549678"/>
              <a:gd name="connsiteY5" fmla="*/ 322496 h 505376"/>
              <a:gd name="connsiteX6" fmla="*/ 484162 w 549678"/>
              <a:gd name="connsiteY6" fmla="*/ 479250 h 50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9678" h="505376">
                <a:moveTo>
                  <a:pt x="157591" y="505376"/>
                </a:moveTo>
                <a:cubicBezTo>
                  <a:pt x="83568" y="426999"/>
                  <a:pt x="9545" y="348622"/>
                  <a:pt x="836" y="270245"/>
                </a:cubicBezTo>
                <a:cubicBezTo>
                  <a:pt x="-7873" y="191868"/>
                  <a:pt x="53088" y="78656"/>
                  <a:pt x="105339" y="35113"/>
                </a:cubicBezTo>
                <a:cubicBezTo>
                  <a:pt x="157590" y="-8430"/>
                  <a:pt x="249031" y="-4075"/>
                  <a:pt x="314345" y="8988"/>
                </a:cubicBezTo>
                <a:cubicBezTo>
                  <a:pt x="379659" y="22051"/>
                  <a:pt x="458037" y="61239"/>
                  <a:pt x="497225" y="113490"/>
                </a:cubicBezTo>
                <a:cubicBezTo>
                  <a:pt x="536414" y="165741"/>
                  <a:pt x="551653" y="261536"/>
                  <a:pt x="549476" y="322496"/>
                </a:cubicBezTo>
                <a:cubicBezTo>
                  <a:pt x="547299" y="383456"/>
                  <a:pt x="515730" y="431353"/>
                  <a:pt x="484162" y="479250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/>
          <p:cNvSpPr/>
          <p:nvPr/>
        </p:nvSpPr>
        <p:spPr>
          <a:xfrm>
            <a:off x="6886028" y="1843440"/>
            <a:ext cx="549678" cy="505376"/>
          </a:xfrm>
          <a:custGeom>
            <a:avLst/>
            <a:gdLst>
              <a:gd name="connsiteX0" fmla="*/ 157591 w 549678"/>
              <a:gd name="connsiteY0" fmla="*/ 505376 h 505376"/>
              <a:gd name="connsiteX1" fmla="*/ 836 w 549678"/>
              <a:gd name="connsiteY1" fmla="*/ 270245 h 505376"/>
              <a:gd name="connsiteX2" fmla="*/ 105339 w 549678"/>
              <a:gd name="connsiteY2" fmla="*/ 35113 h 505376"/>
              <a:gd name="connsiteX3" fmla="*/ 314345 w 549678"/>
              <a:gd name="connsiteY3" fmla="*/ 8988 h 505376"/>
              <a:gd name="connsiteX4" fmla="*/ 497225 w 549678"/>
              <a:gd name="connsiteY4" fmla="*/ 113490 h 505376"/>
              <a:gd name="connsiteX5" fmla="*/ 549476 w 549678"/>
              <a:gd name="connsiteY5" fmla="*/ 322496 h 505376"/>
              <a:gd name="connsiteX6" fmla="*/ 484162 w 549678"/>
              <a:gd name="connsiteY6" fmla="*/ 479250 h 50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9678" h="505376">
                <a:moveTo>
                  <a:pt x="157591" y="505376"/>
                </a:moveTo>
                <a:cubicBezTo>
                  <a:pt x="83568" y="426999"/>
                  <a:pt x="9545" y="348622"/>
                  <a:pt x="836" y="270245"/>
                </a:cubicBezTo>
                <a:cubicBezTo>
                  <a:pt x="-7873" y="191868"/>
                  <a:pt x="53088" y="78656"/>
                  <a:pt x="105339" y="35113"/>
                </a:cubicBezTo>
                <a:cubicBezTo>
                  <a:pt x="157590" y="-8430"/>
                  <a:pt x="249031" y="-4075"/>
                  <a:pt x="314345" y="8988"/>
                </a:cubicBezTo>
                <a:cubicBezTo>
                  <a:pt x="379659" y="22051"/>
                  <a:pt x="458037" y="61239"/>
                  <a:pt x="497225" y="113490"/>
                </a:cubicBezTo>
                <a:cubicBezTo>
                  <a:pt x="536414" y="165741"/>
                  <a:pt x="551653" y="261536"/>
                  <a:pt x="549476" y="322496"/>
                </a:cubicBezTo>
                <a:cubicBezTo>
                  <a:pt x="547299" y="383456"/>
                  <a:pt x="515730" y="431353"/>
                  <a:pt x="484162" y="479250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653783" y="41679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194989" y="2632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739681" y="21641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151089" y="15567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7216753" y="16177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5586405" y="21482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6573122" y="2125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6207391" y="2583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5778012" y="28332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369934" y="3488107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r0’</a:t>
            </a:r>
            <a:r>
              <a:rPr kumimoji="1" lang="ja-JP" altLang="en-US" dirty="0" smtClean="0"/>
              <a:t>は等価なので一方を削除する</a:t>
            </a:r>
            <a:endParaRPr kumimoji="1" lang="ja-JP" altLang="en-US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4268096" y="4654853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　 </a:t>
            </a:r>
            <a:r>
              <a:rPr kumimoji="1" lang="ja-JP" altLang="en-US" dirty="0" smtClean="0"/>
              <a:t>　　　</a:t>
            </a:r>
            <a:r>
              <a:rPr lang="ja-JP" altLang="en-US" dirty="0"/>
              <a:t> </a:t>
            </a:r>
            <a:r>
              <a:rPr lang="ja-JP" altLang="en-US" dirty="0" smtClean="0"/>
              <a:t> ⇒ </a:t>
            </a:r>
            <a:r>
              <a:rPr kumimoji="1" lang="en-US" altLang="ja-JP" dirty="0" smtClean="0"/>
              <a:t>r0</a:t>
            </a:r>
            <a:r>
              <a:rPr kumimoji="1" lang="ja-JP" altLang="en-US" dirty="0" smtClean="0"/>
              <a:t>　　　　　</a:t>
            </a:r>
            <a:r>
              <a:rPr kumimoji="1" lang="en-US" altLang="ja-JP" dirty="0" smtClean="0"/>
              <a:t>r1</a:t>
            </a:r>
            <a:r>
              <a:rPr kumimoji="1" lang="ja-JP" altLang="en-US" dirty="0" smtClean="0"/>
              <a:t>　　　　　</a:t>
            </a:r>
            <a:r>
              <a:rPr kumimoji="1" lang="en-US" altLang="ja-JP" dirty="0" smtClean="0"/>
              <a:t>r2</a:t>
            </a:r>
            <a:endParaRPr kumimoji="1" lang="ja-JP" altLang="en-US" dirty="0"/>
          </a:p>
        </p:txBody>
      </p:sp>
      <p:sp>
        <p:nvSpPr>
          <p:cNvPr id="112" name="ドーナツ 111"/>
          <p:cNvSpPr/>
          <p:nvPr/>
        </p:nvSpPr>
        <p:spPr>
          <a:xfrm>
            <a:off x="5351485" y="4654853"/>
            <a:ext cx="389922" cy="360040"/>
          </a:xfrm>
          <a:prstGeom prst="donut">
            <a:avLst>
              <a:gd name="adj" fmla="val 9151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3" name="ドーナツ 112"/>
          <p:cNvSpPr/>
          <p:nvPr/>
        </p:nvSpPr>
        <p:spPr>
          <a:xfrm>
            <a:off x="6277164" y="4654853"/>
            <a:ext cx="389922" cy="360040"/>
          </a:xfrm>
          <a:prstGeom prst="donut">
            <a:avLst>
              <a:gd name="adj" fmla="val 9151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4" name="ドーナツ 113"/>
          <p:cNvSpPr/>
          <p:nvPr/>
        </p:nvSpPr>
        <p:spPr>
          <a:xfrm>
            <a:off x="7277526" y="4636525"/>
            <a:ext cx="389922" cy="360040"/>
          </a:xfrm>
          <a:prstGeom prst="donut">
            <a:avLst>
              <a:gd name="adj" fmla="val 9151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6" name="直線矢印コネクタ 115"/>
          <p:cNvCxnSpPr>
            <a:endCxn id="113" idx="2"/>
          </p:cNvCxnSpPr>
          <p:nvPr/>
        </p:nvCxnSpPr>
        <p:spPr>
          <a:xfrm flipV="1">
            <a:off x="5736930" y="4834873"/>
            <a:ext cx="540234" cy="46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>
            <a:endCxn id="114" idx="2"/>
          </p:cNvCxnSpPr>
          <p:nvPr/>
        </p:nvCxnSpPr>
        <p:spPr>
          <a:xfrm flipV="1">
            <a:off x="6693030" y="4816545"/>
            <a:ext cx="584496" cy="126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フリーフォーム 118"/>
          <p:cNvSpPr/>
          <p:nvPr/>
        </p:nvSpPr>
        <p:spPr>
          <a:xfrm>
            <a:off x="5671750" y="4883945"/>
            <a:ext cx="1605776" cy="388500"/>
          </a:xfrm>
          <a:custGeom>
            <a:avLst/>
            <a:gdLst>
              <a:gd name="connsiteX0" fmla="*/ 0 w 561703"/>
              <a:gd name="connsiteY0" fmla="*/ 13062 h 117629"/>
              <a:gd name="connsiteX1" fmla="*/ 300446 w 561703"/>
              <a:gd name="connsiteY1" fmla="*/ 117565 h 117629"/>
              <a:gd name="connsiteX2" fmla="*/ 561703 w 561703"/>
              <a:gd name="connsiteY2" fmla="*/ 0 h 117629"/>
              <a:gd name="connsiteX3" fmla="*/ 561703 w 561703"/>
              <a:gd name="connsiteY3" fmla="*/ 0 h 11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703" h="117629">
                <a:moveTo>
                  <a:pt x="0" y="13062"/>
                </a:moveTo>
                <a:cubicBezTo>
                  <a:pt x="103414" y="66402"/>
                  <a:pt x="206829" y="119742"/>
                  <a:pt x="300446" y="117565"/>
                </a:cubicBezTo>
                <a:cubicBezTo>
                  <a:pt x="394063" y="115388"/>
                  <a:pt x="561703" y="0"/>
                  <a:pt x="561703" y="0"/>
                </a:cubicBezTo>
                <a:lnTo>
                  <a:pt x="561703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フリーフォーム 120"/>
          <p:cNvSpPr/>
          <p:nvPr/>
        </p:nvSpPr>
        <p:spPr>
          <a:xfrm>
            <a:off x="5231273" y="4232438"/>
            <a:ext cx="549678" cy="505376"/>
          </a:xfrm>
          <a:custGeom>
            <a:avLst/>
            <a:gdLst>
              <a:gd name="connsiteX0" fmla="*/ 157591 w 549678"/>
              <a:gd name="connsiteY0" fmla="*/ 505376 h 505376"/>
              <a:gd name="connsiteX1" fmla="*/ 836 w 549678"/>
              <a:gd name="connsiteY1" fmla="*/ 270245 h 505376"/>
              <a:gd name="connsiteX2" fmla="*/ 105339 w 549678"/>
              <a:gd name="connsiteY2" fmla="*/ 35113 h 505376"/>
              <a:gd name="connsiteX3" fmla="*/ 314345 w 549678"/>
              <a:gd name="connsiteY3" fmla="*/ 8988 h 505376"/>
              <a:gd name="connsiteX4" fmla="*/ 497225 w 549678"/>
              <a:gd name="connsiteY4" fmla="*/ 113490 h 505376"/>
              <a:gd name="connsiteX5" fmla="*/ 549476 w 549678"/>
              <a:gd name="connsiteY5" fmla="*/ 322496 h 505376"/>
              <a:gd name="connsiteX6" fmla="*/ 484162 w 549678"/>
              <a:gd name="connsiteY6" fmla="*/ 479250 h 50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9678" h="505376">
                <a:moveTo>
                  <a:pt x="157591" y="505376"/>
                </a:moveTo>
                <a:cubicBezTo>
                  <a:pt x="83568" y="426999"/>
                  <a:pt x="9545" y="348622"/>
                  <a:pt x="836" y="270245"/>
                </a:cubicBezTo>
                <a:cubicBezTo>
                  <a:pt x="-7873" y="191868"/>
                  <a:pt x="53088" y="78656"/>
                  <a:pt x="105339" y="35113"/>
                </a:cubicBezTo>
                <a:cubicBezTo>
                  <a:pt x="157590" y="-8430"/>
                  <a:pt x="249031" y="-4075"/>
                  <a:pt x="314345" y="8988"/>
                </a:cubicBezTo>
                <a:cubicBezTo>
                  <a:pt x="379659" y="22051"/>
                  <a:pt x="458037" y="61239"/>
                  <a:pt x="497225" y="113490"/>
                </a:cubicBezTo>
                <a:cubicBezTo>
                  <a:pt x="536414" y="165741"/>
                  <a:pt x="551653" y="261536"/>
                  <a:pt x="549476" y="322496"/>
                </a:cubicBezTo>
                <a:cubicBezTo>
                  <a:pt x="547299" y="383456"/>
                  <a:pt x="515730" y="431353"/>
                  <a:pt x="484162" y="479250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フリーフォーム 121"/>
          <p:cNvSpPr/>
          <p:nvPr/>
        </p:nvSpPr>
        <p:spPr>
          <a:xfrm>
            <a:off x="6104163" y="4232438"/>
            <a:ext cx="549678" cy="505376"/>
          </a:xfrm>
          <a:custGeom>
            <a:avLst/>
            <a:gdLst>
              <a:gd name="connsiteX0" fmla="*/ 157591 w 549678"/>
              <a:gd name="connsiteY0" fmla="*/ 505376 h 505376"/>
              <a:gd name="connsiteX1" fmla="*/ 836 w 549678"/>
              <a:gd name="connsiteY1" fmla="*/ 270245 h 505376"/>
              <a:gd name="connsiteX2" fmla="*/ 105339 w 549678"/>
              <a:gd name="connsiteY2" fmla="*/ 35113 h 505376"/>
              <a:gd name="connsiteX3" fmla="*/ 314345 w 549678"/>
              <a:gd name="connsiteY3" fmla="*/ 8988 h 505376"/>
              <a:gd name="connsiteX4" fmla="*/ 497225 w 549678"/>
              <a:gd name="connsiteY4" fmla="*/ 113490 h 505376"/>
              <a:gd name="connsiteX5" fmla="*/ 549476 w 549678"/>
              <a:gd name="connsiteY5" fmla="*/ 322496 h 505376"/>
              <a:gd name="connsiteX6" fmla="*/ 484162 w 549678"/>
              <a:gd name="connsiteY6" fmla="*/ 479250 h 50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9678" h="505376">
                <a:moveTo>
                  <a:pt x="157591" y="505376"/>
                </a:moveTo>
                <a:cubicBezTo>
                  <a:pt x="83568" y="426999"/>
                  <a:pt x="9545" y="348622"/>
                  <a:pt x="836" y="270245"/>
                </a:cubicBezTo>
                <a:cubicBezTo>
                  <a:pt x="-7873" y="191868"/>
                  <a:pt x="53088" y="78656"/>
                  <a:pt x="105339" y="35113"/>
                </a:cubicBezTo>
                <a:cubicBezTo>
                  <a:pt x="157590" y="-8430"/>
                  <a:pt x="249031" y="-4075"/>
                  <a:pt x="314345" y="8988"/>
                </a:cubicBezTo>
                <a:cubicBezTo>
                  <a:pt x="379659" y="22051"/>
                  <a:pt x="458037" y="61239"/>
                  <a:pt x="497225" y="113490"/>
                </a:cubicBezTo>
                <a:cubicBezTo>
                  <a:pt x="536414" y="165741"/>
                  <a:pt x="551653" y="261536"/>
                  <a:pt x="549476" y="322496"/>
                </a:cubicBezTo>
                <a:cubicBezTo>
                  <a:pt x="547299" y="383456"/>
                  <a:pt x="515730" y="431353"/>
                  <a:pt x="484162" y="479250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フリーフォーム 122"/>
          <p:cNvSpPr/>
          <p:nvPr/>
        </p:nvSpPr>
        <p:spPr>
          <a:xfrm>
            <a:off x="7115063" y="4232438"/>
            <a:ext cx="549678" cy="505376"/>
          </a:xfrm>
          <a:custGeom>
            <a:avLst/>
            <a:gdLst>
              <a:gd name="connsiteX0" fmla="*/ 157591 w 549678"/>
              <a:gd name="connsiteY0" fmla="*/ 505376 h 505376"/>
              <a:gd name="connsiteX1" fmla="*/ 836 w 549678"/>
              <a:gd name="connsiteY1" fmla="*/ 270245 h 505376"/>
              <a:gd name="connsiteX2" fmla="*/ 105339 w 549678"/>
              <a:gd name="connsiteY2" fmla="*/ 35113 h 505376"/>
              <a:gd name="connsiteX3" fmla="*/ 314345 w 549678"/>
              <a:gd name="connsiteY3" fmla="*/ 8988 h 505376"/>
              <a:gd name="connsiteX4" fmla="*/ 497225 w 549678"/>
              <a:gd name="connsiteY4" fmla="*/ 113490 h 505376"/>
              <a:gd name="connsiteX5" fmla="*/ 549476 w 549678"/>
              <a:gd name="connsiteY5" fmla="*/ 322496 h 505376"/>
              <a:gd name="connsiteX6" fmla="*/ 484162 w 549678"/>
              <a:gd name="connsiteY6" fmla="*/ 479250 h 50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9678" h="505376">
                <a:moveTo>
                  <a:pt x="157591" y="505376"/>
                </a:moveTo>
                <a:cubicBezTo>
                  <a:pt x="83568" y="426999"/>
                  <a:pt x="9545" y="348622"/>
                  <a:pt x="836" y="270245"/>
                </a:cubicBezTo>
                <a:cubicBezTo>
                  <a:pt x="-7873" y="191868"/>
                  <a:pt x="53088" y="78656"/>
                  <a:pt x="105339" y="35113"/>
                </a:cubicBezTo>
                <a:cubicBezTo>
                  <a:pt x="157590" y="-8430"/>
                  <a:pt x="249031" y="-4075"/>
                  <a:pt x="314345" y="8988"/>
                </a:cubicBezTo>
                <a:cubicBezTo>
                  <a:pt x="379659" y="22051"/>
                  <a:pt x="458037" y="61239"/>
                  <a:pt x="497225" y="113490"/>
                </a:cubicBezTo>
                <a:cubicBezTo>
                  <a:pt x="536414" y="165741"/>
                  <a:pt x="551653" y="261536"/>
                  <a:pt x="549476" y="322496"/>
                </a:cubicBezTo>
                <a:cubicBezTo>
                  <a:pt x="547299" y="383456"/>
                  <a:pt x="515730" y="431353"/>
                  <a:pt x="484162" y="479250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5815440" y="45372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6802157" y="45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6436426" y="49729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5322229" y="16177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6581479" y="4145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7594684" y="41395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410028" y="5272445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図</a:t>
            </a:r>
            <a:r>
              <a:rPr lang="en-US" altLang="ja-JP" dirty="0" smtClean="0"/>
              <a:t>2.40</a:t>
            </a:r>
            <a:r>
              <a:rPr lang="ja-JP" altLang="en-US" dirty="0" smtClean="0"/>
              <a:t>　最簡形</a:t>
            </a:r>
            <a:r>
              <a:rPr lang="ja-JP" altLang="en-US" dirty="0"/>
              <a:t>決定有限オートマトン</a:t>
            </a:r>
            <a:r>
              <a:rPr lang="en-US" altLang="ja-JP" dirty="0"/>
              <a:t>M</a:t>
            </a:r>
            <a:r>
              <a:rPr lang="en-US" altLang="ja-JP" dirty="0" smtClean="0"/>
              <a:t>”</a:t>
            </a:r>
            <a:endParaRPr lang="en-US" altLang="ja-JP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91894" y="1630680"/>
            <a:ext cx="2428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            0      1      2     </a:t>
            </a:r>
          </a:p>
          <a:p>
            <a:r>
              <a:rPr lang="en-US" altLang="ja-JP" dirty="0" smtClean="0">
                <a:solidFill>
                  <a:srgbClr val="000000"/>
                </a:solidFill>
              </a:rPr>
              <a:t>r0</a:t>
            </a:r>
            <a:r>
              <a:rPr lang="ja-JP" altLang="en-US" dirty="0" smtClean="0">
                <a:solidFill>
                  <a:srgbClr val="000000"/>
                </a:solidFill>
              </a:rPr>
              <a:t>　　　 </a:t>
            </a:r>
            <a:r>
              <a:rPr lang="en-US" altLang="ja-JP" dirty="0" smtClean="0">
                <a:solidFill>
                  <a:srgbClr val="000000"/>
                </a:solidFill>
              </a:rPr>
              <a:t>r0'</a:t>
            </a:r>
            <a:r>
              <a:rPr lang="ja-JP" altLang="en-US" dirty="0" smtClean="0">
                <a:solidFill>
                  <a:srgbClr val="000000"/>
                </a:solidFill>
              </a:rPr>
              <a:t>　　</a:t>
            </a:r>
            <a:r>
              <a:rPr lang="en-US" altLang="ja-JP" dirty="0" smtClean="0">
                <a:solidFill>
                  <a:srgbClr val="000000"/>
                </a:solidFill>
              </a:rPr>
              <a:t>r1</a:t>
            </a:r>
            <a:r>
              <a:rPr lang="ja-JP" altLang="en-US" dirty="0" smtClean="0">
                <a:solidFill>
                  <a:srgbClr val="000000"/>
                </a:solidFill>
              </a:rPr>
              <a:t>　　</a:t>
            </a:r>
            <a:r>
              <a:rPr lang="en-US" altLang="ja-JP" dirty="0" smtClean="0">
                <a:solidFill>
                  <a:srgbClr val="000000"/>
                </a:solidFill>
              </a:rPr>
              <a:t>r2</a:t>
            </a:r>
          </a:p>
          <a:p>
            <a:r>
              <a:rPr lang="en-US" altLang="ja-JP" dirty="0">
                <a:solidFill>
                  <a:srgbClr val="000000"/>
                </a:solidFill>
              </a:rPr>
              <a:t>r0</a:t>
            </a:r>
            <a:r>
              <a:rPr lang="en-US" altLang="ja-JP" dirty="0" smtClean="0">
                <a:solidFill>
                  <a:srgbClr val="000000"/>
                </a:solidFill>
              </a:rPr>
              <a:t>'</a:t>
            </a:r>
            <a:r>
              <a:rPr lang="ja-JP" altLang="en-US" dirty="0" smtClean="0">
                <a:solidFill>
                  <a:srgbClr val="000000"/>
                </a:solidFill>
              </a:rPr>
              <a:t>　　　</a:t>
            </a:r>
            <a:r>
              <a:rPr lang="en-US" altLang="ja-JP" dirty="0" smtClean="0">
                <a:solidFill>
                  <a:srgbClr val="000000"/>
                </a:solidFill>
              </a:rPr>
              <a:t>r0'</a:t>
            </a:r>
            <a:r>
              <a:rPr lang="ja-JP" altLang="en-US" dirty="0" smtClean="0">
                <a:solidFill>
                  <a:srgbClr val="000000"/>
                </a:solidFill>
              </a:rPr>
              <a:t>　　</a:t>
            </a:r>
            <a:r>
              <a:rPr lang="en-US" altLang="ja-JP" dirty="0" smtClean="0">
                <a:solidFill>
                  <a:srgbClr val="000000"/>
                </a:solidFill>
              </a:rPr>
              <a:t>r1</a:t>
            </a:r>
            <a:r>
              <a:rPr lang="ja-JP" altLang="en-US" dirty="0" smtClean="0">
                <a:solidFill>
                  <a:srgbClr val="000000"/>
                </a:solidFill>
              </a:rPr>
              <a:t>　　</a:t>
            </a:r>
            <a:r>
              <a:rPr lang="en-US" altLang="ja-JP" dirty="0" smtClean="0">
                <a:solidFill>
                  <a:srgbClr val="000000"/>
                </a:solidFill>
              </a:rPr>
              <a:t>r2</a:t>
            </a:r>
          </a:p>
          <a:p>
            <a:r>
              <a:rPr lang="en-US" altLang="ja-JP" dirty="0" smtClean="0">
                <a:solidFill>
                  <a:srgbClr val="000000"/>
                </a:solidFill>
              </a:rPr>
              <a:t>r1</a:t>
            </a:r>
            <a:r>
              <a:rPr lang="ja-JP" altLang="en-US" dirty="0" smtClean="0">
                <a:solidFill>
                  <a:srgbClr val="000000"/>
                </a:solidFill>
              </a:rPr>
              <a:t>　　　</a:t>
            </a:r>
            <a:r>
              <a:rPr lang="en-US" altLang="ja-JP" dirty="0" smtClean="0">
                <a:solidFill>
                  <a:srgbClr val="000000"/>
                </a:solidFill>
              </a:rPr>
              <a:t>φ</a:t>
            </a:r>
            <a:r>
              <a:rPr lang="ja-JP" altLang="en-US" dirty="0" smtClean="0">
                <a:solidFill>
                  <a:srgbClr val="000000"/>
                </a:solidFill>
              </a:rPr>
              <a:t>　　　</a:t>
            </a:r>
            <a:r>
              <a:rPr lang="en-US" altLang="ja-JP" dirty="0" smtClean="0">
                <a:solidFill>
                  <a:srgbClr val="000000"/>
                </a:solidFill>
              </a:rPr>
              <a:t>r1</a:t>
            </a:r>
            <a:r>
              <a:rPr lang="ja-JP" altLang="en-US" dirty="0" smtClean="0">
                <a:solidFill>
                  <a:srgbClr val="000000"/>
                </a:solidFill>
              </a:rPr>
              <a:t>　　</a:t>
            </a:r>
            <a:r>
              <a:rPr lang="en-US" altLang="ja-JP" dirty="0" smtClean="0">
                <a:solidFill>
                  <a:srgbClr val="000000"/>
                </a:solidFill>
              </a:rPr>
              <a:t>r2</a:t>
            </a:r>
          </a:p>
          <a:p>
            <a:r>
              <a:rPr lang="en-US" altLang="ja-JP" dirty="0" smtClean="0">
                <a:solidFill>
                  <a:srgbClr val="000000"/>
                </a:solidFill>
              </a:rPr>
              <a:t>r2</a:t>
            </a:r>
            <a:r>
              <a:rPr lang="ja-JP" altLang="en-US" dirty="0" smtClean="0">
                <a:solidFill>
                  <a:srgbClr val="000000"/>
                </a:solidFill>
              </a:rPr>
              <a:t>　　　</a:t>
            </a:r>
            <a:r>
              <a:rPr lang="en-US" altLang="ja-JP" dirty="0" smtClean="0">
                <a:solidFill>
                  <a:srgbClr val="000000"/>
                </a:solidFill>
              </a:rPr>
              <a:t>φ</a:t>
            </a:r>
            <a:r>
              <a:rPr lang="ja-JP" altLang="en-US" dirty="0" smtClean="0">
                <a:solidFill>
                  <a:srgbClr val="000000"/>
                </a:solidFill>
              </a:rPr>
              <a:t>　　　</a:t>
            </a:r>
            <a:r>
              <a:rPr lang="en-US" altLang="ja-JP" dirty="0" smtClean="0">
                <a:solidFill>
                  <a:srgbClr val="000000"/>
                </a:solidFill>
              </a:rPr>
              <a:t>φ</a:t>
            </a:r>
            <a:r>
              <a:rPr lang="ja-JP" altLang="en-US" dirty="0" smtClean="0">
                <a:solidFill>
                  <a:srgbClr val="000000"/>
                </a:solidFill>
              </a:rPr>
              <a:t>　 　</a:t>
            </a:r>
            <a:r>
              <a:rPr lang="en-US" altLang="ja-JP" dirty="0" smtClean="0">
                <a:solidFill>
                  <a:srgbClr val="000000"/>
                </a:solidFill>
              </a:rPr>
              <a:t>r2</a:t>
            </a:r>
            <a:endParaRPr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77" name="直線コネクタ 76"/>
          <p:cNvCxnSpPr/>
          <p:nvPr/>
        </p:nvCxnSpPr>
        <p:spPr>
          <a:xfrm>
            <a:off x="553238" y="1939982"/>
            <a:ext cx="27848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1310968" y="1624022"/>
            <a:ext cx="0" cy="1483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955581" y="1220335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M"</a:t>
            </a:r>
            <a:r>
              <a:rPr kumimoji="1" lang="ja-JP" altLang="en-US" dirty="0" smtClean="0"/>
              <a:t>の状態推移表</a:t>
            </a:r>
            <a:endParaRPr kumimoji="1" lang="ja-JP" altLang="en-US" dirty="0"/>
          </a:p>
        </p:txBody>
      </p:sp>
      <p:cxnSp>
        <p:nvCxnSpPr>
          <p:cNvPr id="115" name="直線コネクタ 114"/>
          <p:cNvCxnSpPr/>
          <p:nvPr/>
        </p:nvCxnSpPr>
        <p:spPr>
          <a:xfrm>
            <a:off x="553238" y="1624022"/>
            <a:ext cx="27848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>
            <a:off x="553238" y="3108008"/>
            <a:ext cx="27848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/>
          <p:cNvSpPr txBox="1"/>
          <p:nvPr/>
        </p:nvSpPr>
        <p:spPr>
          <a:xfrm>
            <a:off x="518125" y="19036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⇒</a:t>
            </a:r>
            <a:endParaRPr kumimoji="1" lang="ja-JP" altLang="en-US" dirty="0"/>
          </a:p>
        </p:txBody>
      </p:sp>
      <p:sp>
        <p:nvSpPr>
          <p:cNvPr id="124" name="ドーナツ 123"/>
          <p:cNvSpPr/>
          <p:nvPr/>
        </p:nvSpPr>
        <p:spPr>
          <a:xfrm>
            <a:off x="801524" y="1927577"/>
            <a:ext cx="337616" cy="321447"/>
          </a:xfrm>
          <a:prstGeom prst="donut">
            <a:avLst>
              <a:gd name="adj" fmla="val 855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5" name="ドーナツ 124"/>
          <p:cNvSpPr/>
          <p:nvPr/>
        </p:nvSpPr>
        <p:spPr>
          <a:xfrm>
            <a:off x="786773" y="2234740"/>
            <a:ext cx="337616" cy="321447"/>
          </a:xfrm>
          <a:prstGeom prst="donut">
            <a:avLst>
              <a:gd name="adj" fmla="val 855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2" name="ドーナツ 131"/>
          <p:cNvSpPr/>
          <p:nvPr/>
        </p:nvSpPr>
        <p:spPr>
          <a:xfrm>
            <a:off x="766971" y="2507282"/>
            <a:ext cx="337616" cy="321447"/>
          </a:xfrm>
          <a:prstGeom prst="donut">
            <a:avLst>
              <a:gd name="adj" fmla="val 855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3" name="ドーナツ 132"/>
          <p:cNvSpPr/>
          <p:nvPr/>
        </p:nvSpPr>
        <p:spPr>
          <a:xfrm>
            <a:off x="801524" y="2786561"/>
            <a:ext cx="337616" cy="321447"/>
          </a:xfrm>
          <a:prstGeom prst="donut">
            <a:avLst>
              <a:gd name="adj" fmla="val 855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080676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</TotalTime>
  <Words>907</Words>
  <Application>Microsoft Office PowerPoint</Application>
  <PresentationFormat>画面に合わせる (4:3)</PresentationFormat>
  <Paragraphs>476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13</vt:i4>
      </vt:variant>
    </vt:vector>
  </HeadingPairs>
  <TitlesOfParts>
    <vt:vector size="15" baseType="lpstr">
      <vt:lpstr>標準デザイン</vt:lpstr>
      <vt:lpstr>1_標準デザイン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情報工学科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takeuchi</dc:creator>
  <cp:lastModifiedBy>takeuti</cp:lastModifiedBy>
  <cp:revision>266</cp:revision>
  <cp:lastPrinted>2015-05-18T12:48:03Z</cp:lastPrinted>
  <dcterms:created xsi:type="dcterms:W3CDTF">2006-04-24T12:50:32Z</dcterms:created>
  <dcterms:modified xsi:type="dcterms:W3CDTF">2015-05-18T12:49:24Z</dcterms:modified>
</cp:coreProperties>
</file>