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354" r:id="rId3"/>
    <p:sldId id="355" r:id="rId4"/>
    <p:sldId id="356" r:id="rId5"/>
    <p:sldId id="286" r:id="rId6"/>
    <p:sldId id="302" r:id="rId7"/>
    <p:sldId id="322" r:id="rId8"/>
    <p:sldId id="340" r:id="rId9"/>
    <p:sldId id="332" r:id="rId10"/>
    <p:sldId id="333" r:id="rId11"/>
    <p:sldId id="357" r:id="rId12"/>
    <p:sldId id="289" r:id="rId13"/>
    <p:sldId id="335" r:id="rId14"/>
    <p:sldId id="336" r:id="rId15"/>
    <p:sldId id="291" r:id="rId16"/>
    <p:sldId id="358" r:id="rId17"/>
    <p:sldId id="315" r:id="rId18"/>
    <p:sldId id="317" r:id="rId19"/>
    <p:sldId id="338" r:id="rId20"/>
    <p:sldId id="337" r:id="rId21"/>
    <p:sldId id="295" r:id="rId22"/>
    <p:sldId id="298" r:id="rId23"/>
    <p:sldId id="353" r:id="rId24"/>
    <p:sldId id="343" r:id="rId25"/>
    <p:sldId id="341" r:id="rId26"/>
    <p:sldId id="348" r:id="rId27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FF0000"/>
    <a:srgbClr val="996633"/>
    <a:srgbClr val="CC9900"/>
    <a:srgbClr val="33CC33"/>
    <a:srgbClr val="00CC00"/>
    <a:srgbClr val="CC3300"/>
    <a:srgbClr val="66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3" autoAdjust="0"/>
    <p:restoredTop sz="93467" autoAdjust="0"/>
  </p:normalViewPr>
  <p:slideViewPr>
    <p:cSldViewPr>
      <p:cViewPr varScale="1">
        <p:scale>
          <a:sx n="73" d="100"/>
          <a:sy n="7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84" y="-90"/>
      </p:cViewPr>
      <p:guideLst>
        <p:guide orient="horz" pos="314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577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7698" y="0"/>
            <a:ext cx="2967576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1181"/>
            <a:ext cx="2967577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7698" y="9481181"/>
            <a:ext cx="2967576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fld id="{27299DE1-C5BA-405B-8817-4AF20C39DCD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46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7577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77698" y="0"/>
            <a:ext cx="2967576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r">
              <a:defRPr sz="1200"/>
            </a:lvl1pPr>
          </a:lstStyle>
          <a:p>
            <a:pPr>
              <a:defRPr/>
            </a:pPr>
            <a:fld id="{B2F46196-548D-4614-B96B-B09651A249CA}" type="datetimeFigureOut">
              <a:rPr lang="ja-JP" altLang="en-US"/>
              <a:pPr>
                <a:defRPr/>
              </a:pPr>
              <a:t>2015/5/13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7713"/>
            <a:ext cx="49926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4205" y="4740590"/>
            <a:ext cx="5478479" cy="4491678"/>
          </a:xfrm>
          <a:prstGeom prst="rect">
            <a:avLst/>
          </a:prstGeom>
        </p:spPr>
        <p:txBody>
          <a:bodyPr vert="horz" lIns="92674" tIns="46337" rIns="92674" bIns="46337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79575"/>
            <a:ext cx="2967577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77698" y="9479575"/>
            <a:ext cx="2967576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r">
              <a:defRPr sz="1200"/>
            </a:lvl1pPr>
          </a:lstStyle>
          <a:p>
            <a:pPr>
              <a:defRPr/>
            </a:pPr>
            <a:fld id="{10DD8B16-EAC9-4CEF-875A-F4554EA9D35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45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243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868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5288" y="188913"/>
            <a:ext cx="2095500" cy="5937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35688" cy="5937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91386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3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0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55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6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29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49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68056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3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5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5288" y="188913"/>
            <a:ext cx="2095500" cy="5937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35688" cy="5937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586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2303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2387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517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75966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3304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7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ja-JP" dirty="0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ja-JP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4881" y="380097"/>
            <a:ext cx="8162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§2.3.1</a:t>
            </a:r>
            <a:r>
              <a:rPr lang="ja-JP" altLang="en-US" sz="1800" b="1" dirty="0"/>
              <a:t>　部分集合</a:t>
            </a:r>
            <a:r>
              <a:rPr lang="ja-JP" altLang="en-US" sz="1800" b="1" dirty="0" smtClean="0"/>
              <a:t>構成法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b="1" dirty="0"/>
              <a:t>非決定性有限オートマトン</a:t>
            </a:r>
            <a:r>
              <a:rPr lang="en-US" altLang="ja-JP" sz="1800" b="1" dirty="0"/>
              <a:t>(</a:t>
            </a:r>
            <a:r>
              <a:rPr lang="en-US" altLang="ja-JP" sz="1800" b="1" dirty="0" smtClean="0"/>
              <a:t>NFA)</a:t>
            </a:r>
            <a:r>
              <a:rPr lang="ja-JP" altLang="en-US" sz="1800" b="1" dirty="0" smtClean="0"/>
              <a:t>からの</a:t>
            </a:r>
            <a:r>
              <a:rPr lang="ja-JP" altLang="en-US" sz="1800" b="1" dirty="0"/>
              <a:t>決定性有限オートマトン</a:t>
            </a:r>
            <a:r>
              <a:rPr lang="en-US" altLang="ja-JP" sz="1800" b="1" dirty="0"/>
              <a:t>(DFA)</a:t>
            </a:r>
            <a:r>
              <a:rPr lang="ja-JP" altLang="en-US" sz="1800" b="1" dirty="0" err="1"/>
              <a:t>への</a:t>
            </a:r>
            <a:r>
              <a:rPr lang="ja-JP" altLang="en-US" sz="1800" b="1" dirty="0" smtClean="0"/>
              <a:t>変換</a:t>
            </a:r>
            <a:endParaRPr lang="ja-JP" altLang="en-US" sz="1800" b="1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76258" y="1170032"/>
            <a:ext cx="76327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非決定性有限オートマトンでは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（１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１つの</a:t>
            </a:r>
            <a:r>
              <a:rPr lang="ja-JP" altLang="en-US" sz="1800" dirty="0"/>
              <a:t>入力記号により</a:t>
            </a:r>
            <a:r>
              <a:rPr lang="ja-JP" altLang="en-US" sz="1800" dirty="0">
                <a:solidFill>
                  <a:srgbClr val="FF0000"/>
                </a:solidFill>
              </a:rPr>
              <a:t>１つの状態</a:t>
            </a:r>
            <a:r>
              <a:rPr lang="ja-JP" altLang="en-US" sz="1800" dirty="0"/>
              <a:t>から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　複数の状態（</a:t>
            </a:r>
            <a:r>
              <a:rPr lang="ja-JP" altLang="en-US" sz="1800" dirty="0">
                <a:solidFill>
                  <a:srgbClr val="FF0000"/>
                </a:solidFill>
              </a:rPr>
              <a:t>状態の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b="1" dirty="0"/>
              <a:t>）</a:t>
            </a:r>
            <a:r>
              <a:rPr lang="ja-JP" altLang="en-US" sz="1800" dirty="0"/>
              <a:t>に推移</a:t>
            </a:r>
            <a:r>
              <a:rPr lang="ja-JP" altLang="en-US" sz="1800" dirty="0" smtClean="0"/>
              <a:t>する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endParaRPr lang="ja-JP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２）</a:t>
            </a:r>
            <a:r>
              <a:rPr lang="ja-JP" altLang="en-US" sz="1800" dirty="0"/>
              <a:t>入力記号列が決まると、</a:t>
            </a:r>
            <a:r>
              <a:rPr lang="ja-JP" altLang="en-US" sz="1800" dirty="0">
                <a:solidFill>
                  <a:srgbClr val="FF0000"/>
                </a:solidFill>
              </a:rPr>
              <a:t>初期状態</a:t>
            </a:r>
            <a:r>
              <a:rPr lang="ja-JP" altLang="en-US" sz="1800" dirty="0"/>
              <a:t>から到達</a:t>
            </a:r>
            <a:r>
              <a:rPr lang="ja-JP" altLang="en-US" sz="1800" dirty="0" smtClean="0"/>
              <a:t>可能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な</a:t>
            </a:r>
            <a:r>
              <a:rPr lang="ja-JP" altLang="en-US" sz="1800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>
                <a:solidFill>
                  <a:srgbClr val="FF0000"/>
                </a:solidFill>
              </a:rPr>
              <a:t>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も一意的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決まる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３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非決定性有限オートマトンの状態数を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個としたとき、推移中にとりえる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到達可能な状態</a:t>
            </a:r>
            <a:r>
              <a:rPr lang="ja-JP" altLang="en-US" sz="1800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の種類数は</a:t>
            </a:r>
            <a:r>
              <a:rPr lang="ja-JP" altLang="en-US" sz="1800" dirty="0"/>
              <a:t>高々</a:t>
            </a:r>
            <a:r>
              <a:rPr lang="en-US" altLang="ja-JP" sz="1800" dirty="0" smtClean="0"/>
              <a:t>2</a:t>
            </a:r>
            <a:r>
              <a:rPr lang="ja-JP" altLang="en-US" sz="1800" b="1" baseline="30000" dirty="0" smtClean="0"/>
              <a:t>ｎ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で有限である。</a:t>
            </a:r>
            <a:r>
              <a:rPr lang="ja-JP" altLang="en-US" sz="1800" dirty="0"/>
              <a:t>よ</a:t>
            </a:r>
            <a:r>
              <a:rPr lang="ja-JP" altLang="en-US" sz="1800" dirty="0" smtClean="0"/>
              <a:t>って、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各状態集合を新しく</a:t>
            </a:r>
            <a:r>
              <a:rPr lang="ja-JP" altLang="en-US" sz="1800" b="1" u="sng" dirty="0" smtClean="0">
                <a:solidFill>
                  <a:schemeClr val="accent2"/>
                </a:solidFill>
              </a:rPr>
              <a:t>１つの状態</a:t>
            </a:r>
            <a:r>
              <a:rPr lang="ja-JP" altLang="en-US" sz="1800" u="sng" dirty="0"/>
              <a:t>と</a:t>
            </a:r>
            <a:r>
              <a:rPr lang="ja-JP" altLang="en-US" sz="1800" u="sng" dirty="0" smtClean="0"/>
              <a:t>考えると、非決定性有限オートマトンの推　　　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移は、この新しい</a:t>
            </a:r>
            <a:r>
              <a:rPr lang="ja-JP" altLang="en-US" sz="1800" u="sng" dirty="0"/>
              <a:t>高々</a:t>
            </a:r>
            <a:r>
              <a:rPr lang="en-US" altLang="ja-JP" sz="1800" u="sng" dirty="0" smtClean="0"/>
              <a:t>2</a:t>
            </a:r>
            <a:r>
              <a:rPr lang="ja-JP" altLang="en-US" sz="1800" b="1" u="sng" baseline="30000" dirty="0"/>
              <a:t>ｎ</a:t>
            </a:r>
            <a:r>
              <a:rPr lang="ja-JP" altLang="en-US" sz="1800" u="sng" dirty="0" smtClean="0"/>
              <a:t>個の状態の間において決定性有限オートマトンに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おける状態推移と考えられる。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例１　</a:t>
            </a:r>
            <a:r>
              <a:rPr lang="en-US" altLang="ja-JP" sz="1800" dirty="0" smtClean="0"/>
              <a:t>n=2</a:t>
            </a:r>
            <a:r>
              <a:rPr lang="ja-JP" altLang="en-US" sz="1800" dirty="0"/>
              <a:t>のとき（状態が</a:t>
            </a:r>
            <a:r>
              <a:rPr lang="en-US" altLang="ja-JP" sz="1800" dirty="0"/>
              <a:t>{q0,q1}</a:t>
            </a:r>
            <a:r>
              <a:rPr lang="ja-JP" altLang="en-US" sz="1800" dirty="0"/>
              <a:t>のとき）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状態集合：</a:t>
            </a:r>
            <a:r>
              <a:rPr lang="en-US" altLang="ja-JP" sz="1800" dirty="0"/>
              <a:t>φ,{q0},{q1},{q0,q1} </a:t>
            </a:r>
            <a:r>
              <a:rPr lang="ja-JP" altLang="en-US" sz="1800" dirty="0"/>
              <a:t>　　の４種類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2</a:t>
            </a:r>
            <a:r>
              <a:rPr lang="en-US" altLang="ja-JP" sz="1800" baseline="30000" dirty="0" smtClean="0"/>
              <a:t>n</a:t>
            </a:r>
            <a:r>
              <a:rPr lang="en-US" altLang="ja-JP" sz="1800" dirty="0" smtClean="0"/>
              <a:t>=2</a:t>
            </a:r>
            <a:r>
              <a:rPr lang="en-US" altLang="ja-JP" sz="1800" baseline="30000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φ→</a:t>
            </a:r>
            <a:r>
              <a:rPr lang="ja-JP" altLang="en-US" sz="1800" b="1" dirty="0">
                <a:solidFill>
                  <a:schemeClr val="accent2"/>
                </a:solidFill>
              </a:rPr>
              <a:t>なし</a:t>
            </a:r>
            <a:r>
              <a:rPr lang="ja-JP" altLang="en-US" sz="1800" dirty="0"/>
              <a:t>、</a:t>
            </a:r>
            <a:r>
              <a:rPr lang="en-US" altLang="ja-JP" sz="1800" dirty="0"/>
              <a:t>{q0}→</a:t>
            </a:r>
            <a:r>
              <a:rPr lang="en-US" altLang="ja-JP" sz="1800" b="1" dirty="0">
                <a:solidFill>
                  <a:schemeClr val="accent2"/>
                </a:solidFill>
              </a:rPr>
              <a:t>p0</a:t>
            </a:r>
            <a:r>
              <a:rPr lang="en-US" altLang="ja-JP" sz="1800" dirty="0"/>
              <a:t>,{q1}→</a:t>
            </a:r>
            <a:r>
              <a:rPr lang="en-US" altLang="ja-JP" sz="1800" b="1" dirty="0">
                <a:solidFill>
                  <a:schemeClr val="accent2"/>
                </a:solidFill>
              </a:rPr>
              <a:t>p1</a:t>
            </a:r>
            <a:r>
              <a:rPr lang="en-US" altLang="ja-JP" sz="1800" dirty="0"/>
              <a:t>,{q0,q1} →</a:t>
            </a:r>
            <a:r>
              <a:rPr lang="en-US" altLang="ja-JP" sz="1800" b="1" dirty="0">
                <a:solidFill>
                  <a:schemeClr val="accent2"/>
                </a:solidFill>
              </a:rPr>
              <a:t>p2</a:t>
            </a:r>
            <a:r>
              <a:rPr lang="ja-JP" altLang="en-US" sz="1800" b="1" dirty="0">
                <a:solidFill>
                  <a:schemeClr val="accent2"/>
                </a:solidFill>
              </a:rPr>
              <a:t>　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　　　と</a:t>
            </a:r>
            <a:r>
              <a:rPr lang="ja-JP" altLang="en-US" sz="1800" b="1" dirty="0">
                <a:solidFill>
                  <a:schemeClr val="accent2"/>
                </a:solidFill>
              </a:rPr>
              <a:t>状態名を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言い換える。</a:t>
            </a:r>
            <a:endParaRPr lang="ja-JP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5416219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568744" y="9485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568744" y="20280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6568744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5848019" y="1235869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848019" y="166766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848019" y="1740694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427538" y="1268413"/>
            <a:ext cx="1820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921044" y="10914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136944" y="138033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063919" y="195659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7120706" y="1268190"/>
            <a:ext cx="1555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複数の状態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（状態の集合）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に推移</a:t>
            </a:r>
          </a:p>
        </p:txBody>
      </p:sp>
      <p:sp>
        <p:nvSpPr>
          <p:cNvPr id="1844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31781" y="6381328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1/25</a:t>
            </a:r>
            <a:endParaRPr lang="ja-JP" altLang="ja-JP" sz="1400" dirty="0" smtClean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15822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9792" y="467380"/>
            <a:ext cx="7920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例　</a:t>
            </a:r>
            <a:r>
              <a:rPr lang="en-US" altLang="ja-JP" sz="1800" dirty="0" smtClean="0"/>
              <a:t>2.13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動作を持つ</a:t>
            </a:r>
            <a:r>
              <a:rPr lang="en-US" altLang="ja-JP" sz="1800" dirty="0" smtClean="0"/>
              <a:t>NFA(M1)</a:t>
            </a:r>
            <a:r>
              <a:rPr lang="ja-JP" altLang="en-US" sz="1800" dirty="0" smtClean="0"/>
              <a:t>の表現</a:t>
            </a:r>
            <a:endParaRPr lang="en-US" altLang="ja-JP" sz="1800" dirty="0" smtClean="0"/>
          </a:p>
        </p:txBody>
      </p:sp>
      <p:sp>
        <p:nvSpPr>
          <p:cNvPr id="2358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10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71600" y="1052736"/>
            <a:ext cx="69445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M1=(</a:t>
            </a:r>
            <a:r>
              <a:rPr lang="en-US" altLang="ja-JP" dirty="0">
                <a:solidFill>
                  <a:srgbClr val="000000"/>
                </a:solidFill>
              </a:rPr>
              <a:t>Q,Σ,δ,</a:t>
            </a:r>
            <a:r>
              <a:rPr lang="en-US" altLang="ja-JP" dirty="0"/>
              <a:t>q</a:t>
            </a:r>
            <a:r>
              <a:rPr lang="en-US" altLang="ja-JP" baseline="-25000" dirty="0"/>
              <a:t>0</a:t>
            </a:r>
            <a:r>
              <a:rPr lang="en-US" altLang="ja-JP" dirty="0">
                <a:solidFill>
                  <a:srgbClr val="000000"/>
                </a:solidFill>
              </a:rPr>
              <a:t>,F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0"/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Q={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,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,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  Σ={0,1,2}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　　　　　　　注意　</a:t>
            </a:r>
            <a:r>
              <a:rPr lang="en-US" altLang="ja-JP" dirty="0" smtClean="0">
                <a:solidFill>
                  <a:srgbClr val="000000"/>
                </a:solidFill>
              </a:rPr>
              <a:t>Σ</a:t>
            </a:r>
            <a:r>
              <a:rPr lang="ja-JP" altLang="en-US" dirty="0" err="1" smtClean="0">
                <a:solidFill>
                  <a:srgbClr val="000000"/>
                </a:solidFill>
              </a:rPr>
              <a:t>には</a:t>
            </a:r>
            <a:r>
              <a:rPr lang="en-US" altLang="ja-JP" dirty="0" smtClean="0">
                <a:solidFill>
                  <a:srgbClr val="000000"/>
                </a:solidFill>
              </a:rPr>
              <a:t>ε</a:t>
            </a:r>
            <a:r>
              <a:rPr lang="ja-JP" altLang="en-US" dirty="0" smtClean="0">
                <a:solidFill>
                  <a:srgbClr val="000000"/>
                </a:solidFill>
              </a:rPr>
              <a:t>は含まれない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0"/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  δ(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,0)={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},   δ(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,ε)={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},  </a:t>
            </a:r>
          </a:p>
          <a:p>
            <a:pPr lvl="0"/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δ(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,1)={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},   δ(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,ε</a:t>
            </a:r>
            <a:r>
              <a:rPr lang="en-US" altLang="ja-JP" dirty="0">
                <a:solidFill>
                  <a:srgbClr val="000000"/>
                </a:solidFill>
              </a:rPr>
              <a:t>)={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},  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  δ(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,2)={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},  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   δ(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,1)=δ(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  <a:r>
              <a:rPr lang="en-US" altLang="ja-JP" dirty="0" smtClean="0">
                <a:solidFill>
                  <a:srgbClr val="000000"/>
                </a:solidFill>
              </a:rPr>
              <a:t>,2) =δ(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,0) =δ(</a:t>
            </a:r>
            <a:r>
              <a:rPr lang="en-US" altLang="ja-JP" dirty="0" smtClean="0">
                <a:solidFill>
                  <a:srgbClr val="0066FF"/>
                </a:solidFill>
              </a:rPr>
              <a:t>q1</a:t>
            </a:r>
            <a:r>
              <a:rPr lang="en-US" altLang="ja-JP" dirty="0" smtClean="0">
                <a:solidFill>
                  <a:srgbClr val="000000"/>
                </a:solidFill>
              </a:rPr>
              <a:t>,2) =δ(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,0) =δ(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,1) =δ(</a:t>
            </a:r>
            <a:r>
              <a:rPr lang="en-US" altLang="ja-JP" dirty="0" smtClean="0">
                <a:solidFill>
                  <a:srgbClr val="996633"/>
                </a:solidFill>
              </a:rPr>
              <a:t>q2</a:t>
            </a:r>
            <a:r>
              <a:rPr lang="en-US" altLang="ja-JP" dirty="0" smtClean="0">
                <a:solidFill>
                  <a:srgbClr val="000000"/>
                </a:solidFill>
              </a:rPr>
              <a:t>,ε) =φ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ここで</a:t>
            </a:r>
            <a:r>
              <a:rPr lang="en-US" altLang="ja-JP" dirty="0" smtClean="0">
                <a:solidFill>
                  <a:srgbClr val="000000"/>
                </a:solidFill>
              </a:rPr>
              <a:t>φ</a:t>
            </a:r>
            <a:r>
              <a:rPr lang="ja-JP" altLang="en-US" dirty="0" smtClean="0">
                <a:solidFill>
                  <a:srgbClr val="000000"/>
                </a:solidFill>
              </a:rPr>
              <a:t>は推移先の状態はないことを示す</a:t>
            </a:r>
            <a:endParaRPr lang="en-US" altLang="ja-JP" dirty="0">
              <a:solidFill>
                <a:srgbClr val="000000"/>
              </a:solidFill>
            </a:endParaRPr>
          </a:p>
          <a:p>
            <a:pPr lvl="0"/>
            <a:r>
              <a:rPr lang="en-US" altLang="ja-JP" dirty="0" smtClean="0">
                <a:solidFill>
                  <a:srgbClr val="000000"/>
                </a:solidFill>
              </a:rPr>
              <a:t>   </a:t>
            </a:r>
            <a:r>
              <a:rPr lang="en-US" altLang="ja-JP" dirty="0" smtClean="0"/>
              <a:t>q</a:t>
            </a:r>
            <a:r>
              <a:rPr lang="en-US" altLang="ja-JP" baseline="-25000" dirty="0" smtClean="0"/>
              <a:t>0</a:t>
            </a:r>
            <a:r>
              <a:rPr lang="en-US" altLang="ja-JP" dirty="0" smtClean="0">
                <a:solidFill>
                  <a:srgbClr val="000000"/>
                </a:solidFill>
              </a:rPr>
              <a:t>=</a:t>
            </a:r>
            <a:r>
              <a:rPr lang="en-US" altLang="ja-JP" dirty="0" smtClean="0">
                <a:solidFill>
                  <a:srgbClr val="FF0000"/>
                </a:solidFill>
              </a:rPr>
              <a:t>q0</a:t>
            </a:r>
          </a:p>
          <a:p>
            <a:pPr lvl="0"/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F={q2}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1397283" y="510915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2476783" y="510915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3413408" y="510915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1756058" y="52536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837145" y="52536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397283" y="510915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q0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413408" y="510915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996633"/>
                </a:solidFill>
              </a:rPr>
              <a:t>q2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476783" y="510915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66FF"/>
                </a:solidFill>
              </a:rPr>
              <a:t>q1</a:t>
            </a:r>
          </a:p>
        </p:txBody>
      </p: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3375308" y="5069463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2" name="Freeform 21"/>
          <p:cNvSpPr>
            <a:spLocks/>
          </p:cNvSpPr>
          <p:nvPr/>
        </p:nvSpPr>
        <p:spPr bwMode="auto">
          <a:xfrm>
            <a:off x="1229008" y="4574163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Freeform 22"/>
          <p:cNvSpPr>
            <a:spLocks/>
          </p:cNvSpPr>
          <p:nvPr/>
        </p:nvSpPr>
        <p:spPr bwMode="auto">
          <a:xfrm>
            <a:off x="3268945" y="4532888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Freeform 23"/>
          <p:cNvSpPr>
            <a:spLocks/>
          </p:cNvSpPr>
          <p:nvPr/>
        </p:nvSpPr>
        <p:spPr bwMode="auto">
          <a:xfrm>
            <a:off x="2303745" y="4572576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3484845" y="4245551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996633"/>
                </a:solidFill>
              </a:rPr>
              <a:t>2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2405345" y="43169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1324258" y="43169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1829083" y="496627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2908583" y="496627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90492" y="5136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98241" y="550542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2.37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M1</a:t>
            </a:r>
            <a:r>
              <a:rPr lang="ja-JP" altLang="en-US" dirty="0" smtClean="0"/>
              <a:t>の状態推移図</a:t>
            </a:r>
            <a:endParaRPr lang="en-US" altLang="ja-JP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47013" y="394765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2.5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の状態推移表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60107" y="4389533"/>
            <a:ext cx="451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入力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　　</a:t>
            </a:r>
            <a:r>
              <a:rPr kumimoji="1" lang="ja-JP" altLang="en-US" dirty="0" smtClean="0">
                <a:solidFill>
                  <a:srgbClr val="996633"/>
                </a:solidFill>
              </a:rPr>
              <a:t>   </a:t>
            </a:r>
            <a:r>
              <a:rPr kumimoji="1" lang="en-US" altLang="ja-JP" dirty="0" smtClean="0"/>
              <a:t>ε</a:t>
            </a:r>
          </a:p>
          <a:p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⇒　 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{q0}      φ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{q1}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{q1}</a:t>
            </a:r>
            <a:r>
              <a:rPr lang="ja-JP" altLang="en-US" dirty="0" smtClean="0"/>
              <a:t>　　  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{q2}</a:t>
            </a:r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{q2}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φ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4180997" y="4965597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4180996" y="4389533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4206991" y="5866861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180996" y="4389533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8471005" y="4406004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5380599" y="4389533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ドーナツ 59"/>
          <p:cNvSpPr/>
          <p:nvPr/>
        </p:nvSpPr>
        <p:spPr>
          <a:xfrm>
            <a:off x="4751728" y="5475707"/>
            <a:ext cx="376590" cy="387504"/>
          </a:xfrm>
          <a:prstGeom prst="donut">
            <a:avLst>
              <a:gd name="adj" fmla="val 105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62497" y="3603229"/>
            <a:ext cx="5701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2.37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M1</a:t>
            </a:r>
            <a:r>
              <a:rPr lang="ja-JP" altLang="en-US" dirty="0" smtClean="0"/>
              <a:t>に関して、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δ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996633"/>
                </a:solidFill>
              </a:rPr>
              <a:t>q2</a:t>
            </a:r>
            <a:r>
              <a:rPr kumimoji="1" lang="en-US" altLang="ja-JP" dirty="0" smtClean="0"/>
              <a:t>,ε)=φ</a:t>
            </a:r>
            <a:r>
              <a:rPr kumimoji="1" lang="ja-JP" altLang="en-US" dirty="0" smtClean="0"/>
              <a:t>　であるから、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閉包</a:t>
            </a:r>
            <a:r>
              <a:rPr lang="en-US" altLang="ja-JP" dirty="0"/>
              <a:t>(q2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による状態推移だけによって、　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到達可能な状態全体の集合。⇒</a:t>
            </a:r>
            <a:r>
              <a:rPr kumimoji="1" lang="en-US" altLang="ja-JP" dirty="0" smtClean="0">
                <a:solidFill>
                  <a:srgbClr val="FF0000"/>
                </a:solidFill>
              </a:rPr>
              <a:t>ε-</a:t>
            </a:r>
            <a:r>
              <a:rPr kumimoji="1" lang="ja-JP" altLang="en-US" dirty="0" smtClean="0">
                <a:solidFill>
                  <a:srgbClr val="FF0000"/>
                </a:solidFill>
              </a:rPr>
              <a:t>閉包</a:t>
            </a:r>
            <a:r>
              <a:rPr kumimoji="1" lang="en-US" altLang="ja-JP" dirty="0" smtClean="0">
                <a:solidFill>
                  <a:srgbClr val="FF0000"/>
                </a:solidFill>
              </a:rPr>
              <a:t>(q2)={q2}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δ(</a:t>
            </a:r>
            <a:r>
              <a:rPr lang="en-US" altLang="ja-JP" dirty="0" smtClean="0">
                <a:solidFill>
                  <a:srgbClr val="0033CC"/>
                </a:solidFill>
              </a:rPr>
              <a:t>q1</a:t>
            </a:r>
            <a:r>
              <a:rPr lang="en-US" altLang="ja-JP" dirty="0" smtClean="0"/>
              <a:t>,ε)={q2}</a:t>
            </a:r>
            <a:r>
              <a:rPr lang="ja-JP" altLang="en-US" dirty="0" smtClean="0"/>
              <a:t>であるから、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閉包</a:t>
            </a:r>
            <a:r>
              <a:rPr lang="en-US" altLang="ja-JP" dirty="0"/>
              <a:t>(q1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から</a:t>
            </a:r>
            <a:r>
              <a:rPr lang="en-US" altLang="ja-JP" dirty="0"/>
              <a:t>ε</a:t>
            </a:r>
            <a:r>
              <a:rPr lang="ja-JP" altLang="en-US" dirty="0"/>
              <a:t>による状態推移だけによって、　　</a:t>
            </a:r>
            <a:endParaRPr lang="en-US" altLang="ja-JP" dirty="0"/>
          </a:p>
          <a:p>
            <a:r>
              <a:rPr lang="ja-JP" altLang="en-US" dirty="0"/>
              <a:t>　　到達可能な状態全体の</a:t>
            </a:r>
            <a:r>
              <a:rPr lang="ja-JP" altLang="en-US" dirty="0" smtClean="0"/>
              <a:t>集合。⇒</a:t>
            </a:r>
            <a:r>
              <a:rPr kumimoji="1" lang="en-US" altLang="ja-JP" dirty="0" smtClean="0">
                <a:solidFill>
                  <a:srgbClr val="FF0000"/>
                </a:solidFill>
              </a:rPr>
              <a:t>ε-</a:t>
            </a:r>
            <a:r>
              <a:rPr kumimoji="1" lang="ja-JP" altLang="en-US" dirty="0" smtClean="0">
                <a:solidFill>
                  <a:srgbClr val="FF0000"/>
                </a:solidFill>
              </a:rPr>
              <a:t>閉包</a:t>
            </a:r>
            <a:r>
              <a:rPr kumimoji="1" lang="en-US" altLang="ja-JP" dirty="0" smtClean="0">
                <a:solidFill>
                  <a:srgbClr val="FF0000"/>
                </a:solidFill>
              </a:rPr>
              <a:t>(q1)={q1,q2}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602392" y="524489"/>
            <a:ext cx="79300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ja-JP" sz="1800" dirty="0" smtClean="0"/>
              <a:t>ε-</a:t>
            </a:r>
            <a:r>
              <a:rPr lang="ja-JP" altLang="en-US" sz="1800" dirty="0" smtClean="0"/>
              <a:t>動作を持つ</a:t>
            </a:r>
            <a:r>
              <a:rPr lang="en-US" altLang="ja-JP" sz="1800" dirty="0" smtClean="0"/>
              <a:t>NFA</a:t>
            </a:r>
            <a:r>
              <a:rPr lang="ja-JP" altLang="en-US" sz="1800" dirty="0" smtClean="0"/>
              <a:t>の状態推移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  <a:r>
              <a:rPr lang="en-US" altLang="ja-JP" sz="1800" dirty="0" smtClean="0"/>
              <a:t>-</a:t>
            </a:r>
            <a:r>
              <a:rPr lang="ja-JP" altLang="en-US" sz="1800" dirty="0" smtClean="0"/>
              <a:t>動作を持つ非決定性有限オートマトン</a:t>
            </a:r>
            <a:r>
              <a:rPr lang="en-US" altLang="ja-JP" sz="1800" dirty="0" smtClean="0"/>
              <a:t>M=(Q,Σ,δ,q0,F)</a:t>
            </a:r>
            <a:r>
              <a:rPr lang="ja-JP" altLang="en-US" sz="1800" dirty="0" smtClean="0"/>
              <a:t>は、最初に、その状態を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初期状態</a:t>
            </a:r>
            <a:r>
              <a:rPr lang="en-US" altLang="ja-JP" sz="1800" dirty="0" smtClean="0"/>
              <a:t>q0</a:t>
            </a:r>
            <a:r>
              <a:rPr lang="ja-JP" altLang="en-US" sz="1800" dirty="0" smtClean="0"/>
              <a:t>に設定し、そこから入力記号列を読込んで、あるいは、読込まずに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（空入力記号列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を読込み）、可能な限り状態推移を行う。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ここで</a:t>
            </a:r>
            <a:r>
              <a:rPr lang="ja-JP" altLang="en-US" sz="1800" dirty="0" smtClean="0"/>
              <a:t>、入力記号列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に対する全ての推移先状態を求めるには、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の任意の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位置</a:t>
            </a:r>
            <a:r>
              <a:rPr lang="ja-JP" altLang="en-US" sz="1800" dirty="0" smtClean="0"/>
              <a:t>に任意個数の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が挿入されているものと考える。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このよう</a:t>
            </a:r>
            <a:r>
              <a:rPr lang="ja-JP" altLang="en-US" sz="1800" dirty="0" smtClean="0"/>
              <a:t>な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動作を含めた状態推移を記述するため、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状態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p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から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ε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による状態推移</a:t>
            </a:r>
            <a:endParaRPr lang="en-US" altLang="ja-JP" sz="1800" u="sng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u="sng" dirty="0" err="1" smtClean="0">
                <a:solidFill>
                  <a:srgbClr val="FF0000"/>
                </a:solidFill>
              </a:rPr>
              <a:t>だけに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よって到達可能な状態全体の集合を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p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の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ε-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閉包（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ε-Closure</a:t>
            </a:r>
            <a:r>
              <a:rPr lang="ja-JP" altLang="en-US" sz="1800" u="sng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ε-</a:t>
            </a:r>
            <a:r>
              <a:rPr lang="en-US" altLang="ja-JP" sz="1800" u="sng" dirty="0" err="1" smtClean="0">
                <a:solidFill>
                  <a:srgbClr val="FF0000"/>
                </a:solidFill>
              </a:rPr>
              <a:t>Cl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）とよび、</a:t>
            </a:r>
            <a:endParaRPr lang="en-US" altLang="ja-JP" sz="1800" u="sng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u="sng" dirty="0">
                <a:solidFill>
                  <a:srgbClr val="FF0000"/>
                </a:solidFill>
              </a:rPr>
              <a:t>ε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-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閉包</a:t>
            </a:r>
            <a:r>
              <a:rPr lang="en-US" altLang="ja-JP" sz="1800" u="sng" dirty="0" smtClean="0">
                <a:solidFill>
                  <a:srgbClr val="FF0000"/>
                </a:solidFill>
              </a:rPr>
              <a:t>(p)</a:t>
            </a:r>
            <a:r>
              <a:rPr lang="ja-JP" altLang="en-US" sz="1800" u="sng" dirty="0" smtClean="0">
                <a:solidFill>
                  <a:srgbClr val="FF0000"/>
                </a:solidFill>
              </a:rPr>
              <a:t>と表す。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特に、任意の状態　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に対し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閉包（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）である。　　　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658311" y="439762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737811" y="439762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2674436" y="439762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017086" y="454208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098173" y="454208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658311" y="439762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q0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674436" y="439762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996633"/>
                </a:solidFill>
              </a:rPr>
              <a:t>q2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1737811" y="439762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66FF"/>
                </a:solidFill>
              </a:rPr>
              <a:t>q1</a:t>
            </a:r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2636336" y="4357935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490036" y="3862635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2529973" y="3821360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Freeform 23"/>
          <p:cNvSpPr>
            <a:spLocks/>
          </p:cNvSpPr>
          <p:nvPr/>
        </p:nvSpPr>
        <p:spPr bwMode="auto">
          <a:xfrm>
            <a:off x="1564773" y="386104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745873" y="353402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996633"/>
                </a:solidFill>
              </a:rPr>
              <a:t>2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666373" y="360546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585286" y="360546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1090111" y="425474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2169611" y="425474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1520" y="4424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0738" y="491650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M1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898" y="5517232"/>
            <a:ext cx="6011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δ(</a:t>
            </a:r>
            <a:r>
              <a:rPr lang="en-US" altLang="ja-JP" dirty="0">
                <a:solidFill>
                  <a:srgbClr val="FF0000"/>
                </a:solidFill>
              </a:rPr>
              <a:t>q0</a:t>
            </a:r>
            <a:r>
              <a:rPr lang="en-US" altLang="ja-JP" dirty="0"/>
              <a:t>,ε)={q1}</a:t>
            </a:r>
            <a:r>
              <a:rPr lang="ja-JP" altLang="en-US" dirty="0"/>
              <a:t>であるから、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 ε-</a:t>
            </a:r>
            <a:r>
              <a:rPr lang="ja-JP" altLang="en-US" dirty="0"/>
              <a:t>閉包</a:t>
            </a:r>
            <a:r>
              <a:rPr lang="en-US" altLang="ja-JP" dirty="0"/>
              <a:t>(q0)</a:t>
            </a:r>
            <a:r>
              <a:rPr lang="ja-JP" altLang="en-US" dirty="0"/>
              <a:t>は、</a:t>
            </a:r>
            <a:r>
              <a:rPr lang="en-US" altLang="ja-JP" dirty="0"/>
              <a:t>q0</a:t>
            </a:r>
            <a:r>
              <a:rPr lang="ja-JP" altLang="en-US" dirty="0"/>
              <a:t>から</a:t>
            </a:r>
            <a:r>
              <a:rPr lang="en-US" altLang="ja-JP" dirty="0"/>
              <a:t>ε</a:t>
            </a:r>
            <a:r>
              <a:rPr lang="ja-JP" altLang="en-US" dirty="0"/>
              <a:t>による状態推移だけによって、　　</a:t>
            </a:r>
            <a:endParaRPr lang="en-US" altLang="ja-JP" dirty="0"/>
          </a:p>
          <a:p>
            <a:r>
              <a:rPr lang="ja-JP" altLang="en-US" dirty="0"/>
              <a:t>　　到達可能な状態全体の集合。⇒ </a:t>
            </a:r>
            <a:r>
              <a:rPr lang="en-US" altLang="ja-JP" dirty="0">
                <a:solidFill>
                  <a:srgbClr val="FF0000"/>
                </a:solidFill>
              </a:rPr>
              <a:t>ε-</a:t>
            </a:r>
            <a:r>
              <a:rPr lang="ja-JP" altLang="en-US" dirty="0">
                <a:solidFill>
                  <a:srgbClr val="FF0000"/>
                </a:solidFill>
              </a:rPr>
              <a:t>閉包</a:t>
            </a:r>
            <a:r>
              <a:rPr lang="en-US" altLang="ja-JP" dirty="0">
                <a:solidFill>
                  <a:srgbClr val="FF0000"/>
                </a:solidFill>
              </a:rPr>
              <a:t>(q0)={q0,q1,q2}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2460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11</a:t>
            </a:r>
            <a:endParaRPr lang="ja-JP" altLang="ja-JP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1</a:t>
            </a:r>
            <a:r>
              <a:rPr lang="en-US" altLang="ja-JP" sz="1400" dirty="0" smtClean="0"/>
              <a:t>0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2493" y="908720"/>
            <a:ext cx="7871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さらに</a:t>
            </a:r>
            <a:r>
              <a:rPr lang="ja-JP" altLang="en-US" dirty="0" smtClean="0"/>
              <a:t>、状態集合</a:t>
            </a:r>
            <a:r>
              <a:rPr lang="en-US" altLang="ja-JP" dirty="0" smtClean="0"/>
              <a:t>{p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,p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,</a:t>
            </a:r>
            <a:r>
              <a:rPr lang="ja-JP" altLang="en-US" dirty="0" smtClean="0"/>
              <a:t>・・・・・</a:t>
            </a:r>
            <a:r>
              <a:rPr lang="en-US" altLang="ja-JP" dirty="0" smtClean="0"/>
              <a:t>,p</a:t>
            </a:r>
            <a:r>
              <a:rPr lang="en-US" altLang="ja-JP" baseline="-25000" dirty="0" smtClean="0"/>
              <a:t>m</a:t>
            </a:r>
            <a:r>
              <a:rPr lang="en-US" altLang="ja-JP" dirty="0" smtClean="0"/>
              <a:t>}</a:t>
            </a:r>
            <a:r>
              <a:rPr lang="ja-JP" altLang="en-US" dirty="0" smtClean="0"/>
              <a:t>　に対し、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ε-</a:t>
            </a:r>
            <a:r>
              <a:rPr lang="ja-JP" altLang="en-US" dirty="0" smtClean="0"/>
              <a:t>閉包（</a:t>
            </a:r>
            <a:r>
              <a:rPr lang="en-US" altLang="ja-JP" dirty="0"/>
              <a:t> {p</a:t>
            </a:r>
            <a:r>
              <a:rPr lang="en-US" altLang="ja-JP" baseline="-25000" dirty="0"/>
              <a:t>1</a:t>
            </a:r>
            <a:r>
              <a:rPr lang="en-US" altLang="ja-JP" dirty="0"/>
              <a:t>,p</a:t>
            </a:r>
            <a:r>
              <a:rPr lang="en-US" altLang="ja-JP" baseline="-25000" dirty="0"/>
              <a:t>2</a:t>
            </a:r>
            <a:r>
              <a:rPr lang="en-US" altLang="ja-JP" dirty="0"/>
              <a:t>,</a:t>
            </a:r>
            <a:r>
              <a:rPr lang="ja-JP" altLang="en-US" dirty="0"/>
              <a:t>・・・・・</a:t>
            </a:r>
            <a:r>
              <a:rPr lang="en-US" altLang="ja-JP" dirty="0"/>
              <a:t>,p</a:t>
            </a:r>
            <a:r>
              <a:rPr lang="en-US" altLang="ja-JP" baseline="-25000" dirty="0"/>
              <a:t>m</a:t>
            </a:r>
            <a:r>
              <a:rPr lang="en-US" altLang="ja-JP" dirty="0"/>
              <a:t>} </a:t>
            </a:r>
            <a:r>
              <a:rPr lang="ja-JP" altLang="en-US" dirty="0" smtClean="0"/>
              <a:t>）</a:t>
            </a:r>
            <a:r>
              <a:rPr lang="en-US" altLang="ja-JP" dirty="0" smtClean="0"/>
              <a:t>=</a:t>
            </a:r>
            <a:r>
              <a:rPr lang="en-US" altLang="ja-JP" dirty="0"/>
              <a:t> ε-</a:t>
            </a:r>
            <a:r>
              <a:rPr lang="ja-JP" altLang="en-US" dirty="0"/>
              <a:t>閉包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）∪</a:t>
            </a:r>
            <a:r>
              <a:rPr lang="en-US" altLang="ja-JP" dirty="0"/>
              <a:t> ε-</a:t>
            </a:r>
            <a:r>
              <a:rPr lang="ja-JP" altLang="en-US" dirty="0"/>
              <a:t>閉包（ 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）∪・</a:t>
            </a:r>
            <a:r>
              <a:rPr lang="ja-JP" altLang="en-US" dirty="0"/>
              <a:t>・・・</a:t>
            </a:r>
            <a:r>
              <a:rPr lang="ja-JP" altLang="en-US" dirty="0" smtClean="0"/>
              <a:t>・</a:t>
            </a:r>
            <a:r>
              <a:rPr lang="en-US" altLang="ja-JP" dirty="0"/>
              <a:t> ε-</a:t>
            </a:r>
            <a:r>
              <a:rPr lang="ja-JP" altLang="en-US" dirty="0"/>
              <a:t>閉包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m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と定義する。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5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042988" y="980157"/>
            <a:ext cx="75614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（１</a:t>
            </a:r>
            <a:r>
              <a:rPr lang="ja-JP" altLang="en-US" sz="1600" b="1" dirty="0" smtClean="0"/>
              <a:t>）任意の状態</a:t>
            </a:r>
            <a:r>
              <a:rPr lang="en-US" altLang="ja-JP" sz="1600" b="1" dirty="0" smtClean="0"/>
              <a:t>p</a:t>
            </a:r>
            <a:r>
              <a:rPr lang="ja-JP" altLang="en-US" sz="1600" b="1" dirty="0" smtClean="0"/>
              <a:t>に関して</a:t>
            </a:r>
            <a:endParaRPr lang="en-US" altLang="ja-JP" sz="16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/>
              <a:t>　　　　</a:t>
            </a:r>
            <a:r>
              <a:rPr lang="en-US" altLang="ja-JP" sz="1600" b="1" dirty="0" smtClean="0"/>
              <a:t>(</a:t>
            </a:r>
            <a:r>
              <a:rPr lang="en-US" altLang="ja-JP" sz="1600" b="1" dirty="0" err="1"/>
              <a:t>p,ε</a:t>
            </a:r>
            <a:r>
              <a:rPr lang="en-US" altLang="ja-JP" sz="1600" b="1" dirty="0"/>
              <a:t>)</a:t>
            </a:r>
            <a:r>
              <a:rPr lang="ja-JP" altLang="en-US" sz="1600" b="1" dirty="0"/>
              <a:t>＝      </a:t>
            </a:r>
            <a:r>
              <a:rPr lang="ja-JP" altLang="en-US" sz="1600" b="1" dirty="0" smtClean="0"/>
              <a:t>　　　　　　</a:t>
            </a:r>
            <a:r>
              <a:rPr lang="ja-JP" altLang="en-US" sz="1600" dirty="0" smtClean="0"/>
              <a:t>・・・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から</a:t>
            </a:r>
            <a:r>
              <a:rPr lang="en-US" altLang="ja-JP" sz="1600" dirty="0" smtClean="0"/>
              <a:t>ε</a:t>
            </a:r>
            <a:r>
              <a:rPr lang="ja-JP" altLang="en-US" sz="1600" dirty="0" smtClean="0"/>
              <a:t>による状態推移だけによって到達可能な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/>
              <a:t>         　　　　　　　　　　　　　　　　</a:t>
            </a:r>
            <a:r>
              <a:rPr lang="ja-JP" altLang="en-US" sz="1600" dirty="0" smtClean="0"/>
              <a:t>状態の全体の集合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（２</a:t>
            </a:r>
            <a:r>
              <a:rPr lang="ja-JP" altLang="en-US" sz="1600" b="1" dirty="0" smtClean="0"/>
              <a:t>）任意の状態</a:t>
            </a:r>
            <a:r>
              <a:rPr lang="en-US" altLang="ja-JP" sz="1600" b="1" dirty="0" smtClean="0"/>
              <a:t>p</a:t>
            </a:r>
            <a:r>
              <a:rPr lang="ja-JP" altLang="en-US" sz="1600" b="1" dirty="0" smtClean="0"/>
              <a:t>と入力記号列</a:t>
            </a:r>
            <a:r>
              <a:rPr lang="en-US" altLang="ja-JP" sz="1600" b="1" dirty="0" smtClean="0"/>
              <a:t>w</a:t>
            </a:r>
            <a:r>
              <a:rPr lang="ja-JP" altLang="en-US" sz="1600" b="1" dirty="0" err="1" smtClean="0"/>
              <a:t>、</a:t>
            </a:r>
            <a:r>
              <a:rPr lang="ja-JP" altLang="en-US" sz="1600" b="1" dirty="0" smtClean="0"/>
              <a:t>入力記号</a:t>
            </a:r>
            <a:r>
              <a:rPr lang="en-US" altLang="ja-JP" sz="1600" b="1" dirty="0" smtClean="0"/>
              <a:t>a</a:t>
            </a:r>
            <a:r>
              <a:rPr lang="ja-JP" altLang="en-US" sz="1600" b="1" dirty="0" smtClean="0"/>
              <a:t>に関して</a:t>
            </a:r>
            <a:endParaRPr lang="en-US" altLang="ja-JP" sz="16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　　</a:t>
            </a:r>
            <a:r>
              <a:rPr lang="ja-JP" altLang="en-US" sz="1600" b="1" dirty="0" smtClean="0"/>
              <a:t>　　</a:t>
            </a:r>
            <a:r>
              <a:rPr lang="en-US" altLang="ja-JP" sz="1600" b="1" dirty="0" smtClean="0"/>
              <a:t>(</a:t>
            </a:r>
            <a:r>
              <a:rPr lang="en-US" altLang="ja-JP" sz="1600" b="1" dirty="0" err="1"/>
              <a:t>p,w</a:t>
            </a:r>
            <a:r>
              <a:rPr lang="en-US" altLang="ja-JP" sz="1600" b="1" dirty="0"/>
              <a:t>)={q1,q2,</a:t>
            </a:r>
            <a:r>
              <a:rPr lang="ja-JP" altLang="en-US" sz="1600" b="1" dirty="0"/>
              <a:t>・・・</a:t>
            </a:r>
            <a:r>
              <a:rPr lang="en-US" altLang="ja-JP" sz="1600" b="1" dirty="0"/>
              <a:t>,</a:t>
            </a:r>
            <a:r>
              <a:rPr lang="en-US" altLang="ja-JP" sz="1600" b="1" dirty="0" err="1"/>
              <a:t>qn</a:t>
            </a:r>
            <a:r>
              <a:rPr lang="en-US" altLang="ja-JP" sz="1600" b="1" dirty="0"/>
              <a:t>}</a:t>
            </a:r>
            <a:r>
              <a:rPr lang="ja-JP" altLang="en-US" sz="1600" b="1" dirty="0"/>
              <a:t>　</a:t>
            </a:r>
            <a:r>
              <a:rPr lang="ja-JP" altLang="en-US" sz="1600" b="1" dirty="0" smtClean="0"/>
              <a:t>かつ 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δ(</a:t>
            </a:r>
            <a:r>
              <a:rPr lang="en-US" altLang="ja-JP" sz="1600" b="1" dirty="0" err="1" smtClean="0"/>
              <a:t>qi,a</a:t>
            </a:r>
            <a:r>
              <a:rPr lang="en-US" altLang="ja-JP" sz="1600" b="1" dirty="0"/>
              <a:t>)=Qi</a:t>
            </a:r>
            <a:r>
              <a:rPr lang="ja-JP" altLang="en-US" sz="1600" b="1" dirty="0"/>
              <a:t>　（⊆</a:t>
            </a:r>
            <a:r>
              <a:rPr lang="en-US" altLang="ja-JP" sz="1600" b="1" dirty="0"/>
              <a:t>Q</a:t>
            </a:r>
            <a:r>
              <a:rPr lang="ja-JP" altLang="en-US" sz="1600" b="1" dirty="0"/>
              <a:t>）　のとき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　　　　</a:t>
            </a:r>
            <a:r>
              <a:rPr lang="en-US" altLang="ja-JP" sz="1600" b="1" dirty="0" smtClean="0"/>
              <a:t>(</a:t>
            </a:r>
            <a:r>
              <a:rPr lang="en-US" altLang="ja-JP" sz="1600" b="1" dirty="0" err="1"/>
              <a:t>p,wa</a:t>
            </a:r>
            <a:r>
              <a:rPr lang="en-US" altLang="ja-JP" sz="1600" b="1" dirty="0"/>
              <a:t>)=           (Q1∪Q2∪</a:t>
            </a:r>
            <a:r>
              <a:rPr lang="ja-JP" altLang="en-US" sz="1600" b="1" dirty="0"/>
              <a:t>・・・∪</a:t>
            </a:r>
            <a:r>
              <a:rPr lang="en-US" altLang="ja-JP" sz="1600" b="1" dirty="0" err="1"/>
              <a:t>Qn</a:t>
            </a:r>
            <a:r>
              <a:rPr lang="en-US" altLang="ja-JP" sz="1600" b="1" dirty="0"/>
              <a:t>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339254" y="1230486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/>
              <a:t>ε-</a:t>
            </a:r>
            <a:r>
              <a:rPr lang="ja-JP" altLang="en-US" sz="1600" b="1" dirty="0" smtClean="0"/>
              <a:t>閉包</a:t>
            </a:r>
            <a:r>
              <a:rPr lang="en-US" altLang="ja-JP" sz="1600" b="1" dirty="0" smtClean="0"/>
              <a:t>(p)</a:t>
            </a:r>
            <a:endParaRPr lang="en-US" altLang="ja-JP" sz="1600" b="1" dirty="0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2339752" y="2226968"/>
            <a:ext cx="7649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/>
              <a:t>ε-</a:t>
            </a:r>
            <a:r>
              <a:rPr lang="ja-JP" altLang="en-US" sz="1600" b="1" dirty="0" smtClean="0"/>
              <a:t>閉包</a:t>
            </a:r>
            <a:endParaRPr lang="en-US" altLang="ja-JP" sz="1600" b="1" dirty="0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6212161" y="5545805"/>
            <a:ext cx="336550" cy="360363"/>
            <a:chOff x="917" y="2024"/>
            <a:chExt cx="212" cy="227"/>
          </a:xfrm>
        </p:grpSpPr>
        <p:sp>
          <p:nvSpPr>
            <p:cNvPr id="25691" name="Text Box 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25692" name="Text Box 1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grpSp>
        <p:nvGrpSpPr>
          <p:cNvPr id="25609" name="Group 14"/>
          <p:cNvGrpSpPr>
            <a:grpSpLocks/>
          </p:cNvGrpSpPr>
          <p:nvPr/>
        </p:nvGrpSpPr>
        <p:grpSpPr bwMode="auto">
          <a:xfrm>
            <a:off x="1462592" y="2227185"/>
            <a:ext cx="336550" cy="369888"/>
            <a:chOff x="917" y="2018"/>
            <a:chExt cx="212" cy="233"/>
          </a:xfrm>
        </p:grpSpPr>
        <p:sp>
          <p:nvSpPr>
            <p:cNvPr id="25687" name="Text Box 15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25688" name="Text Box 16"/>
            <p:cNvSpPr txBox="1">
              <a:spLocks noChangeArrowheads="1"/>
            </p:cNvSpPr>
            <p:nvPr/>
          </p:nvSpPr>
          <p:spPr bwMode="auto">
            <a:xfrm>
              <a:off x="930" y="2018"/>
              <a:ext cx="19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grpSp>
        <p:nvGrpSpPr>
          <p:cNvPr id="25610" name="Group 17"/>
          <p:cNvGrpSpPr>
            <a:grpSpLocks/>
          </p:cNvGrpSpPr>
          <p:nvPr/>
        </p:nvGrpSpPr>
        <p:grpSpPr bwMode="auto">
          <a:xfrm>
            <a:off x="1473021" y="1229250"/>
            <a:ext cx="336550" cy="360362"/>
            <a:chOff x="917" y="2024"/>
            <a:chExt cx="212" cy="227"/>
          </a:xfrm>
        </p:grpSpPr>
        <p:sp>
          <p:nvSpPr>
            <p:cNvPr id="25685" name="Text Box 18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25686" name="Text Box 19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grpSp>
        <p:nvGrpSpPr>
          <p:cNvPr id="25611" name="Group 20"/>
          <p:cNvGrpSpPr>
            <a:grpSpLocks/>
          </p:cNvGrpSpPr>
          <p:nvPr/>
        </p:nvGrpSpPr>
        <p:grpSpPr bwMode="auto">
          <a:xfrm>
            <a:off x="3659507" y="5545805"/>
            <a:ext cx="336550" cy="360363"/>
            <a:chOff x="917" y="2024"/>
            <a:chExt cx="212" cy="227"/>
          </a:xfrm>
        </p:grpSpPr>
        <p:sp>
          <p:nvSpPr>
            <p:cNvPr id="25683" name="Text Box 21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25684" name="Text Box 22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sp>
        <p:nvSpPr>
          <p:cNvPr id="25612" name="Text Box 23"/>
          <p:cNvSpPr txBox="1">
            <a:spLocks noChangeArrowheads="1"/>
          </p:cNvSpPr>
          <p:nvPr/>
        </p:nvSpPr>
        <p:spPr bwMode="auto">
          <a:xfrm>
            <a:off x="1752451" y="3003454"/>
            <a:ext cx="124142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　　　　　</a:t>
            </a:r>
            <a:r>
              <a:rPr lang="en-US" altLang="ja-JP" sz="1600" b="1"/>
              <a:t>q1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p</a:t>
            </a:r>
            <a:r>
              <a:rPr lang="ja-JP" altLang="en-US" sz="1600" b="1"/>
              <a:t>　　　　</a:t>
            </a:r>
            <a:r>
              <a:rPr lang="en-US" altLang="ja-JP" sz="1600" b="1"/>
              <a:t>q2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　　　　　</a:t>
            </a:r>
            <a:r>
              <a:rPr lang="en-US" altLang="ja-JP" sz="1600" b="1"/>
              <a:t>qi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　　　　　</a:t>
            </a:r>
            <a:r>
              <a:rPr lang="en-US" altLang="ja-JP" sz="1600" b="1"/>
              <a:t>qn</a:t>
            </a:r>
            <a:r>
              <a:rPr lang="ja-JP" altLang="en-US" sz="1600" b="1"/>
              <a:t>　</a:t>
            </a:r>
          </a:p>
        </p:txBody>
      </p:sp>
      <p:sp>
        <p:nvSpPr>
          <p:cNvPr id="25613" name="Text Box 24"/>
          <p:cNvSpPr txBox="1">
            <a:spLocks noChangeArrowheads="1"/>
          </p:cNvSpPr>
          <p:nvPr/>
        </p:nvSpPr>
        <p:spPr bwMode="auto">
          <a:xfrm>
            <a:off x="3336776" y="2787554"/>
            <a:ext cx="50323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</p:txBody>
      </p:sp>
      <p:sp>
        <p:nvSpPr>
          <p:cNvPr id="25614" name="Text Box 25"/>
          <p:cNvSpPr txBox="1">
            <a:spLocks noChangeArrowheads="1"/>
          </p:cNvSpPr>
          <p:nvPr/>
        </p:nvSpPr>
        <p:spPr bwMode="auto">
          <a:xfrm>
            <a:off x="3913038" y="2714529"/>
            <a:ext cx="8604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  <a:r>
              <a:rPr lang="ja-JP" altLang="en-US" sz="1600" b="1"/>
              <a:t>　　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</p:txBody>
      </p:sp>
      <p:sp>
        <p:nvSpPr>
          <p:cNvPr id="25615" name="Line 26"/>
          <p:cNvSpPr>
            <a:spLocks noChangeShapeType="1"/>
          </p:cNvSpPr>
          <p:nvPr/>
        </p:nvSpPr>
        <p:spPr bwMode="auto">
          <a:xfrm flipV="1">
            <a:off x="2039788" y="3219354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6" name="Line 27"/>
          <p:cNvSpPr>
            <a:spLocks noChangeShapeType="1"/>
          </p:cNvSpPr>
          <p:nvPr/>
        </p:nvSpPr>
        <p:spPr bwMode="auto">
          <a:xfrm>
            <a:off x="2039788" y="343525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7" name="Line 28"/>
          <p:cNvSpPr>
            <a:spLocks noChangeShapeType="1"/>
          </p:cNvSpPr>
          <p:nvPr/>
        </p:nvSpPr>
        <p:spPr bwMode="auto">
          <a:xfrm>
            <a:off x="2039788" y="3506692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8" name="Line 29"/>
          <p:cNvSpPr>
            <a:spLocks noChangeShapeType="1"/>
          </p:cNvSpPr>
          <p:nvPr/>
        </p:nvSpPr>
        <p:spPr bwMode="auto">
          <a:xfrm>
            <a:off x="1968351" y="3579717"/>
            <a:ext cx="5032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9" name="Text Box 30"/>
          <p:cNvSpPr txBox="1">
            <a:spLocks noChangeArrowheads="1"/>
          </p:cNvSpPr>
          <p:nvPr/>
        </p:nvSpPr>
        <p:spPr bwMode="auto">
          <a:xfrm>
            <a:off x="2068860" y="300268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w</a:t>
            </a:r>
          </a:p>
        </p:txBody>
      </p:sp>
      <p:sp>
        <p:nvSpPr>
          <p:cNvPr id="25620" name="Line 31"/>
          <p:cNvSpPr>
            <a:spLocks noChangeShapeType="1"/>
          </p:cNvSpPr>
          <p:nvPr/>
        </p:nvSpPr>
        <p:spPr bwMode="auto">
          <a:xfrm flipV="1">
            <a:off x="2831951" y="3003454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1" name="Line 32"/>
          <p:cNvSpPr>
            <a:spLocks noChangeShapeType="1"/>
          </p:cNvSpPr>
          <p:nvPr/>
        </p:nvSpPr>
        <p:spPr bwMode="auto">
          <a:xfrm>
            <a:off x="2831951" y="3219354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2" name="Line 33"/>
          <p:cNvSpPr>
            <a:spLocks noChangeShapeType="1"/>
          </p:cNvSpPr>
          <p:nvPr/>
        </p:nvSpPr>
        <p:spPr bwMode="auto">
          <a:xfrm>
            <a:off x="2831951" y="3435254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3" name="Line 34"/>
          <p:cNvSpPr>
            <a:spLocks noChangeShapeType="1"/>
          </p:cNvSpPr>
          <p:nvPr/>
        </p:nvSpPr>
        <p:spPr bwMode="auto">
          <a:xfrm>
            <a:off x="2831951" y="3435254"/>
            <a:ext cx="5762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4" name="Line 35"/>
          <p:cNvSpPr>
            <a:spLocks noChangeShapeType="1"/>
          </p:cNvSpPr>
          <p:nvPr/>
        </p:nvSpPr>
        <p:spPr bwMode="auto">
          <a:xfrm>
            <a:off x="2760513" y="394007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5" name="Line 36"/>
          <p:cNvSpPr>
            <a:spLocks noChangeShapeType="1"/>
          </p:cNvSpPr>
          <p:nvPr/>
        </p:nvSpPr>
        <p:spPr bwMode="auto">
          <a:xfrm>
            <a:off x="2760513" y="4011517"/>
            <a:ext cx="6477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6" name="Line 37"/>
          <p:cNvSpPr>
            <a:spLocks noChangeShapeType="1"/>
          </p:cNvSpPr>
          <p:nvPr/>
        </p:nvSpPr>
        <p:spPr bwMode="auto">
          <a:xfrm>
            <a:off x="2831951" y="4443317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7" name="Line 38"/>
          <p:cNvSpPr>
            <a:spLocks noChangeShapeType="1"/>
          </p:cNvSpPr>
          <p:nvPr/>
        </p:nvSpPr>
        <p:spPr bwMode="auto">
          <a:xfrm>
            <a:off x="2831951" y="4514754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8" name="Text Box 39"/>
          <p:cNvSpPr txBox="1">
            <a:spLocks noChangeArrowheads="1"/>
          </p:cNvSpPr>
          <p:nvPr/>
        </p:nvSpPr>
        <p:spPr bwMode="auto">
          <a:xfrm>
            <a:off x="2904976" y="278755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29" name="Line 40"/>
          <p:cNvSpPr>
            <a:spLocks noChangeShapeType="1"/>
          </p:cNvSpPr>
          <p:nvPr/>
        </p:nvSpPr>
        <p:spPr bwMode="auto">
          <a:xfrm>
            <a:off x="3624113" y="2930429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0" name="Line 41"/>
          <p:cNvSpPr>
            <a:spLocks noChangeShapeType="1"/>
          </p:cNvSpPr>
          <p:nvPr/>
        </p:nvSpPr>
        <p:spPr bwMode="auto">
          <a:xfrm>
            <a:off x="4200376" y="2930429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1" name="Line 42"/>
          <p:cNvSpPr>
            <a:spLocks noChangeShapeType="1"/>
          </p:cNvSpPr>
          <p:nvPr/>
        </p:nvSpPr>
        <p:spPr bwMode="auto">
          <a:xfrm>
            <a:off x="3624113" y="3003454"/>
            <a:ext cx="3603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2" name="Text Box 43"/>
          <p:cNvSpPr txBox="1">
            <a:spLocks noChangeArrowheads="1"/>
          </p:cNvSpPr>
          <p:nvPr/>
        </p:nvSpPr>
        <p:spPr bwMode="auto">
          <a:xfrm>
            <a:off x="3624113" y="300345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/>
              <a:t>ε</a:t>
            </a:r>
          </a:p>
        </p:txBody>
      </p:sp>
      <p:sp>
        <p:nvSpPr>
          <p:cNvPr id="25633" name="Text Box 44"/>
          <p:cNvSpPr txBox="1">
            <a:spLocks noChangeArrowheads="1"/>
          </p:cNvSpPr>
          <p:nvPr/>
        </p:nvSpPr>
        <p:spPr bwMode="auto">
          <a:xfrm>
            <a:off x="4128938" y="2687542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/>
              <a:t>ε</a:t>
            </a:r>
          </a:p>
        </p:txBody>
      </p:sp>
      <p:sp>
        <p:nvSpPr>
          <p:cNvPr id="25634" name="Text Box 45"/>
          <p:cNvSpPr txBox="1">
            <a:spLocks noChangeArrowheads="1"/>
          </p:cNvSpPr>
          <p:nvPr/>
        </p:nvSpPr>
        <p:spPr bwMode="auto">
          <a:xfrm>
            <a:off x="3624113" y="268595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/>
              <a:t>ε</a:t>
            </a:r>
          </a:p>
        </p:txBody>
      </p:sp>
      <p:sp>
        <p:nvSpPr>
          <p:cNvPr id="25635" name="Line 46"/>
          <p:cNvSpPr>
            <a:spLocks noChangeShapeType="1"/>
          </p:cNvSpPr>
          <p:nvPr/>
        </p:nvSpPr>
        <p:spPr bwMode="auto">
          <a:xfrm flipV="1">
            <a:off x="3624113" y="3651154"/>
            <a:ext cx="4318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6" name="Text Box 47"/>
          <p:cNvSpPr txBox="1">
            <a:spLocks noChangeArrowheads="1"/>
          </p:cNvSpPr>
          <p:nvPr/>
        </p:nvSpPr>
        <p:spPr bwMode="auto">
          <a:xfrm>
            <a:off x="3624113" y="3579717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/>
              <a:t>ε</a:t>
            </a:r>
          </a:p>
        </p:txBody>
      </p:sp>
      <p:sp>
        <p:nvSpPr>
          <p:cNvPr id="25637" name="Oval 48"/>
          <p:cNvSpPr>
            <a:spLocks noChangeArrowheads="1"/>
          </p:cNvSpPr>
          <p:nvPr/>
        </p:nvSpPr>
        <p:spPr bwMode="auto">
          <a:xfrm>
            <a:off x="3408213" y="2744692"/>
            <a:ext cx="288925" cy="576262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38" name="Oval 49"/>
          <p:cNvSpPr>
            <a:spLocks noChangeArrowheads="1"/>
          </p:cNvSpPr>
          <p:nvPr/>
        </p:nvSpPr>
        <p:spPr bwMode="auto">
          <a:xfrm>
            <a:off x="3366938" y="3284442"/>
            <a:ext cx="288925" cy="576262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39" name="Oval 50"/>
          <p:cNvSpPr>
            <a:spLocks noChangeArrowheads="1"/>
          </p:cNvSpPr>
          <p:nvPr/>
        </p:nvSpPr>
        <p:spPr bwMode="auto">
          <a:xfrm>
            <a:off x="3384401" y="3805142"/>
            <a:ext cx="288925" cy="576262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40" name="Oval 51"/>
          <p:cNvSpPr>
            <a:spLocks noChangeArrowheads="1"/>
          </p:cNvSpPr>
          <p:nvPr/>
        </p:nvSpPr>
        <p:spPr bwMode="auto">
          <a:xfrm>
            <a:off x="3387576" y="4316317"/>
            <a:ext cx="288925" cy="576262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41" name="Text Box 52"/>
          <p:cNvSpPr txBox="1">
            <a:spLocks noChangeArrowheads="1"/>
          </p:cNvSpPr>
          <p:nvPr/>
        </p:nvSpPr>
        <p:spPr bwMode="auto">
          <a:xfrm>
            <a:off x="3408213" y="2498629"/>
            <a:ext cx="45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25642" name="Text Box 53"/>
          <p:cNvSpPr txBox="1">
            <a:spLocks noChangeArrowheads="1"/>
          </p:cNvSpPr>
          <p:nvPr/>
        </p:nvSpPr>
        <p:spPr bwMode="auto">
          <a:xfrm>
            <a:off x="3552676" y="3290792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25643" name="Text Box 54"/>
          <p:cNvSpPr txBox="1">
            <a:spLocks noChangeArrowheads="1"/>
          </p:cNvSpPr>
          <p:nvPr/>
        </p:nvSpPr>
        <p:spPr bwMode="auto">
          <a:xfrm>
            <a:off x="3624113" y="4082954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accent2"/>
                </a:solidFill>
              </a:rPr>
              <a:t>Qi</a:t>
            </a:r>
          </a:p>
        </p:txBody>
      </p:sp>
      <p:sp>
        <p:nvSpPr>
          <p:cNvPr id="25644" name="Text Box 55"/>
          <p:cNvSpPr txBox="1">
            <a:spLocks noChangeArrowheads="1"/>
          </p:cNvSpPr>
          <p:nvPr/>
        </p:nvSpPr>
        <p:spPr bwMode="auto">
          <a:xfrm>
            <a:off x="3552676" y="4730654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accent2"/>
                </a:solidFill>
              </a:rPr>
              <a:t>Qn</a:t>
            </a:r>
          </a:p>
        </p:txBody>
      </p:sp>
      <p:sp>
        <p:nvSpPr>
          <p:cNvPr id="25645" name="AutoShape 56"/>
          <p:cNvSpPr>
            <a:spLocks noChangeArrowheads="1"/>
          </p:cNvSpPr>
          <p:nvPr/>
        </p:nvSpPr>
        <p:spPr bwMode="auto">
          <a:xfrm>
            <a:off x="3263751" y="2714529"/>
            <a:ext cx="1900237" cy="6238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47" name="Text Box 58"/>
          <p:cNvSpPr txBox="1">
            <a:spLocks noChangeArrowheads="1"/>
          </p:cNvSpPr>
          <p:nvPr/>
        </p:nvSpPr>
        <p:spPr bwMode="auto">
          <a:xfrm>
            <a:off x="971600" y="5067204"/>
            <a:ext cx="6221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（３）　</a:t>
            </a:r>
            <a:r>
              <a:rPr lang="en-US" altLang="ja-JP" sz="1600" b="1" dirty="0"/>
              <a:t>δ</a:t>
            </a:r>
            <a:r>
              <a:rPr lang="ja-JP" altLang="en-US" sz="1600" b="1" dirty="0"/>
              <a:t>（</a:t>
            </a:r>
            <a:r>
              <a:rPr lang="en-US" altLang="ja-JP" sz="1600" b="1" dirty="0"/>
              <a:t>{p1,p2,</a:t>
            </a:r>
            <a:r>
              <a:rPr lang="ja-JP" altLang="en-US" sz="1600" b="1" dirty="0"/>
              <a:t>・・・</a:t>
            </a:r>
            <a:r>
              <a:rPr lang="en-US" altLang="ja-JP" sz="1600" b="1" dirty="0"/>
              <a:t>,pm},a</a:t>
            </a:r>
            <a:r>
              <a:rPr lang="ja-JP" altLang="en-US" sz="1600" b="1" dirty="0"/>
              <a:t>）＝</a:t>
            </a:r>
            <a:r>
              <a:rPr lang="en-US" altLang="ja-JP" sz="1600" b="1" dirty="0"/>
              <a:t>δ(p1,a)∪δ(p2,a)∪</a:t>
            </a:r>
            <a:r>
              <a:rPr lang="ja-JP" altLang="en-US" sz="1600" b="1" dirty="0"/>
              <a:t>・・・∪</a:t>
            </a:r>
            <a:r>
              <a:rPr lang="en-US" altLang="ja-JP" sz="1600" b="1" dirty="0"/>
              <a:t>δ(</a:t>
            </a:r>
            <a:r>
              <a:rPr lang="en-US" altLang="ja-JP" sz="1600" b="1" dirty="0" err="1"/>
              <a:t>pm,a</a:t>
            </a:r>
            <a:r>
              <a:rPr lang="en-US" altLang="ja-JP" sz="1600" b="1" dirty="0" smtClean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（４）　　</a:t>
            </a:r>
            <a:r>
              <a:rPr lang="ja-JP" altLang="en-US" sz="1600" b="1" dirty="0" smtClean="0"/>
              <a:t>（</a:t>
            </a:r>
            <a:r>
              <a:rPr lang="en-US" altLang="ja-JP" sz="1600" b="1" dirty="0"/>
              <a:t>{p1,p2,</a:t>
            </a:r>
            <a:r>
              <a:rPr lang="ja-JP" altLang="en-US" sz="1600" b="1" dirty="0"/>
              <a:t>・・・</a:t>
            </a:r>
            <a:r>
              <a:rPr lang="en-US" altLang="ja-JP" sz="1600" b="1" dirty="0"/>
              <a:t>,pm},a</a:t>
            </a:r>
            <a:r>
              <a:rPr lang="ja-JP" altLang="en-US" sz="1600" b="1" dirty="0" smtClean="0"/>
              <a:t>）＝ </a:t>
            </a:r>
            <a:r>
              <a:rPr lang="ja-JP" altLang="en-US" sz="1600" b="1" dirty="0"/>
              <a:t>　 </a:t>
            </a:r>
            <a:r>
              <a:rPr lang="en-US" altLang="ja-JP" sz="1600" b="1" dirty="0" smtClean="0"/>
              <a:t>(</a:t>
            </a:r>
            <a:r>
              <a:rPr lang="en-US" altLang="ja-JP" sz="1600" b="1" dirty="0"/>
              <a:t>p1,a)∪</a:t>
            </a: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(</a:t>
            </a:r>
            <a:r>
              <a:rPr lang="en-US" altLang="ja-JP" sz="1600" b="1" dirty="0"/>
              <a:t>p2,a)∪</a:t>
            </a:r>
            <a:r>
              <a:rPr lang="ja-JP" altLang="en-US" sz="1600" b="1" dirty="0"/>
              <a:t>・・・∪　</a:t>
            </a: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(</a:t>
            </a:r>
            <a:r>
              <a:rPr lang="en-US" altLang="ja-JP" sz="1600" b="1" dirty="0" err="1"/>
              <a:t>pm,a</a:t>
            </a:r>
            <a:r>
              <a:rPr lang="en-US" altLang="ja-JP" sz="16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/>
          </a:p>
        </p:txBody>
      </p:sp>
      <p:grpSp>
        <p:nvGrpSpPr>
          <p:cNvPr id="25648" name="Group 59"/>
          <p:cNvGrpSpPr>
            <a:grpSpLocks/>
          </p:cNvGrpSpPr>
          <p:nvPr/>
        </p:nvGrpSpPr>
        <p:grpSpPr bwMode="auto">
          <a:xfrm>
            <a:off x="1531641" y="5522965"/>
            <a:ext cx="336550" cy="360363"/>
            <a:chOff x="917" y="2024"/>
            <a:chExt cx="212" cy="227"/>
          </a:xfrm>
        </p:grpSpPr>
        <p:sp>
          <p:nvSpPr>
            <p:cNvPr id="25681" name="Text Box 60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25682" name="Text Box 61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sp>
        <p:nvSpPr>
          <p:cNvPr id="25652" name="Text Box 79"/>
          <p:cNvSpPr txBox="1">
            <a:spLocks noChangeArrowheads="1"/>
          </p:cNvSpPr>
          <p:nvPr/>
        </p:nvSpPr>
        <p:spPr bwMode="auto">
          <a:xfrm>
            <a:off x="2978001" y="296535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3" name="Text Box 80"/>
          <p:cNvSpPr txBox="1">
            <a:spLocks noChangeArrowheads="1"/>
          </p:cNvSpPr>
          <p:nvPr/>
        </p:nvSpPr>
        <p:spPr bwMode="auto">
          <a:xfrm>
            <a:off x="2965301" y="318125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4" name="Text Box 81"/>
          <p:cNvSpPr txBox="1">
            <a:spLocks noChangeArrowheads="1"/>
          </p:cNvSpPr>
          <p:nvPr/>
        </p:nvSpPr>
        <p:spPr bwMode="auto">
          <a:xfrm>
            <a:off x="2943076" y="369242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5" name="Text Box 82"/>
          <p:cNvSpPr txBox="1">
            <a:spLocks noChangeArrowheads="1"/>
          </p:cNvSpPr>
          <p:nvPr/>
        </p:nvSpPr>
        <p:spPr bwMode="auto">
          <a:xfrm>
            <a:off x="2949426" y="347017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6" name="Text Box 83"/>
          <p:cNvSpPr txBox="1">
            <a:spLocks noChangeArrowheads="1"/>
          </p:cNvSpPr>
          <p:nvPr/>
        </p:nvSpPr>
        <p:spPr bwMode="auto">
          <a:xfrm>
            <a:off x="2955776" y="396230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7" name="Text Box 84"/>
          <p:cNvSpPr txBox="1">
            <a:spLocks noChangeArrowheads="1"/>
          </p:cNvSpPr>
          <p:nvPr/>
        </p:nvSpPr>
        <p:spPr bwMode="auto">
          <a:xfrm>
            <a:off x="2990701" y="418772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8" name="Text Box 85"/>
          <p:cNvSpPr txBox="1">
            <a:spLocks noChangeArrowheads="1"/>
          </p:cNvSpPr>
          <p:nvPr/>
        </p:nvSpPr>
        <p:spPr bwMode="auto">
          <a:xfrm>
            <a:off x="2974826" y="450522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a</a:t>
            </a:r>
          </a:p>
        </p:txBody>
      </p:sp>
      <p:sp>
        <p:nvSpPr>
          <p:cNvPr id="25659" name="Text Box 86"/>
          <p:cNvSpPr txBox="1">
            <a:spLocks noChangeArrowheads="1"/>
          </p:cNvSpPr>
          <p:nvPr/>
        </p:nvSpPr>
        <p:spPr bwMode="auto">
          <a:xfrm>
            <a:off x="2068860" y="3176492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w</a:t>
            </a:r>
          </a:p>
        </p:txBody>
      </p:sp>
      <p:sp>
        <p:nvSpPr>
          <p:cNvPr id="25660" name="Text Box 87"/>
          <p:cNvSpPr txBox="1">
            <a:spLocks noChangeArrowheads="1"/>
          </p:cNvSpPr>
          <p:nvPr/>
        </p:nvSpPr>
        <p:spPr bwMode="auto">
          <a:xfrm>
            <a:off x="2051720" y="3434733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w</a:t>
            </a:r>
          </a:p>
        </p:txBody>
      </p:sp>
      <p:sp>
        <p:nvSpPr>
          <p:cNvPr id="25661" name="Text Box 88"/>
          <p:cNvSpPr txBox="1">
            <a:spLocks noChangeArrowheads="1"/>
          </p:cNvSpPr>
          <p:nvPr/>
        </p:nvSpPr>
        <p:spPr bwMode="auto">
          <a:xfrm>
            <a:off x="2051720" y="372276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w</a:t>
            </a:r>
          </a:p>
        </p:txBody>
      </p:sp>
      <p:sp>
        <p:nvSpPr>
          <p:cNvPr id="2566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13</a:t>
            </a:r>
            <a:endParaRPr lang="ja-JP" altLang="ja-JP" sz="1400" dirty="0" smtClean="0"/>
          </a:p>
        </p:txBody>
      </p:sp>
      <p:grpSp>
        <p:nvGrpSpPr>
          <p:cNvPr id="94" name="Group 14"/>
          <p:cNvGrpSpPr>
            <a:grpSpLocks/>
          </p:cNvGrpSpPr>
          <p:nvPr/>
        </p:nvGrpSpPr>
        <p:grpSpPr bwMode="auto">
          <a:xfrm>
            <a:off x="4640164" y="5548958"/>
            <a:ext cx="336550" cy="360363"/>
            <a:chOff x="917" y="2024"/>
            <a:chExt cx="212" cy="227"/>
          </a:xfrm>
        </p:grpSpPr>
        <p:sp>
          <p:nvSpPr>
            <p:cNvPr id="95" name="Text Box 15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7596336" y="610825"/>
            <a:ext cx="336550" cy="360363"/>
            <a:chOff x="917" y="2024"/>
            <a:chExt cx="212" cy="227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99" name="Text Box 78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1133754" y="59399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grpSp>
        <p:nvGrpSpPr>
          <p:cNvPr id="84" name="Group 76"/>
          <p:cNvGrpSpPr>
            <a:grpSpLocks/>
          </p:cNvGrpSpPr>
          <p:nvPr/>
        </p:nvGrpSpPr>
        <p:grpSpPr bwMode="auto">
          <a:xfrm>
            <a:off x="1462166" y="1975454"/>
            <a:ext cx="336550" cy="360363"/>
            <a:chOff x="917" y="2024"/>
            <a:chExt cx="212" cy="227"/>
          </a:xfrm>
        </p:grpSpPr>
        <p:sp>
          <p:nvSpPr>
            <p:cNvPr id="85" name="Text Box 77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 b="1"/>
                <a:t>δ</a:t>
              </a:r>
            </a:p>
          </p:txBody>
        </p:sp>
        <p:sp>
          <p:nvSpPr>
            <p:cNvPr id="86" name="Text Box 78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sp>
        <p:nvSpPr>
          <p:cNvPr id="88" name="AutoShape 56"/>
          <p:cNvSpPr>
            <a:spLocks noChangeArrowheads="1"/>
          </p:cNvSpPr>
          <p:nvPr/>
        </p:nvSpPr>
        <p:spPr bwMode="auto">
          <a:xfrm>
            <a:off x="3285606" y="3326510"/>
            <a:ext cx="1900237" cy="484981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0" name="AutoShape 56"/>
          <p:cNvSpPr>
            <a:spLocks noChangeArrowheads="1"/>
          </p:cNvSpPr>
          <p:nvPr/>
        </p:nvSpPr>
        <p:spPr bwMode="auto">
          <a:xfrm>
            <a:off x="3278981" y="3841258"/>
            <a:ext cx="1900237" cy="44336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1" name="AutoShape 56"/>
          <p:cNvSpPr>
            <a:spLocks noChangeArrowheads="1"/>
          </p:cNvSpPr>
          <p:nvPr/>
        </p:nvSpPr>
        <p:spPr bwMode="auto">
          <a:xfrm>
            <a:off x="3267275" y="4326790"/>
            <a:ext cx="1900237" cy="484981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5203511" y="4415957"/>
            <a:ext cx="1188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rgbClr val="FF0000"/>
                </a:solidFill>
              </a:rPr>
              <a:t>ε-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閉包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Qn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)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5203762" y="3893661"/>
            <a:ext cx="11208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rgbClr val="FF0000"/>
                </a:solidFill>
              </a:rPr>
              <a:t>ε-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閉包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(Qi)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5203762" y="3409646"/>
            <a:ext cx="11769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rgbClr val="FF0000"/>
                </a:solidFill>
              </a:rPr>
              <a:t>ε-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閉包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(Q2)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5185843" y="2804006"/>
            <a:ext cx="11769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rgbClr val="FF0000"/>
                </a:solidFill>
              </a:rPr>
              <a:t>ε-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閉包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(Q1)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285" y="610825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ε-</a:t>
            </a:r>
            <a:r>
              <a:rPr kumimoji="1" lang="ja-JP" altLang="en-US" b="1" dirty="0" smtClean="0"/>
              <a:t>閉包による推移を許すように</a:t>
            </a:r>
            <a:r>
              <a:rPr lang="ja-JP" altLang="en-US" b="1" dirty="0"/>
              <a:t>状態推移関数</a:t>
            </a:r>
            <a:r>
              <a:rPr lang="en-US" altLang="ja-JP" b="1" dirty="0"/>
              <a:t>δ</a:t>
            </a:r>
            <a:r>
              <a:rPr lang="ja-JP" altLang="en-US" b="1" dirty="0"/>
              <a:t>を</a:t>
            </a:r>
            <a:r>
              <a:rPr lang="ja-JP" altLang="en-US" b="1" dirty="0" smtClean="0"/>
              <a:t>拡張した状態推移関数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702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1620168" y="4292600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b="1"/>
              <a:t>δ(p,a)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043905" y="3429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p</a:t>
            </a: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1836068" y="3140075"/>
            <a:ext cx="3873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 flipV="1">
            <a:off x="1402680" y="3355975"/>
            <a:ext cx="50482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 flipV="1">
            <a:off x="1402680" y="3573463"/>
            <a:ext cx="5048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7" name="Line 17"/>
          <p:cNvSpPr>
            <a:spLocks noChangeShapeType="1"/>
          </p:cNvSpPr>
          <p:nvPr/>
        </p:nvSpPr>
        <p:spPr bwMode="auto">
          <a:xfrm>
            <a:off x="1404268" y="3716338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8" name="AutoShape 18"/>
          <p:cNvSpPr>
            <a:spLocks noChangeArrowheads="1"/>
          </p:cNvSpPr>
          <p:nvPr/>
        </p:nvSpPr>
        <p:spPr bwMode="auto">
          <a:xfrm>
            <a:off x="1763043" y="2995613"/>
            <a:ext cx="720725" cy="1296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1404268" y="32131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735930" y="43973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 b="1"/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3131840" y="3429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p</a:t>
            </a:r>
          </a:p>
        </p:txBody>
      </p:sp>
      <p:sp>
        <p:nvSpPr>
          <p:cNvPr id="26644" name="Text Box 26"/>
          <p:cNvSpPr txBox="1">
            <a:spLocks noChangeArrowheads="1"/>
          </p:cNvSpPr>
          <p:nvPr/>
        </p:nvSpPr>
        <p:spPr bwMode="auto">
          <a:xfrm>
            <a:off x="3779540" y="2997200"/>
            <a:ext cx="8604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  <a:r>
              <a:rPr lang="ja-JP" altLang="en-US" sz="1600" b="1"/>
              <a:t>　　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4932065" y="2347913"/>
            <a:ext cx="38735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 flipV="1">
            <a:off x="3420765" y="32131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 flipV="1">
            <a:off x="3420765" y="3429000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3420765" y="3573463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4025602" y="3178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V="1">
            <a:off x="4016077" y="2565400"/>
            <a:ext cx="989013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 flipV="1">
            <a:off x="4500265" y="3068638"/>
            <a:ext cx="5048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4068465" y="3429000"/>
            <a:ext cx="10080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3997027" y="3932238"/>
            <a:ext cx="10795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4" name="Text Box 36"/>
          <p:cNvSpPr txBox="1">
            <a:spLocks noChangeArrowheads="1"/>
          </p:cNvSpPr>
          <p:nvPr/>
        </p:nvSpPr>
        <p:spPr bwMode="auto">
          <a:xfrm>
            <a:off x="5652790" y="2205038"/>
            <a:ext cx="8604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○</a:t>
            </a:r>
            <a:r>
              <a:rPr lang="ja-JP" altLang="en-US" sz="1600" b="1"/>
              <a:t>　　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○　　○</a:t>
            </a:r>
          </a:p>
        </p:txBody>
      </p:sp>
      <p:sp>
        <p:nvSpPr>
          <p:cNvPr id="26655" name="Line 37"/>
          <p:cNvSpPr>
            <a:spLocks noChangeShapeType="1"/>
          </p:cNvSpPr>
          <p:nvPr/>
        </p:nvSpPr>
        <p:spPr bwMode="auto">
          <a:xfrm flipV="1">
            <a:off x="5220990" y="2347913"/>
            <a:ext cx="5762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6" name="Line 38"/>
          <p:cNvSpPr>
            <a:spLocks noChangeShapeType="1"/>
          </p:cNvSpPr>
          <p:nvPr/>
        </p:nvSpPr>
        <p:spPr bwMode="auto">
          <a:xfrm>
            <a:off x="5220990" y="2492375"/>
            <a:ext cx="5762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7" name="Line 39"/>
          <p:cNvSpPr>
            <a:spLocks noChangeShapeType="1"/>
          </p:cNvSpPr>
          <p:nvPr/>
        </p:nvSpPr>
        <p:spPr bwMode="auto">
          <a:xfrm flipV="1">
            <a:off x="5147965" y="2852738"/>
            <a:ext cx="649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8" name="Line 40"/>
          <p:cNvSpPr>
            <a:spLocks noChangeShapeType="1"/>
          </p:cNvSpPr>
          <p:nvPr/>
        </p:nvSpPr>
        <p:spPr bwMode="auto">
          <a:xfrm>
            <a:off x="5940127" y="26368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9" name="Line 41"/>
          <p:cNvSpPr>
            <a:spLocks noChangeShapeType="1"/>
          </p:cNvSpPr>
          <p:nvPr/>
        </p:nvSpPr>
        <p:spPr bwMode="auto">
          <a:xfrm flipV="1">
            <a:off x="5220990" y="3355975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60" name="Line 42"/>
          <p:cNvSpPr>
            <a:spLocks noChangeShapeType="1"/>
          </p:cNvSpPr>
          <p:nvPr/>
        </p:nvSpPr>
        <p:spPr bwMode="auto">
          <a:xfrm flipV="1">
            <a:off x="5220990" y="3860800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61" name="Line 43"/>
          <p:cNvSpPr>
            <a:spLocks noChangeShapeType="1"/>
          </p:cNvSpPr>
          <p:nvPr/>
        </p:nvSpPr>
        <p:spPr bwMode="auto">
          <a:xfrm>
            <a:off x="5940127" y="38608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3347740" y="31416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4436035" y="252888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3997027" y="29241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65" name="Text Box 47"/>
          <p:cNvSpPr txBox="1">
            <a:spLocks noChangeArrowheads="1"/>
          </p:cNvSpPr>
          <p:nvPr/>
        </p:nvSpPr>
        <p:spPr bwMode="auto">
          <a:xfrm>
            <a:off x="4571702" y="27813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66" name="Text Box 48"/>
          <p:cNvSpPr txBox="1">
            <a:spLocks noChangeArrowheads="1"/>
          </p:cNvSpPr>
          <p:nvPr/>
        </p:nvSpPr>
        <p:spPr bwMode="auto">
          <a:xfrm>
            <a:off x="4536777" y="3717131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67" name="Text Box 49"/>
          <p:cNvSpPr txBox="1">
            <a:spLocks noChangeArrowheads="1"/>
          </p:cNvSpPr>
          <p:nvPr/>
        </p:nvSpPr>
        <p:spPr bwMode="auto">
          <a:xfrm>
            <a:off x="4500265" y="321310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68" name="Text Box 50"/>
          <p:cNvSpPr txBox="1">
            <a:spLocks noChangeArrowheads="1"/>
          </p:cNvSpPr>
          <p:nvPr/>
        </p:nvSpPr>
        <p:spPr bwMode="auto">
          <a:xfrm>
            <a:off x="5220990" y="28527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292427" y="24209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70" name="Text Box 52"/>
          <p:cNvSpPr txBox="1">
            <a:spLocks noChangeArrowheads="1"/>
          </p:cNvSpPr>
          <p:nvPr/>
        </p:nvSpPr>
        <p:spPr bwMode="auto">
          <a:xfrm>
            <a:off x="5292427" y="21320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71" name="Text Box 53"/>
          <p:cNvSpPr txBox="1">
            <a:spLocks noChangeArrowheads="1"/>
          </p:cNvSpPr>
          <p:nvPr/>
        </p:nvSpPr>
        <p:spPr bwMode="auto">
          <a:xfrm>
            <a:off x="5292427" y="31400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72" name="Text Box 54"/>
          <p:cNvSpPr txBox="1">
            <a:spLocks noChangeArrowheads="1"/>
          </p:cNvSpPr>
          <p:nvPr/>
        </p:nvSpPr>
        <p:spPr bwMode="auto">
          <a:xfrm>
            <a:off x="5868690" y="35734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73" name="Text Box 55"/>
          <p:cNvSpPr txBox="1">
            <a:spLocks noChangeArrowheads="1"/>
          </p:cNvSpPr>
          <p:nvPr/>
        </p:nvSpPr>
        <p:spPr bwMode="auto">
          <a:xfrm>
            <a:off x="5292427" y="36449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74" name="Text Box 56"/>
          <p:cNvSpPr txBox="1">
            <a:spLocks noChangeArrowheads="1"/>
          </p:cNvSpPr>
          <p:nvPr/>
        </p:nvSpPr>
        <p:spPr bwMode="auto">
          <a:xfrm>
            <a:off x="5912842" y="234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ε</a:t>
            </a:r>
          </a:p>
        </p:txBody>
      </p:sp>
      <p:sp>
        <p:nvSpPr>
          <p:cNvPr id="26677" name="Text Box 61"/>
          <p:cNvSpPr txBox="1">
            <a:spLocks noChangeArrowheads="1"/>
          </p:cNvSpPr>
          <p:nvPr/>
        </p:nvSpPr>
        <p:spPr bwMode="auto">
          <a:xfrm>
            <a:off x="1475705" y="35004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78" name="Text Box 62"/>
          <p:cNvSpPr txBox="1">
            <a:spLocks noChangeArrowheads="1"/>
          </p:cNvSpPr>
          <p:nvPr/>
        </p:nvSpPr>
        <p:spPr bwMode="auto">
          <a:xfrm>
            <a:off x="1475705" y="37893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6679" name="Text Box 63"/>
          <p:cNvSpPr txBox="1">
            <a:spLocks noChangeArrowheads="1"/>
          </p:cNvSpPr>
          <p:nvPr/>
        </p:nvSpPr>
        <p:spPr bwMode="auto">
          <a:xfrm>
            <a:off x="3563640" y="33575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80" name="Text Box 64"/>
          <p:cNvSpPr txBox="1">
            <a:spLocks noChangeArrowheads="1"/>
          </p:cNvSpPr>
          <p:nvPr/>
        </p:nvSpPr>
        <p:spPr bwMode="auto">
          <a:xfrm>
            <a:off x="3347740" y="35734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2668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14</a:t>
            </a:r>
            <a:endParaRPr lang="ja-JP" altLang="ja-JP" sz="14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09559" y="514586"/>
            <a:ext cx="711124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従って、任意の入力記号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に対して、</a:t>
            </a:r>
            <a:endParaRPr lang="en-US" altLang="ja-JP" dirty="0" smtClean="0"/>
          </a:p>
          <a:p>
            <a:endParaRPr lang="en-US" altLang="ja-JP" sz="1400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δ</a:t>
            </a:r>
            <a:r>
              <a:rPr lang="en-US" altLang="ja-JP" b="1" dirty="0" smtClean="0"/>
              <a:t>(</a:t>
            </a:r>
            <a:r>
              <a:rPr lang="en-US" altLang="ja-JP" b="1" dirty="0" err="1" smtClean="0"/>
              <a:t>p,a</a:t>
            </a:r>
            <a:r>
              <a:rPr lang="en-US" altLang="ja-JP" b="1" dirty="0"/>
              <a:t>)= </a:t>
            </a:r>
            <a:r>
              <a:rPr lang="en-US" altLang="ja-JP" b="1" dirty="0" smtClean="0"/>
              <a:t>ε-</a:t>
            </a:r>
            <a:r>
              <a:rPr lang="ja-JP" altLang="en-US" b="1" dirty="0" smtClean="0"/>
              <a:t>閉包</a:t>
            </a:r>
            <a:r>
              <a:rPr lang="en-US" altLang="ja-JP" b="1" dirty="0" smtClean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n-US" altLang="ja-JP" b="1" dirty="0" smtClean="0"/>
              <a:t>δ</a:t>
            </a:r>
            <a:r>
              <a:rPr lang="ja-JP" altLang="en-US" b="1" dirty="0" smtClean="0"/>
              <a:t>　</a:t>
            </a:r>
            <a:r>
              <a:rPr lang="en-US" altLang="ja-JP" b="1" dirty="0" smtClean="0">
                <a:solidFill>
                  <a:srgbClr val="00CC00"/>
                </a:solidFill>
              </a:rPr>
              <a:t>(</a:t>
            </a:r>
            <a:r>
              <a:rPr lang="en-US" altLang="ja-JP" b="1" dirty="0"/>
              <a:t>δ</a:t>
            </a:r>
            <a:r>
              <a:rPr lang="en-US" altLang="ja-JP" b="1" dirty="0" smtClean="0"/>
              <a:t>(</a:t>
            </a:r>
            <a:r>
              <a:rPr lang="en-US" altLang="ja-JP" b="1" dirty="0" err="1" smtClean="0"/>
              <a:t>p,ε</a:t>
            </a:r>
            <a:r>
              <a:rPr lang="en-US" altLang="ja-JP" b="1" dirty="0"/>
              <a:t>),a</a:t>
            </a:r>
            <a:r>
              <a:rPr lang="en-US" altLang="ja-JP" b="1" dirty="0">
                <a:solidFill>
                  <a:srgbClr val="00CC00"/>
                </a:solidFill>
              </a:rPr>
              <a:t>)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r>
              <a:rPr lang="en-US" altLang="ja-JP" b="1" dirty="0"/>
              <a:t>= </a:t>
            </a:r>
            <a:r>
              <a:rPr lang="en-US" altLang="ja-JP" b="1" dirty="0" smtClean="0"/>
              <a:t>ε-</a:t>
            </a:r>
            <a:r>
              <a:rPr lang="ja-JP" altLang="en-US" b="1" dirty="0" smtClean="0"/>
              <a:t>閉包</a:t>
            </a:r>
            <a:r>
              <a:rPr lang="en-US" altLang="ja-JP" b="1" dirty="0" smtClean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n-US" altLang="ja-JP" b="1" dirty="0"/>
              <a:t>δ</a:t>
            </a:r>
            <a:r>
              <a:rPr lang="en-US" altLang="ja-JP" b="1" dirty="0">
                <a:solidFill>
                  <a:srgbClr val="00CC00"/>
                </a:solidFill>
              </a:rPr>
              <a:t>(</a:t>
            </a:r>
            <a:r>
              <a:rPr lang="en-US" altLang="ja-JP" b="1" dirty="0"/>
              <a:t> </a:t>
            </a:r>
            <a:r>
              <a:rPr lang="en-US" altLang="ja-JP" b="1" dirty="0" smtClean="0"/>
              <a:t>ε-</a:t>
            </a:r>
            <a:r>
              <a:rPr lang="ja-JP" altLang="en-US" b="1" dirty="0" smtClean="0"/>
              <a:t>閉包</a:t>
            </a:r>
            <a:r>
              <a:rPr lang="en-US" altLang="ja-JP" b="1" dirty="0" smtClean="0"/>
              <a:t>(p</a:t>
            </a:r>
            <a:r>
              <a:rPr lang="en-US" altLang="ja-JP" b="1" dirty="0"/>
              <a:t>),a</a:t>
            </a:r>
            <a:r>
              <a:rPr lang="en-US" altLang="ja-JP" b="1" dirty="0">
                <a:solidFill>
                  <a:srgbClr val="00CC00"/>
                </a:solidFill>
              </a:rPr>
              <a:t>)</a:t>
            </a:r>
            <a:r>
              <a:rPr lang="en-US" altLang="ja-JP" b="1" dirty="0">
                <a:solidFill>
                  <a:srgbClr val="FF0000"/>
                </a:solidFill>
              </a:rPr>
              <a:t>) </a:t>
            </a: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≠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δ(</a:t>
            </a:r>
            <a:r>
              <a:rPr lang="en-US" altLang="ja-JP" b="1" dirty="0" err="1" smtClean="0"/>
              <a:t>p,a</a:t>
            </a:r>
            <a:r>
              <a:rPr lang="en-US" altLang="ja-JP" b="1" dirty="0" smtClean="0"/>
              <a:t>)</a:t>
            </a:r>
          </a:p>
          <a:p>
            <a:r>
              <a:rPr lang="ja-JP" altLang="en-US" dirty="0" smtClean="0"/>
              <a:t>であり、</a:t>
            </a:r>
            <a:endParaRPr lang="en-US" altLang="ja-JP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ε-</a:t>
            </a:r>
            <a:r>
              <a:rPr lang="ja-JP" altLang="en-US" b="1" dirty="0" smtClean="0"/>
              <a:t>動作を持つ</a:t>
            </a:r>
            <a:r>
              <a:rPr lang="en-US" altLang="ja-JP" b="1" dirty="0" smtClean="0"/>
              <a:t>NFA</a:t>
            </a:r>
            <a:r>
              <a:rPr lang="ja-JP" altLang="en-US" b="1" dirty="0" smtClean="0"/>
              <a:t>では</a:t>
            </a:r>
            <a:r>
              <a:rPr lang="en-US" altLang="ja-JP" b="1" dirty="0" smtClean="0"/>
              <a:t>δ</a:t>
            </a:r>
            <a:r>
              <a:rPr lang="ja-JP" altLang="en-US" b="1" dirty="0" smtClean="0"/>
              <a:t>と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は異なる</a:t>
            </a:r>
            <a:r>
              <a:rPr lang="ja-JP" altLang="en-US" b="1" dirty="0"/>
              <a:t>。</a:t>
            </a:r>
            <a:endParaRPr lang="en-US" altLang="ja-JP" b="1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10788" y="8251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＾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08104" y="46531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＾</a:t>
            </a:r>
            <a:endParaRPr kumimoji="1" lang="ja-JP" altLang="en-US" sz="2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995027" y="849085"/>
            <a:ext cx="27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＾</a:t>
            </a:r>
            <a:endParaRPr kumimoji="1" lang="ja-JP" altLang="en-US" sz="2400" dirty="0"/>
          </a:p>
        </p:txBody>
      </p:sp>
      <p:sp>
        <p:nvSpPr>
          <p:cNvPr id="2" name="円/楕円 1"/>
          <p:cNvSpPr/>
          <p:nvPr/>
        </p:nvSpPr>
        <p:spPr>
          <a:xfrm>
            <a:off x="3735090" y="2420143"/>
            <a:ext cx="842167" cy="2016125"/>
          </a:xfrm>
          <a:prstGeom prst="ellipse">
            <a:avLst/>
          </a:prstGeom>
          <a:noFill/>
          <a:ln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66FF"/>
              </a:solidFill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4908253" y="2277700"/>
            <a:ext cx="411162" cy="201612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31819" y="4616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kumimoji="1" lang="ja-JP" altLang="en-US" dirty="0" smtClean="0">
                <a:solidFill>
                  <a:srgbClr val="0066FF"/>
                </a:solidFill>
              </a:rPr>
              <a:t>閉包</a:t>
            </a:r>
            <a:r>
              <a:rPr kumimoji="1" lang="en-US" altLang="ja-JP" dirty="0" smtClean="0">
                <a:solidFill>
                  <a:srgbClr val="0066FF"/>
                </a:solidFill>
              </a:rPr>
              <a:t>(p)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640" y="46340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δ</a:t>
            </a:r>
            <a:r>
              <a:rPr lang="ja-JP" altLang="en-US" dirty="0" smtClean="0"/>
              <a:t>（</a:t>
            </a:r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lang="ja-JP" altLang="en-US" dirty="0" smtClean="0">
                <a:solidFill>
                  <a:srgbClr val="0066FF"/>
                </a:solidFill>
              </a:rPr>
              <a:t>閉包（</a:t>
            </a:r>
            <a:r>
              <a:rPr lang="en-US" altLang="ja-JP" dirty="0" smtClean="0">
                <a:solidFill>
                  <a:srgbClr val="0066FF"/>
                </a:solidFill>
              </a:rPr>
              <a:t>p</a:t>
            </a:r>
            <a:r>
              <a:rPr lang="ja-JP" altLang="en-US" dirty="0" smtClean="0">
                <a:solidFill>
                  <a:srgbClr val="0066FF"/>
                </a:solidFill>
              </a:rPr>
              <a:t>）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B050"/>
                </a:solidFill>
              </a:rPr>
              <a:t>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07190" y="4740210"/>
            <a:ext cx="353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δ(</a:t>
            </a:r>
            <a:r>
              <a:rPr kumimoji="1" lang="en-US" altLang="ja-JP" dirty="0" err="1" smtClean="0"/>
              <a:t>p,a</a:t>
            </a:r>
            <a:r>
              <a:rPr kumimoji="1" lang="en-US" altLang="ja-JP" dirty="0" smtClean="0"/>
              <a:t>)</a:t>
            </a:r>
            <a:r>
              <a:rPr lang="en-US" altLang="ja-JP" dirty="0" smtClean="0"/>
              <a:t>=ε-</a:t>
            </a:r>
            <a:r>
              <a:rPr lang="ja-JP" altLang="en-US" dirty="0" smtClean="0"/>
              <a:t>閉包</a:t>
            </a:r>
            <a:r>
              <a:rPr lang="en-US" altLang="ja-JP" dirty="0" smtClean="0"/>
              <a:t>(  δ(</a:t>
            </a:r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lang="ja-JP" altLang="en-US" dirty="0" smtClean="0">
                <a:solidFill>
                  <a:srgbClr val="0066FF"/>
                </a:solidFill>
              </a:rPr>
              <a:t>閉包</a:t>
            </a:r>
            <a:r>
              <a:rPr lang="en-US" altLang="ja-JP" dirty="0" smtClean="0">
                <a:solidFill>
                  <a:srgbClr val="0066FF"/>
                </a:solidFill>
              </a:rPr>
              <a:t>(p),</a:t>
            </a:r>
            <a:r>
              <a:rPr lang="en-US" altLang="ja-JP" dirty="0" smtClean="0">
                <a:solidFill>
                  <a:srgbClr val="00B050"/>
                </a:solidFill>
              </a:rPr>
              <a:t>a</a:t>
            </a:r>
            <a:r>
              <a:rPr lang="en-US" altLang="ja-JP" dirty="0" smtClean="0"/>
              <a:t>)   )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2" idx="3"/>
            <a:endCxn id="3" idx="0"/>
          </p:cNvCxnSpPr>
          <p:nvPr/>
        </p:nvCxnSpPr>
        <p:spPr>
          <a:xfrm flipH="1">
            <a:off x="2885817" y="4141013"/>
            <a:ext cx="972606" cy="47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H="1">
            <a:off x="4868565" y="4311786"/>
            <a:ext cx="257176" cy="317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347984" y="4436268"/>
            <a:ext cx="0" cy="2976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577822" y="4634049"/>
            <a:ext cx="175392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37806" y="4731613"/>
            <a:ext cx="14949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7056" y="38160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　</a:t>
            </a:r>
            <a:r>
              <a:rPr lang="en-US" altLang="ja-JP" dirty="0" smtClean="0"/>
              <a:t>2.38</a:t>
            </a:r>
            <a:endParaRPr kumimoji="1" lang="ja-JP" altLang="en-US" dirty="0"/>
          </a:p>
        </p:txBody>
      </p:sp>
      <p:grpSp>
        <p:nvGrpSpPr>
          <p:cNvPr id="72" name="Group 17"/>
          <p:cNvGrpSpPr>
            <a:grpSpLocks/>
          </p:cNvGrpSpPr>
          <p:nvPr/>
        </p:nvGrpSpPr>
        <p:grpSpPr bwMode="auto">
          <a:xfrm>
            <a:off x="3636665" y="1533229"/>
            <a:ext cx="323851" cy="455611"/>
            <a:chOff x="917" y="2024"/>
            <a:chExt cx="204" cy="287"/>
          </a:xfrm>
        </p:grpSpPr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 smtClean="0"/>
                <a:t>＾</a:t>
              </a:r>
              <a:endParaRPr lang="ja-JP" altLang="en-US" sz="1800" b="1" dirty="0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5608340" y="1988839"/>
            <a:ext cx="1044642" cy="2408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32901" y="4924876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p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から</a:t>
            </a:r>
            <a:r>
              <a:rPr kumimoji="1" lang="en-US" altLang="ja-JP" dirty="0" smtClean="0">
                <a:solidFill>
                  <a:srgbClr val="0066FF"/>
                </a:solidFill>
              </a:rPr>
              <a:t>ε</a:t>
            </a:r>
            <a:r>
              <a:rPr kumimoji="1" lang="ja-JP" altLang="en-US" dirty="0" err="1" smtClean="0">
                <a:solidFill>
                  <a:srgbClr val="0066FF"/>
                </a:solidFill>
              </a:rPr>
              <a:t>だけ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</a:t>
            </a:r>
            <a:endParaRPr kumimoji="1"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>
                <a:solidFill>
                  <a:srgbClr val="0066FF"/>
                </a:solidFill>
              </a:rPr>
              <a:t>推移</a:t>
            </a:r>
            <a:r>
              <a:rPr lang="ja-JP" altLang="en-US" dirty="0" smtClean="0">
                <a:solidFill>
                  <a:srgbClr val="0066FF"/>
                </a:solidFill>
              </a:rPr>
              <a:t>する先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の状態</a:t>
            </a:r>
            <a:endParaRPr lang="en-US" altLang="ja-JP" dirty="0" smtClean="0">
              <a:solidFill>
                <a:srgbClr val="0066FF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530594" y="4985726"/>
            <a:ext cx="1527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p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から</a:t>
            </a:r>
            <a:r>
              <a:rPr kumimoji="1" lang="en-US" altLang="ja-JP" dirty="0" smtClean="0">
                <a:solidFill>
                  <a:srgbClr val="0066FF"/>
                </a:solidFill>
              </a:rPr>
              <a:t>ε</a:t>
            </a:r>
            <a:r>
              <a:rPr kumimoji="1" lang="ja-JP" altLang="en-US" dirty="0" err="1" smtClean="0">
                <a:solidFill>
                  <a:srgbClr val="0066FF"/>
                </a:solidFill>
              </a:rPr>
              <a:t>だけ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</a:t>
            </a:r>
            <a:endParaRPr kumimoji="1"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>
                <a:solidFill>
                  <a:srgbClr val="0066FF"/>
                </a:solidFill>
              </a:rPr>
              <a:t>推移</a:t>
            </a:r>
            <a:r>
              <a:rPr lang="ja-JP" altLang="en-US" dirty="0" smtClean="0">
                <a:solidFill>
                  <a:srgbClr val="0066FF"/>
                </a:solidFill>
              </a:rPr>
              <a:t>する先の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状態</a:t>
            </a:r>
            <a:r>
              <a:rPr lang="ja-JP" altLang="en-US" dirty="0" smtClean="0">
                <a:solidFill>
                  <a:srgbClr val="FF0000"/>
                </a:solidFill>
              </a:rPr>
              <a:t>から入力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記号</a:t>
            </a:r>
            <a:r>
              <a:rPr lang="en-US" altLang="ja-JP" dirty="0" smtClean="0">
                <a:solidFill>
                  <a:srgbClr val="00B05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で推移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する先の状態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331749" y="5248041"/>
            <a:ext cx="364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p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から</a:t>
            </a:r>
            <a:r>
              <a:rPr kumimoji="1" lang="en-US" altLang="ja-JP" dirty="0" smtClean="0">
                <a:solidFill>
                  <a:srgbClr val="0066FF"/>
                </a:solidFill>
              </a:rPr>
              <a:t>ε</a:t>
            </a:r>
            <a:r>
              <a:rPr kumimoji="1" lang="ja-JP" altLang="en-US" dirty="0" err="1" smtClean="0">
                <a:solidFill>
                  <a:srgbClr val="0066FF"/>
                </a:solidFill>
              </a:rPr>
              <a:t>だけで</a:t>
            </a:r>
            <a:r>
              <a:rPr lang="ja-JP" altLang="en-US" dirty="0" smtClean="0">
                <a:solidFill>
                  <a:srgbClr val="0066FF"/>
                </a:solidFill>
              </a:rPr>
              <a:t>推移する先の状態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から入力記号</a:t>
            </a:r>
            <a:r>
              <a:rPr lang="en-US" altLang="ja-JP" dirty="0" smtClean="0">
                <a:solidFill>
                  <a:srgbClr val="00B05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で推移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する先の状態に推移し、さらに、それらの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状態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ε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推移する先の状態</a:t>
            </a:r>
            <a:endParaRPr kumimoji="1" lang="ja-JP" altLang="en-US" dirty="0"/>
          </a:p>
        </p:txBody>
      </p:sp>
      <p:sp>
        <p:nvSpPr>
          <p:cNvPr id="16" name="爆発 1 15"/>
          <p:cNvSpPr/>
          <p:nvPr/>
        </p:nvSpPr>
        <p:spPr>
          <a:xfrm>
            <a:off x="6825132" y="161162"/>
            <a:ext cx="2239498" cy="819269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21715" y="386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6867056" y="755462"/>
            <a:ext cx="407964" cy="22496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1763713" y="1917700"/>
            <a:ext cx="360362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8432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122488" y="2062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203575" y="206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637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8432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1595438" y="1382713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3635375" y="134143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2670175" y="1381125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851275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771775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690688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1955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2750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971550" y="9810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計算例</a:t>
            </a:r>
          </a:p>
        </p:txBody>
      </p:sp>
      <p:sp>
        <p:nvSpPr>
          <p:cNvPr id="28694" name="Text Box 25"/>
          <p:cNvSpPr txBox="1">
            <a:spLocks noChangeArrowheads="1"/>
          </p:cNvSpPr>
          <p:nvPr/>
        </p:nvSpPr>
        <p:spPr bwMode="auto">
          <a:xfrm>
            <a:off x="1311275" y="370052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>
              <a:solidFill>
                <a:srgbClr val="000000"/>
              </a:solidFill>
            </a:endParaRP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1490209" y="2783054"/>
            <a:ext cx="69326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(q0,0</a:t>
            </a:r>
            <a:r>
              <a:rPr lang="en-US" altLang="ja-JP" sz="1600" dirty="0">
                <a:solidFill>
                  <a:srgbClr val="000000"/>
                </a:solidFill>
              </a:rPr>
              <a:t>) =          (δ(     </a:t>
            </a:r>
            <a:r>
              <a:rPr lang="en-US" altLang="ja-JP" sz="1600" dirty="0">
                <a:solidFill>
                  <a:srgbClr val="0066FF"/>
                </a:solidFill>
              </a:rPr>
              <a:t>(q0,ε),</a:t>
            </a:r>
            <a:r>
              <a:rPr lang="en-US" altLang="ja-JP" sz="1600" dirty="0">
                <a:solidFill>
                  <a:srgbClr val="000000"/>
                </a:solidFill>
              </a:rPr>
              <a:t>0</a:t>
            </a:r>
            <a:r>
              <a:rPr lang="en-US" altLang="ja-JP" sz="16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                               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</a:t>
            </a:r>
            <a:r>
              <a:rPr lang="en-US" altLang="ja-JP" sz="1600" dirty="0" smtClean="0">
                <a:solidFill>
                  <a:srgbClr val="0066FF"/>
                </a:solidFill>
              </a:rPr>
              <a:t>q0</a:t>
            </a:r>
            <a:r>
              <a:rPr lang="ja-JP" altLang="en-US" sz="1600" dirty="0" smtClean="0">
                <a:solidFill>
                  <a:srgbClr val="0066FF"/>
                </a:solidFill>
              </a:rPr>
              <a:t>から</a:t>
            </a:r>
            <a:r>
              <a:rPr lang="en-US" altLang="ja-JP" sz="1600" dirty="0" smtClean="0">
                <a:solidFill>
                  <a:srgbClr val="0066FF"/>
                </a:solidFill>
              </a:rPr>
              <a:t>ε-</a:t>
            </a:r>
            <a:r>
              <a:rPr lang="ja-JP" altLang="en-US" sz="1600" dirty="0" smtClean="0">
                <a:solidFill>
                  <a:srgbClr val="0066FF"/>
                </a:solidFill>
              </a:rPr>
              <a:t>動作だけで推移する先の状態</a:t>
            </a:r>
            <a:endParaRPr lang="en-US" altLang="ja-JP" sz="1600" dirty="0" smtClean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(δ(</a:t>
            </a:r>
            <a:r>
              <a:rPr lang="en-US" altLang="ja-JP" sz="1600" dirty="0">
                <a:solidFill>
                  <a:srgbClr val="0066FF"/>
                </a:solidFill>
              </a:rPr>
              <a:t>{q0,q1,q2},</a:t>
            </a:r>
            <a:r>
              <a:rPr lang="en-US" altLang="ja-JP" sz="1600" dirty="0">
                <a:solidFill>
                  <a:srgbClr val="000000"/>
                </a:solidFill>
              </a:rPr>
              <a:t>0</a:t>
            </a:r>
            <a:r>
              <a:rPr lang="en-US" altLang="ja-JP" sz="1600" dirty="0" smtClean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　　　　　　　　　　　　推移式を分解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(δ(</a:t>
            </a:r>
            <a:r>
              <a:rPr lang="en-US" altLang="ja-JP" sz="1600" dirty="0">
                <a:solidFill>
                  <a:srgbClr val="0066FF"/>
                </a:solidFill>
              </a:rPr>
              <a:t>q0</a:t>
            </a:r>
            <a:r>
              <a:rPr lang="en-US" altLang="ja-JP" sz="1600" dirty="0">
                <a:solidFill>
                  <a:srgbClr val="000000"/>
                </a:solidFill>
              </a:rPr>
              <a:t>,0)∪δ(</a:t>
            </a:r>
            <a:r>
              <a:rPr lang="en-US" altLang="ja-JP" sz="1600" dirty="0">
                <a:solidFill>
                  <a:srgbClr val="0066FF"/>
                </a:solidFill>
              </a:rPr>
              <a:t>q1</a:t>
            </a:r>
            <a:r>
              <a:rPr lang="en-US" altLang="ja-JP" sz="1600" dirty="0">
                <a:solidFill>
                  <a:srgbClr val="000000"/>
                </a:solidFill>
              </a:rPr>
              <a:t>,0)∪δ(</a:t>
            </a:r>
            <a:r>
              <a:rPr lang="en-US" altLang="ja-JP" sz="1600" dirty="0">
                <a:solidFill>
                  <a:srgbClr val="0066FF"/>
                </a:solidFill>
              </a:rPr>
              <a:t>q2</a:t>
            </a:r>
            <a:r>
              <a:rPr lang="en-US" altLang="ja-JP" sz="1600" dirty="0">
                <a:solidFill>
                  <a:srgbClr val="000000"/>
                </a:solidFill>
              </a:rPr>
              <a:t>,0</a:t>
            </a:r>
            <a:r>
              <a:rPr lang="en-US" altLang="ja-JP" sz="1600" dirty="0" smtClean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　　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　　　　　　　　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({q0}∪</a:t>
            </a:r>
            <a:r>
              <a:rPr lang="en-US" altLang="ja-JP" sz="1600" dirty="0" err="1">
                <a:solidFill>
                  <a:srgbClr val="000000"/>
                </a:solidFill>
              </a:rPr>
              <a:t>φ∪φ</a:t>
            </a:r>
            <a:r>
              <a:rPr lang="en-US" altLang="ja-JP" sz="16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({q0})={q0,q1,q2</a:t>
            </a:r>
            <a:r>
              <a:rPr lang="en-US" altLang="ja-JP" sz="1600" dirty="0" smtClean="0">
                <a:solidFill>
                  <a:srgbClr val="000000"/>
                </a:solidFill>
              </a:rPr>
              <a:t>}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2255476" y="301750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</a:t>
            </a:r>
            <a:r>
              <a:rPr lang="en-US" altLang="ja-JP" sz="1600" dirty="0" err="1">
                <a:solidFill>
                  <a:srgbClr val="000000"/>
                </a:solidFill>
              </a:rPr>
              <a:t>Cl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2268538" y="372103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</a:t>
            </a:r>
            <a:r>
              <a:rPr lang="en-US" altLang="ja-JP" sz="1600" dirty="0" err="1">
                <a:solidFill>
                  <a:srgbClr val="000000"/>
                </a:solidFill>
              </a:rPr>
              <a:t>Cl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2268538" y="597277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</a:t>
            </a:r>
            <a:r>
              <a:rPr lang="en-US" altLang="ja-JP" sz="1600" dirty="0" err="1">
                <a:solidFill>
                  <a:srgbClr val="000000"/>
                </a:solidFill>
              </a:rPr>
              <a:t>Cl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28699" name="Rectangle 30"/>
          <p:cNvSpPr>
            <a:spLocks noChangeArrowheads="1"/>
          </p:cNvSpPr>
          <p:nvPr/>
        </p:nvSpPr>
        <p:spPr bwMode="auto">
          <a:xfrm>
            <a:off x="2255476" y="446029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</a:t>
            </a:r>
            <a:r>
              <a:rPr lang="en-US" altLang="ja-JP" sz="1600" dirty="0" err="1">
                <a:solidFill>
                  <a:srgbClr val="000000"/>
                </a:solidFill>
              </a:rPr>
              <a:t>Cl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28700" name="Rectangle 31"/>
          <p:cNvSpPr>
            <a:spLocks noChangeArrowheads="1"/>
          </p:cNvSpPr>
          <p:nvPr/>
        </p:nvSpPr>
        <p:spPr bwMode="auto">
          <a:xfrm>
            <a:off x="2285207" y="520386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</a:t>
            </a:r>
            <a:r>
              <a:rPr lang="en-US" altLang="ja-JP" sz="1600" dirty="0" err="1">
                <a:solidFill>
                  <a:srgbClr val="000000"/>
                </a:solidFill>
              </a:rPr>
              <a:t>Cl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grpSp>
        <p:nvGrpSpPr>
          <p:cNvPr id="28701" name="Group 32"/>
          <p:cNvGrpSpPr>
            <a:grpSpLocks/>
          </p:cNvGrpSpPr>
          <p:nvPr/>
        </p:nvGrpSpPr>
        <p:grpSpPr bwMode="auto">
          <a:xfrm>
            <a:off x="3213103" y="3034104"/>
            <a:ext cx="277813" cy="347664"/>
            <a:chOff x="917" y="2033"/>
            <a:chExt cx="175" cy="219"/>
          </a:xfrm>
        </p:grpSpPr>
        <p:sp>
          <p:nvSpPr>
            <p:cNvPr id="28719" name="Text Box 33"/>
            <p:cNvSpPr txBox="1">
              <a:spLocks noChangeArrowheads="1"/>
            </p:cNvSpPr>
            <p:nvPr/>
          </p:nvSpPr>
          <p:spPr bwMode="auto">
            <a:xfrm>
              <a:off x="917" y="2078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66FF"/>
                  </a:solidFill>
                </a:rPr>
                <a:t>δ</a:t>
              </a:r>
            </a:p>
          </p:txBody>
        </p:sp>
        <p:sp>
          <p:nvSpPr>
            <p:cNvPr id="28720" name="Text Box 34"/>
            <p:cNvSpPr txBox="1">
              <a:spLocks noChangeArrowheads="1"/>
            </p:cNvSpPr>
            <p:nvPr/>
          </p:nvSpPr>
          <p:spPr bwMode="auto">
            <a:xfrm>
              <a:off x="930" y="2033"/>
              <a:ext cx="1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>
                  <a:solidFill>
                    <a:srgbClr val="0066FF"/>
                  </a:solidFill>
                </a:rPr>
                <a:t>＾</a:t>
              </a:r>
            </a:p>
          </p:txBody>
        </p:sp>
      </p:grpSp>
      <p:grpSp>
        <p:nvGrpSpPr>
          <p:cNvPr id="28702" name="Group 35"/>
          <p:cNvGrpSpPr>
            <a:grpSpLocks/>
          </p:cNvGrpSpPr>
          <p:nvPr/>
        </p:nvGrpSpPr>
        <p:grpSpPr bwMode="auto">
          <a:xfrm>
            <a:off x="1403648" y="3019812"/>
            <a:ext cx="336550" cy="360363"/>
            <a:chOff x="917" y="2024"/>
            <a:chExt cx="212" cy="227"/>
          </a:xfrm>
        </p:grpSpPr>
        <p:sp>
          <p:nvSpPr>
            <p:cNvPr id="28717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0000"/>
                  </a:solidFill>
                </a:rPr>
                <a:t>δ</a:t>
              </a:r>
            </a:p>
          </p:txBody>
        </p:sp>
        <p:sp>
          <p:nvSpPr>
            <p:cNvPr id="28718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>
                  <a:solidFill>
                    <a:srgbClr val="000000"/>
                  </a:solidFill>
                </a:rPr>
                <a:t>＾</a:t>
              </a:r>
            </a:p>
          </p:txBody>
        </p:sp>
      </p:grpSp>
      <p:sp>
        <p:nvSpPr>
          <p:cNvPr id="2870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15</a:t>
            </a:r>
            <a:endParaRPr lang="ja-JP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1476375" y="2060575"/>
            <a:ext cx="2873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36096" y="110717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以下　</a:t>
            </a:r>
            <a:r>
              <a:rPr lang="en-US" altLang="ja-JP" dirty="0" smtClean="0">
                <a:solidFill>
                  <a:srgbClr val="000000"/>
                </a:solidFill>
              </a:rPr>
              <a:t>ε-</a:t>
            </a:r>
            <a:r>
              <a:rPr lang="en-US" altLang="ja-JP" dirty="0" err="1" smtClean="0">
                <a:solidFill>
                  <a:srgbClr val="000000"/>
                </a:solidFill>
              </a:rPr>
              <a:t>Cl</a:t>
            </a:r>
            <a:r>
              <a:rPr lang="ja-JP" altLang="en-US" dirty="0" smtClean="0">
                <a:solidFill>
                  <a:srgbClr val="000000"/>
                </a:solidFill>
              </a:rPr>
              <a:t>　は</a:t>
            </a:r>
            <a:r>
              <a:rPr lang="en-US" altLang="ja-JP" dirty="0" smtClean="0">
                <a:solidFill>
                  <a:srgbClr val="000000"/>
                </a:solidFill>
              </a:rPr>
              <a:t>ε-</a:t>
            </a:r>
            <a:r>
              <a:rPr lang="ja-JP" altLang="en-US" dirty="0" smtClean="0">
                <a:solidFill>
                  <a:srgbClr val="000000"/>
                </a:solidFill>
              </a:rPr>
              <a:t>閉包　を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意味</a:t>
            </a:r>
            <a:r>
              <a:rPr lang="ja-JP" altLang="en-US" dirty="0" smtClean="0">
                <a:solidFill>
                  <a:srgbClr val="000000"/>
                </a:solidFill>
              </a:rPr>
              <a:t>する。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550" y="51831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例　</a:t>
            </a:r>
            <a:r>
              <a:rPr lang="en-US" altLang="ja-JP" dirty="0" smtClean="0">
                <a:solidFill>
                  <a:srgbClr val="000000"/>
                </a:solidFill>
              </a:rPr>
              <a:t>2.14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3635375" y="3243655"/>
            <a:ext cx="144463" cy="20922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3526234" y="3354050"/>
            <a:ext cx="0" cy="4750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3521142" y="4057580"/>
            <a:ext cx="0" cy="4750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3095897" y="4752314"/>
            <a:ext cx="149746" cy="5881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3526234" y="4752314"/>
            <a:ext cx="634604" cy="57207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3851275" y="4752314"/>
            <a:ext cx="1115219" cy="57207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098267" y="5492815"/>
            <a:ext cx="36251" cy="5881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3815330" y="1886743"/>
            <a:ext cx="381000" cy="366713"/>
            <a:chOff x="3752850" y="1876153"/>
            <a:chExt cx="381000" cy="366713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52850" y="193806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50" name="ドーナツ 49"/>
            <p:cNvSpPr/>
            <p:nvPr/>
          </p:nvSpPr>
          <p:spPr>
            <a:xfrm>
              <a:off x="3779838" y="1876153"/>
              <a:ext cx="354012" cy="366713"/>
            </a:xfrm>
            <a:prstGeom prst="donut">
              <a:avLst>
                <a:gd name="adj" fmla="val 1290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403350" y="2420888"/>
            <a:ext cx="6381875" cy="648072"/>
            <a:chOff x="1403350" y="2420888"/>
            <a:chExt cx="6381875" cy="64807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403350" y="2484185"/>
              <a:ext cx="6381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δ(q0,ε</a:t>
              </a:r>
              <a:r>
                <a:rPr lang="en-US" altLang="ja-JP" sz="1600" dirty="0"/>
                <a:t>)</a:t>
              </a:r>
              <a:r>
                <a:rPr lang="en-US" altLang="ja-JP" sz="1600" dirty="0" smtClean="0"/>
                <a:t>=ε-Cl</a:t>
              </a:r>
              <a:r>
                <a:rPr lang="en-US" altLang="ja-JP" sz="1600" dirty="0"/>
                <a:t>(</a:t>
              </a:r>
              <a:r>
                <a:rPr lang="en-US" altLang="ja-JP" sz="1600" dirty="0" smtClean="0"/>
                <a:t>q0)={q0,q1,q2} </a:t>
              </a:r>
              <a:r>
                <a:rPr lang="ja-JP" altLang="en-US" sz="1600" dirty="0">
                  <a:solidFill>
                    <a:srgbClr val="0066FF"/>
                  </a:solidFill>
                </a:rPr>
                <a:t>←</a:t>
              </a:r>
              <a:r>
                <a:rPr lang="en-US" altLang="ja-JP" sz="1600" dirty="0">
                  <a:solidFill>
                    <a:srgbClr val="0066FF"/>
                  </a:solidFill>
                </a:rPr>
                <a:t>q0</a:t>
              </a:r>
              <a:r>
                <a:rPr lang="ja-JP" altLang="en-US" sz="1600" dirty="0">
                  <a:solidFill>
                    <a:srgbClr val="0066FF"/>
                  </a:solidFill>
                </a:rPr>
                <a:t>から</a:t>
              </a:r>
              <a:r>
                <a:rPr lang="en-US" altLang="ja-JP" sz="1600" dirty="0">
                  <a:solidFill>
                    <a:srgbClr val="0066FF"/>
                  </a:solidFill>
                </a:rPr>
                <a:t>ε-</a:t>
              </a:r>
              <a:r>
                <a:rPr lang="ja-JP" altLang="en-US" sz="1600" dirty="0">
                  <a:solidFill>
                    <a:srgbClr val="0066FF"/>
                  </a:solidFill>
                </a:rPr>
                <a:t>動作だけで推移する先の状態</a:t>
              </a:r>
              <a:endParaRPr lang="en-US" altLang="ja-JP" sz="1600" dirty="0">
                <a:solidFill>
                  <a:srgbClr val="0066FF"/>
                </a:solidFill>
              </a:endParaRPr>
            </a:p>
            <a:p>
              <a:endParaRPr kumimoji="1" lang="ja-JP" altLang="en-US" sz="16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403648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＾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01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1763713" y="1917700"/>
            <a:ext cx="360362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8432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122488" y="2062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203575" y="206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637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8432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1595438" y="1382713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3635375" y="134143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2670175" y="1381125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851275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771775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690688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1955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2750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971550" y="9810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計算例</a:t>
            </a:r>
          </a:p>
        </p:txBody>
      </p:sp>
      <p:grpSp>
        <p:nvGrpSpPr>
          <p:cNvPr id="28692" name="Group 21"/>
          <p:cNvGrpSpPr>
            <a:grpSpLocks/>
          </p:cNvGrpSpPr>
          <p:nvPr/>
        </p:nvGrpSpPr>
        <p:grpSpPr bwMode="auto">
          <a:xfrm>
            <a:off x="1403648" y="2420565"/>
            <a:ext cx="336550" cy="360363"/>
            <a:chOff x="917" y="2024"/>
            <a:chExt cx="212" cy="227"/>
          </a:xfrm>
        </p:grpSpPr>
        <p:sp>
          <p:nvSpPr>
            <p:cNvPr id="28721" name="Text Box 2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22" name="Text Box 2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28693" name="Rectangle 24"/>
          <p:cNvSpPr>
            <a:spLocks noChangeArrowheads="1"/>
          </p:cNvSpPr>
          <p:nvPr/>
        </p:nvSpPr>
        <p:spPr bwMode="auto">
          <a:xfrm>
            <a:off x="2268538" y="2492896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sp>
        <p:nvSpPr>
          <p:cNvPr id="28694" name="Text Box 25"/>
          <p:cNvSpPr txBox="1">
            <a:spLocks noChangeArrowheads="1"/>
          </p:cNvSpPr>
          <p:nvPr/>
        </p:nvSpPr>
        <p:spPr bwMode="auto">
          <a:xfrm>
            <a:off x="1311275" y="33893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1500188" y="2458675"/>
            <a:ext cx="69326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(q0,ε)=         (q0)={q0,q1,q2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　　　</a:t>
            </a: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①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(q0,0) =     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δ(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q0,ε),0)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δ({q0,q1,q2},0))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δ(q0,0)∪δ(q1,0)∪δ(q2,0))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</a:t>
            </a:r>
            <a:r>
              <a:rPr lang="en-US" altLang="ja-JP" sz="1600" dirty="0" smtClean="0"/>
              <a:t>({</a:t>
            </a:r>
            <a:r>
              <a:rPr lang="en-US" altLang="ja-JP" sz="1600" dirty="0"/>
              <a:t>q0}∪</a:t>
            </a:r>
            <a:r>
              <a:rPr lang="en-US" altLang="ja-JP" sz="1600" dirty="0" err="1"/>
              <a:t>φ∪φ</a:t>
            </a:r>
            <a:r>
              <a:rPr lang="en-US" altLang="ja-JP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</a:t>
            </a:r>
            <a:r>
              <a:rPr lang="en-US" altLang="ja-JP" sz="1600" dirty="0" smtClean="0"/>
              <a:t>({</a:t>
            </a:r>
            <a:r>
              <a:rPr lang="en-US" altLang="ja-JP" sz="1600" dirty="0"/>
              <a:t>q0})={q0,q1,q2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　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②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(q0,1)=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(q0,ε),1)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(δ({q0,q1,q2},1))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(δ(q0,1)∪δ(q1,1)∪δ(q2,1))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(φ∪{q1}∪φ)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({q1})={q1,q2}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(q0,2)=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(q0,ε),2)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(δ({q0,q1,q2},2))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(δ(q0,2)∪δ(q1,2)∪δ(q2,2))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</a:t>
            </a:r>
            <a:r>
              <a:rPr lang="en-US" altLang="ja-JP" sz="1600" dirty="0" err="1"/>
              <a:t>φ∪φ</a:t>
            </a:r>
            <a:r>
              <a:rPr lang="en-US" altLang="ja-JP" sz="1600" dirty="0"/>
              <a:t>∪{q2})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({q2})={q2}</a:t>
            </a:r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2255476" y="270628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2268539" y="295107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2268538" y="3679327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28699" name="Rectangle 30"/>
          <p:cNvSpPr>
            <a:spLocks noChangeArrowheads="1"/>
          </p:cNvSpPr>
          <p:nvPr/>
        </p:nvSpPr>
        <p:spPr bwMode="auto">
          <a:xfrm>
            <a:off x="2268538" y="3184214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28700" name="Rectangle 31"/>
          <p:cNvSpPr>
            <a:spLocks noChangeArrowheads="1"/>
          </p:cNvSpPr>
          <p:nvPr/>
        </p:nvSpPr>
        <p:spPr bwMode="auto">
          <a:xfrm>
            <a:off x="2267744" y="340981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grpSp>
        <p:nvGrpSpPr>
          <p:cNvPr id="28701" name="Group 32"/>
          <p:cNvGrpSpPr>
            <a:grpSpLocks/>
          </p:cNvGrpSpPr>
          <p:nvPr/>
        </p:nvGrpSpPr>
        <p:grpSpPr bwMode="auto">
          <a:xfrm>
            <a:off x="2915816" y="2722884"/>
            <a:ext cx="336550" cy="346076"/>
            <a:chOff x="917" y="2033"/>
            <a:chExt cx="212" cy="218"/>
          </a:xfrm>
        </p:grpSpPr>
        <p:sp>
          <p:nvSpPr>
            <p:cNvPr id="28719" name="Text Box 33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20" name="Text Box 34"/>
            <p:cNvSpPr txBox="1">
              <a:spLocks noChangeArrowheads="1"/>
            </p:cNvSpPr>
            <p:nvPr/>
          </p:nvSpPr>
          <p:spPr bwMode="auto">
            <a:xfrm>
              <a:off x="930" y="2033"/>
              <a:ext cx="1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28702" name="Group 35"/>
          <p:cNvGrpSpPr>
            <a:grpSpLocks/>
          </p:cNvGrpSpPr>
          <p:nvPr/>
        </p:nvGrpSpPr>
        <p:grpSpPr bwMode="auto">
          <a:xfrm>
            <a:off x="1403648" y="2708597"/>
            <a:ext cx="336550" cy="360363"/>
            <a:chOff x="917" y="2024"/>
            <a:chExt cx="212" cy="227"/>
          </a:xfrm>
        </p:grpSpPr>
        <p:sp>
          <p:nvSpPr>
            <p:cNvPr id="28717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18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28703" name="Group 39"/>
          <p:cNvGrpSpPr>
            <a:grpSpLocks/>
          </p:cNvGrpSpPr>
          <p:nvPr/>
        </p:nvGrpSpPr>
        <p:grpSpPr bwMode="auto">
          <a:xfrm>
            <a:off x="1427138" y="3889375"/>
            <a:ext cx="336550" cy="360363"/>
            <a:chOff x="917" y="2024"/>
            <a:chExt cx="212" cy="227"/>
          </a:xfrm>
        </p:grpSpPr>
        <p:sp>
          <p:nvSpPr>
            <p:cNvPr id="28715" name="Text Box 40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16" name="Text Box 41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28704" name="Group 42"/>
          <p:cNvGrpSpPr>
            <a:grpSpLocks/>
          </p:cNvGrpSpPr>
          <p:nvPr/>
        </p:nvGrpSpPr>
        <p:grpSpPr bwMode="auto">
          <a:xfrm>
            <a:off x="1427138" y="5156870"/>
            <a:ext cx="336550" cy="360362"/>
            <a:chOff x="917" y="2024"/>
            <a:chExt cx="212" cy="227"/>
          </a:xfrm>
        </p:grpSpPr>
        <p:sp>
          <p:nvSpPr>
            <p:cNvPr id="28713" name="Text Box 43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14" name="Text Box 44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28705" name="Group 45"/>
          <p:cNvGrpSpPr>
            <a:grpSpLocks/>
          </p:cNvGrpSpPr>
          <p:nvPr/>
        </p:nvGrpSpPr>
        <p:grpSpPr bwMode="auto">
          <a:xfrm>
            <a:off x="3043238" y="3932733"/>
            <a:ext cx="336550" cy="360363"/>
            <a:chOff x="917" y="2024"/>
            <a:chExt cx="212" cy="227"/>
          </a:xfrm>
        </p:grpSpPr>
        <p:sp>
          <p:nvSpPr>
            <p:cNvPr id="28711" name="Text Box 4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12" name="Text Box 4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28706" name="Group 48"/>
          <p:cNvGrpSpPr>
            <a:grpSpLocks/>
          </p:cNvGrpSpPr>
          <p:nvPr/>
        </p:nvGrpSpPr>
        <p:grpSpPr bwMode="auto">
          <a:xfrm>
            <a:off x="3022600" y="5156870"/>
            <a:ext cx="336550" cy="360362"/>
            <a:chOff x="917" y="2024"/>
            <a:chExt cx="212" cy="227"/>
          </a:xfrm>
        </p:grpSpPr>
        <p:sp>
          <p:nvSpPr>
            <p:cNvPr id="28709" name="Text Box 4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28710" name="Text Box 5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2870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16</a:t>
            </a:r>
            <a:endParaRPr lang="ja-JP" altLang="ja-JP" sz="1400" dirty="0" smtClean="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1476375" y="2060575"/>
            <a:ext cx="2873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24128" y="1917700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以下　</a:t>
            </a:r>
            <a:r>
              <a:rPr kumimoji="1" lang="en-US" altLang="ja-JP" dirty="0" smtClean="0"/>
              <a:t>ε-</a:t>
            </a:r>
            <a:r>
              <a:rPr kumimoji="1" lang="en-US" altLang="ja-JP" dirty="0" err="1" smtClean="0"/>
              <a:t>Cl</a:t>
            </a:r>
            <a:r>
              <a:rPr kumimoji="1" lang="ja-JP" altLang="en-US" dirty="0" smtClean="0"/>
              <a:t>　は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閉包　を</a:t>
            </a:r>
            <a:endParaRPr kumimoji="1" lang="en-US" altLang="ja-JP" dirty="0" smtClean="0"/>
          </a:p>
          <a:p>
            <a:r>
              <a:rPr lang="ja-JP" altLang="en-US" dirty="0"/>
              <a:t>意味</a:t>
            </a:r>
            <a:r>
              <a:rPr lang="ja-JP" altLang="en-US" dirty="0" smtClean="0"/>
              <a:t>する。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550" y="51831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2.14</a:t>
            </a:r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3752850" y="1876153"/>
            <a:ext cx="381000" cy="366713"/>
            <a:chOff x="3752850" y="1876153"/>
            <a:chExt cx="381000" cy="366713"/>
          </a:xfrm>
        </p:grpSpPr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3752850" y="193806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q2</a:t>
              </a:r>
            </a:p>
          </p:txBody>
        </p:sp>
        <p:sp>
          <p:nvSpPr>
            <p:cNvPr id="55" name="ドーナツ 54"/>
            <p:cNvSpPr/>
            <p:nvPr/>
          </p:nvSpPr>
          <p:spPr>
            <a:xfrm>
              <a:off x="3779838" y="1876153"/>
              <a:ext cx="354012" cy="366713"/>
            </a:xfrm>
            <a:prstGeom prst="donut">
              <a:avLst>
                <a:gd name="adj" fmla="val 1290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17637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2843213" y="1917700"/>
            <a:ext cx="360362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122488" y="2062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203575" y="206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637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8432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1595438" y="1382713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3635375" y="134143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2670175" y="1381125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851275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771775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690688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1955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2750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971550" y="9810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計算例</a:t>
            </a: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1311275" y="33893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/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1501693" y="2361943"/>
            <a:ext cx="69326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(q1,0) =        </a:t>
            </a:r>
            <a:r>
              <a:rPr lang="en-US" altLang="ja-JP" sz="1600" dirty="0" smtClean="0"/>
              <a:t> (</a:t>
            </a:r>
            <a:r>
              <a:rPr lang="en-US" altLang="ja-JP" sz="1600" dirty="0"/>
              <a:t>δ(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q1,ε),0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(δ({q1,q2},0))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(δ(q1,0)∪δ(q2,0))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</a:t>
            </a:r>
            <a:r>
              <a:rPr lang="en-US" altLang="ja-JP" sz="1600" dirty="0" err="1"/>
              <a:t>φ∪φ</a:t>
            </a:r>
            <a:r>
              <a:rPr lang="en-US" altLang="ja-JP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({φ})=φ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(q1,1)=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(q1,ε),1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(δ({q1,q2},1))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(δ(q1,1)∪δ(q2,1))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({q1}∪φ)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({q1})={q1,q2}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(q1,2)=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(q1,ε),2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(δ({q1,q2},2))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(δ(q1,2)∪δ(q2,2))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(φ∪{q2})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({q2})={q2}</a:t>
            </a:r>
          </a:p>
        </p:txBody>
      </p:sp>
      <p:sp>
        <p:nvSpPr>
          <p:cNvPr id="30742" name="Rectangle 23"/>
          <p:cNvSpPr>
            <a:spLocks noChangeArrowheads="1"/>
          </p:cNvSpPr>
          <p:nvPr/>
        </p:nvSpPr>
        <p:spPr bwMode="auto">
          <a:xfrm>
            <a:off x="2268538" y="2595088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30743" name="Rectangle 24"/>
          <p:cNvSpPr>
            <a:spLocks noChangeArrowheads="1"/>
          </p:cNvSpPr>
          <p:nvPr/>
        </p:nvSpPr>
        <p:spPr bwMode="auto">
          <a:xfrm>
            <a:off x="2269704" y="2858861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30744" name="Rectangle 25"/>
          <p:cNvSpPr>
            <a:spLocks noChangeArrowheads="1"/>
          </p:cNvSpPr>
          <p:nvPr/>
        </p:nvSpPr>
        <p:spPr bwMode="auto">
          <a:xfrm>
            <a:off x="2294664" y="3587887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30745" name="Rectangle 26"/>
          <p:cNvSpPr>
            <a:spLocks noChangeArrowheads="1"/>
          </p:cNvSpPr>
          <p:nvPr/>
        </p:nvSpPr>
        <p:spPr bwMode="auto">
          <a:xfrm>
            <a:off x="2281600" y="3089411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sp>
        <p:nvSpPr>
          <p:cNvPr id="30746" name="Rectangle 27"/>
          <p:cNvSpPr>
            <a:spLocks noChangeArrowheads="1"/>
          </p:cNvSpPr>
          <p:nvPr/>
        </p:nvSpPr>
        <p:spPr bwMode="auto">
          <a:xfrm>
            <a:off x="2268538" y="334450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ε-Cl</a:t>
            </a:r>
          </a:p>
        </p:txBody>
      </p:sp>
      <p:grpSp>
        <p:nvGrpSpPr>
          <p:cNvPr id="30747" name="Group 28"/>
          <p:cNvGrpSpPr>
            <a:grpSpLocks/>
          </p:cNvGrpSpPr>
          <p:nvPr/>
        </p:nvGrpSpPr>
        <p:grpSpPr bwMode="auto">
          <a:xfrm>
            <a:off x="3011314" y="2609487"/>
            <a:ext cx="336550" cy="360363"/>
            <a:chOff x="917" y="2024"/>
            <a:chExt cx="212" cy="227"/>
          </a:xfrm>
        </p:grpSpPr>
        <p:sp>
          <p:nvSpPr>
            <p:cNvPr id="30765" name="Text Box 2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66" name="Text Box 30"/>
            <p:cNvSpPr txBox="1">
              <a:spLocks noChangeArrowheads="1"/>
            </p:cNvSpPr>
            <p:nvPr/>
          </p:nvSpPr>
          <p:spPr bwMode="auto">
            <a:xfrm>
              <a:off x="930" y="202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 dirty="0"/>
                <a:t>＾</a:t>
              </a:r>
            </a:p>
          </p:txBody>
        </p:sp>
      </p:grpSp>
      <p:grpSp>
        <p:nvGrpSpPr>
          <p:cNvPr id="30748" name="Group 31"/>
          <p:cNvGrpSpPr>
            <a:grpSpLocks/>
          </p:cNvGrpSpPr>
          <p:nvPr/>
        </p:nvGrpSpPr>
        <p:grpSpPr bwMode="auto">
          <a:xfrm>
            <a:off x="1387949" y="2564904"/>
            <a:ext cx="336550" cy="360362"/>
            <a:chOff x="917" y="2024"/>
            <a:chExt cx="212" cy="227"/>
          </a:xfrm>
        </p:grpSpPr>
        <p:sp>
          <p:nvSpPr>
            <p:cNvPr id="30763" name="Text Box 3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64" name="Text Box 3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0749" name="Group 35"/>
          <p:cNvGrpSpPr>
            <a:grpSpLocks/>
          </p:cNvGrpSpPr>
          <p:nvPr/>
        </p:nvGrpSpPr>
        <p:grpSpPr bwMode="auto">
          <a:xfrm>
            <a:off x="1410342" y="3775977"/>
            <a:ext cx="336550" cy="360363"/>
            <a:chOff x="917" y="2024"/>
            <a:chExt cx="212" cy="227"/>
          </a:xfrm>
        </p:grpSpPr>
        <p:sp>
          <p:nvSpPr>
            <p:cNvPr id="30761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62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0750" name="Group 38"/>
          <p:cNvGrpSpPr>
            <a:grpSpLocks/>
          </p:cNvGrpSpPr>
          <p:nvPr/>
        </p:nvGrpSpPr>
        <p:grpSpPr bwMode="auto">
          <a:xfrm>
            <a:off x="1410342" y="5000113"/>
            <a:ext cx="336550" cy="360362"/>
            <a:chOff x="917" y="2024"/>
            <a:chExt cx="212" cy="227"/>
          </a:xfrm>
        </p:grpSpPr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60" name="Text Box 4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0751" name="Group 41"/>
          <p:cNvGrpSpPr>
            <a:grpSpLocks/>
          </p:cNvGrpSpPr>
          <p:nvPr/>
        </p:nvGrpSpPr>
        <p:grpSpPr bwMode="auto">
          <a:xfrm>
            <a:off x="3033713" y="3867150"/>
            <a:ext cx="336550" cy="360363"/>
            <a:chOff x="917" y="2024"/>
            <a:chExt cx="212" cy="227"/>
          </a:xfrm>
        </p:grpSpPr>
        <p:sp>
          <p:nvSpPr>
            <p:cNvPr id="30757" name="Text Box 4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58" name="Text Box 4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30752" name="Group 44"/>
          <p:cNvGrpSpPr>
            <a:grpSpLocks/>
          </p:cNvGrpSpPr>
          <p:nvPr/>
        </p:nvGrpSpPr>
        <p:grpSpPr bwMode="auto">
          <a:xfrm>
            <a:off x="3028950" y="5032610"/>
            <a:ext cx="336550" cy="360362"/>
            <a:chOff x="917" y="2024"/>
            <a:chExt cx="212" cy="227"/>
          </a:xfrm>
        </p:grpSpPr>
        <p:sp>
          <p:nvSpPr>
            <p:cNvPr id="30755" name="Text Box 45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0756" name="Text Box 46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307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17</a:t>
            </a:r>
            <a:endParaRPr lang="ja-JP" altLang="ja-JP" sz="1400" dirty="0" smtClean="0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1476375" y="2060575"/>
            <a:ext cx="2873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530020" y="2278063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(</a:t>
            </a:r>
            <a:r>
              <a:rPr lang="en-US" altLang="ja-JP" sz="1600" dirty="0" smtClean="0">
                <a:latin typeface="+mn-lt"/>
              </a:rPr>
              <a:t>q1,ε) =</a:t>
            </a:r>
            <a:r>
              <a:rPr lang="ja-JP" altLang="en-US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ε-Cl(q1)= {q1,q2</a:t>
            </a:r>
            <a:r>
              <a:rPr lang="en-US" altLang="ja-JP" sz="1600" dirty="0">
                <a:latin typeface="+mn-lt"/>
              </a:rPr>
              <a:t>}</a:t>
            </a:r>
            <a:r>
              <a:rPr lang="ja-JP" altLang="en-US" sz="1600" dirty="0">
                <a:latin typeface="+mn-lt"/>
              </a:rPr>
              <a:t>　</a:t>
            </a:r>
            <a:r>
              <a:rPr lang="ja-JP" altLang="en-US" dirty="0">
                <a:latin typeface="+mn-lt"/>
              </a:rPr>
              <a:t>　</a:t>
            </a:r>
          </a:p>
        </p:txBody>
      </p:sp>
      <p:grpSp>
        <p:nvGrpSpPr>
          <p:cNvPr id="49" name="Group 31"/>
          <p:cNvGrpSpPr>
            <a:grpSpLocks/>
          </p:cNvGrpSpPr>
          <p:nvPr/>
        </p:nvGrpSpPr>
        <p:grpSpPr bwMode="auto">
          <a:xfrm>
            <a:off x="1361823" y="2309541"/>
            <a:ext cx="336550" cy="360362"/>
            <a:chOff x="917" y="2024"/>
            <a:chExt cx="212" cy="227"/>
          </a:xfrm>
        </p:grpSpPr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752850" y="1876153"/>
            <a:ext cx="381000" cy="366713"/>
            <a:chOff x="3752850" y="1876153"/>
            <a:chExt cx="381000" cy="366713"/>
          </a:xfrm>
        </p:grpSpPr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752850" y="193806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q2</a:t>
              </a:r>
            </a:p>
          </p:txBody>
        </p:sp>
        <p:sp>
          <p:nvSpPr>
            <p:cNvPr id="3" name="ドーナツ 2"/>
            <p:cNvSpPr/>
            <p:nvPr/>
          </p:nvSpPr>
          <p:spPr>
            <a:xfrm>
              <a:off x="3779838" y="1876153"/>
              <a:ext cx="354012" cy="366713"/>
            </a:xfrm>
            <a:prstGeom prst="donut">
              <a:avLst>
                <a:gd name="adj" fmla="val 1290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17637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8432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779838" y="1917701"/>
            <a:ext cx="354012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122488" y="2062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03575" y="206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7637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779838" y="19177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432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741738" y="1878013"/>
            <a:ext cx="431800" cy="433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</p:txBody>
      </p:sp>
      <p:sp>
        <p:nvSpPr>
          <p:cNvPr id="36875" name="Freeform 11"/>
          <p:cNvSpPr>
            <a:spLocks/>
          </p:cNvSpPr>
          <p:nvPr/>
        </p:nvSpPr>
        <p:spPr bwMode="auto">
          <a:xfrm>
            <a:off x="1595438" y="1382713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3635375" y="134143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2670175" y="1381125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851275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771775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690688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1955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2750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971550" y="9810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計算例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1311275" y="363406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/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455811" y="2676025"/>
            <a:ext cx="69326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(q2,0) =          (δ( 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q2,ε),0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(δ({q2},0))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(δ(q2,0))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(φ)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        ({φ})=φ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(q2,1)=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(q2,ε),1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(δ({q2},1))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(δ(q2,1))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(φ)=φ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(q2,2)=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     (q2,ε),2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(δ({q2},2))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(δ(q2,2))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({q2})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({q2})={q2}</a:t>
            </a:r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2268538" y="288158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2268538" y="3168922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sp>
        <p:nvSpPr>
          <p:cNvPr id="36888" name="Rectangle 25"/>
          <p:cNvSpPr>
            <a:spLocks noChangeArrowheads="1"/>
          </p:cNvSpPr>
          <p:nvPr/>
        </p:nvSpPr>
        <p:spPr bwMode="auto">
          <a:xfrm>
            <a:off x="2268538" y="388488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sp>
        <p:nvSpPr>
          <p:cNvPr id="36889" name="Rectangle 26"/>
          <p:cNvSpPr>
            <a:spLocks noChangeArrowheads="1"/>
          </p:cNvSpPr>
          <p:nvPr/>
        </p:nvSpPr>
        <p:spPr bwMode="auto">
          <a:xfrm>
            <a:off x="2268538" y="338641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sp>
        <p:nvSpPr>
          <p:cNvPr id="36890" name="Rectangle 27"/>
          <p:cNvSpPr>
            <a:spLocks noChangeArrowheads="1"/>
          </p:cNvSpPr>
          <p:nvPr/>
        </p:nvSpPr>
        <p:spPr bwMode="auto">
          <a:xfrm>
            <a:off x="2268538" y="360231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ε-Cl</a:t>
            </a:r>
          </a:p>
        </p:txBody>
      </p:sp>
      <p:grpSp>
        <p:nvGrpSpPr>
          <p:cNvPr id="36891" name="Group 28"/>
          <p:cNvGrpSpPr>
            <a:grpSpLocks/>
          </p:cNvGrpSpPr>
          <p:nvPr/>
        </p:nvGrpSpPr>
        <p:grpSpPr bwMode="auto">
          <a:xfrm>
            <a:off x="3054350" y="2912714"/>
            <a:ext cx="336550" cy="360363"/>
            <a:chOff x="917" y="2024"/>
            <a:chExt cx="212" cy="227"/>
          </a:xfrm>
        </p:grpSpPr>
        <p:sp>
          <p:nvSpPr>
            <p:cNvPr id="36909" name="Text Box 2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10" name="Text Box 3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6892" name="Group 31"/>
          <p:cNvGrpSpPr>
            <a:grpSpLocks/>
          </p:cNvGrpSpPr>
          <p:nvPr/>
        </p:nvGrpSpPr>
        <p:grpSpPr bwMode="auto">
          <a:xfrm>
            <a:off x="1298076" y="2881585"/>
            <a:ext cx="336550" cy="360362"/>
            <a:chOff x="917" y="2024"/>
            <a:chExt cx="212" cy="227"/>
          </a:xfrm>
        </p:grpSpPr>
        <p:sp>
          <p:nvSpPr>
            <p:cNvPr id="36907" name="Text Box 3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08" name="Text Box 3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6893" name="Group 35"/>
          <p:cNvGrpSpPr>
            <a:grpSpLocks/>
          </p:cNvGrpSpPr>
          <p:nvPr/>
        </p:nvGrpSpPr>
        <p:grpSpPr bwMode="auto">
          <a:xfrm>
            <a:off x="1331913" y="4134122"/>
            <a:ext cx="336550" cy="360363"/>
            <a:chOff x="917" y="2024"/>
            <a:chExt cx="212" cy="227"/>
          </a:xfrm>
        </p:grpSpPr>
        <p:sp>
          <p:nvSpPr>
            <p:cNvPr id="36905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06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36894" name="Group 38"/>
          <p:cNvGrpSpPr>
            <a:grpSpLocks/>
          </p:cNvGrpSpPr>
          <p:nvPr/>
        </p:nvGrpSpPr>
        <p:grpSpPr bwMode="auto">
          <a:xfrm>
            <a:off x="1331913" y="5329510"/>
            <a:ext cx="336550" cy="360362"/>
            <a:chOff x="917" y="2024"/>
            <a:chExt cx="212" cy="227"/>
          </a:xfrm>
        </p:grpSpPr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04" name="Text Box 4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36895" name="Group 41"/>
          <p:cNvGrpSpPr>
            <a:grpSpLocks/>
          </p:cNvGrpSpPr>
          <p:nvPr/>
        </p:nvGrpSpPr>
        <p:grpSpPr bwMode="auto">
          <a:xfrm>
            <a:off x="2959100" y="4121422"/>
            <a:ext cx="336550" cy="360363"/>
            <a:chOff x="917" y="2024"/>
            <a:chExt cx="212" cy="227"/>
          </a:xfrm>
        </p:grpSpPr>
        <p:sp>
          <p:nvSpPr>
            <p:cNvPr id="36901" name="Text Box 4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02" name="Text Box 4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36896" name="Group 44"/>
          <p:cNvGrpSpPr>
            <a:grpSpLocks/>
          </p:cNvGrpSpPr>
          <p:nvPr/>
        </p:nvGrpSpPr>
        <p:grpSpPr bwMode="auto">
          <a:xfrm>
            <a:off x="2928938" y="5329510"/>
            <a:ext cx="336550" cy="360362"/>
            <a:chOff x="917" y="2024"/>
            <a:chExt cx="212" cy="227"/>
          </a:xfrm>
        </p:grpSpPr>
        <p:sp>
          <p:nvSpPr>
            <p:cNvPr id="36899" name="Text Box 45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6900" name="Text Box 46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sp>
        <p:nvSpPr>
          <p:cNvPr id="3689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18</a:t>
            </a:r>
            <a:endParaRPr lang="ja-JP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75656" y="248101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(q2,ε</a:t>
            </a:r>
            <a:r>
              <a:rPr lang="en-US" altLang="ja-JP" sz="1600" dirty="0" smtClean="0"/>
              <a:t>)=ε-Cl(q2)={q2}</a:t>
            </a:r>
            <a:endParaRPr lang="en-US" altLang="ja-JP" sz="1600" dirty="0"/>
          </a:p>
        </p:txBody>
      </p:sp>
      <p:grpSp>
        <p:nvGrpSpPr>
          <p:cNvPr id="49" name="Group 35"/>
          <p:cNvGrpSpPr>
            <a:grpSpLocks/>
          </p:cNvGrpSpPr>
          <p:nvPr/>
        </p:nvGrpSpPr>
        <p:grpSpPr bwMode="auto">
          <a:xfrm>
            <a:off x="1361500" y="2454682"/>
            <a:ext cx="336550" cy="360363"/>
            <a:chOff x="917" y="2024"/>
            <a:chExt cx="212" cy="227"/>
          </a:xfrm>
        </p:grpSpPr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2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17637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2843213" y="19177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122488" y="2062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203575" y="206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7637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843213" y="19177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1595438" y="1382713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900" name="Freeform 12"/>
          <p:cNvSpPr>
            <a:spLocks/>
          </p:cNvSpPr>
          <p:nvPr/>
        </p:nvSpPr>
        <p:spPr bwMode="auto">
          <a:xfrm>
            <a:off x="3635375" y="134143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901" name="Freeform 13"/>
          <p:cNvSpPr>
            <a:spLocks/>
          </p:cNvSpPr>
          <p:nvPr/>
        </p:nvSpPr>
        <p:spPr bwMode="auto">
          <a:xfrm>
            <a:off x="2670175" y="1381125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851275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771775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690688" y="1125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1955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275013" y="1774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971550" y="9810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計算例</a:t>
            </a:r>
          </a:p>
        </p:txBody>
      </p:sp>
      <p:sp>
        <p:nvSpPr>
          <p:cNvPr id="37908" name="Text Box 21"/>
          <p:cNvSpPr txBox="1">
            <a:spLocks noChangeArrowheads="1"/>
          </p:cNvSpPr>
          <p:nvPr/>
        </p:nvSpPr>
        <p:spPr bwMode="auto">
          <a:xfrm>
            <a:off x="1311275" y="33893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600">
              <a:solidFill>
                <a:srgbClr val="000000"/>
              </a:solidFill>
            </a:endParaRP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1490046" y="2412233"/>
            <a:ext cx="69326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(q0,</a:t>
            </a:r>
            <a:r>
              <a:rPr lang="en-US" altLang="ja-JP" sz="1600" dirty="0">
                <a:solidFill>
                  <a:srgbClr val="0066FF"/>
                </a:solidFill>
              </a:rPr>
              <a:t>12</a:t>
            </a:r>
            <a:r>
              <a:rPr lang="en-US" altLang="ja-JP" sz="1600" dirty="0">
                <a:solidFill>
                  <a:srgbClr val="000000"/>
                </a:solidFill>
              </a:rPr>
              <a:t>) =        (δ(</a:t>
            </a:r>
            <a:r>
              <a:rPr lang="en-US" altLang="ja-JP" sz="1600" dirty="0">
                <a:solidFill>
                  <a:srgbClr val="333399"/>
                </a:solidFill>
              </a:rPr>
              <a:t>    </a:t>
            </a:r>
            <a:r>
              <a:rPr lang="en-US" altLang="ja-JP" sz="1600" dirty="0"/>
              <a:t>(q0,1),</a:t>
            </a:r>
            <a:r>
              <a:rPr lang="en-US" altLang="ja-JP" sz="1600" dirty="0">
                <a:solidFill>
                  <a:srgbClr val="000000"/>
                </a:solidFill>
              </a:rPr>
              <a:t>2</a:t>
            </a:r>
            <a:r>
              <a:rPr lang="en-US" altLang="ja-JP" sz="1600" dirty="0" smtClean="0">
                <a:solidFill>
                  <a:srgbClr val="000000"/>
                </a:solidFill>
              </a:rPr>
              <a:t>))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(δ</a:t>
            </a:r>
            <a:r>
              <a:rPr lang="en-US" altLang="ja-JP" sz="1600" dirty="0"/>
              <a:t>({q1,q2},</a:t>
            </a:r>
            <a:r>
              <a:rPr lang="en-US" altLang="ja-JP" sz="1600" dirty="0">
                <a:solidFill>
                  <a:srgbClr val="000000"/>
                </a:solidFill>
              </a:rPr>
              <a:t>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(δ(q1,2)∪δ(q2,2))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(φ∪{q2})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=          ({q2})={q2</a:t>
            </a:r>
            <a:r>
              <a:rPr lang="en-US" altLang="ja-JP" sz="1600" dirty="0" smtClean="0">
                <a:solidFill>
                  <a:srgbClr val="000000"/>
                </a:solidFill>
              </a:rPr>
              <a:t>}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　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①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(q0,</a:t>
            </a:r>
            <a:r>
              <a:rPr lang="en-US" altLang="ja-JP" sz="1600" dirty="0">
                <a:solidFill>
                  <a:srgbClr val="0066FF"/>
                </a:solidFill>
              </a:rPr>
              <a:t>21</a:t>
            </a:r>
            <a:r>
              <a:rPr lang="en-US" altLang="ja-JP" sz="1600" dirty="0">
                <a:solidFill>
                  <a:srgbClr val="000000"/>
                </a:solidFill>
              </a:rPr>
              <a:t>)=  ε-Cl(δ</a:t>
            </a:r>
            <a:r>
              <a:rPr lang="en-US" altLang="ja-JP" sz="1600" dirty="0" smtClean="0"/>
              <a:t>(  </a:t>
            </a:r>
            <a:r>
              <a:rPr lang="en-US" altLang="ja-JP" sz="1600" dirty="0"/>
              <a:t>(q0,2),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r>
              <a:rPr lang="en-US" altLang="ja-JP" sz="1600" dirty="0" smtClean="0">
                <a:solidFill>
                  <a:srgbClr val="000000"/>
                </a:solidFill>
              </a:rPr>
              <a:t>))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</a:t>
            </a:r>
            <a:r>
              <a:rPr lang="en-US" altLang="ja-JP" sz="1600" dirty="0"/>
              <a:t>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(δ({q2},1))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(δ(q2,1))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(φ)=</a:t>
            </a:r>
            <a:r>
              <a:rPr lang="en-US" altLang="ja-JP" sz="1600" dirty="0" smtClean="0"/>
              <a:t>φ</a:t>
            </a:r>
            <a:r>
              <a:rPr lang="ja-JP" altLang="en-US" sz="1600" dirty="0" smtClean="0"/>
              <a:t>　　　　　　　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　②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(q0,</a:t>
            </a:r>
            <a:r>
              <a:rPr lang="en-US" altLang="ja-JP" sz="1600" dirty="0">
                <a:solidFill>
                  <a:srgbClr val="0066FF"/>
                </a:solidFill>
              </a:rPr>
              <a:t>10</a:t>
            </a:r>
            <a:r>
              <a:rPr lang="en-US" altLang="ja-JP" sz="1600" dirty="0"/>
              <a:t>)=  ε-Cl(δ(   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q0,1),0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(δ({q1,q2},0))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(δ(q1,0)∪δ(q2,0))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</a:t>
            </a:r>
            <a:r>
              <a:rPr lang="en-US" altLang="ja-JP" sz="1600" dirty="0" err="1"/>
              <a:t>φ∪φ</a:t>
            </a:r>
            <a:r>
              <a:rPr lang="en-US" altLang="ja-JP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=  ε-</a:t>
            </a:r>
            <a:r>
              <a:rPr lang="en-US" altLang="ja-JP" sz="1600" dirty="0" err="1"/>
              <a:t>Cl</a:t>
            </a:r>
            <a:r>
              <a:rPr lang="en-US" altLang="ja-JP" sz="1600" dirty="0"/>
              <a:t>(φ)=</a:t>
            </a:r>
            <a:r>
              <a:rPr lang="en-US" altLang="ja-JP" sz="1600" dirty="0" smtClean="0"/>
              <a:t>φ</a:t>
            </a:r>
            <a:r>
              <a:rPr lang="ja-JP" altLang="en-US" sz="1600" dirty="0" smtClean="0"/>
              <a:t>　　　　　　　　</a:t>
            </a:r>
            <a:r>
              <a:rPr lang="ja-JP" altLang="en-US" sz="1600" b="1" dirty="0" smtClean="0">
                <a:solidFill>
                  <a:srgbClr val="00B050"/>
                </a:solidFill>
              </a:rPr>
              <a:t>　③</a:t>
            </a:r>
            <a:endParaRPr lang="en-US" altLang="ja-JP" sz="1600" b="1" dirty="0">
              <a:solidFill>
                <a:srgbClr val="00B050"/>
              </a:solidFill>
            </a:endParaRPr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2334057" y="2674168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ε-Cl</a:t>
            </a:r>
          </a:p>
        </p:txBody>
      </p:sp>
      <p:sp>
        <p:nvSpPr>
          <p:cNvPr id="37911" name="Rectangle 24"/>
          <p:cNvSpPr>
            <a:spLocks noChangeArrowheads="1"/>
          </p:cNvSpPr>
          <p:nvPr/>
        </p:nvSpPr>
        <p:spPr bwMode="auto">
          <a:xfrm>
            <a:off x="2268538" y="292417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</a:rPr>
              <a:t>ε-Cl</a:t>
            </a:r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2268538" y="3640138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</a:rPr>
              <a:t>ε-Cl</a:t>
            </a: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2268538" y="3141663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</a:rPr>
              <a:t>ε-Cl</a:t>
            </a:r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2268538" y="3357563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</a:rPr>
              <a:t>ε-Cl</a:t>
            </a:r>
          </a:p>
        </p:txBody>
      </p:sp>
      <p:grpSp>
        <p:nvGrpSpPr>
          <p:cNvPr id="37915" name="Group 28"/>
          <p:cNvGrpSpPr>
            <a:grpSpLocks/>
          </p:cNvGrpSpPr>
          <p:nvPr/>
        </p:nvGrpSpPr>
        <p:grpSpPr bwMode="auto">
          <a:xfrm>
            <a:off x="3132138" y="2636838"/>
            <a:ext cx="336550" cy="360362"/>
            <a:chOff x="917" y="2024"/>
            <a:chExt cx="212" cy="227"/>
          </a:xfrm>
        </p:grpSpPr>
        <p:sp>
          <p:nvSpPr>
            <p:cNvPr id="37933" name="Text Box 2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0000"/>
                  </a:solidFill>
                </a:rPr>
                <a:t>δ</a:t>
              </a:r>
            </a:p>
          </p:txBody>
        </p:sp>
        <p:sp>
          <p:nvSpPr>
            <p:cNvPr id="37934" name="Text Box 3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>
                  <a:solidFill>
                    <a:srgbClr val="0066FF"/>
                  </a:solidFill>
                </a:rPr>
                <a:t>＾</a:t>
              </a:r>
            </a:p>
          </p:txBody>
        </p:sp>
      </p:grpSp>
      <p:grpSp>
        <p:nvGrpSpPr>
          <p:cNvPr id="37916" name="Group 31"/>
          <p:cNvGrpSpPr>
            <a:grpSpLocks/>
          </p:cNvGrpSpPr>
          <p:nvPr/>
        </p:nvGrpSpPr>
        <p:grpSpPr bwMode="auto">
          <a:xfrm>
            <a:off x="1258888" y="2636838"/>
            <a:ext cx="336550" cy="360362"/>
            <a:chOff x="917" y="2024"/>
            <a:chExt cx="212" cy="227"/>
          </a:xfrm>
        </p:grpSpPr>
        <p:sp>
          <p:nvSpPr>
            <p:cNvPr id="37931" name="Text Box 3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0000"/>
                  </a:solidFill>
                </a:rPr>
                <a:t>δ</a:t>
              </a:r>
            </a:p>
          </p:txBody>
        </p:sp>
        <p:sp>
          <p:nvSpPr>
            <p:cNvPr id="37932" name="Text Box 3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>
                  <a:solidFill>
                    <a:srgbClr val="000000"/>
                  </a:solidFill>
                </a:rPr>
                <a:t>＾</a:t>
              </a:r>
            </a:p>
          </p:txBody>
        </p:sp>
      </p:grpSp>
      <p:grpSp>
        <p:nvGrpSpPr>
          <p:cNvPr id="37917" name="Group 35"/>
          <p:cNvGrpSpPr>
            <a:grpSpLocks/>
          </p:cNvGrpSpPr>
          <p:nvPr/>
        </p:nvGrpSpPr>
        <p:grpSpPr bwMode="auto">
          <a:xfrm>
            <a:off x="1331913" y="3889375"/>
            <a:ext cx="336550" cy="360363"/>
            <a:chOff x="917" y="2024"/>
            <a:chExt cx="212" cy="227"/>
          </a:xfrm>
        </p:grpSpPr>
        <p:sp>
          <p:nvSpPr>
            <p:cNvPr id="37929" name="Text Box 3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0000"/>
                  </a:solidFill>
                </a:rPr>
                <a:t>δ</a:t>
              </a:r>
            </a:p>
          </p:txBody>
        </p:sp>
        <p:sp>
          <p:nvSpPr>
            <p:cNvPr id="37930" name="Text Box 3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>
                  <a:solidFill>
                    <a:srgbClr val="000000"/>
                  </a:solidFill>
                </a:rPr>
                <a:t>＾</a:t>
              </a:r>
            </a:p>
          </p:txBody>
        </p:sp>
      </p:grpSp>
      <p:grpSp>
        <p:nvGrpSpPr>
          <p:cNvPr id="37918" name="Group 38"/>
          <p:cNvGrpSpPr>
            <a:grpSpLocks/>
          </p:cNvGrpSpPr>
          <p:nvPr/>
        </p:nvGrpSpPr>
        <p:grpSpPr bwMode="auto">
          <a:xfrm>
            <a:off x="1331913" y="5084763"/>
            <a:ext cx="336550" cy="360362"/>
            <a:chOff x="917" y="2024"/>
            <a:chExt cx="212" cy="227"/>
          </a:xfrm>
        </p:grpSpPr>
        <p:sp>
          <p:nvSpPr>
            <p:cNvPr id="37927" name="Text Box 3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>
                  <a:solidFill>
                    <a:srgbClr val="000000"/>
                  </a:solidFill>
                </a:rPr>
                <a:t>δ</a:t>
              </a:r>
            </a:p>
          </p:txBody>
        </p:sp>
        <p:sp>
          <p:nvSpPr>
            <p:cNvPr id="37928" name="Text Box 4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>
                  <a:solidFill>
                    <a:srgbClr val="000000"/>
                  </a:solidFill>
                </a:rPr>
                <a:t>＾</a:t>
              </a:r>
            </a:p>
          </p:txBody>
        </p:sp>
      </p:grpSp>
      <p:grpSp>
        <p:nvGrpSpPr>
          <p:cNvPr id="37919" name="Group 41"/>
          <p:cNvGrpSpPr>
            <a:grpSpLocks/>
          </p:cNvGrpSpPr>
          <p:nvPr/>
        </p:nvGrpSpPr>
        <p:grpSpPr bwMode="auto">
          <a:xfrm>
            <a:off x="3041476" y="3876679"/>
            <a:ext cx="306388" cy="361951"/>
            <a:chOff x="917" y="2024"/>
            <a:chExt cx="193" cy="228"/>
          </a:xfrm>
        </p:grpSpPr>
        <p:sp>
          <p:nvSpPr>
            <p:cNvPr id="37925" name="Text Box 42"/>
            <p:cNvSpPr txBox="1">
              <a:spLocks noChangeArrowheads="1"/>
            </p:cNvSpPr>
            <p:nvPr/>
          </p:nvSpPr>
          <p:spPr bwMode="auto">
            <a:xfrm>
              <a:off x="917" y="2078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7926" name="Text Box 4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grpSp>
        <p:nvGrpSpPr>
          <p:cNvPr id="37920" name="Group 44"/>
          <p:cNvGrpSpPr>
            <a:grpSpLocks/>
          </p:cNvGrpSpPr>
          <p:nvPr/>
        </p:nvGrpSpPr>
        <p:grpSpPr bwMode="auto">
          <a:xfrm>
            <a:off x="3082066" y="5103031"/>
            <a:ext cx="306388" cy="361949"/>
            <a:chOff x="917" y="2024"/>
            <a:chExt cx="193" cy="228"/>
          </a:xfrm>
        </p:grpSpPr>
        <p:sp>
          <p:nvSpPr>
            <p:cNvPr id="37923" name="Text Box 45"/>
            <p:cNvSpPr txBox="1">
              <a:spLocks noChangeArrowheads="1"/>
            </p:cNvSpPr>
            <p:nvPr/>
          </p:nvSpPr>
          <p:spPr bwMode="auto">
            <a:xfrm>
              <a:off x="917" y="2078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7924" name="Text Box 46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3792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19</a:t>
            </a:r>
            <a:endParaRPr lang="ja-JP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1476375" y="2060575"/>
            <a:ext cx="2873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3752850" y="1876153"/>
            <a:ext cx="381000" cy="366713"/>
            <a:chOff x="3752850" y="1876153"/>
            <a:chExt cx="381000" cy="366713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52850" y="193806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q2</a:t>
              </a:r>
            </a:p>
          </p:txBody>
        </p:sp>
        <p:sp>
          <p:nvSpPr>
            <p:cNvPr id="50" name="ドーナツ 49"/>
            <p:cNvSpPr/>
            <p:nvPr/>
          </p:nvSpPr>
          <p:spPr>
            <a:xfrm>
              <a:off x="3779838" y="1876153"/>
              <a:ext cx="354012" cy="366713"/>
            </a:xfrm>
            <a:prstGeom prst="donut">
              <a:avLst>
                <a:gd name="adj" fmla="val 1290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1648442" y="2684081"/>
            <a:ext cx="415489" cy="281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146643" y="2676009"/>
            <a:ext cx="733026" cy="289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696339" y="5135544"/>
            <a:ext cx="415489" cy="281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706999" y="3942224"/>
            <a:ext cx="415489" cy="281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132138" y="5131508"/>
            <a:ext cx="733026" cy="289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132871" y="3900323"/>
            <a:ext cx="642295" cy="292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4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4881" y="380097"/>
            <a:ext cx="7744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§2.3.1</a:t>
            </a:r>
            <a:r>
              <a:rPr lang="ja-JP" altLang="en-US" sz="1800" b="1" dirty="0"/>
              <a:t>　部分集合</a:t>
            </a:r>
            <a:r>
              <a:rPr lang="ja-JP" altLang="en-US" sz="1800" b="1" dirty="0" smtClean="0"/>
              <a:t>構成法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b="1" dirty="0"/>
              <a:t>非決定性有限オートマトン</a:t>
            </a:r>
            <a:r>
              <a:rPr lang="en-US" altLang="ja-JP" sz="1800" b="1" dirty="0"/>
              <a:t>(NFA)</a:t>
            </a:r>
            <a:r>
              <a:rPr lang="ja-JP" altLang="en-US" sz="1800" b="1" dirty="0"/>
              <a:t>の決定性有限オートマトン</a:t>
            </a:r>
            <a:r>
              <a:rPr lang="en-US" altLang="ja-JP" sz="1800" b="1" dirty="0"/>
              <a:t>(DFA)</a:t>
            </a:r>
            <a:r>
              <a:rPr lang="ja-JP" altLang="en-US" sz="1800" b="1" dirty="0" err="1"/>
              <a:t>への</a:t>
            </a:r>
            <a:r>
              <a:rPr lang="ja-JP" altLang="en-US" sz="1800" b="1" dirty="0" smtClean="0"/>
              <a:t>変換</a:t>
            </a:r>
            <a:endParaRPr lang="ja-JP" altLang="en-US" sz="1800" b="1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76258" y="1170032"/>
            <a:ext cx="76327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非決定性有限オートマトンでは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（１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１つの</a:t>
            </a:r>
            <a:r>
              <a:rPr lang="ja-JP" altLang="en-US" sz="1800" dirty="0"/>
              <a:t>入力記号により</a:t>
            </a:r>
            <a:r>
              <a:rPr lang="ja-JP" altLang="en-US" sz="1800" dirty="0">
                <a:solidFill>
                  <a:srgbClr val="FF0000"/>
                </a:solidFill>
              </a:rPr>
              <a:t>１つの状態</a:t>
            </a:r>
            <a:r>
              <a:rPr lang="ja-JP" altLang="en-US" sz="1800" dirty="0"/>
              <a:t>から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複数の状態（</a:t>
            </a:r>
            <a:r>
              <a:rPr lang="ja-JP" altLang="en-US" sz="1800" dirty="0">
                <a:solidFill>
                  <a:srgbClr val="FF0000"/>
                </a:solidFill>
              </a:rPr>
              <a:t>状態の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b="1" dirty="0"/>
              <a:t>）</a:t>
            </a:r>
            <a:r>
              <a:rPr lang="ja-JP" altLang="en-US" sz="1800" dirty="0"/>
              <a:t>に推移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する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２）</a:t>
            </a:r>
            <a:r>
              <a:rPr lang="ja-JP" altLang="en-US" sz="1800" dirty="0"/>
              <a:t>入力記号列が決まると、</a:t>
            </a:r>
            <a:r>
              <a:rPr lang="ja-JP" altLang="en-US" sz="1800" dirty="0">
                <a:solidFill>
                  <a:srgbClr val="FF0000"/>
                </a:solidFill>
              </a:rPr>
              <a:t>初期状態</a:t>
            </a:r>
            <a:r>
              <a:rPr lang="ja-JP" altLang="en-US" sz="1800" dirty="0"/>
              <a:t>から到達</a:t>
            </a:r>
            <a:r>
              <a:rPr lang="ja-JP" altLang="en-US" sz="1800" dirty="0" smtClean="0"/>
              <a:t>可能な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ja-JP" altLang="en-US" sz="1800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>
                <a:solidFill>
                  <a:srgbClr val="FF0000"/>
                </a:solidFill>
              </a:rPr>
              <a:t>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も一意的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決まる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３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非決定性有限オートマトンの状態数をｎ個としたとき、推移中にとりえる</a:t>
            </a:r>
            <a:r>
              <a:rPr lang="ja-JP" altLang="en-US" sz="1800" dirty="0" smtClean="0">
                <a:solidFill>
                  <a:srgbClr val="FF0000"/>
                </a:solidFill>
              </a:rPr>
              <a:t>到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達可能な状態</a:t>
            </a:r>
            <a:r>
              <a:rPr lang="ja-JP" altLang="en-US" sz="1800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の種類数は</a:t>
            </a:r>
            <a:r>
              <a:rPr lang="ja-JP" altLang="en-US" sz="1800" dirty="0"/>
              <a:t>高々</a:t>
            </a:r>
            <a:r>
              <a:rPr lang="en-US" altLang="ja-JP" sz="1800" dirty="0" smtClean="0"/>
              <a:t>2</a:t>
            </a:r>
            <a:r>
              <a:rPr lang="ja-JP" altLang="en-US" sz="1800" b="1" baseline="30000" dirty="0" smtClean="0"/>
              <a:t>ｎ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で有限である。</a:t>
            </a:r>
            <a:r>
              <a:rPr lang="ja-JP" altLang="en-US" sz="1800" dirty="0"/>
              <a:t>よ</a:t>
            </a:r>
            <a:r>
              <a:rPr lang="ja-JP" altLang="en-US" sz="1800" dirty="0" smtClean="0"/>
              <a:t>って、</a:t>
            </a:r>
            <a:r>
              <a:rPr lang="ja-JP" altLang="en-US" sz="1800" u="sng" dirty="0" smtClean="0"/>
              <a:t>各状態集合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を新しく</a:t>
            </a:r>
            <a:r>
              <a:rPr lang="ja-JP" altLang="en-US" sz="1800" b="1" u="sng" dirty="0" smtClean="0">
                <a:solidFill>
                  <a:schemeClr val="accent2"/>
                </a:solidFill>
              </a:rPr>
              <a:t>１つの状態</a:t>
            </a:r>
            <a:r>
              <a:rPr lang="ja-JP" altLang="en-US" sz="1800" u="sng" dirty="0"/>
              <a:t>と</a:t>
            </a:r>
            <a:r>
              <a:rPr lang="ja-JP" altLang="en-US" sz="1800" u="sng" dirty="0" smtClean="0"/>
              <a:t>考えると、非決定性有限オートマトンの推移は、この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新しい</a:t>
            </a:r>
            <a:r>
              <a:rPr lang="ja-JP" altLang="en-US" sz="1800" u="sng" dirty="0"/>
              <a:t>高々</a:t>
            </a:r>
            <a:r>
              <a:rPr lang="en-US" altLang="ja-JP" sz="1800" u="sng" dirty="0" smtClean="0"/>
              <a:t>2</a:t>
            </a:r>
            <a:r>
              <a:rPr lang="ja-JP" altLang="en-US" sz="1800" b="1" u="sng" baseline="30000" dirty="0"/>
              <a:t>ｎ</a:t>
            </a:r>
            <a:r>
              <a:rPr lang="ja-JP" altLang="en-US" sz="1800" u="sng" dirty="0" smtClean="0"/>
              <a:t>個の状態の間において決定性有限オートマトンにおける状態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推移と考えられる。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例２　</a:t>
            </a:r>
            <a:r>
              <a:rPr lang="en-US" altLang="ja-JP" sz="1800" dirty="0" smtClean="0"/>
              <a:t>n=3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とき（状態が</a:t>
            </a:r>
            <a:r>
              <a:rPr lang="en-US" altLang="ja-JP" sz="1800" dirty="0"/>
              <a:t>{q0,q1,q2}</a:t>
            </a:r>
            <a:r>
              <a:rPr lang="ja-JP" altLang="en-US" sz="1800" dirty="0"/>
              <a:t>のとき）</a:t>
            </a:r>
            <a:r>
              <a:rPr lang="ja-JP" altLang="en-US" sz="1800" baseline="30000" dirty="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状態集合：</a:t>
            </a:r>
            <a:r>
              <a:rPr lang="en-US" altLang="ja-JP" sz="1800" dirty="0"/>
              <a:t>φ,{q0},{q1},{q2},{q0,q1},{q1,q2},{q0,q2},{q0,q1,q2}</a:t>
            </a:r>
            <a:r>
              <a:rPr lang="ja-JP" altLang="en-US" sz="1800" dirty="0"/>
              <a:t>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　　</a:t>
            </a:r>
            <a:r>
              <a:rPr lang="ja-JP" altLang="en-US" sz="1800" dirty="0" err="1"/>
              <a:t>の</a:t>
            </a:r>
            <a:r>
              <a:rPr lang="en-US" altLang="ja-JP" sz="1800" dirty="0"/>
              <a:t>8</a:t>
            </a:r>
            <a:r>
              <a:rPr lang="ja-JP" altLang="en-US" sz="1800" dirty="0"/>
              <a:t>種類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2</a:t>
            </a:r>
            <a:r>
              <a:rPr lang="en-US" altLang="ja-JP" sz="1800" baseline="30000" dirty="0" smtClean="0"/>
              <a:t>n</a:t>
            </a:r>
            <a:r>
              <a:rPr lang="en-US" altLang="ja-JP" sz="1800" dirty="0" smtClean="0"/>
              <a:t>=2</a:t>
            </a:r>
            <a:r>
              <a:rPr lang="en-US" altLang="ja-JP" sz="1800" baseline="30000" dirty="0" smtClean="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φ→</a:t>
            </a:r>
            <a:r>
              <a:rPr lang="ja-JP" altLang="en-US" sz="1800" b="1" dirty="0">
                <a:solidFill>
                  <a:schemeClr val="accent2"/>
                </a:solidFill>
              </a:rPr>
              <a:t>なし</a:t>
            </a:r>
            <a:r>
              <a:rPr lang="ja-JP" altLang="en-US" sz="1800" dirty="0"/>
              <a:t>、</a:t>
            </a:r>
            <a:r>
              <a:rPr lang="en-US" altLang="ja-JP" sz="1800" dirty="0"/>
              <a:t>{q0}→</a:t>
            </a:r>
            <a:r>
              <a:rPr lang="en-US" altLang="ja-JP" sz="1800" b="1" dirty="0">
                <a:solidFill>
                  <a:schemeClr val="accent2"/>
                </a:solidFill>
              </a:rPr>
              <a:t>p0</a:t>
            </a:r>
            <a:r>
              <a:rPr lang="en-US" altLang="ja-JP" sz="1800" dirty="0"/>
              <a:t>,{q1}→</a:t>
            </a:r>
            <a:r>
              <a:rPr lang="en-US" altLang="ja-JP" sz="1800" b="1" dirty="0">
                <a:solidFill>
                  <a:schemeClr val="accent2"/>
                </a:solidFill>
              </a:rPr>
              <a:t>p1</a:t>
            </a:r>
            <a:r>
              <a:rPr lang="en-US" altLang="ja-JP" sz="1800" dirty="0"/>
              <a:t>,{q2}→</a:t>
            </a:r>
            <a:r>
              <a:rPr lang="en-US" altLang="ja-JP" sz="1800" b="1" dirty="0" smtClean="0">
                <a:solidFill>
                  <a:srgbClr val="0066FF"/>
                </a:solidFill>
              </a:rPr>
              <a:t>p2</a:t>
            </a:r>
            <a:r>
              <a:rPr lang="en-US" altLang="ja-JP" sz="1800" dirty="0" smtClean="0">
                <a:solidFill>
                  <a:srgbClr val="0066FF"/>
                </a:solidFill>
              </a:rPr>
              <a:t>,{</a:t>
            </a:r>
            <a:r>
              <a:rPr lang="en-US" altLang="ja-JP" sz="1800" dirty="0"/>
              <a:t>q0,q1} →</a:t>
            </a:r>
            <a:r>
              <a:rPr lang="en-US" altLang="ja-JP" sz="1800" b="1" dirty="0" smtClean="0">
                <a:solidFill>
                  <a:srgbClr val="0066FF"/>
                </a:solidFill>
              </a:rPr>
              <a:t>p3</a:t>
            </a:r>
            <a:r>
              <a:rPr lang="en-US" altLang="ja-JP" sz="1800" dirty="0" smtClean="0"/>
              <a:t>,{</a:t>
            </a:r>
            <a:r>
              <a:rPr lang="en-US" altLang="ja-JP" sz="1800" dirty="0"/>
              <a:t>q1,q2}→</a:t>
            </a:r>
            <a:r>
              <a:rPr lang="en-US" altLang="ja-JP" sz="1800" b="1" dirty="0" smtClean="0">
                <a:solidFill>
                  <a:srgbClr val="0066FF"/>
                </a:solidFill>
              </a:rPr>
              <a:t>p4</a:t>
            </a:r>
            <a:r>
              <a:rPr lang="en-US" altLang="ja-JP" sz="1800" dirty="0" smtClean="0"/>
              <a:t>,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{q0,q2}→</a:t>
            </a:r>
            <a:r>
              <a:rPr lang="en-US" altLang="ja-JP" sz="1800" b="1" dirty="0" smtClean="0">
                <a:solidFill>
                  <a:srgbClr val="0066FF"/>
                </a:solidFill>
              </a:rPr>
              <a:t>p5</a:t>
            </a:r>
            <a:r>
              <a:rPr lang="en-US" altLang="ja-JP" sz="1800" dirty="0" smtClean="0"/>
              <a:t>,{</a:t>
            </a:r>
            <a:r>
              <a:rPr lang="en-US" altLang="ja-JP" sz="1800" dirty="0"/>
              <a:t>q0,q1,q2}→</a:t>
            </a:r>
            <a:r>
              <a:rPr lang="en-US" altLang="ja-JP" sz="1800" b="1" dirty="0" smtClean="0">
                <a:solidFill>
                  <a:srgbClr val="0066FF"/>
                </a:solidFill>
              </a:rPr>
              <a:t>p6</a:t>
            </a:r>
            <a:r>
              <a:rPr lang="ja-JP" altLang="en-US" sz="1800" b="1" dirty="0">
                <a:solidFill>
                  <a:schemeClr val="accent2"/>
                </a:solidFill>
              </a:rPr>
              <a:t>　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　　　と</a:t>
            </a:r>
            <a:r>
              <a:rPr lang="ja-JP" altLang="en-US" sz="1800" b="1" dirty="0">
                <a:solidFill>
                  <a:schemeClr val="accent2"/>
                </a:solidFill>
              </a:rPr>
              <a:t>状態名を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言い換える</a:t>
            </a:r>
            <a:r>
              <a:rPr lang="ja-JP" altLang="en-US" sz="1800" b="1" dirty="0">
                <a:solidFill>
                  <a:schemeClr val="accent2"/>
                </a:solidFill>
              </a:rPr>
              <a:t>。</a:t>
            </a:r>
            <a:endParaRPr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5416219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568744" y="9485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568744" y="20280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6568744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5848019" y="1235869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848019" y="166766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848019" y="1740694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427538" y="1268413"/>
            <a:ext cx="1820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921044" y="10914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136944" y="138033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063919" y="195659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7120706" y="1268190"/>
            <a:ext cx="1555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複数の状態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（状態の集合）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に推移</a:t>
            </a:r>
          </a:p>
        </p:txBody>
      </p:sp>
      <p:sp>
        <p:nvSpPr>
          <p:cNvPr id="1844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31781" y="6381328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</a:t>
            </a:r>
            <a:endParaRPr lang="ja-JP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3426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44550" y="696913"/>
            <a:ext cx="46434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（ｂ）　</a:t>
            </a:r>
            <a:r>
              <a:rPr lang="en-US" altLang="ja-JP" sz="1600" b="1"/>
              <a:t>ε-</a:t>
            </a:r>
            <a:r>
              <a:rPr lang="ja-JP" altLang="en-US" sz="1600" b="1"/>
              <a:t>動作を持つ</a:t>
            </a:r>
            <a:r>
              <a:rPr lang="en-US" altLang="ja-JP" sz="1600" b="1"/>
              <a:t>NFA</a:t>
            </a:r>
            <a:r>
              <a:rPr lang="ja-JP" altLang="en-US" sz="1600" b="1"/>
              <a:t>における入力記号列の受理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095375" y="1312863"/>
            <a:ext cx="7458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入力記号列 </a:t>
            </a:r>
            <a:r>
              <a:rPr lang="en-US" altLang="ja-JP" sz="1600" dirty="0"/>
              <a:t>x </a:t>
            </a:r>
            <a:r>
              <a:rPr lang="ja-JP" altLang="en-US" sz="1600" dirty="0"/>
              <a:t>が読込まれたとき、到達可能状態　　</a:t>
            </a:r>
            <a:r>
              <a:rPr lang="en-US" altLang="ja-JP" sz="1600" dirty="0"/>
              <a:t>(q0,x)</a:t>
            </a:r>
            <a:r>
              <a:rPr lang="ja-JP" altLang="en-US" sz="1600" dirty="0"/>
              <a:t>が</a:t>
            </a:r>
            <a:r>
              <a:rPr lang="en-US" altLang="ja-JP" sz="1600" dirty="0"/>
              <a:t>F</a:t>
            </a:r>
            <a:r>
              <a:rPr lang="ja-JP" altLang="en-US" sz="1600" dirty="0"/>
              <a:t>の要素を含んでいるとき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（　　</a:t>
            </a:r>
            <a:r>
              <a:rPr lang="en-US" altLang="ja-JP" sz="1600" dirty="0"/>
              <a:t>(q0,x)∩</a:t>
            </a:r>
            <a:r>
              <a:rPr lang="en-US" altLang="ja-JP" sz="1600" dirty="0" err="1"/>
              <a:t>F≠</a:t>
            </a:r>
            <a:r>
              <a:rPr lang="en-US" altLang="ja-JP" sz="1600" dirty="0" err="1" smtClean="0"/>
              <a:t>φ</a:t>
            </a:r>
            <a:r>
              <a:rPr lang="ja-JP" altLang="en-US" sz="1600" dirty="0" smtClean="0"/>
              <a:t>のとき（空集合でないとき</a:t>
            </a:r>
            <a:r>
              <a:rPr lang="ja-JP" altLang="en-US" sz="1600" dirty="0" smtClean="0"/>
              <a:t>）</a:t>
            </a:r>
            <a:r>
              <a:rPr lang="ja-JP" altLang="en-US" sz="1600" dirty="0"/>
              <a:t>）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x </a:t>
            </a:r>
            <a:r>
              <a:rPr lang="ja-JP" altLang="en-US" sz="1600" dirty="0"/>
              <a:t>は受理されるという。</a:t>
            </a: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5292725" y="1268413"/>
            <a:ext cx="336550" cy="360362"/>
            <a:chOff x="917" y="2024"/>
            <a:chExt cx="212" cy="227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3827" name="Text Box 7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grpSp>
        <p:nvGrpSpPr>
          <p:cNvPr id="33797" name="Group 8"/>
          <p:cNvGrpSpPr>
            <a:grpSpLocks/>
          </p:cNvGrpSpPr>
          <p:nvPr/>
        </p:nvGrpSpPr>
        <p:grpSpPr bwMode="auto">
          <a:xfrm>
            <a:off x="1276350" y="1528763"/>
            <a:ext cx="336550" cy="360362"/>
            <a:chOff x="917" y="2024"/>
            <a:chExt cx="212" cy="227"/>
          </a:xfrm>
        </p:grpSpPr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3825" name="Text Box 10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/>
                <a:t>＾</a:t>
              </a:r>
            </a:p>
          </p:txBody>
        </p:sp>
      </p:grp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1144403" y="1988840"/>
            <a:ext cx="3429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NFA</a:t>
            </a:r>
            <a:r>
              <a:rPr lang="ja-JP" altLang="en-US" sz="1600"/>
              <a:t>の</a:t>
            </a:r>
            <a:r>
              <a:rPr lang="en-US" altLang="ja-JP" sz="1600"/>
              <a:t>M</a:t>
            </a:r>
            <a:r>
              <a:rPr lang="ja-JP" altLang="en-US" sz="1600"/>
              <a:t>が受理する言語</a:t>
            </a:r>
            <a:r>
              <a:rPr lang="en-US" altLang="ja-JP" sz="1600"/>
              <a:t>L(M)</a:t>
            </a:r>
            <a:r>
              <a:rPr lang="ja-JP" altLang="en-US" sz="1600"/>
              <a:t>の定義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</a:t>
            </a:r>
            <a:r>
              <a:rPr lang="en-US" altLang="ja-JP" sz="1600"/>
              <a:t>L(M)</a:t>
            </a:r>
            <a:r>
              <a:rPr lang="ja-JP" altLang="en-US" sz="1600"/>
              <a:t>＝</a:t>
            </a:r>
            <a:r>
              <a:rPr lang="en-US" altLang="ja-JP" sz="1600"/>
              <a:t>{ x ∈Σ*</a:t>
            </a:r>
            <a:r>
              <a:rPr lang="ja-JP" altLang="en-US" sz="1600"/>
              <a:t>｜　</a:t>
            </a:r>
            <a:r>
              <a:rPr lang="en-US" altLang="ja-JP" sz="1600"/>
              <a:t>(q0,x)∩F≠φ }</a:t>
            </a:r>
          </a:p>
        </p:txBody>
      </p:sp>
      <p:grpSp>
        <p:nvGrpSpPr>
          <p:cNvPr id="33799" name="Group 12"/>
          <p:cNvGrpSpPr>
            <a:grpSpLocks/>
          </p:cNvGrpSpPr>
          <p:nvPr/>
        </p:nvGrpSpPr>
        <p:grpSpPr bwMode="auto">
          <a:xfrm>
            <a:off x="2795290" y="2248322"/>
            <a:ext cx="336550" cy="360362"/>
            <a:chOff x="917" y="2024"/>
            <a:chExt cx="212" cy="227"/>
          </a:xfrm>
        </p:grpSpPr>
        <p:sp>
          <p:nvSpPr>
            <p:cNvPr id="33822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3823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755576" y="3102248"/>
            <a:ext cx="36856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/>
              <a:t>例　</a:t>
            </a:r>
            <a:r>
              <a:rPr lang="en-US" altLang="ja-JP" sz="1600" b="1" dirty="0" smtClean="0"/>
              <a:t>2.15</a:t>
            </a:r>
            <a:endParaRPr lang="ja-JP" alt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右の</a:t>
            </a:r>
            <a:r>
              <a:rPr lang="en-US" altLang="ja-JP" sz="1600" dirty="0"/>
              <a:t>NFA</a:t>
            </a:r>
            <a:r>
              <a:rPr lang="ja-JP" altLang="en-US" sz="1600" dirty="0"/>
              <a:t>（最終状態は</a:t>
            </a:r>
            <a:r>
              <a:rPr lang="en-US" altLang="ja-JP" sz="1600" dirty="0"/>
              <a:t>q2</a:t>
            </a:r>
            <a:r>
              <a:rPr lang="ja-JP" altLang="en-US" sz="1600" dirty="0"/>
              <a:t>）において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入力</a:t>
            </a:r>
            <a:r>
              <a:rPr lang="ja-JP" altLang="en-US" sz="1600" dirty="0" smtClean="0"/>
              <a:t>記号列　</a:t>
            </a:r>
            <a:r>
              <a:rPr lang="en-US" altLang="ja-JP" sz="1600" dirty="0" smtClean="0"/>
              <a:t>ε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0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1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2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12</a:t>
            </a:r>
            <a:r>
              <a:rPr lang="ja-JP" altLang="en-US" sz="1600" dirty="0" smtClean="0"/>
              <a:t>　が</a:t>
            </a:r>
            <a:r>
              <a:rPr lang="ja-JP" altLang="en-US" sz="1600" dirty="0"/>
              <a:t>受理され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ることを示せ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また</a:t>
            </a:r>
            <a:r>
              <a:rPr lang="en-US" altLang="ja-JP" sz="1600" dirty="0"/>
              <a:t>10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21</a:t>
            </a:r>
            <a:r>
              <a:rPr lang="ja-JP" altLang="en-US" sz="1600" dirty="0"/>
              <a:t>が受理</a:t>
            </a:r>
            <a:r>
              <a:rPr lang="ja-JP" altLang="en-US" sz="1600" dirty="0" smtClean="0"/>
              <a:t>されない</a:t>
            </a:r>
            <a:r>
              <a:rPr lang="ja-JP" altLang="en-US" sz="1600" dirty="0"/>
              <a:t>ことを示せ。</a:t>
            </a:r>
          </a:p>
        </p:txBody>
      </p:sp>
      <p:grpSp>
        <p:nvGrpSpPr>
          <p:cNvPr id="33801" name="Group 16"/>
          <p:cNvGrpSpPr>
            <a:grpSpLocks/>
          </p:cNvGrpSpPr>
          <p:nvPr/>
        </p:nvGrpSpPr>
        <p:grpSpPr bwMode="auto">
          <a:xfrm>
            <a:off x="4728914" y="3068961"/>
            <a:ext cx="2724150" cy="1223963"/>
            <a:chOff x="3092" y="1752"/>
            <a:chExt cx="1716" cy="771"/>
          </a:xfrm>
        </p:grpSpPr>
        <p:sp>
          <p:nvSpPr>
            <p:cNvPr id="33805" name="Oval 17"/>
            <p:cNvSpPr>
              <a:spLocks noChangeArrowheads="1"/>
            </p:cNvSpPr>
            <p:nvPr/>
          </p:nvSpPr>
          <p:spPr bwMode="auto">
            <a:xfrm>
              <a:off x="3198" y="229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06" name="Oval 18"/>
            <p:cNvSpPr>
              <a:spLocks noChangeArrowheads="1"/>
            </p:cNvSpPr>
            <p:nvPr/>
          </p:nvSpPr>
          <p:spPr bwMode="auto">
            <a:xfrm>
              <a:off x="3878" y="229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08" name="Line 20"/>
            <p:cNvSpPr>
              <a:spLocks noChangeShapeType="1"/>
            </p:cNvSpPr>
            <p:nvPr/>
          </p:nvSpPr>
          <p:spPr bwMode="auto">
            <a:xfrm>
              <a:off x="3424" y="238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09" name="Line 21"/>
            <p:cNvSpPr>
              <a:spLocks noChangeShapeType="1"/>
            </p:cNvSpPr>
            <p:nvPr/>
          </p:nvSpPr>
          <p:spPr bwMode="auto">
            <a:xfrm>
              <a:off x="4105" y="238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0" name="Text Box 22"/>
            <p:cNvSpPr txBox="1">
              <a:spLocks noChangeArrowheads="1"/>
            </p:cNvSpPr>
            <p:nvPr/>
          </p:nvSpPr>
          <p:spPr bwMode="auto">
            <a:xfrm>
              <a:off x="3198" y="229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q0</a:t>
              </a:r>
            </a:p>
          </p:txBody>
        </p:sp>
        <p:sp>
          <p:nvSpPr>
            <p:cNvPr id="33812" name="Text Box 24"/>
            <p:cNvSpPr txBox="1">
              <a:spLocks noChangeArrowheads="1"/>
            </p:cNvSpPr>
            <p:nvPr/>
          </p:nvSpPr>
          <p:spPr bwMode="auto">
            <a:xfrm>
              <a:off x="3878" y="229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q1</a:t>
              </a:r>
            </a:p>
          </p:txBody>
        </p:sp>
        <p:sp>
          <p:nvSpPr>
            <p:cNvPr id="33814" name="Freeform 26"/>
            <p:cNvSpPr>
              <a:spLocks/>
            </p:cNvSpPr>
            <p:nvPr/>
          </p:nvSpPr>
          <p:spPr bwMode="auto">
            <a:xfrm>
              <a:off x="3092" y="1959"/>
              <a:ext cx="431" cy="363"/>
            </a:xfrm>
            <a:custGeom>
              <a:avLst/>
              <a:gdLst>
                <a:gd name="T0" fmla="*/ 144 w 431"/>
                <a:gd name="T1" fmla="*/ 363 h 363"/>
                <a:gd name="T2" fmla="*/ 8 w 431"/>
                <a:gd name="T3" fmla="*/ 136 h 363"/>
                <a:gd name="T4" fmla="*/ 189 w 431"/>
                <a:gd name="T5" fmla="*/ 0 h 363"/>
                <a:gd name="T6" fmla="*/ 416 w 431"/>
                <a:gd name="T7" fmla="*/ 136 h 363"/>
                <a:gd name="T8" fmla="*/ 280 w 431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1" h="363">
                  <a:moveTo>
                    <a:pt x="144" y="363"/>
                  </a:moveTo>
                  <a:cubicBezTo>
                    <a:pt x="72" y="279"/>
                    <a:pt x="0" y="196"/>
                    <a:pt x="8" y="136"/>
                  </a:cubicBezTo>
                  <a:cubicBezTo>
                    <a:pt x="16" y="76"/>
                    <a:pt x="121" y="0"/>
                    <a:pt x="189" y="0"/>
                  </a:cubicBezTo>
                  <a:cubicBezTo>
                    <a:pt x="257" y="0"/>
                    <a:pt x="401" y="76"/>
                    <a:pt x="416" y="136"/>
                  </a:cubicBezTo>
                  <a:cubicBezTo>
                    <a:pt x="431" y="196"/>
                    <a:pt x="355" y="279"/>
                    <a:pt x="280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5" name="Freeform 27"/>
            <p:cNvSpPr>
              <a:spLocks/>
            </p:cNvSpPr>
            <p:nvPr/>
          </p:nvSpPr>
          <p:spPr bwMode="auto">
            <a:xfrm>
              <a:off x="4377" y="1933"/>
              <a:ext cx="431" cy="363"/>
            </a:xfrm>
            <a:custGeom>
              <a:avLst/>
              <a:gdLst>
                <a:gd name="T0" fmla="*/ 144 w 431"/>
                <a:gd name="T1" fmla="*/ 363 h 363"/>
                <a:gd name="T2" fmla="*/ 8 w 431"/>
                <a:gd name="T3" fmla="*/ 136 h 363"/>
                <a:gd name="T4" fmla="*/ 189 w 431"/>
                <a:gd name="T5" fmla="*/ 0 h 363"/>
                <a:gd name="T6" fmla="*/ 416 w 431"/>
                <a:gd name="T7" fmla="*/ 136 h 363"/>
                <a:gd name="T8" fmla="*/ 280 w 431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1" h="363">
                  <a:moveTo>
                    <a:pt x="144" y="363"/>
                  </a:moveTo>
                  <a:cubicBezTo>
                    <a:pt x="72" y="279"/>
                    <a:pt x="0" y="196"/>
                    <a:pt x="8" y="136"/>
                  </a:cubicBezTo>
                  <a:cubicBezTo>
                    <a:pt x="16" y="76"/>
                    <a:pt x="121" y="0"/>
                    <a:pt x="189" y="0"/>
                  </a:cubicBezTo>
                  <a:cubicBezTo>
                    <a:pt x="257" y="0"/>
                    <a:pt x="401" y="76"/>
                    <a:pt x="416" y="136"/>
                  </a:cubicBezTo>
                  <a:cubicBezTo>
                    <a:pt x="431" y="196"/>
                    <a:pt x="355" y="279"/>
                    <a:pt x="280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6" name="Freeform 28"/>
            <p:cNvSpPr>
              <a:spLocks/>
            </p:cNvSpPr>
            <p:nvPr/>
          </p:nvSpPr>
          <p:spPr bwMode="auto">
            <a:xfrm>
              <a:off x="3769" y="1958"/>
              <a:ext cx="431" cy="363"/>
            </a:xfrm>
            <a:custGeom>
              <a:avLst/>
              <a:gdLst>
                <a:gd name="T0" fmla="*/ 144 w 431"/>
                <a:gd name="T1" fmla="*/ 363 h 363"/>
                <a:gd name="T2" fmla="*/ 8 w 431"/>
                <a:gd name="T3" fmla="*/ 136 h 363"/>
                <a:gd name="T4" fmla="*/ 189 w 431"/>
                <a:gd name="T5" fmla="*/ 0 h 363"/>
                <a:gd name="T6" fmla="*/ 416 w 431"/>
                <a:gd name="T7" fmla="*/ 136 h 363"/>
                <a:gd name="T8" fmla="*/ 280 w 431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1" h="363">
                  <a:moveTo>
                    <a:pt x="144" y="363"/>
                  </a:moveTo>
                  <a:cubicBezTo>
                    <a:pt x="72" y="279"/>
                    <a:pt x="0" y="196"/>
                    <a:pt x="8" y="136"/>
                  </a:cubicBezTo>
                  <a:cubicBezTo>
                    <a:pt x="16" y="76"/>
                    <a:pt x="121" y="0"/>
                    <a:pt x="189" y="0"/>
                  </a:cubicBezTo>
                  <a:cubicBezTo>
                    <a:pt x="257" y="0"/>
                    <a:pt x="401" y="76"/>
                    <a:pt x="416" y="136"/>
                  </a:cubicBezTo>
                  <a:cubicBezTo>
                    <a:pt x="431" y="196"/>
                    <a:pt x="355" y="279"/>
                    <a:pt x="280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7" name="Text Box 29"/>
            <p:cNvSpPr txBox="1">
              <a:spLocks noChangeArrowheads="1"/>
            </p:cNvSpPr>
            <p:nvPr/>
          </p:nvSpPr>
          <p:spPr bwMode="auto">
            <a:xfrm>
              <a:off x="4513" y="175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2</a:t>
              </a:r>
            </a:p>
          </p:txBody>
        </p:sp>
        <p:sp>
          <p:nvSpPr>
            <p:cNvPr id="33818" name="Text Box 30"/>
            <p:cNvSpPr txBox="1">
              <a:spLocks noChangeArrowheads="1"/>
            </p:cNvSpPr>
            <p:nvPr/>
          </p:nvSpPr>
          <p:spPr bwMode="auto">
            <a:xfrm>
              <a:off x="3833" y="179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</a:t>
              </a:r>
            </a:p>
          </p:txBody>
        </p:sp>
        <p:sp>
          <p:nvSpPr>
            <p:cNvPr id="33819" name="Text Box 31"/>
            <p:cNvSpPr txBox="1">
              <a:spLocks noChangeArrowheads="1"/>
            </p:cNvSpPr>
            <p:nvPr/>
          </p:nvSpPr>
          <p:spPr bwMode="auto">
            <a:xfrm>
              <a:off x="3152" y="179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0</a:t>
              </a:r>
            </a:p>
          </p:txBody>
        </p:sp>
        <p:sp>
          <p:nvSpPr>
            <p:cNvPr id="33820" name="Text Box 32"/>
            <p:cNvSpPr txBox="1">
              <a:spLocks noChangeArrowheads="1"/>
            </p:cNvSpPr>
            <p:nvPr/>
          </p:nvSpPr>
          <p:spPr bwMode="auto">
            <a:xfrm>
              <a:off x="3470" y="220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ε</a:t>
              </a:r>
            </a:p>
          </p:txBody>
        </p:sp>
        <p:sp>
          <p:nvSpPr>
            <p:cNvPr id="33821" name="Text Box 33"/>
            <p:cNvSpPr txBox="1">
              <a:spLocks noChangeArrowheads="1"/>
            </p:cNvSpPr>
            <p:nvPr/>
          </p:nvSpPr>
          <p:spPr bwMode="auto">
            <a:xfrm>
              <a:off x="4150" y="220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ε</a:t>
              </a:r>
            </a:p>
          </p:txBody>
        </p:sp>
      </p:grpSp>
      <p:sp>
        <p:nvSpPr>
          <p:cNvPr id="33802" name="Line 35"/>
          <p:cNvSpPr>
            <a:spLocks noChangeShapeType="1"/>
          </p:cNvSpPr>
          <p:nvPr/>
        </p:nvSpPr>
        <p:spPr bwMode="auto">
          <a:xfrm>
            <a:off x="4584452" y="4148460"/>
            <a:ext cx="2873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20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53140" y="5013176"/>
            <a:ext cx="761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en-US" altLang="ja-JP" dirty="0" smtClean="0"/>
              <a:t>     (q0,ε)={q0,q1,q2}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p13</a:t>
            </a:r>
            <a:r>
              <a:rPr kumimoji="1" lang="ja-JP" altLang="en-US" dirty="0" smtClean="0"/>
              <a:t>①　　</a:t>
            </a:r>
            <a:r>
              <a:rPr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(q0,ε)</a:t>
            </a:r>
            <a:r>
              <a:rPr kumimoji="1" lang="ja-JP" altLang="en-US" dirty="0" smtClean="0"/>
              <a:t>∩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≠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より、受理される</a:t>
            </a:r>
            <a:endParaRPr kumimoji="1" lang="ja-JP" altLang="en-US" dirty="0"/>
          </a:p>
        </p:txBody>
      </p:sp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5331269" y="4915043"/>
            <a:ext cx="323851" cy="455611"/>
            <a:chOff x="917" y="2024"/>
            <a:chExt cx="204" cy="287"/>
          </a:xfrm>
        </p:grpSpPr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1874758" y="4941168"/>
            <a:ext cx="323851" cy="455611"/>
            <a:chOff x="917" y="2024"/>
            <a:chExt cx="204" cy="287"/>
          </a:xfrm>
        </p:grpSpPr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734386" y="4539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26881" y="5301208"/>
            <a:ext cx="768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en-US" altLang="ja-JP" dirty="0" smtClean="0"/>
              <a:t>     (q0,0)={q0,q1,q2}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P13</a:t>
            </a:r>
            <a:r>
              <a:rPr kumimoji="1" lang="ja-JP" altLang="en-US" dirty="0" smtClean="0"/>
              <a:t>②　　　　　</a:t>
            </a:r>
            <a:r>
              <a:rPr kumimoji="1" lang="en-US" altLang="ja-JP" dirty="0" smtClean="0"/>
              <a:t>(q0,0)</a:t>
            </a:r>
            <a:r>
              <a:rPr kumimoji="1" lang="ja-JP" altLang="en-US" dirty="0" smtClean="0"/>
              <a:t>∩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≠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より、受理される</a:t>
            </a:r>
            <a:endParaRPr kumimoji="1" lang="ja-JP" altLang="en-US" dirty="0"/>
          </a:p>
        </p:txBody>
      </p:sp>
      <p:grpSp>
        <p:nvGrpSpPr>
          <p:cNvPr id="63" name="Group 12"/>
          <p:cNvGrpSpPr>
            <a:grpSpLocks/>
          </p:cNvGrpSpPr>
          <p:nvPr/>
        </p:nvGrpSpPr>
        <p:grpSpPr bwMode="auto">
          <a:xfrm>
            <a:off x="5321899" y="5248957"/>
            <a:ext cx="323851" cy="455611"/>
            <a:chOff x="917" y="2024"/>
            <a:chExt cx="204" cy="287"/>
          </a:xfrm>
        </p:grpSpPr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1848499" y="5302808"/>
            <a:ext cx="323851" cy="455611"/>
            <a:chOff x="917" y="2024"/>
            <a:chExt cx="204" cy="287"/>
          </a:xfrm>
        </p:grpSpPr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sp>
        <p:nvSpPr>
          <p:cNvPr id="72" name="テキスト ボックス 71"/>
          <p:cNvSpPr txBox="1"/>
          <p:nvPr/>
        </p:nvSpPr>
        <p:spPr>
          <a:xfrm>
            <a:off x="1010971" y="5684811"/>
            <a:ext cx="780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en-US" altLang="ja-JP" dirty="0" smtClean="0"/>
              <a:t>     (q0,12)={q2}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p16</a:t>
            </a:r>
            <a:r>
              <a:rPr kumimoji="1" lang="ja-JP" altLang="en-US" dirty="0" smtClean="0"/>
              <a:t>①　　　　　　　 　</a:t>
            </a:r>
            <a:r>
              <a:rPr kumimoji="1" lang="en-US" altLang="ja-JP" dirty="0" smtClean="0"/>
              <a:t>(q0,12)</a:t>
            </a:r>
            <a:r>
              <a:rPr kumimoji="1" lang="ja-JP" altLang="en-US" dirty="0" smtClean="0"/>
              <a:t>∩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≠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より、受理される</a:t>
            </a:r>
            <a:endParaRPr kumimoji="1" lang="ja-JP" altLang="en-US" dirty="0"/>
          </a:p>
        </p:txBody>
      </p: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5331981" y="5638929"/>
            <a:ext cx="323851" cy="455611"/>
            <a:chOff x="917" y="2024"/>
            <a:chExt cx="204" cy="287"/>
          </a:xfrm>
        </p:grpSpPr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75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1010970" y="6068414"/>
            <a:ext cx="804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en-US" altLang="ja-JP" dirty="0" smtClean="0"/>
              <a:t>     (q0,21)={φ}  </a:t>
            </a:r>
            <a:r>
              <a:rPr lang="ja-JP" altLang="en-US" dirty="0"/>
              <a:t>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p16</a:t>
            </a:r>
            <a:r>
              <a:rPr kumimoji="1" lang="ja-JP" altLang="en-US" dirty="0" smtClean="0"/>
              <a:t>②　　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         　</a:t>
            </a:r>
            <a:r>
              <a:rPr kumimoji="1" lang="en-US" altLang="ja-JP" dirty="0" smtClean="0"/>
              <a:t>(q0,21)</a:t>
            </a:r>
            <a:r>
              <a:rPr kumimoji="1" lang="ja-JP" altLang="en-US" dirty="0" smtClean="0"/>
              <a:t>∩</a:t>
            </a:r>
            <a:r>
              <a:rPr kumimoji="1" lang="en-US" altLang="ja-JP" dirty="0" smtClean="0"/>
              <a:t>F</a:t>
            </a:r>
            <a:r>
              <a:rPr lang="en-US" altLang="ja-JP" dirty="0"/>
              <a:t>=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より、受理され</a:t>
            </a:r>
            <a:r>
              <a:rPr lang="ja-JP" altLang="en-US" dirty="0" smtClean="0"/>
              <a:t>ない</a:t>
            </a:r>
            <a:endParaRPr kumimoji="1" lang="ja-JP" altLang="en-US" dirty="0"/>
          </a:p>
        </p:txBody>
      </p:sp>
      <p:grpSp>
        <p:nvGrpSpPr>
          <p:cNvPr id="80" name="Group 12"/>
          <p:cNvGrpSpPr>
            <a:grpSpLocks/>
          </p:cNvGrpSpPr>
          <p:nvPr/>
        </p:nvGrpSpPr>
        <p:grpSpPr bwMode="auto">
          <a:xfrm>
            <a:off x="5328269" y="5996406"/>
            <a:ext cx="323851" cy="455611"/>
            <a:chOff x="917" y="2024"/>
            <a:chExt cx="204" cy="287"/>
          </a:xfrm>
        </p:grpSpPr>
        <p:sp>
          <p:nvSpPr>
            <p:cNvPr id="81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82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grpSp>
        <p:nvGrpSpPr>
          <p:cNvPr id="86" name="Group 12"/>
          <p:cNvGrpSpPr>
            <a:grpSpLocks/>
          </p:cNvGrpSpPr>
          <p:nvPr/>
        </p:nvGrpSpPr>
        <p:grpSpPr bwMode="auto">
          <a:xfrm>
            <a:off x="1846607" y="5670095"/>
            <a:ext cx="323851" cy="455611"/>
            <a:chOff x="917" y="2024"/>
            <a:chExt cx="204" cy="287"/>
          </a:xfrm>
        </p:grpSpPr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grpSp>
        <p:nvGrpSpPr>
          <p:cNvPr id="89" name="Group 12"/>
          <p:cNvGrpSpPr>
            <a:grpSpLocks/>
          </p:cNvGrpSpPr>
          <p:nvPr/>
        </p:nvGrpSpPr>
        <p:grpSpPr bwMode="auto">
          <a:xfrm>
            <a:off x="1845020" y="6025274"/>
            <a:ext cx="323851" cy="455611"/>
            <a:chOff x="917" y="2024"/>
            <a:chExt cx="204" cy="287"/>
          </a:xfrm>
        </p:grpSpPr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917" y="207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/>
                <a:t>δ</a:t>
              </a: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930" y="20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/>
                <a:t>＾</a:t>
              </a: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710320" y="453978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F={q2}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6408490" y="4820194"/>
            <a:ext cx="384196" cy="2797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9237" y="642650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入力記号列が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10</a:t>
            </a:r>
            <a:r>
              <a:rPr kumimoji="1" lang="ja-JP" altLang="en-US" b="1" dirty="0" smtClean="0">
                <a:solidFill>
                  <a:srgbClr val="00B050"/>
                </a:solidFill>
              </a:rPr>
              <a:t>のときは？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6905173" y="3872031"/>
            <a:ext cx="381000" cy="366713"/>
            <a:chOff x="3752850" y="1876153"/>
            <a:chExt cx="381000" cy="366713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752850" y="1938066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q2</a:t>
              </a:r>
            </a:p>
          </p:txBody>
        </p:sp>
        <p:sp>
          <p:nvSpPr>
            <p:cNvPr id="71" name="ドーナツ 70"/>
            <p:cNvSpPr/>
            <p:nvPr/>
          </p:nvSpPr>
          <p:spPr>
            <a:xfrm>
              <a:off x="3779838" y="1876153"/>
              <a:ext cx="354012" cy="366713"/>
            </a:xfrm>
            <a:prstGeom prst="donut">
              <a:avLst>
                <a:gd name="adj" fmla="val 1290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923925" y="836613"/>
            <a:ext cx="52740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（ｃ</a:t>
            </a:r>
            <a:r>
              <a:rPr lang="ja-JP" altLang="en-US" sz="1600" b="1" dirty="0" smtClean="0"/>
              <a:t>）非決定性有限オートマトン</a:t>
            </a:r>
            <a:r>
              <a:rPr lang="en-US" altLang="ja-JP" sz="1600" b="1" dirty="0" smtClean="0"/>
              <a:t>(NFA)</a:t>
            </a:r>
            <a:r>
              <a:rPr lang="ja-JP" altLang="en-US" sz="1600" b="1" dirty="0" smtClean="0"/>
              <a:t>における</a:t>
            </a:r>
            <a:r>
              <a:rPr lang="en-US" altLang="ja-JP" sz="1600" b="1" dirty="0"/>
              <a:t>ε-</a:t>
            </a:r>
            <a:r>
              <a:rPr lang="ja-JP" altLang="en-US" sz="1600" b="1" dirty="0"/>
              <a:t>動作の除去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39838" y="1379964"/>
            <a:ext cx="75391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ja-JP" altLang="en-US" sz="1600" dirty="0"/>
              <a:t>動作を</a:t>
            </a:r>
            <a:r>
              <a:rPr lang="ja-JP" altLang="en-US" sz="1600" dirty="0" smtClean="0"/>
              <a:t>持つ</a:t>
            </a:r>
            <a:r>
              <a:rPr lang="en-US" altLang="ja-JP" sz="1600" dirty="0" smtClean="0"/>
              <a:t>NFA</a:t>
            </a:r>
            <a:r>
              <a:rPr lang="ja-JP" altLang="en-US" sz="1600" dirty="0"/>
              <a:t>　</a:t>
            </a:r>
            <a:r>
              <a:rPr lang="en-US" altLang="ja-JP" sz="1600" dirty="0"/>
              <a:t>M</a:t>
            </a:r>
            <a:r>
              <a:rPr lang="ja-JP" altLang="en-US" sz="1600" dirty="0"/>
              <a:t>＝（</a:t>
            </a:r>
            <a:r>
              <a:rPr lang="en-US" altLang="ja-JP" sz="1600" dirty="0"/>
              <a:t>Q</a:t>
            </a:r>
            <a:r>
              <a:rPr lang="ja-JP" altLang="en-US" sz="1600" dirty="0" err="1"/>
              <a:t>，</a:t>
            </a:r>
            <a:r>
              <a:rPr lang="en-US" altLang="ja-JP" sz="1600" dirty="0"/>
              <a:t>Σ</a:t>
            </a:r>
            <a:r>
              <a:rPr lang="ja-JP" altLang="en-US" sz="1600" dirty="0" err="1"/>
              <a:t>、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q0</a:t>
            </a:r>
            <a:r>
              <a:rPr lang="ja-JP" altLang="en-US" sz="1600" dirty="0" err="1"/>
              <a:t>、</a:t>
            </a:r>
            <a:r>
              <a:rPr lang="en-US" altLang="ja-JP" sz="1600" b="1" dirty="0">
                <a:solidFill>
                  <a:schemeClr val="accent2"/>
                </a:solidFill>
              </a:rPr>
              <a:t>F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）　</a:t>
            </a:r>
            <a:r>
              <a:rPr lang="ja-JP" altLang="en-US" sz="1600" dirty="0" smtClean="0"/>
              <a:t>に対して、以下のようにして、それと</a:t>
            </a:r>
            <a:r>
              <a:rPr lang="ja-JP" altLang="en-US" sz="1600" b="1" dirty="0" smtClean="0"/>
              <a:t>等価</a:t>
            </a:r>
            <a:r>
              <a:rPr lang="ja-JP" altLang="en-US" sz="1600" dirty="0" smtClean="0"/>
              <a:t>な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/>
              <a:t>ε-</a:t>
            </a:r>
            <a:r>
              <a:rPr lang="ja-JP" altLang="en-US" sz="1600" dirty="0"/>
              <a:t>動作を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持たない</a:t>
            </a:r>
            <a:r>
              <a:rPr lang="en-US" altLang="ja-JP" sz="1600" dirty="0" smtClean="0"/>
              <a:t>NFA</a:t>
            </a:r>
            <a:r>
              <a:rPr lang="ja-JP" altLang="en-US" sz="1600" dirty="0"/>
              <a:t>　</a:t>
            </a:r>
            <a:r>
              <a:rPr lang="en-US" altLang="ja-JP" sz="1600" dirty="0" smtClean="0"/>
              <a:t>M</a:t>
            </a:r>
            <a:r>
              <a:rPr lang="en-US" altLang="ja-JP" sz="1600" dirty="0"/>
              <a:t>’</a:t>
            </a:r>
            <a:r>
              <a:rPr lang="ja-JP" altLang="en-US" sz="1600" dirty="0"/>
              <a:t>＝（</a:t>
            </a:r>
            <a:r>
              <a:rPr lang="en-US" altLang="ja-JP" sz="1600" dirty="0"/>
              <a:t>Q</a:t>
            </a:r>
            <a:r>
              <a:rPr lang="ja-JP" altLang="en-US" sz="1600" dirty="0" err="1"/>
              <a:t>，</a:t>
            </a:r>
            <a:r>
              <a:rPr lang="en-US" altLang="ja-JP" sz="1600" dirty="0"/>
              <a:t>Σ</a:t>
            </a:r>
            <a:r>
              <a:rPr lang="ja-JP" altLang="en-US" sz="1600" dirty="0" err="1"/>
              <a:t>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δ ’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q0</a:t>
            </a:r>
            <a:r>
              <a:rPr lang="ja-JP" altLang="en-US" sz="1600" dirty="0" err="1"/>
              <a:t>、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F ’</a:t>
            </a:r>
            <a:r>
              <a:rPr lang="ja-JP" altLang="en-US" sz="1600" dirty="0" smtClean="0"/>
              <a:t>）　を構成する</a:t>
            </a:r>
            <a:endParaRPr lang="en-US" altLang="ja-JP" sz="1600" dirty="0" smtClean="0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4178074" y="1664472"/>
            <a:ext cx="380863" cy="2557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4783138" y="1651771"/>
            <a:ext cx="481193" cy="268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46701" y="3046789"/>
            <a:ext cx="45576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/>
              <a:t>①　推移関数：</a:t>
            </a:r>
            <a:r>
              <a:rPr lang="en-US" altLang="ja-JP" sz="1600" dirty="0"/>
              <a:t>δ’(</a:t>
            </a:r>
            <a:r>
              <a:rPr lang="en-US" altLang="ja-JP" sz="1600" dirty="0" err="1"/>
              <a:t>p,a</a:t>
            </a:r>
            <a:r>
              <a:rPr lang="en-US" altLang="ja-JP" sz="1600" dirty="0"/>
              <a:t>)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smtClean="0">
                <a:solidFill>
                  <a:srgbClr val="0066FF"/>
                </a:solidFill>
              </a:rPr>
              <a:t>　</a:t>
            </a:r>
            <a:r>
              <a:rPr lang="en-US" altLang="ja-JP" sz="1600" dirty="0" smtClean="0">
                <a:solidFill>
                  <a:srgbClr val="0066FF"/>
                </a:solidFill>
              </a:rPr>
              <a:t>δ</a:t>
            </a:r>
            <a:r>
              <a:rPr lang="en-US" altLang="ja-JP" sz="1600" dirty="0">
                <a:solidFill>
                  <a:srgbClr val="0066FF"/>
                </a:solidFill>
              </a:rPr>
              <a:t>’(</a:t>
            </a:r>
            <a:r>
              <a:rPr lang="en-US" altLang="ja-JP" sz="1600" dirty="0" err="1">
                <a:solidFill>
                  <a:srgbClr val="0066FF"/>
                </a:solidFill>
              </a:rPr>
              <a:t>p,a</a:t>
            </a:r>
            <a:r>
              <a:rPr lang="en-US" altLang="ja-JP" sz="1600" dirty="0" smtClean="0">
                <a:solidFill>
                  <a:srgbClr val="0066FF"/>
                </a:solidFill>
              </a:rPr>
              <a:t>)</a:t>
            </a:r>
            <a:r>
              <a:rPr lang="en-US" altLang="ja-JP" sz="1600" dirty="0" smtClean="0"/>
              <a:t>=    </a:t>
            </a:r>
            <a:r>
              <a:rPr lang="en-US" altLang="ja-JP" sz="1600" dirty="0"/>
              <a:t>(</a:t>
            </a:r>
            <a:r>
              <a:rPr lang="en-US" altLang="ja-JP" sz="1600" dirty="0" err="1"/>
              <a:t>p,a</a:t>
            </a:r>
            <a:r>
              <a:rPr lang="en-US" altLang="ja-JP" sz="1600" dirty="0"/>
              <a:t>)</a:t>
            </a:r>
            <a:r>
              <a:rPr lang="ja-JP" altLang="en-US" sz="1600" dirty="0"/>
              <a:t>　　　　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②　受理状態：</a:t>
            </a:r>
            <a:r>
              <a:rPr lang="en-US" altLang="ja-JP" sz="1600" dirty="0" smtClean="0"/>
              <a:t>F’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F’=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  </a:t>
            </a:r>
            <a:r>
              <a:rPr lang="en-US" altLang="ja-JP" sz="1600" dirty="0"/>
              <a:t>F∪{q0}</a:t>
            </a:r>
            <a:r>
              <a:rPr lang="ja-JP" altLang="en-US" sz="1600" dirty="0"/>
              <a:t>　　　（　　　　　</a:t>
            </a:r>
            <a:r>
              <a:rPr lang="en-US" altLang="ja-JP" sz="1600" dirty="0"/>
              <a:t>(q0)∩</a:t>
            </a:r>
            <a:r>
              <a:rPr lang="en-US" altLang="ja-JP" sz="1600" dirty="0" err="1"/>
              <a:t>F≠φ</a:t>
            </a:r>
            <a:r>
              <a:rPr lang="ja-JP" altLang="en-US" sz="1600" dirty="0"/>
              <a:t>　のとき）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　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ja-JP" altLang="en-US" sz="1600" dirty="0"/>
              <a:t>　　</a:t>
            </a:r>
            <a:r>
              <a:rPr lang="en-US" altLang="ja-JP" sz="1600" dirty="0"/>
              <a:t>F                 </a:t>
            </a:r>
            <a:r>
              <a:rPr lang="ja-JP" altLang="en-US" sz="1600" dirty="0"/>
              <a:t>（　　　　　</a:t>
            </a:r>
            <a:r>
              <a:rPr lang="en-US" altLang="ja-JP" sz="1600" dirty="0"/>
              <a:t>(q0)∩F=φ</a:t>
            </a:r>
            <a:r>
              <a:rPr lang="ja-JP" altLang="en-US" sz="1600" dirty="0"/>
              <a:t>　のとき）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3531961" y="4994305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3531960" y="525269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ε-</a:t>
            </a:r>
            <a:r>
              <a:rPr lang="en-US" altLang="ja-JP" sz="1600" dirty="0" err="1"/>
              <a:t>Cl</a:t>
            </a:r>
            <a:endParaRPr lang="en-US" altLang="ja-JP" sz="1600" dirty="0"/>
          </a:p>
        </p:txBody>
      </p:sp>
      <p:sp>
        <p:nvSpPr>
          <p:cNvPr id="34825" name="AutoShape 10"/>
          <p:cNvSpPr>
            <a:spLocks/>
          </p:cNvSpPr>
          <p:nvPr/>
        </p:nvSpPr>
        <p:spPr bwMode="auto">
          <a:xfrm>
            <a:off x="2039955" y="5040460"/>
            <a:ext cx="144462" cy="456263"/>
          </a:xfrm>
          <a:prstGeom prst="lef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</a:t>
            </a:r>
            <a:endParaRPr lang="ja-JP" altLang="en-US" sz="1800" dirty="0"/>
          </a:p>
        </p:txBody>
      </p:sp>
      <p:grpSp>
        <p:nvGrpSpPr>
          <p:cNvPr id="34826" name="Group 11"/>
          <p:cNvGrpSpPr>
            <a:grpSpLocks/>
          </p:cNvGrpSpPr>
          <p:nvPr/>
        </p:nvGrpSpPr>
        <p:grpSpPr bwMode="auto">
          <a:xfrm>
            <a:off x="2363242" y="3784153"/>
            <a:ext cx="336550" cy="360362"/>
            <a:chOff x="917" y="2024"/>
            <a:chExt cx="212" cy="227"/>
          </a:xfrm>
        </p:grpSpPr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917" y="207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δ</a:t>
              </a:r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930" y="2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dirty="0"/>
                <a:t>＾</a:t>
              </a:r>
            </a:p>
          </p:txBody>
        </p:sp>
      </p:grpSp>
      <p:sp>
        <p:nvSpPr>
          <p:cNvPr id="3482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21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7301" y="2636912"/>
            <a:ext cx="629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状態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（∈</a:t>
            </a:r>
            <a:r>
              <a:rPr kumimoji="1" lang="en-US" altLang="ja-JP" dirty="0" smtClean="0"/>
              <a:t>Q</a:t>
            </a:r>
            <a:r>
              <a:rPr kumimoji="1" lang="ja-JP" altLang="en-US" dirty="0" smtClean="0"/>
              <a:t>）と入力記号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（∈</a:t>
            </a:r>
            <a:r>
              <a:rPr kumimoji="1" lang="en-US" altLang="ja-JP" dirty="0" smtClean="0"/>
              <a:t>Σ</a:t>
            </a:r>
            <a:r>
              <a:rPr kumimoji="1" lang="ja-JP" altLang="en-US" dirty="0" smtClean="0"/>
              <a:t>）の全ての組み合わせに対して、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6599" y="5942141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こうして得られる</a:t>
            </a:r>
            <a:r>
              <a:rPr lang="en-US" altLang="ja-JP" dirty="0" smtClean="0"/>
              <a:t>M’</a:t>
            </a:r>
            <a:r>
              <a:rPr lang="ja-JP" altLang="en-US" dirty="0" smtClean="0"/>
              <a:t>が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と等価（　</a:t>
            </a:r>
            <a:r>
              <a:rPr lang="en-US" altLang="ja-JP" dirty="0" smtClean="0"/>
              <a:t>L(M)=L(M’)  </a:t>
            </a:r>
            <a:r>
              <a:rPr lang="ja-JP" altLang="en-US" dirty="0" smtClean="0"/>
              <a:t>）</a:t>
            </a:r>
            <a:r>
              <a:rPr lang="ja-JP" altLang="en-US" dirty="0"/>
              <a:t>で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81763" y="3221185"/>
            <a:ext cx="53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66FF"/>
                </a:solidFill>
              </a:rPr>
              <a:t>δ</a:t>
            </a:r>
            <a:r>
              <a:rPr kumimoji="1" lang="ja-JP" altLang="en-US" dirty="0" smtClean="0">
                <a:solidFill>
                  <a:srgbClr val="0066FF"/>
                </a:solidFill>
              </a:rPr>
              <a:t>’は</a:t>
            </a:r>
            <a:r>
              <a:rPr kumimoji="1" lang="en-US" altLang="ja-JP" dirty="0" smtClean="0">
                <a:solidFill>
                  <a:srgbClr val="0066FF"/>
                </a:solidFill>
              </a:rPr>
              <a:t>p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から、</a:t>
            </a:r>
            <a:r>
              <a:rPr kumimoji="1" lang="en-US" altLang="ja-JP" dirty="0" smtClean="0">
                <a:solidFill>
                  <a:srgbClr val="0066FF"/>
                </a:solidFill>
              </a:rPr>
              <a:t>ε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で推移する先の状態から、入力記号</a:t>
            </a:r>
            <a:r>
              <a:rPr kumimoji="1" lang="en-US" altLang="ja-JP" dirty="0" smtClean="0">
                <a:solidFill>
                  <a:srgbClr val="0066FF"/>
                </a:solidFill>
              </a:rPr>
              <a:t>a</a:t>
            </a:r>
            <a:r>
              <a:rPr kumimoji="1" lang="ja-JP" altLang="en-US" dirty="0" smtClean="0">
                <a:solidFill>
                  <a:srgbClr val="0066FF"/>
                </a:solidFill>
              </a:rPr>
              <a:t>で</a:t>
            </a:r>
            <a:endParaRPr kumimoji="1"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推移する先の状態に推移し、さらに、それらの状態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r>
              <a:rPr lang="ja-JP" altLang="en-US" dirty="0" smtClean="0">
                <a:solidFill>
                  <a:srgbClr val="0066FF"/>
                </a:solidFill>
              </a:rPr>
              <a:t>から</a:t>
            </a:r>
            <a:r>
              <a:rPr lang="en-US" altLang="ja-JP" dirty="0" smtClean="0">
                <a:solidFill>
                  <a:srgbClr val="0066FF"/>
                </a:solidFill>
              </a:rPr>
              <a:t>ε</a:t>
            </a:r>
            <a:r>
              <a:rPr lang="ja-JP" altLang="en-US" dirty="0" smtClean="0">
                <a:solidFill>
                  <a:srgbClr val="0066FF"/>
                </a:solidFill>
              </a:rPr>
              <a:t>で推移する先の状態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24175" y="3573016"/>
            <a:ext cx="1501355" cy="211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175421" y="4693397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ε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推移する</a:t>
            </a:r>
            <a:endParaRPr kumimoji="1" lang="en-US" altLang="ja-JP" dirty="0" smtClean="0"/>
          </a:p>
          <a:p>
            <a:r>
              <a:rPr lang="ja-JP" altLang="en-US" dirty="0"/>
              <a:t>先</a:t>
            </a:r>
            <a:r>
              <a:rPr lang="ja-JP" altLang="en-US" dirty="0" smtClean="0"/>
              <a:t>の状態の中に最終状態</a:t>
            </a:r>
            <a:endParaRPr lang="en-US" altLang="ja-JP" dirty="0" smtClean="0"/>
          </a:p>
          <a:p>
            <a:r>
              <a:rPr kumimoji="1" lang="ja-JP" altLang="en-US" dirty="0" smtClean="0"/>
              <a:t>が含まれている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402554" y="4869160"/>
            <a:ext cx="1772867" cy="171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179718" y="43240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閉包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en-US" altLang="ja-JP" dirty="0" smtClean="0"/>
              <a:t>ε-</a:t>
            </a:r>
            <a:r>
              <a:rPr lang="ja-JP" altLang="en-US" dirty="0" smtClean="0"/>
              <a:t>閉包</a:t>
            </a:r>
            <a:r>
              <a:rPr lang="en-US" altLang="ja-JP" dirty="0" smtClean="0"/>
              <a:t>(p),a))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0" idx="1"/>
          </p:cNvCxnSpPr>
          <p:nvPr/>
        </p:nvCxnSpPr>
        <p:spPr>
          <a:xfrm flipH="1" flipV="1">
            <a:off x="2741253" y="4037294"/>
            <a:ext cx="438465" cy="4714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55721" y="404664"/>
            <a:ext cx="785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2.16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表</a:t>
            </a:r>
            <a:r>
              <a:rPr lang="en-US" altLang="ja-JP" dirty="0" smtClean="0"/>
              <a:t>2.6(a)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動作をもつ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</a:t>
            </a:r>
            <a:r>
              <a:rPr lang="ja-JP" altLang="en-US" dirty="0" smtClean="0"/>
              <a:t>　を、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動作を持たない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M1'</a:t>
            </a:r>
            <a:r>
              <a:rPr lang="ja-JP" altLang="en-US" dirty="0" smtClean="0"/>
              <a:t>に変換する</a:t>
            </a:r>
            <a:endParaRPr lang="en-US" altLang="ja-JP" dirty="0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8743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1953835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890460" y="2132931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233110" y="227739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14197" y="227739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743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2890460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953835" y="213293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2852360" y="2093243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706060" y="1597943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2745997" y="1556668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1780797" y="1596356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44298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882397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01310" y="134076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3061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385635" y="199005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7544" y="21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90329" y="1647169"/>
            <a:ext cx="451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入力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　　</a:t>
            </a:r>
            <a:r>
              <a:rPr kumimoji="1" lang="ja-JP" altLang="en-US" dirty="0" smtClean="0">
                <a:solidFill>
                  <a:srgbClr val="996633"/>
                </a:solidFill>
              </a:rPr>
              <a:t>   </a:t>
            </a:r>
            <a:r>
              <a:rPr kumimoji="1" lang="en-US" altLang="ja-JP" dirty="0" smtClean="0">
                <a:solidFill>
                  <a:srgbClr val="996633"/>
                </a:solidFill>
              </a:rPr>
              <a:t>ε</a:t>
            </a:r>
          </a:p>
          <a:p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⇒　 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{q0}      φ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{q1}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{q1}</a:t>
            </a:r>
            <a:r>
              <a:rPr lang="ja-JP" altLang="en-US" dirty="0" smtClean="0"/>
              <a:t>　　  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{q2}</a:t>
            </a:r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{q2}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φ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4211219" y="2223233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211218" y="1647169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237213" y="3124497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211218" y="1647169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01227" y="1663640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5410821" y="1647169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39552" y="2658654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</a:t>
            </a:r>
            <a:r>
              <a:rPr kumimoji="1" lang="en-US" altLang="ja-JP" dirty="0" smtClean="0"/>
              <a:t>2.37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動作を持つ</a:t>
            </a:r>
            <a:r>
              <a:rPr kumimoji="1" lang="en-US" altLang="ja-JP" dirty="0" smtClean="0"/>
              <a:t>NLA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(M1)</a:t>
            </a:r>
            <a:endParaRPr kumimoji="1" lang="ja-JP" altLang="en-US" dirty="0"/>
          </a:p>
        </p:txBody>
      </p:sp>
      <p:sp>
        <p:nvSpPr>
          <p:cNvPr id="45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16688" y="6453188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22</a:t>
            </a:r>
            <a:endParaRPr lang="ja-JP" altLang="ja-JP" sz="1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6019" y="3405021"/>
            <a:ext cx="6547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①　</a:t>
            </a:r>
            <a:r>
              <a:rPr lang="en-US" altLang="ja-JP" dirty="0" smtClean="0"/>
              <a:t>δ(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を求め、</a:t>
            </a:r>
            <a:r>
              <a:rPr lang="en-US" altLang="ja-JP" dirty="0" smtClean="0"/>
              <a:t>δ’(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)=</a:t>
            </a:r>
            <a:r>
              <a:rPr lang="en-US" altLang="ja-JP" dirty="0"/>
              <a:t> </a:t>
            </a:r>
            <a:r>
              <a:rPr lang="en-US" altLang="ja-JP" dirty="0" smtClean="0"/>
              <a:t>δ(</a:t>
            </a:r>
            <a:r>
              <a:rPr lang="en-US" altLang="ja-JP" dirty="0" err="1" smtClean="0"/>
              <a:t>p,a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により、</a:t>
            </a:r>
            <a:r>
              <a:rPr lang="en-US" altLang="ja-JP" dirty="0" smtClean="0"/>
              <a:t>ε-</a:t>
            </a:r>
            <a:r>
              <a:rPr lang="ja-JP" altLang="en-US" dirty="0" smtClean="0"/>
              <a:t>動作を除去した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　　状態推移関数</a:t>
            </a:r>
            <a:r>
              <a:rPr lang="en-US" altLang="ja-JP" dirty="0" smtClean="0"/>
              <a:t>δ</a:t>
            </a:r>
            <a:r>
              <a:rPr lang="ja-JP" altLang="en-US" dirty="0" smtClean="0"/>
              <a:t>’を算出する。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/>
              <a:t>F’=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F</a:t>
            </a:r>
            <a:r>
              <a:rPr lang="en-US" altLang="ja-JP" dirty="0"/>
              <a:t>∪{q0}</a:t>
            </a:r>
            <a:r>
              <a:rPr lang="ja-JP" altLang="en-US" dirty="0"/>
              <a:t>　　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ε-</a:t>
            </a:r>
            <a:r>
              <a:rPr lang="ja-JP" altLang="en-US" dirty="0" smtClean="0"/>
              <a:t>閉包</a:t>
            </a:r>
            <a:r>
              <a:rPr lang="en-US" altLang="ja-JP" dirty="0" smtClean="0"/>
              <a:t>(</a:t>
            </a:r>
            <a:r>
              <a:rPr lang="en-US" altLang="ja-JP" dirty="0"/>
              <a:t>q0)∩</a:t>
            </a:r>
            <a:r>
              <a:rPr lang="en-US" altLang="ja-JP" dirty="0" err="1"/>
              <a:t>F≠φ</a:t>
            </a:r>
            <a:r>
              <a:rPr lang="ja-JP" altLang="en-US" dirty="0"/>
              <a:t>　のとき）</a:t>
            </a:r>
          </a:p>
          <a:p>
            <a:r>
              <a:rPr lang="ja-JP" altLang="en-US" dirty="0"/>
              <a:t>　　　　　　</a:t>
            </a:r>
            <a:r>
              <a:rPr lang="en-US" altLang="ja-JP" dirty="0" smtClean="0"/>
              <a:t>F                 </a:t>
            </a:r>
            <a:r>
              <a:rPr lang="ja-JP" altLang="en-US" dirty="0" smtClean="0"/>
              <a:t>（</a:t>
            </a:r>
            <a:r>
              <a:rPr lang="en-US" altLang="ja-JP" dirty="0"/>
              <a:t> ε-</a:t>
            </a:r>
            <a:r>
              <a:rPr lang="ja-JP" altLang="en-US" dirty="0"/>
              <a:t>閉</a:t>
            </a:r>
            <a:r>
              <a:rPr lang="ja-JP" altLang="en-US" dirty="0" smtClean="0"/>
              <a:t>包</a:t>
            </a:r>
            <a:r>
              <a:rPr lang="en-US" altLang="ja-JP" dirty="0" smtClean="0"/>
              <a:t>(</a:t>
            </a:r>
            <a:r>
              <a:rPr lang="en-US" altLang="ja-JP" dirty="0"/>
              <a:t>q0)∩F=φ</a:t>
            </a:r>
            <a:r>
              <a:rPr lang="ja-JP" altLang="en-US" dirty="0"/>
              <a:t>　のとき）</a:t>
            </a:r>
          </a:p>
          <a:p>
            <a:r>
              <a:rPr lang="ja-JP" altLang="en-US" dirty="0" smtClean="0"/>
              <a:t>　　により、</a:t>
            </a:r>
            <a:r>
              <a:rPr lang="en-US" altLang="ja-JP" dirty="0"/>
              <a:t> ε-</a:t>
            </a:r>
            <a:r>
              <a:rPr lang="ja-JP" altLang="en-US" dirty="0"/>
              <a:t>動作を除去した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の最終状態</a:t>
            </a:r>
            <a:r>
              <a:rPr lang="en-US" altLang="ja-JP" dirty="0" smtClean="0"/>
              <a:t>F’</a:t>
            </a:r>
            <a:r>
              <a:rPr lang="ja-JP" altLang="en-US" dirty="0" err="1" smtClean="0"/>
              <a:t>を算</a:t>
            </a:r>
            <a:r>
              <a:rPr lang="ja-JP" altLang="en-US" dirty="0" smtClean="0"/>
              <a:t>出する。</a:t>
            </a:r>
            <a:endParaRPr lang="en-US" altLang="ja-JP" dirty="0" smtClean="0"/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1234697" y="3911525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＾</a:t>
            </a:r>
            <a:endParaRPr lang="ja-JP" altLang="en-US" sz="1600" dirty="0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3491880" y="3882534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＾</a:t>
            </a:r>
            <a:endParaRPr lang="ja-JP" altLang="en-US" sz="1600" dirty="0"/>
          </a:p>
        </p:txBody>
      </p:sp>
      <p:sp>
        <p:nvSpPr>
          <p:cNvPr id="3" name="正方形/長方形 2"/>
          <p:cNvSpPr/>
          <p:nvPr/>
        </p:nvSpPr>
        <p:spPr>
          <a:xfrm>
            <a:off x="4463413" y="1227024"/>
            <a:ext cx="333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2.6(a)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動作をもつ</a:t>
            </a:r>
            <a:r>
              <a:rPr lang="en-US" altLang="ja-JP" dirty="0"/>
              <a:t>NFA</a:t>
            </a:r>
            <a:r>
              <a:rPr lang="ja-JP" altLang="en-US" dirty="0"/>
              <a:t>　</a:t>
            </a:r>
            <a:r>
              <a:rPr lang="en-US" altLang="ja-JP" dirty="0"/>
              <a:t>M1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0485" y="3539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442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9719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1423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988048" y="1340272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330698" y="148473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411785" y="148473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719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988048" y="1340272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051423" y="1340272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949948" y="1300585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803648" y="805285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2843585" y="764010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878385" y="803697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059485" y="47667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979985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98898" y="54811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4037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483223" y="119739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916" name="Text Box 23"/>
          <p:cNvSpPr txBox="1">
            <a:spLocks noChangeArrowheads="1"/>
          </p:cNvSpPr>
          <p:nvPr/>
        </p:nvSpPr>
        <p:spPr bwMode="auto">
          <a:xfrm>
            <a:off x="1590911" y="2459831"/>
            <a:ext cx="288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539552" y="2011065"/>
            <a:ext cx="606851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(q0,ε</a:t>
            </a:r>
            <a:r>
              <a:rPr lang="en-US" altLang="ja-JP" sz="1600" b="1" dirty="0">
                <a:solidFill>
                  <a:schemeClr val="accent2"/>
                </a:solidFill>
              </a:rPr>
              <a:t>)=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’</a:t>
            </a:r>
            <a:r>
              <a:rPr lang="en-US" altLang="ja-JP" sz="1600" dirty="0" smtClean="0"/>
              <a:t> (q0,0)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0</a:t>
            </a:r>
            <a:r>
              <a:rPr lang="en-US" altLang="ja-JP" sz="1600" dirty="0"/>
              <a:t>) 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(q0,1)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(q0,1</a:t>
            </a:r>
            <a:r>
              <a:rPr lang="en-US" altLang="ja-JP" sz="1600" dirty="0"/>
              <a:t>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q0,2)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(q0,2</a:t>
            </a:r>
            <a:r>
              <a:rPr lang="en-US" altLang="ja-JP" sz="1600" dirty="0"/>
              <a:t>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(q1,1)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(q1,2)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(q2,1)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(q2,2) = {q2}</a:t>
            </a:r>
          </a:p>
        </p:txBody>
      </p:sp>
      <p:sp>
        <p:nvSpPr>
          <p:cNvPr id="35891" name="Rectangle 73"/>
          <p:cNvSpPr>
            <a:spLocks noChangeArrowheads="1"/>
          </p:cNvSpPr>
          <p:nvPr/>
        </p:nvSpPr>
        <p:spPr bwMode="auto">
          <a:xfrm>
            <a:off x="4038043" y="1988840"/>
            <a:ext cx="21611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ε-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閉包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</a:t>
            </a:r>
            <a:r>
              <a:rPr lang="en-US" altLang="ja-JP" sz="1600" b="1" dirty="0">
                <a:solidFill>
                  <a:schemeClr val="accent2"/>
                </a:solidFill>
              </a:rPr>
              <a:t>)∩{q2} ≠φ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新しい</a:t>
            </a:r>
            <a:r>
              <a:rPr lang="en-US" altLang="ja-JP" sz="1600" dirty="0" smtClean="0"/>
              <a:t>F’=</a:t>
            </a:r>
            <a:r>
              <a:rPr lang="en-US" altLang="ja-JP" sz="1600" b="1" dirty="0">
                <a:solidFill>
                  <a:schemeClr val="accent2"/>
                </a:solidFill>
              </a:rPr>
              <a:t>F∪{q0}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q0</a:t>
            </a:r>
            <a:r>
              <a:rPr lang="ja-JP" altLang="en-US" sz="1600" dirty="0"/>
              <a:t>も最終状態に加える</a:t>
            </a:r>
          </a:p>
        </p:txBody>
      </p:sp>
      <p:sp>
        <p:nvSpPr>
          <p:cNvPr id="35892" name="Line 74"/>
          <p:cNvSpPr>
            <a:spLocks noChangeShapeType="1"/>
          </p:cNvSpPr>
          <p:nvPr/>
        </p:nvSpPr>
        <p:spPr bwMode="auto">
          <a:xfrm>
            <a:off x="2906295" y="2172171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3" name="Line 75"/>
          <p:cNvSpPr>
            <a:spLocks noChangeShapeType="1"/>
          </p:cNvSpPr>
          <p:nvPr/>
        </p:nvSpPr>
        <p:spPr bwMode="auto">
          <a:xfrm>
            <a:off x="611560" y="1483147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23</a:t>
            </a:r>
            <a:endParaRPr lang="ja-JP" altLang="ja-JP" sz="1400" dirty="0" smtClean="0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1590207" y="269577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1590207" y="294677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577181" y="440441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1590207" y="415818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1590207" y="392184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1590207" y="370000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1581193" y="3417793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1590207" y="320176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74433" y="5373216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9017" y="3546113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入力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状態 　　　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　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　   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　　 ⇒</a:t>
            </a:r>
            <a:r>
              <a:rPr lang="en-US" altLang="ja-JP" dirty="0" smtClean="0"/>
              <a:t>q0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{q0,q1,q2}    {q1,q2}    {q2}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q1         φ              {q1,q2}    {q2}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q2         φ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{q2}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980720" y="4130315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981983" y="3540323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981983" y="5030247"/>
            <a:ext cx="421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980720" y="3540323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8196911" y="3538218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5119890" y="3540323"/>
            <a:ext cx="1263" cy="148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かっこ 2"/>
          <p:cNvSpPr/>
          <p:nvPr/>
        </p:nvSpPr>
        <p:spPr>
          <a:xfrm>
            <a:off x="539552" y="2527449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左大かっこ 42"/>
          <p:cNvSpPr/>
          <p:nvPr/>
        </p:nvSpPr>
        <p:spPr>
          <a:xfrm>
            <a:off x="539552" y="3247529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左大かっこ 43"/>
          <p:cNvSpPr/>
          <p:nvPr/>
        </p:nvSpPr>
        <p:spPr>
          <a:xfrm>
            <a:off x="539552" y="4038556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239348" y="3100658"/>
            <a:ext cx="3919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2.6(b)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ε-</a:t>
            </a:r>
            <a:r>
              <a:rPr lang="ja-JP" altLang="en-US" dirty="0"/>
              <a:t>動作</a:t>
            </a:r>
            <a:r>
              <a:rPr lang="ja-JP" altLang="en-US" dirty="0" smtClean="0"/>
              <a:t>を持たない</a:t>
            </a:r>
            <a:r>
              <a:rPr lang="en-US" altLang="ja-JP" dirty="0" smtClean="0"/>
              <a:t>NFA</a:t>
            </a:r>
            <a:r>
              <a:rPr lang="ja-JP" altLang="en-US" dirty="0"/>
              <a:t>　</a:t>
            </a:r>
            <a:r>
              <a:rPr lang="en-US" altLang="ja-JP" dirty="0" smtClean="0"/>
              <a:t>M1'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73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1547987" y="1196256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627487" y="1196256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564112" y="1196256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906762" y="134071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987849" y="1340719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547987" y="1196256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564112" y="1196256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627487" y="1196256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3526012" y="1156569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1379712" y="661269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3419649" y="619994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2454449" y="659681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635549" y="33265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2556049" y="40409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474962" y="40409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979787" y="105338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059287" y="105338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35916" name="Text Box 23"/>
          <p:cNvSpPr txBox="1">
            <a:spLocks noChangeArrowheads="1"/>
          </p:cNvSpPr>
          <p:nvPr/>
        </p:nvSpPr>
        <p:spPr bwMode="auto">
          <a:xfrm>
            <a:off x="2339924" y="2491160"/>
            <a:ext cx="288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1288565" y="2042394"/>
            <a:ext cx="606851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(q0,ε</a:t>
            </a:r>
            <a:r>
              <a:rPr lang="en-US" altLang="ja-JP" sz="1600" b="1" dirty="0">
                <a:solidFill>
                  <a:schemeClr val="accent2"/>
                </a:solidFill>
              </a:rPr>
              <a:t>)=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’</a:t>
            </a:r>
            <a:r>
              <a:rPr lang="en-US" altLang="ja-JP" sz="1600" dirty="0" smtClean="0"/>
              <a:t> (q0,0)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0</a:t>
            </a:r>
            <a:r>
              <a:rPr lang="en-US" altLang="ja-JP" sz="1600" dirty="0"/>
              <a:t>) = {q0,q1,q2}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(q0,1)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(q0,1</a:t>
            </a:r>
            <a:r>
              <a:rPr lang="en-US" altLang="ja-JP" sz="1600" dirty="0"/>
              <a:t>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</a:t>
            </a:r>
            <a:r>
              <a:rPr lang="en-US" altLang="ja-JP" sz="1600" dirty="0"/>
              <a:t>q0,2) = 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dirty="0" smtClean="0"/>
              <a:t>(q0,2</a:t>
            </a:r>
            <a:r>
              <a:rPr lang="en-US" altLang="ja-JP" sz="1600" dirty="0"/>
              <a:t>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(q1,1) = {q1,q2}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(q1,2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(q1,2) = {q2}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(q2,0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(q2,0)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(q2,1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(q2,1) =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δ</a:t>
            </a:r>
            <a:r>
              <a:rPr lang="en-US" altLang="ja-JP" sz="1600" b="1" dirty="0">
                <a:solidFill>
                  <a:schemeClr val="accent2"/>
                </a:solidFill>
              </a:rPr>
              <a:t>’ </a:t>
            </a:r>
            <a:r>
              <a:rPr lang="en-US" altLang="ja-JP" sz="1600" dirty="0" smtClean="0"/>
              <a:t>(q2,2</a:t>
            </a:r>
            <a:r>
              <a:rPr lang="en-US" altLang="ja-JP" sz="1600" dirty="0"/>
              <a:t>) = </a:t>
            </a:r>
            <a:r>
              <a:rPr lang="en-US" altLang="ja-JP" sz="1600" b="1" dirty="0">
                <a:solidFill>
                  <a:schemeClr val="accent2"/>
                </a:solidFill>
              </a:rPr>
              <a:t>δ</a:t>
            </a:r>
            <a:r>
              <a:rPr lang="en-US" altLang="ja-JP" sz="1600" dirty="0"/>
              <a:t>(q2,2) = {q2}</a:t>
            </a:r>
          </a:p>
        </p:txBody>
      </p:sp>
      <p:sp>
        <p:nvSpPr>
          <p:cNvPr id="35872" name="Oval 54"/>
          <p:cNvSpPr>
            <a:spLocks noChangeArrowheads="1"/>
          </p:cNvSpPr>
          <p:nvPr/>
        </p:nvSpPr>
        <p:spPr bwMode="auto">
          <a:xfrm>
            <a:off x="6136431" y="4147220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73" name="Oval 55"/>
          <p:cNvSpPr>
            <a:spLocks noChangeArrowheads="1"/>
          </p:cNvSpPr>
          <p:nvPr/>
        </p:nvSpPr>
        <p:spPr bwMode="auto">
          <a:xfrm>
            <a:off x="7073056" y="4147220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74" name="Line 56"/>
          <p:cNvSpPr>
            <a:spLocks noChangeShapeType="1"/>
          </p:cNvSpPr>
          <p:nvPr/>
        </p:nvSpPr>
        <p:spPr bwMode="auto">
          <a:xfrm>
            <a:off x="5415706" y="429168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5" name="Line 57"/>
          <p:cNvSpPr>
            <a:spLocks noChangeShapeType="1"/>
          </p:cNvSpPr>
          <p:nvPr/>
        </p:nvSpPr>
        <p:spPr bwMode="auto">
          <a:xfrm>
            <a:off x="6496794" y="4291682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6" name="Text Box 58"/>
          <p:cNvSpPr txBox="1">
            <a:spLocks noChangeArrowheads="1"/>
          </p:cNvSpPr>
          <p:nvPr/>
        </p:nvSpPr>
        <p:spPr bwMode="auto">
          <a:xfrm>
            <a:off x="4983906" y="4221832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q0</a:t>
            </a:r>
          </a:p>
        </p:txBody>
      </p:sp>
      <p:sp>
        <p:nvSpPr>
          <p:cNvPr id="35877" name="Text Box 59"/>
          <p:cNvSpPr txBox="1">
            <a:spLocks noChangeArrowheads="1"/>
          </p:cNvSpPr>
          <p:nvPr/>
        </p:nvSpPr>
        <p:spPr bwMode="auto">
          <a:xfrm>
            <a:off x="7073056" y="414722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chemeClr val="accent2"/>
                </a:solidFill>
              </a:rPr>
              <a:t>q2</a:t>
            </a:r>
          </a:p>
        </p:txBody>
      </p:sp>
      <p:sp>
        <p:nvSpPr>
          <p:cNvPr id="35878" name="Text Box 60"/>
          <p:cNvSpPr txBox="1">
            <a:spLocks noChangeArrowheads="1"/>
          </p:cNvSpPr>
          <p:nvPr/>
        </p:nvSpPr>
        <p:spPr bwMode="auto">
          <a:xfrm>
            <a:off x="6136431" y="414722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35879" name="Oval 61"/>
          <p:cNvSpPr>
            <a:spLocks noChangeArrowheads="1"/>
          </p:cNvSpPr>
          <p:nvPr/>
        </p:nvSpPr>
        <p:spPr bwMode="auto">
          <a:xfrm>
            <a:off x="7034956" y="4107532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5880" name="Freeform 62"/>
          <p:cNvSpPr>
            <a:spLocks/>
          </p:cNvSpPr>
          <p:nvPr/>
        </p:nvSpPr>
        <p:spPr bwMode="auto">
          <a:xfrm>
            <a:off x="4888656" y="3612232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1" name="Freeform 63"/>
          <p:cNvSpPr>
            <a:spLocks/>
          </p:cNvSpPr>
          <p:nvPr/>
        </p:nvSpPr>
        <p:spPr bwMode="auto">
          <a:xfrm>
            <a:off x="6928594" y="3570957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2" name="Freeform 64"/>
          <p:cNvSpPr>
            <a:spLocks/>
          </p:cNvSpPr>
          <p:nvPr/>
        </p:nvSpPr>
        <p:spPr bwMode="auto">
          <a:xfrm>
            <a:off x="5963394" y="3610645"/>
            <a:ext cx="684212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3" name="Text Box 65"/>
          <p:cNvSpPr txBox="1">
            <a:spLocks noChangeArrowheads="1"/>
          </p:cNvSpPr>
          <p:nvPr/>
        </p:nvSpPr>
        <p:spPr bwMode="auto">
          <a:xfrm>
            <a:off x="7144494" y="328362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2</a:t>
            </a:r>
          </a:p>
        </p:txBody>
      </p:sp>
      <p:sp>
        <p:nvSpPr>
          <p:cNvPr id="35884" name="Text Box 66"/>
          <p:cNvSpPr txBox="1">
            <a:spLocks noChangeArrowheads="1"/>
          </p:cNvSpPr>
          <p:nvPr/>
        </p:nvSpPr>
        <p:spPr bwMode="auto">
          <a:xfrm>
            <a:off x="6064994" y="3355057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1</a:t>
            </a:r>
          </a:p>
        </p:txBody>
      </p:sp>
      <p:sp>
        <p:nvSpPr>
          <p:cNvPr id="35885" name="Text Box 67"/>
          <p:cNvSpPr txBox="1">
            <a:spLocks noChangeArrowheads="1"/>
          </p:cNvSpPr>
          <p:nvPr/>
        </p:nvSpPr>
        <p:spPr bwMode="auto">
          <a:xfrm>
            <a:off x="4983906" y="3355057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86" name="Text Box 68"/>
          <p:cNvSpPr txBox="1">
            <a:spLocks noChangeArrowheads="1"/>
          </p:cNvSpPr>
          <p:nvPr/>
        </p:nvSpPr>
        <p:spPr bwMode="auto">
          <a:xfrm>
            <a:off x="5488731" y="4018632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0,</a:t>
            </a:r>
            <a:r>
              <a:rPr lang="en-US" altLang="ja-JP" sz="1800"/>
              <a:t>1</a:t>
            </a:r>
          </a:p>
        </p:txBody>
      </p:sp>
      <p:sp>
        <p:nvSpPr>
          <p:cNvPr id="35887" name="Text Box 69"/>
          <p:cNvSpPr txBox="1">
            <a:spLocks noChangeArrowheads="1"/>
          </p:cNvSpPr>
          <p:nvPr/>
        </p:nvSpPr>
        <p:spPr bwMode="auto">
          <a:xfrm>
            <a:off x="6568231" y="4018632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1,2</a:t>
            </a:r>
          </a:p>
        </p:txBody>
      </p:sp>
      <p:sp>
        <p:nvSpPr>
          <p:cNvPr id="35888" name="Freeform 70"/>
          <p:cNvSpPr>
            <a:spLocks/>
          </p:cNvSpPr>
          <p:nvPr/>
        </p:nvSpPr>
        <p:spPr bwMode="auto">
          <a:xfrm>
            <a:off x="5271244" y="4437732"/>
            <a:ext cx="1800225" cy="514350"/>
          </a:xfrm>
          <a:custGeom>
            <a:avLst/>
            <a:gdLst>
              <a:gd name="T0" fmla="*/ 0 w 1134"/>
              <a:gd name="T1" fmla="*/ 2147483647 h 324"/>
              <a:gd name="T2" fmla="*/ 2147483647 w 1134"/>
              <a:gd name="T3" fmla="*/ 2147483647 h 324"/>
              <a:gd name="T4" fmla="*/ 2147483647 w 1134"/>
              <a:gd name="T5" fmla="*/ 0 h 3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4" h="324">
                <a:moveTo>
                  <a:pt x="0" y="45"/>
                </a:moveTo>
                <a:cubicBezTo>
                  <a:pt x="200" y="184"/>
                  <a:pt x="401" y="324"/>
                  <a:pt x="590" y="317"/>
                </a:cubicBezTo>
                <a:cubicBezTo>
                  <a:pt x="779" y="310"/>
                  <a:pt x="956" y="155"/>
                  <a:pt x="113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89" name="Text Box 71"/>
          <p:cNvSpPr txBox="1">
            <a:spLocks noChangeArrowheads="1"/>
          </p:cNvSpPr>
          <p:nvPr/>
        </p:nvSpPr>
        <p:spPr bwMode="auto">
          <a:xfrm>
            <a:off x="5847506" y="494097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FF0000"/>
                </a:solidFill>
              </a:rPr>
              <a:t>0</a:t>
            </a:r>
            <a:r>
              <a:rPr lang="en-US" altLang="ja-JP" sz="1600"/>
              <a:t>,1,2</a:t>
            </a:r>
          </a:p>
        </p:txBody>
      </p:sp>
      <p:sp>
        <p:nvSpPr>
          <p:cNvPr id="35890" name="AutoShape 72"/>
          <p:cNvSpPr>
            <a:spLocks noChangeArrowheads="1"/>
          </p:cNvSpPr>
          <p:nvPr/>
        </p:nvSpPr>
        <p:spPr bwMode="auto">
          <a:xfrm>
            <a:off x="4983906" y="4124995"/>
            <a:ext cx="431800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88" y="10800"/>
                </a:moveTo>
                <a:cubicBezTo>
                  <a:pt x="1588" y="15888"/>
                  <a:pt x="5712" y="20012"/>
                  <a:pt x="10800" y="20012"/>
                </a:cubicBezTo>
                <a:cubicBezTo>
                  <a:pt x="15888" y="20012"/>
                  <a:pt x="20012" y="15888"/>
                  <a:pt x="20012" y="10800"/>
                </a:cubicBezTo>
                <a:cubicBezTo>
                  <a:pt x="20012" y="5712"/>
                  <a:pt x="15888" y="1588"/>
                  <a:pt x="10800" y="1588"/>
                </a:cubicBezTo>
                <a:cubicBezTo>
                  <a:pt x="5712" y="1588"/>
                  <a:pt x="1588" y="5712"/>
                  <a:pt x="1588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5891" name="Rectangle 73"/>
          <p:cNvSpPr>
            <a:spLocks noChangeArrowheads="1"/>
          </p:cNvSpPr>
          <p:nvPr/>
        </p:nvSpPr>
        <p:spPr bwMode="auto">
          <a:xfrm>
            <a:off x="4787056" y="2020169"/>
            <a:ext cx="21611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chemeClr val="accent2"/>
                </a:solidFill>
              </a:rPr>
              <a:t>ε-</a:t>
            </a:r>
            <a:r>
              <a:rPr lang="ja-JP" altLang="en-US" sz="1600" b="1" dirty="0" smtClean="0">
                <a:solidFill>
                  <a:schemeClr val="accent2"/>
                </a:solidFill>
              </a:rPr>
              <a:t>閉包</a:t>
            </a:r>
            <a:r>
              <a:rPr lang="en-US" altLang="ja-JP" sz="1600" b="1" dirty="0" smtClean="0">
                <a:solidFill>
                  <a:schemeClr val="accent2"/>
                </a:solidFill>
              </a:rPr>
              <a:t>(q0</a:t>
            </a:r>
            <a:r>
              <a:rPr lang="en-US" altLang="ja-JP" sz="1600" b="1" dirty="0">
                <a:solidFill>
                  <a:schemeClr val="accent2"/>
                </a:solidFill>
              </a:rPr>
              <a:t>)∩{q2} ≠φ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新しい</a:t>
            </a:r>
            <a:r>
              <a:rPr lang="en-US" altLang="ja-JP" sz="1600" dirty="0" smtClean="0"/>
              <a:t>F’=</a:t>
            </a:r>
            <a:r>
              <a:rPr lang="en-US" altLang="ja-JP" sz="1600" b="1" dirty="0">
                <a:solidFill>
                  <a:schemeClr val="accent2"/>
                </a:solidFill>
              </a:rPr>
              <a:t>F∪{q0}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q0</a:t>
            </a:r>
            <a:r>
              <a:rPr lang="ja-JP" altLang="en-US" sz="1600" dirty="0"/>
              <a:t>も最終状態に加える</a:t>
            </a:r>
          </a:p>
        </p:txBody>
      </p:sp>
      <p:sp>
        <p:nvSpPr>
          <p:cNvPr id="35892" name="Line 74"/>
          <p:cNvSpPr>
            <a:spLocks noChangeShapeType="1"/>
          </p:cNvSpPr>
          <p:nvPr/>
        </p:nvSpPr>
        <p:spPr bwMode="auto">
          <a:xfrm>
            <a:off x="3655308" y="22035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3" name="Line 75"/>
          <p:cNvSpPr>
            <a:spLocks noChangeShapeType="1"/>
          </p:cNvSpPr>
          <p:nvPr/>
        </p:nvSpPr>
        <p:spPr bwMode="auto">
          <a:xfrm>
            <a:off x="1187624" y="1339131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4" name="Line 76"/>
          <p:cNvSpPr>
            <a:spLocks noChangeShapeType="1"/>
          </p:cNvSpPr>
          <p:nvPr/>
        </p:nvSpPr>
        <p:spPr bwMode="auto">
          <a:xfrm>
            <a:off x="4552106" y="4340895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9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24</a:t>
            </a:r>
            <a:endParaRPr lang="ja-JP" altLang="ja-JP" sz="1400" dirty="0" smtClean="0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2339220" y="2727105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2339220" y="297809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2326194" y="4435748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339220" y="418951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2339220" y="3953178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339220" y="373133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330206" y="3449122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2339220" y="3233098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＾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78762" y="5277520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ε-</a:t>
            </a:r>
            <a:r>
              <a:rPr kumimoji="1" lang="ja-JP" altLang="en-US" dirty="0" smtClean="0"/>
              <a:t>動作を持たない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1884" y="5939545"/>
            <a:ext cx="728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lang="ja-JP" altLang="en-US" dirty="0" smtClean="0">
                <a:solidFill>
                  <a:srgbClr val="0066FF"/>
                </a:solidFill>
              </a:rPr>
              <a:t>動作を持つ</a:t>
            </a:r>
            <a:r>
              <a:rPr lang="en-US" altLang="ja-JP" dirty="0" smtClean="0">
                <a:solidFill>
                  <a:srgbClr val="0066FF"/>
                </a:solidFill>
              </a:rPr>
              <a:t>NFA</a:t>
            </a:r>
            <a:r>
              <a:rPr lang="ja-JP" altLang="en-US" dirty="0" smtClean="0"/>
              <a:t>は、</a:t>
            </a:r>
            <a:r>
              <a:rPr lang="en-US" altLang="ja-JP" dirty="0"/>
              <a:t> </a:t>
            </a:r>
            <a:r>
              <a:rPr lang="ja-JP" altLang="en-US" dirty="0" smtClean="0"/>
              <a:t>それと等価な</a:t>
            </a:r>
            <a:r>
              <a:rPr lang="en-US" altLang="ja-JP" dirty="0" smtClean="0">
                <a:solidFill>
                  <a:srgbClr val="0066FF"/>
                </a:solidFill>
              </a:rPr>
              <a:t>ε-</a:t>
            </a:r>
            <a:r>
              <a:rPr lang="ja-JP" altLang="en-US" dirty="0">
                <a:solidFill>
                  <a:srgbClr val="0066FF"/>
                </a:solidFill>
              </a:rPr>
              <a:t>動作を</a:t>
            </a:r>
            <a:r>
              <a:rPr lang="ja-JP" altLang="en-US" dirty="0" smtClean="0">
                <a:solidFill>
                  <a:srgbClr val="0066FF"/>
                </a:solidFill>
              </a:rPr>
              <a:t>持たない</a:t>
            </a:r>
            <a:r>
              <a:rPr lang="en-US" altLang="ja-JP" dirty="0" smtClean="0">
                <a:solidFill>
                  <a:srgbClr val="0066FF"/>
                </a:solidFill>
              </a:rPr>
              <a:t>NFA</a:t>
            </a:r>
            <a:r>
              <a:rPr lang="ja-JP" altLang="en-US" dirty="0" smtClean="0"/>
              <a:t>に変換でき、</a:t>
            </a:r>
            <a:endParaRPr lang="en-US" altLang="ja-JP" dirty="0" smtClean="0"/>
          </a:p>
          <a:p>
            <a:r>
              <a:rPr lang="ja-JP" altLang="en-US" dirty="0"/>
              <a:t>さらに、</a:t>
            </a:r>
            <a:r>
              <a:rPr lang="ja-JP" altLang="en-US" dirty="0" smtClean="0"/>
              <a:t>それと等価な</a:t>
            </a:r>
            <a:r>
              <a:rPr lang="ja-JP" altLang="en-US" dirty="0" smtClean="0">
                <a:solidFill>
                  <a:srgbClr val="0066FF"/>
                </a:solidFill>
              </a:rPr>
              <a:t>決定性有限オートマトン（</a:t>
            </a:r>
            <a:r>
              <a:rPr lang="en-US" altLang="ja-JP" dirty="0" smtClean="0">
                <a:solidFill>
                  <a:srgbClr val="0066FF"/>
                </a:solidFill>
              </a:rPr>
              <a:t>FA</a:t>
            </a:r>
            <a:r>
              <a:rPr lang="ja-JP" altLang="en-US" dirty="0" smtClean="0">
                <a:solidFill>
                  <a:srgbClr val="0066FF"/>
                </a:solidFill>
              </a:rPr>
              <a:t>）</a:t>
            </a:r>
            <a:r>
              <a:rPr kumimoji="1" lang="ja-JP" altLang="en-US" dirty="0" smtClean="0"/>
              <a:t>に変換できる。</a:t>
            </a:r>
            <a:endParaRPr kumimoji="1" lang="ja-JP" altLang="en-US" dirty="0"/>
          </a:p>
        </p:txBody>
      </p:sp>
      <p:sp>
        <p:nvSpPr>
          <p:cNvPr id="56" name="左大かっこ 55"/>
          <p:cNvSpPr/>
          <p:nvPr/>
        </p:nvSpPr>
        <p:spPr>
          <a:xfrm>
            <a:off x="1252561" y="2562517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/>
          <p:cNvSpPr/>
          <p:nvPr/>
        </p:nvSpPr>
        <p:spPr>
          <a:xfrm>
            <a:off x="1252561" y="3282597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>
            <a:off x="1252561" y="4073624"/>
            <a:ext cx="72008" cy="67432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41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620687"/>
            <a:ext cx="545348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ja-JP" altLang="en-US" sz="1600" b="1" dirty="0">
                <a:solidFill>
                  <a:srgbClr val="000000"/>
                </a:solidFill>
              </a:rPr>
              <a:t>１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を部分集合構成法を用いて</a:t>
            </a:r>
            <a:r>
              <a:rPr lang="en-US" altLang="ja-JP" sz="1600" dirty="0" smtClean="0">
                <a:solidFill>
                  <a:srgbClr val="000000"/>
                </a:solidFill>
              </a:rPr>
              <a:t>DFA</a:t>
            </a:r>
            <a:r>
              <a:rPr lang="ja-JP" altLang="en-US" sz="1600" dirty="0" smtClean="0">
                <a:solidFill>
                  <a:srgbClr val="000000"/>
                </a:solidFill>
              </a:rPr>
              <a:t>に変換せよ。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1330846" y="4365104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25/25</a:t>
            </a:r>
          </a:p>
        </p:txBody>
      </p:sp>
      <p:sp>
        <p:nvSpPr>
          <p:cNvPr id="33" name="Oval 39"/>
          <p:cNvSpPr>
            <a:spLocks noChangeArrowheads="1"/>
          </p:cNvSpPr>
          <p:nvPr/>
        </p:nvSpPr>
        <p:spPr bwMode="auto">
          <a:xfrm>
            <a:off x="1331963" y="2354423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5012943" y="2354423"/>
            <a:ext cx="503238" cy="5032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34 w 21600"/>
              <a:gd name="T25" fmla="*/ 3134 h 21600"/>
              <a:gd name="T26" fmla="*/ 18466 w 21600"/>
              <a:gd name="T27" fmla="*/ 1846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3" y="10800"/>
                </a:moveTo>
                <a:cubicBezTo>
                  <a:pt x="1703" y="15824"/>
                  <a:pt x="5776" y="19897"/>
                  <a:pt x="10800" y="19897"/>
                </a:cubicBezTo>
                <a:cubicBezTo>
                  <a:pt x="15824" y="19897"/>
                  <a:pt x="19897" y="15824"/>
                  <a:pt x="19897" y="10800"/>
                </a:cubicBezTo>
                <a:cubicBezTo>
                  <a:pt x="19897" y="5776"/>
                  <a:pt x="15824" y="1703"/>
                  <a:pt x="10800" y="1703"/>
                </a:cubicBezTo>
                <a:cubicBezTo>
                  <a:pt x="5776" y="1703"/>
                  <a:pt x="1703" y="5776"/>
                  <a:pt x="1703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403400" y="242586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5037301" y="2436765"/>
            <a:ext cx="4788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1835201" y="2641760"/>
            <a:ext cx="7135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1212900" y="1994060"/>
            <a:ext cx="874713" cy="576263"/>
          </a:xfrm>
          <a:custGeom>
            <a:avLst/>
            <a:gdLst>
              <a:gd name="T0" fmla="*/ 75 w 551"/>
              <a:gd name="T1" fmla="*/ 318 h 363"/>
              <a:gd name="T2" fmla="*/ 30 w 551"/>
              <a:gd name="T3" fmla="*/ 136 h 363"/>
              <a:gd name="T4" fmla="*/ 256 w 551"/>
              <a:gd name="T5" fmla="*/ 0 h 363"/>
              <a:gd name="T6" fmla="*/ 528 w 551"/>
              <a:gd name="T7" fmla="*/ 136 h 363"/>
              <a:gd name="T8" fmla="*/ 392 w 551"/>
              <a:gd name="T9" fmla="*/ 363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63">
                <a:moveTo>
                  <a:pt x="75" y="318"/>
                </a:moveTo>
                <a:cubicBezTo>
                  <a:pt x="37" y="253"/>
                  <a:pt x="0" y="189"/>
                  <a:pt x="30" y="136"/>
                </a:cubicBezTo>
                <a:cubicBezTo>
                  <a:pt x="60" y="83"/>
                  <a:pt x="173" y="0"/>
                  <a:pt x="256" y="0"/>
                </a:cubicBezTo>
                <a:cubicBezTo>
                  <a:pt x="339" y="0"/>
                  <a:pt x="505" y="75"/>
                  <a:pt x="528" y="136"/>
                </a:cubicBezTo>
                <a:cubicBezTo>
                  <a:pt x="551" y="197"/>
                  <a:pt x="471" y="280"/>
                  <a:pt x="392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39" name="Freeform 45"/>
          <p:cNvSpPr>
            <a:spLocks/>
          </p:cNvSpPr>
          <p:nvPr/>
        </p:nvSpPr>
        <p:spPr bwMode="auto">
          <a:xfrm>
            <a:off x="4915421" y="2013099"/>
            <a:ext cx="874713" cy="576263"/>
          </a:xfrm>
          <a:custGeom>
            <a:avLst/>
            <a:gdLst>
              <a:gd name="T0" fmla="*/ 75 w 551"/>
              <a:gd name="T1" fmla="*/ 318 h 363"/>
              <a:gd name="T2" fmla="*/ 30 w 551"/>
              <a:gd name="T3" fmla="*/ 136 h 363"/>
              <a:gd name="T4" fmla="*/ 256 w 551"/>
              <a:gd name="T5" fmla="*/ 0 h 363"/>
              <a:gd name="T6" fmla="*/ 528 w 551"/>
              <a:gd name="T7" fmla="*/ 136 h 363"/>
              <a:gd name="T8" fmla="*/ 392 w 551"/>
              <a:gd name="T9" fmla="*/ 363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63">
                <a:moveTo>
                  <a:pt x="75" y="318"/>
                </a:moveTo>
                <a:cubicBezTo>
                  <a:pt x="37" y="253"/>
                  <a:pt x="0" y="189"/>
                  <a:pt x="30" y="136"/>
                </a:cubicBezTo>
                <a:cubicBezTo>
                  <a:pt x="60" y="83"/>
                  <a:pt x="173" y="0"/>
                  <a:pt x="256" y="0"/>
                </a:cubicBezTo>
                <a:cubicBezTo>
                  <a:pt x="339" y="0"/>
                  <a:pt x="505" y="75"/>
                  <a:pt x="528" y="136"/>
                </a:cubicBezTo>
                <a:cubicBezTo>
                  <a:pt x="551" y="197"/>
                  <a:pt x="471" y="280"/>
                  <a:pt x="392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910812" y="1844824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2124125" y="2354423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971600" y="2641760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794536" y="2365427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2552434" y="2364892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057259" y="2641760"/>
            <a:ext cx="7135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4299361" y="2641760"/>
            <a:ext cx="7135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3842160" y="2471813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2582119" y="2448236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277873" y="2357011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4506912" y="2354423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5703938" y="1943637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1296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4881" y="380097"/>
            <a:ext cx="7744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§2.3.1</a:t>
            </a:r>
            <a:r>
              <a:rPr lang="ja-JP" altLang="en-US" sz="1800" b="1" dirty="0"/>
              <a:t>　部分集合</a:t>
            </a:r>
            <a:r>
              <a:rPr lang="ja-JP" altLang="en-US" sz="1800" b="1" dirty="0" smtClean="0"/>
              <a:t>構成法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b="1" dirty="0"/>
              <a:t>非決定性有限オートマトン</a:t>
            </a:r>
            <a:r>
              <a:rPr lang="en-US" altLang="ja-JP" sz="1800" b="1" dirty="0"/>
              <a:t>(NFA)</a:t>
            </a:r>
            <a:r>
              <a:rPr lang="ja-JP" altLang="en-US" sz="1800" b="1" dirty="0"/>
              <a:t>の決定性有限オートマトン</a:t>
            </a:r>
            <a:r>
              <a:rPr lang="en-US" altLang="ja-JP" sz="1800" b="1" dirty="0"/>
              <a:t>(DFA)</a:t>
            </a:r>
            <a:r>
              <a:rPr lang="ja-JP" altLang="en-US" sz="1800" b="1" dirty="0" err="1"/>
              <a:t>への</a:t>
            </a:r>
            <a:r>
              <a:rPr lang="ja-JP" altLang="en-US" sz="1800" b="1" dirty="0" smtClean="0"/>
              <a:t>変換</a:t>
            </a:r>
            <a:endParaRPr lang="ja-JP" altLang="en-US" sz="1800" b="1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76258" y="1170032"/>
            <a:ext cx="76327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非決定性有限オートマトンでは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（１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１つの</a:t>
            </a:r>
            <a:r>
              <a:rPr lang="ja-JP" altLang="en-US" sz="1800" dirty="0"/>
              <a:t>入力記号により</a:t>
            </a:r>
            <a:r>
              <a:rPr lang="ja-JP" altLang="en-US" sz="1800" dirty="0">
                <a:solidFill>
                  <a:srgbClr val="FF0000"/>
                </a:solidFill>
              </a:rPr>
              <a:t>１つの状態</a:t>
            </a:r>
            <a:r>
              <a:rPr lang="ja-JP" altLang="en-US" sz="1800" dirty="0"/>
              <a:t>から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複数の状態（</a:t>
            </a:r>
            <a:r>
              <a:rPr lang="ja-JP" altLang="en-US" sz="1800" dirty="0">
                <a:solidFill>
                  <a:srgbClr val="FF0000"/>
                </a:solidFill>
              </a:rPr>
              <a:t>状態の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b="1" dirty="0"/>
              <a:t>）</a:t>
            </a:r>
            <a:r>
              <a:rPr lang="ja-JP" altLang="en-US" sz="1800" dirty="0"/>
              <a:t>に推移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する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２）</a:t>
            </a:r>
            <a:r>
              <a:rPr lang="ja-JP" altLang="en-US" sz="1800" dirty="0"/>
              <a:t>入力記号列が決まると、</a:t>
            </a:r>
            <a:r>
              <a:rPr lang="ja-JP" altLang="en-US" sz="1800" dirty="0">
                <a:solidFill>
                  <a:srgbClr val="FF0000"/>
                </a:solidFill>
              </a:rPr>
              <a:t>初期状態</a:t>
            </a:r>
            <a:r>
              <a:rPr lang="ja-JP" altLang="en-US" sz="1800" dirty="0"/>
              <a:t>から到達</a:t>
            </a:r>
            <a:r>
              <a:rPr lang="ja-JP" altLang="en-US" sz="1800" dirty="0" smtClean="0"/>
              <a:t>可能な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ja-JP" altLang="en-US" sz="1800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>
                <a:solidFill>
                  <a:srgbClr val="FF0000"/>
                </a:solidFill>
              </a:rPr>
              <a:t>の</a:t>
            </a:r>
            <a:r>
              <a:rPr lang="ja-JP" altLang="en-US" sz="1800" b="1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も一意的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決まる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ja-JP" altLang="en-US" sz="1800" b="1" dirty="0"/>
              <a:t>３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非決定性有限オートマトンの状態数をｎ個としたとき、推移中にとりえる</a:t>
            </a:r>
            <a:r>
              <a:rPr lang="ja-JP" altLang="en-US" sz="1800" dirty="0" smtClean="0">
                <a:solidFill>
                  <a:srgbClr val="FF0000"/>
                </a:solidFill>
              </a:rPr>
              <a:t>到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達可能な状態</a:t>
            </a:r>
            <a:r>
              <a:rPr lang="ja-JP" altLang="en-US" sz="1800" dirty="0">
                <a:solidFill>
                  <a:srgbClr val="FF0000"/>
                </a:solidFill>
              </a:rPr>
              <a:t>集合</a:t>
            </a:r>
            <a:r>
              <a:rPr lang="ja-JP" altLang="en-US" sz="1800" dirty="0" smtClean="0"/>
              <a:t>の種類数は</a:t>
            </a:r>
            <a:r>
              <a:rPr lang="ja-JP" altLang="en-US" sz="1800" dirty="0"/>
              <a:t>高々</a:t>
            </a:r>
            <a:r>
              <a:rPr lang="en-US" altLang="ja-JP" sz="1800" dirty="0" smtClean="0"/>
              <a:t>2</a:t>
            </a:r>
            <a:r>
              <a:rPr lang="ja-JP" altLang="en-US" sz="1800" b="1" baseline="30000" dirty="0" smtClean="0"/>
              <a:t>ｎ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で有限である。</a:t>
            </a:r>
            <a:r>
              <a:rPr lang="ja-JP" altLang="en-US" sz="1800" dirty="0"/>
              <a:t>よ</a:t>
            </a:r>
            <a:r>
              <a:rPr lang="ja-JP" altLang="en-US" sz="1800" dirty="0" smtClean="0"/>
              <a:t>って、</a:t>
            </a:r>
            <a:r>
              <a:rPr lang="ja-JP" altLang="en-US" sz="1800" u="sng" dirty="0" smtClean="0"/>
              <a:t>各状態集合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を新しく</a:t>
            </a:r>
            <a:r>
              <a:rPr lang="ja-JP" altLang="en-US" sz="1800" b="1" u="sng" dirty="0" smtClean="0">
                <a:solidFill>
                  <a:schemeClr val="accent2"/>
                </a:solidFill>
              </a:rPr>
              <a:t>１つの状態</a:t>
            </a:r>
            <a:r>
              <a:rPr lang="ja-JP" altLang="en-US" sz="1800" u="sng" dirty="0"/>
              <a:t>と</a:t>
            </a:r>
            <a:r>
              <a:rPr lang="ja-JP" altLang="en-US" sz="1800" u="sng" dirty="0" smtClean="0"/>
              <a:t>考えると、非決定性有限オートマトンの推移は、この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新しい</a:t>
            </a:r>
            <a:r>
              <a:rPr lang="ja-JP" altLang="en-US" sz="1800" u="sng" dirty="0"/>
              <a:t>高々</a:t>
            </a:r>
            <a:r>
              <a:rPr lang="en-US" altLang="ja-JP" sz="1800" u="sng" dirty="0" smtClean="0"/>
              <a:t>2</a:t>
            </a:r>
            <a:r>
              <a:rPr lang="ja-JP" altLang="en-US" sz="1800" b="1" u="sng" baseline="30000" dirty="0"/>
              <a:t>ｎ</a:t>
            </a:r>
            <a:r>
              <a:rPr lang="ja-JP" altLang="en-US" sz="1800" u="sng" dirty="0" smtClean="0"/>
              <a:t>個の状態の間において決定性有限オートマトンにおける状態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u="sng" dirty="0" smtClean="0"/>
              <a:t>推移と考えられる。</a:t>
            </a:r>
            <a:endParaRPr lang="en-US" altLang="ja-JP" sz="18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（４）</a:t>
            </a:r>
            <a:r>
              <a:rPr lang="ja-JP" altLang="en-US" sz="1800" dirty="0"/>
              <a:t>到達可能な状態の集合に最終状態（</a:t>
            </a:r>
            <a:r>
              <a:rPr lang="en-US" altLang="ja-JP" sz="1800" dirty="0"/>
              <a:t>F</a:t>
            </a:r>
            <a:r>
              <a:rPr lang="ja-JP" altLang="en-US" sz="1800" dirty="0"/>
              <a:t>の要素）が含まれているとき、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その到達可能な状態の集合を表す状態を最終状態（</a:t>
            </a:r>
            <a:r>
              <a:rPr lang="en-US" altLang="ja-JP" sz="1800" dirty="0"/>
              <a:t>F</a:t>
            </a:r>
            <a:r>
              <a:rPr lang="ja-JP" altLang="en-US" sz="1800" dirty="0"/>
              <a:t>の要素）とする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以上のようにして、非決定性有限オートマトンから、それと等価な決定性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有限オートマトンへ変換する方法を「</a:t>
            </a:r>
            <a:r>
              <a:rPr lang="ja-JP" altLang="en-US" sz="1800" b="1" dirty="0"/>
              <a:t>部分集合法</a:t>
            </a:r>
            <a:r>
              <a:rPr lang="ja-JP" altLang="en-US" sz="1800" dirty="0"/>
              <a:t>」と</a:t>
            </a:r>
            <a:r>
              <a:rPr lang="ja-JP" altLang="en-US" sz="1800" dirty="0" smtClean="0"/>
              <a:t>呼ぶ</a:t>
            </a:r>
            <a:endParaRPr lang="ja-JP" altLang="en-US" sz="1800" dirty="0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5416219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568744" y="9485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568744" y="2028031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6568744" y="145176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5848019" y="1235869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848019" y="166766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848019" y="1740694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427538" y="1268413"/>
            <a:ext cx="1820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921044" y="10914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136944" y="138033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063919" y="195659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7120706" y="1268190"/>
            <a:ext cx="1555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複数の状態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（状態の集合）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に推移</a:t>
            </a:r>
          </a:p>
        </p:txBody>
      </p:sp>
      <p:sp>
        <p:nvSpPr>
          <p:cNvPr id="1844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31781" y="6381328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3</a:t>
            </a:r>
            <a:endParaRPr lang="ja-JP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2402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643607" y="1259516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659732" y="1259516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651670" y="1259516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148432" y="1475416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156495" y="1475416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1067345" y="1042029"/>
            <a:ext cx="720725" cy="852487"/>
          </a:xfrm>
          <a:custGeom>
            <a:avLst/>
            <a:gdLst>
              <a:gd name="T0" fmla="*/ 2147483647 w 454"/>
              <a:gd name="T1" fmla="*/ 2147483647 h 537"/>
              <a:gd name="T2" fmla="*/ 2147483647 w 454"/>
              <a:gd name="T3" fmla="*/ 2147483647 h 537"/>
              <a:gd name="T4" fmla="*/ 0 w 454"/>
              <a:gd name="T5" fmla="*/ 2147483647 h 537"/>
              <a:gd name="T6" fmla="*/ 2147483647 w 454"/>
              <a:gd name="T7" fmla="*/ 2147483647 h 537"/>
              <a:gd name="T8" fmla="*/ 2147483647 w 454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4" h="537">
                <a:moveTo>
                  <a:pt x="409" y="386"/>
                </a:moveTo>
                <a:cubicBezTo>
                  <a:pt x="329" y="461"/>
                  <a:pt x="250" y="537"/>
                  <a:pt x="182" y="522"/>
                </a:cubicBezTo>
                <a:cubicBezTo>
                  <a:pt x="114" y="507"/>
                  <a:pt x="0" y="379"/>
                  <a:pt x="0" y="296"/>
                </a:cubicBezTo>
                <a:cubicBezTo>
                  <a:pt x="0" y="213"/>
                  <a:pt x="106" y="46"/>
                  <a:pt x="182" y="23"/>
                </a:cubicBezTo>
                <a:cubicBezTo>
                  <a:pt x="258" y="0"/>
                  <a:pt x="409" y="137"/>
                  <a:pt x="454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4020095" y="970591"/>
            <a:ext cx="792162" cy="923925"/>
          </a:xfrm>
          <a:custGeom>
            <a:avLst/>
            <a:gdLst>
              <a:gd name="T0" fmla="*/ 2147483647 w 499"/>
              <a:gd name="T1" fmla="*/ 2147483647 h 582"/>
              <a:gd name="T2" fmla="*/ 2147483647 w 499"/>
              <a:gd name="T3" fmla="*/ 2147483647 h 582"/>
              <a:gd name="T4" fmla="*/ 2147483647 w 499"/>
              <a:gd name="T5" fmla="*/ 2147483647 h 582"/>
              <a:gd name="T6" fmla="*/ 2147483647 w 499"/>
              <a:gd name="T7" fmla="*/ 2147483647 h 582"/>
              <a:gd name="T8" fmla="*/ 0 w 499"/>
              <a:gd name="T9" fmla="*/ 2147483647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9" h="582">
                <a:moveTo>
                  <a:pt x="45" y="431"/>
                </a:moveTo>
                <a:cubicBezTo>
                  <a:pt x="121" y="506"/>
                  <a:pt x="197" y="582"/>
                  <a:pt x="272" y="567"/>
                </a:cubicBezTo>
                <a:cubicBezTo>
                  <a:pt x="347" y="552"/>
                  <a:pt x="499" y="432"/>
                  <a:pt x="499" y="341"/>
                </a:cubicBezTo>
                <a:cubicBezTo>
                  <a:pt x="499" y="250"/>
                  <a:pt x="355" y="46"/>
                  <a:pt x="272" y="23"/>
                </a:cubicBezTo>
                <a:cubicBezTo>
                  <a:pt x="189" y="0"/>
                  <a:pt x="45" y="175"/>
                  <a:pt x="0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667795" y="10071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219870" y="12230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08570" y="1007104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0,1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227932" y="12230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97582" y="1284916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r0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715170" y="1292854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r1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713707" y="1307141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932532" y="1007104"/>
            <a:ext cx="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3618457" y="1221416"/>
            <a:ext cx="576263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84213" y="2605310"/>
            <a:ext cx="6911975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                    </a:t>
            </a:r>
            <a:r>
              <a:rPr lang="en-US" altLang="ja-JP" sz="1600" dirty="0"/>
              <a:t>{r0}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{r0}           {r0,r1}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{r0}φ      {r0,r1} {r2}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</a:t>
            </a:r>
            <a:r>
              <a:rPr lang="en-US" altLang="ja-JP" sz="1600" dirty="0" smtClean="0"/>
              <a:t>=</a:t>
            </a:r>
            <a:r>
              <a:rPr lang="en-US" altLang="ja-JP" sz="1600" dirty="0" smtClean="0">
                <a:solidFill>
                  <a:schemeClr val="accent2"/>
                </a:solidFill>
              </a:rPr>
              <a:t>{</a:t>
            </a:r>
            <a:r>
              <a:rPr lang="en-US" altLang="ja-JP" sz="1600" dirty="0">
                <a:solidFill>
                  <a:schemeClr val="accent2"/>
                </a:solidFill>
              </a:rPr>
              <a:t>r0}         </a:t>
            </a:r>
            <a:r>
              <a:rPr lang="en-US" altLang="ja-JP" sz="1600" dirty="0" smtClean="0">
                <a:solidFill>
                  <a:schemeClr val="accent2"/>
                </a:solidFill>
              </a:rPr>
              <a:t>={</a:t>
            </a:r>
            <a:r>
              <a:rPr lang="en-US" altLang="ja-JP" sz="1600" dirty="0">
                <a:solidFill>
                  <a:schemeClr val="accent2"/>
                </a:solidFill>
              </a:rPr>
              <a:t>r0,r1,r2}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  {r0} φ {r2}        {r0,r1} {r2}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 </a:t>
            </a:r>
            <a:r>
              <a:rPr lang="en-US" altLang="ja-JP" sz="1600" dirty="0" smtClean="0"/>
              <a:t>=</a:t>
            </a:r>
            <a:r>
              <a:rPr lang="en-US" altLang="ja-JP" sz="1600" dirty="0" smtClean="0">
                <a:solidFill>
                  <a:schemeClr val="accent2"/>
                </a:solidFill>
              </a:rPr>
              <a:t>{</a:t>
            </a:r>
            <a:r>
              <a:rPr lang="en-US" altLang="ja-JP" sz="1600" dirty="0">
                <a:solidFill>
                  <a:schemeClr val="accent2"/>
                </a:solidFill>
              </a:rPr>
              <a:t>r0,r2}             </a:t>
            </a:r>
            <a:r>
              <a:rPr lang="en-US" altLang="ja-JP" sz="1600" dirty="0" smtClean="0">
                <a:solidFill>
                  <a:schemeClr val="accent2"/>
                </a:solidFill>
              </a:rPr>
              <a:t>={</a:t>
            </a:r>
            <a:r>
              <a:rPr lang="en-US" altLang="ja-JP" sz="1600" dirty="0">
                <a:solidFill>
                  <a:schemeClr val="accent2"/>
                </a:solidFill>
              </a:rPr>
              <a:t>r0,r1,r2}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chemeClr val="accent2"/>
                </a:solidFill>
              </a:rPr>
              <a:t>　　　　　　　</a:t>
            </a:r>
            <a:r>
              <a:rPr lang="en-US" altLang="ja-JP" sz="1600" dirty="0"/>
              <a:t>{r0} {r2} </a:t>
            </a:r>
            <a:r>
              <a:rPr lang="ja-JP" altLang="en-US" sz="1600" dirty="0"/>
              <a:t>　　 </a:t>
            </a:r>
            <a:r>
              <a:rPr lang="en-US" altLang="ja-JP" sz="1600" dirty="0"/>
              <a:t>{r0,r1}φ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　　　　　　</a:t>
            </a:r>
            <a:r>
              <a:rPr lang="en-US" altLang="ja-JP" sz="1600" dirty="0" smtClean="0"/>
              <a:t>=</a:t>
            </a:r>
            <a:r>
              <a:rPr lang="en-US" altLang="ja-JP" sz="1600" dirty="0" smtClean="0">
                <a:solidFill>
                  <a:schemeClr val="accent2"/>
                </a:solidFill>
              </a:rPr>
              <a:t>{</a:t>
            </a:r>
            <a:r>
              <a:rPr lang="en-US" altLang="ja-JP" sz="1600" dirty="0">
                <a:solidFill>
                  <a:schemeClr val="accent2"/>
                </a:solidFill>
              </a:rPr>
              <a:t>r0,r2}</a:t>
            </a:r>
            <a:r>
              <a:rPr lang="en-US" altLang="ja-JP" sz="1600" dirty="0"/>
              <a:t> </a:t>
            </a:r>
            <a:r>
              <a:rPr lang="ja-JP" altLang="en-US" sz="1600" dirty="0"/>
              <a:t>　　 </a:t>
            </a:r>
            <a:r>
              <a:rPr lang="en-US" altLang="ja-JP" sz="1600" dirty="0" smtClean="0"/>
              <a:t>=</a:t>
            </a:r>
            <a:r>
              <a:rPr lang="en-US" altLang="ja-JP" sz="1600" dirty="0" smtClean="0">
                <a:solidFill>
                  <a:schemeClr val="accent2"/>
                </a:solidFill>
              </a:rPr>
              <a:t>{</a:t>
            </a:r>
            <a:r>
              <a:rPr lang="en-US" altLang="ja-JP" sz="1600" dirty="0">
                <a:solidFill>
                  <a:schemeClr val="accent2"/>
                </a:solidFill>
              </a:rPr>
              <a:t>r0,r1}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1908175" y="2964085"/>
            <a:ext cx="21431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411413" y="296408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2268538" y="3397473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2484438" y="3397473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2627313" y="3397473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916238" y="339747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2411413" y="4118198"/>
            <a:ext cx="569912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2700338" y="4118198"/>
            <a:ext cx="552450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2987675" y="4118198"/>
            <a:ext cx="5032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2987675" y="4118198"/>
            <a:ext cx="7921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3276600" y="4118198"/>
            <a:ext cx="106680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3492500" y="4118198"/>
            <a:ext cx="12255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1692275" y="274818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2484438" y="274818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411413" y="404517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2124075" y="332603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155543" y="325350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3779838" y="397373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495" name="Line 40"/>
          <p:cNvSpPr>
            <a:spLocks noChangeShapeType="1"/>
          </p:cNvSpPr>
          <p:nvPr/>
        </p:nvSpPr>
        <p:spPr bwMode="auto">
          <a:xfrm flipH="1">
            <a:off x="1908175" y="4837335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6" name="Line 41"/>
          <p:cNvSpPr>
            <a:spLocks noChangeShapeType="1"/>
          </p:cNvSpPr>
          <p:nvPr/>
        </p:nvSpPr>
        <p:spPr bwMode="auto">
          <a:xfrm flipH="1">
            <a:off x="2195513" y="4837335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7" name="Line 42"/>
          <p:cNvSpPr>
            <a:spLocks noChangeShapeType="1"/>
          </p:cNvSpPr>
          <p:nvPr/>
        </p:nvSpPr>
        <p:spPr bwMode="auto">
          <a:xfrm>
            <a:off x="2339975" y="4837335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8" name="Line 43"/>
          <p:cNvSpPr>
            <a:spLocks noChangeShapeType="1"/>
          </p:cNvSpPr>
          <p:nvPr/>
        </p:nvSpPr>
        <p:spPr bwMode="auto">
          <a:xfrm>
            <a:off x="2627313" y="4837335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9" name="Text Box 45"/>
          <p:cNvSpPr txBox="1">
            <a:spLocks noChangeArrowheads="1"/>
          </p:cNvSpPr>
          <p:nvPr/>
        </p:nvSpPr>
        <p:spPr bwMode="auto">
          <a:xfrm>
            <a:off x="1884363" y="475379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0</a:t>
            </a:r>
          </a:p>
        </p:txBody>
      </p:sp>
      <p:sp>
        <p:nvSpPr>
          <p:cNvPr id="19500" name="Text Box 46"/>
          <p:cNvSpPr txBox="1">
            <a:spLocks noChangeArrowheads="1"/>
          </p:cNvSpPr>
          <p:nvPr/>
        </p:nvSpPr>
        <p:spPr bwMode="auto">
          <a:xfrm>
            <a:off x="2916238" y="469446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1950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737394" y="6453336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4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89525" y="12883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2.35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0600" y="1659566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非決定性有限オートマトン</a:t>
            </a:r>
            <a:r>
              <a:rPr kumimoji="1" lang="en-US" altLang="ja-JP" sz="1600" dirty="0" smtClean="0"/>
              <a:t>M4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8610" y="587727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2.36</a:t>
            </a:r>
          </a:p>
          <a:p>
            <a:r>
              <a:rPr lang="ja-JP" altLang="en-US" dirty="0"/>
              <a:t>部分集合</a:t>
            </a:r>
            <a:r>
              <a:rPr lang="ja-JP" altLang="en-US" dirty="0" smtClean="0"/>
              <a:t>構成法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4342" y="476672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ア．部分集合法を用いた推移先の計算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58337" y="2696888"/>
            <a:ext cx="3498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・初期状態</a:t>
            </a:r>
            <a:r>
              <a:rPr kumimoji="1" lang="en-US" altLang="ja-JP" dirty="0" smtClean="0"/>
              <a:t>r0</a:t>
            </a:r>
            <a:r>
              <a:rPr kumimoji="1" lang="ja-JP" altLang="en-US" dirty="0" smtClean="0"/>
              <a:t>から、空入力記号</a:t>
            </a:r>
            <a:r>
              <a:rPr kumimoji="1" lang="en-US" altLang="ja-JP" dirty="0" smtClean="0"/>
              <a:t>ε</a:t>
            </a:r>
          </a:p>
          <a:p>
            <a:r>
              <a:rPr lang="ja-JP" altLang="en-US" dirty="0" smtClean="0"/>
              <a:t>　よって、到達する状態の集合は</a:t>
            </a:r>
            <a:endParaRPr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{</a:t>
            </a:r>
            <a:r>
              <a:rPr kumimoji="1" lang="en-US" altLang="ja-JP" dirty="0"/>
              <a:t>r0</a:t>
            </a:r>
            <a:r>
              <a:rPr kumimoji="1" lang="en-US" altLang="ja-JP" dirty="0" smtClean="0"/>
              <a:t>}</a:t>
            </a:r>
            <a:r>
              <a:rPr kumimoji="1" lang="ja-JP" altLang="en-US" dirty="0" smtClean="0"/>
              <a:t>なので、</a:t>
            </a:r>
            <a:r>
              <a:rPr kumimoji="1" lang="en-US" altLang="ja-JP" dirty="0" smtClean="0"/>
              <a:t>{r0}</a:t>
            </a:r>
            <a:r>
              <a:rPr kumimoji="1" lang="ja-JP" altLang="en-US" dirty="0" smtClean="0"/>
              <a:t>を出発点とする。</a:t>
            </a:r>
            <a:endParaRPr kumimoji="1" lang="en-US" altLang="ja-JP" dirty="0" smtClean="0"/>
          </a:p>
          <a:p>
            <a:r>
              <a:rPr lang="ja-JP" altLang="en-US" dirty="0" smtClean="0"/>
              <a:t>・状態</a:t>
            </a:r>
            <a:r>
              <a:rPr lang="en-US" altLang="ja-JP" dirty="0" smtClean="0"/>
              <a:t>{r0}</a:t>
            </a:r>
            <a:r>
              <a:rPr lang="ja-JP" altLang="en-US" dirty="0" smtClean="0"/>
              <a:t>のとき、</a:t>
            </a:r>
            <a:r>
              <a:rPr lang="en-US" altLang="ja-JP" dirty="0"/>
              <a:t>1</a:t>
            </a:r>
            <a:r>
              <a:rPr lang="ja-JP" altLang="en-US" dirty="0" smtClean="0"/>
              <a:t>が入力された</a:t>
            </a:r>
            <a:endParaRPr lang="en-US" altLang="ja-JP" dirty="0"/>
          </a:p>
          <a:p>
            <a:r>
              <a:rPr kumimoji="1" lang="ja-JP" altLang="en-US" dirty="0" smtClean="0"/>
              <a:t>　とき、状態</a:t>
            </a:r>
            <a:r>
              <a:rPr kumimoji="1" lang="en-US" altLang="ja-JP" dirty="0" smtClean="0"/>
              <a:t>{r0}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{r1}</a:t>
            </a:r>
            <a:r>
              <a:rPr kumimoji="1" lang="ja-JP" altLang="en-US" dirty="0" smtClean="0"/>
              <a:t>に推移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するので、</a:t>
            </a:r>
            <a:r>
              <a:rPr lang="en-US" altLang="ja-JP" dirty="0"/>
              <a:t>{r0</a:t>
            </a:r>
            <a:r>
              <a:rPr lang="en-US" altLang="ja-JP" dirty="0" smtClean="0"/>
              <a:t>}</a:t>
            </a:r>
            <a:r>
              <a:rPr lang="ja-JP" altLang="en-US" dirty="0" smtClean="0"/>
              <a:t>からの推移先を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{r0,r1}</a:t>
            </a:r>
            <a:r>
              <a:rPr lang="ja-JP" altLang="en-US" dirty="0" smtClean="0"/>
              <a:t>とする。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2400051" y="2748185"/>
            <a:ext cx="2558287" cy="1054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" idx="1"/>
          </p:cNvCxnSpPr>
          <p:nvPr/>
        </p:nvCxnSpPr>
        <p:spPr>
          <a:xfrm flipH="1" flipV="1">
            <a:off x="2715171" y="2977170"/>
            <a:ext cx="2243166" cy="7353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531689" y="4642208"/>
            <a:ext cx="1079500" cy="24269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795588" y="3923828"/>
            <a:ext cx="1079500" cy="24269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730500" y="5382435"/>
            <a:ext cx="757283" cy="24765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847850" y="3910692"/>
            <a:ext cx="556896" cy="2558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077357" y="4637852"/>
            <a:ext cx="757283" cy="24765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654992" y="5365018"/>
            <a:ext cx="757283" cy="24765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2010092" y="2672983"/>
            <a:ext cx="556896" cy="2558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351279" y="3181036"/>
            <a:ext cx="556896" cy="2558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2321696" y="3159064"/>
            <a:ext cx="757283" cy="24765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09582" y="23514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66FF"/>
                </a:solidFill>
              </a:rPr>
              <a:t>0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2233" y="3108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①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819154" y="2351408"/>
            <a:ext cx="381875" cy="34548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79712" y="3131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②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58819" y="3869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③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0565" y="3869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④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61204" y="43588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66FF"/>
                </a:solidFill>
              </a:rPr>
              <a:t>⑤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20398" y="4293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⑥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0873" y="51033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⑦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00318" y="510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66FF"/>
                </a:solidFill>
              </a:rPr>
              <a:t>⑧</a:t>
            </a:r>
            <a:endParaRPr kumimoji="1" lang="ja-JP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3"/>
          <p:cNvSpPr>
            <a:spLocks noChangeArrowheads="1"/>
          </p:cNvSpPr>
          <p:nvPr/>
        </p:nvSpPr>
        <p:spPr bwMode="auto">
          <a:xfrm>
            <a:off x="1546225" y="837605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483" name="Oval 4"/>
          <p:cNvSpPr>
            <a:spLocks noChangeArrowheads="1"/>
          </p:cNvSpPr>
          <p:nvPr/>
        </p:nvSpPr>
        <p:spPr bwMode="auto">
          <a:xfrm>
            <a:off x="3562350" y="837605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2554288" y="837605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2051050" y="105350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3059113" y="105350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7" name="Freeform 8"/>
          <p:cNvSpPr>
            <a:spLocks/>
          </p:cNvSpPr>
          <p:nvPr/>
        </p:nvSpPr>
        <p:spPr bwMode="auto">
          <a:xfrm>
            <a:off x="969963" y="620118"/>
            <a:ext cx="720725" cy="852487"/>
          </a:xfrm>
          <a:custGeom>
            <a:avLst/>
            <a:gdLst>
              <a:gd name="T0" fmla="*/ 2147483647 w 454"/>
              <a:gd name="T1" fmla="*/ 2147483647 h 537"/>
              <a:gd name="T2" fmla="*/ 2147483647 w 454"/>
              <a:gd name="T3" fmla="*/ 2147483647 h 537"/>
              <a:gd name="T4" fmla="*/ 0 w 454"/>
              <a:gd name="T5" fmla="*/ 2147483647 h 537"/>
              <a:gd name="T6" fmla="*/ 2147483647 w 454"/>
              <a:gd name="T7" fmla="*/ 2147483647 h 537"/>
              <a:gd name="T8" fmla="*/ 2147483647 w 454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4" h="537">
                <a:moveTo>
                  <a:pt x="409" y="386"/>
                </a:moveTo>
                <a:cubicBezTo>
                  <a:pt x="329" y="461"/>
                  <a:pt x="250" y="537"/>
                  <a:pt x="182" y="522"/>
                </a:cubicBezTo>
                <a:cubicBezTo>
                  <a:pt x="114" y="507"/>
                  <a:pt x="0" y="379"/>
                  <a:pt x="0" y="296"/>
                </a:cubicBezTo>
                <a:cubicBezTo>
                  <a:pt x="0" y="213"/>
                  <a:pt x="106" y="46"/>
                  <a:pt x="182" y="23"/>
                </a:cubicBezTo>
                <a:cubicBezTo>
                  <a:pt x="258" y="0"/>
                  <a:pt x="409" y="137"/>
                  <a:pt x="454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3922713" y="548680"/>
            <a:ext cx="792162" cy="923925"/>
          </a:xfrm>
          <a:custGeom>
            <a:avLst/>
            <a:gdLst>
              <a:gd name="T0" fmla="*/ 2147483647 w 499"/>
              <a:gd name="T1" fmla="*/ 2147483647 h 582"/>
              <a:gd name="T2" fmla="*/ 2147483647 w 499"/>
              <a:gd name="T3" fmla="*/ 2147483647 h 582"/>
              <a:gd name="T4" fmla="*/ 2147483647 w 499"/>
              <a:gd name="T5" fmla="*/ 2147483647 h 582"/>
              <a:gd name="T6" fmla="*/ 2147483647 w 499"/>
              <a:gd name="T7" fmla="*/ 2147483647 h 582"/>
              <a:gd name="T8" fmla="*/ 0 w 499"/>
              <a:gd name="T9" fmla="*/ 2147483647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9" h="582">
                <a:moveTo>
                  <a:pt x="45" y="431"/>
                </a:moveTo>
                <a:cubicBezTo>
                  <a:pt x="121" y="506"/>
                  <a:pt x="197" y="582"/>
                  <a:pt x="272" y="567"/>
                </a:cubicBezTo>
                <a:cubicBezTo>
                  <a:pt x="347" y="552"/>
                  <a:pt x="499" y="432"/>
                  <a:pt x="499" y="341"/>
                </a:cubicBezTo>
                <a:cubicBezTo>
                  <a:pt x="499" y="250"/>
                  <a:pt x="355" y="46"/>
                  <a:pt x="272" y="23"/>
                </a:cubicBezTo>
                <a:cubicBezTo>
                  <a:pt x="189" y="0"/>
                  <a:pt x="45" y="175"/>
                  <a:pt x="0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4570413" y="58519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2122488" y="80109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611188" y="58519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0,1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3130550" y="80109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600200" y="86300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r0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2617788" y="87094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r1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3616325" y="88523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1835150" y="585193"/>
            <a:ext cx="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3521075" y="799505"/>
            <a:ext cx="576263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816025" y="1707878"/>
            <a:ext cx="4764087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                    </a:t>
            </a:r>
            <a:r>
              <a:rPr lang="en-US" altLang="ja-JP" sz="1600" dirty="0"/>
              <a:t>{r0}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{r0}           {</a:t>
            </a:r>
            <a:r>
              <a:rPr lang="en-US" altLang="ja-JP" sz="1600" dirty="0" smtClean="0"/>
              <a:t>r0,r1}</a:t>
            </a:r>
            <a:r>
              <a:rPr lang="ja-JP" altLang="en-US" sz="1600" dirty="0" smtClean="0"/>
              <a:t>→</a:t>
            </a:r>
            <a:r>
              <a:rPr lang="en-US" altLang="ja-JP" sz="1600" dirty="0" smtClean="0">
                <a:solidFill>
                  <a:srgbClr val="0070C0"/>
                </a:solidFill>
              </a:rPr>
              <a:t>q1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{r0}φ      {r0,r1} {r2}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{r0}         {r0,r1,r2}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  {r0} φ {r2}        {r0,r1} {r2} 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  {r0,r2}               {r0,r1,r2}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　　　　　　</a:t>
            </a:r>
            <a:r>
              <a:rPr lang="en-US" altLang="ja-JP" sz="1600" dirty="0"/>
              <a:t>{r0} {r2} </a:t>
            </a:r>
            <a:r>
              <a:rPr lang="ja-JP" altLang="en-US" sz="1600" dirty="0"/>
              <a:t>　　 </a:t>
            </a:r>
            <a:r>
              <a:rPr lang="en-US" altLang="ja-JP" sz="1600" dirty="0"/>
              <a:t>{r0,r1}φ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　　　　　　 </a:t>
            </a:r>
            <a:r>
              <a:rPr lang="en-US" altLang="ja-JP" sz="1600" dirty="0"/>
              <a:t>{r0,r2} </a:t>
            </a:r>
            <a:r>
              <a:rPr lang="ja-JP" altLang="en-US" sz="1600" dirty="0"/>
              <a:t>　　   </a:t>
            </a:r>
            <a:r>
              <a:rPr lang="en-US" altLang="ja-JP" sz="1600" dirty="0"/>
              <a:t>{r0,r1}</a:t>
            </a: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>
            <a:off x="2039987" y="2059583"/>
            <a:ext cx="21431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>
            <a:off x="2543225" y="2059583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2400350" y="2492971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>
            <a:off x="2616250" y="2492971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>
            <a:off x="2759125" y="2492971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>
            <a:off x="3048050" y="2492971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5" name="Line 26"/>
          <p:cNvSpPr>
            <a:spLocks noChangeShapeType="1"/>
          </p:cNvSpPr>
          <p:nvPr/>
        </p:nvSpPr>
        <p:spPr bwMode="auto">
          <a:xfrm flipH="1">
            <a:off x="2543225" y="3213696"/>
            <a:ext cx="569912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 flipH="1">
            <a:off x="2832150" y="3213696"/>
            <a:ext cx="552450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 flipH="1">
            <a:off x="3119487" y="3213696"/>
            <a:ext cx="5032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>
            <a:off x="3119487" y="3213696"/>
            <a:ext cx="7921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09" name="Line 30"/>
          <p:cNvSpPr>
            <a:spLocks noChangeShapeType="1"/>
          </p:cNvSpPr>
          <p:nvPr/>
        </p:nvSpPr>
        <p:spPr bwMode="auto">
          <a:xfrm>
            <a:off x="3408412" y="3213696"/>
            <a:ext cx="106680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>
            <a:off x="3624312" y="3213696"/>
            <a:ext cx="12255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11" name="Text Box 32"/>
          <p:cNvSpPr txBox="1">
            <a:spLocks noChangeArrowheads="1"/>
          </p:cNvSpPr>
          <p:nvPr/>
        </p:nvSpPr>
        <p:spPr bwMode="auto">
          <a:xfrm>
            <a:off x="1824087" y="184368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12" name="Text Box 33"/>
          <p:cNvSpPr txBox="1">
            <a:spLocks noChangeArrowheads="1"/>
          </p:cNvSpPr>
          <p:nvPr/>
        </p:nvSpPr>
        <p:spPr bwMode="auto">
          <a:xfrm>
            <a:off x="2616250" y="184368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13" name="Text Box 34"/>
          <p:cNvSpPr txBox="1">
            <a:spLocks noChangeArrowheads="1"/>
          </p:cNvSpPr>
          <p:nvPr/>
        </p:nvSpPr>
        <p:spPr bwMode="auto">
          <a:xfrm>
            <a:off x="2543225" y="314067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14" name="Text Box 35"/>
          <p:cNvSpPr txBox="1">
            <a:spLocks noChangeArrowheads="1"/>
          </p:cNvSpPr>
          <p:nvPr/>
        </p:nvSpPr>
        <p:spPr bwMode="auto">
          <a:xfrm>
            <a:off x="2255887" y="24215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15" name="Text Box 36"/>
          <p:cNvSpPr txBox="1">
            <a:spLocks noChangeArrowheads="1"/>
          </p:cNvSpPr>
          <p:nvPr/>
        </p:nvSpPr>
        <p:spPr bwMode="auto">
          <a:xfrm>
            <a:off x="3359993" y="239835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1</a:t>
            </a:r>
          </a:p>
        </p:txBody>
      </p:sp>
      <p:sp>
        <p:nvSpPr>
          <p:cNvPr id="20516" name="Text Box 37"/>
          <p:cNvSpPr txBox="1">
            <a:spLocks noChangeArrowheads="1"/>
          </p:cNvSpPr>
          <p:nvPr/>
        </p:nvSpPr>
        <p:spPr bwMode="auto">
          <a:xfrm>
            <a:off x="4105647" y="31415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17" name="Text Box 38"/>
          <p:cNvSpPr txBox="1">
            <a:spLocks noChangeArrowheads="1"/>
          </p:cNvSpPr>
          <p:nvPr/>
        </p:nvSpPr>
        <p:spPr bwMode="auto">
          <a:xfrm>
            <a:off x="5559057" y="1438180"/>
            <a:ext cx="268535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状態集合の</a:t>
            </a:r>
            <a:r>
              <a:rPr lang="ja-JP" altLang="en-US" sz="1800" b="1" dirty="0" smtClean="0"/>
              <a:t>置き換え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/>
              <a:t>状態集合　</a:t>
            </a:r>
            <a:r>
              <a:rPr lang="ja-JP" altLang="en-US" sz="1600" dirty="0" smtClean="0"/>
              <a:t>　　　　</a:t>
            </a:r>
            <a:r>
              <a:rPr lang="ja-JP" altLang="en-US" sz="1600" b="1" dirty="0" smtClean="0"/>
              <a:t>新しい状態</a:t>
            </a:r>
            <a:endParaRPr lang="en-US" altLang="ja-JP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(M4)</a:t>
            </a:r>
            <a:r>
              <a:rPr lang="ja-JP" altLang="en-US" sz="1800" dirty="0" smtClean="0"/>
              <a:t>　　　　　　　</a:t>
            </a:r>
            <a:r>
              <a:rPr lang="en-US" altLang="ja-JP" sz="1800" dirty="0" smtClean="0"/>
              <a:t>(M3)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{r0}</a:t>
            </a:r>
            <a:r>
              <a:rPr lang="ja-JP" altLang="en-US" sz="1800" dirty="0"/>
              <a:t>　	　　→　</a:t>
            </a:r>
            <a:r>
              <a:rPr lang="en-US" altLang="ja-JP" sz="1800" b="1" dirty="0">
                <a:solidFill>
                  <a:schemeClr val="accent2"/>
                </a:solidFill>
              </a:rPr>
              <a:t>q0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r1}</a:t>
            </a:r>
            <a:r>
              <a:rPr lang="ja-JP" altLang="en-US" sz="1800" dirty="0"/>
              <a:t>　	　　→　</a:t>
            </a:r>
            <a:r>
              <a:rPr lang="en-US" altLang="ja-JP" sz="1800" b="1" dirty="0">
                <a:solidFill>
                  <a:schemeClr val="accent2"/>
                </a:solidFill>
              </a:rPr>
              <a:t>q1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</a:t>
            </a:r>
            <a:r>
              <a:rPr lang="ja-JP" altLang="en-US" sz="1800" dirty="0" err="1"/>
              <a:t>、</a:t>
            </a:r>
            <a:r>
              <a:rPr lang="en-US" altLang="ja-JP" sz="1800" b="1" dirty="0">
                <a:solidFill>
                  <a:srgbClr val="FF0000"/>
                </a:solidFill>
              </a:rPr>
              <a:t>r2</a:t>
            </a:r>
            <a:r>
              <a:rPr lang="en-US" altLang="ja-JP" sz="1800" dirty="0"/>
              <a:t>}</a:t>
            </a:r>
            <a:r>
              <a:rPr lang="ja-JP" altLang="en-US" sz="1800" dirty="0"/>
              <a:t>　→　</a:t>
            </a:r>
            <a:r>
              <a:rPr lang="en-US" altLang="ja-JP" sz="1800" b="1" dirty="0">
                <a:solidFill>
                  <a:srgbClr val="FF0000"/>
                </a:solidFill>
              </a:rPr>
              <a:t>q2</a:t>
            </a:r>
            <a:r>
              <a:rPr lang="ja-JP" altLang="en-US" sz="1800" dirty="0"/>
              <a:t>（∈</a:t>
            </a:r>
            <a:r>
              <a:rPr lang="en-US" altLang="ja-JP" sz="1800" b="1" dirty="0">
                <a:solidFill>
                  <a:srgbClr val="FF0000"/>
                </a:solidFill>
              </a:rPr>
              <a:t>F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b="1" dirty="0">
                <a:solidFill>
                  <a:srgbClr val="FF0000"/>
                </a:solidFill>
              </a:rPr>
              <a:t>r2</a:t>
            </a:r>
            <a:r>
              <a:rPr lang="en-US" altLang="ja-JP" sz="1800" dirty="0"/>
              <a:t>}	</a:t>
            </a:r>
            <a:r>
              <a:rPr lang="ja-JP" altLang="en-US" sz="1800" dirty="0"/>
              <a:t>　　→　</a:t>
            </a:r>
            <a:r>
              <a:rPr lang="en-US" altLang="ja-JP" sz="1800" b="1" dirty="0">
                <a:solidFill>
                  <a:srgbClr val="FF0000"/>
                </a:solidFill>
              </a:rPr>
              <a:t>q3</a:t>
            </a:r>
            <a:r>
              <a:rPr lang="ja-JP" altLang="en-US" sz="1800" dirty="0"/>
              <a:t>（∈</a:t>
            </a:r>
            <a:r>
              <a:rPr lang="en-US" altLang="ja-JP" sz="1800" b="1" dirty="0">
                <a:solidFill>
                  <a:srgbClr val="FF0000"/>
                </a:solidFill>
              </a:rPr>
              <a:t>F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初期状態の置き換え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r0</a:t>
            </a:r>
            <a:r>
              <a:rPr lang="ja-JP" altLang="en-US" sz="1800" dirty="0"/>
              <a:t>　　　　　→　</a:t>
            </a:r>
            <a:r>
              <a:rPr lang="en-US" altLang="ja-JP" sz="1800" dirty="0" smtClean="0"/>
              <a:t>q0</a:t>
            </a:r>
            <a:endParaRPr lang="ja-JP" altLang="en-US" sz="1800" dirty="0"/>
          </a:p>
        </p:txBody>
      </p:sp>
      <p:sp>
        <p:nvSpPr>
          <p:cNvPr id="20519" name="Line 40"/>
          <p:cNvSpPr>
            <a:spLocks noChangeShapeType="1"/>
          </p:cNvSpPr>
          <p:nvPr/>
        </p:nvSpPr>
        <p:spPr bwMode="auto">
          <a:xfrm flipH="1">
            <a:off x="2039987" y="3932833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20" name="Line 41"/>
          <p:cNvSpPr>
            <a:spLocks noChangeShapeType="1"/>
          </p:cNvSpPr>
          <p:nvPr/>
        </p:nvSpPr>
        <p:spPr bwMode="auto">
          <a:xfrm flipH="1">
            <a:off x="2327325" y="3932833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21" name="Line 42"/>
          <p:cNvSpPr>
            <a:spLocks noChangeShapeType="1"/>
          </p:cNvSpPr>
          <p:nvPr/>
        </p:nvSpPr>
        <p:spPr bwMode="auto">
          <a:xfrm>
            <a:off x="2471787" y="3932833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22" name="Line 43"/>
          <p:cNvSpPr>
            <a:spLocks noChangeShapeType="1"/>
          </p:cNvSpPr>
          <p:nvPr/>
        </p:nvSpPr>
        <p:spPr bwMode="auto">
          <a:xfrm>
            <a:off x="2759125" y="3932833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23" name="Text Box 45"/>
          <p:cNvSpPr txBox="1">
            <a:spLocks noChangeArrowheads="1"/>
          </p:cNvSpPr>
          <p:nvPr/>
        </p:nvSpPr>
        <p:spPr bwMode="auto">
          <a:xfrm>
            <a:off x="1966962" y="378995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24" name="Text Box 46"/>
          <p:cNvSpPr txBox="1">
            <a:spLocks noChangeArrowheads="1"/>
          </p:cNvSpPr>
          <p:nvPr/>
        </p:nvSpPr>
        <p:spPr bwMode="auto">
          <a:xfrm>
            <a:off x="3048050" y="378995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25" name="Text Box 47"/>
          <p:cNvSpPr txBox="1">
            <a:spLocks noChangeArrowheads="1"/>
          </p:cNvSpPr>
          <p:nvPr/>
        </p:nvSpPr>
        <p:spPr bwMode="auto">
          <a:xfrm>
            <a:off x="2544812" y="1700808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→</a:t>
            </a:r>
            <a:r>
              <a:rPr lang="en-US" altLang="ja-JP" sz="1800" b="1">
                <a:solidFill>
                  <a:schemeClr val="accent2"/>
                </a:solidFill>
              </a:rPr>
              <a:t>q0</a:t>
            </a:r>
          </a:p>
        </p:txBody>
      </p:sp>
      <p:sp>
        <p:nvSpPr>
          <p:cNvPr id="20526" name="Text Box 48"/>
          <p:cNvSpPr txBox="1">
            <a:spLocks noChangeArrowheads="1"/>
          </p:cNvSpPr>
          <p:nvPr/>
        </p:nvSpPr>
        <p:spPr bwMode="auto">
          <a:xfrm>
            <a:off x="1001762" y="2270721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chemeClr val="accent2"/>
                </a:solidFill>
              </a:rPr>
              <a:t>q0</a:t>
            </a:r>
            <a:r>
              <a:rPr lang="en-US" altLang="ja-JP" sz="1800" dirty="0"/>
              <a:t>←</a:t>
            </a:r>
          </a:p>
        </p:txBody>
      </p:sp>
      <p:sp>
        <p:nvSpPr>
          <p:cNvPr id="20527" name="Text Box 49"/>
          <p:cNvSpPr txBox="1">
            <a:spLocks noChangeArrowheads="1"/>
          </p:cNvSpPr>
          <p:nvPr/>
        </p:nvSpPr>
        <p:spPr bwMode="auto">
          <a:xfrm>
            <a:off x="1576437" y="2989858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chemeClr val="accent2"/>
                </a:solidFill>
              </a:rPr>
              <a:t>q0</a:t>
            </a:r>
            <a:r>
              <a:rPr lang="en-US" altLang="ja-JP" sz="1800"/>
              <a:t>←</a:t>
            </a:r>
          </a:p>
        </p:txBody>
      </p:sp>
      <p:sp>
        <p:nvSpPr>
          <p:cNvPr id="20528" name="Text Box 50"/>
          <p:cNvSpPr txBox="1">
            <a:spLocks noChangeArrowheads="1"/>
          </p:cNvSpPr>
          <p:nvPr/>
        </p:nvSpPr>
        <p:spPr bwMode="auto">
          <a:xfrm>
            <a:off x="3697337" y="2924771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→</a:t>
            </a:r>
            <a:r>
              <a:rPr lang="en-US" altLang="ja-JP" sz="1800" b="1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20529" name="Text Box 51"/>
          <p:cNvSpPr txBox="1">
            <a:spLocks noChangeArrowheads="1"/>
          </p:cNvSpPr>
          <p:nvPr/>
        </p:nvSpPr>
        <p:spPr bwMode="auto">
          <a:xfrm>
            <a:off x="4489500" y="3716933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→</a:t>
            </a:r>
            <a:r>
              <a:rPr lang="en-US" altLang="ja-JP" sz="1800" b="1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20530" name="Text Box 52"/>
          <p:cNvSpPr txBox="1">
            <a:spLocks noChangeArrowheads="1"/>
          </p:cNvSpPr>
          <p:nvPr/>
        </p:nvSpPr>
        <p:spPr bwMode="auto">
          <a:xfrm>
            <a:off x="3481437" y="4437658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→</a:t>
            </a:r>
            <a:r>
              <a:rPr lang="en-US" altLang="ja-JP" sz="18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20531" name="Text Box 53"/>
          <p:cNvSpPr txBox="1">
            <a:spLocks noChangeArrowheads="1"/>
          </p:cNvSpPr>
          <p:nvPr/>
        </p:nvSpPr>
        <p:spPr bwMode="auto">
          <a:xfrm>
            <a:off x="1320850" y="4437658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q3</a:t>
            </a:r>
            <a:r>
              <a:rPr lang="en-US" altLang="ja-JP" sz="1800" b="1"/>
              <a:t>←</a:t>
            </a:r>
          </a:p>
        </p:txBody>
      </p:sp>
      <p:sp>
        <p:nvSpPr>
          <p:cNvPr id="20532" name="Text Box 54"/>
          <p:cNvSpPr txBox="1">
            <a:spLocks noChangeArrowheads="1"/>
          </p:cNvSpPr>
          <p:nvPr/>
        </p:nvSpPr>
        <p:spPr bwMode="auto">
          <a:xfrm>
            <a:off x="1681212" y="3645496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q3</a:t>
            </a:r>
            <a:r>
              <a:rPr lang="en-US" altLang="ja-JP" sz="1800" b="1"/>
              <a:t>←</a:t>
            </a:r>
          </a:p>
        </p:txBody>
      </p:sp>
      <p:sp>
        <p:nvSpPr>
          <p:cNvPr id="20533" name="Oval 55"/>
          <p:cNvSpPr>
            <a:spLocks noChangeArrowheads="1"/>
          </p:cNvSpPr>
          <p:nvPr/>
        </p:nvSpPr>
        <p:spPr bwMode="auto">
          <a:xfrm>
            <a:off x="4579938" y="5411788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34" name="Oval 56"/>
          <p:cNvSpPr>
            <a:spLocks noChangeArrowheads="1"/>
          </p:cNvSpPr>
          <p:nvPr/>
        </p:nvSpPr>
        <p:spPr bwMode="auto">
          <a:xfrm>
            <a:off x="6596063" y="5411788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35" name="Oval 57"/>
          <p:cNvSpPr>
            <a:spLocks noChangeArrowheads="1"/>
          </p:cNvSpPr>
          <p:nvPr/>
        </p:nvSpPr>
        <p:spPr bwMode="auto">
          <a:xfrm>
            <a:off x="5588000" y="5411788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36" name="Line 58"/>
          <p:cNvSpPr>
            <a:spLocks noChangeShapeType="1"/>
          </p:cNvSpPr>
          <p:nvPr/>
        </p:nvSpPr>
        <p:spPr bwMode="auto">
          <a:xfrm>
            <a:off x="5084763" y="562768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37" name="Line 59"/>
          <p:cNvSpPr>
            <a:spLocks noChangeShapeType="1"/>
          </p:cNvSpPr>
          <p:nvPr/>
        </p:nvSpPr>
        <p:spPr bwMode="auto">
          <a:xfrm>
            <a:off x="6092825" y="56276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38" name="Freeform 60"/>
          <p:cNvSpPr>
            <a:spLocks/>
          </p:cNvSpPr>
          <p:nvPr/>
        </p:nvSpPr>
        <p:spPr bwMode="auto">
          <a:xfrm rot="16523773" flipH="1">
            <a:off x="4542631" y="4755357"/>
            <a:ext cx="720725" cy="804862"/>
          </a:xfrm>
          <a:custGeom>
            <a:avLst/>
            <a:gdLst>
              <a:gd name="T0" fmla="*/ 2147483647 w 454"/>
              <a:gd name="T1" fmla="*/ 2147483647 h 537"/>
              <a:gd name="T2" fmla="*/ 2147483647 w 454"/>
              <a:gd name="T3" fmla="*/ 2147483647 h 537"/>
              <a:gd name="T4" fmla="*/ 0 w 454"/>
              <a:gd name="T5" fmla="*/ 2147483647 h 537"/>
              <a:gd name="T6" fmla="*/ 2147483647 w 454"/>
              <a:gd name="T7" fmla="*/ 2147483647 h 537"/>
              <a:gd name="T8" fmla="*/ 2147483647 w 454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4" h="537">
                <a:moveTo>
                  <a:pt x="409" y="386"/>
                </a:moveTo>
                <a:cubicBezTo>
                  <a:pt x="329" y="461"/>
                  <a:pt x="250" y="537"/>
                  <a:pt x="182" y="522"/>
                </a:cubicBezTo>
                <a:cubicBezTo>
                  <a:pt x="114" y="507"/>
                  <a:pt x="0" y="379"/>
                  <a:pt x="0" y="296"/>
                </a:cubicBezTo>
                <a:cubicBezTo>
                  <a:pt x="0" y="213"/>
                  <a:pt x="106" y="46"/>
                  <a:pt x="182" y="23"/>
                </a:cubicBezTo>
                <a:cubicBezTo>
                  <a:pt x="258" y="0"/>
                  <a:pt x="409" y="137"/>
                  <a:pt x="454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39" name="Freeform 61"/>
          <p:cNvSpPr>
            <a:spLocks/>
          </p:cNvSpPr>
          <p:nvPr/>
        </p:nvSpPr>
        <p:spPr bwMode="auto">
          <a:xfrm rot="-4938743">
            <a:off x="6438107" y="4587081"/>
            <a:ext cx="792162" cy="923925"/>
          </a:xfrm>
          <a:custGeom>
            <a:avLst/>
            <a:gdLst>
              <a:gd name="T0" fmla="*/ 2147483647 w 499"/>
              <a:gd name="T1" fmla="*/ 2147483647 h 582"/>
              <a:gd name="T2" fmla="*/ 2147483647 w 499"/>
              <a:gd name="T3" fmla="*/ 2147483647 h 582"/>
              <a:gd name="T4" fmla="*/ 2147483647 w 499"/>
              <a:gd name="T5" fmla="*/ 2147483647 h 582"/>
              <a:gd name="T6" fmla="*/ 2147483647 w 499"/>
              <a:gd name="T7" fmla="*/ 2147483647 h 582"/>
              <a:gd name="T8" fmla="*/ 0 w 499"/>
              <a:gd name="T9" fmla="*/ 2147483647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9" h="582">
                <a:moveTo>
                  <a:pt x="45" y="431"/>
                </a:moveTo>
                <a:cubicBezTo>
                  <a:pt x="121" y="506"/>
                  <a:pt x="197" y="582"/>
                  <a:pt x="272" y="567"/>
                </a:cubicBezTo>
                <a:cubicBezTo>
                  <a:pt x="347" y="552"/>
                  <a:pt x="499" y="432"/>
                  <a:pt x="499" y="341"/>
                </a:cubicBezTo>
                <a:cubicBezTo>
                  <a:pt x="499" y="250"/>
                  <a:pt x="355" y="46"/>
                  <a:pt x="272" y="23"/>
                </a:cubicBezTo>
                <a:cubicBezTo>
                  <a:pt x="189" y="0"/>
                  <a:pt x="45" y="175"/>
                  <a:pt x="0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0" name="Text Box 62"/>
          <p:cNvSpPr txBox="1">
            <a:spLocks noChangeArrowheads="1"/>
          </p:cNvSpPr>
          <p:nvPr/>
        </p:nvSpPr>
        <p:spPr bwMode="auto">
          <a:xfrm>
            <a:off x="7956550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41" name="Text Box 63"/>
          <p:cNvSpPr txBox="1">
            <a:spLocks noChangeArrowheads="1"/>
          </p:cNvSpPr>
          <p:nvPr/>
        </p:nvSpPr>
        <p:spPr bwMode="auto">
          <a:xfrm>
            <a:off x="5156200" y="5375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42" name="Text Box 64"/>
          <p:cNvSpPr txBox="1">
            <a:spLocks noChangeArrowheads="1"/>
          </p:cNvSpPr>
          <p:nvPr/>
        </p:nvSpPr>
        <p:spPr bwMode="auto">
          <a:xfrm>
            <a:off x="4705400" y="443765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43" name="Text Box 65"/>
          <p:cNvSpPr txBox="1">
            <a:spLocks noChangeArrowheads="1"/>
          </p:cNvSpPr>
          <p:nvPr/>
        </p:nvSpPr>
        <p:spPr bwMode="auto">
          <a:xfrm>
            <a:off x="6164263" y="5375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44" name="Text Box 66"/>
          <p:cNvSpPr txBox="1">
            <a:spLocks noChangeArrowheads="1"/>
          </p:cNvSpPr>
          <p:nvPr/>
        </p:nvSpPr>
        <p:spPr bwMode="auto">
          <a:xfrm>
            <a:off x="4633913" y="543718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chemeClr val="accent2"/>
                </a:solidFill>
              </a:rPr>
              <a:t>q0</a:t>
            </a:r>
          </a:p>
        </p:txBody>
      </p:sp>
      <p:sp>
        <p:nvSpPr>
          <p:cNvPr id="20545" name="Text Box 67"/>
          <p:cNvSpPr txBox="1">
            <a:spLocks noChangeArrowheads="1"/>
          </p:cNvSpPr>
          <p:nvPr/>
        </p:nvSpPr>
        <p:spPr bwMode="auto">
          <a:xfrm>
            <a:off x="5651500" y="54451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20546" name="Text Box 68"/>
          <p:cNvSpPr txBox="1">
            <a:spLocks noChangeArrowheads="1"/>
          </p:cNvSpPr>
          <p:nvPr/>
        </p:nvSpPr>
        <p:spPr bwMode="auto">
          <a:xfrm>
            <a:off x="6659563" y="5445125"/>
            <a:ext cx="449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20547" name="Line 69"/>
          <p:cNvSpPr>
            <a:spLocks noChangeShapeType="1"/>
          </p:cNvSpPr>
          <p:nvPr/>
        </p:nvSpPr>
        <p:spPr bwMode="auto">
          <a:xfrm>
            <a:off x="3995738" y="5661025"/>
            <a:ext cx="5048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8" name="Oval 70"/>
          <p:cNvSpPr>
            <a:spLocks noChangeArrowheads="1"/>
          </p:cNvSpPr>
          <p:nvPr/>
        </p:nvSpPr>
        <p:spPr bwMode="auto">
          <a:xfrm>
            <a:off x="6554788" y="5373688"/>
            <a:ext cx="576262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49" name="AutoShape 73"/>
          <p:cNvSpPr>
            <a:spLocks noChangeArrowheads="1"/>
          </p:cNvSpPr>
          <p:nvPr/>
        </p:nvSpPr>
        <p:spPr bwMode="auto">
          <a:xfrm>
            <a:off x="7885113" y="5373688"/>
            <a:ext cx="503237" cy="5048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363" y="10800"/>
                </a:moveTo>
                <a:cubicBezTo>
                  <a:pt x="1363" y="16012"/>
                  <a:pt x="5588" y="20237"/>
                  <a:pt x="10800" y="20237"/>
                </a:cubicBezTo>
                <a:cubicBezTo>
                  <a:pt x="16012" y="20237"/>
                  <a:pt x="20237" y="16012"/>
                  <a:pt x="20237" y="10800"/>
                </a:cubicBezTo>
                <a:cubicBezTo>
                  <a:pt x="20237" y="5588"/>
                  <a:pt x="16012" y="1363"/>
                  <a:pt x="10800" y="1363"/>
                </a:cubicBezTo>
                <a:cubicBezTo>
                  <a:pt x="5588" y="1363"/>
                  <a:pt x="1363" y="5588"/>
                  <a:pt x="1363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550" name="Text Box 74"/>
          <p:cNvSpPr txBox="1">
            <a:spLocks noChangeArrowheads="1"/>
          </p:cNvSpPr>
          <p:nvPr/>
        </p:nvSpPr>
        <p:spPr bwMode="auto">
          <a:xfrm>
            <a:off x="7885113" y="54451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20551" name="Freeform 75"/>
          <p:cNvSpPr>
            <a:spLocks/>
          </p:cNvSpPr>
          <p:nvPr/>
        </p:nvSpPr>
        <p:spPr bwMode="auto">
          <a:xfrm rot="-4938743">
            <a:off x="7806532" y="4587081"/>
            <a:ext cx="792162" cy="923925"/>
          </a:xfrm>
          <a:custGeom>
            <a:avLst/>
            <a:gdLst>
              <a:gd name="T0" fmla="*/ 2147483647 w 499"/>
              <a:gd name="T1" fmla="*/ 2147483647 h 582"/>
              <a:gd name="T2" fmla="*/ 2147483647 w 499"/>
              <a:gd name="T3" fmla="*/ 2147483647 h 582"/>
              <a:gd name="T4" fmla="*/ 2147483647 w 499"/>
              <a:gd name="T5" fmla="*/ 2147483647 h 582"/>
              <a:gd name="T6" fmla="*/ 2147483647 w 499"/>
              <a:gd name="T7" fmla="*/ 2147483647 h 582"/>
              <a:gd name="T8" fmla="*/ 0 w 499"/>
              <a:gd name="T9" fmla="*/ 2147483647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9" h="582">
                <a:moveTo>
                  <a:pt x="45" y="431"/>
                </a:moveTo>
                <a:cubicBezTo>
                  <a:pt x="121" y="506"/>
                  <a:pt x="197" y="582"/>
                  <a:pt x="272" y="567"/>
                </a:cubicBezTo>
                <a:cubicBezTo>
                  <a:pt x="347" y="552"/>
                  <a:pt x="499" y="432"/>
                  <a:pt x="499" y="341"/>
                </a:cubicBezTo>
                <a:cubicBezTo>
                  <a:pt x="499" y="250"/>
                  <a:pt x="355" y="46"/>
                  <a:pt x="272" y="23"/>
                </a:cubicBezTo>
                <a:cubicBezTo>
                  <a:pt x="189" y="0"/>
                  <a:pt x="45" y="175"/>
                  <a:pt x="0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2" name="Line 76"/>
          <p:cNvSpPr>
            <a:spLocks noChangeShapeType="1"/>
          </p:cNvSpPr>
          <p:nvPr/>
        </p:nvSpPr>
        <p:spPr bwMode="auto">
          <a:xfrm>
            <a:off x="7092950" y="55895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3" name="Text Box 77"/>
          <p:cNvSpPr txBox="1">
            <a:spLocks noChangeArrowheads="1"/>
          </p:cNvSpPr>
          <p:nvPr/>
        </p:nvSpPr>
        <p:spPr bwMode="auto">
          <a:xfrm>
            <a:off x="7380288" y="5300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54" name="Text Box 78"/>
          <p:cNvSpPr txBox="1">
            <a:spLocks noChangeArrowheads="1"/>
          </p:cNvSpPr>
          <p:nvPr/>
        </p:nvSpPr>
        <p:spPr bwMode="auto">
          <a:xfrm>
            <a:off x="6372225" y="4508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55" name="Freeform 79"/>
          <p:cNvSpPr>
            <a:spLocks/>
          </p:cNvSpPr>
          <p:nvPr/>
        </p:nvSpPr>
        <p:spPr bwMode="auto">
          <a:xfrm>
            <a:off x="4932363" y="5805488"/>
            <a:ext cx="863600" cy="300037"/>
          </a:xfrm>
          <a:custGeom>
            <a:avLst/>
            <a:gdLst>
              <a:gd name="T0" fmla="*/ 2147483647 w 544"/>
              <a:gd name="T1" fmla="*/ 2147483647 h 189"/>
              <a:gd name="T2" fmla="*/ 2147483647 w 544"/>
              <a:gd name="T3" fmla="*/ 2147483647 h 189"/>
              <a:gd name="T4" fmla="*/ 0 w 544"/>
              <a:gd name="T5" fmla="*/ 0 h 1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189">
                <a:moveTo>
                  <a:pt x="544" y="45"/>
                </a:moveTo>
                <a:cubicBezTo>
                  <a:pt x="453" y="117"/>
                  <a:pt x="363" y="189"/>
                  <a:pt x="272" y="181"/>
                </a:cubicBezTo>
                <a:cubicBezTo>
                  <a:pt x="181" y="173"/>
                  <a:pt x="90" y="8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6" name="Freeform 80"/>
          <p:cNvSpPr>
            <a:spLocks/>
          </p:cNvSpPr>
          <p:nvPr/>
        </p:nvSpPr>
        <p:spPr bwMode="auto">
          <a:xfrm>
            <a:off x="6011863" y="5805488"/>
            <a:ext cx="2016125" cy="373062"/>
          </a:xfrm>
          <a:custGeom>
            <a:avLst/>
            <a:gdLst>
              <a:gd name="T0" fmla="*/ 2147483647 w 1270"/>
              <a:gd name="T1" fmla="*/ 2147483647 h 235"/>
              <a:gd name="T2" fmla="*/ 2147483647 w 1270"/>
              <a:gd name="T3" fmla="*/ 2147483647 h 235"/>
              <a:gd name="T4" fmla="*/ 0 w 1270"/>
              <a:gd name="T5" fmla="*/ 0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235">
                <a:moveTo>
                  <a:pt x="1270" y="45"/>
                </a:moveTo>
                <a:cubicBezTo>
                  <a:pt x="1104" y="140"/>
                  <a:pt x="938" y="235"/>
                  <a:pt x="726" y="227"/>
                </a:cubicBezTo>
                <a:cubicBezTo>
                  <a:pt x="514" y="219"/>
                  <a:pt x="257" y="10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7" name="Text Box 81"/>
          <p:cNvSpPr txBox="1">
            <a:spLocks noChangeArrowheads="1"/>
          </p:cNvSpPr>
          <p:nvPr/>
        </p:nvSpPr>
        <p:spPr bwMode="auto">
          <a:xfrm>
            <a:off x="7164388" y="6165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0558" name="Text Box 82"/>
          <p:cNvSpPr txBox="1">
            <a:spLocks noChangeArrowheads="1"/>
          </p:cNvSpPr>
          <p:nvPr/>
        </p:nvSpPr>
        <p:spPr bwMode="auto">
          <a:xfrm>
            <a:off x="5219700" y="6092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>
            <a:off x="5187452" y="573712"/>
            <a:ext cx="31854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図</a:t>
            </a:r>
            <a:r>
              <a:rPr lang="en-US" altLang="ja-JP" sz="1800" dirty="0"/>
              <a:t>2</a:t>
            </a:r>
            <a:r>
              <a:rPr lang="ja-JP" altLang="en-US" sz="1800" dirty="0"/>
              <a:t>・</a:t>
            </a:r>
            <a:r>
              <a:rPr lang="en-US" altLang="ja-JP" sz="1800" dirty="0" smtClean="0"/>
              <a:t>35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非決定性</a:t>
            </a:r>
            <a:r>
              <a:rPr lang="ja-JP" altLang="en-US" sz="1800" dirty="0" smtClean="0"/>
              <a:t>有限オートマトン　</a:t>
            </a:r>
            <a:r>
              <a:rPr lang="en-US" altLang="ja-JP" sz="1800" dirty="0" smtClean="0"/>
              <a:t>M4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056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5</a:t>
            </a:r>
            <a:endParaRPr lang="ja-JP" altLang="ja-JP" sz="1400" dirty="0" smtClean="0"/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573281" y="5953015"/>
            <a:ext cx="45945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図</a:t>
            </a:r>
            <a:r>
              <a:rPr lang="en-US" altLang="ja-JP" sz="1800" dirty="0"/>
              <a:t>2</a:t>
            </a:r>
            <a:r>
              <a:rPr lang="ja-JP" altLang="en-US" sz="1800" dirty="0"/>
              <a:t>・</a:t>
            </a:r>
            <a:r>
              <a:rPr lang="en-US" altLang="ja-JP" sz="1800" dirty="0" smtClean="0"/>
              <a:t>35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図</a:t>
            </a:r>
            <a:r>
              <a:rPr lang="en-US" altLang="ja-JP" sz="1800" dirty="0" smtClean="0"/>
              <a:t>2.36</a:t>
            </a:r>
            <a:r>
              <a:rPr lang="ja-JP" altLang="en-US" sz="1800" dirty="0" smtClean="0"/>
              <a:t>に基づく</a:t>
            </a:r>
            <a:r>
              <a:rPr lang="ja-JP" altLang="en-US" sz="1800" b="1" dirty="0" smtClean="0"/>
              <a:t>決定性有限</a:t>
            </a:r>
            <a:r>
              <a:rPr lang="ja-JP" altLang="en-US" sz="1800" dirty="0" smtClean="0"/>
              <a:t>オートマトン</a:t>
            </a:r>
            <a:r>
              <a:rPr lang="en-US" altLang="ja-JP" sz="1800" dirty="0" smtClean="0"/>
              <a:t>M3</a:t>
            </a:r>
            <a:endParaRPr lang="en-US" altLang="ja-JP" sz="18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08015" y="307071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2.36</a:t>
            </a:r>
          </a:p>
          <a:p>
            <a:r>
              <a:rPr lang="ja-JP" altLang="en-US" dirty="0"/>
              <a:t>部分</a:t>
            </a:r>
            <a:r>
              <a:rPr lang="ja-JP" altLang="en-US" dirty="0" smtClean="0"/>
              <a:t>集合</a:t>
            </a:r>
            <a:endParaRPr lang="en-US" altLang="ja-JP" dirty="0" smtClean="0"/>
          </a:p>
          <a:p>
            <a:r>
              <a:rPr lang="ja-JP" altLang="en-US" dirty="0" smtClean="0"/>
              <a:t>構成法</a:t>
            </a:r>
            <a:endParaRPr lang="en-US" altLang="ja-JP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5530850" y="2398356"/>
            <a:ext cx="2842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5498165" y="1834119"/>
            <a:ext cx="2842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26352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u="sng" dirty="0"/>
              <a:t>状態集合の置き換え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{r0}</a:t>
            </a:r>
            <a:r>
              <a:rPr lang="ja-JP" altLang="en-US" sz="1800" dirty="0"/>
              <a:t>　	　　→　</a:t>
            </a:r>
            <a:r>
              <a:rPr lang="en-US" altLang="ja-JP" sz="1800" dirty="0"/>
              <a:t>q0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r1}</a:t>
            </a:r>
            <a:r>
              <a:rPr lang="ja-JP" altLang="en-US" sz="1800" dirty="0"/>
              <a:t>　	　　→　</a:t>
            </a:r>
            <a:r>
              <a:rPr lang="en-US" altLang="ja-JP" sz="1800" dirty="0"/>
              <a:t>q1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r2}</a:t>
            </a:r>
            <a:r>
              <a:rPr lang="ja-JP" altLang="en-US" sz="1800" dirty="0"/>
              <a:t>　→　</a:t>
            </a:r>
            <a:r>
              <a:rPr lang="en-US" altLang="ja-JP" sz="1800" dirty="0"/>
              <a:t>q2</a:t>
            </a:r>
            <a:r>
              <a:rPr lang="ja-JP" altLang="en-US" sz="1800" dirty="0"/>
              <a:t>（∈</a:t>
            </a:r>
            <a:r>
              <a:rPr lang="en-US" altLang="ja-JP" sz="1800" dirty="0"/>
              <a:t>F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r2}	</a:t>
            </a:r>
            <a:r>
              <a:rPr lang="ja-JP" altLang="en-US" sz="1800" dirty="0"/>
              <a:t>　　→　</a:t>
            </a:r>
            <a:r>
              <a:rPr lang="en-US" altLang="ja-JP" sz="1800" dirty="0"/>
              <a:t>q3</a:t>
            </a:r>
            <a:r>
              <a:rPr lang="ja-JP" altLang="en-US" sz="1800" dirty="0"/>
              <a:t>（∈</a:t>
            </a:r>
            <a:r>
              <a:rPr lang="en-US" altLang="ja-JP" sz="1800" dirty="0"/>
              <a:t>F</a:t>
            </a:r>
            <a:r>
              <a:rPr lang="ja-JP" altLang="en-US" sz="1800" dirty="0"/>
              <a:t>）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7088" y="2203450"/>
            <a:ext cx="3558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u="sng" dirty="0"/>
              <a:t>q0</a:t>
            </a:r>
            <a:r>
              <a:rPr lang="ja-JP" altLang="en-US" sz="1800" b="1" u="sng" dirty="0"/>
              <a:t>から順番に状態の推移を考える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7088" y="2492375"/>
            <a:ext cx="78041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q0,0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r0,0</a:t>
            </a:r>
            <a:r>
              <a:rPr lang="ja-JP" altLang="en-US" sz="1800" dirty="0"/>
              <a:t>）＝</a:t>
            </a:r>
            <a:r>
              <a:rPr lang="en-US" altLang="ja-JP" sz="1800" dirty="0"/>
              <a:t>{r0}</a:t>
            </a:r>
            <a:r>
              <a:rPr lang="ja-JP" altLang="en-US" sz="1800" dirty="0"/>
              <a:t>＝</a:t>
            </a:r>
            <a:r>
              <a:rPr lang="en-US" altLang="ja-JP" sz="1800" dirty="0"/>
              <a:t>q0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q0,1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r0,1</a:t>
            </a:r>
            <a:r>
              <a:rPr lang="ja-JP" altLang="en-US" sz="1800" dirty="0"/>
              <a:t>）＝</a:t>
            </a:r>
            <a:r>
              <a:rPr lang="en-US" altLang="ja-JP" sz="1800" dirty="0"/>
              <a:t>{r0,r1}</a:t>
            </a:r>
            <a:r>
              <a:rPr lang="ja-JP" altLang="en-US" sz="1800" dirty="0"/>
              <a:t>＝</a:t>
            </a:r>
            <a:r>
              <a:rPr lang="en-US" altLang="ja-JP" sz="1800" dirty="0"/>
              <a:t>q1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q1,0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{r0,r1},0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r0,0</a:t>
            </a:r>
            <a:r>
              <a:rPr lang="ja-JP" altLang="en-US" sz="1800" dirty="0"/>
              <a:t>）∪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r1,0</a:t>
            </a:r>
            <a:r>
              <a:rPr lang="ja-JP" altLang="en-US" sz="1800" dirty="0"/>
              <a:t>）＝</a:t>
            </a:r>
            <a:r>
              <a:rPr lang="en-US" altLang="ja-JP" sz="1800" dirty="0"/>
              <a:t>{r0}∪φ</a:t>
            </a:r>
            <a:r>
              <a:rPr lang="ja-JP" altLang="en-US" sz="1800" dirty="0"/>
              <a:t>＝</a:t>
            </a:r>
            <a:r>
              <a:rPr lang="en-US" altLang="ja-JP" sz="1800" dirty="0"/>
              <a:t>{r0}</a:t>
            </a:r>
            <a:r>
              <a:rPr lang="ja-JP" altLang="en-US" sz="1800" dirty="0"/>
              <a:t>＝</a:t>
            </a:r>
            <a:r>
              <a:rPr lang="en-US" altLang="ja-JP" sz="1800" dirty="0"/>
              <a:t>q0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q1,1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{r0,r1},1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r0,1</a:t>
            </a:r>
            <a:r>
              <a:rPr lang="ja-JP" altLang="en-US" sz="1800" dirty="0"/>
              <a:t>）∪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r1,1</a:t>
            </a:r>
            <a:r>
              <a:rPr lang="ja-JP" altLang="en-US" sz="1800" dirty="0"/>
              <a:t>）＝</a:t>
            </a:r>
            <a:r>
              <a:rPr lang="en-US" altLang="ja-JP" sz="1800" dirty="0"/>
              <a:t>{r0,r1}∪{r2}</a:t>
            </a:r>
            <a:r>
              <a:rPr lang="ja-JP" altLang="en-US" sz="1800" dirty="0"/>
              <a:t>＝</a:t>
            </a:r>
            <a:r>
              <a:rPr lang="en-US" altLang="ja-JP" sz="1800" dirty="0"/>
              <a:t>{r0,r1,r2}</a:t>
            </a:r>
            <a:r>
              <a:rPr lang="ja-JP" altLang="en-US" sz="1800" dirty="0"/>
              <a:t>＝</a:t>
            </a:r>
            <a:r>
              <a:rPr lang="en-US" altLang="ja-JP" sz="1800" dirty="0"/>
              <a:t>q2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q2,0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r2},0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＝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r0,0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r1,0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r2,0</a:t>
            </a:r>
            <a:r>
              <a:rPr lang="ja-JP" altLang="en-US" sz="1600" dirty="0"/>
              <a:t>）</a:t>
            </a:r>
            <a:r>
              <a:rPr lang="en-US" altLang="ja-JP" sz="1600" dirty="0"/>
              <a:t>= {r0} ∪φ ∪{r2} ={r0,r2} </a:t>
            </a:r>
            <a:r>
              <a:rPr lang="ja-JP" altLang="en-US" sz="1800" dirty="0"/>
              <a:t>　　　　　 　＝</a:t>
            </a:r>
            <a:r>
              <a:rPr lang="en-US" altLang="ja-JP" sz="1800" dirty="0"/>
              <a:t>q3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q2,1</a:t>
            </a:r>
            <a:r>
              <a:rPr lang="ja-JP" altLang="en-US" sz="1800" dirty="0"/>
              <a:t>）＝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{r0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r2},1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</a:t>
            </a:r>
            <a:r>
              <a:rPr lang="ja-JP" altLang="en-US" sz="1800" dirty="0" smtClean="0"/>
              <a:t>＝ </a:t>
            </a:r>
            <a:r>
              <a:rPr lang="en-US" altLang="ja-JP" sz="1600" dirty="0" smtClean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r0,1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r1,1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r2,1</a:t>
            </a:r>
            <a:r>
              <a:rPr lang="ja-JP" altLang="en-US" sz="1600" dirty="0"/>
              <a:t>）</a:t>
            </a:r>
            <a:r>
              <a:rPr lang="en-US" altLang="ja-JP" sz="1600" dirty="0"/>
              <a:t>={r0,r1} ∪{r2} ∪φ={r0,r1,r2} </a:t>
            </a:r>
            <a:r>
              <a:rPr lang="ja-JP" altLang="en-US" sz="1800" dirty="0"/>
              <a:t>　　　　＝</a:t>
            </a:r>
            <a:r>
              <a:rPr lang="en-US" altLang="ja-JP" sz="1800" dirty="0"/>
              <a:t>q2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q3,0</a:t>
            </a:r>
            <a:r>
              <a:rPr lang="ja-JP" altLang="en-US" sz="1800" dirty="0"/>
              <a:t>）</a:t>
            </a:r>
            <a:r>
              <a:rPr lang="ja-JP" altLang="en-US" sz="1800" dirty="0" smtClean="0"/>
              <a:t>＝   </a:t>
            </a:r>
            <a:r>
              <a:rPr lang="en-US" altLang="ja-JP" sz="1600" dirty="0" smtClean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{r0,r2},0</a:t>
            </a:r>
            <a:r>
              <a:rPr lang="ja-JP" altLang="en-US" sz="1600" dirty="0"/>
              <a:t>）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</a:t>
            </a:r>
            <a:r>
              <a:rPr lang="ja-JP" altLang="en-US" sz="1800" dirty="0" smtClean="0"/>
              <a:t>＝ </a:t>
            </a:r>
            <a:r>
              <a:rPr lang="en-US" altLang="ja-JP" sz="1600" dirty="0" smtClean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r0,0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r2,0</a:t>
            </a:r>
            <a:r>
              <a:rPr lang="ja-JP" altLang="en-US" sz="1600" dirty="0"/>
              <a:t>）</a:t>
            </a:r>
            <a:r>
              <a:rPr lang="en-US" altLang="ja-JP" sz="1600" dirty="0"/>
              <a:t>= {r0} ∪{r2} ={r0,r2}   </a:t>
            </a:r>
            <a:r>
              <a:rPr lang="ja-JP" altLang="en-US" sz="1800" dirty="0"/>
              <a:t>　　　　　　　　　　　　　　＝</a:t>
            </a:r>
            <a:r>
              <a:rPr lang="en-US" altLang="ja-JP" sz="1800" dirty="0"/>
              <a:t>q3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q3,1</a:t>
            </a:r>
            <a:r>
              <a:rPr lang="ja-JP" altLang="en-US" sz="1800" dirty="0"/>
              <a:t>）</a:t>
            </a:r>
            <a:r>
              <a:rPr lang="ja-JP" altLang="en-US" sz="1800" dirty="0" smtClean="0"/>
              <a:t>＝   </a:t>
            </a:r>
            <a:r>
              <a:rPr lang="en-US" altLang="ja-JP" sz="1600" dirty="0" smtClean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{r0,r2},1</a:t>
            </a:r>
            <a:r>
              <a:rPr lang="ja-JP" altLang="en-US" sz="1600" dirty="0"/>
              <a:t>）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</a:t>
            </a:r>
            <a:r>
              <a:rPr lang="ja-JP" altLang="en-US" sz="1800" dirty="0" smtClean="0"/>
              <a:t>＝ </a:t>
            </a:r>
            <a:r>
              <a:rPr lang="en-US" altLang="ja-JP" sz="1600" dirty="0" smtClean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r0,1</a:t>
            </a:r>
            <a:r>
              <a:rPr lang="ja-JP" altLang="en-US" sz="1600" dirty="0"/>
              <a:t>）∪</a:t>
            </a:r>
            <a:r>
              <a:rPr lang="en-US" altLang="ja-JP" sz="1600" dirty="0"/>
              <a:t>δ</a:t>
            </a:r>
            <a:r>
              <a:rPr lang="ja-JP" altLang="en-US" sz="1600" dirty="0"/>
              <a:t>（</a:t>
            </a:r>
            <a:r>
              <a:rPr lang="en-US" altLang="ja-JP" sz="1600" dirty="0"/>
              <a:t>r2,1</a:t>
            </a:r>
            <a:r>
              <a:rPr lang="ja-JP" altLang="en-US" sz="1600" dirty="0"/>
              <a:t>）</a:t>
            </a:r>
            <a:r>
              <a:rPr lang="en-US" altLang="ja-JP" sz="1600" dirty="0"/>
              <a:t>= {r0,r1} ∪φ={r0,r1} </a:t>
            </a:r>
            <a:r>
              <a:rPr lang="ja-JP" altLang="en-US" sz="1800" dirty="0"/>
              <a:t>　　　　　　　　　　　 　　　 ＝</a:t>
            </a:r>
            <a:r>
              <a:rPr lang="en-US" altLang="ja-JP" sz="1800" dirty="0"/>
              <a:t>q1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081213" y="4452938"/>
            <a:ext cx="5586412" cy="25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044700" y="3910013"/>
            <a:ext cx="5622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063750" y="5033963"/>
            <a:ext cx="5603875" cy="243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060575" y="5594350"/>
            <a:ext cx="5607050" cy="265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55650" y="5948363"/>
            <a:ext cx="5322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図</a:t>
            </a:r>
            <a:r>
              <a:rPr lang="en-US" altLang="ja-JP" sz="1800" dirty="0" smtClean="0"/>
              <a:t>2.35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通り　</a:t>
            </a:r>
            <a:r>
              <a:rPr lang="en-US" altLang="ja-JP" sz="1800" dirty="0"/>
              <a:t>M4</a:t>
            </a:r>
            <a:r>
              <a:rPr lang="ja-JP" altLang="en-US" sz="1800" dirty="0"/>
              <a:t>（</a:t>
            </a:r>
            <a:r>
              <a:rPr lang="en-US" altLang="ja-JP" sz="1800" dirty="0"/>
              <a:t>NFA</a:t>
            </a:r>
            <a:r>
              <a:rPr lang="ja-JP" altLang="en-US" sz="1800" dirty="0"/>
              <a:t>）は</a:t>
            </a:r>
            <a:r>
              <a:rPr lang="en-US" altLang="ja-JP" sz="1800" dirty="0"/>
              <a:t>M3</a:t>
            </a:r>
            <a:r>
              <a:rPr lang="ja-JP" altLang="en-US" sz="1800" dirty="0"/>
              <a:t>（</a:t>
            </a:r>
            <a:r>
              <a:rPr lang="en-US" altLang="ja-JP" sz="1800" dirty="0"/>
              <a:t>DFA</a:t>
            </a:r>
            <a:r>
              <a:rPr lang="ja-JP" altLang="en-US" sz="1800" dirty="0"/>
              <a:t>）に変換される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078038" y="4737100"/>
            <a:ext cx="2233612" cy="252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104527" y="5330826"/>
            <a:ext cx="2233612" cy="22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254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16688" y="6329363"/>
            <a:ext cx="2133600" cy="26828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6</a:t>
            </a:r>
            <a:endParaRPr lang="ja-JP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69405" y="745150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初期状態の置き換え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r0</a:t>
            </a:r>
            <a:r>
              <a:rPr lang="ja-JP" altLang="en-US" dirty="0"/>
              <a:t>　　　　　→　</a:t>
            </a:r>
            <a:r>
              <a:rPr lang="en-US" altLang="ja-JP" dirty="0"/>
              <a:t>q0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" name="左大かっこ 1"/>
          <p:cNvSpPr/>
          <p:nvPr/>
        </p:nvSpPr>
        <p:spPr>
          <a:xfrm>
            <a:off x="683568" y="3140968"/>
            <a:ext cx="143520" cy="43204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大かっこ 15"/>
          <p:cNvSpPr/>
          <p:nvPr/>
        </p:nvSpPr>
        <p:spPr>
          <a:xfrm>
            <a:off x="683568" y="3693641"/>
            <a:ext cx="143520" cy="10148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683567" y="4748309"/>
            <a:ext cx="143521" cy="11111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319065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状態推移関数</a:t>
            </a:r>
            <a:r>
              <a:rPr kumimoji="1" lang="en-US" altLang="ja-JP" dirty="0" smtClean="0"/>
              <a:t>δ</a:t>
            </a:r>
            <a:r>
              <a:rPr kumimoji="1" lang="ja-JP" altLang="en-US" dirty="0" smtClean="0"/>
              <a:t>を用いた決定性有限オートマトン</a:t>
            </a:r>
            <a:r>
              <a:rPr kumimoji="1" lang="en-US" altLang="ja-JP" dirty="0" smtClean="0"/>
              <a:t>M3</a:t>
            </a:r>
            <a:r>
              <a:rPr kumimoji="1" lang="ja-JP" altLang="en-US" dirty="0" smtClean="0"/>
              <a:t>の表現</a:t>
            </a:r>
            <a:endParaRPr kumimoji="1" lang="ja-JP" altLang="en-US" dirty="0"/>
          </a:p>
        </p:txBody>
      </p:sp>
      <p:sp>
        <p:nvSpPr>
          <p:cNvPr id="18" name="左大かっこ 17"/>
          <p:cNvSpPr/>
          <p:nvPr/>
        </p:nvSpPr>
        <p:spPr>
          <a:xfrm>
            <a:off x="692448" y="2570163"/>
            <a:ext cx="143520" cy="43204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68325" y="332656"/>
            <a:ext cx="5848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rgbClr val="000000"/>
                </a:solidFill>
              </a:rPr>
              <a:t>§2.3.2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　</a:t>
            </a:r>
            <a:r>
              <a:rPr lang="ja-JP" altLang="en-US" sz="1800" b="1" dirty="0">
                <a:solidFill>
                  <a:srgbClr val="000000"/>
                </a:solidFill>
              </a:rPr>
              <a:t>　</a:t>
            </a:r>
            <a:r>
              <a:rPr lang="en-US" altLang="ja-JP" sz="1800" b="1" dirty="0" smtClean="0">
                <a:solidFill>
                  <a:srgbClr val="000000"/>
                </a:solidFill>
              </a:rPr>
              <a:t>ε</a:t>
            </a:r>
            <a:r>
              <a:rPr lang="en-US" altLang="ja-JP" sz="1800" b="1" dirty="0">
                <a:solidFill>
                  <a:srgbClr val="000000"/>
                </a:solidFill>
              </a:rPr>
              <a:t>-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動作</a:t>
            </a:r>
            <a:r>
              <a:rPr lang="ja-JP" altLang="en-US" sz="1800" b="1" dirty="0">
                <a:solidFill>
                  <a:srgbClr val="000000"/>
                </a:solidFill>
              </a:rPr>
              <a:t>を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持つ非決定性有限オートマトン　</a:t>
            </a:r>
            <a:r>
              <a:rPr lang="en-US" altLang="ja-JP" sz="1800" b="1" dirty="0" smtClean="0">
                <a:solidFill>
                  <a:srgbClr val="000000"/>
                </a:solidFill>
              </a:rPr>
              <a:t>NFA</a:t>
            </a:r>
            <a:endParaRPr lang="en-US" altLang="ja-JP" sz="1800" b="1" dirty="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4157" y="835894"/>
            <a:ext cx="83920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これまで</a:t>
            </a:r>
            <a:r>
              <a:rPr lang="ja-JP" altLang="en-US" sz="1800" dirty="0" smtClean="0">
                <a:solidFill>
                  <a:srgbClr val="000000"/>
                </a:solidFill>
              </a:rPr>
              <a:t>：空入力記号</a:t>
            </a:r>
            <a:r>
              <a:rPr lang="ja-JP" altLang="en-US" sz="1800" b="1" dirty="0" smtClean="0">
                <a:solidFill>
                  <a:srgbClr val="0066FF"/>
                </a:solidFill>
              </a:rPr>
              <a:t>列</a:t>
            </a:r>
            <a:r>
              <a:rPr lang="en-US" altLang="ja-JP" sz="1800" dirty="0" smtClean="0">
                <a:solidFill>
                  <a:srgbClr val="000000"/>
                </a:solidFill>
              </a:rPr>
              <a:t>ε</a:t>
            </a:r>
            <a:r>
              <a:rPr lang="ja-JP" altLang="en-US" sz="1800" dirty="0" smtClean="0">
                <a:solidFill>
                  <a:srgbClr val="000000"/>
                </a:solidFill>
              </a:rPr>
              <a:t>（記号</a:t>
            </a:r>
            <a:r>
              <a:rPr lang="ja-JP" altLang="en-US" sz="1800" dirty="0">
                <a:solidFill>
                  <a:srgbClr val="000000"/>
                </a:solidFill>
              </a:rPr>
              <a:t>なしということを表す</a:t>
            </a:r>
            <a:r>
              <a:rPr lang="ja-JP" altLang="en-US" sz="1800" dirty="0" smtClean="0">
                <a:solidFill>
                  <a:srgbClr val="000000"/>
                </a:solidFill>
              </a:rPr>
              <a:t>記号の</a:t>
            </a:r>
            <a:r>
              <a:rPr lang="ja-JP" altLang="en-US" sz="1800" b="1" dirty="0" smtClean="0">
                <a:solidFill>
                  <a:srgbClr val="0066FF"/>
                </a:solidFill>
              </a:rPr>
              <a:t>並び</a:t>
            </a:r>
            <a:r>
              <a:rPr lang="ja-JP" altLang="en-US" sz="1800" dirty="0" smtClean="0">
                <a:solidFill>
                  <a:srgbClr val="000000"/>
                </a:solidFill>
              </a:rPr>
              <a:t>）</a:t>
            </a:r>
            <a:r>
              <a:rPr lang="ja-JP" altLang="en-US" sz="1800" dirty="0">
                <a:solidFill>
                  <a:srgbClr val="000000"/>
                </a:solidFill>
              </a:rPr>
              <a:t>を入力（読込み）</a:t>
            </a:r>
            <a:r>
              <a:rPr lang="ja-JP" altLang="en-US" sz="1800" dirty="0" smtClean="0">
                <a:solidFill>
                  <a:srgbClr val="000000"/>
                </a:solidFill>
              </a:rPr>
              <a:t>した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　　　とき、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b="1" dirty="0">
                <a:solidFill>
                  <a:srgbClr val="FF0000"/>
                </a:solidFill>
              </a:rPr>
              <a:t>の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推移は行わず、同一の状態にとどまることと</a:t>
            </a:r>
            <a:r>
              <a:rPr lang="ja-JP" altLang="en-US" sz="1800" b="1" dirty="0">
                <a:solidFill>
                  <a:srgbClr val="FF0000"/>
                </a:solidFill>
              </a:rPr>
              <a:t>した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。</a:t>
            </a:r>
            <a:endParaRPr lang="ja-JP" altLang="en-US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これから</a:t>
            </a:r>
            <a:r>
              <a:rPr lang="ja-JP" altLang="en-US" sz="1800" dirty="0" smtClean="0">
                <a:solidFill>
                  <a:srgbClr val="000000"/>
                </a:solidFill>
              </a:rPr>
              <a:t>：空入力記号</a:t>
            </a:r>
            <a:r>
              <a:rPr lang="ja-JP" altLang="en-US" sz="1800" b="1" dirty="0" smtClean="0">
                <a:solidFill>
                  <a:srgbClr val="0066FF"/>
                </a:solidFill>
              </a:rPr>
              <a:t>列</a:t>
            </a:r>
            <a:r>
              <a:rPr lang="en-US" altLang="ja-JP" sz="1800" dirty="0">
                <a:solidFill>
                  <a:srgbClr val="000000"/>
                </a:solidFill>
              </a:rPr>
              <a:t>ε </a:t>
            </a:r>
            <a:r>
              <a:rPr lang="ja-JP" altLang="en-US" sz="1800" dirty="0" smtClean="0">
                <a:solidFill>
                  <a:srgbClr val="000000"/>
                </a:solidFill>
              </a:rPr>
              <a:t>を</a:t>
            </a:r>
            <a:r>
              <a:rPr lang="ja-JP" altLang="en-US" sz="1800" dirty="0">
                <a:solidFill>
                  <a:srgbClr val="000000"/>
                </a:solidFill>
              </a:rPr>
              <a:t>読込んだとき、他の状態に推移する</a:t>
            </a:r>
            <a:r>
              <a:rPr lang="ja-JP" altLang="en-US" sz="1800" dirty="0">
                <a:solidFill>
                  <a:srgbClr val="FF0000"/>
                </a:solidFill>
              </a:rPr>
              <a:t>（</a:t>
            </a:r>
            <a:r>
              <a:rPr lang="en-US" altLang="ja-JP" sz="1800" b="1" dirty="0">
                <a:solidFill>
                  <a:srgbClr val="FF0000"/>
                </a:solidFill>
              </a:rPr>
              <a:t>ε-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動作、または、</a:t>
            </a:r>
            <a:endParaRPr lang="en-US" altLang="ja-JP" sz="18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　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　　　　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ε-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推移</a:t>
            </a:r>
            <a:r>
              <a:rPr lang="ja-JP" altLang="en-US" sz="1800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dirty="0">
                <a:solidFill>
                  <a:srgbClr val="000000"/>
                </a:solidFill>
              </a:rPr>
              <a:t>ことを許す</a:t>
            </a:r>
            <a:r>
              <a:rPr lang="ja-JP" altLang="en-US" sz="1800" dirty="0" smtClean="0">
                <a:solidFill>
                  <a:srgbClr val="000000"/>
                </a:solidFill>
              </a:rPr>
              <a:t>。入力</a:t>
            </a:r>
            <a:r>
              <a:rPr lang="ja-JP" altLang="en-US" sz="1800" dirty="0">
                <a:solidFill>
                  <a:srgbClr val="000000"/>
                </a:solidFill>
              </a:rPr>
              <a:t>信号を読込まなくて</a:t>
            </a:r>
            <a:r>
              <a:rPr lang="ja-JP" altLang="en-US" sz="1800" dirty="0" smtClean="0">
                <a:solidFill>
                  <a:srgbClr val="000000"/>
                </a:solidFill>
              </a:rPr>
              <a:t>も（すなわち、</a:t>
            </a:r>
            <a:r>
              <a:rPr lang="en-US" altLang="ja-JP" sz="1800" dirty="0" smtClean="0">
                <a:solidFill>
                  <a:srgbClr val="000000"/>
                </a:solidFill>
              </a:rPr>
              <a:t>ε</a:t>
            </a:r>
            <a:r>
              <a:rPr lang="ja-JP" altLang="en-US" sz="1800" dirty="0" smtClean="0">
                <a:solidFill>
                  <a:srgbClr val="000000"/>
                </a:solidFill>
              </a:rPr>
              <a:t>を読込んでも）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00"/>
                </a:solidFill>
              </a:rPr>
              <a:t>　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　　　　　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他</a:t>
            </a:r>
            <a:r>
              <a:rPr lang="ja-JP" altLang="en-US" sz="1800" b="1" dirty="0">
                <a:solidFill>
                  <a:srgbClr val="FF0000"/>
                </a:solidFill>
              </a:rPr>
              <a:t>の状態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に推移</a:t>
            </a:r>
            <a:r>
              <a:rPr lang="ja-JP" altLang="en-US" sz="1800" b="1" dirty="0">
                <a:solidFill>
                  <a:srgbClr val="FF0000"/>
                </a:solidFill>
              </a:rPr>
              <a:t>することを許す</a:t>
            </a:r>
            <a:r>
              <a:rPr lang="en-US" altLang="ja-JP" sz="1800" dirty="0">
                <a:solidFill>
                  <a:srgbClr val="000000"/>
                </a:solidFill>
              </a:rPr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　理由</a:t>
            </a:r>
            <a:r>
              <a:rPr lang="ja-JP" altLang="en-US" sz="1800" dirty="0">
                <a:solidFill>
                  <a:srgbClr val="000000"/>
                </a:solidFill>
              </a:rPr>
              <a:t>：</a:t>
            </a:r>
            <a:r>
              <a:rPr lang="en-US" altLang="ja-JP" sz="1800" dirty="0">
                <a:solidFill>
                  <a:srgbClr val="000000"/>
                </a:solidFill>
              </a:rPr>
              <a:t>ε-</a:t>
            </a:r>
            <a:r>
              <a:rPr lang="ja-JP" altLang="en-US" sz="1800" dirty="0">
                <a:solidFill>
                  <a:srgbClr val="000000"/>
                </a:solidFill>
              </a:rPr>
              <a:t>動作を許すと言語の文法を満たすオートマトンの表現が容易になる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（</a:t>
            </a:r>
            <a:r>
              <a:rPr lang="ja-JP" altLang="en-US" sz="1800" dirty="0">
                <a:solidFill>
                  <a:srgbClr val="000000"/>
                </a:solidFill>
              </a:rPr>
              <a:t>非決定性を許すと言語の文法を満たすオートマトンの表現が容易に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なった</a:t>
            </a:r>
            <a:r>
              <a:rPr lang="ja-JP" altLang="en-US" sz="1800" dirty="0">
                <a:solidFill>
                  <a:srgbClr val="000000"/>
                </a:solidFill>
              </a:rPr>
              <a:t>のと同様に、</a:t>
            </a:r>
            <a:r>
              <a:rPr lang="en-US" altLang="ja-JP" sz="1800" dirty="0">
                <a:solidFill>
                  <a:srgbClr val="000000"/>
                </a:solidFill>
              </a:rPr>
              <a:t>ε-</a:t>
            </a:r>
            <a:r>
              <a:rPr lang="ja-JP" altLang="en-US" sz="1800" dirty="0">
                <a:solidFill>
                  <a:srgbClr val="000000"/>
                </a:solidFill>
              </a:rPr>
              <a:t>動作を許すとオートマトンの表現がもっと容易になる）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00113" y="3141663"/>
            <a:ext cx="7920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例　</a:t>
            </a:r>
            <a:r>
              <a:rPr lang="en-US" altLang="ja-JP" sz="1800" dirty="0">
                <a:solidFill>
                  <a:srgbClr val="000000"/>
                </a:solidFill>
              </a:rPr>
              <a:t>L</a:t>
            </a:r>
            <a:r>
              <a:rPr lang="ja-JP" altLang="en-US" sz="1800" dirty="0">
                <a:solidFill>
                  <a:srgbClr val="000000"/>
                </a:solidFill>
              </a:rPr>
              <a:t>＝</a:t>
            </a:r>
            <a:r>
              <a:rPr lang="en-US" altLang="ja-JP" sz="1800" dirty="0">
                <a:solidFill>
                  <a:srgbClr val="000000"/>
                </a:solidFill>
              </a:rPr>
              <a:t>{</a:t>
            </a:r>
            <a:r>
              <a:rPr lang="en-US" altLang="ja-JP" sz="1800" dirty="0">
                <a:solidFill>
                  <a:srgbClr val="FF0000"/>
                </a:solidFill>
              </a:rPr>
              <a:t> </a:t>
            </a:r>
            <a:r>
              <a:rPr lang="en-US" altLang="ja-JP" sz="1800" b="1" dirty="0">
                <a:solidFill>
                  <a:srgbClr val="FF0000"/>
                </a:solidFill>
              </a:rPr>
              <a:t>0</a:t>
            </a:r>
            <a:r>
              <a:rPr lang="en-US" altLang="ja-JP" sz="1800" b="1" baseline="30000" dirty="0">
                <a:solidFill>
                  <a:srgbClr val="FF0000"/>
                </a:solidFill>
              </a:rPr>
              <a:t>i</a:t>
            </a:r>
            <a:r>
              <a:rPr lang="en-US" altLang="ja-JP" sz="1800" b="1" dirty="0">
                <a:solidFill>
                  <a:srgbClr val="000000"/>
                </a:solidFill>
              </a:rPr>
              <a:t> </a:t>
            </a:r>
            <a:r>
              <a:rPr lang="en-US" altLang="ja-JP" sz="1800" b="1" dirty="0">
                <a:solidFill>
                  <a:srgbClr val="333399"/>
                </a:solidFill>
              </a:rPr>
              <a:t>1</a:t>
            </a:r>
            <a:r>
              <a:rPr lang="en-US" altLang="ja-JP" sz="1800" b="1" baseline="30000" dirty="0">
                <a:solidFill>
                  <a:srgbClr val="333399"/>
                </a:solidFill>
              </a:rPr>
              <a:t>j</a:t>
            </a:r>
            <a:r>
              <a:rPr lang="en-US" altLang="ja-JP" sz="1800" b="1" dirty="0">
                <a:solidFill>
                  <a:srgbClr val="333399"/>
                </a:solidFill>
              </a:rPr>
              <a:t> </a:t>
            </a:r>
            <a:r>
              <a:rPr lang="en-US" altLang="ja-JP" sz="1800" b="1" dirty="0">
                <a:solidFill>
                  <a:srgbClr val="996600"/>
                </a:solidFill>
              </a:rPr>
              <a:t>2</a:t>
            </a:r>
            <a:r>
              <a:rPr lang="en-US" altLang="ja-JP" sz="1800" b="1" baseline="30000" dirty="0">
                <a:solidFill>
                  <a:srgbClr val="996600"/>
                </a:solidFill>
              </a:rPr>
              <a:t>k</a:t>
            </a:r>
            <a:r>
              <a:rPr lang="en-US" altLang="ja-JP" sz="1800" dirty="0">
                <a:solidFill>
                  <a:srgbClr val="000000"/>
                </a:solidFill>
              </a:rPr>
              <a:t> | </a:t>
            </a:r>
            <a:r>
              <a:rPr lang="en-US" altLang="ja-JP" sz="1800" b="1" dirty="0">
                <a:solidFill>
                  <a:srgbClr val="FF0000"/>
                </a:solidFill>
              </a:rPr>
              <a:t>i≧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0,</a:t>
            </a:r>
            <a:r>
              <a:rPr lang="en-US" altLang="ja-JP" sz="1800" b="1" dirty="0" smtClean="0">
                <a:solidFill>
                  <a:srgbClr val="333399"/>
                </a:solidFill>
              </a:rPr>
              <a:t>j</a:t>
            </a:r>
            <a:r>
              <a:rPr lang="en-US" altLang="ja-JP" sz="1800" b="1" dirty="0">
                <a:solidFill>
                  <a:srgbClr val="333399"/>
                </a:solidFill>
              </a:rPr>
              <a:t>≧</a:t>
            </a:r>
            <a:r>
              <a:rPr lang="en-US" altLang="ja-JP" sz="1800" b="1" dirty="0" smtClean="0">
                <a:solidFill>
                  <a:srgbClr val="333399"/>
                </a:solidFill>
              </a:rPr>
              <a:t>0</a:t>
            </a:r>
            <a:r>
              <a:rPr lang="en-US" altLang="ja-JP" sz="1800" b="1" dirty="0">
                <a:solidFill>
                  <a:srgbClr val="0033CC"/>
                </a:solidFill>
              </a:rPr>
              <a:t>,</a:t>
            </a:r>
            <a:r>
              <a:rPr lang="en-US" altLang="ja-JP" sz="1800" b="1" dirty="0" smtClean="0">
                <a:solidFill>
                  <a:srgbClr val="0033CC"/>
                </a:solidFill>
              </a:rPr>
              <a:t> </a:t>
            </a:r>
            <a:r>
              <a:rPr lang="en-US" altLang="ja-JP" sz="1800" b="1" dirty="0">
                <a:solidFill>
                  <a:srgbClr val="996600"/>
                </a:solidFill>
              </a:rPr>
              <a:t>k≧0</a:t>
            </a:r>
            <a:r>
              <a:rPr lang="en-US" altLang="ja-JP" sz="1800" dirty="0">
                <a:solidFill>
                  <a:srgbClr val="000000"/>
                </a:solidFill>
              </a:rPr>
              <a:t> }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ε,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333399"/>
                </a:solidFill>
              </a:rPr>
              <a:t>1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rgbClr val="333399"/>
                </a:solidFill>
              </a:rPr>
              <a:t>1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333399"/>
                </a:solidFill>
              </a:rPr>
              <a:t>1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rgbClr val="333399"/>
                </a:solidFill>
              </a:rPr>
              <a:t>1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00</a:t>
            </a:r>
            <a:r>
              <a:rPr lang="en-US" altLang="ja-JP" sz="1800" dirty="0">
                <a:solidFill>
                  <a:srgbClr val="333399"/>
                </a:solidFill>
              </a:rPr>
              <a:t>1</a:t>
            </a:r>
            <a:r>
              <a:rPr lang="en-US" altLang="ja-JP" sz="1800" dirty="0">
                <a:solidFill>
                  <a:srgbClr val="000000"/>
                </a:solidFill>
              </a:rPr>
              <a:t>,</a:t>
            </a:r>
            <a:r>
              <a:rPr lang="en-US" altLang="ja-JP" sz="1800" dirty="0">
                <a:solidFill>
                  <a:srgbClr val="333399"/>
                </a:solidFill>
              </a:rPr>
              <a:t>11</a:t>
            </a:r>
            <a:r>
              <a:rPr lang="en-US" altLang="ja-JP" sz="1800" dirty="0">
                <a:solidFill>
                  <a:srgbClr val="996600"/>
                </a:solidFill>
              </a:rPr>
              <a:t>22</a:t>
            </a:r>
            <a:r>
              <a:rPr lang="ja-JP" altLang="en-US" sz="1800" dirty="0">
                <a:solidFill>
                  <a:srgbClr val="000000"/>
                </a:solidFill>
              </a:rPr>
              <a:t>　など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 rot="5400000">
            <a:off x="1870869" y="3464719"/>
            <a:ext cx="107950" cy="179388"/>
          </a:xfrm>
          <a:prstGeom prst="rightBrace">
            <a:avLst>
              <a:gd name="adj1" fmla="val 138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 rot="5400000">
            <a:off x="2101057" y="3472656"/>
            <a:ext cx="107950" cy="179387"/>
          </a:xfrm>
          <a:prstGeom prst="rightBrace">
            <a:avLst>
              <a:gd name="adj1" fmla="val 138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59" name="AutoShape 7"/>
          <p:cNvSpPr>
            <a:spLocks/>
          </p:cNvSpPr>
          <p:nvPr/>
        </p:nvSpPr>
        <p:spPr bwMode="auto">
          <a:xfrm rot="5400000">
            <a:off x="2375694" y="3464719"/>
            <a:ext cx="107950" cy="179388"/>
          </a:xfrm>
          <a:prstGeom prst="rightBrace">
            <a:avLst>
              <a:gd name="adj1" fmla="val 138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58888" y="3716338"/>
            <a:ext cx="770595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rgbClr val="FF0000"/>
                </a:solidFill>
              </a:rPr>
              <a:t>0</a:t>
            </a:r>
            <a:r>
              <a:rPr lang="ja-JP" altLang="en-US" sz="1800" b="1" dirty="0">
                <a:solidFill>
                  <a:srgbClr val="FF0000"/>
                </a:solidFill>
              </a:rPr>
              <a:t>の並</a:t>
            </a:r>
            <a:r>
              <a:rPr lang="ja-JP" altLang="en-US" sz="1800" dirty="0">
                <a:solidFill>
                  <a:srgbClr val="FF0000"/>
                </a:solidFill>
              </a:rPr>
              <a:t>び</a:t>
            </a:r>
            <a:r>
              <a:rPr lang="ja-JP" altLang="en-US" sz="1800" dirty="0">
                <a:solidFill>
                  <a:srgbClr val="000000"/>
                </a:solidFill>
              </a:rPr>
              <a:t>、</a:t>
            </a:r>
            <a:r>
              <a:rPr lang="en-US" altLang="ja-JP" sz="1800" b="1" dirty="0">
                <a:solidFill>
                  <a:srgbClr val="333399"/>
                </a:solidFill>
              </a:rPr>
              <a:t>1</a:t>
            </a:r>
            <a:r>
              <a:rPr lang="ja-JP" altLang="en-US" sz="1800" b="1" dirty="0">
                <a:solidFill>
                  <a:srgbClr val="333399"/>
                </a:solidFill>
              </a:rPr>
              <a:t>の並び</a:t>
            </a:r>
            <a:r>
              <a:rPr lang="ja-JP" altLang="en-US" sz="1800" dirty="0">
                <a:solidFill>
                  <a:srgbClr val="000000"/>
                </a:solidFill>
              </a:rPr>
              <a:t>、</a:t>
            </a:r>
            <a:r>
              <a:rPr lang="en-US" altLang="ja-JP" sz="1800" b="1" dirty="0">
                <a:solidFill>
                  <a:srgbClr val="996600"/>
                </a:solidFill>
              </a:rPr>
              <a:t>2</a:t>
            </a:r>
            <a:r>
              <a:rPr lang="ja-JP" altLang="en-US" sz="1800" b="1" dirty="0">
                <a:solidFill>
                  <a:srgbClr val="996600"/>
                </a:solidFill>
              </a:rPr>
              <a:t>の並び</a:t>
            </a:r>
            <a:r>
              <a:rPr lang="ja-JP" altLang="en-US" sz="1800" dirty="0">
                <a:solidFill>
                  <a:srgbClr val="000000"/>
                </a:solidFill>
              </a:rPr>
              <a:t>が並んで</a:t>
            </a:r>
            <a:r>
              <a:rPr lang="ja-JP" altLang="en-US" sz="1800" dirty="0" smtClean="0">
                <a:solidFill>
                  <a:srgbClr val="000000"/>
                </a:solidFill>
              </a:rPr>
              <a:t>いると考える。</a:t>
            </a:r>
            <a:r>
              <a:rPr lang="ja-JP" altLang="en-US" sz="1800" dirty="0" smtClean="0"/>
              <a:t>並びは</a:t>
            </a:r>
            <a:r>
              <a:rPr lang="en-US" altLang="ja-JP" sz="1800" dirty="0" smtClean="0">
                <a:solidFill>
                  <a:srgbClr val="33CC33"/>
                </a:solidFill>
              </a:rPr>
              <a:t>0</a:t>
            </a:r>
            <a:r>
              <a:rPr lang="ja-JP" altLang="en-US" sz="1800" dirty="0" smtClean="0">
                <a:solidFill>
                  <a:srgbClr val="33CC33"/>
                </a:solidFill>
              </a:rPr>
              <a:t>個</a:t>
            </a:r>
            <a:r>
              <a:rPr lang="ja-JP" altLang="en-US" sz="1800" dirty="0" smtClean="0"/>
              <a:t>の場合もある。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0</a:t>
            </a:r>
            <a:r>
              <a:rPr lang="en-US" altLang="ja-JP" sz="1800" dirty="0" smtClean="0">
                <a:solidFill>
                  <a:srgbClr val="000000"/>
                </a:solidFill>
              </a:rPr>
              <a:t>,</a:t>
            </a:r>
            <a:r>
              <a:rPr lang="en-US" altLang="ja-JP" sz="1800" dirty="0" smtClean="0">
                <a:solidFill>
                  <a:srgbClr val="0033CC"/>
                </a:solidFill>
              </a:rPr>
              <a:t>1</a:t>
            </a:r>
            <a:r>
              <a:rPr lang="en-US" altLang="ja-JP" sz="1800" dirty="0" smtClean="0">
                <a:solidFill>
                  <a:srgbClr val="000000"/>
                </a:solidFill>
              </a:rPr>
              <a:t>,</a:t>
            </a:r>
            <a:r>
              <a:rPr lang="en-US" altLang="ja-JP" sz="1800" dirty="0" smtClean="0">
                <a:solidFill>
                  <a:srgbClr val="996633"/>
                </a:solidFill>
              </a:rPr>
              <a:t>2</a:t>
            </a:r>
            <a:r>
              <a:rPr lang="ja-JP" altLang="en-US" sz="1800" dirty="0" smtClean="0">
                <a:solidFill>
                  <a:srgbClr val="000000"/>
                </a:solidFill>
              </a:rPr>
              <a:t>の並びに分けてオートマトンを考えて、それらを</a:t>
            </a:r>
            <a:r>
              <a:rPr lang="en-US" altLang="ja-JP" sz="1800" dirty="0" smtClean="0">
                <a:solidFill>
                  <a:srgbClr val="000000"/>
                </a:solidFill>
              </a:rPr>
              <a:t>ε</a:t>
            </a:r>
            <a:r>
              <a:rPr lang="ja-JP" altLang="en-US" sz="1800" dirty="0" smtClean="0">
                <a:solidFill>
                  <a:srgbClr val="000000"/>
                </a:solidFill>
              </a:rPr>
              <a:t>で連結する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1763713" y="36449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124075" y="3644900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484438" y="3573463"/>
            <a:ext cx="1079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268538" y="530066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348038" y="530066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284663" y="5300663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627313" y="54451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708400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268538" y="53006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284663" y="53006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348038" y="53006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4246563" y="5260975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2100263" y="4765675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4140200" y="4724400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3175000" y="4764088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395788" y="45005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996633"/>
                </a:solidFill>
              </a:rPr>
              <a:t>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276600" y="4508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2195513" y="4508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2700338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779838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835150" y="4005263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2771775" y="4005263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3563938" y="40052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5076825" y="4521200"/>
            <a:ext cx="32880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動作で、いくつ</a:t>
            </a:r>
            <a:r>
              <a:rPr lang="ja-JP" altLang="en-US" sz="1600" dirty="0">
                <a:solidFill>
                  <a:srgbClr val="000000"/>
                </a:solidFill>
              </a:rPr>
              <a:t>かの</a:t>
            </a:r>
            <a:r>
              <a:rPr lang="ja-JP" altLang="en-US" sz="1600" dirty="0">
                <a:solidFill>
                  <a:srgbClr val="FF0000"/>
                </a:solidFill>
              </a:rPr>
              <a:t>部分に分割して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表現</a:t>
            </a:r>
            <a:r>
              <a:rPr lang="ja-JP" altLang="en-US" sz="1600" dirty="0">
                <a:solidFill>
                  <a:srgbClr val="000000"/>
                </a:solidFill>
              </a:rPr>
              <a:t>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NFA</a:t>
            </a:r>
            <a:r>
              <a:rPr lang="ja-JP" altLang="en-US" sz="1600" dirty="0">
                <a:solidFill>
                  <a:srgbClr val="000000"/>
                </a:solidFill>
              </a:rPr>
              <a:t>は</a:t>
            </a:r>
            <a:r>
              <a:rPr lang="en-US" altLang="ja-JP" sz="1600" dirty="0">
                <a:solidFill>
                  <a:srgbClr val="000000"/>
                </a:solidFill>
              </a:rPr>
              <a:t>L</a:t>
            </a:r>
            <a:r>
              <a:rPr lang="ja-JP" altLang="en-US" sz="1600" dirty="0">
                <a:solidFill>
                  <a:srgbClr val="000000"/>
                </a:solidFill>
              </a:rPr>
              <a:t>を</a:t>
            </a:r>
            <a:r>
              <a:rPr lang="ja-JP" altLang="en-US" sz="1600" dirty="0">
                <a:solidFill>
                  <a:srgbClr val="FF0000"/>
                </a:solidFill>
              </a:rPr>
              <a:t>容易に</a:t>
            </a:r>
            <a:r>
              <a:rPr lang="ja-JP" altLang="en-US" sz="1600" dirty="0">
                <a:solidFill>
                  <a:srgbClr val="000000"/>
                </a:solidFill>
              </a:rPr>
              <a:t>表現できる</a:t>
            </a:r>
          </a:p>
        </p:txBody>
      </p:sp>
      <p:sp>
        <p:nvSpPr>
          <p:cNvPr id="23586" name="AutoShape 34"/>
          <p:cNvSpPr>
            <a:spLocks noChangeArrowheads="1"/>
          </p:cNvSpPr>
          <p:nvPr/>
        </p:nvSpPr>
        <p:spPr bwMode="auto">
          <a:xfrm>
            <a:off x="5730875" y="5056188"/>
            <a:ext cx="9366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358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7</a:t>
            </a:r>
            <a:endParaRPr lang="ja-JP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3660" y="5787565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図</a:t>
            </a:r>
            <a:r>
              <a:rPr lang="en-US" altLang="ja-JP" dirty="0" smtClean="0">
                <a:solidFill>
                  <a:srgbClr val="000000"/>
                </a:solidFill>
              </a:rPr>
              <a:t>2.37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ε-</a:t>
            </a:r>
            <a:r>
              <a:rPr lang="ja-JP" altLang="en-US" dirty="0" smtClean="0">
                <a:solidFill>
                  <a:srgbClr val="000000"/>
                </a:solidFill>
              </a:rPr>
              <a:t>動作を持つ非決定性有限オートマトン</a:t>
            </a:r>
            <a:r>
              <a:rPr lang="en-US" altLang="ja-JP" dirty="0">
                <a:solidFill>
                  <a:srgbClr val="000000"/>
                </a:solidFill>
              </a:rPr>
              <a:t>M1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31703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⇒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83703" y="764704"/>
            <a:ext cx="7920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　</a:t>
            </a:r>
            <a:r>
              <a:rPr lang="en-US" altLang="ja-JP" sz="1800" dirty="0"/>
              <a:t>L</a:t>
            </a:r>
            <a:r>
              <a:rPr lang="ja-JP" altLang="en-US" sz="1800" dirty="0"/>
              <a:t>＝</a:t>
            </a:r>
            <a:r>
              <a:rPr lang="en-US" altLang="ja-JP" sz="1800" dirty="0"/>
              <a:t>{</a:t>
            </a:r>
            <a:r>
              <a:rPr lang="en-US" altLang="ja-JP" sz="1800" dirty="0">
                <a:solidFill>
                  <a:srgbClr val="FF0000"/>
                </a:solidFill>
              </a:rPr>
              <a:t> </a:t>
            </a:r>
            <a:r>
              <a:rPr lang="en-US" altLang="ja-JP" sz="1800" b="1" dirty="0">
                <a:solidFill>
                  <a:srgbClr val="FF0000"/>
                </a:solidFill>
              </a:rPr>
              <a:t>0</a:t>
            </a:r>
            <a:r>
              <a:rPr lang="en-US" altLang="ja-JP" sz="1800" b="1" baseline="30000" dirty="0">
                <a:solidFill>
                  <a:srgbClr val="FF0000"/>
                </a:solidFill>
              </a:rPr>
              <a:t>i</a:t>
            </a:r>
            <a:r>
              <a:rPr lang="en-US" altLang="ja-JP" sz="1800" b="1" dirty="0"/>
              <a:t> </a:t>
            </a:r>
            <a:r>
              <a:rPr lang="en-US" altLang="ja-JP" sz="1800" b="1" dirty="0">
                <a:solidFill>
                  <a:schemeClr val="accent2"/>
                </a:solidFill>
              </a:rPr>
              <a:t>1</a:t>
            </a:r>
            <a:r>
              <a:rPr lang="en-US" altLang="ja-JP" sz="1800" b="1" baseline="30000" dirty="0">
                <a:solidFill>
                  <a:schemeClr val="accent2"/>
                </a:solidFill>
              </a:rPr>
              <a:t>j</a:t>
            </a:r>
            <a:r>
              <a:rPr lang="en-US" altLang="ja-JP" sz="1800" b="1" dirty="0">
                <a:solidFill>
                  <a:schemeClr val="accent2"/>
                </a:solidFill>
              </a:rPr>
              <a:t> </a:t>
            </a:r>
            <a:r>
              <a:rPr lang="en-US" altLang="ja-JP" sz="1800" b="1" dirty="0">
                <a:solidFill>
                  <a:srgbClr val="996600"/>
                </a:solidFill>
              </a:rPr>
              <a:t>2</a:t>
            </a:r>
            <a:r>
              <a:rPr lang="en-US" altLang="ja-JP" sz="1800" b="1" baseline="30000" dirty="0">
                <a:solidFill>
                  <a:srgbClr val="996600"/>
                </a:solidFill>
              </a:rPr>
              <a:t>k</a:t>
            </a:r>
            <a:r>
              <a:rPr lang="en-US" altLang="ja-JP" sz="1800" dirty="0"/>
              <a:t> | </a:t>
            </a:r>
            <a:r>
              <a:rPr lang="en-US" altLang="ja-JP" sz="1800" b="1" dirty="0">
                <a:solidFill>
                  <a:srgbClr val="FF0000"/>
                </a:solidFill>
              </a:rPr>
              <a:t>i≧0,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chemeClr val="accent2"/>
                </a:solidFill>
              </a:rPr>
              <a:t>j≧0</a:t>
            </a:r>
            <a:r>
              <a:rPr lang="en-US" altLang="ja-JP" sz="1800" dirty="0"/>
              <a:t>, </a:t>
            </a:r>
            <a:r>
              <a:rPr lang="en-US" altLang="ja-JP" sz="1800" b="1" dirty="0">
                <a:solidFill>
                  <a:srgbClr val="996600"/>
                </a:solidFill>
              </a:rPr>
              <a:t>k≧0</a:t>
            </a:r>
            <a:r>
              <a:rPr lang="en-US" altLang="ja-JP" sz="1800" dirty="0"/>
              <a:t> }</a:t>
            </a:r>
            <a:r>
              <a:rPr lang="ja-JP" altLang="en-US" sz="1800" dirty="0"/>
              <a:t>　　</a:t>
            </a:r>
            <a:r>
              <a:rPr lang="en-US" altLang="ja-JP" sz="1800" dirty="0"/>
              <a:t>ε,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chemeClr val="accent2"/>
                </a:solidFill>
              </a:rPr>
              <a:t>1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chemeClr val="accent2"/>
                </a:solidFill>
              </a:rPr>
              <a:t>1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chemeClr val="accent2"/>
                </a:solidFill>
              </a:rPr>
              <a:t>1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</a:t>
            </a:r>
            <a:r>
              <a:rPr lang="en-US" altLang="ja-JP" sz="1800" dirty="0">
                <a:solidFill>
                  <a:schemeClr val="accent2"/>
                </a:solidFill>
              </a:rPr>
              <a:t>1</a:t>
            </a:r>
            <a:r>
              <a:rPr lang="en-US" altLang="ja-JP" sz="1800" dirty="0">
                <a:solidFill>
                  <a:srgbClr val="996600"/>
                </a:solidFill>
              </a:rPr>
              <a:t>2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FF0000"/>
                </a:solidFill>
              </a:rPr>
              <a:t>00</a:t>
            </a:r>
            <a:r>
              <a:rPr lang="en-US" altLang="ja-JP" sz="1800" dirty="0">
                <a:solidFill>
                  <a:schemeClr val="accent2"/>
                </a:solidFill>
              </a:rPr>
              <a:t>1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chemeClr val="accent2"/>
                </a:solidFill>
              </a:rPr>
              <a:t>11</a:t>
            </a:r>
            <a:r>
              <a:rPr lang="en-US" altLang="ja-JP" sz="1800" dirty="0">
                <a:solidFill>
                  <a:srgbClr val="996600"/>
                </a:solidFill>
              </a:rPr>
              <a:t>22</a:t>
            </a:r>
            <a:r>
              <a:rPr lang="ja-JP" altLang="en-US" sz="1800" dirty="0"/>
              <a:t>　など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1688784" y="2461815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2768284" y="2461815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704909" y="2461815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47559" y="260627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128646" y="2606277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688784" y="246181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q0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704909" y="246181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q2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768284" y="246181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q1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66809" y="2422127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520509" y="1926827"/>
            <a:ext cx="684212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3560446" y="1885552"/>
            <a:ext cx="684213" cy="576263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2595246" y="1925240"/>
            <a:ext cx="684213" cy="576262"/>
          </a:xfrm>
          <a:custGeom>
            <a:avLst/>
            <a:gdLst>
              <a:gd name="T0" fmla="*/ 2147483647 w 431"/>
              <a:gd name="T1" fmla="*/ 2147483647 h 363"/>
              <a:gd name="T2" fmla="*/ 2147483647 w 431"/>
              <a:gd name="T3" fmla="*/ 2147483647 h 363"/>
              <a:gd name="T4" fmla="*/ 2147483647 w 431"/>
              <a:gd name="T5" fmla="*/ 0 h 363"/>
              <a:gd name="T6" fmla="*/ 2147483647 w 431"/>
              <a:gd name="T7" fmla="*/ 2147483647 h 363"/>
              <a:gd name="T8" fmla="*/ 2147483647 w 43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63">
                <a:moveTo>
                  <a:pt x="144" y="363"/>
                </a:moveTo>
                <a:cubicBezTo>
                  <a:pt x="72" y="279"/>
                  <a:pt x="0" y="196"/>
                  <a:pt x="8" y="136"/>
                </a:cubicBezTo>
                <a:cubicBezTo>
                  <a:pt x="16" y="76"/>
                  <a:pt x="121" y="0"/>
                  <a:pt x="189" y="0"/>
                </a:cubicBezTo>
                <a:cubicBezTo>
                  <a:pt x="257" y="0"/>
                  <a:pt x="401" y="76"/>
                  <a:pt x="416" y="136"/>
                </a:cubicBezTo>
                <a:cubicBezTo>
                  <a:pt x="431" y="196"/>
                  <a:pt x="355" y="279"/>
                  <a:pt x="280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776346" y="1628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996633"/>
                </a:solidFill>
              </a:rPr>
              <a:t>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696846" y="166965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1615759" y="166965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2120584" y="2318940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ε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200084" y="2318940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33CC"/>
                </a:solidFill>
              </a:rPr>
              <a:t>ε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678237" y="1107197"/>
            <a:ext cx="78809" cy="5624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884362" y="1117923"/>
            <a:ext cx="883921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2117226" y="1117923"/>
            <a:ext cx="1659119" cy="551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8</a:t>
            </a:r>
            <a:endParaRPr lang="ja-JP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04547" y="45451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2.5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の状態推移表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48190" y="24836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17641" y="4987001"/>
            <a:ext cx="451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入力　　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　　</a:t>
            </a:r>
            <a:r>
              <a:rPr kumimoji="1" lang="ja-JP" altLang="en-US" dirty="0" smtClean="0">
                <a:solidFill>
                  <a:srgbClr val="996633"/>
                </a:solidFill>
              </a:rPr>
              <a:t>   </a:t>
            </a:r>
            <a:r>
              <a:rPr kumimoji="1" lang="en-US" altLang="ja-JP" dirty="0" smtClean="0"/>
              <a:t>ε</a:t>
            </a:r>
          </a:p>
          <a:p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⇒　 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{q0}      φ</a:t>
            </a:r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{q1}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{q1}</a:t>
            </a:r>
            <a:r>
              <a:rPr lang="ja-JP" altLang="en-US" dirty="0" smtClean="0"/>
              <a:t>　　  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{q2}</a:t>
            </a:r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 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{q2}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φ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38531" y="5563065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638530" y="4987001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664525" y="6464329"/>
            <a:ext cx="4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38530" y="4987001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928539" y="5003472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2838133" y="4987001"/>
            <a:ext cx="1" cy="14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47888" y="197445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2.37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M1</a:t>
            </a:r>
            <a:r>
              <a:rPr lang="ja-JP" altLang="en-US" dirty="0" smtClean="0"/>
              <a:t>の状態推移図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864615"/>
            <a:ext cx="8534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は、初期状態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から、入力記号</a:t>
            </a:r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dirty="0" smtClean="0"/>
              <a:t>を読まずに（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ε</a:t>
            </a:r>
            <a:r>
              <a:rPr kumimoji="1" lang="ja-JP" altLang="en-US" dirty="0" smtClean="0"/>
              <a:t>を読んで）状態</a:t>
            </a:r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へ推移する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ことができ、</a:t>
            </a:r>
            <a:r>
              <a:rPr lang="ja-JP" altLang="en-US" dirty="0" smtClean="0"/>
              <a:t>さらに、入力記号を読まずに（</a:t>
            </a:r>
            <a:r>
              <a:rPr lang="en-US" altLang="ja-JP" dirty="0" smtClean="0">
                <a:solidFill>
                  <a:srgbClr val="0033CC"/>
                </a:solidFill>
              </a:rPr>
              <a:t>ε</a:t>
            </a:r>
            <a:r>
              <a:rPr lang="ja-JP" altLang="en-US" dirty="0" smtClean="0"/>
              <a:t>を読んで）状態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に推移することもできる。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・したがって、</a:t>
            </a:r>
            <a:r>
              <a:rPr lang="en-US" altLang="ja-JP" dirty="0" smtClean="0"/>
              <a:t>M1</a:t>
            </a:r>
            <a:r>
              <a:rPr lang="ja-JP" altLang="en-US" dirty="0"/>
              <a:t>を表す状態推移表は、入力として、</a:t>
            </a:r>
            <a:r>
              <a:rPr lang="en-US" altLang="ja-JP" dirty="0"/>
              <a:t>0,1,2</a:t>
            </a:r>
            <a:r>
              <a:rPr lang="ja-JP" altLang="en-US" dirty="0" err="1"/>
              <a:t>だけで</a:t>
            </a:r>
            <a:r>
              <a:rPr lang="ja-JP" altLang="en-US" dirty="0"/>
              <a:t>なく、</a:t>
            </a:r>
            <a:r>
              <a:rPr lang="ja-JP" altLang="en-US" u="sng" dirty="0" smtClean="0"/>
              <a:t>空</a:t>
            </a:r>
            <a:r>
              <a:rPr lang="ja-JP" altLang="en-US" u="sng" dirty="0"/>
              <a:t>入力</a:t>
            </a:r>
            <a:r>
              <a:rPr lang="ja-JP" altLang="en-US" u="sng" dirty="0" smtClean="0"/>
              <a:t>記号 </a:t>
            </a:r>
            <a:r>
              <a:rPr lang="en-US" altLang="ja-JP" u="sng" dirty="0" smtClean="0"/>
              <a:t>ε</a:t>
            </a:r>
            <a:r>
              <a:rPr lang="en-US" altLang="ja-JP" dirty="0" smtClean="0">
                <a:solidFill>
                  <a:srgbClr val="996633"/>
                </a:solidFill>
              </a:rPr>
              <a:t> </a:t>
            </a:r>
            <a:r>
              <a:rPr lang="ja-JP" altLang="en-US" dirty="0" smtClean="0"/>
              <a:t>も</a:t>
            </a:r>
            <a:endParaRPr lang="en-US" altLang="ja-JP" dirty="0"/>
          </a:p>
          <a:p>
            <a:r>
              <a:rPr lang="ja-JP" altLang="en-US" dirty="0"/>
              <a:t>　形式的に入力記号</a:t>
            </a:r>
            <a:r>
              <a:rPr lang="ja-JP" altLang="en-US" dirty="0" smtClean="0"/>
              <a:t>と考えて</a:t>
            </a:r>
            <a:r>
              <a:rPr lang="ja-JP" altLang="en-US" dirty="0"/>
              <a:t>、表</a:t>
            </a:r>
            <a:r>
              <a:rPr lang="en-US" altLang="ja-JP" dirty="0"/>
              <a:t>2.5</a:t>
            </a:r>
            <a:r>
              <a:rPr lang="ja-JP" altLang="en-US" dirty="0" err="1"/>
              <a:t>のように</a:t>
            </a:r>
            <a:r>
              <a:rPr lang="ja-JP" altLang="en-US" dirty="0"/>
              <a:t>表す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436096" y="4005064"/>
            <a:ext cx="2160240" cy="10801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ドーナツ 4"/>
          <p:cNvSpPr/>
          <p:nvPr/>
        </p:nvSpPr>
        <p:spPr>
          <a:xfrm>
            <a:off x="2209262" y="6073175"/>
            <a:ext cx="376590" cy="387504"/>
          </a:xfrm>
          <a:prstGeom prst="donut">
            <a:avLst>
              <a:gd name="adj" fmla="val 105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83702" y="836712"/>
            <a:ext cx="79200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ε-</a:t>
            </a:r>
            <a:r>
              <a:rPr lang="ja-JP" altLang="en-US" sz="1800" b="1" dirty="0" smtClean="0"/>
              <a:t>動作を持つ非決定性有限オートマトン（</a:t>
            </a:r>
            <a:r>
              <a:rPr lang="en-US" altLang="ja-JP" sz="1800" b="1" dirty="0" smtClean="0"/>
              <a:t>M</a:t>
            </a:r>
            <a:r>
              <a:rPr lang="ja-JP" altLang="en-US" sz="1800" b="1" dirty="0" smtClean="0"/>
              <a:t>）</a:t>
            </a:r>
            <a:r>
              <a:rPr lang="ja-JP" altLang="en-US" sz="1800" b="1" dirty="0"/>
              <a:t>表現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M=(Q,Σ,δ,q</a:t>
            </a:r>
            <a:r>
              <a:rPr lang="en-US" altLang="ja-JP" sz="1800" baseline="-25000" dirty="0" smtClean="0"/>
              <a:t>0</a:t>
            </a:r>
            <a:r>
              <a:rPr lang="en-US" altLang="ja-JP" sz="1800" dirty="0" smtClean="0"/>
              <a:t>,F)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Q </a:t>
            </a:r>
            <a:r>
              <a:rPr lang="ja-JP" altLang="en-US" sz="1800" dirty="0" smtClean="0"/>
              <a:t>：状態の有限集合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　：入力記号の集合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δ</a:t>
            </a:r>
            <a:r>
              <a:rPr lang="ja-JP" altLang="en-US" sz="1800" dirty="0" smtClean="0"/>
              <a:t>　：状態推移関数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状態推移関数</a:t>
            </a:r>
            <a:r>
              <a:rPr lang="en-US" altLang="ja-JP" sz="1800" dirty="0" smtClean="0"/>
              <a:t>δ</a:t>
            </a:r>
            <a:r>
              <a:rPr lang="ja-JP" altLang="en-US" sz="1800" dirty="0" smtClean="0"/>
              <a:t>は、現在の状態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）とそれへの入力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∪</a:t>
            </a:r>
            <a:r>
              <a:rPr lang="en-US" altLang="ja-JP" sz="1800" dirty="0" smtClean="0">
                <a:solidFill>
                  <a:srgbClr val="FF0000"/>
                </a:solidFill>
              </a:rPr>
              <a:t>{ε} 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のすべての組み合わせに対して、次の時点にとりえる推移先状態の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集合</a:t>
            </a:r>
            <a:r>
              <a:rPr lang="en-US" altLang="ja-JP" sz="1800" dirty="0" smtClean="0"/>
              <a:t>Qi</a:t>
            </a:r>
            <a:r>
              <a:rPr lang="ja-JP" altLang="en-US" sz="1800" dirty="0" smtClean="0"/>
              <a:t>（⊆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）を</a:t>
            </a:r>
            <a:r>
              <a:rPr lang="en-US" altLang="ja-JP" sz="1800" dirty="0" smtClean="0"/>
              <a:t>δ</a:t>
            </a:r>
            <a:r>
              <a:rPr lang="ja-JP" altLang="en-US" sz="1800" dirty="0" smtClean="0"/>
              <a:t>（</a:t>
            </a:r>
            <a:r>
              <a:rPr lang="en-US" altLang="ja-JP" sz="1800" dirty="0" err="1" smtClean="0"/>
              <a:t>p,a</a:t>
            </a:r>
            <a:r>
              <a:rPr lang="ja-JP" altLang="en-US" sz="1800" dirty="0" smtClean="0"/>
              <a:t>）＝</a:t>
            </a:r>
            <a:r>
              <a:rPr lang="en-US" altLang="ja-JP" sz="1800" dirty="0" smtClean="0"/>
              <a:t>Qi</a:t>
            </a:r>
            <a:r>
              <a:rPr lang="ja-JP" altLang="en-US" sz="1800" dirty="0" smtClean="0"/>
              <a:t>の形式で一意的に定める規則（関数）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q</a:t>
            </a:r>
            <a:r>
              <a:rPr lang="en-US" altLang="ja-JP" sz="1800" baseline="-25000" dirty="0" smtClean="0"/>
              <a:t>0  </a:t>
            </a:r>
            <a:r>
              <a:rPr lang="ja-JP" altLang="en-US" sz="1800" dirty="0" smtClean="0"/>
              <a:t>：初期状態（∈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　：最終状態の集合（⊆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</p:txBody>
      </p:sp>
      <p:sp>
        <p:nvSpPr>
          <p:cNvPr id="2358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9</a:t>
            </a:r>
            <a:endParaRPr lang="ja-JP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1844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1988</Words>
  <Application>Microsoft Office PowerPoint</Application>
  <PresentationFormat>画面に合わせる (4:3)</PresentationFormat>
  <Paragraphs>936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27" baseType="lpstr">
      <vt:lpstr>標準デザイン</vt:lpstr>
      <vt:lpstr>1_標準デザイン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245</cp:revision>
  <cp:lastPrinted>2015-03-29T13:42:14Z</cp:lastPrinted>
  <dcterms:created xsi:type="dcterms:W3CDTF">2006-04-24T12:50:32Z</dcterms:created>
  <dcterms:modified xsi:type="dcterms:W3CDTF">2015-05-13T01:17:11Z</dcterms:modified>
</cp:coreProperties>
</file>