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8" r:id="rId2"/>
    <p:sldId id="279" r:id="rId3"/>
    <p:sldId id="304" r:id="rId4"/>
    <p:sldId id="300" r:id="rId5"/>
    <p:sldId id="319" r:id="rId6"/>
    <p:sldId id="270" r:id="rId7"/>
    <p:sldId id="271" r:id="rId8"/>
    <p:sldId id="257" r:id="rId9"/>
    <p:sldId id="305" r:id="rId10"/>
    <p:sldId id="293" r:id="rId11"/>
    <p:sldId id="292" r:id="rId12"/>
    <p:sldId id="294" r:id="rId13"/>
    <p:sldId id="295" r:id="rId14"/>
    <p:sldId id="287" r:id="rId15"/>
    <p:sldId id="259" r:id="rId16"/>
    <p:sldId id="307" r:id="rId17"/>
    <p:sldId id="308" r:id="rId18"/>
    <p:sldId id="313" r:id="rId19"/>
    <p:sldId id="309" r:id="rId20"/>
    <p:sldId id="314" r:id="rId21"/>
    <p:sldId id="315" r:id="rId22"/>
    <p:sldId id="272" r:id="rId23"/>
    <p:sldId id="273" r:id="rId24"/>
  </p:sldIdLst>
  <p:sldSz cx="9144000" cy="6858000" type="screen4x3"/>
  <p:notesSz cx="6888163" cy="100203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FF0000"/>
    <a:srgbClr val="00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3842" cy="5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74" y="0"/>
            <a:ext cx="2985465" cy="5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7269"/>
            <a:ext cx="2983842" cy="5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74" y="9517269"/>
            <a:ext cx="2985465" cy="5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BF1378-B9E2-44E4-B2B7-2766D05E25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893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3842" cy="5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74" y="0"/>
            <a:ext cx="2985465" cy="5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13325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9953" y="4759441"/>
            <a:ext cx="5509881" cy="45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7269"/>
            <a:ext cx="2983842" cy="5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74" y="9517269"/>
            <a:ext cx="2985465" cy="5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7" tIns="46314" rIns="92627" bIns="463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56D34B-E159-4F7D-89F3-35D6EFD598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85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794D-3939-473D-8D42-43CC28A35F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59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6D6CB-9CA6-40D2-B79B-408099F8F6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447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E3537-A345-45E9-8211-D6A6B796F4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102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49464-FA66-4A4F-A59D-0A195BD21E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092-BCF2-47C7-9EE1-4AE1A4D0B3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55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91FE-146A-4BA3-8B8E-ACEDD3EAD4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6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2A364-DFEC-46EB-920A-366D3B58FA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84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00B54-7346-47FF-A896-8B80BFBB150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12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6644-3B8F-4794-A92C-D5CF5E86F6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22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EEA0-6C39-4003-9E20-25A4123A9F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73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FE44B-63DB-4D67-AE1C-DEE763ADE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443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B4D7BC-52D8-464D-A8BF-B73ED0AD07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68313" y="348095"/>
            <a:ext cx="1871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§2.4</a:t>
            </a:r>
            <a:r>
              <a:rPr lang="ja-JP" altLang="en-US" sz="1800" b="1" dirty="0" smtClean="0"/>
              <a:t>　言語</a:t>
            </a:r>
            <a:r>
              <a:rPr lang="ja-JP" altLang="en-US" sz="1800" b="1" dirty="0"/>
              <a:t>演算</a:t>
            </a:r>
          </a:p>
        </p:txBody>
      </p:sp>
      <p:sp>
        <p:nvSpPr>
          <p:cNvPr id="2051" name="スライド番号プレースホルダー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3CFA91-8B22-4CC7-B51E-3F4CC2294A6B}" type="slidenum">
              <a:rPr lang="en-US" altLang="ja-JP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ja-JP" sz="1400" dirty="0" smtClean="0"/>
              <a:t>/23</a:t>
            </a:r>
            <a:endParaRPr lang="en-US" altLang="ja-JP" sz="14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95510" y="920690"/>
            <a:ext cx="772519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・言語は文の集まり。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・文は語（入力</a:t>
            </a:r>
            <a:r>
              <a:rPr lang="ja-JP" altLang="en-US" sz="2000" dirty="0"/>
              <a:t>記号）の</a:t>
            </a:r>
            <a:r>
              <a:rPr lang="ja-JP" altLang="en-US" sz="2000" dirty="0" smtClean="0"/>
              <a:t>集まり、すなわち、入力記号列である。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・語を並べて（入力記号を並べて）、文を構成することを言語演算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　（</a:t>
            </a:r>
            <a:r>
              <a:rPr lang="ja-JP" altLang="en-US" sz="2000" dirty="0" smtClean="0">
                <a:solidFill>
                  <a:srgbClr val="000000"/>
                </a:solidFill>
              </a:rPr>
              <a:t>連接</a:t>
            </a:r>
            <a:r>
              <a:rPr lang="ja-JP" altLang="en-US" sz="2000" dirty="0">
                <a:solidFill>
                  <a:srgbClr val="000000"/>
                </a:solidFill>
              </a:rPr>
              <a:t>（演算</a:t>
            </a:r>
            <a:r>
              <a:rPr lang="ja-JP" altLang="en-US" sz="2000" dirty="0" smtClean="0">
                <a:solidFill>
                  <a:srgbClr val="000000"/>
                </a:solidFill>
              </a:rPr>
              <a:t>））</a:t>
            </a:r>
            <a:r>
              <a:rPr lang="ja-JP" altLang="en-US" sz="2000" dirty="0" smtClean="0"/>
              <a:t>と呼ぶ。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・文は語を連接して構成される、</a:t>
            </a:r>
            <a:r>
              <a:rPr lang="ja-JP" altLang="en-US" sz="2000" dirty="0"/>
              <a:t>また</a:t>
            </a:r>
            <a:r>
              <a:rPr lang="ja-JP" altLang="en-US" sz="2000" dirty="0" smtClean="0"/>
              <a:t>、大きな文は小さな文を</a:t>
            </a:r>
            <a:r>
              <a:rPr lang="ja-JP" altLang="en-US" sz="2000" dirty="0"/>
              <a:t>連接</a:t>
            </a:r>
            <a:r>
              <a:rPr lang="ja-JP" altLang="en-US" sz="2000" dirty="0" smtClean="0"/>
              <a:t>して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構成されと考える。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　例１　　語（入力記号）を　</a:t>
            </a:r>
            <a:r>
              <a:rPr lang="en-US" altLang="ja-JP" sz="2000" dirty="0" err="1" smtClean="0"/>
              <a:t>a,b,c</a:t>
            </a:r>
            <a:r>
              <a:rPr lang="ja-JP" altLang="en-US" sz="2000" dirty="0" smtClean="0"/>
              <a:t>とする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　　　　　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の後ろに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を並べ、（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を連接し）、さらに、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の後ろに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を並べる（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b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語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を連接させる）。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これにより、文</a:t>
            </a:r>
            <a:r>
              <a:rPr lang="en-US" altLang="ja-JP" sz="2000" dirty="0" err="1" smtClean="0"/>
              <a:t>abc</a:t>
            </a:r>
            <a:r>
              <a:rPr lang="ja-JP" altLang="en-US" sz="2000" dirty="0" smtClean="0"/>
              <a:t>を構成する。</a:t>
            </a:r>
            <a:endParaRPr lang="en-US" altLang="ja-JP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 smtClean="0"/>
              <a:t>　　　　　　　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例２　　文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入力記号列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を</a:t>
            </a:r>
            <a:r>
              <a:rPr lang="en-US" altLang="ja-JP" sz="2000" dirty="0" err="1" smtClean="0"/>
              <a:t>x,y</a:t>
            </a:r>
            <a:r>
              <a:rPr lang="ja-JP" altLang="en-US" sz="2000" dirty="0" smtClean="0"/>
              <a:t>とする。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文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の後ろに文</a:t>
            </a:r>
            <a:r>
              <a:rPr lang="en-US" altLang="ja-JP" sz="2000" dirty="0" smtClean="0"/>
              <a:t>y</a:t>
            </a:r>
            <a:r>
              <a:rPr lang="ja-JP" altLang="en-US" sz="2000" dirty="0" smtClean="0"/>
              <a:t>を並べる（文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に文</a:t>
            </a:r>
            <a:r>
              <a:rPr lang="en-US" altLang="ja-JP" sz="2000" dirty="0" smtClean="0"/>
              <a:t>y</a:t>
            </a:r>
            <a:r>
              <a:rPr lang="ja-JP" altLang="en-US" sz="2000" dirty="0" smtClean="0"/>
              <a:t>を連接する）。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これにより、文</a:t>
            </a:r>
            <a:r>
              <a:rPr lang="en-US" altLang="ja-JP" sz="2000" dirty="0" err="1" smtClean="0"/>
              <a:t>xy</a:t>
            </a:r>
            <a:r>
              <a:rPr lang="ja-JP" altLang="en-US" sz="2000" dirty="0" smtClean="0"/>
              <a:t>を構成する。</a:t>
            </a:r>
            <a:endParaRPr lang="en-US" altLang="ja-JP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　　　 </a:t>
            </a:r>
            <a:endParaRPr lang="en-US" altLang="ja-JP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12360" y="34211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その６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2969" y="5829726"/>
            <a:ext cx="7193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（注）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アルファベットの前の方の文字（</a:t>
            </a:r>
            <a:r>
              <a:rPr kumimoji="1" lang="en-US" altLang="ja-JP" dirty="0" err="1" smtClean="0"/>
              <a:t>a,b,c</a:t>
            </a:r>
            <a:r>
              <a:rPr kumimoji="1" lang="ja-JP" altLang="en-US" dirty="0" smtClean="0"/>
              <a:t>など）は１文字で構成された入力記号列</a:t>
            </a:r>
            <a:endParaRPr kumimoji="1" lang="en-US" altLang="ja-JP" dirty="0" smtClean="0"/>
          </a:p>
          <a:p>
            <a:r>
              <a:rPr lang="ja-JP" altLang="en-US" dirty="0"/>
              <a:t>アルファベット</a:t>
            </a:r>
            <a:r>
              <a:rPr lang="ja-JP" altLang="en-US" dirty="0" smtClean="0"/>
              <a:t>の後の</a:t>
            </a:r>
            <a:r>
              <a:rPr lang="ja-JP" altLang="en-US" dirty="0"/>
              <a:t>方の文字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x,y,z</a:t>
            </a:r>
            <a:r>
              <a:rPr lang="ja-JP" altLang="en-US" dirty="0" smtClean="0"/>
              <a:t>など</a:t>
            </a:r>
            <a:r>
              <a:rPr lang="ja-JP" altLang="en-US" dirty="0"/>
              <a:t>）</a:t>
            </a:r>
            <a:r>
              <a:rPr lang="ja-JP" altLang="en-US" dirty="0" smtClean="0"/>
              <a:t>は複数の文字</a:t>
            </a:r>
            <a:r>
              <a:rPr lang="ja-JP" altLang="en-US" dirty="0"/>
              <a:t>で構成された入力</a:t>
            </a:r>
            <a:r>
              <a:rPr lang="ja-JP" altLang="en-US" dirty="0" smtClean="0"/>
              <a:t>記号列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22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755650" y="2781300"/>
            <a:ext cx="7357701" cy="3816351"/>
            <a:chOff x="3801" y="1084"/>
            <a:chExt cx="4518" cy="2404"/>
          </a:xfrm>
        </p:grpSpPr>
        <p:sp>
          <p:nvSpPr>
            <p:cNvPr id="11278" name="Oval 5"/>
            <p:cNvSpPr>
              <a:spLocks noChangeArrowheads="1"/>
            </p:cNvSpPr>
            <p:nvPr/>
          </p:nvSpPr>
          <p:spPr bwMode="auto">
            <a:xfrm>
              <a:off x="3801" y="1265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1280" name="Oval 7"/>
            <p:cNvSpPr>
              <a:spLocks noChangeArrowheads="1"/>
            </p:cNvSpPr>
            <p:nvPr/>
          </p:nvSpPr>
          <p:spPr bwMode="auto">
            <a:xfrm>
              <a:off x="4074" y="1674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1281" name="Line 8"/>
            <p:cNvSpPr>
              <a:spLocks noChangeShapeType="1"/>
            </p:cNvSpPr>
            <p:nvPr/>
          </p:nvSpPr>
          <p:spPr bwMode="auto">
            <a:xfrm>
              <a:off x="3892" y="1084"/>
              <a:ext cx="0" cy="1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2" name="Line 9"/>
            <p:cNvSpPr>
              <a:spLocks noChangeShapeType="1"/>
            </p:cNvSpPr>
            <p:nvPr/>
          </p:nvSpPr>
          <p:spPr bwMode="auto">
            <a:xfrm>
              <a:off x="3983" y="135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3" name="Line 10"/>
            <p:cNvSpPr>
              <a:spLocks noChangeShapeType="1"/>
            </p:cNvSpPr>
            <p:nvPr/>
          </p:nvSpPr>
          <p:spPr bwMode="auto">
            <a:xfrm>
              <a:off x="3938" y="1401"/>
              <a:ext cx="18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4" name="Line 11"/>
            <p:cNvSpPr>
              <a:spLocks noChangeShapeType="1"/>
            </p:cNvSpPr>
            <p:nvPr/>
          </p:nvSpPr>
          <p:spPr bwMode="auto">
            <a:xfrm flipV="1">
              <a:off x="4210" y="1447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5" name="Text Box 12"/>
            <p:cNvSpPr txBox="1">
              <a:spLocks noChangeArrowheads="1"/>
            </p:cNvSpPr>
            <p:nvPr/>
          </p:nvSpPr>
          <p:spPr bwMode="auto">
            <a:xfrm>
              <a:off x="4074" y="122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1</a:t>
              </a:r>
            </a:p>
          </p:txBody>
        </p:sp>
        <p:sp>
          <p:nvSpPr>
            <p:cNvPr id="11286" name="Text Box 13"/>
            <p:cNvSpPr txBox="1">
              <a:spLocks noChangeArrowheads="1"/>
            </p:cNvSpPr>
            <p:nvPr/>
          </p:nvSpPr>
          <p:spPr bwMode="auto">
            <a:xfrm>
              <a:off x="4241" y="152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0</a:t>
              </a:r>
            </a:p>
          </p:txBody>
        </p:sp>
        <p:sp>
          <p:nvSpPr>
            <p:cNvPr id="11287" name="Text Box 14"/>
            <p:cNvSpPr txBox="1">
              <a:spLocks noChangeArrowheads="1"/>
            </p:cNvSpPr>
            <p:nvPr/>
          </p:nvSpPr>
          <p:spPr bwMode="auto">
            <a:xfrm>
              <a:off x="3869" y="14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0</a:t>
              </a:r>
            </a:p>
          </p:txBody>
        </p:sp>
        <p:sp>
          <p:nvSpPr>
            <p:cNvPr id="11288" name="Oval 15"/>
            <p:cNvSpPr>
              <a:spLocks noChangeArrowheads="1"/>
            </p:cNvSpPr>
            <p:nvPr/>
          </p:nvSpPr>
          <p:spPr bwMode="auto">
            <a:xfrm>
              <a:off x="7789" y="335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1279" name="Oval 6"/>
            <p:cNvSpPr>
              <a:spLocks noChangeArrowheads="1"/>
            </p:cNvSpPr>
            <p:nvPr/>
          </p:nvSpPr>
          <p:spPr bwMode="auto">
            <a:xfrm flipH="1">
              <a:off x="7925" y="2813"/>
              <a:ext cx="394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</p:grpSp>
      <p:sp>
        <p:nvSpPr>
          <p:cNvPr id="1126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708060-E9EE-4DEB-B69E-8440C230A740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27088" y="505379"/>
            <a:ext cx="576113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§2.4.2</a:t>
            </a:r>
            <a:r>
              <a:rPr lang="ja-JP" altLang="en-US" sz="1800" b="1" dirty="0" smtClean="0"/>
              <a:t>　スター</a:t>
            </a:r>
            <a:r>
              <a:rPr lang="ja-JP" altLang="en-US" sz="1800" b="1" dirty="0"/>
              <a:t>閉包（演算）・・・＊</a:t>
            </a:r>
            <a:r>
              <a:rPr lang="en-US" altLang="ja-JP" sz="1800" b="1" dirty="0"/>
              <a:t>-closure</a:t>
            </a:r>
            <a:r>
              <a:rPr lang="ja-JP" altLang="en-US" sz="1800" b="1" dirty="0" err="1"/>
              <a:t>、</a:t>
            </a:r>
            <a:r>
              <a:rPr lang="ja-JP" altLang="en-US" sz="1800" b="1" dirty="0"/>
              <a:t>クリーネ閉</a:t>
            </a:r>
            <a:r>
              <a:rPr lang="ja-JP" altLang="en-US" sz="1800" b="1" dirty="0" smtClean="0"/>
              <a:t>包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（１）</a:t>
            </a:r>
            <a:r>
              <a:rPr lang="en-US" altLang="ja-JP" sz="1800" b="1" dirty="0"/>
              <a:t>L</a:t>
            </a:r>
            <a:r>
              <a:rPr lang="ja-JP" altLang="en-US" sz="1800" b="1" dirty="0"/>
              <a:t>を</a:t>
            </a:r>
            <a:r>
              <a:rPr lang="en-US" altLang="ja-JP" sz="1800" b="1" dirty="0"/>
              <a:t>n</a:t>
            </a:r>
            <a:r>
              <a:rPr lang="ja-JP" altLang="en-US" sz="1800" b="1" dirty="0"/>
              <a:t>回続けて連接したものを　</a:t>
            </a:r>
            <a:r>
              <a:rPr lang="en-US" altLang="ja-JP" sz="1800" b="1" dirty="0"/>
              <a:t>L</a:t>
            </a:r>
            <a:r>
              <a:rPr lang="en-US" altLang="ja-JP" sz="1800" b="1" baseline="30000" dirty="0"/>
              <a:t>n</a:t>
            </a:r>
            <a:r>
              <a:rPr lang="ja-JP" altLang="en-US" sz="1800" b="1" baseline="30000" dirty="0"/>
              <a:t>　</a:t>
            </a:r>
            <a:r>
              <a:rPr lang="ja-JP" altLang="en-US" sz="1800" b="1" dirty="0"/>
              <a:t>と記述する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0</a:t>
            </a:r>
            <a:r>
              <a:rPr lang="ja-JP" altLang="en-US" sz="1800" dirty="0"/>
              <a:t>＝</a:t>
            </a:r>
            <a:r>
              <a:rPr lang="en-US" altLang="ja-JP" sz="1800" dirty="0"/>
              <a:t>{ε}</a:t>
            </a:r>
            <a:r>
              <a:rPr lang="ja-JP" altLang="en-US" sz="1800" dirty="0"/>
              <a:t>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=L    L</a:t>
            </a:r>
            <a:r>
              <a:rPr lang="en-US" altLang="ja-JP" sz="1800" baseline="30000" dirty="0"/>
              <a:t>2</a:t>
            </a:r>
            <a:r>
              <a:rPr lang="en-US" altLang="ja-JP" sz="1800" dirty="0"/>
              <a:t>=LL   L</a:t>
            </a:r>
            <a:r>
              <a:rPr lang="en-US" altLang="ja-JP" sz="1800" baseline="30000" dirty="0"/>
              <a:t>3</a:t>
            </a:r>
            <a:r>
              <a:rPr lang="en-US" altLang="ja-JP" sz="1800" dirty="0"/>
              <a:t>=LLL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n</a:t>
            </a:r>
            <a:r>
              <a:rPr lang="ja-JP" altLang="en-US" sz="1800" dirty="0"/>
              <a:t>＝</a:t>
            </a:r>
            <a:r>
              <a:rPr lang="en-US" altLang="ja-JP" sz="1800" dirty="0"/>
              <a:t>LL</a:t>
            </a:r>
            <a:r>
              <a:rPr lang="en-US" altLang="ja-JP" sz="1800" baseline="30000" dirty="0"/>
              <a:t>n-1</a:t>
            </a:r>
            <a:r>
              <a:rPr lang="ja-JP" altLang="en-US" sz="1800" dirty="0"/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={1,00}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    </a:t>
            </a:r>
            <a:r>
              <a:rPr lang="en-US" altLang="ja-JP" sz="1800" dirty="0">
                <a:solidFill>
                  <a:srgbClr val="0000FF"/>
                </a:solidFill>
              </a:rPr>
              <a:t>L</a:t>
            </a:r>
            <a:r>
              <a:rPr lang="en-US" altLang="ja-JP" sz="1800" baseline="30000" dirty="0">
                <a:solidFill>
                  <a:srgbClr val="0000FF"/>
                </a:solidFill>
              </a:rPr>
              <a:t>2</a:t>
            </a:r>
            <a:r>
              <a:rPr lang="en-US" altLang="ja-JP" sz="1800" dirty="0">
                <a:solidFill>
                  <a:srgbClr val="0000FF"/>
                </a:solidFill>
              </a:rPr>
              <a:t>={</a:t>
            </a:r>
            <a:r>
              <a:rPr lang="ja-JP" altLang="en-US" sz="1800" dirty="0">
                <a:solidFill>
                  <a:srgbClr val="0000FF"/>
                </a:solidFill>
              </a:rPr>
              <a:t>　　　　　　　　　　　　　　　　　　　　　　　　　　</a:t>
            </a:r>
            <a:r>
              <a:rPr lang="en-US" altLang="ja-JP" sz="1800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FF"/>
                </a:solidFill>
              </a:rPr>
              <a:t>    L</a:t>
            </a:r>
            <a:r>
              <a:rPr lang="en-US" altLang="ja-JP" sz="1800" baseline="30000" dirty="0">
                <a:solidFill>
                  <a:srgbClr val="0000FF"/>
                </a:solidFill>
              </a:rPr>
              <a:t>3</a:t>
            </a:r>
            <a:r>
              <a:rPr lang="en-US" altLang="ja-JP" sz="1800" dirty="0">
                <a:solidFill>
                  <a:srgbClr val="0000FF"/>
                </a:solidFill>
              </a:rPr>
              <a:t>={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　　　　　　　　　　　　　　　　　　　　　　　　　　　　　　</a:t>
            </a:r>
            <a:r>
              <a:rPr lang="en-US" altLang="ja-JP" sz="1800" dirty="0">
                <a:solidFill>
                  <a:srgbClr val="0000FF"/>
                </a:solidFill>
              </a:rPr>
              <a:t>}</a:t>
            </a:r>
            <a:endParaRPr lang="en-US" altLang="ja-JP" sz="1800" dirty="0"/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468313" y="2276475"/>
            <a:ext cx="19559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/>
              <a:t>L=L</a:t>
            </a:r>
            <a:r>
              <a:rPr lang="en-US" altLang="ja-JP" sz="1600" baseline="30000" dirty="0" smtClean="0"/>
              <a:t>1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受理する</a:t>
            </a:r>
            <a:r>
              <a:rPr lang="en-US" altLang="ja-JP" sz="1600" dirty="0"/>
              <a:t>NFL</a:t>
            </a:r>
          </a:p>
        </p:txBody>
      </p:sp>
      <p:sp>
        <p:nvSpPr>
          <p:cNvPr id="11271" name="Line 17"/>
          <p:cNvSpPr>
            <a:spLocks noChangeShapeType="1"/>
          </p:cNvSpPr>
          <p:nvPr/>
        </p:nvSpPr>
        <p:spPr bwMode="auto">
          <a:xfrm>
            <a:off x="1763713" y="537368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2" name="Line 18"/>
          <p:cNvSpPr>
            <a:spLocks noChangeShapeType="1"/>
          </p:cNvSpPr>
          <p:nvPr/>
        </p:nvSpPr>
        <p:spPr bwMode="auto">
          <a:xfrm>
            <a:off x="1763713" y="566102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3" name="Line 19"/>
          <p:cNvSpPr>
            <a:spLocks noChangeShapeType="1"/>
          </p:cNvSpPr>
          <p:nvPr/>
        </p:nvSpPr>
        <p:spPr bwMode="auto">
          <a:xfrm>
            <a:off x="1763713" y="594995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4" name="Text Box 35"/>
          <p:cNvSpPr txBox="1">
            <a:spLocks noChangeArrowheads="1"/>
          </p:cNvSpPr>
          <p:nvPr/>
        </p:nvSpPr>
        <p:spPr bwMode="auto">
          <a:xfrm>
            <a:off x="2484438" y="2276475"/>
            <a:ext cx="6191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</a:t>
            </a:r>
            <a:r>
              <a:rPr lang="en-US" altLang="ja-JP" sz="1600" baseline="30000"/>
              <a:t>2</a:t>
            </a:r>
            <a:r>
              <a:rPr lang="ja-JP" altLang="en-US" sz="1600"/>
              <a:t>を受理する</a:t>
            </a:r>
            <a:r>
              <a:rPr lang="en-US" altLang="ja-JP" sz="1600"/>
              <a:t>NFA</a:t>
            </a:r>
            <a:r>
              <a:rPr lang="ja-JP" altLang="en-US" sz="1600"/>
              <a:t>　　　　　　　　　　</a:t>
            </a:r>
            <a:r>
              <a:rPr lang="en-US" altLang="ja-JP" sz="1600"/>
              <a:t>L</a:t>
            </a:r>
            <a:r>
              <a:rPr lang="en-US" altLang="ja-JP" sz="1600" baseline="30000"/>
              <a:t>3</a:t>
            </a:r>
            <a:r>
              <a:rPr lang="ja-JP" altLang="en-US" sz="1600"/>
              <a:t>を受理する</a:t>
            </a:r>
            <a:r>
              <a:rPr lang="en-US" altLang="ja-JP" sz="1600"/>
              <a:t>NFA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</p:txBody>
      </p:sp>
      <p:sp>
        <p:nvSpPr>
          <p:cNvPr id="11275" name="Rectangle 75"/>
          <p:cNvSpPr>
            <a:spLocks noChangeArrowheads="1"/>
          </p:cNvSpPr>
          <p:nvPr/>
        </p:nvSpPr>
        <p:spPr bwMode="auto">
          <a:xfrm>
            <a:off x="2051050" y="2636838"/>
            <a:ext cx="2665413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1276" name="Rectangle 76"/>
          <p:cNvSpPr>
            <a:spLocks noChangeArrowheads="1"/>
          </p:cNvSpPr>
          <p:nvPr/>
        </p:nvSpPr>
        <p:spPr bwMode="auto">
          <a:xfrm>
            <a:off x="4859338" y="2636838"/>
            <a:ext cx="3889375" cy="187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1277" name="Text Box 77"/>
          <p:cNvSpPr txBox="1">
            <a:spLocks noChangeArrowheads="1"/>
          </p:cNvSpPr>
          <p:nvPr/>
        </p:nvSpPr>
        <p:spPr bwMode="auto">
          <a:xfrm>
            <a:off x="755650" y="4076700"/>
            <a:ext cx="4110038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009900"/>
                </a:solidFill>
              </a:rPr>
              <a:t>L={1,00} </a:t>
            </a:r>
            <a:r>
              <a:rPr lang="ja-JP" altLang="en-US" sz="2000">
                <a:solidFill>
                  <a:srgbClr val="009900"/>
                </a:solidFill>
              </a:rPr>
              <a:t>・・・</a:t>
            </a:r>
            <a:r>
              <a:rPr lang="en-US" altLang="ja-JP" sz="2000">
                <a:solidFill>
                  <a:srgbClr val="009900"/>
                </a:solidFill>
              </a:rPr>
              <a:t>L</a:t>
            </a:r>
            <a:r>
              <a:rPr lang="ja-JP" altLang="en-US" sz="2000">
                <a:solidFill>
                  <a:srgbClr val="009900"/>
                </a:solidFill>
              </a:rPr>
              <a:t>は文１と文００からなる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6804025" y="908050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</a:t>
            </a:r>
            <a:r>
              <a:rPr lang="en-US" altLang="ja-JP" baseline="30000" dirty="0" smtClean="0"/>
              <a:t>0</a:t>
            </a:r>
            <a:r>
              <a:rPr lang="ja-JP" altLang="en-US" dirty="0" smtClean="0"/>
              <a:t>を</a:t>
            </a:r>
            <a:r>
              <a:rPr lang="ja-JP" altLang="en-US" dirty="0"/>
              <a:t>受理する</a:t>
            </a:r>
            <a:r>
              <a:rPr lang="en-US" altLang="ja-JP" dirty="0"/>
              <a:t>NFL</a:t>
            </a:r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auto">
          <a:xfrm>
            <a:off x="7752989" y="1573988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7014737" y="1572319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36" name="フリーフォーム 35"/>
          <p:cNvSpPr/>
          <p:nvPr/>
        </p:nvSpPr>
        <p:spPr>
          <a:xfrm rot="11185017">
            <a:off x="7270389" y="1437824"/>
            <a:ext cx="484005" cy="638323"/>
          </a:xfrm>
          <a:custGeom>
            <a:avLst/>
            <a:gdLst>
              <a:gd name="connsiteX0" fmla="*/ 13854 w 484005"/>
              <a:gd name="connsiteY0" fmla="*/ 166643 h 638323"/>
              <a:gd name="connsiteX1" fmla="*/ 207818 w 484005"/>
              <a:gd name="connsiteY1" fmla="*/ 389 h 638323"/>
              <a:gd name="connsiteX2" fmla="*/ 443345 w 484005"/>
              <a:gd name="connsiteY2" fmla="*/ 208207 h 638323"/>
              <a:gd name="connsiteX3" fmla="*/ 471054 w 484005"/>
              <a:gd name="connsiteY3" fmla="*/ 402171 h 638323"/>
              <a:gd name="connsiteX4" fmla="*/ 304800 w 484005"/>
              <a:gd name="connsiteY4" fmla="*/ 637698 h 638323"/>
              <a:gd name="connsiteX5" fmla="*/ 0 w 484005"/>
              <a:gd name="connsiteY5" fmla="*/ 457589 h 6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05" h="638323">
                <a:moveTo>
                  <a:pt x="13854" y="166643"/>
                </a:moveTo>
                <a:cubicBezTo>
                  <a:pt x="75045" y="80052"/>
                  <a:pt x="136236" y="-6538"/>
                  <a:pt x="207818" y="389"/>
                </a:cubicBezTo>
                <a:cubicBezTo>
                  <a:pt x="279400" y="7316"/>
                  <a:pt x="399472" y="141243"/>
                  <a:pt x="443345" y="208207"/>
                </a:cubicBezTo>
                <a:cubicBezTo>
                  <a:pt x="487218" y="275171"/>
                  <a:pt x="494145" y="330589"/>
                  <a:pt x="471054" y="402171"/>
                </a:cubicBezTo>
                <a:cubicBezTo>
                  <a:pt x="447963" y="473753"/>
                  <a:pt x="383309" y="628462"/>
                  <a:pt x="304800" y="637698"/>
                </a:cubicBezTo>
                <a:cubicBezTo>
                  <a:pt x="226291" y="646934"/>
                  <a:pt x="113145" y="552261"/>
                  <a:pt x="0" y="457589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7933170" y="1276792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Rectangle 76"/>
          <p:cNvSpPr>
            <a:spLocks noChangeArrowheads="1"/>
          </p:cNvSpPr>
          <p:nvPr/>
        </p:nvSpPr>
        <p:spPr bwMode="auto">
          <a:xfrm>
            <a:off x="6928742" y="1226264"/>
            <a:ext cx="1648494" cy="105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>
            <a:off x="1526309" y="3044536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444208" y="4725144"/>
            <a:ext cx="1872208" cy="2016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A938E8-E029-4C2C-81A8-A485551096AD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6913562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L</a:t>
            </a:r>
            <a:r>
              <a:rPr lang="ja-JP" altLang="en-US" sz="1800" b="1" dirty="0"/>
              <a:t>を</a:t>
            </a:r>
            <a:r>
              <a:rPr lang="en-US" altLang="ja-JP" sz="1800" b="1" dirty="0"/>
              <a:t>n</a:t>
            </a:r>
            <a:r>
              <a:rPr lang="ja-JP" altLang="en-US" sz="1800" b="1" dirty="0"/>
              <a:t>回続けて連接したものを　</a:t>
            </a:r>
            <a:r>
              <a:rPr lang="en-US" altLang="ja-JP" sz="1800" b="1" dirty="0"/>
              <a:t>L</a:t>
            </a:r>
            <a:r>
              <a:rPr lang="en-US" altLang="ja-JP" sz="1800" b="1" baseline="30000" dirty="0"/>
              <a:t>n</a:t>
            </a:r>
            <a:r>
              <a:rPr lang="ja-JP" altLang="en-US" sz="1800" b="1" baseline="30000" dirty="0"/>
              <a:t>　</a:t>
            </a:r>
            <a:r>
              <a:rPr lang="ja-JP" altLang="en-US" sz="1800" b="1" dirty="0"/>
              <a:t>と記述する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0</a:t>
            </a:r>
            <a:r>
              <a:rPr lang="ja-JP" altLang="en-US" sz="1800" dirty="0"/>
              <a:t>＝</a:t>
            </a:r>
            <a:r>
              <a:rPr lang="en-US" altLang="ja-JP" sz="1800" dirty="0"/>
              <a:t>{ε}</a:t>
            </a:r>
            <a:r>
              <a:rPr lang="ja-JP" altLang="en-US" sz="1800" dirty="0"/>
              <a:t>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=L    L</a:t>
            </a:r>
            <a:r>
              <a:rPr lang="en-US" altLang="ja-JP" sz="1800" baseline="30000" dirty="0"/>
              <a:t>2</a:t>
            </a:r>
            <a:r>
              <a:rPr lang="en-US" altLang="ja-JP" sz="1800" dirty="0"/>
              <a:t>=LL   L</a:t>
            </a:r>
            <a:r>
              <a:rPr lang="en-US" altLang="ja-JP" sz="1800" baseline="30000" dirty="0"/>
              <a:t>3</a:t>
            </a:r>
            <a:r>
              <a:rPr lang="en-US" altLang="ja-JP" sz="1800" dirty="0"/>
              <a:t>=LLL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n</a:t>
            </a:r>
            <a:r>
              <a:rPr lang="ja-JP" altLang="en-US" sz="1800" dirty="0"/>
              <a:t>＝</a:t>
            </a:r>
            <a:r>
              <a:rPr lang="en-US" altLang="ja-JP" sz="1800" dirty="0"/>
              <a:t>LL</a:t>
            </a:r>
            <a:r>
              <a:rPr lang="en-US" altLang="ja-JP" sz="1800" baseline="30000" dirty="0"/>
              <a:t>n-1</a:t>
            </a:r>
            <a:r>
              <a:rPr lang="ja-JP" altLang="en-US" sz="1800" dirty="0"/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={1,00}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    </a:t>
            </a:r>
            <a:r>
              <a:rPr lang="en-US" altLang="ja-JP" sz="1800" dirty="0">
                <a:solidFill>
                  <a:srgbClr val="0000FF"/>
                </a:solidFill>
              </a:rPr>
              <a:t>L</a:t>
            </a:r>
            <a:r>
              <a:rPr lang="en-US" altLang="ja-JP" sz="1800" baseline="30000" dirty="0">
                <a:solidFill>
                  <a:srgbClr val="0000FF"/>
                </a:solidFill>
              </a:rPr>
              <a:t>2</a:t>
            </a:r>
            <a:r>
              <a:rPr lang="en-US" altLang="ja-JP" sz="1800" dirty="0">
                <a:solidFill>
                  <a:srgbClr val="0000FF"/>
                </a:solidFill>
              </a:rPr>
              <a:t>={</a:t>
            </a:r>
            <a:r>
              <a:rPr lang="en-US" altLang="ja-JP" sz="1800" b="1" dirty="0">
                <a:solidFill>
                  <a:srgbClr val="663300"/>
                </a:solidFill>
              </a:rPr>
              <a:t>11, 100, 001, 0000</a:t>
            </a: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en-US" altLang="ja-JP" sz="1800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FF"/>
                </a:solidFill>
              </a:rPr>
              <a:t>    L</a:t>
            </a:r>
            <a:r>
              <a:rPr lang="en-US" altLang="ja-JP" sz="1800" baseline="30000" dirty="0">
                <a:solidFill>
                  <a:srgbClr val="0000FF"/>
                </a:solidFill>
              </a:rPr>
              <a:t>3</a:t>
            </a:r>
            <a:r>
              <a:rPr lang="en-US" altLang="ja-JP" sz="1800" dirty="0">
                <a:solidFill>
                  <a:srgbClr val="0000FF"/>
                </a:solidFill>
              </a:rPr>
              <a:t>={</a:t>
            </a:r>
            <a:r>
              <a:rPr lang="en-US" altLang="ja-JP" sz="1800" b="1" dirty="0">
                <a:solidFill>
                  <a:srgbClr val="663300"/>
                </a:solidFill>
              </a:rPr>
              <a:t>111, 1100, 1001, 10000, 0011, 00100,</a:t>
            </a:r>
            <a:r>
              <a:rPr lang="en-US" altLang="ja-JP" sz="1800" dirty="0"/>
              <a:t> </a:t>
            </a:r>
            <a:r>
              <a:rPr lang="en-US" altLang="ja-JP" sz="1800" b="1" dirty="0">
                <a:solidFill>
                  <a:srgbClr val="663300"/>
                </a:solidFill>
              </a:rPr>
              <a:t>00001, 000000</a:t>
            </a:r>
            <a:r>
              <a:rPr lang="en-US" altLang="ja-JP" sz="1800" b="1" dirty="0">
                <a:solidFill>
                  <a:srgbClr val="0000FF"/>
                </a:solidFill>
              </a:rPr>
              <a:t> }</a:t>
            </a:r>
            <a:r>
              <a:rPr lang="en-US" altLang="ja-JP" sz="1800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　　　　　　　　　　　　　　　　　　　　　　　　　　　　　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755650" y="2781300"/>
            <a:ext cx="966788" cy="1223963"/>
            <a:chOff x="3801" y="1084"/>
            <a:chExt cx="609" cy="771"/>
          </a:xfrm>
        </p:grpSpPr>
        <p:sp>
          <p:nvSpPr>
            <p:cNvPr id="12353" name="Oval 6"/>
            <p:cNvSpPr>
              <a:spLocks noChangeArrowheads="1"/>
            </p:cNvSpPr>
            <p:nvPr/>
          </p:nvSpPr>
          <p:spPr bwMode="auto">
            <a:xfrm>
              <a:off x="3801" y="1265"/>
              <a:ext cx="182" cy="18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2355" name="Oval 8"/>
            <p:cNvSpPr>
              <a:spLocks noChangeArrowheads="1"/>
            </p:cNvSpPr>
            <p:nvPr/>
          </p:nvSpPr>
          <p:spPr bwMode="auto">
            <a:xfrm>
              <a:off x="4074" y="1674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2356" name="Line 9"/>
            <p:cNvSpPr>
              <a:spLocks noChangeShapeType="1"/>
            </p:cNvSpPr>
            <p:nvPr/>
          </p:nvSpPr>
          <p:spPr bwMode="auto">
            <a:xfrm>
              <a:off x="3892" y="1084"/>
              <a:ext cx="0" cy="1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57" name="Line 10"/>
            <p:cNvSpPr>
              <a:spLocks noChangeShapeType="1"/>
            </p:cNvSpPr>
            <p:nvPr/>
          </p:nvSpPr>
          <p:spPr bwMode="auto">
            <a:xfrm>
              <a:off x="3983" y="135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58" name="Line 11"/>
            <p:cNvSpPr>
              <a:spLocks noChangeShapeType="1"/>
            </p:cNvSpPr>
            <p:nvPr/>
          </p:nvSpPr>
          <p:spPr bwMode="auto">
            <a:xfrm>
              <a:off x="3938" y="1401"/>
              <a:ext cx="18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59" name="Line 12"/>
            <p:cNvSpPr>
              <a:spLocks noChangeShapeType="1"/>
            </p:cNvSpPr>
            <p:nvPr/>
          </p:nvSpPr>
          <p:spPr bwMode="auto">
            <a:xfrm flipV="1">
              <a:off x="4210" y="1447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60" name="Text Box 13"/>
            <p:cNvSpPr txBox="1">
              <a:spLocks noChangeArrowheads="1"/>
            </p:cNvSpPr>
            <p:nvPr/>
          </p:nvSpPr>
          <p:spPr bwMode="auto">
            <a:xfrm>
              <a:off x="4074" y="122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1</a:t>
              </a:r>
            </a:p>
          </p:txBody>
        </p:sp>
        <p:sp>
          <p:nvSpPr>
            <p:cNvPr id="12361" name="Text Box 14"/>
            <p:cNvSpPr txBox="1">
              <a:spLocks noChangeArrowheads="1"/>
            </p:cNvSpPr>
            <p:nvPr/>
          </p:nvSpPr>
          <p:spPr bwMode="auto">
            <a:xfrm>
              <a:off x="4241" y="152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0</a:t>
              </a:r>
            </a:p>
          </p:txBody>
        </p:sp>
        <p:sp>
          <p:nvSpPr>
            <p:cNvPr id="12362" name="Text Box 15"/>
            <p:cNvSpPr txBox="1">
              <a:spLocks noChangeArrowheads="1"/>
            </p:cNvSpPr>
            <p:nvPr/>
          </p:nvSpPr>
          <p:spPr bwMode="auto">
            <a:xfrm>
              <a:off x="3869" y="148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200"/>
                <a:t>0</a:t>
              </a:r>
            </a:p>
          </p:txBody>
        </p:sp>
      </p:grp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468313" y="2276475"/>
            <a:ext cx="19670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 smtClean="0"/>
              <a:t>L=L</a:t>
            </a:r>
            <a:r>
              <a:rPr lang="en-US" altLang="ja-JP" sz="1600" baseline="30000" dirty="0" smtClean="0"/>
              <a:t>1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受理する</a:t>
            </a:r>
            <a:r>
              <a:rPr lang="en-US" altLang="ja-JP" sz="1600" dirty="0" smtClean="0"/>
              <a:t>NFA</a:t>
            </a:r>
            <a:endParaRPr lang="en-US" altLang="ja-JP" sz="1600" dirty="0"/>
          </a:p>
        </p:txBody>
      </p:sp>
      <p:sp>
        <p:nvSpPr>
          <p:cNvPr id="12295" name="Line 23"/>
          <p:cNvSpPr>
            <a:spLocks noChangeShapeType="1"/>
          </p:cNvSpPr>
          <p:nvPr/>
        </p:nvSpPr>
        <p:spPr bwMode="auto">
          <a:xfrm>
            <a:off x="1692275" y="537368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6" name="Line 24"/>
          <p:cNvSpPr>
            <a:spLocks noChangeShapeType="1"/>
          </p:cNvSpPr>
          <p:nvPr/>
        </p:nvSpPr>
        <p:spPr bwMode="auto">
          <a:xfrm>
            <a:off x="1763713" y="5661025"/>
            <a:ext cx="525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Oval 54"/>
          <p:cNvSpPr>
            <a:spLocks noChangeArrowheads="1"/>
          </p:cNvSpPr>
          <p:nvPr/>
        </p:nvSpPr>
        <p:spPr bwMode="auto">
          <a:xfrm>
            <a:off x="6299200" y="30686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298" name="Oval 55"/>
          <p:cNvSpPr>
            <a:spLocks noChangeArrowheads="1"/>
          </p:cNvSpPr>
          <p:nvPr/>
        </p:nvSpPr>
        <p:spPr bwMode="auto">
          <a:xfrm>
            <a:off x="7091363" y="30686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299" name="Oval 56"/>
          <p:cNvSpPr>
            <a:spLocks noChangeArrowheads="1"/>
          </p:cNvSpPr>
          <p:nvPr/>
        </p:nvSpPr>
        <p:spPr bwMode="auto">
          <a:xfrm>
            <a:off x="6732588" y="37179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00" name="Line 57"/>
          <p:cNvSpPr>
            <a:spLocks noChangeShapeType="1"/>
          </p:cNvSpPr>
          <p:nvPr/>
        </p:nvSpPr>
        <p:spPr bwMode="auto">
          <a:xfrm>
            <a:off x="6588125" y="32131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1" name="Line 58"/>
          <p:cNvSpPr>
            <a:spLocks noChangeShapeType="1"/>
          </p:cNvSpPr>
          <p:nvPr/>
        </p:nvSpPr>
        <p:spPr bwMode="auto">
          <a:xfrm>
            <a:off x="6516688" y="3284538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2" name="Line 59"/>
          <p:cNvSpPr>
            <a:spLocks noChangeShapeType="1"/>
          </p:cNvSpPr>
          <p:nvPr/>
        </p:nvSpPr>
        <p:spPr bwMode="auto">
          <a:xfrm flipV="1">
            <a:off x="6948488" y="33575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3" name="Text Box 60"/>
          <p:cNvSpPr txBox="1">
            <a:spLocks noChangeArrowheads="1"/>
          </p:cNvSpPr>
          <p:nvPr/>
        </p:nvSpPr>
        <p:spPr bwMode="auto">
          <a:xfrm>
            <a:off x="6732588" y="29972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12304" name="Text Box 61"/>
          <p:cNvSpPr txBox="1">
            <a:spLocks noChangeArrowheads="1"/>
          </p:cNvSpPr>
          <p:nvPr/>
        </p:nvSpPr>
        <p:spPr bwMode="auto">
          <a:xfrm>
            <a:off x="6997700" y="348138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05" name="Text Box 62"/>
          <p:cNvSpPr txBox="1">
            <a:spLocks noChangeArrowheads="1"/>
          </p:cNvSpPr>
          <p:nvPr/>
        </p:nvSpPr>
        <p:spPr bwMode="auto">
          <a:xfrm>
            <a:off x="6407150" y="34226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06" name="Oval 65"/>
          <p:cNvSpPr>
            <a:spLocks noChangeArrowheads="1"/>
          </p:cNvSpPr>
          <p:nvPr/>
        </p:nvSpPr>
        <p:spPr bwMode="auto">
          <a:xfrm>
            <a:off x="5651500" y="30686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07" name="Oval 66"/>
          <p:cNvSpPr>
            <a:spLocks noChangeArrowheads="1"/>
          </p:cNvSpPr>
          <p:nvPr/>
        </p:nvSpPr>
        <p:spPr bwMode="auto">
          <a:xfrm>
            <a:off x="5292725" y="37179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08" name="Line 68"/>
          <p:cNvSpPr>
            <a:spLocks noChangeShapeType="1"/>
          </p:cNvSpPr>
          <p:nvPr/>
        </p:nvSpPr>
        <p:spPr bwMode="auto">
          <a:xfrm>
            <a:off x="5148263" y="32131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9" name="Line 70"/>
          <p:cNvSpPr>
            <a:spLocks noChangeShapeType="1"/>
          </p:cNvSpPr>
          <p:nvPr/>
        </p:nvSpPr>
        <p:spPr bwMode="auto">
          <a:xfrm flipV="1">
            <a:off x="5508625" y="33575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0" name="Text Box 71"/>
          <p:cNvSpPr txBox="1">
            <a:spLocks noChangeArrowheads="1"/>
          </p:cNvSpPr>
          <p:nvPr/>
        </p:nvSpPr>
        <p:spPr bwMode="auto">
          <a:xfrm>
            <a:off x="5292725" y="29972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12311" name="Text Box 72"/>
          <p:cNvSpPr txBox="1">
            <a:spLocks noChangeArrowheads="1"/>
          </p:cNvSpPr>
          <p:nvPr/>
        </p:nvSpPr>
        <p:spPr bwMode="auto">
          <a:xfrm>
            <a:off x="5557838" y="348138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2484438" y="2276475"/>
            <a:ext cx="6191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</a:t>
            </a:r>
            <a:r>
              <a:rPr lang="en-US" altLang="ja-JP" sz="1600" baseline="30000"/>
              <a:t>2</a:t>
            </a:r>
            <a:r>
              <a:rPr lang="ja-JP" altLang="en-US" sz="1600"/>
              <a:t>を受理する</a:t>
            </a:r>
            <a:r>
              <a:rPr lang="en-US" altLang="ja-JP" sz="1600"/>
              <a:t>NFA</a:t>
            </a:r>
            <a:r>
              <a:rPr lang="ja-JP" altLang="en-US" sz="1600"/>
              <a:t>　　　　　　　　　　</a:t>
            </a:r>
            <a:r>
              <a:rPr lang="en-US" altLang="ja-JP" sz="1600"/>
              <a:t>L</a:t>
            </a:r>
            <a:r>
              <a:rPr lang="en-US" altLang="ja-JP" sz="1600" baseline="30000"/>
              <a:t>3</a:t>
            </a:r>
            <a:r>
              <a:rPr lang="ja-JP" altLang="en-US" sz="1600"/>
              <a:t>を受理する</a:t>
            </a:r>
            <a:r>
              <a:rPr lang="en-US" altLang="ja-JP" sz="1600"/>
              <a:t>NFA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</p:txBody>
      </p:sp>
      <p:sp>
        <p:nvSpPr>
          <p:cNvPr id="12313" name="Oval 29"/>
          <p:cNvSpPr>
            <a:spLocks noChangeArrowheads="1"/>
          </p:cNvSpPr>
          <p:nvPr/>
        </p:nvSpPr>
        <p:spPr bwMode="auto">
          <a:xfrm>
            <a:off x="3635375" y="306705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14" name="Oval 31"/>
          <p:cNvSpPr>
            <a:spLocks noChangeArrowheads="1"/>
          </p:cNvSpPr>
          <p:nvPr/>
        </p:nvSpPr>
        <p:spPr bwMode="auto">
          <a:xfrm>
            <a:off x="4068763" y="37163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15" name="Line 33"/>
          <p:cNvSpPr>
            <a:spLocks noChangeShapeType="1"/>
          </p:cNvSpPr>
          <p:nvPr/>
        </p:nvSpPr>
        <p:spPr bwMode="auto">
          <a:xfrm>
            <a:off x="3924300" y="32115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6" name="Line 34"/>
          <p:cNvSpPr>
            <a:spLocks noChangeShapeType="1"/>
          </p:cNvSpPr>
          <p:nvPr/>
        </p:nvSpPr>
        <p:spPr bwMode="auto">
          <a:xfrm>
            <a:off x="3852863" y="3282950"/>
            <a:ext cx="2873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7" name="Line 35"/>
          <p:cNvSpPr>
            <a:spLocks noChangeShapeType="1"/>
          </p:cNvSpPr>
          <p:nvPr/>
        </p:nvSpPr>
        <p:spPr bwMode="auto">
          <a:xfrm flipV="1">
            <a:off x="4284663" y="3355975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8" name="Text Box 36"/>
          <p:cNvSpPr txBox="1">
            <a:spLocks noChangeArrowheads="1"/>
          </p:cNvSpPr>
          <p:nvPr/>
        </p:nvSpPr>
        <p:spPr bwMode="auto">
          <a:xfrm>
            <a:off x="4068763" y="29956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12319" name="Text Box 37"/>
          <p:cNvSpPr txBox="1">
            <a:spLocks noChangeArrowheads="1"/>
          </p:cNvSpPr>
          <p:nvPr/>
        </p:nvSpPr>
        <p:spPr bwMode="auto">
          <a:xfrm>
            <a:off x="4333875" y="3479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20" name="Text Box 38"/>
          <p:cNvSpPr txBox="1">
            <a:spLocks noChangeArrowheads="1"/>
          </p:cNvSpPr>
          <p:nvPr/>
        </p:nvSpPr>
        <p:spPr bwMode="auto">
          <a:xfrm>
            <a:off x="3743325" y="34210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21" name="Oval 41"/>
          <p:cNvSpPr>
            <a:spLocks noChangeArrowheads="1"/>
          </p:cNvSpPr>
          <p:nvPr/>
        </p:nvSpPr>
        <p:spPr bwMode="auto">
          <a:xfrm>
            <a:off x="2195513" y="3067050"/>
            <a:ext cx="288925" cy="2873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22" name="Oval 42"/>
          <p:cNvSpPr>
            <a:spLocks noChangeArrowheads="1"/>
          </p:cNvSpPr>
          <p:nvPr/>
        </p:nvSpPr>
        <p:spPr bwMode="auto">
          <a:xfrm>
            <a:off x="2987675" y="306705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23" name="Oval 43"/>
          <p:cNvSpPr>
            <a:spLocks noChangeArrowheads="1"/>
          </p:cNvSpPr>
          <p:nvPr/>
        </p:nvSpPr>
        <p:spPr bwMode="auto">
          <a:xfrm>
            <a:off x="2628900" y="37163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24" name="Line 44"/>
          <p:cNvSpPr>
            <a:spLocks noChangeShapeType="1"/>
          </p:cNvSpPr>
          <p:nvPr/>
        </p:nvSpPr>
        <p:spPr bwMode="auto">
          <a:xfrm>
            <a:off x="2339975" y="2779713"/>
            <a:ext cx="0" cy="2873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5" name="Line 45"/>
          <p:cNvSpPr>
            <a:spLocks noChangeShapeType="1"/>
          </p:cNvSpPr>
          <p:nvPr/>
        </p:nvSpPr>
        <p:spPr bwMode="auto">
          <a:xfrm>
            <a:off x="2484438" y="32115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Line 46"/>
          <p:cNvSpPr>
            <a:spLocks noChangeShapeType="1"/>
          </p:cNvSpPr>
          <p:nvPr/>
        </p:nvSpPr>
        <p:spPr bwMode="auto">
          <a:xfrm>
            <a:off x="2413000" y="3282950"/>
            <a:ext cx="28733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7" name="Line 47"/>
          <p:cNvSpPr>
            <a:spLocks noChangeShapeType="1"/>
          </p:cNvSpPr>
          <p:nvPr/>
        </p:nvSpPr>
        <p:spPr bwMode="auto">
          <a:xfrm flipV="1">
            <a:off x="2844800" y="3355975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8" name="Text Box 48"/>
          <p:cNvSpPr txBox="1">
            <a:spLocks noChangeArrowheads="1"/>
          </p:cNvSpPr>
          <p:nvPr/>
        </p:nvSpPr>
        <p:spPr bwMode="auto">
          <a:xfrm>
            <a:off x="2628900" y="29956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12329" name="Text Box 49"/>
          <p:cNvSpPr txBox="1">
            <a:spLocks noChangeArrowheads="1"/>
          </p:cNvSpPr>
          <p:nvPr/>
        </p:nvSpPr>
        <p:spPr bwMode="auto">
          <a:xfrm>
            <a:off x="2894013" y="34798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30" name="Text Box 50"/>
          <p:cNvSpPr txBox="1">
            <a:spLocks noChangeArrowheads="1"/>
          </p:cNvSpPr>
          <p:nvPr/>
        </p:nvSpPr>
        <p:spPr bwMode="auto">
          <a:xfrm>
            <a:off x="2303463" y="34210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31" name="Line 52"/>
          <p:cNvSpPr>
            <a:spLocks noChangeShapeType="1"/>
          </p:cNvSpPr>
          <p:nvPr/>
        </p:nvSpPr>
        <p:spPr bwMode="auto">
          <a:xfrm>
            <a:off x="3275013" y="32131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2" name="Text Box 53"/>
          <p:cNvSpPr txBox="1">
            <a:spLocks noChangeArrowheads="1"/>
          </p:cNvSpPr>
          <p:nvPr/>
        </p:nvSpPr>
        <p:spPr bwMode="auto">
          <a:xfrm>
            <a:off x="3130550" y="2779713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</a:t>
            </a:r>
            <a:r>
              <a:rPr lang="ja-JP" altLang="en-US" sz="1600"/>
              <a:t>動作</a:t>
            </a:r>
          </a:p>
        </p:txBody>
      </p:sp>
      <p:sp>
        <p:nvSpPr>
          <p:cNvPr id="12333" name="Oval 64"/>
          <p:cNvSpPr>
            <a:spLocks noChangeArrowheads="1"/>
          </p:cNvSpPr>
          <p:nvPr/>
        </p:nvSpPr>
        <p:spPr bwMode="auto">
          <a:xfrm>
            <a:off x="4859338" y="3067050"/>
            <a:ext cx="288925" cy="2873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34" name="Line 67"/>
          <p:cNvSpPr>
            <a:spLocks noChangeShapeType="1"/>
          </p:cNvSpPr>
          <p:nvPr/>
        </p:nvSpPr>
        <p:spPr bwMode="auto">
          <a:xfrm>
            <a:off x="5003800" y="2779713"/>
            <a:ext cx="0" cy="2873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5" name="Line 69"/>
          <p:cNvSpPr>
            <a:spLocks noChangeShapeType="1"/>
          </p:cNvSpPr>
          <p:nvPr/>
        </p:nvSpPr>
        <p:spPr bwMode="auto">
          <a:xfrm>
            <a:off x="5076825" y="3282950"/>
            <a:ext cx="28733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6" name="Text Box 73"/>
          <p:cNvSpPr txBox="1">
            <a:spLocks noChangeArrowheads="1"/>
          </p:cNvSpPr>
          <p:nvPr/>
        </p:nvSpPr>
        <p:spPr bwMode="auto">
          <a:xfrm>
            <a:off x="4967288" y="34210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37" name="Line 74"/>
          <p:cNvSpPr>
            <a:spLocks noChangeShapeType="1"/>
          </p:cNvSpPr>
          <p:nvPr/>
        </p:nvSpPr>
        <p:spPr bwMode="auto">
          <a:xfrm>
            <a:off x="5938838" y="3214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8" name="Text Box 75"/>
          <p:cNvSpPr txBox="1">
            <a:spLocks noChangeArrowheads="1"/>
          </p:cNvSpPr>
          <p:nvPr/>
        </p:nvSpPr>
        <p:spPr bwMode="auto">
          <a:xfrm>
            <a:off x="5794375" y="27813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</a:t>
            </a:r>
            <a:r>
              <a:rPr lang="ja-JP" altLang="en-US" sz="1600"/>
              <a:t>動作</a:t>
            </a:r>
          </a:p>
        </p:txBody>
      </p:sp>
      <p:sp>
        <p:nvSpPr>
          <p:cNvPr id="12339" name="Oval 77"/>
          <p:cNvSpPr>
            <a:spLocks noChangeArrowheads="1"/>
          </p:cNvSpPr>
          <p:nvPr/>
        </p:nvSpPr>
        <p:spPr bwMode="auto">
          <a:xfrm>
            <a:off x="7739063" y="30686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40" name="Oval 79"/>
          <p:cNvSpPr>
            <a:spLocks noChangeArrowheads="1"/>
          </p:cNvSpPr>
          <p:nvPr/>
        </p:nvSpPr>
        <p:spPr bwMode="auto">
          <a:xfrm>
            <a:off x="8172450" y="37179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41" name="Line 80"/>
          <p:cNvSpPr>
            <a:spLocks noChangeShapeType="1"/>
          </p:cNvSpPr>
          <p:nvPr/>
        </p:nvSpPr>
        <p:spPr bwMode="auto">
          <a:xfrm>
            <a:off x="8027988" y="32131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2" name="Line 81"/>
          <p:cNvSpPr>
            <a:spLocks noChangeShapeType="1"/>
          </p:cNvSpPr>
          <p:nvPr/>
        </p:nvSpPr>
        <p:spPr bwMode="auto">
          <a:xfrm>
            <a:off x="7956550" y="3284538"/>
            <a:ext cx="2873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3" name="Line 82"/>
          <p:cNvSpPr>
            <a:spLocks noChangeShapeType="1"/>
          </p:cNvSpPr>
          <p:nvPr/>
        </p:nvSpPr>
        <p:spPr bwMode="auto">
          <a:xfrm flipV="1">
            <a:off x="8388350" y="33575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4" name="Text Box 83"/>
          <p:cNvSpPr txBox="1">
            <a:spLocks noChangeArrowheads="1"/>
          </p:cNvSpPr>
          <p:nvPr/>
        </p:nvSpPr>
        <p:spPr bwMode="auto">
          <a:xfrm>
            <a:off x="8172450" y="29972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12345" name="Text Box 84"/>
          <p:cNvSpPr txBox="1">
            <a:spLocks noChangeArrowheads="1"/>
          </p:cNvSpPr>
          <p:nvPr/>
        </p:nvSpPr>
        <p:spPr bwMode="auto">
          <a:xfrm>
            <a:off x="8437563" y="348138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46" name="Text Box 85"/>
          <p:cNvSpPr txBox="1">
            <a:spLocks noChangeArrowheads="1"/>
          </p:cNvSpPr>
          <p:nvPr/>
        </p:nvSpPr>
        <p:spPr bwMode="auto">
          <a:xfrm>
            <a:off x="7847013" y="34226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2347" name="Line 86"/>
          <p:cNvSpPr>
            <a:spLocks noChangeShapeType="1"/>
          </p:cNvSpPr>
          <p:nvPr/>
        </p:nvSpPr>
        <p:spPr bwMode="auto">
          <a:xfrm>
            <a:off x="7378700" y="32146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8" name="AutoShape 87"/>
          <p:cNvSpPr>
            <a:spLocks noChangeArrowheads="1"/>
          </p:cNvSpPr>
          <p:nvPr/>
        </p:nvSpPr>
        <p:spPr bwMode="auto">
          <a:xfrm>
            <a:off x="8532813" y="3068638"/>
            <a:ext cx="287337" cy="288925"/>
          </a:xfrm>
          <a:custGeom>
            <a:avLst/>
            <a:gdLst>
              <a:gd name="T0" fmla="*/ 2147483647 w 21600"/>
              <a:gd name="T1" fmla="*/ 0 h 21600"/>
              <a:gd name="T2" fmla="*/ 1317606734 w 21600"/>
              <a:gd name="T3" fmla="*/ 1354435697 h 21600"/>
              <a:gd name="T4" fmla="*/ 0 w 21600"/>
              <a:gd name="T5" fmla="*/ 2147483647 h 21600"/>
              <a:gd name="T6" fmla="*/ 1317606734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544356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49" name="Text Box 88"/>
          <p:cNvSpPr txBox="1">
            <a:spLocks noChangeArrowheads="1"/>
          </p:cNvSpPr>
          <p:nvPr/>
        </p:nvSpPr>
        <p:spPr bwMode="auto">
          <a:xfrm>
            <a:off x="7164388" y="27813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ε</a:t>
            </a:r>
            <a:r>
              <a:rPr lang="ja-JP" altLang="en-US" sz="1600"/>
              <a:t>動作</a:t>
            </a:r>
          </a:p>
        </p:txBody>
      </p:sp>
      <p:sp>
        <p:nvSpPr>
          <p:cNvPr id="12352" name="AutoShape 87"/>
          <p:cNvSpPr>
            <a:spLocks noChangeArrowheads="1"/>
          </p:cNvSpPr>
          <p:nvPr/>
        </p:nvSpPr>
        <p:spPr bwMode="auto">
          <a:xfrm>
            <a:off x="4427538" y="3068638"/>
            <a:ext cx="287337" cy="288925"/>
          </a:xfrm>
          <a:custGeom>
            <a:avLst/>
            <a:gdLst>
              <a:gd name="T0" fmla="*/ 2147483647 w 21600"/>
              <a:gd name="T1" fmla="*/ 0 h 21600"/>
              <a:gd name="T2" fmla="*/ 1317606734 w 21600"/>
              <a:gd name="T3" fmla="*/ 1354435697 h 21600"/>
              <a:gd name="T4" fmla="*/ 0 w 21600"/>
              <a:gd name="T5" fmla="*/ 2147483647 h 21600"/>
              <a:gd name="T6" fmla="*/ 1317606734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544356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AutoShape 87"/>
          <p:cNvSpPr>
            <a:spLocks noChangeArrowheads="1"/>
          </p:cNvSpPr>
          <p:nvPr/>
        </p:nvSpPr>
        <p:spPr bwMode="auto">
          <a:xfrm>
            <a:off x="1547813" y="3115686"/>
            <a:ext cx="287337" cy="288925"/>
          </a:xfrm>
          <a:custGeom>
            <a:avLst/>
            <a:gdLst>
              <a:gd name="T0" fmla="*/ 2147483647 w 21600"/>
              <a:gd name="T1" fmla="*/ 0 h 21600"/>
              <a:gd name="T2" fmla="*/ 1317606734 w 21600"/>
              <a:gd name="T3" fmla="*/ 1354435697 h 21600"/>
              <a:gd name="T4" fmla="*/ 0 w 21600"/>
              <a:gd name="T5" fmla="*/ 2147483647 h 21600"/>
              <a:gd name="T6" fmla="*/ 1317606734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544356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521942" y="575399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</a:t>
            </a:r>
            <a:r>
              <a:rPr lang="en-US" altLang="ja-JP" baseline="30000" dirty="0" smtClean="0"/>
              <a:t>0</a:t>
            </a:r>
            <a:r>
              <a:rPr lang="ja-JP" altLang="en-US" dirty="0" smtClean="0"/>
              <a:t>を</a:t>
            </a:r>
            <a:r>
              <a:rPr lang="ja-JP" altLang="en-US" dirty="0"/>
              <a:t>受理する</a:t>
            </a:r>
            <a:r>
              <a:rPr lang="en-US" altLang="ja-JP" dirty="0"/>
              <a:t>NFL</a:t>
            </a:r>
          </a:p>
        </p:txBody>
      </p:sp>
      <p:sp>
        <p:nvSpPr>
          <p:cNvPr id="73" name="AutoShape 43"/>
          <p:cNvSpPr>
            <a:spLocks noChangeArrowheads="1"/>
          </p:cNvSpPr>
          <p:nvPr/>
        </p:nvSpPr>
        <p:spPr bwMode="auto">
          <a:xfrm>
            <a:off x="7470906" y="1241337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6732654" y="1239668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75" name="フリーフォーム 74"/>
          <p:cNvSpPr/>
          <p:nvPr/>
        </p:nvSpPr>
        <p:spPr>
          <a:xfrm rot="11185017">
            <a:off x="6988306" y="1105173"/>
            <a:ext cx="484005" cy="638323"/>
          </a:xfrm>
          <a:custGeom>
            <a:avLst/>
            <a:gdLst>
              <a:gd name="connsiteX0" fmla="*/ 13854 w 484005"/>
              <a:gd name="connsiteY0" fmla="*/ 166643 h 638323"/>
              <a:gd name="connsiteX1" fmla="*/ 207818 w 484005"/>
              <a:gd name="connsiteY1" fmla="*/ 389 h 638323"/>
              <a:gd name="connsiteX2" fmla="*/ 443345 w 484005"/>
              <a:gd name="connsiteY2" fmla="*/ 208207 h 638323"/>
              <a:gd name="connsiteX3" fmla="*/ 471054 w 484005"/>
              <a:gd name="connsiteY3" fmla="*/ 402171 h 638323"/>
              <a:gd name="connsiteX4" fmla="*/ 304800 w 484005"/>
              <a:gd name="connsiteY4" fmla="*/ 637698 h 638323"/>
              <a:gd name="connsiteX5" fmla="*/ 0 w 484005"/>
              <a:gd name="connsiteY5" fmla="*/ 457589 h 6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05" h="638323">
                <a:moveTo>
                  <a:pt x="13854" y="166643"/>
                </a:moveTo>
                <a:cubicBezTo>
                  <a:pt x="75045" y="80052"/>
                  <a:pt x="136236" y="-6538"/>
                  <a:pt x="207818" y="389"/>
                </a:cubicBezTo>
                <a:cubicBezTo>
                  <a:pt x="279400" y="7316"/>
                  <a:pt x="399472" y="141243"/>
                  <a:pt x="443345" y="208207"/>
                </a:cubicBezTo>
                <a:cubicBezTo>
                  <a:pt x="487218" y="275171"/>
                  <a:pt x="494145" y="330589"/>
                  <a:pt x="471054" y="402171"/>
                </a:cubicBezTo>
                <a:cubicBezTo>
                  <a:pt x="447963" y="473753"/>
                  <a:pt x="383309" y="628462"/>
                  <a:pt x="304800" y="637698"/>
                </a:cubicBezTo>
                <a:cubicBezTo>
                  <a:pt x="226291" y="646934"/>
                  <a:pt x="113145" y="552261"/>
                  <a:pt x="0" y="457589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>
            <a:off x="7651087" y="944141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6646659" y="893613"/>
            <a:ext cx="1648494" cy="105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79EADE-8050-4A33-B595-0FF604932DC0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5257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（２）</a:t>
            </a:r>
            <a:r>
              <a:rPr lang="en-US" altLang="ja-JP" sz="1800" b="1" dirty="0"/>
              <a:t>L</a:t>
            </a:r>
            <a:r>
              <a:rPr lang="ja-JP" altLang="en-US" sz="1800" b="1" baseline="30000" dirty="0"/>
              <a:t>＊</a:t>
            </a:r>
            <a:r>
              <a:rPr lang="ja-JP" altLang="en-US" sz="1800" b="1" dirty="0"/>
              <a:t>（スター閉包）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L</a:t>
            </a:r>
            <a:r>
              <a:rPr lang="ja-JP" altLang="en-US" sz="1800" baseline="30000" dirty="0"/>
              <a:t>＊</a:t>
            </a:r>
            <a:r>
              <a:rPr lang="ja-JP" altLang="en-US" sz="1800" dirty="0"/>
              <a:t>＝∪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n</a:t>
            </a:r>
            <a:r>
              <a:rPr lang="ja-JP" altLang="en-US" sz="1800" dirty="0"/>
              <a:t>＝</a:t>
            </a:r>
            <a:r>
              <a:rPr lang="en-US" altLang="ja-JP" sz="1800" dirty="0"/>
              <a:t>{</a:t>
            </a:r>
            <a:r>
              <a:rPr lang="en-US" altLang="ja-JP" sz="1800" dirty="0">
                <a:solidFill>
                  <a:srgbClr val="FF0000"/>
                </a:solidFill>
              </a:rPr>
              <a:t>ε</a:t>
            </a:r>
            <a:r>
              <a:rPr lang="en-US" altLang="ja-JP" sz="1800" dirty="0"/>
              <a:t>} ∪ L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 ∪ L</a:t>
            </a:r>
            <a:r>
              <a:rPr lang="en-US" altLang="ja-JP" sz="1800" baseline="30000" dirty="0"/>
              <a:t>2 </a:t>
            </a:r>
            <a:r>
              <a:rPr lang="en-US" altLang="ja-JP" sz="1800" dirty="0"/>
              <a:t>∪ L</a:t>
            </a:r>
            <a:r>
              <a:rPr lang="en-US" altLang="ja-JP" sz="1800" baseline="30000" dirty="0"/>
              <a:t>3</a:t>
            </a:r>
            <a:r>
              <a:rPr lang="ja-JP" altLang="en-US" sz="1800" dirty="0"/>
              <a:t>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 </a:t>
            </a:r>
            <a:r>
              <a:rPr lang="en-US" altLang="ja-JP" sz="1800" dirty="0"/>
              <a:t>L = { 1, 00 } </a:t>
            </a:r>
            <a:r>
              <a:rPr lang="ja-JP" altLang="en-US" sz="1800" dirty="0"/>
              <a:t>のとき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</a:t>
            </a:r>
            <a:r>
              <a:rPr lang="en-US" altLang="ja-JP" sz="1800" dirty="0"/>
              <a:t>L</a:t>
            </a:r>
            <a:r>
              <a:rPr lang="ja-JP" altLang="en-US" sz="1800" baseline="30000" dirty="0"/>
              <a:t>＊</a:t>
            </a:r>
            <a:r>
              <a:rPr lang="en-US" altLang="ja-JP" sz="1800" dirty="0"/>
              <a:t>={</a:t>
            </a:r>
            <a:r>
              <a:rPr lang="en-US" altLang="ja-JP" sz="1800" dirty="0">
                <a:solidFill>
                  <a:srgbClr val="FF0000"/>
                </a:solidFill>
              </a:rPr>
              <a:t>ε</a:t>
            </a:r>
            <a:r>
              <a:rPr lang="en-US" altLang="ja-JP" sz="1800" dirty="0"/>
              <a:t>,</a:t>
            </a:r>
            <a:r>
              <a:rPr lang="en-US" altLang="ja-JP" sz="1800" dirty="0">
                <a:solidFill>
                  <a:srgbClr val="0000FF"/>
                </a:solidFill>
              </a:rPr>
              <a:t>1,00,</a:t>
            </a:r>
            <a:r>
              <a:rPr lang="en-US" altLang="ja-JP" sz="1800" dirty="0">
                <a:solidFill>
                  <a:srgbClr val="009900"/>
                </a:solidFill>
              </a:rPr>
              <a:t>11,100,001,0000</a:t>
            </a:r>
            <a:r>
              <a:rPr lang="en-US" altLang="ja-JP" sz="1800" dirty="0"/>
              <a:t>,</a:t>
            </a:r>
            <a:r>
              <a:rPr lang="ja-JP" altLang="en-US" sz="1800" dirty="0"/>
              <a:t>・・・・</a:t>
            </a:r>
            <a:r>
              <a:rPr lang="en-US" altLang="ja-JP" sz="1800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</a:t>
            </a:r>
            <a:r>
              <a:rPr lang="ja-JP" altLang="en-US" sz="1800" dirty="0" smtClean="0">
                <a:solidFill>
                  <a:srgbClr val="FF0000"/>
                </a:solidFill>
              </a:rPr>
              <a:t>空記号</a:t>
            </a:r>
            <a:r>
              <a:rPr lang="ja-JP" altLang="en-US" sz="1800" dirty="0" smtClean="0"/>
              <a:t>、</a:t>
            </a:r>
            <a:r>
              <a:rPr lang="ja-JP" altLang="en-US" sz="1800" dirty="0" smtClean="0">
                <a:solidFill>
                  <a:srgbClr val="0000FF"/>
                </a:solidFill>
              </a:rPr>
              <a:t>１個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009900"/>
                </a:solidFill>
              </a:rPr>
              <a:t>2</a:t>
            </a:r>
            <a:r>
              <a:rPr lang="ja-JP" altLang="en-US" sz="1800" dirty="0" smtClean="0">
                <a:solidFill>
                  <a:srgbClr val="009900"/>
                </a:solidFill>
              </a:rPr>
              <a:t>個</a:t>
            </a:r>
            <a:r>
              <a:rPr lang="ja-JP" altLang="en-US" sz="1800" dirty="0" smtClean="0"/>
              <a:t>、３個・・・・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　　　　　　　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３個の時どんな記号列か　</a:t>
            </a:r>
            <a:endParaRPr lang="en-US" altLang="ja-JP" sz="1800" dirty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814513" y="1844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∞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827213" y="2230438"/>
            <a:ext cx="484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n=0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132138" y="1628775"/>
            <a:ext cx="1330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>
                <a:solidFill>
                  <a:srgbClr val="FF0000"/>
                </a:solidFill>
              </a:rPr>
              <a:t>入ることに注意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H="1">
            <a:off x="2771775" y="177323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1" name="Text Box 25"/>
          <p:cNvSpPr txBox="1">
            <a:spLocks noChangeArrowheads="1"/>
          </p:cNvSpPr>
          <p:nvPr/>
        </p:nvSpPr>
        <p:spPr bwMode="auto">
          <a:xfrm>
            <a:off x="5940425" y="1412875"/>
            <a:ext cx="198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L</a:t>
            </a:r>
            <a:r>
              <a:rPr lang="ja-JP" altLang="en-US" sz="1800" baseline="30000"/>
              <a:t>＊</a:t>
            </a:r>
            <a:r>
              <a:rPr lang="ja-JP" altLang="en-US" sz="1800"/>
              <a:t>を受理する</a:t>
            </a:r>
            <a:r>
              <a:rPr lang="en-US" altLang="ja-JP" sz="1800"/>
              <a:t>NFA</a:t>
            </a:r>
          </a:p>
        </p:txBody>
      </p:sp>
      <p:sp>
        <p:nvSpPr>
          <p:cNvPr id="13322" name="Rectangle 32"/>
          <p:cNvSpPr>
            <a:spLocks noChangeArrowheads="1"/>
          </p:cNvSpPr>
          <p:nvPr/>
        </p:nvSpPr>
        <p:spPr bwMode="auto">
          <a:xfrm>
            <a:off x="5651500" y="1989138"/>
            <a:ext cx="2665413" cy="280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" name="正方形/長方形 3"/>
          <p:cNvSpPr/>
          <p:nvPr/>
        </p:nvSpPr>
        <p:spPr>
          <a:xfrm>
            <a:off x="1079500" y="5481228"/>
            <a:ext cx="4860925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FC4DB4-DAD2-4C21-A4A5-62BF14EC73CD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 smtClean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27088" y="908050"/>
            <a:ext cx="5257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（２）</a:t>
            </a:r>
            <a:r>
              <a:rPr lang="en-US" altLang="ja-JP" sz="1800" b="1" dirty="0"/>
              <a:t>L</a:t>
            </a:r>
            <a:r>
              <a:rPr lang="ja-JP" altLang="en-US" sz="1800" b="1" baseline="30000" dirty="0"/>
              <a:t>＊</a:t>
            </a:r>
            <a:r>
              <a:rPr lang="ja-JP" altLang="en-US" sz="1800" b="1" dirty="0"/>
              <a:t>（スター閉包）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L</a:t>
            </a:r>
            <a:r>
              <a:rPr lang="ja-JP" altLang="en-US" sz="1800" baseline="30000" dirty="0"/>
              <a:t>＊</a:t>
            </a:r>
            <a:r>
              <a:rPr lang="ja-JP" altLang="en-US" sz="1800" dirty="0"/>
              <a:t>＝∪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n</a:t>
            </a:r>
            <a:r>
              <a:rPr lang="ja-JP" altLang="en-US" sz="1800" dirty="0"/>
              <a:t>＝</a:t>
            </a:r>
            <a:r>
              <a:rPr lang="en-US" altLang="ja-JP" sz="1800" dirty="0"/>
              <a:t>{</a:t>
            </a:r>
            <a:r>
              <a:rPr lang="en-US" altLang="ja-JP" sz="1800" dirty="0">
                <a:solidFill>
                  <a:srgbClr val="FF0000"/>
                </a:solidFill>
              </a:rPr>
              <a:t>ε</a:t>
            </a:r>
            <a:r>
              <a:rPr lang="en-US" altLang="ja-JP" sz="1800" dirty="0"/>
              <a:t>} ∪ L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 ∪ L</a:t>
            </a:r>
            <a:r>
              <a:rPr lang="en-US" altLang="ja-JP" sz="1800" baseline="30000" dirty="0"/>
              <a:t>2 </a:t>
            </a:r>
            <a:r>
              <a:rPr lang="en-US" altLang="ja-JP" sz="1800" dirty="0"/>
              <a:t>∪ L</a:t>
            </a:r>
            <a:r>
              <a:rPr lang="en-US" altLang="ja-JP" sz="1800" baseline="30000" dirty="0"/>
              <a:t>3</a:t>
            </a:r>
            <a:r>
              <a:rPr lang="ja-JP" altLang="en-US" sz="1800" dirty="0"/>
              <a:t>・・・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 </a:t>
            </a:r>
            <a:r>
              <a:rPr lang="en-US" altLang="ja-JP" sz="1800" dirty="0"/>
              <a:t>L = { 1, 00 } </a:t>
            </a:r>
            <a:r>
              <a:rPr lang="ja-JP" altLang="en-US" sz="1800" dirty="0"/>
              <a:t>のとき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</a:t>
            </a:r>
            <a:r>
              <a:rPr lang="en-US" altLang="ja-JP" sz="1800" dirty="0"/>
              <a:t>L</a:t>
            </a:r>
            <a:r>
              <a:rPr lang="ja-JP" altLang="en-US" sz="1800" baseline="30000" dirty="0"/>
              <a:t>＊</a:t>
            </a:r>
            <a:r>
              <a:rPr lang="en-US" altLang="ja-JP" sz="1800" dirty="0"/>
              <a:t>={</a:t>
            </a:r>
            <a:r>
              <a:rPr lang="en-US" altLang="ja-JP" sz="1800" dirty="0">
                <a:solidFill>
                  <a:srgbClr val="FF0000"/>
                </a:solidFill>
              </a:rPr>
              <a:t>ε</a:t>
            </a:r>
            <a:r>
              <a:rPr lang="en-US" altLang="ja-JP" sz="1800" dirty="0"/>
              <a:t>,1,00,11,100,001,0000,</a:t>
            </a:r>
            <a:r>
              <a:rPr lang="ja-JP" altLang="en-US" sz="1800" dirty="0"/>
              <a:t>・・・・</a:t>
            </a:r>
            <a:r>
              <a:rPr lang="en-US" altLang="ja-JP" sz="18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814513" y="1844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∞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27213" y="2230438"/>
            <a:ext cx="484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n=0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132138" y="1628775"/>
            <a:ext cx="1330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b="1">
                <a:solidFill>
                  <a:srgbClr val="FF0000"/>
                </a:solidFill>
              </a:rPr>
              <a:t>入ることに注意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2771775" y="177323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6289675" y="249078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081838" y="249078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6723063" y="314007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578600" y="26352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6507163" y="2706688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6938963" y="277971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723063" y="24193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988175" y="29035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397625" y="2844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940425" y="2276475"/>
            <a:ext cx="1871663" cy="237648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291263" y="4221163"/>
            <a:ext cx="431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6" name="Freeform 22"/>
          <p:cNvSpPr>
            <a:spLocks/>
          </p:cNvSpPr>
          <p:nvPr/>
        </p:nvSpPr>
        <p:spPr bwMode="auto">
          <a:xfrm>
            <a:off x="6302375" y="2781300"/>
            <a:ext cx="420688" cy="1368425"/>
          </a:xfrm>
          <a:custGeom>
            <a:avLst/>
            <a:gdLst>
              <a:gd name="T0" fmla="*/ 2147483647 w 265"/>
              <a:gd name="T1" fmla="*/ 2147483647 h 862"/>
              <a:gd name="T2" fmla="*/ 2147483647 w 265"/>
              <a:gd name="T3" fmla="*/ 2147483647 h 862"/>
              <a:gd name="T4" fmla="*/ 2147483647 w 265"/>
              <a:gd name="T5" fmla="*/ 0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" h="862">
                <a:moveTo>
                  <a:pt x="265" y="862"/>
                </a:moveTo>
                <a:cubicBezTo>
                  <a:pt x="170" y="775"/>
                  <a:pt x="76" y="688"/>
                  <a:pt x="38" y="544"/>
                </a:cubicBezTo>
                <a:cubicBezTo>
                  <a:pt x="0" y="400"/>
                  <a:pt x="19" y="200"/>
                  <a:pt x="3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7" name="Freeform 23"/>
          <p:cNvSpPr>
            <a:spLocks/>
          </p:cNvSpPr>
          <p:nvPr/>
        </p:nvSpPr>
        <p:spPr bwMode="auto">
          <a:xfrm>
            <a:off x="7011988" y="2781300"/>
            <a:ext cx="406400" cy="1368425"/>
          </a:xfrm>
          <a:custGeom>
            <a:avLst/>
            <a:gdLst>
              <a:gd name="T0" fmla="*/ 2147483647 w 256"/>
              <a:gd name="T1" fmla="*/ 0 h 862"/>
              <a:gd name="T2" fmla="*/ 2147483647 w 256"/>
              <a:gd name="T3" fmla="*/ 2147483647 h 862"/>
              <a:gd name="T4" fmla="*/ 0 w 256"/>
              <a:gd name="T5" fmla="*/ 2147483647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862">
                <a:moveTo>
                  <a:pt x="181" y="0"/>
                </a:moveTo>
                <a:cubicBezTo>
                  <a:pt x="218" y="178"/>
                  <a:pt x="256" y="356"/>
                  <a:pt x="226" y="499"/>
                </a:cubicBezTo>
                <a:cubicBezTo>
                  <a:pt x="196" y="642"/>
                  <a:pt x="98" y="752"/>
                  <a:pt x="0" y="86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6084888" y="35861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7183438" y="36210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ε</a:t>
            </a:r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5867400" y="1773238"/>
            <a:ext cx="198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L</a:t>
            </a:r>
            <a:r>
              <a:rPr lang="ja-JP" altLang="en-US" sz="1800" baseline="30000"/>
              <a:t>＊</a:t>
            </a:r>
            <a:r>
              <a:rPr lang="ja-JP" altLang="en-US" sz="1800"/>
              <a:t>を受理する</a:t>
            </a:r>
            <a:r>
              <a:rPr lang="en-US" altLang="ja-JP" sz="1800"/>
              <a:t>NFA</a:t>
            </a:r>
          </a:p>
        </p:txBody>
      </p:sp>
      <p:sp>
        <p:nvSpPr>
          <p:cNvPr id="14362" name="AutoShape 87"/>
          <p:cNvSpPr>
            <a:spLocks noChangeArrowheads="1"/>
          </p:cNvSpPr>
          <p:nvPr/>
        </p:nvSpPr>
        <p:spPr bwMode="auto">
          <a:xfrm>
            <a:off x="6732588" y="4076700"/>
            <a:ext cx="287337" cy="288925"/>
          </a:xfrm>
          <a:custGeom>
            <a:avLst/>
            <a:gdLst>
              <a:gd name="T0" fmla="*/ 2147483647 w 21600"/>
              <a:gd name="T1" fmla="*/ 0 h 21600"/>
              <a:gd name="T2" fmla="*/ 1317606734 w 21600"/>
              <a:gd name="T3" fmla="*/ 1354435697 h 21600"/>
              <a:gd name="T4" fmla="*/ 0 w 21600"/>
              <a:gd name="T5" fmla="*/ 2147483647 h 21600"/>
              <a:gd name="T6" fmla="*/ 1317606734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544356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10C0CC-F551-4495-99E4-E2B6DE908491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60648"/>
            <a:ext cx="5257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（３）特別なスター閉包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{ε}</a:t>
            </a:r>
            <a:r>
              <a:rPr lang="ja-JP" altLang="en-US" sz="1800" baseline="30000" dirty="0"/>
              <a:t>＊</a:t>
            </a:r>
            <a:r>
              <a:rPr lang="en-US" altLang="ja-JP" sz="1800" dirty="0"/>
              <a:t>= {ε}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φ</a:t>
            </a:r>
            <a:r>
              <a:rPr lang="ja-JP" altLang="en-US" sz="1800" baseline="30000" dirty="0"/>
              <a:t>＊</a:t>
            </a:r>
            <a:r>
              <a:rPr lang="en-US" altLang="ja-JP" sz="1800" dirty="0"/>
              <a:t>= {ε} ∪ φ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 ∪ φ</a:t>
            </a:r>
            <a:r>
              <a:rPr lang="en-US" altLang="ja-JP" sz="1800" baseline="30000" dirty="0"/>
              <a:t>2 </a:t>
            </a:r>
            <a:r>
              <a:rPr lang="en-US" altLang="ja-JP" sz="1800" dirty="0"/>
              <a:t>∪ φ</a:t>
            </a:r>
            <a:r>
              <a:rPr lang="en-US" altLang="ja-JP" sz="1800" baseline="30000" dirty="0"/>
              <a:t>3</a:t>
            </a:r>
            <a:r>
              <a:rPr lang="ja-JP" altLang="en-US" sz="1800" dirty="0"/>
              <a:t>・・・</a:t>
            </a:r>
            <a:r>
              <a:rPr lang="en-US" altLang="ja-JP" sz="1800" dirty="0"/>
              <a:t>= {ε}</a:t>
            </a:r>
            <a:r>
              <a:rPr lang="ja-JP" altLang="en-US" sz="1800" dirty="0"/>
              <a:t>　　</a:t>
            </a:r>
            <a:r>
              <a:rPr lang="ja-JP" altLang="en-US" sz="1800" dirty="0">
                <a:solidFill>
                  <a:srgbClr val="FF0000"/>
                </a:solidFill>
              </a:rPr>
              <a:t>・・・注意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+</a:t>
            </a:r>
            <a:r>
              <a:rPr lang="en-US" altLang="ja-JP" sz="1800" dirty="0"/>
              <a:t>=</a:t>
            </a:r>
            <a:r>
              <a:rPr lang="ja-JP" altLang="en-US" sz="1800" dirty="0"/>
              <a:t>　∪</a:t>
            </a:r>
            <a:r>
              <a:rPr lang="en-US" altLang="ja-JP" sz="1800" dirty="0"/>
              <a:t>L</a:t>
            </a:r>
            <a:r>
              <a:rPr lang="en-US" altLang="ja-JP" sz="1800" baseline="30000" dirty="0"/>
              <a:t>n</a:t>
            </a:r>
            <a:r>
              <a:rPr lang="ja-JP" altLang="en-US" sz="1800" baseline="30000" dirty="0"/>
              <a:t>　　　　　</a:t>
            </a:r>
            <a:r>
              <a:rPr lang="ja-JP" altLang="en-US" sz="1800" dirty="0"/>
              <a:t>　</a:t>
            </a:r>
            <a:r>
              <a:rPr lang="en-US" altLang="ja-JP" sz="1800" dirty="0"/>
              <a:t>L</a:t>
            </a:r>
            <a:r>
              <a:rPr lang="ja-JP" altLang="en-US" sz="1800" dirty="0" smtClean="0"/>
              <a:t>の正スター閉包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endParaRPr lang="en-US" altLang="ja-JP" sz="1800" baseline="30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aseline="30000" dirty="0" smtClean="0"/>
              <a:t>　 </a:t>
            </a:r>
            <a:r>
              <a:rPr lang="ja-JP" altLang="en-US" sz="1800" baseline="30000" dirty="0"/>
              <a:t>　 </a:t>
            </a:r>
            <a:r>
              <a:rPr lang="en-US" altLang="ja-JP" sz="1600" dirty="0"/>
              <a:t>L</a:t>
            </a:r>
            <a:r>
              <a:rPr lang="ja-JP" altLang="en-US" sz="1600" baseline="30000" dirty="0"/>
              <a:t>＊ </a:t>
            </a:r>
            <a:r>
              <a:rPr lang="ja-JP" altLang="en-US" sz="1600" dirty="0"/>
              <a:t>＝</a:t>
            </a:r>
            <a:r>
              <a:rPr lang="en-US" altLang="ja-JP" sz="1600" dirty="0"/>
              <a:t>{</a:t>
            </a:r>
            <a:r>
              <a:rPr lang="en-US" altLang="ja-JP" sz="1600" dirty="0">
                <a:solidFill>
                  <a:srgbClr val="FF0000"/>
                </a:solidFill>
              </a:rPr>
              <a:t>ε</a:t>
            </a:r>
            <a:r>
              <a:rPr lang="en-US" altLang="ja-JP" sz="1600" dirty="0"/>
              <a:t>} ∪L</a:t>
            </a:r>
            <a:r>
              <a:rPr lang="en-US" altLang="ja-JP" sz="1600" baseline="30000" dirty="0"/>
              <a:t>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15365" name="Text Box 39"/>
          <p:cNvSpPr txBox="1">
            <a:spLocks noChangeArrowheads="1"/>
          </p:cNvSpPr>
          <p:nvPr/>
        </p:nvSpPr>
        <p:spPr bwMode="auto">
          <a:xfrm>
            <a:off x="3924300" y="98137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空集合</a:t>
            </a:r>
          </a:p>
        </p:txBody>
      </p:sp>
      <p:sp>
        <p:nvSpPr>
          <p:cNvPr id="15366" name="Line 40"/>
          <p:cNvSpPr>
            <a:spLocks noChangeShapeType="1"/>
          </p:cNvSpPr>
          <p:nvPr/>
        </p:nvSpPr>
        <p:spPr bwMode="auto">
          <a:xfrm flipH="1">
            <a:off x="4068763" y="1268711"/>
            <a:ext cx="714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7" name="Line 41"/>
          <p:cNvSpPr>
            <a:spLocks noChangeShapeType="1"/>
          </p:cNvSpPr>
          <p:nvPr/>
        </p:nvSpPr>
        <p:spPr bwMode="auto">
          <a:xfrm flipH="1">
            <a:off x="3349625" y="1268711"/>
            <a:ext cx="7175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8" name="Line 42"/>
          <p:cNvSpPr>
            <a:spLocks noChangeShapeType="1"/>
          </p:cNvSpPr>
          <p:nvPr/>
        </p:nvSpPr>
        <p:spPr bwMode="auto">
          <a:xfrm flipH="1">
            <a:off x="2771775" y="1268711"/>
            <a:ext cx="12239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9" name="Text Box 47"/>
          <p:cNvSpPr txBox="1">
            <a:spLocks noChangeArrowheads="1"/>
          </p:cNvSpPr>
          <p:nvPr/>
        </p:nvSpPr>
        <p:spPr bwMode="auto">
          <a:xfrm>
            <a:off x="1619250" y="2276773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∞</a:t>
            </a:r>
          </a:p>
        </p:txBody>
      </p:sp>
      <p:sp>
        <p:nvSpPr>
          <p:cNvPr id="15370" name="Text Box 48"/>
          <p:cNvSpPr txBox="1">
            <a:spLocks noChangeArrowheads="1"/>
          </p:cNvSpPr>
          <p:nvPr/>
        </p:nvSpPr>
        <p:spPr bwMode="auto">
          <a:xfrm>
            <a:off x="1631950" y="2662536"/>
            <a:ext cx="506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n=1</a:t>
            </a:r>
          </a:p>
        </p:txBody>
      </p:sp>
      <p:sp>
        <p:nvSpPr>
          <p:cNvPr id="15371" name="Text Box 50"/>
          <p:cNvSpPr txBox="1">
            <a:spLocks noChangeArrowheads="1"/>
          </p:cNvSpPr>
          <p:nvPr/>
        </p:nvSpPr>
        <p:spPr bwMode="auto">
          <a:xfrm>
            <a:off x="1042988" y="3934123"/>
            <a:ext cx="3716337" cy="1323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{ε}*={ε}∪{ε}</a:t>
            </a:r>
            <a:r>
              <a:rPr lang="en-US" altLang="ja-JP" sz="1600" baseline="30000"/>
              <a:t>1</a:t>
            </a:r>
            <a:r>
              <a:rPr lang="en-US" altLang="ja-JP" sz="1600"/>
              <a:t> ∪{ε}</a:t>
            </a:r>
            <a:r>
              <a:rPr lang="en-US" altLang="ja-JP" sz="1600" baseline="30000"/>
              <a:t>2</a:t>
            </a:r>
            <a:r>
              <a:rPr lang="en-US" altLang="ja-JP" sz="1600"/>
              <a:t> ∪{ε}</a:t>
            </a:r>
            <a:r>
              <a:rPr lang="en-US" altLang="ja-JP" sz="1600" baseline="30000"/>
              <a:t>3</a:t>
            </a:r>
            <a:r>
              <a:rPr lang="en-US" altLang="ja-JP" sz="1600"/>
              <a:t> ∪</a:t>
            </a:r>
            <a:r>
              <a:rPr lang="ja-JP" altLang="en-US" sz="1600"/>
              <a:t>・・・・・・</a:t>
            </a:r>
            <a:r>
              <a:rPr lang="en-US" altLang="ja-JP" sz="1600"/>
              <a:t>={ε}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</a:t>
            </a:r>
            <a:endParaRPr lang="en-US" altLang="ja-JP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　　　 </a:t>
            </a:r>
            <a:r>
              <a:rPr lang="en-US" altLang="ja-JP" sz="1600"/>
              <a:t>{ε}</a:t>
            </a:r>
            <a:r>
              <a:rPr lang="ja-JP" altLang="en-US" sz="1600"/>
              <a:t>　　 </a:t>
            </a:r>
            <a:r>
              <a:rPr lang="en-US" altLang="ja-JP" sz="1600"/>
              <a:t>{ε}</a:t>
            </a:r>
            <a:r>
              <a:rPr lang="ja-JP" altLang="en-US" sz="1600"/>
              <a:t>　　 </a:t>
            </a:r>
            <a:r>
              <a:rPr lang="en-US" altLang="ja-JP" sz="1600"/>
              <a:t>{ε}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/>
          </a:p>
        </p:txBody>
      </p:sp>
      <p:sp>
        <p:nvSpPr>
          <p:cNvPr id="15372" name="Line 51"/>
          <p:cNvSpPr>
            <a:spLocks noChangeShapeType="1"/>
          </p:cNvSpPr>
          <p:nvPr/>
        </p:nvSpPr>
        <p:spPr bwMode="auto">
          <a:xfrm>
            <a:off x="2136775" y="425797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52"/>
          <p:cNvSpPr>
            <a:spLocks noChangeShapeType="1"/>
          </p:cNvSpPr>
          <p:nvPr/>
        </p:nvSpPr>
        <p:spPr bwMode="auto">
          <a:xfrm>
            <a:off x="2627313" y="425797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53"/>
          <p:cNvSpPr>
            <a:spLocks noChangeShapeType="1"/>
          </p:cNvSpPr>
          <p:nvPr/>
        </p:nvSpPr>
        <p:spPr bwMode="auto">
          <a:xfrm>
            <a:off x="3203575" y="425797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Freeform 54"/>
          <p:cNvSpPr>
            <a:spLocks/>
          </p:cNvSpPr>
          <p:nvPr/>
        </p:nvSpPr>
        <p:spPr bwMode="auto">
          <a:xfrm>
            <a:off x="468313" y="1702098"/>
            <a:ext cx="574675" cy="2447925"/>
          </a:xfrm>
          <a:custGeom>
            <a:avLst/>
            <a:gdLst>
              <a:gd name="T0" fmla="*/ 2147483647 w 362"/>
              <a:gd name="T1" fmla="*/ 2147483647 h 1542"/>
              <a:gd name="T2" fmla="*/ 2147483647 w 362"/>
              <a:gd name="T3" fmla="*/ 2147483647 h 1542"/>
              <a:gd name="T4" fmla="*/ 2147483647 w 362"/>
              <a:gd name="T5" fmla="*/ 2147483647 h 1542"/>
              <a:gd name="T6" fmla="*/ 2147483647 w 362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" h="1542">
                <a:moveTo>
                  <a:pt x="272" y="1542"/>
                </a:moveTo>
                <a:cubicBezTo>
                  <a:pt x="200" y="1455"/>
                  <a:pt x="128" y="1368"/>
                  <a:pt x="90" y="1179"/>
                </a:cubicBezTo>
                <a:cubicBezTo>
                  <a:pt x="52" y="990"/>
                  <a:pt x="0" y="604"/>
                  <a:pt x="45" y="408"/>
                </a:cubicBezTo>
                <a:cubicBezTo>
                  <a:pt x="90" y="212"/>
                  <a:pt x="226" y="106"/>
                  <a:pt x="36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88224" y="6378607"/>
            <a:ext cx="2133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E6CD20-9B3D-4B3E-9E8A-6D24FEDBEDD6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 smtClean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3095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§2.5</a:t>
            </a:r>
            <a:r>
              <a:rPr lang="ja-JP" altLang="en-US" sz="1800" b="1" dirty="0" smtClean="0"/>
              <a:t>　正則</a:t>
            </a:r>
            <a:r>
              <a:rPr lang="ja-JP" altLang="en-US" sz="1800" b="1" dirty="0"/>
              <a:t>表現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3528" y="765175"/>
            <a:ext cx="866775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（１</a:t>
            </a:r>
            <a:r>
              <a:rPr lang="ja-JP" altLang="en-US" sz="1800" dirty="0" smtClean="0"/>
              <a:t>）記号の有限集合（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）上の</a:t>
            </a:r>
            <a:r>
              <a:rPr lang="ja-JP" altLang="en-US" sz="1800" dirty="0" smtClean="0">
                <a:solidFill>
                  <a:srgbClr val="0000FF"/>
                </a:solidFill>
              </a:rPr>
              <a:t>言語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の要素を並べて構成される言語）は、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ちょうどそれだけを受理する有限オートマトンを指定（構成）することによって、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正確に定めることができる。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FF"/>
                </a:solidFill>
              </a:rPr>
              <a:t>　　　</a:t>
            </a:r>
            <a:r>
              <a:rPr lang="ja-JP" altLang="en-US" sz="1800" dirty="0" smtClean="0"/>
              <a:t>注意：有限オートマトンが受理する</a:t>
            </a:r>
            <a:r>
              <a:rPr lang="ja-JP" altLang="en-US" sz="1800" dirty="0" smtClean="0">
                <a:solidFill>
                  <a:srgbClr val="0000FF"/>
                </a:solidFill>
              </a:rPr>
              <a:t>言語</a:t>
            </a:r>
            <a:r>
              <a:rPr lang="ja-JP" altLang="en-US" sz="1800" dirty="0" smtClean="0"/>
              <a:t>を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正則言語</a:t>
            </a:r>
            <a:r>
              <a:rPr lang="ja-JP" altLang="en-US" sz="1800" dirty="0" smtClean="0"/>
              <a:t>と呼ぶことにした（教</a:t>
            </a:r>
            <a:r>
              <a:rPr lang="en-US" altLang="ja-JP" sz="1800" dirty="0" smtClean="0"/>
              <a:t>P.28</a:t>
            </a:r>
            <a:r>
              <a:rPr lang="ja-JP" altLang="en-US" sz="1800" dirty="0" smtClean="0"/>
              <a:t>）。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（２）しかし、有限オートマトンを用いた表現は、</a:t>
            </a:r>
            <a:r>
              <a:rPr lang="ja-JP" altLang="en-US" sz="1800" dirty="0" smtClean="0">
                <a:solidFill>
                  <a:srgbClr val="0000FF"/>
                </a:solidFill>
              </a:rPr>
              <a:t>言語</a:t>
            </a:r>
            <a:r>
              <a:rPr lang="ja-JP" altLang="en-US" sz="1800" dirty="0" smtClean="0"/>
              <a:t>自体の構成法の特徴を必ずしも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直接的に表すものとはいえない。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ところが</a:t>
            </a:r>
            <a:r>
              <a:rPr lang="ja-JP" altLang="en-US" sz="1800" dirty="0"/>
              <a:t>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を入力記号集合とする有限オートマトンが受理する</a:t>
            </a:r>
            <a:r>
              <a:rPr lang="ja-JP" altLang="en-US" sz="1800" dirty="0" smtClean="0">
                <a:solidFill>
                  <a:srgbClr val="0000FF"/>
                </a:solidFill>
              </a:rPr>
              <a:t>言語</a:t>
            </a:r>
            <a:r>
              <a:rPr lang="ja-JP" altLang="en-US" sz="1800" dirty="0" smtClean="0"/>
              <a:t>に限れば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</a:t>
            </a:r>
            <a:r>
              <a:rPr lang="ja-JP" altLang="en-US" sz="1800" dirty="0">
                <a:solidFill>
                  <a:srgbClr val="FF0000"/>
                </a:solidFill>
              </a:rPr>
              <a:t>以下の</a:t>
            </a:r>
            <a:r>
              <a:rPr lang="ja-JP" altLang="en-US" sz="1800" dirty="0" smtClean="0">
                <a:solidFill>
                  <a:srgbClr val="FF0000"/>
                </a:solidFill>
              </a:rPr>
              <a:t>（３）</a:t>
            </a:r>
            <a:r>
              <a:rPr lang="ja-JP" altLang="en-US" sz="1800" dirty="0" smtClean="0"/>
              <a:t>に述べるような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</a:t>
            </a:r>
            <a:r>
              <a:rPr lang="ja-JP" altLang="en-US" sz="1800" dirty="0" smtClean="0">
                <a:solidFill>
                  <a:srgbClr val="CC3300"/>
                </a:solidFill>
              </a:rPr>
              <a:t>正則集合</a:t>
            </a:r>
            <a:r>
              <a:rPr lang="ja-JP" altLang="en-US" sz="1800" dirty="0" smtClean="0"/>
              <a:t>、あるいは、それを表現する”</a:t>
            </a:r>
            <a:r>
              <a:rPr lang="ja-JP" altLang="en-US" sz="1800" dirty="0" smtClean="0">
                <a:solidFill>
                  <a:srgbClr val="CC3300"/>
                </a:solidFill>
              </a:rPr>
              <a:t>正則表現</a:t>
            </a:r>
            <a:r>
              <a:rPr lang="ja-JP" altLang="en-US" sz="1800" dirty="0" smtClean="0"/>
              <a:t>”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として、その構成法を正確かつ直接的に表現することが可能である（</a:t>
            </a:r>
            <a:r>
              <a:rPr lang="en-US" altLang="ja-JP" sz="1800" dirty="0" smtClean="0"/>
              <a:t>§2.5.2</a:t>
            </a:r>
            <a:r>
              <a:rPr lang="ja-JP" altLang="en-US" sz="1800" dirty="0" smtClean="0"/>
              <a:t>参照）。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FF0000"/>
                </a:solidFill>
              </a:rPr>
              <a:t>（３</a:t>
            </a:r>
            <a:r>
              <a:rPr lang="ja-JP" altLang="en-US" sz="1800" dirty="0" smtClean="0"/>
              <a:t>）また逆に、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*　の部分集合のうちでも、</a:t>
            </a:r>
            <a:r>
              <a:rPr lang="ja-JP" altLang="en-US" sz="1800" dirty="0" smtClean="0">
                <a:solidFill>
                  <a:srgbClr val="CC3300"/>
                </a:solidFill>
              </a:rPr>
              <a:t>正則表現</a:t>
            </a:r>
            <a:r>
              <a:rPr lang="ja-JP" altLang="en-US" sz="1800" dirty="0" smtClean="0"/>
              <a:t>として表わされる</a:t>
            </a:r>
            <a:r>
              <a:rPr lang="ja-JP" altLang="en-US" sz="1800" dirty="0" smtClean="0">
                <a:solidFill>
                  <a:srgbClr val="CC3300"/>
                </a:solidFill>
              </a:rPr>
              <a:t>正則集合</a:t>
            </a:r>
            <a:endParaRPr lang="en-US" altLang="ja-JP" sz="1800" dirty="0" smtClean="0">
              <a:solidFill>
                <a:srgbClr val="CC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に対しては、ちょうどそれだけを受理する有限オートマトンを構成すること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ができる（</a:t>
            </a:r>
            <a:r>
              <a:rPr lang="en-US" altLang="ja-JP" sz="1800" dirty="0" smtClean="0"/>
              <a:t>§2.5.3</a:t>
            </a:r>
            <a:r>
              <a:rPr lang="ja-JP" altLang="en-US" sz="1800" dirty="0" smtClean="0"/>
              <a:t>参照）。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ここでは、ある記号の有限集合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上の正則集合は、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*　の部分集合である。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（４）したがって、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</a:t>
            </a:r>
            <a:r>
              <a:rPr lang="ja-JP" altLang="en-US" sz="1800" dirty="0" smtClean="0">
                <a:solidFill>
                  <a:srgbClr val="CC3300"/>
                </a:solidFill>
              </a:rPr>
              <a:t>正則集合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</a:t>
            </a:r>
            <a:r>
              <a:rPr lang="ja-JP" altLang="en-US" sz="1800" dirty="0" smtClean="0">
                <a:solidFill>
                  <a:srgbClr val="0000FF"/>
                </a:solidFill>
              </a:rPr>
              <a:t>言語</a:t>
            </a:r>
            <a:r>
              <a:rPr lang="ja-JP" altLang="en-US" sz="1800" dirty="0" smtClean="0"/>
              <a:t>である。このため、</a:t>
            </a:r>
            <a:r>
              <a:rPr lang="ja-JP" altLang="en-US" sz="1800" dirty="0" smtClean="0">
                <a:solidFill>
                  <a:srgbClr val="CC3300"/>
                </a:solidFill>
              </a:rPr>
              <a:t>正則集合</a:t>
            </a:r>
            <a:r>
              <a:rPr lang="ja-JP" altLang="en-US" sz="1800" dirty="0" smtClean="0"/>
              <a:t>は</a:t>
            </a:r>
            <a:r>
              <a:rPr lang="ja-JP" altLang="en-US" sz="1800" dirty="0" smtClean="0">
                <a:solidFill>
                  <a:srgbClr val="0000FF"/>
                </a:solidFill>
              </a:rPr>
              <a:t>正則言語</a:t>
            </a:r>
            <a:endParaRPr lang="en-US" altLang="ja-JP" sz="1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　　</a:t>
            </a:r>
            <a:r>
              <a:rPr lang="ja-JP" altLang="en-US" sz="1800" dirty="0" smtClean="0"/>
              <a:t>とも呼ばれる。なお、教</a:t>
            </a:r>
            <a:r>
              <a:rPr lang="en-US" altLang="ja-JP" sz="1800" dirty="0" smtClean="0"/>
              <a:t>P28</a:t>
            </a:r>
            <a:r>
              <a:rPr lang="ja-JP" altLang="en-US" sz="1800" dirty="0" smtClean="0"/>
              <a:t>で述べたように、有限オートマトンが受理する言語も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正則言語とよぶのは、前述の対応関係に由来する。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endParaRPr lang="en-US" altLang="ja-JP" sz="1800" dirty="0" smtClean="0"/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472573" y="3140968"/>
            <a:ext cx="0" cy="7048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72573" y="3140968"/>
            <a:ext cx="35501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E6CD20-9B3D-4B3E-9E8A-6D24FEDBEDD6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 smtClean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15615" y="692696"/>
            <a:ext cx="736611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Σ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をある記号の有限集合としたとき、　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上の</a:t>
            </a:r>
            <a:r>
              <a:rPr lang="ja-JP" altLang="en-US" sz="1800" b="1" dirty="0">
                <a:solidFill>
                  <a:srgbClr val="0000FF"/>
                </a:solidFill>
              </a:rPr>
              <a:t>正則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集合</a:t>
            </a:r>
            <a:r>
              <a:rPr lang="ja-JP" altLang="en-US" sz="1800" dirty="0" smtClean="0"/>
              <a:t>を以下の</a:t>
            </a:r>
            <a:r>
              <a:rPr lang="en-US" altLang="ja-JP" sz="1800" dirty="0" smtClean="0"/>
              <a:t>1~5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段階</a:t>
            </a:r>
            <a:r>
              <a:rPr lang="ja-JP" altLang="en-US" sz="1800" dirty="0" smtClean="0"/>
              <a:t>に分けて定義する。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（段階１）　</a:t>
            </a:r>
            <a:r>
              <a:rPr lang="en-US" altLang="ja-JP" sz="1800" dirty="0" smtClean="0"/>
              <a:t>φ </a:t>
            </a:r>
            <a:r>
              <a:rPr lang="ja-JP" altLang="en-US" sz="1800" dirty="0" smtClean="0"/>
              <a:t>（空集合）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は</a:t>
            </a:r>
            <a:r>
              <a:rPr lang="en-US" altLang="ja-JP" sz="1800" dirty="0"/>
              <a:t>Σ</a:t>
            </a:r>
            <a:r>
              <a:rPr lang="ja-JP" altLang="en-US" sz="1800" dirty="0"/>
              <a:t>上の</a:t>
            </a:r>
            <a:r>
              <a:rPr lang="ja-JP" altLang="en-US" sz="1800" dirty="0" smtClean="0"/>
              <a:t>正則</a:t>
            </a:r>
            <a:r>
              <a:rPr lang="ja-JP" altLang="en-US" sz="1800" dirty="0"/>
              <a:t>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（段階２）　</a:t>
            </a:r>
            <a:r>
              <a:rPr lang="en-US" altLang="ja-JP" sz="1800" dirty="0" smtClean="0"/>
              <a:t>{</a:t>
            </a:r>
            <a:r>
              <a:rPr lang="en-US" altLang="ja-JP" sz="1800" dirty="0"/>
              <a:t>ε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（空記号列）は</a:t>
            </a:r>
            <a:r>
              <a:rPr lang="en-US" altLang="ja-JP" sz="1800" dirty="0"/>
              <a:t>Σ</a:t>
            </a:r>
            <a:r>
              <a:rPr lang="ja-JP" altLang="en-US" sz="1800" dirty="0"/>
              <a:t>上の正則集合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（段階３）　</a:t>
            </a:r>
            <a:r>
              <a:rPr lang="en-US" altLang="ja-JP" sz="1800" dirty="0" smtClean="0"/>
              <a:t>{</a:t>
            </a:r>
            <a:r>
              <a:rPr lang="en-US" altLang="ja-JP" sz="1800" dirty="0"/>
              <a:t>a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中のある一要素</a:t>
            </a:r>
            <a:r>
              <a:rPr lang="en-US" altLang="ja-JP" sz="1800" dirty="0" smtClean="0"/>
              <a:t>a</a:t>
            </a:r>
            <a:r>
              <a:rPr lang="ja-JP" altLang="en-US" sz="1800" dirty="0" err="1" smtClean="0"/>
              <a:t>だけ</a:t>
            </a:r>
            <a:r>
              <a:rPr lang="ja-JP" altLang="en-US" sz="1800" dirty="0" smtClean="0"/>
              <a:t>からなる集合）は</a:t>
            </a:r>
            <a:r>
              <a:rPr lang="en-US" altLang="ja-JP" sz="1800" dirty="0"/>
              <a:t>Σ</a:t>
            </a:r>
            <a:r>
              <a:rPr lang="ja-JP" altLang="en-US" sz="1800" dirty="0"/>
              <a:t>上の正則集合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（段階４）　</a:t>
            </a:r>
            <a:r>
              <a:rPr lang="en-US" altLang="ja-JP" sz="1800" dirty="0" smtClean="0"/>
              <a:t>R,S</a:t>
            </a:r>
            <a:r>
              <a:rPr lang="ja-JP" altLang="en-US" sz="1800" dirty="0"/>
              <a:t>をそれぞれ正則集合と</a:t>
            </a:r>
            <a:r>
              <a:rPr lang="ja-JP" altLang="en-US" sz="1800" dirty="0" smtClean="0"/>
              <a:t>すると、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ⅰ</a:t>
            </a:r>
            <a:r>
              <a:rPr lang="ja-JP" altLang="en-US" sz="1800" dirty="0"/>
              <a:t>）</a:t>
            </a:r>
            <a:r>
              <a:rPr lang="en-US" altLang="ja-JP" sz="1800" dirty="0"/>
              <a:t>R∪S</a:t>
            </a:r>
            <a:r>
              <a:rPr lang="ja-JP" altLang="en-US" sz="1800" dirty="0"/>
              <a:t>　（和集合）は正則集合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ⅱ</a:t>
            </a:r>
            <a:r>
              <a:rPr lang="ja-JP" altLang="en-US" sz="1800" dirty="0"/>
              <a:t>）</a:t>
            </a:r>
            <a:r>
              <a:rPr lang="en-US" altLang="ja-JP" sz="1800" dirty="0"/>
              <a:t>RS</a:t>
            </a:r>
            <a:r>
              <a:rPr lang="ja-JP" altLang="en-US" sz="1800" dirty="0"/>
              <a:t>　　</a:t>
            </a:r>
            <a:r>
              <a:rPr lang="ja-JP" altLang="en-US" sz="1800" dirty="0" smtClean="0"/>
              <a:t>正則集合</a:t>
            </a:r>
            <a:r>
              <a:rPr lang="en-US" altLang="ja-JP" sz="1800" dirty="0" smtClean="0"/>
              <a:t>R</a:t>
            </a:r>
            <a:r>
              <a:rPr lang="ja-JP" altLang="en-US" sz="1800" dirty="0" smtClean="0"/>
              <a:t>の後に正則集合</a:t>
            </a:r>
            <a:r>
              <a:rPr lang="en-US" altLang="ja-JP" sz="1800" dirty="0" smtClean="0"/>
              <a:t>S</a:t>
            </a:r>
            <a:r>
              <a:rPr lang="ja-JP" altLang="en-US" sz="1800" dirty="0" smtClean="0"/>
              <a:t>を連接した集合</a:t>
            </a:r>
            <a:r>
              <a:rPr lang="ja-JP" altLang="en-US" sz="1800" dirty="0"/>
              <a:t>）は正則集合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ⅲ</a:t>
            </a:r>
            <a:r>
              <a:rPr lang="ja-JP" altLang="en-US" sz="1800" dirty="0"/>
              <a:t>）</a:t>
            </a:r>
            <a:r>
              <a:rPr lang="en-US" altLang="ja-JP" sz="1800" dirty="0"/>
              <a:t>R</a:t>
            </a:r>
            <a:r>
              <a:rPr lang="ja-JP" altLang="en-US" sz="1800" baseline="30000" dirty="0" smtClean="0"/>
              <a:t>＊　</a:t>
            </a:r>
            <a:r>
              <a:rPr lang="ja-JP" altLang="en-US" sz="1800" dirty="0" smtClean="0"/>
              <a:t>スター閉包は正則</a:t>
            </a:r>
            <a:r>
              <a:rPr lang="ja-JP" altLang="en-US" sz="1800" dirty="0"/>
              <a:t>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（段階５）　（</a:t>
            </a:r>
            <a:r>
              <a:rPr lang="ja-JP" altLang="en-US" sz="1800" dirty="0"/>
              <a:t>１）～（３）の正則集合から出発して、（４）の演算を</a:t>
            </a:r>
            <a:r>
              <a:rPr lang="ja-JP" altLang="en-US" sz="1800" b="1" dirty="0">
                <a:solidFill>
                  <a:srgbClr val="FF0000"/>
                </a:solidFill>
              </a:rPr>
              <a:t>有限回</a:t>
            </a:r>
            <a:r>
              <a:rPr lang="ja-JP" altLang="en-US" sz="1800" dirty="0"/>
              <a:t>行って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得られる</a:t>
            </a:r>
            <a:r>
              <a:rPr lang="ja-JP" altLang="en-US" sz="1800" dirty="0" smtClean="0"/>
              <a:t>集合のみが、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上の正則集合である。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・段階５の条件（演算の回数は有限回）は本質的であり、これにより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正則集合の範囲が限定される。また、正則集合の記述は</a:t>
            </a:r>
            <a:r>
              <a:rPr lang="ja-JP" altLang="en-US" sz="1800" dirty="0" smtClean="0">
                <a:solidFill>
                  <a:srgbClr val="FF0000"/>
                </a:solidFill>
              </a:rPr>
              <a:t>有限長</a:t>
            </a:r>
            <a:r>
              <a:rPr lang="ja-JP" altLang="en-US" sz="1800" dirty="0" smtClean="0"/>
              <a:t>で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すまされる。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/>
              <a:t>・</a:t>
            </a:r>
            <a:r>
              <a:rPr lang="ja-JP" altLang="en-US" sz="1800" dirty="0" smtClean="0"/>
              <a:t>演算には</a:t>
            </a:r>
            <a:r>
              <a:rPr lang="ja-JP" altLang="en-US" sz="1800" b="1" dirty="0" smtClean="0"/>
              <a:t>優先順序があり、</a:t>
            </a:r>
            <a:r>
              <a:rPr lang="ja-JP" altLang="en-US" sz="1800" dirty="0" smtClean="0"/>
              <a:t>＊</a:t>
            </a:r>
            <a:r>
              <a:rPr lang="ja-JP" altLang="en-US" sz="1800" dirty="0"/>
              <a:t>が優先、次に連接、次に∪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514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1E8C0F-4F13-4DF3-84B1-E39B5089E1BF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 smtClean="0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440097" y="620688"/>
            <a:ext cx="60486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 smtClean="0"/>
              <a:t>例　</a:t>
            </a:r>
            <a:r>
              <a:rPr lang="en-US" altLang="ja-JP" sz="1600" dirty="0" smtClean="0"/>
              <a:t>2.18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 smtClean="0"/>
              <a:t>Σ={</a:t>
            </a:r>
            <a:r>
              <a:rPr lang="en-US" altLang="ja-JP" sz="1600" dirty="0"/>
              <a:t>0,1</a:t>
            </a:r>
            <a:r>
              <a:rPr lang="en-US" altLang="ja-JP" sz="1600" dirty="0" smtClean="0"/>
              <a:t>}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とき</a:t>
            </a: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 smtClean="0"/>
              <a:t>（１）　　</a:t>
            </a:r>
            <a:r>
              <a:rPr lang="en-US" altLang="ja-JP" sz="1600" dirty="0" smtClean="0"/>
              <a:t>{0},  {1}*,  {0}{1}*,  {0}({0}{1}*</a:t>
            </a:r>
            <a:r>
              <a:rPr lang="ja-JP" altLang="en-US" sz="1600" dirty="0" smtClean="0"/>
              <a:t>∪</a:t>
            </a:r>
            <a:r>
              <a:rPr lang="en-US" altLang="ja-JP" sz="1600" dirty="0" smtClean="0"/>
              <a:t>{11})*</a:t>
            </a:r>
            <a:r>
              <a:rPr lang="ja-JP" altLang="en-US" sz="1600" dirty="0" smtClean="0"/>
              <a:t>　は有限オートマトンで　</a:t>
            </a: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　表現されるので、正則集合</a:t>
            </a: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/>
              <a:t>（２</a:t>
            </a:r>
            <a:r>
              <a:rPr lang="ja-JP" altLang="en-US" sz="1600" dirty="0" smtClean="0"/>
              <a:t>）　　</a:t>
            </a:r>
            <a:r>
              <a:rPr lang="en-US" altLang="ja-JP" sz="1600" dirty="0" smtClean="0"/>
              <a:t>{01</a:t>
            </a:r>
            <a:r>
              <a:rPr lang="en-US" altLang="ja-JP" sz="1600" baseline="30000" dirty="0" smtClean="0"/>
              <a:t>i  </a:t>
            </a:r>
            <a:r>
              <a:rPr lang="en-US" altLang="ja-JP" sz="1600" dirty="0" smtClean="0"/>
              <a:t>| </a:t>
            </a:r>
            <a:r>
              <a:rPr lang="en-US" altLang="ja-JP" sz="1600" dirty="0" err="1" smtClean="0"/>
              <a:t>i</a:t>
            </a:r>
            <a:r>
              <a:rPr lang="ja-JP" altLang="en-US" sz="1600" dirty="0" smtClean="0"/>
              <a:t>≧</a:t>
            </a:r>
            <a:r>
              <a:rPr lang="en-US" altLang="ja-JP" sz="1600" dirty="0" smtClean="0"/>
              <a:t>0}={0}{1}*</a:t>
            </a:r>
            <a:r>
              <a:rPr lang="ja-JP" altLang="en-US" sz="1600" dirty="0" smtClean="0"/>
              <a:t>であり、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{</a:t>
            </a:r>
            <a:r>
              <a:rPr lang="en-US" altLang="ja-JP" sz="1600" dirty="0"/>
              <a:t>0}{1</a:t>
            </a:r>
            <a:r>
              <a:rPr lang="en-US" altLang="ja-JP" sz="1600" dirty="0" smtClean="0"/>
              <a:t>}*</a:t>
            </a:r>
            <a:r>
              <a:rPr lang="ja-JP" altLang="en-US" sz="1600" dirty="0" smtClean="0"/>
              <a:t>は正則集合なので、</a:t>
            </a: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 </a:t>
            </a:r>
            <a:r>
              <a:rPr lang="ja-JP" altLang="en-US" sz="1600" dirty="0"/>
              <a:t>　</a:t>
            </a:r>
            <a:r>
              <a:rPr lang="en-US" altLang="ja-JP" sz="1600" dirty="0"/>
              <a:t>{01</a:t>
            </a:r>
            <a:r>
              <a:rPr lang="en-US" altLang="ja-JP" sz="1600" baseline="30000" dirty="0"/>
              <a:t>i </a:t>
            </a:r>
            <a:r>
              <a:rPr lang="en-US" altLang="ja-JP" sz="1600" dirty="0"/>
              <a:t>| </a:t>
            </a:r>
            <a:r>
              <a:rPr lang="en-US" altLang="ja-JP" sz="1600" dirty="0" err="1"/>
              <a:t>i</a:t>
            </a:r>
            <a:r>
              <a:rPr lang="ja-JP" altLang="en-US" sz="1600" dirty="0"/>
              <a:t>≧</a:t>
            </a:r>
            <a:r>
              <a:rPr lang="en-US" altLang="ja-JP" sz="1600" dirty="0"/>
              <a:t>0</a:t>
            </a:r>
            <a:r>
              <a:rPr lang="en-US" altLang="ja-JP" sz="1600" dirty="0" smtClean="0"/>
              <a:t>}</a:t>
            </a:r>
            <a:r>
              <a:rPr lang="ja-JP" altLang="en-US" sz="1600" dirty="0" smtClean="0"/>
              <a:t>　も正則集合</a:t>
            </a: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/>
              <a:t>（３</a:t>
            </a:r>
            <a:r>
              <a:rPr lang="ja-JP" altLang="en-US" sz="1600" dirty="0" smtClean="0"/>
              <a:t>）　　</a:t>
            </a:r>
            <a:r>
              <a:rPr lang="en-US" altLang="ja-JP" sz="1600" dirty="0" smtClean="0"/>
              <a:t>{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0</a:t>
            </a:r>
            <a:r>
              <a:rPr lang="en-US" altLang="ja-JP" sz="1600" b="1" baseline="30000" dirty="0" smtClean="0">
                <a:solidFill>
                  <a:srgbClr val="FF0000"/>
                </a:solidFill>
              </a:rPr>
              <a:t>i</a:t>
            </a:r>
            <a:r>
              <a:rPr lang="en-US" altLang="ja-JP" sz="1600" dirty="0" smtClean="0"/>
              <a:t>1</a:t>
            </a:r>
            <a:r>
              <a:rPr lang="en-US" altLang="ja-JP" sz="1600" baseline="30000" dirty="0" smtClean="0"/>
              <a:t>i</a:t>
            </a:r>
            <a:r>
              <a:rPr lang="en-US" altLang="ja-JP" sz="1600" dirty="0" smtClean="0"/>
              <a:t> | </a:t>
            </a:r>
            <a:r>
              <a:rPr lang="en-US" altLang="ja-JP" sz="1600" dirty="0" err="1"/>
              <a:t>i</a:t>
            </a:r>
            <a:r>
              <a:rPr lang="ja-JP" altLang="en-US" sz="1600" dirty="0"/>
              <a:t>≧</a:t>
            </a:r>
            <a:r>
              <a:rPr lang="en-US" altLang="ja-JP" sz="1600" dirty="0" smtClean="0"/>
              <a:t>0}</a:t>
            </a:r>
            <a:r>
              <a:rPr lang="ja-JP" altLang="en-US" sz="1600" dirty="0" smtClean="0"/>
              <a:t>　は正則集合ではない（</a:t>
            </a:r>
            <a:r>
              <a:rPr lang="en-US" altLang="ja-JP" sz="1600" dirty="0" smtClean="0"/>
              <a:t>§2.7</a:t>
            </a:r>
            <a:r>
              <a:rPr lang="ja-JP" altLang="en-US" sz="1600" dirty="0" smtClean="0"/>
              <a:t>で考える）</a:t>
            </a:r>
            <a:endParaRPr lang="en-US" altLang="ja-JP" sz="1600" dirty="0" smtClean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043608" y="2405187"/>
            <a:ext cx="288925" cy="2873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332533" y="2548856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AutoShape 87"/>
          <p:cNvSpPr>
            <a:spLocks noChangeArrowheads="1"/>
          </p:cNvSpPr>
          <p:nvPr/>
        </p:nvSpPr>
        <p:spPr bwMode="auto">
          <a:xfrm>
            <a:off x="1817554" y="2405187"/>
            <a:ext cx="287337" cy="288925"/>
          </a:xfrm>
          <a:custGeom>
            <a:avLst/>
            <a:gdLst>
              <a:gd name="T0" fmla="*/ 2147483647 w 21600"/>
              <a:gd name="T1" fmla="*/ 0 h 21600"/>
              <a:gd name="T2" fmla="*/ 1317606734 w 21600"/>
              <a:gd name="T3" fmla="*/ 1354435697 h 21600"/>
              <a:gd name="T4" fmla="*/ 0 w 21600"/>
              <a:gd name="T5" fmla="*/ 2147483647 h 21600"/>
              <a:gd name="T6" fmla="*/ 1317606734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544356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449339" y="229566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0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1204673" y="2152000"/>
            <a:ext cx="0" cy="2873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AutoShape 87"/>
          <p:cNvSpPr>
            <a:spLocks noChangeArrowheads="1"/>
          </p:cNvSpPr>
          <p:nvPr/>
        </p:nvSpPr>
        <p:spPr bwMode="auto">
          <a:xfrm>
            <a:off x="2627784" y="3068067"/>
            <a:ext cx="287337" cy="288925"/>
          </a:xfrm>
          <a:custGeom>
            <a:avLst/>
            <a:gdLst>
              <a:gd name="T0" fmla="*/ 2147483647 w 21600"/>
              <a:gd name="T1" fmla="*/ 0 h 21600"/>
              <a:gd name="T2" fmla="*/ 1317606734 w 21600"/>
              <a:gd name="T3" fmla="*/ 1354435697 h 21600"/>
              <a:gd name="T4" fmla="*/ 0 w 21600"/>
              <a:gd name="T5" fmla="*/ 2147483647 h 21600"/>
              <a:gd name="T6" fmla="*/ 1317606734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3544356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2280413" y="2701256"/>
            <a:ext cx="288925" cy="2873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2569338" y="28449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686144" y="259173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1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2371378" y="3221914"/>
            <a:ext cx="256406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3072576" y="2701256"/>
            <a:ext cx="288925" cy="2873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cxnSp>
        <p:nvCxnSpPr>
          <p:cNvPr id="3" name="直線矢印コネクタ 2"/>
          <p:cNvCxnSpPr>
            <a:endCxn id="26" idx="5"/>
          </p:cNvCxnSpPr>
          <p:nvPr/>
        </p:nvCxnSpPr>
        <p:spPr>
          <a:xfrm flipH="1" flipV="1">
            <a:off x="2527026" y="2946514"/>
            <a:ext cx="159118" cy="1215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2915121" y="2945865"/>
            <a:ext cx="261754" cy="175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68335" y="2909717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55770" y="291594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4256942" y="2337338"/>
            <a:ext cx="1081088" cy="655736"/>
            <a:chOff x="3923889" y="1978003"/>
            <a:chExt cx="1081088" cy="655736"/>
          </a:xfrm>
        </p:grpSpPr>
        <p:sp>
          <p:nvSpPr>
            <p:cNvPr id="36" name="AutoShape 87"/>
            <p:cNvSpPr>
              <a:spLocks noChangeArrowheads="1"/>
            </p:cNvSpPr>
            <p:nvPr/>
          </p:nvSpPr>
          <p:spPr bwMode="auto">
            <a:xfrm>
              <a:off x="4271260" y="2344814"/>
              <a:ext cx="287337" cy="288925"/>
            </a:xfrm>
            <a:custGeom>
              <a:avLst/>
              <a:gdLst>
                <a:gd name="T0" fmla="*/ 2147483647 w 21600"/>
                <a:gd name="T1" fmla="*/ 0 h 21600"/>
                <a:gd name="T2" fmla="*/ 1317606734 w 21600"/>
                <a:gd name="T3" fmla="*/ 1354435697 h 21600"/>
                <a:gd name="T4" fmla="*/ 0 w 21600"/>
                <a:gd name="T5" fmla="*/ 2147483647 h 21600"/>
                <a:gd name="T6" fmla="*/ 1317606734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135443569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3923889" y="1978003"/>
              <a:ext cx="288925" cy="28733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4212814" y="2121672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4716052" y="1978003"/>
              <a:ext cx="288925" cy="28733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599246" y="2192687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ε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23603" y="2231683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ε</a:t>
              </a:r>
              <a:endParaRPr kumimoji="1" lang="ja-JP" altLang="en-US" dirty="0"/>
            </a:p>
          </p:txBody>
        </p:sp>
        <p:cxnSp>
          <p:nvCxnSpPr>
            <p:cNvPr id="34" name="直線矢印コネクタ 33"/>
            <p:cNvCxnSpPr>
              <a:stCxn id="40" idx="0"/>
            </p:cNvCxnSpPr>
            <p:nvPr/>
          </p:nvCxnSpPr>
          <p:spPr>
            <a:xfrm flipH="1">
              <a:off x="4558597" y="2192687"/>
              <a:ext cx="178668" cy="18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 flipH="1" flipV="1">
              <a:off x="4191701" y="2245538"/>
              <a:ext cx="159118" cy="121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3812150" y="2746907"/>
            <a:ext cx="288925" cy="28733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4101075" y="2890576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3956612" y="2459569"/>
            <a:ext cx="0" cy="2873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4247821" y="290467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0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4662673" y="2266687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/>
              <a:t>1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5868144" y="1684918"/>
            <a:ext cx="2376264" cy="13706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4932299" y="1700808"/>
            <a:ext cx="935845" cy="243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/>
          <p:nvPr/>
        </p:nvCxnSpPr>
        <p:spPr>
          <a:xfrm flipH="1">
            <a:off x="1584152" y="1700808"/>
            <a:ext cx="520739" cy="4511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2685244" y="1681547"/>
            <a:ext cx="1" cy="867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3306368" y="1700808"/>
            <a:ext cx="794707" cy="6365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0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E6CD20-9B3D-4B3E-9E8A-6D24FEDBEDD6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 smtClean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55576" y="476672"/>
            <a:ext cx="7709162" cy="579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0,01,011,</a:t>
            </a:r>
            <a:r>
              <a:rPr lang="ja-JP" altLang="en-US" sz="1800" dirty="0"/>
              <a:t>・・・・という集合は、集合の構成方法が</a:t>
            </a:r>
            <a:r>
              <a:rPr lang="en-US" altLang="ja-JP" sz="1800" dirty="0"/>
              <a:t>P15</a:t>
            </a:r>
            <a:r>
              <a:rPr lang="ja-JP" altLang="en-US" sz="1800" dirty="0"/>
              <a:t>の</a:t>
            </a:r>
            <a:r>
              <a:rPr lang="en-US" altLang="ja-JP" sz="1800" dirty="0"/>
              <a:t>(1)</a:t>
            </a:r>
            <a:r>
              <a:rPr lang="ja-JP" altLang="en-US" sz="1800" dirty="0"/>
              <a:t>～</a:t>
            </a:r>
            <a:r>
              <a:rPr lang="en-US" altLang="ja-JP" sz="1800" dirty="0"/>
              <a:t>(2)</a:t>
            </a:r>
            <a:r>
              <a:rPr lang="ja-JP" altLang="en-US" sz="1800" dirty="0"/>
              <a:t>であるので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>
              <a:buNone/>
            </a:pPr>
            <a:r>
              <a:rPr lang="ja-JP" altLang="en-US" sz="1800" dirty="0" smtClean="0"/>
              <a:t>正則集合である。この</a:t>
            </a:r>
            <a:r>
              <a:rPr lang="ja-JP" altLang="en-US" sz="1800" dirty="0"/>
              <a:t>集合は、</a:t>
            </a:r>
            <a:r>
              <a:rPr lang="en-US" altLang="ja-JP" sz="1800" dirty="0"/>
              <a:t>{0}{1}</a:t>
            </a:r>
            <a:r>
              <a:rPr lang="ja-JP" altLang="en-US" sz="1800" dirty="0"/>
              <a:t>*　という形式と　</a:t>
            </a:r>
            <a:r>
              <a:rPr lang="en-US" altLang="ja-JP" sz="1800" dirty="0"/>
              <a:t>{01</a:t>
            </a:r>
            <a:r>
              <a:rPr lang="en-US" altLang="ja-JP" sz="1800" baseline="30000" dirty="0"/>
              <a:t>i</a:t>
            </a:r>
            <a:r>
              <a:rPr lang="ja-JP" altLang="en-US" sz="1800" dirty="0"/>
              <a:t>│</a:t>
            </a:r>
            <a:r>
              <a:rPr lang="en-US" altLang="ja-JP" sz="1800" dirty="0" err="1"/>
              <a:t>i</a:t>
            </a:r>
            <a:r>
              <a:rPr lang="ja-JP" altLang="en-US" sz="1800" dirty="0"/>
              <a:t>≧</a:t>
            </a:r>
            <a:r>
              <a:rPr lang="en-US" altLang="ja-JP" sz="1800" dirty="0"/>
              <a:t>0}</a:t>
            </a:r>
            <a:r>
              <a:rPr lang="ja-JP" altLang="en-US" sz="1800" dirty="0"/>
              <a:t>　という形式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>
              <a:buNone/>
            </a:pPr>
            <a:r>
              <a:rPr lang="ja-JP" altLang="en-US" sz="1800" dirty="0" smtClean="0"/>
              <a:t>２</a:t>
            </a:r>
            <a:r>
              <a:rPr lang="ja-JP" altLang="en-US" sz="1800" dirty="0"/>
              <a:t>種類の</a:t>
            </a:r>
            <a:r>
              <a:rPr lang="ja-JP" altLang="en-US" sz="1800" dirty="0" smtClean="0"/>
              <a:t>形式で</a:t>
            </a:r>
            <a:r>
              <a:rPr lang="ja-JP" altLang="en-US" sz="1800" dirty="0"/>
              <a:t>表現することができる。</a:t>
            </a:r>
            <a:endParaRPr lang="en-US" altLang="ja-JP" sz="1800" dirty="0"/>
          </a:p>
          <a:p>
            <a:pPr>
              <a:buNone/>
            </a:pPr>
            <a:r>
              <a:rPr lang="ja-JP" altLang="en-US" sz="1800" dirty="0" smtClean="0"/>
              <a:t>　ここ</a:t>
            </a:r>
            <a:r>
              <a:rPr lang="ja-JP" altLang="en-US" sz="1800" dirty="0"/>
              <a:t>では、正則表現（法）と呼ぶ、正則集合の表現法を定義する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をある記号の有限集合としたとき、　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上の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正則表現  </a:t>
            </a:r>
            <a:r>
              <a:rPr lang="ja-JP" altLang="en-US" sz="1800" dirty="0" smtClean="0"/>
              <a:t>は以下の</a:t>
            </a:r>
            <a:r>
              <a:rPr lang="en-US" altLang="ja-JP" sz="1800" dirty="0" smtClean="0"/>
              <a:t>1~5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段階</a:t>
            </a:r>
            <a:r>
              <a:rPr lang="ja-JP" altLang="en-US" sz="1800" dirty="0" smtClean="0"/>
              <a:t>に分けて定義する</a:t>
            </a:r>
            <a:r>
              <a:rPr lang="ja-JP" altLang="en-US" sz="1800" dirty="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（段階１）　</a:t>
            </a:r>
            <a:r>
              <a:rPr lang="en-US" altLang="ja-JP" sz="1800" b="1" dirty="0" smtClean="0"/>
              <a:t>φ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を、</a:t>
            </a:r>
            <a:r>
              <a:rPr lang="en-US" altLang="ja-JP" sz="1800" dirty="0" smtClean="0"/>
              <a:t>φ</a:t>
            </a:r>
            <a:r>
              <a:rPr lang="ja-JP" altLang="en-US" sz="1800" dirty="0" smtClean="0"/>
              <a:t>（空集合）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を表す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上の</a:t>
            </a:r>
            <a:r>
              <a:rPr lang="ja-JP" altLang="en-US" sz="1800" dirty="0" smtClean="0"/>
              <a:t>正則表現とする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（段階２）　</a:t>
            </a:r>
            <a:r>
              <a:rPr lang="en-US" altLang="ja-JP" sz="1800" b="1" dirty="0" smtClean="0"/>
              <a:t>ε</a:t>
            </a:r>
            <a:r>
              <a:rPr lang="ja-JP" altLang="en-US" sz="1800" dirty="0" smtClean="0"/>
              <a:t>を、</a:t>
            </a:r>
            <a:r>
              <a:rPr lang="en-US" altLang="ja-JP" sz="1800" dirty="0" smtClean="0"/>
              <a:t>{ε}</a:t>
            </a:r>
            <a:r>
              <a:rPr lang="ja-JP" altLang="en-US" sz="1800" dirty="0" smtClean="0"/>
              <a:t>（空記号列）を表す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上の</a:t>
            </a:r>
            <a:r>
              <a:rPr lang="ja-JP" altLang="en-US" sz="1800" dirty="0" smtClean="0"/>
              <a:t>正則表現とする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（段階３）　</a:t>
            </a:r>
            <a:r>
              <a:rPr lang="en-US" altLang="ja-JP" sz="1800" b="1" dirty="0" smtClean="0"/>
              <a:t>a</a:t>
            </a:r>
            <a:r>
              <a:rPr lang="ja-JP" altLang="en-US" sz="1800" dirty="0" smtClean="0"/>
              <a:t>を、</a:t>
            </a:r>
            <a:r>
              <a:rPr lang="en-US" altLang="ja-JP" sz="1800" dirty="0" smtClean="0"/>
              <a:t>{a}</a:t>
            </a:r>
            <a:r>
              <a:rPr lang="ja-JP" altLang="en-US" sz="1800" dirty="0" smtClean="0"/>
              <a:t>（ただし、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）を表す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上の</a:t>
            </a:r>
            <a:r>
              <a:rPr lang="ja-JP" altLang="en-US" sz="1800" dirty="0" smtClean="0"/>
              <a:t>正則表現とする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（段階４）　</a:t>
            </a:r>
            <a:r>
              <a:rPr lang="en-US" altLang="ja-JP" sz="1800" b="1" dirty="0" smtClean="0"/>
              <a:t>R,S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上の正則集合</a:t>
            </a:r>
            <a:r>
              <a:rPr lang="en-US" altLang="ja-JP" sz="1800" dirty="0" smtClean="0"/>
              <a:t>R,S</a:t>
            </a:r>
            <a:r>
              <a:rPr lang="ja-JP" altLang="en-US" sz="1800" dirty="0" smtClean="0"/>
              <a:t>を表す正則表現と</a:t>
            </a:r>
            <a:r>
              <a:rPr lang="ja-JP" altLang="en-US" sz="1800" dirty="0"/>
              <a:t>する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ⅰ</a:t>
            </a:r>
            <a:r>
              <a:rPr lang="ja-JP" altLang="en-US" sz="1800" dirty="0" smtClean="0"/>
              <a:t>）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800" b="1" dirty="0" smtClean="0"/>
              <a:t>R</a:t>
            </a:r>
            <a:r>
              <a:rPr lang="ja-JP" altLang="en-US" sz="1800" dirty="0"/>
              <a:t>＋</a:t>
            </a:r>
            <a:r>
              <a:rPr lang="en-US" altLang="ja-JP" sz="1800" b="1" dirty="0" smtClean="0"/>
              <a:t>S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）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R</a:t>
            </a:r>
            <a:r>
              <a:rPr lang="ja-JP" altLang="en-US" sz="1800" dirty="0" smtClean="0"/>
              <a:t>∪</a:t>
            </a:r>
            <a:r>
              <a:rPr lang="en-US" altLang="ja-JP" sz="1800" dirty="0" smtClean="0"/>
              <a:t>S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を表す</a:t>
            </a:r>
            <a:r>
              <a:rPr lang="en-US" altLang="ja-JP" sz="1800" dirty="0" smtClean="0"/>
              <a:t>Σ</a:t>
            </a:r>
            <a:r>
              <a:rPr lang="ja-JP" altLang="en-US" sz="1800" dirty="0"/>
              <a:t>上の正則表現とする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ⅱ</a:t>
            </a:r>
            <a:r>
              <a:rPr lang="ja-JP" altLang="en-US" sz="1800" dirty="0" smtClean="0"/>
              <a:t>）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800" b="1" dirty="0" smtClean="0"/>
              <a:t>RS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）</a:t>
            </a:r>
            <a:r>
              <a:rPr lang="ja-JP" altLang="en-US" sz="1800" dirty="0"/>
              <a:t>　　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RS</a:t>
            </a:r>
            <a:r>
              <a:rPr lang="ja-JP" altLang="en-US" sz="1800" dirty="0" smtClean="0"/>
              <a:t>を表す</a:t>
            </a:r>
            <a:r>
              <a:rPr lang="en-US" altLang="ja-JP" sz="1800" dirty="0"/>
              <a:t>Σ</a:t>
            </a:r>
            <a:r>
              <a:rPr lang="ja-JP" altLang="en-US" sz="1800" dirty="0"/>
              <a:t>上の正則表現と</a:t>
            </a:r>
            <a:r>
              <a:rPr lang="ja-JP" altLang="en-US" sz="1800" dirty="0" smtClean="0"/>
              <a:t>する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　（</a:t>
            </a:r>
            <a:r>
              <a:rPr lang="en-US" altLang="ja-JP" sz="1800" dirty="0"/>
              <a:t>ⅲ</a:t>
            </a:r>
            <a:r>
              <a:rPr lang="ja-JP" altLang="en-US" sz="1800" dirty="0" smtClean="0"/>
              <a:t>）</a:t>
            </a:r>
            <a:r>
              <a:rPr lang="ja-JP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ja-JP" sz="1800" b="1" dirty="0" smtClean="0"/>
              <a:t>R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）</a:t>
            </a:r>
            <a:r>
              <a:rPr lang="ja-JP" altLang="en-US" sz="1800" baseline="30000" dirty="0" smtClean="0"/>
              <a:t>＊　　　</a:t>
            </a:r>
            <a:r>
              <a:rPr lang="en-US" altLang="ja-JP" sz="1800" dirty="0"/>
              <a:t> 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R</a:t>
            </a:r>
            <a:r>
              <a:rPr lang="ja-JP" altLang="en-US" sz="1800" dirty="0" smtClean="0"/>
              <a:t>*を表す</a:t>
            </a:r>
            <a:r>
              <a:rPr lang="en-US" altLang="ja-JP" sz="1800" dirty="0"/>
              <a:t>Σ</a:t>
            </a:r>
            <a:r>
              <a:rPr lang="ja-JP" altLang="en-US" sz="1800" dirty="0"/>
              <a:t>上の正則表現とする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（段階５）　（</a:t>
            </a:r>
            <a:r>
              <a:rPr lang="ja-JP" altLang="en-US" sz="1800" dirty="0"/>
              <a:t>１）～（３）の</a:t>
            </a:r>
            <a:r>
              <a:rPr lang="ja-JP" altLang="en-US" sz="1800" dirty="0" smtClean="0"/>
              <a:t>正則表現から</a:t>
            </a:r>
            <a:r>
              <a:rPr lang="ja-JP" altLang="en-US" sz="1800" dirty="0"/>
              <a:t>出発して、（４）の演算を</a:t>
            </a:r>
            <a:r>
              <a:rPr lang="ja-JP" altLang="en-US" sz="1800" b="1" dirty="0">
                <a:solidFill>
                  <a:srgbClr val="FF0000"/>
                </a:solidFill>
              </a:rPr>
              <a:t>有限回</a:t>
            </a:r>
            <a:r>
              <a:rPr lang="ja-JP" altLang="en-US" sz="1800" dirty="0"/>
              <a:t>行って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得られる</a:t>
            </a:r>
            <a:r>
              <a:rPr lang="ja-JP" altLang="en-US" sz="1800" dirty="0"/>
              <a:t>表現</a:t>
            </a:r>
            <a:r>
              <a:rPr lang="ja-JP" altLang="en-US" sz="1800" dirty="0" smtClean="0"/>
              <a:t>のみが、正則表現である。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あいまいさが生じない限り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（）</a:t>
            </a:r>
            <a:r>
              <a:rPr lang="ja-JP" altLang="en-US" sz="1800" dirty="0" smtClean="0"/>
              <a:t>は省略してもよい。　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また、演算には</a:t>
            </a:r>
            <a:r>
              <a:rPr lang="ja-JP" altLang="en-US" sz="1800" b="1" dirty="0" smtClean="0"/>
              <a:t>優先順序があり、</a:t>
            </a:r>
            <a:r>
              <a:rPr lang="ja-JP" altLang="en-US" sz="1800" dirty="0"/>
              <a:t>*</a:t>
            </a:r>
            <a:r>
              <a:rPr lang="ja-JP" altLang="en-US" sz="1800" dirty="0" smtClean="0"/>
              <a:t>が</a:t>
            </a:r>
            <a:r>
              <a:rPr lang="ja-JP" altLang="en-US" sz="1800" dirty="0"/>
              <a:t>優先、次に連接、次</a:t>
            </a:r>
            <a:r>
              <a:rPr lang="ja-JP" altLang="en-US" sz="1800" dirty="0" smtClean="0"/>
              <a:t>に</a:t>
            </a:r>
            <a:r>
              <a:rPr lang="en-US" altLang="ja-JP" sz="1800" dirty="0" smtClean="0"/>
              <a:t>+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である。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927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377BFF-E377-425D-8498-6F9FD37194C2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 smtClean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971600" y="959242"/>
            <a:ext cx="74898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例　</a:t>
            </a:r>
            <a:r>
              <a:rPr lang="en-US" altLang="ja-JP" sz="1800" dirty="0" smtClean="0"/>
              <a:t>2.18</a:t>
            </a:r>
            <a:r>
              <a:rPr lang="ja-JP" altLang="en-US" sz="1800" dirty="0" smtClean="0"/>
              <a:t>における４つの正則集合の例に対する正則表現は以下の通り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正則集合　　　　　　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正則表現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{0}</a:t>
            </a:r>
            <a:r>
              <a:rPr lang="en-US" altLang="ja-JP" sz="1800" b="1" dirty="0" smtClean="0"/>
              <a:t>  </a:t>
            </a:r>
            <a:r>
              <a:rPr lang="ja-JP" altLang="en-US" sz="1800" b="1" dirty="0" smtClean="0"/>
              <a:t>　　　</a:t>
            </a:r>
            <a:r>
              <a:rPr lang="en-US" altLang="ja-JP" sz="1800" b="1" dirty="0" smtClean="0"/>
              <a:t>  	⇒   </a:t>
            </a:r>
            <a:r>
              <a:rPr lang="en-US" altLang="ja-JP" sz="1800" b="1" dirty="0">
                <a:solidFill>
                  <a:srgbClr val="0000FF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{</a:t>
            </a:r>
            <a:r>
              <a:rPr lang="en-US" altLang="ja-JP" sz="1800" dirty="0"/>
              <a:t>1}*   </a:t>
            </a:r>
            <a:r>
              <a:rPr lang="ja-JP" altLang="en-US" sz="1800" dirty="0" smtClean="0"/>
              <a:t>　　 </a:t>
            </a:r>
            <a:r>
              <a:rPr lang="en-US" altLang="ja-JP" sz="1800" dirty="0" smtClean="0"/>
              <a:t> 	</a:t>
            </a:r>
            <a:r>
              <a:rPr lang="en-US" altLang="ja-JP" sz="1800" b="1" dirty="0" smtClean="0"/>
              <a:t>⇒  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(1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*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)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	</a:t>
            </a:r>
            <a:r>
              <a:rPr lang="ja-JP" altLang="en-US" sz="1800" b="1" dirty="0"/>
              <a:t>また</a:t>
            </a:r>
            <a:r>
              <a:rPr lang="ja-JP" altLang="en-US" sz="1800" b="1" dirty="0" smtClean="0"/>
              <a:t>は　　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1</a:t>
            </a:r>
            <a:r>
              <a:rPr lang="en-US" altLang="ja-JP" sz="1800" b="1" dirty="0">
                <a:solidFill>
                  <a:srgbClr val="0000FF"/>
                </a:solidFill>
              </a:rPr>
              <a:t>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{</a:t>
            </a:r>
            <a:r>
              <a:rPr lang="en-US" altLang="ja-JP" sz="1800" dirty="0"/>
              <a:t>0}{1}* 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	</a:t>
            </a:r>
            <a:r>
              <a:rPr lang="en-US" altLang="ja-JP" sz="1800" b="1" dirty="0" smtClean="0"/>
              <a:t>⇒  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0(1*</a:t>
            </a:r>
            <a:r>
              <a:rPr lang="en-US" altLang="ja-JP" sz="1800" b="1" dirty="0">
                <a:solidFill>
                  <a:srgbClr val="0000FF"/>
                </a:solidFill>
              </a:rPr>
              <a:t>)</a:t>
            </a:r>
            <a:r>
              <a:rPr lang="ja-JP" altLang="en-US" sz="1800" b="1" dirty="0"/>
              <a:t>　また</a:t>
            </a:r>
            <a:r>
              <a:rPr lang="ja-JP" altLang="en-US" sz="1800" b="1" dirty="0" smtClean="0"/>
              <a:t>は　 </a:t>
            </a:r>
            <a:r>
              <a:rPr lang="en-US" altLang="ja-JP" sz="1800" b="1" dirty="0">
                <a:solidFill>
                  <a:srgbClr val="0000FF"/>
                </a:solidFill>
              </a:rPr>
              <a:t>01*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</a:t>
            </a:r>
            <a:r>
              <a:rPr lang="en-US" altLang="ja-JP" sz="1800" dirty="0" smtClean="0"/>
              <a:t>{</a:t>
            </a:r>
            <a:r>
              <a:rPr lang="en-US" altLang="ja-JP" sz="1800" dirty="0"/>
              <a:t>0}({0}{1}*∪{11})* 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/>
              <a:t>	</a:t>
            </a:r>
            <a:r>
              <a:rPr lang="en-US" altLang="ja-JP" sz="1800" b="1" dirty="0" smtClean="0"/>
              <a:t>	⇒</a:t>
            </a:r>
            <a:r>
              <a:rPr lang="en-US" altLang="ja-JP" sz="1800" b="1" dirty="0">
                <a:solidFill>
                  <a:srgbClr val="0000FF"/>
                </a:solidFill>
              </a:rPr>
              <a:t>(0(((0(1*))+(11))*))</a:t>
            </a: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b="1" dirty="0"/>
              <a:t>または</a:t>
            </a:r>
            <a:r>
              <a:rPr lang="ja-JP" altLang="en-US" sz="1800" dirty="0"/>
              <a:t>　</a:t>
            </a:r>
            <a:r>
              <a:rPr lang="en-US" altLang="ja-JP" sz="1800" b="1" dirty="0">
                <a:solidFill>
                  <a:srgbClr val="0000FF"/>
                </a:solidFill>
              </a:rPr>
              <a:t>0(01*+11)*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 smtClean="0">
              <a:solidFill>
                <a:srgbClr val="0099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rgbClr val="009900"/>
                </a:solidFill>
              </a:rPr>
              <a:t> </a:t>
            </a:r>
            <a:r>
              <a:rPr lang="ja-JP" altLang="en-US" sz="1800" b="1" dirty="0" smtClean="0">
                <a:solidFill>
                  <a:srgbClr val="009900"/>
                </a:solidFill>
              </a:rPr>
              <a:t>　 </a:t>
            </a:r>
            <a:r>
              <a:rPr lang="en-US" altLang="ja-JP" sz="1800" dirty="0"/>
              <a:t>{</a:t>
            </a:r>
            <a:r>
              <a:rPr lang="en-US" altLang="ja-JP" sz="1800" dirty="0" smtClean="0"/>
              <a:t>01</a:t>
            </a:r>
            <a:r>
              <a:rPr lang="en-US" altLang="ja-JP" sz="1800" baseline="30000" dirty="0" smtClean="0"/>
              <a:t>i</a:t>
            </a:r>
            <a:r>
              <a:rPr lang="ja-JP" altLang="en-US" sz="1800" dirty="0" smtClean="0"/>
              <a:t>｜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≧</a:t>
            </a:r>
            <a:r>
              <a:rPr lang="en-US" altLang="ja-JP" sz="1800" dirty="0" smtClean="0"/>
              <a:t>0}</a:t>
            </a:r>
            <a:r>
              <a:rPr lang="ja-JP" altLang="en-US" sz="1800" dirty="0" smtClean="0"/>
              <a:t>　は</a:t>
            </a:r>
            <a:r>
              <a:rPr lang="ja-JP" altLang="en-US" sz="1800" b="1" dirty="0" smtClean="0"/>
              <a:t>正則集合</a:t>
            </a:r>
            <a:r>
              <a:rPr lang="ja-JP" altLang="en-US" sz="1800" dirty="0" smtClean="0"/>
              <a:t>であるが、それに対して、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{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01</a:t>
            </a:r>
            <a:r>
              <a:rPr lang="en-US" altLang="ja-JP" sz="1800" baseline="30000" dirty="0" smtClean="0"/>
              <a:t>i</a:t>
            </a:r>
            <a:r>
              <a:rPr lang="ja-JP" altLang="en-US" sz="1800" dirty="0" smtClean="0"/>
              <a:t>｜</a:t>
            </a:r>
            <a:r>
              <a:rPr lang="en-US" altLang="ja-JP" sz="1800" dirty="0" err="1" smtClean="0"/>
              <a:t>i</a:t>
            </a:r>
            <a:r>
              <a:rPr lang="ja-JP" altLang="en-US" sz="1800" dirty="0"/>
              <a:t>≧</a:t>
            </a:r>
            <a:r>
              <a:rPr lang="en-US" altLang="ja-JP" sz="1800" dirty="0"/>
              <a:t>0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　、あるいは、</a:t>
            </a:r>
            <a:r>
              <a:rPr lang="en-US" altLang="ja-JP" sz="1800" b="1" dirty="0"/>
              <a:t> </a:t>
            </a:r>
            <a:r>
              <a:rPr lang="en-US" altLang="ja-JP" sz="1800" b="1" dirty="0">
                <a:solidFill>
                  <a:srgbClr val="0000FF"/>
                </a:solidFill>
              </a:rPr>
              <a:t>0+01+011+</a:t>
            </a:r>
            <a:r>
              <a:rPr lang="ja-JP" altLang="en-US" sz="1800" b="1" dirty="0">
                <a:solidFill>
                  <a:srgbClr val="0000FF"/>
                </a:solidFill>
              </a:rPr>
              <a:t>・・・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・</a:t>
            </a:r>
            <a:r>
              <a:rPr lang="ja-JP" altLang="en-US" sz="1800" dirty="0" smtClean="0"/>
              <a:t>はスライド</a:t>
            </a:r>
            <a:r>
              <a:rPr lang="en-US" altLang="ja-JP" sz="1800" dirty="0" smtClean="0"/>
              <a:t>17</a:t>
            </a:r>
            <a:r>
              <a:rPr lang="ja-JP" altLang="en-US" sz="1800" dirty="0" smtClean="0"/>
              <a:t>の書式に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従っていないので、正則表現ではない。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endParaRPr lang="en-US" altLang="ja-JP" sz="18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dirty="0" smtClean="0"/>
              <a:t>また、非正則集合に対する正則表現は存在しない。</a:t>
            </a:r>
            <a:endParaRPr lang="en-US" altLang="ja-JP" sz="18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600" y="62068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　</a:t>
            </a:r>
            <a:r>
              <a:rPr kumimoji="1" lang="en-US" altLang="ja-JP" dirty="0" smtClean="0"/>
              <a:t>2.19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17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1643D-9BE7-409A-B110-C97D64BC4CA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 smtClean="0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857540" y="980728"/>
            <a:ext cx="74494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§2.4.1</a:t>
            </a:r>
            <a:r>
              <a:rPr lang="ja-JP" altLang="en-US" sz="1800" b="1" dirty="0" smtClean="0">
                <a:solidFill>
                  <a:srgbClr val="CC3300"/>
                </a:solidFill>
              </a:rPr>
              <a:t>　　連接</a:t>
            </a:r>
            <a:r>
              <a:rPr lang="ja-JP" altLang="en-US" sz="1800" b="1" dirty="0"/>
              <a:t>（演算</a:t>
            </a:r>
            <a:r>
              <a:rPr lang="ja-JP" altLang="en-US" sz="1800" b="1" dirty="0" smtClean="0"/>
              <a:t>）　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（１</a:t>
            </a:r>
            <a:r>
              <a:rPr lang="ja-JP" altLang="en-US" sz="1800" b="1" dirty="0" smtClean="0"/>
              <a:t>）　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文</a:t>
            </a:r>
            <a:r>
              <a:rPr lang="ja-JP" altLang="en-US" sz="1800" b="1" dirty="0"/>
              <a:t>の</a:t>
            </a:r>
            <a:r>
              <a:rPr lang="ja-JP" altLang="en-US" sz="1800" b="1" dirty="0">
                <a:solidFill>
                  <a:srgbClr val="CC3300"/>
                </a:solidFill>
              </a:rPr>
              <a:t>連接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b="1" dirty="0">
                <a:solidFill>
                  <a:srgbClr val="0000FF"/>
                </a:solidFill>
              </a:rPr>
              <a:t>文</a:t>
            </a:r>
            <a:r>
              <a:rPr lang="ja-JP" altLang="en-US" sz="1800" dirty="0"/>
              <a:t>（記号列）</a:t>
            </a:r>
            <a:r>
              <a:rPr lang="en-US" altLang="ja-JP" sz="1800" dirty="0">
                <a:solidFill>
                  <a:srgbClr val="0000FF"/>
                </a:solidFill>
              </a:rPr>
              <a:t>x</a:t>
            </a:r>
            <a:r>
              <a:rPr lang="ja-JP" altLang="en-US" sz="1800" dirty="0" err="1">
                <a:solidFill>
                  <a:srgbClr val="0000FF"/>
                </a:solidFill>
              </a:rPr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y</a:t>
            </a:r>
            <a:r>
              <a:rPr lang="ja-JP" altLang="en-US" sz="1800" dirty="0"/>
              <a:t>に対して、</a:t>
            </a:r>
            <a:r>
              <a:rPr lang="ja-JP" altLang="en-US" sz="1800" dirty="0">
                <a:solidFill>
                  <a:srgbClr val="0000FF"/>
                </a:solidFill>
              </a:rPr>
              <a:t>文</a:t>
            </a:r>
            <a:r>
              <a:rPr lang="en-US" altLang="ja-JP" sz="1800" dirty="0"/>
              <a:t>x</a:t>
            </a:r>
            <a:r>
              <a:rPr lang="ja-JP" altLang="en-US" sz="1800" dirty="0"/>
              <a:t>の後ろに</a:t>
            </a:r>
            <a:r>
              <a:rPr lang="ja-JP" altLang="en-US" sz="1800" dirty="0">
                <a:solidFill>
                  <a:srgbClr val="0000FF"/>
                </a:solidFill>
              </a:rPr>
              <a:t>文</a:t>
            </a:r>
            <a:r>
              <a:rPr lang="en-US" altLang="ja-JP" sz="1800" dirty="0"/>
              <a:t>y</a:t>
            </a:r>
            <a:r>
              <a:rPr lang="ja-JP" altLang="en-US" sz="1800" dirty="0"/>
              <a:t>をつなげて新しい</a:t>
            </a:r>
            <a:r>
              <a:rPr lang="ja-JP" altLang="en-US" sz="1800" dirty="0">
                <a:solidFill>
                  <a:srgbClr val="0000FF"/>
                </a:solidFill>
              </a:rPr>
              <a:t>文</a:t>
            </a:r>
            <a:r>
              <a:rPr lang="en-US" altLang="ja-JP" sz="1800" dirty="0"/>
              <a:t>x</a:t>
            </a:r>
            <a:r>
              <a:rPr lang="ja-JP" altLang="en-US" sz="1800" dirty="0"/>
              <a:t>・</a:t>
            </a:r>
            <a:r>
              <a:rPr lang="en-US" altLang="ja-JP" sz="1800" dirty="0" smtClean="0"/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（また</a:t>
            </a:r>
            <a:r>
              <a:rPr lang="ja-JP" altLang="en-US" sz="1800" dirty="0"/>
              <a:t>は</a:t>
            </a:r>
            <a:r>
              <a:rPr lang="en-US" altLang="ja-JP" sz="1800" dirty="0" err="1" smtClean="0"/>
              <a:t>xy</a:t>
            </a:r>
            <a:r>
              <a:rPr lang="ja-JP" altLang="en-US" sz="1800" dirty="0" smtClean="0"/>
              <a:t>）</a:t>
            </a:r>
            <a:r>
              <a:rPr lang="ja-JP" altLang="en-US" sz="1800" dirty="0"/>
              <a:t>　を作るという演算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例　</a:t>
            </a:r>
            <a:r>
              <a:rPr lang="en-US" altLang="ja-JP" sz="1800" dirty="0"/>
              <a:t>Σ</a:t>
            </a:r>
            <a:r>
              <a:rPr lang="ja-JP" altLang="en-US" sz="1800" dirty="0"/>
              <a:t>＝</a:t>
            </a:r>
            <a:r>
              <a:rPr lang="en-US" altLang="ja-JP" sz="1800" dirty="0"/>
              <a:t>{0,1}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x=10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y=111</a:t>
            </a:r>
            <a:r>
              <a:rPr lang="ja-JP" altLang="en-US" sz="1800" dirty="0"/>
              <a:t>　のとき、</a:t>
            </a:r>
            <a:r>
              <a:rPr lang="en-US" altLang="ja-JP" sz="1800" dirty="0"/>
              <a:t>x</a:t>
            </a:r>
            <a:r>
              <a:rPr lang="ja-JP" altLang="en-US" sz="1800" dirty="0"/>
              <a:t>の後に</a:t>
            </a:r>
            <a:r>
              <a:rPr lang="en-US" altLang="ja-JP" sz="1800" dirty="0"/>
              <a:t>y</a:t>
            </a:r>
            <a:r>
              <a:rPr lang="ja-JP" altLang="en-US" sz="1800" dirty="0"/>
              <a:t>をつないで新しい文（記号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 　列）</a:t>
            </a:r>
            <a:r>
              <a:rPr lang="en-US" altLang="ja-JP" sz="1800" dirty="0"/>
              <a:t>10111</a:t>
            </a:r>
            <a:r>
              <a:rPr lang="ja-JP" altLang="en-US" sz="1800" dirty="0"/>
              <a:t>（＝</a:t>
            </a:r>
            <a:r>
              <a:rPr lang="en-US" altLang="ja-JP" sz="1800" dirty="0" err="1"/>
              <a:t>xy</a:t>
            </a:r>
            <a:r>
              <a:rPr lang="ja-JP" altLang="en-US" sz="1800" dirty="0"/>
              <a:t>）を作る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（２）</a:t>
            </a:r>
            <a:r>
              <a:rPr lang="ja-JP" altLang="en-US" sz="1800" b="1" dirty="0">
                <a:solidFill>
                  <a:srgbClr val="0000FF"/>
                </a:solidFill>
              </a:rPr>
              <a:t>言語</a:t>
            </a:r>
            <a:r>
              <a:rPr lang="ja-JP" altLang="en-US" sz="1800" b="1" dirty="0"/>
              <a:t>の</a:t>
            </a:r>
            <a:r>
              <a:rPr lang="ja-JP" altLang="en-US" sz="1800" b="1" dirty="0" smtClean="0">
                <a:solidFill>
                  <a:srgbClr val="CC3300"/>
                </a:solidFill>
              </a:rPr>
              <a:t>連接</a:t>
            </a:r>
            <a:endParaRPr lang="ja-JP" altLang="en-US" sz="1800" b="1" dirty="0">
              <a:solidFill>
                <a:srgbClr val="CC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</a:t>
            </a:r>
            <a:r>
              <a:rPr lang="ja-JP" altLang="en-US" sz="1800" dirty="0" smtClean="0"/>
              <a:t>同一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入力</a:t>
            </a:r>
            <a:r>
              <a:rPr lang="ja-JP" altLang="en-US" sz="1800" dirty="0"/>
              <a:t>記号の集合（</a:t>
            </a:r>
            <a:r>
              <a:rPr lang="en-US" altLang="ja-JP" sz="1800" dirty="0"/>
              <a:t>Σ</a:t>
            </a:r>
            <a:r>
              <a:rPr lang="ja-JP" altLang="en-US" sz="1800" dirty="0"/>
              <a:t>が同じ）で構成される言語</a:t>
            </a:r>
            <a:r>
              <a:rPr lang="en-US" altLang="ja-JP" sz="1800" dirty="0"/>
              <a:t>L1</a:t>
            </a:r>
            <a:r>
              <a:rPr lang="ja-JP" altLang="en-US" sz="1800" dirty="0"/>
              <a:t>と</a:t>
            </a:r>
            <a:r>
              <a:rPr lang="en-US" altLang="ja-JP" sz="1800" dirty="0"/>
              <a:t>L2</a:t>
            </a:r>
            <a:r>
              <a:rPr lang="ja-JP" altLang="en-US" sz="1800" dirty="0"/>
              <a:t>に対して、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言語　</a:t>
            </a:r>
            <a:r>
              <a:rPr lang="en-US" altLang="ja-JP" sz="1800" dirty="0"/>
              <a:t>L1L2</a:t>
            </a:r>
            <a:r>
              <a:rPr lang="ja-JP" altLang="en-US" sz="1800" dirty="0"/>
              <a:t>＝</a:t>
            </a:r>
            <a:r>
              <a:rPr lang="en-US" altLang="ja-JP" sz="1800" dirty="0"/>
              <a:t>{xy|x∈L1,</a:t>
            </a:r>
            <a:r>
              <a:rPr lang="ja-JP" altLang="en-US" sz="1800" dirty="0"/>
              <a:t>かつ</a:t>
            </a:r>
            <a:r>
              <a:rPr lang="en-US" altLang="ja-JP" sz="1800" dirty="0"/>
              <a:t>,y∈L2}</a:t>
            </a:r>
            <a:r>
              <a:rPr lang="ja-JP" altLang="en-US" sz="1800" dirty="0"/>
              <a:t>　を</a:t>
            </a:r>
            <a:r>
              <a:rPr lang="en-US" altLang="ja-JP" sz="1800" dirty="0"/>
              <a:t>L1</a:t>
            </a:r>
            <a:r>
              <a:rPr lang="ja-JP" altLang="en-US" sz="1800" dirty="0"/>
              <a:t>と</a:t>
            </a:r>
            <a:r>
              <a:rPr lang="en-US" altLang="ja-JP" sz="1800" dirty="0" smtClean="0"/>
              <a:t>L2</a:t>
            </a:r>
            <a:r>
              <a:rPr lang="ja-JP" altLang="en-US" sz="1800" dirty="0"/>
              <a:t>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連接（演算）された</a:t>
            </a:r>
            <a:r>
              <a:rPr lang="ja-JP" altLang="en-US" sz="1800" b="1" dirty="0">
                <a:solidFill>
                  <a:srgbClr val="FF0000"/>
                </a:solidFill>
              </a:rPr>
              <a:t>言語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と呼ぶ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例　</a:t>
            </a:r>
            <a:r>
              <a:rPr lang="en-US" altLang="ja-JP" sz="1800" dirty="0"/>
              <a:t>Σ={0,1}, L1={</a:t>
            </a:r>
            <a:r>
              <a:rPr lang="ja-JP" altLang="en-US" sz="1800" dirty="0"/>
              <a:t>１</a:t>
            </a:r>
            <a:r>
              <a:rPr lang="en-US" altLang="ja-JP" sz="1800" dirty="0"/>
              <a:t>,01}, L2={0,11,101}</a:t>
            </a:r>
            <a:r>
              <a:rPr lang="ja-JP" altLang="en-US" sz="1800" dirty="0"/>
              <a:t>のとき、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</a:t>
            </a:r>
            <a:r>
              <a:rPr lang="en-US" altLang="ja-JP" sz="1800" dirty="0"/>
              <a:t>L1L2={</a:t>
            </a:r>
            <a:r>
              <a:rPr lang="ja-JP" altLang="en-US" sz="1800" dirty="0"/>
              <a:t>　　　　　　　　　　　　　　　　　　　　　　　　　　</a:t>
            </a:r>
            <a:r>
              <a:rPr lang="en-US" altLang="ja-JP" sz="1800" dirty="0"/>
              <a:t>}</a:t>
            </a:r>
            <a:r>
              <a:rPr lang="ja-JP" altLang="en-US" sz="1800" dirty="0"/>
              <a:t>　である</a:t>
            </a:r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2411760" y="5477900"/>
            <a:ext cx="3816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3183285" y="3242885"/>
            <a:ext cx="304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rgbClr val="0000FF"/>
                </a:solidFill>
              </a:rPr>
              <a:t>言語</a:t>
            </a:r>
            <a:r>
              <a:rPr lang="ja-JP" altLang="en-US" sz="2000" dirty="0">
                <a:solidFill>
                  <a:srgbClr val="0000FF"/>
                </a:solidFill>
              </a:rPr>
              <a:t>は文の集まり（集合）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835696" y="3441322"/>
            <a:ext cx="1347589" cy="27571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352B76-231E-4E8B-B9D4-061DE66E1B4C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55576" y="719282"/>
            <a:ext cx="74888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b="1" dirty="0"/>
              <a:t>正則表現の表現法の</a:t>
            </a:r>
            <a:r>
              <a:rPr lang="ja-JP" altLang="en-US" sz="1800" b="1" dirty="0" smtClean="0"/>
              <a:t>変換　</a:t>
            </a:r>
            <a:r>
              <a:rPr lang="ja-JP" altLang="en-US" sz="1800" dirty="0" smtClean="0"/>
              <a:t>　</a:t>
            </a:r>
            <a:endParaRPr lang="en-US" altLang="ja-JP" sz="1800" dirty="0"/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/>
              <a:t>・１つの</a:t>
            </a:r>
            <a:r>
              <a:rPr lang="ja-JP" altLang="en-US" sz="1800" dirty="0" smtClean="0">
                <a:solidFill>
                  <a:srgbClr val="663300"/>
                </a:solidFill>
              </a:rPr>
              <a:t>正則集合</a:t>
            </a:r>
            <a:r>
              <a:rPr lang="ja-JP" altLang="en-US" sz="1800" dirty="0" smtClean="0"/>
              <a:t>を表す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正則表現</a:t>
            </a:r>
            <a:r>
              <a:rPr lang="ja-JP" altLang="en-US" sz="1800" dirty="0" smtClean="0"/>
              <a:t>の方法は一般にいく通りもある。</a:t>
            </a: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/>
              <a:t>例　　正則集合</a:t>
            </a:r>
            <a:r>
              <a:rPr lang="en-US" altLang="ja-JP" sz="1800" dirty="0" smtClean="0"/>
              <a:t>{0,1}</a:t>
            </a:r>
            <a:r>
              <a:rPr lang="ja-JP" altLang="en-US" sz="1800" dirty="0" smtClean="0"/>
              <a:t>*を表す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正則表現</a:t>
            </a:r>
            <a:r>
              <a:rPr lang="ja-JP" altLang="en-US" sz="1800" dirty="0" smtClean="0"/>
              <a:t>は、</a:t>
            </a:r>
            <a:r>
              <a:rPr lang="en-US" altLang="ja-JP" sz="1800" dirty="0" smtClean="0"/>
              <a:t>(</a:t>
            </a:r>
            <a:r>
              <a:rPr lang="en-US" altLang="ja-JP" sz="1800" b="1" dirty="0" smtClean="0"/>
              <a:t>0</a:t>
            </a:r>
            <a:r>
              <a:rPr lang="en-US" altLang="ja-JP" sz="1800" dirty="0" smtClean="0"/>
              <a:t>+</a:t>
            </a:r>
            <a:r>
              <a:rPr lang="en-US" altLang="ja-JP" sz="1800" b="1" dirty="0" smtClean="0"/>
              <a:t>1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*　や　</a:t>
            </a:r>
            <a:r>
              <a:rPr lang="en-US" altLang="ja-JP" sz="1800" dirty="0" smtClean="0"/>
              <a:t>(</a:t>
            </a:r>
            <a:r>
              <a:rPr lang="en-US" altLang="ja-JP" sz="1800" b="1" dirty="0" smtClean="0"/>
              <a:t>0</a:t>
            </a:r>
            <a:r>
              <a:rPr lang="en-US" altLang="ja-JP" sz="1800" dirty="0" smtClean="0"/>
              <a:t>*</a:t>
            </a:r>
            <a:r>
              <a:rPr lang="en-US" altLang="ja-JP" sz="1800" b="1" dirty="0" smtClean="0"/>
              <a:t>1</a:t>
            </a:r>
            <a:r>
              <a:rPr lang="en-US" altLang="ja-JP" sz="1800" dirty="0" smtClean="0"/>
              <a:t>*)*</a:t>
            </a:r>
            <a:r>
              <a:rPr lang="ja-JP" altLang="en-US" sz="1800" dirty="0" smtClean="0"/>
              <a:t>　　がある。</a:t>
            </a: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/>
              <a:t>・ここで、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正則表現</a:t>
            </a:r>
            <a:r>
              <a:rPr lang="en-US" altLang="ja-JP" sz="1800" b="1" dirty="0" smtClean="0"/>
              <a:t>R</a:t>
            </a:r>
            <a:r>
              <a:rPr lang="ja-JP" altLang="en-US" sz="1800" dirty="0"/>
              <a:t>が</a:t>
            </a:r>
            <a:r>
              <a:rPr lang="ja-JP" altLang="en-US" sz="1800" dirty="0" smtClean="0"/>
              <a:t>表す正則集合（正則言語）を</a:t>
            </a:r>
            <a:r>
              <a:rPr lang="en-US" altLang="ja-JP" sz="1800" dirty="0" smtClean="0"/>
              <a:t>L(</a:t>
            </a:r>
            <a:r>
              <a:rPr lang="en-US" altLang="ja-JP" sz="1800" b="1" dirty="0" smtClean="0"/>
              <a:t>R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とする。</a:t>
            </a: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/>
              <a:t>　また、２つの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正則表現</a:t>
            </a:r>
            <a:r>
              <a:rPr lang="en-US" altLang="ja-JP" sz="1800" b="1" dirty="0" smtClean="0"/>
              <a:t>R,S</a:t>
            </a:r>
            <a:r>
              <a:rPr lang="ja-JP" altLang="en-US" sz="1800" dirty="0" smtClean="0"/>
              <a:t>において、Ｌ（</a:t>
            </a:r>
            <a:r>
              <a:rPr lang="en-US" altLang="ja-JP" sz="1800" b="1" dirty="0" smtClean="0"/>
              <a:t>R</a:t>
            </a:r>
            <a:r>
              <a:rPr lang="ja-JP" altLang="en-US" sz="1800" dirty="0" smtClean="0"/>
              <a:t>）＝Ｌ（</a:t>
            </a:r>
            <a:r>
              <a:rPr lang="en-US" altLang="ja-JP" sz="1800" b="1" dirty="0" smtClean="0"/>
              <a:t>S</a:t>
            </a:r>
            <a:r>
              <a:rPr lang="ja-JP" altLang="en-US" sz="1800" dirty="0" smtClean="0"/>
              <a:t>）であるとき、</a:t>
            </a: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/>
              <a:t>　２つ</a:t>
            </a:r>
            <a:r>
              <a:rPr lang="ja-JP" altLang="en-US" sz="1800" dirty="0"/>
              <a:t>の</a:t>
            </a:r>
            <a:r>
              <a:rPr lang="ja-JP" altLang="en-US" sz="1800" b="1" dirty="0">
                <a:solidFill>
                  <a:srgbClr val="0000FF"/>
                </a:solidFill>
              </a:rPr>
              <a:t>正則表現</a:t>
            </a:r>
            <a:r>
              <a:rPr lang="en-US" altLang="ja-JP" sz="1800" b="1" dirty="0" smtClean="0"/>
              <a:t>R</a:t>
            </a:r>
            <a:r>
              <a:rPr lang="ja-JP" altLang="en-US" sz="1800" dirty="0" smtClean="0"/>
              <a:t>と</a:t>
            </a:r>
            <a:r>
              <a:rPr lang="en-US" altLang="ja-JP" sz="1800" b="1" dirty="0" smtClean="0"/>
              <a:t>S</a:t>
            </a:r>
            <a:r>
              <a:rPr lang="ja-JP" altLang="en-US" sz="1800" dirty="0" smtClean="0"/>
              <a:t>は等価であるといい、</a:t>
            </a:r>
            <a:r>
              <a:rPr lang="en-US" altLang="ja-JP" sz="1800" b="1" dirty="0" smtClean="0"/>
              <a:t>R</a:t>
            </a:r>
            <a:r>
              <a:rPr lang="en-US" altLang="ja-JP" sz="1800" dirty="0" smtClean="0"/>
              <a:t>=</a:t>
            </a:r>
            <a:r>
              <a:rPr lang="en-US" altLang="ja-JP" sz="1800" b="1" dirty="0" smtClean="0"/>
              <a:t>S</a:t>
            </a:r>
            <a:r>
              <a:rPr lang="ja-JP" altLang="en-US" sz="1800" b="1" dirty="0" smtClean="0"/>
              <a:t>　</a:t>
            </a:r>
            <a:r>
              <a:rPr lang="ja-JP" altLang="en-US" sz="1800" dirty="0" smtClean="0"/>
              <a:t>と表す。</a:t>
            </a: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/>
              <a:t>　例えば、</a:t>
            </a:r>
            <a:r>
              <a:rPr lang="en-US" altLang="ja-JP" sz="1800" dirty="0" smtClean="0"/>
              <a:t>L((</a:t>
            </a:r>
            <a:r>
              <a:rPr lang="en-US" altLang="ja-JP" sz="1800" b="1" dirty="0" smtClean="0"/>
              <a:t>0+1</a:t>
            </a:r>
            <a:r>
              <a:rPr lang="en-US" altLang="ja-JP" sz="1800" dirty="0" smtClean="0"/>
              <a:t>)*)=L((</a:t>
            </a:r>
            <a:r>
              <a:rPr lang="en-US" altLang="ja-JP" sz="1800" b="1" dirty="0" smtClean="0"/>
              <a:t>0</a:t>
            </a:r>
            <a:r>
              <a:rPr lang="en-US" altLang="ja-JP" sz="1800" dirty="0" smtClean="0"/>
              <a:t>*</a:t>
            </a:r>
            <a:r>
              <a:rPr lang="en-US" altLang="ja-JP" sz="1800" b="1" dirty="0" smtClean="0"/>
              <a:t>1</a:t>
            </a:r>
            <a:r>
              <a:rPr lang="en-US" altLang="ja-JP" sz="1800" dirty="0" smtClean="0"/>
              <a:t>*)*)</a:t>
            </a:r>
            <a:r>
              <a:rPr lang="ja-JP" altLang="en-US" sz="1800" dirty="0" smtClean="0"/>
              <a:t>　＝　</a:t>
            </a:r>
            <a:r>
              <a:rPr lang="en-US" altLang="ja-JP" sz="1800" dirty="0" smtClean="0"/>
              <a:t>{0,1}*</a:t>
            </a:r>
            <a:r>
              <a:rPr lang="ja-JP" altLang="en-US" sz="1800" dirty="0" smtClean="0"/>
              <a:t>　であるから、</a:t>
            </a:r>
            <a:r>
              <a:rPr lang="en-US" altLang="ja-JP" sz="1800" dirty="0" smtClean="0"/>
              <a:t> (</a:t>
            </a:r>
            <a:r>
              <a:rPr lang="en-US" altLang="ja-JP" sz="1800" b="1" dirty="0"/>
              <a:t>0</a:t>
            </a:r>
            <a:r>
              <a:rPr lang="en-US" altLang="ja-JP" sz="1800" dirty="0"/>
              <a:t>+</a:t>
            </a:r>
            <a:r>
              <a:rPr lang="en-US" altLang="ja-JP" sz="1800" b="1" dirty="0"/>
              <a:t>1</a:t>
            </a:r>
            <a:r>
              <a:rPr lang="en-US" altLang="ja-JP" sz="1800" dirty="0"/>
              <a:t>)</a:t>
            </a:r>
            <a:r>
              <a:rPr lang="ja-JP" altLang="en-US" sz="1800" dirty="0"/>
              <a:t>*　</a:t>
            </a:r>
            <a:r>
              <a:rPr lang="en-US" altLang="ja-JP" sz="1800" dirty="0" smtClean="0"/>
              <a:t>=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(</a:t>
            </a:r>
            <a:r>
              <a:rPr lang="en-US" altLang="ja-JP" sz="1800" b="1" dirty="0"/>
              <a:t>0</a:t>
            </a:r>
            <a:r>
              <a:rPr lang="en-US" altLang="ja-JP" sz="1800" dirty="0"/>
              <a:t>*</a:t>
            </a:r>
            <a:r>
              <a:rPr lang="en-US" altLang="ja-JP" sz="1800" b="1" dirty="0"/>
              <a:t>1</a:t>
            </a:r>
            <a:r>
              <a:rPr lang="en-US" altLang="ja-JP" sz="1800" dirty="0"/>
              <a:t>*)*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dirty="0" smtClean="0"/>
              <a:t>・正則表現に関して成り立つ等式を以下に示す。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027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352B76-231E-4E8B-B9D4-061DE66E1B4C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 dirty="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42078" y="505753"/>
            <a:ext cx="6984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b="1" dirty="0"/>
              <a:t>正則</a:t>
            </a:r>
            <a:r>
              <a:rPr lang="ja-JP" altLang="en-US" sz="1800" b="1" dirty="0" smtClean="0"/>
              <a:t>表現　</a:t>
            </a:r>
            <a:r>
              <a:rPr lang="en-US" altLang="ja-JP" sz="1800" b="1" dirty="0" smtClean="0"/>
              <a:t>(R,S,T)</a:t>
            </a:r>
            <a:r>
              <a:rPr lang="ja-JP" altLang="en-US" sz="1800" b="1" dirty="0" smtClean="0"/>
              <a:t>に関して成り立つ等号関係</a:t>
            </a:r>
            <a:r>
              <a:rPr lang="ja-JP" altLang="en-US" sz="1800" b="1" dirty="0"/>
              <a:t>（</a:t>
            </a:r>
            <a:r>
              <a:rPr lang="ja-JP" altLang="en-US" sz="1800" b="1" dirty="0" smtClean="0"/>
              <a:t>その</a:t>
            </a:r>
            <a:r>
              <a:rPr lang="en-US" altLang="ja-JP" sz="1800" b="1" dirty="0" smtClean="0"/>
              <a:t>1</a:t>
            </a:r>
            <a:r>
              <a:rPr lang="ja-JP" altLang="en-US" sz="1800" b="1" dirty="0" smtClean="0"/>
              <a:t>）　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表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2.7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より</a:t>
            </a:r>
            <a:r>
              <a:rPr lang="ja-JP" altLang="en-US" sz="1800" dirty="0" smtClean="0"/>
              <a:t>　</a:t>
            </a:r>
            <a:endParaRPr lang="en-US" altLang="ja-JP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1351499"/>
            <a:ext cx="36647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/>
              <a:t>(1)  </a:t>
            </a:r>
            <a:r>
              <a:rPr kumimoji="1" lang="ja-JP" altLang="en-US" sz="1800" b="1" dirty="0" smtClean="0"/>
              <a:t>　</a:t>
            </a:r>
            <a:r>
              <a:rPr kumimoji="1" lang="en-US" altLang="ja-JP" sz="1800" b="1" dirty="0" smtClean="0"/>
              <a:t> φ</a:t>
            </a:r>
            <a:r>
              <a:rPr kumimoji="1" lang="ja-JP" altLang="en-US" sz="1800" b="1" dirty="0" smtClean="0"/>
              <a:t>*　</a:t>
            </a:r>
            <a:r>
              <a:rPr kumimoji="1" lang="en-US" altLang="ja-JP" sz="1800" b="1" dirty="0" smtClean="0"/>
              <a:t>=</a:t>
            </a:r>
            <a:r>
              <a:rPr kumimoji="1" lang="ja-JP" altLang="en-US" sz="1800" b="1" dirty="0" smtClean="0"/>
              <a:t>　</a:t>
            </a:r>
            <a:r>
              <a:rPr kumimoji="1" lang="en-US" altLang="ja-JP" sz="1800" b="1" dirty="0" smtClean="0"/>
              <a:t>ε</a:t>
            </a:r>
          </a:p>
          <a:p>
            <a:r>
              <a:rPr lang="en-US" altLang="ja-JP" sz="1800" b="1" dirty="0" smtClean="0"/>
              <a:t>(2)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R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</a:t>
            </a:r>
          </a:p>
          <a:p>
            <a:r>
              <a:rPr kumimoji="1" lang="en-US" altLang="ja-JP" sz="1800" b="1" dirty="0" smtClean="0"/>
              <a:t>(3)  </a:t>
            </a:r>
            <a:r>
              <a:rPr kumimoji="1" lang="ja-JP" altLang="en-US" sz="1800" b="1" dirty="0" smtClean="0"/>
              <a:t>　</a:t>
            </a:r>
            <a:r>
              <a:rPr kumimoji="1" lang="en-US" altLang="ja-JP" sz="1800" b="1" dirty="0" smtClean="0"/>
              <a:t> φ</a:t>
            </a:r>
            <a:r>
              <a:rPr kumimoji="1" lang="ja-JP" altLang="en-US" sz="1800" b="1" dirty="0" smtClean="0"/>
              <a:t>*</a:t>
            </a:r>
            <a:r>
              <a:rPr lang="en-US" altLang="ja-JP" sz="1800" b="1" dirty="0"/>
              <a:t>R</a:t>
            </a:r>
            <a:r>
              <a:rPr kumimoji="1" lang="ja-JP" altLang="en-US" sz="1800" b="1" dirty="0" smtClean="0"/>
              <a:t>　</a:t>
            </a:r>
            <a:r>
              <a:rPr kumimoji="1" lang="en-US" altLang="ja-JP" sz="1800" b="1" dirty="0" smtClean="0"/>
              <a:t>=</a:t>
            </a:r>
            <a:r>
              <a:rPr kumimoji="1" lang="ja-JP" altLang="en-US" sz="1800" b="1" dirty="0" smtClean="0"/>
              <a:t>　</a:t>
            </a:r>
            <a:r>
              <a:rPr lang="en-US" altLang="ja-JP" sz="1800" b="1" dirty="0"/>
              <a:t>R</a:t>
            </a:r>
            <a:endParaRPr kumimoji="1" lang="en-US" altLang="ja-JP" sz="1800" b="1" dirty="0" smtClean="0"/>
          </a:p>
          <a:p>
            <a:r>
              <a:rPr lang="en-US" altLang="ja-JP" sz="1800" b="1" dirty="0" smtClean="0"/>
              <a:t>(4) 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φ</a:t>
            </a:r>
            <a:r>
              <a:rPr lang="ja-JP" altLang="en-US" sz="1800" b="1" dirty="0" smtClean="0"/>
              <a:t>*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</a:t>
            </a:r>
            <a:endParaRPr lang="en-US" altLang="ja-JP" sz="1800" b="1" dirty="0" smtClean="0"/>
          </a:p>
          <a:p>
            <a:r>
              <a:rPr kumimoji="1" lang="en-US" altLang="ja-JP" sz="1800" b="1" dirty="0" smtClean="0"/>
              <a:t>(5)   </a:t>
            </a:r>
            <a:r>
              <a:rPr kumimoji="1" lang="ja-JP" altLang="en-US" sz="1800" b="1" dirty="0" smtClean="0"/>
              <a:t>　</a:t>
            </a:r>
            <a:r>
              <a:rPr kumimoji="1" lang="en-US" altLang="ja-JP" sz="1800" b="1" dirty="0" smtClean="0"/>
              <a:t>(R</a:t>
            </a:r>
            <a:r>
              <a:rPr kumimoji="1" lang="ja-JP" altLang="en-US" sz="1800" b="1" dirty="0" smtClean="0"/>
              <a:t>*</a:t>
            </a:r>
            <a:r>
              <a:rPr kumimoji="1" lang="en-US" altLang="ja-JP" sz="1800" b="1" dirty="0" smtClean="0"/>
              <a:t>)</a:t>
            </a:r>
            <a:r>
              <a:rPr kumimoji="1" lang="ja-JP" altLang="en-US" sz="1800" b="1" dirty="0" smtClean="0"/>
              <a:t>*　</a:t>
            </a:r>
            <a:r>
              <a:rPr kumimoji="1" lang="en-US" altLang="ja-JP" sz="1800" b="1" dirty="0" smtClean="0"/>
              <a:t>=</a:t>
            </a:r>
            <a:r>
              <a:rPr kumimoji="1" lang="ja-JP" altLang="en-US" sz="1800" b="1" dirty="0" smtClean="0"/>
              <a:t>　</a:t>
            </a:r>
            <a:r>
              <a:rPr lang="en-US" altLang="ja-JP" sz="1800" b="1" dirty="0"/>
              <a:t>R</a:t>
            </a:r>
            <a:r>
              <a:rPr kumimoji="1" lang="ja-JP" altLang="en-US" sz="1800" b="1" dirty="0" smtClean="0"/>
              <a:t>*</a:t>
            </a:r>
            <a:endParaRPr kumimoji="1" lang="en-US" altLang="ja-JP" sz="1800" b="1" dirty="0" smtClean="0"/>
          </a:p>
          <a:p>
            <a:r>
              <a:rPr lang="en-US" altLang="ja-JP" sz="1800" b="1" dirty="0" smtClean="0"/>
              <a:t>(6)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</a:t>
            </a:r>
            <a:endParaRPr lang="en-US" altLang="ja-JP" sz="1800" b="1" dirty="0"/>
          </a:p>
          <a:p>
            <a:r>
              <a:rPr lang="en-US" altLang="ja-JP" sz="1800" b="1" dirty="0" smtClean="0"/>
              <a:t>(7)</a:t>
            </a:r>
            <a:r>
              <a:rPr lang="ja-JP" altLang="en-US" sz="1800" b="1" dirty="0" smtClean="0"/>
              <a:t>　　</a:t>
            </a:r>
            <a:r>
              <a:rPr lang="en-US" altLang="ja-JP" sz="1800" b="1" dirty="0" smtClean="0"/>
              <a:t>R+S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S+R</a:t>
            </a:r>
          </a:p>
          <a:p>
            <a:r>
              <a:rPr lang="en-US" altLang="ja-JP" sz="1800" b="1" dirty="0" smtClean="0"/>
              <a:t>(8) 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RS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RT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（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T</a:t>
            </a:r>
            <a:r>
              <a:rPr lang="ja-JP" altLang="en-US" sz="1800" b="1" dirty="0" smtClean="0"/>
              <a:t>）</a:t>
            </a:r>
            <a:endParaRPr lang="en-US" altLang="ja-JP" sz="1800" b="1" dirty="0" smtClean="0"/>
          </a:p>
          <a:p>
            <a:r>
              <a:rPr lang="en-US" altLang="ja-JP" sz="1800" b="1" dirty="0" smtClean="0"/>
              <a:t>(9) 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RT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ST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（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S)T</a:t>
            </a:r>
            <a:endParaRPr lang="en-US" altLang="ja-JP" sz="1800" b="1" dirty="0"/>
          </a:p>
          <a:p>
            <a:r>
              <a:rPr lang="en-US" altLang="ja-JP" sz="1800" b="1" dirty="0" smtClean="0"/>
              <a:t>(10)   (R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*</a:t>
            </a:r>
            <a:r>
              <a:rPr lang="en-US" altLang="ja-JP" sz="1800" b="1" dirty="0" smtClean="0"/>
              <a:t>)*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(R</a:t>
            </a:r>
            <a:r>
              <a:rPr lang="ja-JP" altLang="en-US" sz="1800" b="1" dirty="0" smtClean="0"/>
              <a:t>＋</a:t>
            </a:r>
            <a:r>
              <a:rPr lang="en-US" altLang="ja-JP" sz="1800" b="1" dirty="0"/>
              <a:t>S</a:t>
            </a:r>
            <a:r>
              <a:rPr lang="en-US" altLang="ja-JP" sz="1800" b="1" dirty="0" smtClean="0"/>
              <a:t>)</a:t>
            </a:r>
            <a:r>
              <a:rPr lang="ja-JP" altLang="en-US" sz="1800" b="1" dirty="0" smtClean="0"/>
              <a:t>*</a:t>
            </a:r>
            <a:endParaRPr lang="en-US" altLang="ja-JP" sz="1800" b="1" dirty="0" smtClean="0"/>
          </a:p>
          <a:p>
            <a:r>
              <a:rPr lang="en-US" altLang="ja-JP" sz="1800" b="1" dirty="0" smtClean="0"/>
              <a:t>(11)   (R</a:t>
            </a:r>
            <a:r>
              <a:rPr lang="ja-JP" altLang="en-US" sz="1800" b="1" dirty="0" smtClean="0"/>
              <a:t>*</a:t>
            </a:r>
            <a:r>
              <a:rPr lang="en-US" altLang="ja-JP" sz="1800" b="1" dirty="0" smtClean="0"/>
              <a:t>S)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/>
              <a:t> </a:t>
            </a:r>
            <a:r>
              <a:rPr lang="en-US" altLang="ja-JP" sz="1800" b="1" dirty="0" smtClean="0"/>
              <a:t>(R</a:t>
            </a:r>
            <a:r>
              <a:rPr lang="ja-JP" altLang="en-US" sz="1800" b="1" dirty="0" smtClean="0"/>
              <a:t>＋</a:t>
            </a:r>
            <a:r>
              <a:rPr lang="en-US" altLang="ja-JP" sz="1800" b="1" dirty="0"/>
              <a:t>S</a:t>
            </a:r>
            <a:r>
              <a:rPr lang="en-US" altLang="ja-JP" sz="1800" b="1" dirty="0" smtClean="0"/>
              <a:t>)</a:t>
            </a:r>
            <a:r>
              <a:rPr lang="ja-JP" altLang="en-US" sz="1800" b="1" dirty="0" smtClean="0"/>
              <a:t>*</a:t>
            </a:r>
            <a:endParaRPr lang="en-US" altLang="ja-JP" sz="1800" b="1" dirty="0" smtClean="0"/>
          </a:p>
          <a:p>
            <a:r>
              <a:rPr lang="en-US" altLang="ja-JP" sz="1800" b="1" dirty="0" smtClean="0"/>
              <a:t>(12)   (R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S</a:t>
            </a:r>
            <a:r>
              <a:rPr lang="en-US" altLang="ja-JP" sz="1800" b="1" dirty="0" smtClean="0"/>
              <a:t>)</a:t>
            </a:r>
            <a:r>
              <a:rPr lang="ja-JP" altLang="en-US" sz="1800" b="1" dirty="0" smtClean="0"/>
              <a:t>*＋</a:t>
            </a:r>
            <a:r>
              <a:rPr lang="en-US" altLang="ja-JP" sz="1800" b="1" dirty="0" smtClean="0"/>
              <a:t>(S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R</a:t>
            </a:r>
            <a:r>
              <a:rPr lang="en-US" altLang="ja-JP" sz="1800" b="1" dirty="0" smtClean="0"/>
              <a:t>)</a:t>
            </a:r>
            <a:r>
              <a:rPr lang="ja-JP" altLang="en-US" sz="1800" b="1" dirty="0" smtClean="0"/>
              <a:t>*　＝　</a:t>
            </a:r>
            <a:r>
              <a:rPr lang="en-US" altLang="ja-JP" sz="1800" b="1" dirty="0" smtClean="0"/>
              <a:t>(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S)</a:t>
            </a:r>
            <a:r>
              <a:rPr lang="ja-JP" altLang="en-US" sz="1800" b="1" dirty="0" smtClean="0"/>
              <a:t>*</a:t>
            </a:r>
            <a:endParaRPr lang="en-US" altLang="ja-JP" sz="1800" b="1" dirty="0"/>
          </a:p>
          <a:p>
            <a:r>
              <a:rPr lang="en-US" altLang="ja-JP" sz="1800" b="1" dirty="0" smtClean="0"/>
              <a:t>(13)   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＋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/>
              <a:t>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S</a:t>
            </a:r>
            <a:endParaRPr lang="en-US" altLang="ja-JP" sz="1800" b="1" dirty="0" smtClean="0"/>
          </a:p>
          <a:p>
            <a:r>
              <a:rPr lang="en-US" altLang="ja-JP" sz="1800" b="1" dirty="0" smtClean="0"/>
              <a:t>(14)   R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*＋</a:t>
            </a:r>
            <a:r>
              <a:rPr lang="en-US" altLang="ja-JP" sz="1800" b="1" dirty="0"/>
              <a:t>R</a:t>
            </a:r>
            <a:r>
              <a:rPr lang="ja-JP" altLang="en-US" sz="1800" b="1" dirty="0"/>
              <a:t>　</a:t>
            </a:r>
            <a:r>
              <a:rPr lang="en-US" altLang="ja-JP" sz="1800" b="1" dirty="0"/>
              <a:t>=</a:t>
            </a:r>
            <a:r>
              <a:rPr lang="ja-JP" altLang="en-US" sz="1800" b="1" dirty="0"/>
              <a:t>　</a:t>
            </a:r>
            <a:r>
              <a:rPr lang="en-US" altLang="ja-JP" sz="1800" b="1" dirty="0" smtClean="0"/>
              <a:t>R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*</a:t>
            </a:r>
            <a:endParaRPr lang="en-US" altLang="ja-JP" sz="1800" b="1" dirty="0" smtClean="0"/>
          </a:p>
          <a:p>
            <a:r>
              <a:rPr lang="en-US" altLang="ja-JP" sz="1800" b="1" dirty="0" smtClean="0"/>
              <a:t>(15)   (R</a:t>
            </a:r>
            <a:r>
              <a:rPr lang="ja-JP" altLang="en-US" sz="1800" b="1" dirty="0" smtClean="0"/>
              <a:t>＋</a:t>
            </a:r>
            <a:r>
              <a:rPr lang="en-US" altLang="ja-JP" sz="1800" b="1" dirty="0"/>
              <a:t>S</a:t>
            </a:r>
            <a:r>
              <a:rPr lang="en-US" altLang="ja-JP" sz="1800" b="1" dirty="0" smtClean="0"/>
              <a:t>)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S</a:t>
            </a:r>
            <a:r>
              <a:rPr lang="ja-JP" altLang="en-US" sz="1800" b="1" dirty="0" smtClean="0"/>
              <a:t>＋</a:t>
            </a:r>
            <a:r>
              <a:rPr lang="en-US" altLang="ja-JP" sz="1800" b="1" dirty="0" smtClean="0"/>
              <a:t>φ</a:t>
            </a:r>
            <a:r>
              <a:rPr lang="ja-JP" altLang="en-US" sz="1800" b="1" dirty="0" smtClean="0"/>
              <a:t>*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(R</a:t>
            </a:r>
            <a:r>
              <a:rPr lang="ja-JP" altLang="en-US" sz="1800" b="1" dirty="0" smtClean="0"/>
              <a:t>*</a:t>
            </a:r>
            <a:r>
              <a:rPr lang="en-US" altLang="ja-JP" sz="1800" b="1" dirty="0"/>
              <a:t>S</a:t>
            </a:r>
            <a:r>
              <a:rPr lang="en-US" altLang="ja-JP" sz="1800" b="1" dirty="0" smtClean="0"/>
              <a:t>)</a:t>
            </a:r>
            <a:r>
              <a:rPr lang="ja-JP" altLang="en-US" sz="1800" b="1" dirty="0" smtClean="0"/>
              <a:t>*</a:t>
            </a:r>
            <a:endParaRPr lang="en-US" altLang="ja-JP" sz="1800" b="1" dirty="0"/>
          </a:p>
          <a:p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79127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352B76-231E-4E8B-B9D4-061DE66E1B4C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 dirty="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99592" y="1340768"/>
            <a:ext cx="63563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ja-JP" sz="1800" b="1" dirty="0" smtClean="0"/>
              <a:t>(1)</a:t>
            </a:r>
            <a:r>
              <a:rPr lang="ja-JP" altLang="en-US" sz="1800" b="1" dirty="0"/>
              <a:t>　 </a:t>
            </a:r>
            <a:r>
              <a:rPr lang="ja-JP" altLang="en-US" sz="1800" b="1" dirty="0" smtClean="0"/>
              <a:t> </a:t>
            </a:r>
            <a:r>
              <a:rPr lang="en-US" altLang="ja-JP" sz="1800" b="1" dirty="0" err="1" smtClean="0"/>
              <a:t>φ+R</a:t>
            </a:r>
            <a:r>
              <a:rPr lang="en-US" altLang="ja-JP" sz="1800" b="1" dirty="0" smtClean="0"/>
              <a:t>=</a:t>
            </a:r>
            <a:r>
              <a:rPr lang="en-US" altLang="ja-JP" sz="1800" b="1" dirty="0" err="1" smtClean="0"/>
              <a:t>R+φ</a:t>
            </a:r>
            <a:r>
              <a:rPr lang="ja-JP" altLang="en-US" sz="1800" b="1" dirty="0"/>
              <a:t>　　　</a:t>
            </a:r>
            <a:r>
              <a:rPr lang="en-US" altLang="ja-JP" sz="1800" b="1" dirty="0" err="1"/>
              <a:t>Rφ</a:t>
            </a:r>
            <a:r>
              <a:rPr lang="en-US" altLang="ja-JP" sz="1800" b="1" dirty="0"/>
              <a:t>=</a:t>
            </a:r>
            <a:r>
              <a:rPr lang="en-US" altLang="ja-JP" sz="1800" b="1" dirty="0" err="1"/>
              <a:t>φR</a:t>
            </a:r>
            <a:r>
              <a:rPr lang="en-US" altLang="ja-JP" sz="1800" b="1" dirty="0"/>
              <a:t>=φ</a:t>
            </a:r>
            <a:r>
              <a:rPr lang="ja-JP" altLang="en-US" sz="1800" b="1" dirty="0"/>
              <a:t>　　</a:t>
            </a:r>
            <a:r>
              <a:rPr lang="en-US" altLang="ja-JP" sz="1800" b="1" dirty="0" err="1"/>
              <a:t>Rε</a:t>
            </a:r>
            <a:r>
              <a:rPr lang="en-US" altLang="ja-JP" sz="1800" b="1" dirty="0"/>
              <a:t>=</a:t>
            </a:r>
            <a:r>
              <a:rPr lang="en-US" altLang="ja-JP" sz="1800" b="1" dirty="0" err="1"/>
              <a:t>εR</a:t>
            </a:r>
            <a:r>
              <a:rPr lang="en-US" altLang="ja-JP" sz="1800" b="1" dirty="0"/>
              <a:t>=R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/>
              <a:t>(2)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</a:t>
            </a:r>
            <a:r>
              <a:rPr lang="en-US" altLang="ja-JP" sz="1800" b="1" dirty="0"/>
              <a:t>+(S+T)=(R+S)+T=R+S+T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/>
              <a:t>(3)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R(ST</a:t>
            </a:r>
            <a:r>
              <a:rPr lang="en-US" altLang="ja-JP" sz="1800" b="1" dirty="0"/>
              <a:t>)=(RS)T=RST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/>
              <a:t>(4) </a:t>
            </a:r>
            <a:r>
              <a:rPr lang="en-US" altLang="ja-JP" sz="1800" b="1" dirty="0" smtClean="0"/>
              <a:t>   R</a:t>
            </a:r>
            <a:r>
              <a:rPr lang="en-US" altLang="ja-JP" sz="1800" b="1" baseline="30000" dirty="0" smtClean="0"/>
              <a:t>0</a:t>
            </a:r>
            <a:r>
              <a:rPr lang="en-US" altLang="ja-JP" sz="1800" b="1" dirty="0" smtClean="0"/>
              <a:t>=ε</a:t>
            </a:r>
            <a:r>
              <a:rPr lang="ja-JP" altLang="en-US" sz="1800" b="1" dirty="0"/>
              <a:t>　　　　　　</a:t>
            </a:r>
            <a:endParaRPr lang="ja-JP" altLang="en-US" sz="18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 smtClean="0"/>
              <a:t>(5) 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</a:t>
            </a:r>
            <a:r>
              <a:rPr lang="en-US" altLang="ja-JP" sz="1800" b="1" dirty="0"/>
              <a:t>*=</a:t>
            </a:r>
            <a:r>
              <a:rPr lang="en-US" altLang="ja-JP" sz="1800" b="1" dirty="0" err="1"/>
              <a:t>ε+RR</a:t>
            </a:r>
            <a:r>
              <a:rPr lang="en-US" altLang="ja-JP" sz="1800" b="1" dirty="0"/>
              <a:t>*=(</a:t>
            </a:r>
            <a:r>
              <a:rPr lang="en-US" altLang="ja-JP" sz="1800" b="1" dirty="0" err="1"/>
              <a:t>ε+R</a:t>
            </a:r>
            <a:r>
              <a:rPr lang="en-US" altLang="ja-JP" sz="1800" b="1" dirty="0"/>
              <a:t>)*</a:t>
            </a:r>
          </a:p>
          <a:p>
            <a:pPr eaLnBrk="1" hangingPunct="1">
              <a:spcBef>
                <a:spcPct val="30000"/>
              </a:spcBef>
              <a:buFontTx/>
              <a:buAutoNum type="arabicParenBoth" startAt="6"/>
            </a:pPr>
            <a:r>
              <a:rPr lang="en-US" altLang="ja-JP" sz="1800" b="1" dirty="0" smtClean="0"/>
              <a:t>   RR</a:t>
            </a:r>
            <a:r>
              <a:rPr lang="en-US" altLang="ja-JP" sz="1800" b="1" dirty="0"/>
              <a:t>*=R*R </a:t>
            </a:r>
            <a:endParaRPr lang="en-US" altLang="ja-JP" sz="1800" b="1" dirty="0" smtClean="0"/>
          </a:p>
          <a:p>
            <a:pPr eaLnBrk="1" hangingPunct="1">
              <a:spcBef>
                <a:spcPct val="30000"/>
              </a:spcBef>
              <a:buFontTx/>
              <a:buAutoNum type="arabicParenBoth" startAt="6"/>
            </a:pP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</a:t>
            </a:r>
            <a:r>
              <a:rPr lang="en-US" altLang="ja-JP" sz="1800" b="1" dirty="0"/>
              <a:t>*=ε+R+R</a:t>
            </a:r>
            <a:r>
              <a:rPr lang="en-US" altLang="ja-JP" sz="1800" b="1" baseline="30000" dirty="0"/>
              <a:t>2</a:t>
            </a:r>
            <a:r>
              <a:rPr lang="en-US" altLang="ja-JP" sz="1800" b="1" dirty="0"/>
              <a:t>+</a:t>
            </a:r>
            <a:r>
              <a:rPr lang="ja-JP" altLang="en-US" sz="1800" b="1" dirty="0"/>
              <a:t>・・・</a:t>
            </a:r>
            <a:r>
              <a:rPr lang="en-US" altLang="ja-JP" sz="1800" b="1" dirty="0"/>
              <a:t>+R</a:t>
            </a:r>
            <a:r>
              <a:rPr lang="en-US" altLang="ja-JP" sz="1800" b="1" baseline="30000" dirty="0"/>
              <a:t>k</a:t>
            </a:r>
            <a:r>
              <a:rPr lang="en-US" altLang="ja-JP" sz="1800" b="1" dirty="0"/>
              <a:t>+R</a:t>
            </a:r>
            <a:r>
              <a:rPr lang="en-US" altLang="ja-JP" sz="1800" b="1" baseline="30000" dirty="0"/>
              <a:t>k+1</a:t>
            </a:r>
            <a:r>
              <a:rPr lang="en-US" altLang="ja-JP" sz="1800" b="1" dirty="0"/>
              <a:t>R*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 smtClean="0"/>
              <a:t>(</a:t>
            </a:r>
            <a:r>
              <a:rPr lang="en-US" altLang="ja-JP" sz="1800" b="1" dirty="0"/>
              <a:t>8</a:t>
            </a:r>
            <a:r>
              <a:rPr lang="en-US" altLang="ja-JP" sz="1800" b="1" dirty="0" smtClean="0"/>
              <a:t>)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(</a:t>
            </a:r>
            <a:r>
              <a:rPr lang="en-US" altLang="ja-JP" sz="1800" b="1" dirty="0"/>
              <a:t>R*+S</a:t>
            </a:r>
            <a:r>
              <a:rPr lang="en-US" altLang="ja-JP" sz="1800" b="1" dirty="0" smtClean="0"/>
              <a:t>*)*=(</a:t>
            </a:r>
            <a:r>
              <a:rPr lang="en-US" altLang="ja-JP" sz="1800" b="1" dirty="0"/>
              <a:t>R+S)*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 smtClean="0"/>
              <a:t>(</a:t>
            </a:r>
            <a:r>
              <a:rPr lang="en-US" altLang="ja-JP" sz="1800" b="1" dirty="0"/>
              <a:t>9</a:t>
            </a:r>
            <a:r>
              <a:rPr lang="en-US" altLang="ja-JP" sz="1800" b="1" dirty="0" smtClean="0"/>
              <a:t>)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(</a:t>
            </a:r>
            <a:r>
              <a:rPr lang="en-US" altLang="ja-JP" sz="1800" b="1" dirty="0"/>
              <a:t>RS)*R=R(SR)*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/>
              <a:t>(</a:t>
            </a:r>
            <a:r>
              <a:rPr lang="en-US" altLang="ja-JP" sz="1800" b="1" dirty="0" smtClean="0"/>
              <a:t>10) 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(</a:t>
            </a:r>
            <a:r>
              <a:rPr lang="en-US" altLang="ja-JP" sz="1800" b="1" dirty="0"/>
              <a:t>R*S)*=(R+S)*</a:t>
            </a:r>
            <a:r>
              <a:rPr lang="en-US" altLang="ja-JP" sz="1800" b="1" dirty="0" err="1"/>
              <a:t>S+ε</a:t>
            </a:r>
            <a:r>
              <a:rPr lang="en-US" altLang="ja-JP" sz="1800" b="1" dirty="0"/>
              <a:t> 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ja-JP" sz="1800" b="1" dirty="0"/>
              <a:t>(</a:t>
            </a:r>
            <a:r>
              <a:rPr lang="en-US" altLang="ja-JP" sz="1800" b="1" dirty="0" smtClean="0"/>
              <a:t>11)</a:t>
            </a:r>
            <a:r>
              <a:rPr lang="ja-JP" altLang="en-US" sz="1800" b="1" dirty="0" smtClean="0"/>
              <a:t>　 </a:t>
            </a:r>
            <a:r>
              <a:rPr lang="en-US" altLang="ja-JP" sz="1800" b="1" dirty="0" smtClean="0"/>
              <a:t>(</a:t>
            </a:r>
            <a:r>
              <a:rPr lang="en-US" altLang="ja-JP" sz="1800" b="1" dirty="0"/>
              <a:t>SR*)*=S(R+S)*+ε</a:t>
            </a:r>
            <a:endParaRPr lang="en-US" altLang="ja-JP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2078" y="836712"/>
            <a:ext cx="6984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ja-JP" altLang="en-US" sz="1800" b="1" dirty="0"/>
              <a:t>正則</a:t>
            </a:r>
            <a:r>
              <a:rPr lang="ja-JP" altLang="en-US" sz="1800" b="1" dirty="0" smtClean="0"/>
              <a:t>表現　</a:t>
            </a:r>
            <a:r>
              <a:rPr lang="en-US" altLang="ja-JP" sz="1800" b="1" dirty="0" smtClean="0"/>
              <a:t>(R,S,T)</a:t>
            </a:r>
            <a:r>
              <a:rPr lang="ja-JP" altLang="en-US" sz="1800" b="1" dirty="0" smtClean="0"/>
              <a:t>に関して成り立つ等号関係</a:t>
            </a:r>
            <a:r>
              <a:rPr lang="ja-JP" altLang="en-US" sz="1800" b="1" dirty="0"/>
              <a:t>（</a:t>
            </a:r>
            <a:r>
              <a:rPr lang="ja-JP" altLang="en-US" sz="1800" b="1" dirty="0" smtClean="0"/>
              <a:t>その</a:t>
            </a:r>
            <a:r>
              <a:rPr lang="en-US" altLang="ja-JP" sz="1800" b="1" dirty="0" smtClean="0"/>
              <a:t>2</a:t>
            </a:r>
            <a:r>
              <a:rPr lang="ja-JP" altLang="en-US" sz="1800" b="1" dirty="0" smtClean="0"/>
              <a:t>）　</a:t>
            </a:r>
            <a:r>
              <a:rPr lang="ja-JP" altLang="en-US" sz="1800" dirty="0" smtClean="0"/>
              <a:t>　</a:t>
            </a:r>
            <a:endParaRPr lang="en-US" altLang="ja-JP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E5BFE8-1FBA-43DA-85E8-7B02C794A2C6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ja-JP" sz="1400" dirty="0"/>
              <a:t>/23</a:t>
            </a:r>
            <a:endParaRPr lang="en-US" altLang="ja-JP" sz="1400" dirty="0" smtClean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78809" y="548680"/>
            <a:ext cx="70663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演習６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問題１</a:t>
            </a:r>
            <a:r>
              <a:rPr lang="ja-JP" altLang="en-US" sz="1800" dirty="0"/>
              <a:t>　</a:t>
            </a:r>
            <a:r>
              <a:rPr lang="en-US" altLang="ja-JP" sz="1800" b="1" dirty="0"/>
              <a:t>R,S,T</a:t>
            </a:r>
            <a:r>
              <a:rPr lang="ja-JP" altLang="en-US" sz="1800" dirty="0"/>
              <a:t>は正則表現とする。以下の式が成り立つことを説明せよ。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 </a:t>
            </a:r>
            <a:r>
              <a:rPr lang="ja-JP" altLang="en-US" sz="1800" b="1" dirty="0" smtClean="0"/>
              <a:t>    ① </a:t>
            </a:r>
            <a:r>
              <a:rPr lang="en-US" altLang="ja-JP" sz="1800" b="1" dirty="0" smtClean="0"/>
              <a:t>R*</a:t>
            </a:r>
            <a:r>
              <a:rPr lang="en-US" altLang="ja-JP" sz="1800" b="1" dirty="0" err="1" smtClean="0"/>
              <a:t>R+φ</a:t>
            </a:r>
            <a:r>
              <a:rPr lang="ja-JP" altLang="en-US" sz="1800" b="1" dirty="0" smtClean="0"/>
              <a:t>*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/>
              <a:t> </a:t>
            </a:r>
            <a:r>
              <a:rPr lang="en-US" altLang="ja-JP" sz="1800" b="1" dirty="0" smtClean="0"/>
              <a:t>    </a:t>
            </a:r>
            <a:r>
              <a:rPr lang="ja-JP" altLang="en-US" sz="1800" b="1" dirty="0" smtClean="0"/>
              <a:t>② </a:t>
            </a:r>
            <a:r>
              <a:rPr lang="en-US" altLang="ja-JP" sz="1800" b="1" dirty="0"/>
              <a:t>R*R</a:t>
            </a:r>
            <a:r>
              <a:rPr lang="en-US" altLang="ja-JP" sz="1800" b="1" dirty="0" smtClean="0"/>
              <a:t>*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=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　　③ </a:t>
            </a:r>
            <a:r>
              <a:rPr lang="en-US" altLang="ja-JP" sz="1800" b="1" dirty="0" smtClean="0"/>
              <a:t>(R*S*)*  =  (R+S)*</a:t>
            </a: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④ </a:t>
            </a:r>
            <a:r>
              <a:rPr lang="en-US" altLang="ja-JP" sz="1800" b="1" dirty="0" smtClean="0"/>
              <a:t>RS*+R  =  RS*</a:t>
            </a: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⑤</a:t>
            </a:r>
            <a:r>
              <a:rPr lang="en-US" altLang="ja-JP" sz="1800" b="1" dirty="0" smtClean="0"/>
              <a:t>R=S*T</a:t>
            </a:r>
            <a:r>
              <a:rPr lang="ja-JP" altLang="en-US" sz="1800" b="1" dirty="0"/>
              <a:t>　のとき　</a:t>
            </a:r>
            <a:r>
              <a:rPr lang="en-US" altLang="ja-JP" sz="1800" b="1" dirty="0" smtClean="0"/>
              <a:t>R=T+SR </a:t>
            </a:r>
            <a:r>
              <a:rPr lang="ja-JP" altLang="en-US" sz="1800" b="1" dirty="0"/>
              <a:t>　</a:t>
            </a:r>
            <a:r>
              <a:rPr lang="ja-JP" altLang="en-US" sz="1800" b="1" dirty="0" smtClean="0"/>
              <a:t>である。</a:t>
            </a: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endParaRPr lang="en-US" altLang="ja-JP" sz="1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33665" y="25212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その６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D81830-40D7-4335-B7A4-EB3010D73554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 smtClean="0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827088" y="980728"/>
            <a:ext cx="720261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>
                <a:solidFill>
                  <a:schemeClr val="accent2"/>
                </a:solidFill>
              </a:rPr>
              <a:t>言語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連接法の事例</a:t>
            </a: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同一入力記号の集合（</a:t>
            </a:r>
            <a:r>
              <a:rPr lang="en-US" altLang="ja-JP" sz="1800" dirty="0"/>
              <a:t>Σ</a:t>
            </a:r>
            <a:r>
              <a:rPr lang="ja-JP" altLang="en-US" sz="1800" dirty="0"/>
              <a:t>が同じ）で構成される言語</a:t>
            </a:r>
            <a:r>
              <a:rPr lang="en-US" altLang="ja-JP" sz="1800" dirty="0"/>
              <a:t>L1</a:t>
            </a:r>
            <a:r>
              <a:rPr lang="ja-JP" altLang="en-US" sz="1800" dirty="0"/>
              <a:t>と</a:t>
            </a:r>
            <a:r>
              <a:rPr lang="en-US" altLang="ja-JP" sz="1800" dirty="0"/>
              <a:t>L2</a:t>
            </a:r>
            <a:r>
              <a:rPr lang="ja-JP" altLang="en-US" sz="1800" dirty="0"/>
              <a:t>に対して、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言語　</a:t>
            </a:r>
            <a:r>
              <a:rPr lang="en-US" altLang="ja-JP" sz="1800" dirty="0"/>
              <a:t>L1L2</a:t>
            </a:r>
            <a:r>
              <a:rPr lang="ja-JP" altLang="en-US" sz="1800" dirty="0"/>
              <a:t>＝</a:t>
            </a:r>
            <a:r>
              <a:rPr lang="en-US" altLang="ja-JP" sz="1800" dirty="0"/>
              <a:t>{xy|x∈L1,</a:t>
            </a:r>
            <a:r>
              <a:rPr lang="ja-JP" altLang="en-US" sz="1800" dirty="0"/>
              <a:t>かつ</a:t>
            </a:r>
            <a:r>
              <a:rPr lang="en-US" altLang="ja-JP" sz="1800" dirty="0"/>
              <a:t>,y∈L2}</a:t>
            </a:r>
            <a:r>
              <a:rPr lang="ja-JP" altLang="en-US" sz="1800" dirty="0"/>
              <a:t>　を</a:t>
            </a:r>
            <a:r>
              <a:rPr lang="en-US" altLang="ja-JP" sz="1800" dirty="0"/>
              <a:t>L1</a:t>
            </a:r>
            <a:r>
              <a:rPr lang="ja-JP" altLang="en-US" sz="1800" dirty="0"/>
              <a:t>と</a:t>
            </a:r>
            <a:r>
              <a:rPr lang="en-US" altLang="ja-JP" sz="1800" dirty="0"/>
              <a:t>L2</a:t>
            </a:r>
            <a:r>
              <a:rPr lang="ja-JP" altLang="en-US" sz="1800" dirty="0"/>
              <a:t>の連接演算された言語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と呼ぶ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例　</a:t>
            </a:r>
            <a:r>
              <a:rPr lang="en-US" altLang="ja-JP" sz="1800" dirty="0"/>
              <a:t>Σ={0,1}, L1={</a:t>
            </a:r>
            <a:r>
              <a:rPr lang="ja-JP" altLang="en-US" sz="1800" dirty="0"/>
              <a:t>１</a:t>
            </a:r>
            <a:r>
              <a:rPr lang="en-US" altLang="ja-JP" sz="1800" dirty="0"/>
              <a:t>,01}, L2={0,11,101}</a:t>
            </a:r>
            <a:r>
              <a:rPr lang="ja-JP" altLang="en-US" sz="1800" dirty="0"/>
              <a:t>のとき、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　　　</a:t>
            </a:r>
            <a:r>
              <a:rPr lang="en-US" altLang="ja-JP" sz="1800" dirty="0"/>
              <a:t>L1L2={</a:t>
            </a:r>
            <a:r>
              <a:rPr lang="en-US" altLang="ja-JP" sz="2000" b="1" dirty="0">
                <a:solidFill>
                  <a:srgbClr val="663300"/>
                </a:solidFill>
              </a:rPr>
              <a:t>10, 111, 1101, 010, 0111, 01101</a:t>
            </a:r>
            <a:r>
              <a:rPr lang="en-US" altLang="ja-JP" sz="1800" dirty="0"/>
              <a:t>}</a:t>
            </a:r>
            <a:r>
              <a:rPr lang="ja-JP" altLang="en-US" sz="1800" dirty="0"/>
              <a:t>　である</a:t>
            </a:r>
          </a:p>
        </p:txBody>
      </p:sp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2267745" y="2765832"/>
            <a:ext cx="35988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1763712" y="3356992"/>
            <a:ext cx="5760615" cy="23083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</a:t>
            </a:r>
            <a:r>
              <a:rPr lang="ja-JP" altLang="en-US" sz="1600" u="sng" dirty="0"/>
              <a:t>　言語</a:t>
            </a:r>
            <a:r>
              <a:rPr lang="en-US" altLang="ja-JP" sz="1600" u="sng" dirty="0" smtClean="0"/>
              <a:t>L1</a:t>
            </a:r>
            <a:r>
              <a:rPr lang="ja-JP" altLang="en-US" sz="1600" u="sng" dirty="0" smtClean="0"/>
              <a:t>の文</a:t>
            </a:r>
            <a:r>
              <a:rPr lang="ja-JP" altLang="en-US" sz="1600" u="sng" dirty="0"/>
              <a:t>　　言語</a:t>
            </a:r>
            <a:r>
              <a:rPr lang="en-US" altLang="ja-JP" sz="1600" u="sng" dirty="0" smtClean="0"/>
              <a:t>L2</a:t>
            </a:r>
            <a:r>
              <a:rPr lang="ja-JP" altLang="en-US" sz="1600" u="sng" dirty="0" smtClean="0"/>
              <a:t>の文</a:t>
            </a:r>
            <a:r>
              <a:rPr lang="en-US" altLang="ja-JP" sz="1600" u="sng" dirty="0" smtClean="0"/>
              <a:t>      </a:t>
            </a:r>
            <a:r>
              <a:rPr lang="en-US" altLang="ja-JP" sz="1600" u="sng" dirty="0"/>
              <a:t>L1</a:t>
            </a:r>
            <a:r>
              <a:rPr lang="ja-JP" altLang="en-US" sz="1600" u="sng" dirty="0"/>
              <a:t>と</a:t>
            </a:r>
            <a:r>
              <a:rPr lang="en-US" altLang="ja-JP" sz="1600" u="sng" dirty="0" smtClean="0"/>
              <a:t>L2</a:t>
            </a:r>
            <a:r>
              <a:rPr lang="ja-JP" altLang="en-US" sz="1600" u="sng" dirty="0" smtClean="0"/>
              <a:t>を連接した文</a:t>
            </a:r>
            <a:r>
              <a:rPr lang="en-US" altLang="ja-JP" sz="1600" u="sng" dirty="0" smtClean="0"/>
              <a:t>(</a:t>
            </a:r>
            <a:r>
              <a:rPr lang="en-US" altLang="ja-JP" sz="1600" u="sng" dirty="0"/>
              <a:t>L1L2)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　    </a:t>
            </a:r>
            <a:r>
              <a:rPr lang="en-US" altLang="ja-JP" sz="1600" dirty="0"/>
              <a:t>1    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0            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10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11</a:t>
            </a:r>
            <a:r>
              <a:rPr lang="ja-JP" altLang="en-US" sz="1600" dirty="0"/>
              <a:t>　　　　　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111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101</a:t>
            </a:r>
            <a:r>
              <a:rPr lang="ja-JP" altLang="en-US" sz="1600" dirty="0"/>
              <a:t>　　　　　 </a:t>
            </a:r>
            <a:r>
              <a:rPr lang="ja-JP" altLang="en-US" sz="1600" dirty="0" smtClean="0"/>
              <a:t>　  </a:t>
            </a:r>
            <a:r>
              <a:rPr lang="en-US" altLang="ja-JP" sz="1600" dirty="0" smtClean="0"/>
              <a:t>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01  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0            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11           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0111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               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/>
              <a:t>101         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01101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>
            <a:off x="2555875" y="3788792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555875" y="3788792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555875" y="3788793"/>
            <a:ext cx="935038" cy="4322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7" name="Line 13"/>
          <p:cNvSpPr>
            <a:spLocks noChangeShapeType="1"/>
          </p:cNvSpPr>
          <p:nvPr/>
        </p:nvSpPr>
        <p:spPr bwMode="auto">
          <a:xfrm>
            <a:off x="2664619" y="4725417"/>
            <a:ext cx="8262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8" name="Line 14"/>
          <p:cNvSpPr>
            <a:spLocks noChangeShapeType="1"/>
          </p:cNvSpPr>
          <p:nvPr/>
        </p:nvSpPr>
        <p:spPr bwMode="auto">
          <a:xfrm>
            <a:off x="2664619" y="4725417"/>
            <a:ext cx="826294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9" name="Line 15"/>
          <p:cNvSpPr>
            <a:spLocks noChangeShapeType="1"/>
          </p:cNvSpPr>
          <p:nvPr/>
        </p:nvSpPr>
        <p:spPr bwMode="auto">
          <a:xfrm>
            <a:off x="2664619" y="4725417"/>
            <a:ext cx="826294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Line 16"/>
          <p:cNvSpPr>
            <a:spLocks noChangeShapeType="1"/>
          </p:cNvSpPr>
          <p:nvPr/>
        </p:nvSpPr>
        <p:spPr bwMode="auto">
          <a:xfrm>
            <a:off x="4161849" y="3789040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1" name="Line 17"/>
          <p:cNvSpPr>
            <a:spLocks noChangeShapeType="1"/>
          </p:cNvSpPr>
          <p:nvPr/>
        </p:nvSpPr>
        <p:spPr bwMode="auto">
          <a:xfrm>
            <a:off x="4161849" y="4005064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4211762" y="4221087"/>
            <a:ext cx="59937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>
            <a:off x="4067176" y="4725417"/>
            <a:ext cx="743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4067176" y="4941317"/>
            <a:ext cx="7208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5" name="Line 21"/>
          <p:cNvSpPr>
            <a:spLocks noChangeShapeType="1"/>
          </p:cNvSpPr>
          <p:nvPr/>
        </p:nvSpPr>
        <p:spPr bwMode="auto">
          <a:xfrm>
            <a:off x="4104049" y="5228655"/>
            <a:ext cx="707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6" name="Text Box 22"/>
          <p:cNvSpPr txBox="1">
            <a:spLocks noChangeArrowheads="1"/>
          </p:cNvSpPr>
          <p:nvPr/>
        </p:nvSpPr>
        <p:spPr bwMode="auto">
          <a:xfrm>
            <a:off x="1410664" y="6038874"/>
            <a:ext cx="60244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rgbClr val="009900"/>
                </a:solidFill>
              </a:rPr>
              <a:t>連接という演算を有限オートマトンで表すとどうなる</a:t>
            </a:r>
            <a:r>
              <a:rPr lang="ja-JP" altLang="en-US" sz="2000" b="1" dirty="0" smtClean="0">
                <a:solidFill>
                  <a:srgbClr val="009900"/>
                </a:solidFill>
              </a:rPr>
              <a:t>か</a:t>
            </a:r>
            <a:r>
              <a:rPr lang="en-US" altLang="ja-JP" sz="2000" b="1" dirty="0" smtClean="0">
                <a:solidFill>
                  <a:srgbClr val="009900"/>
                </a:solidFill>
              </a:rPr>
              <a:t>?</a:t>
            </a: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3275856" y="3357785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4671439" y="3356992"/>
            <a:ext cx="0" cy="2016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73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発 1 2"/>
          <p:cNvSpPr/>
          <p:nvPr/>
        </p:nvSpPr>
        <p:spPr>
          <a:xfrm>
            <a:off x="1289708" y="5037888"/>
            <a:ext cx="3456260" cy="1296144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2" name="スライド番号プレースホルダー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F2ABDD-1DCB-4EFD-BF3B-D56739575E0D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2051050" y="3271838"/>
            <a:ext cx="288925" cy="287337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2484438" y="39211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4860925" y="32718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7" name="Oval 10"/>
          <p:cNvSpPr>
            <a:spLocks noChangeArrowheads="1"/>
          </p:cNvSpPr>
          <p:nvPr/>
        </p:nvSpPr>
        <p:spPr bwMode="auto">
          <a:xfrm>
            <a:off x="4860925" y="39211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8" name="Oval 11"/>
          <p:cNvSpPr>
            <a:spLocks noChangeArrowheads="1"/>
          </p:cNvSpPr>
          <p:nvPr/>
        </p:nvSpPr>
        <p:spPr bwMode="auto">
          <a:xfrm>
            <a:off x="5653088" y="39211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2195513" y="2984500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5003800" y="2984500"/>
            <a:ext cx="0" cy="2873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1" name="Line 14"/>
          <p:cNvSpPr>
            <a:spLocks noChangeShapeType="1"/>
          </p:cNvSpPr>
          <p:nvPr/>
        </p:nvSpPr>
        <p:spPr bwMode="auto">
          <a:xfrm>
            <a:off x="2339975" y="34163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2" name="Line 15"/>
          <p:cNvSpPr>
            <a:spLocks noChangeShapeType="1"/>
          </p:cNvSpPr>
          <p:nvPr/>
        </p:nvSpPr>
        <p:spPr bwMode="auto">
          <a:xfrm>
            <a:off x="2268538" y="3487738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 flipV="1">
            <a:off x="2700338" y="35607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>
            <a:off x="5148263" y="34163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Line 18"/>
          <p:cNvSpPr>
            <a:spLocks noChangeShapeType="1"/>
          </p:cNvSpPr>
          <p:nvPr/>
        </p:nvSpPr>
        <p:spPr bwMode="auto">
          <a:xfrm>
            <a:off x="5003800" y="3560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5148263" y="40640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 flipH="1" flipV="1">
            <a:off x="5795963" y="3560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8" name="Line 21"/>
          <p:cNvSpPr>
            <a:spLocks noChangeShapeType="1"/>
          </p:cNvSpPr>
          <p:nvPr/>
        </p:nvSpPr>
        <p:spPr bwMode="auto">
          <a:xfrm flipV="1">
            <a:off x="5076825" y="3487738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9" name="Text Box 22"/>
          <p:cNvSpPr txBox="1">
            <a:spLocks noChangeArrowheads="1"/>
          </p:cNvSpPr>
          <p:nvPr/>
        </p:nvSpPr>
        <p:spPr bwMode="auto">
          <a:xfrm>
            <a:off x="2484438" y="3200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0" name="Text Box 23"/>
          <p:cNvSpPr txBox="1">
            <a:spLocks noChangeArrowheads="1"/>
          </p:cNvSpPr>
          <p:nvPr/>
        </p:nvSpPr>
        <p:spPr bwMode="auto">
          <a:xfrm>
            <a:off x="5256213" y="405447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5141" name="Text Box 24"/>
          <p:cNvSpPr txBox="1">
            <a:spLocks noChangeArrowheads="1"/>
          </p:cNvSpPr>
          <p:nvPr/>
        </p:nvSpPr>
        <p:spPr bwMode="auto">
          <a:xfrm>
            <a:off x="2749550" y="368458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2" name="Text Box 25"/>
          <p:cNvSpPr txBox="1">
            <a:spLocks noChangeArrowheads="1"/>
          </p:cNvSpPr>
          <p:nvPr/>
        </p:nvSpPr>
        <p:spPr bwMode="auto">
          <a:xfrm>
            <a:off x="5176838" y="35639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3" name="Text Box 26"/>
          <p:cNvSpPr txBox="1">
            <a:spLocks noChangeArrowheads="1"/>
          </p:cNvSpPr>
          <p:nvPr/>
        </p:nvSpPr>
        <p:spPr bwMode="auto">
          <a:xfrm>
            <a:off x="4787900" y="35607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4" name="Text Box 27"/>
          <p:cNvSpPr txBox="1">
            <a:spLocks noChangeArrowheads="1"/>
          </p:cNvSpPr>
          <p:nvPr/>
        </p:nvSpPr>
        <p:spPr bwMode="auto">
          <a:xfrm>
            <a:off x="5716588" y="35877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5" name="Text Box 28"/>
          <p:cNvSpPr txBox="1">
            <a:spLocks noChangeArrowheads="1"/>
          </p:cNvSpPr>
          <p:nvPr/>
        </p:nvSpPr>
        <p:spPr bwMode="auto">
          <a:xfrm>
            <a:off x="2159000" y="36258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5146" name="Text Box 29"/>
          <p:cNvSpPr txBox="1">
            <a:spLocks noChangeArrowheads="1"/>
          </p:cNvSpPr>
          <p:nvPr/>
        </p:nvSpPr>
        <p:spPr bwMode="auto">
          <a:xfrm>
            <a:off x="5268913" y="319722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5147" name="Rectangle 30"/>
          <p:cNvSpPr>
            <a:spLocks noChangeArrowheads="1"/>
          </p:cNvSpPr>
          <p:nvPr/>
        </p:nvSpPr>
        <p:spPr bwMode="auto">
          <a:xfrm>
            <a:off x="1908175" y="2913063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48" name="Rectangle 31"/>
          <p:cNvSpPr>
            <a:spLocks noChangeArrowheads="1"/>
          </p:cNvSpPr>
          <p:nvPr/>
        </p:nvSpPr>
        <p:spPr bwMode="auto">
          <a:xfrm>
            <a:off x="4645025" y="2913063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49" name="Text Box 37"/>
          <p:cNvSpPr txBox="1">
            <a:spLocks noChangeArrowheads="1"/>
          </p:cNvSpPr>
          <p:nvPr/>
        </p:nvSpPr>
        <p:spPr bwMode="auto">
          <a:xfrm>
            <a:off x="1476375" y="4508500"/>
            <a:ext cx="22493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</a:t>
            </a:r>
            <a:r>
              <a:rPr lang="ja-JP" altLang="en-US" sz="1800" dirty="0" smtClean="0"/>
              <a:t>オートマトン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：</a:t>
            </a:r>
            <a:r>
              <a:rPr lang="en-US" altLang="ja-JP" sz="1800" dirty="0"/>
              <a:t>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</p:txBody>
      </p:sp>
      <p:sp>
        <p:nvSpPr>
          <p:cNvPr id="5150" name="AutoShape 43"/>
          <p:cNvSpPr>
            <a:spLocks noChangeArrowheads="1"/>
          </p:cNvSpPr>
          <p:nvPr/>
        </p:nvSpPr>
        <p:spPr bwMode="auto">
          <a:xfrm>
            <a:off x="2843213" y="3200400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1" name="AutoShape 44"/>
          <p:cNvSpPr>
            <a:spLocks noChangeArrowheads="1"/>
          </p:cNvSpPr>
          <p:nvPr/>
        </p:nvSpPr>
        <p:spPr bwMode="auto">
          <a:xfrm>
            <a:off x="5653088" y="3200400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1816100" y="1839913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L1</a:t>
            </a:r>
            <a:r>
              <a:rPr lang="ja-JP" altLang="en-US" sz="2000"/>
              <a:t>言語の文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｛１、０１｝</a:t>
            </a:r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4356100" y="1844675"/>
            <a:ext cx="1812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L2</a:t>
            </a:r>
            <a:r>
              <a:rPr lang="ja-JP" altLang="en-US" sz="2000" dirty="0" smtClean="0"/>
              <a:t>言語</a:t>
            </a:r>
            <a:r>
              <a:rPr lang="ja-JP" altLang="en-US" sz="2000" dirty="0"/>
              <a:t>の文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/>
              <a:t>｛０、１１、１０１｝</a:t>
            </a:r>
          </a:p>
        </p:txBody>
      </p:sp>
      <p:sp>
        <p:nvSpPr>
          <p:cNvPr id="5154" name="Text Box 37"/>
          <p:cNvSpPr txBox="1">
            <a:spLocks noChangeArrowheads="1"/>
          </p:cNvSpPr>
          <p:nvPr/>
        </p:nvSpPr>
        <p:spPr bwMode="auto">
          <a:xfrm>
            <a:off x="4427538" y="4508500"/>
            <a:ext cx="2249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</a:t>
            </a:r>
            <a:r>
              <a:rPr lang="ja-JP" altLang="en-US" sz="1800" dirty="0" smtClean="0"/>
              <a:t>オートマトン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：</a:t>
            </a:r>
            <a:r>
              <a:rPr lang="en-US" altLang="ja-JP" sz="1800" dirty="0"/>
              <a:t>M</a:t>
            </a:r>
            <a:r>
              <a:rPr lang="ja-JP" altLang="en-US" sz="1800" dirty="0" smtClean="0"/>
              <a:t>２</a:t>
            </a:r>
            <a:endParaRPr lang="ja-JP" altLang="en-US" sz="1800" dirty="0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1514475" y="980728"/>
            <a:ext cx="617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rgbClr val="00B050"/>
                </a:solidFill>
              </a:rPr>
              <a:t>連接という演算を有限オートマトンで表すとどうなる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か？</a:t>
            </a:r>
            <a:endParaRPr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38375" y="5431830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なぜ</a:t>
            </a:r>
            <a:r>
              <a:rPr lang="ja-JP" altLang="en-US" b="1" dirty="0" smtClean="0">
                <a:solidFill>
                  <a:srgbClr val="FF0000"/>
                </a:solidFill>
              </a:rPr>
              <a:t>、これが</a:t>
            </a:r>
            <a:r>
              <a:rPr lang="en-US" altLang="ja-JP" b="1" dirty="0" smtClean="0">
                <a:solidFill>
                  <a:srgbClr val="FF0000"/>
                </a:solidFill>
              </a:rPr>
              <a:t>L1</a:t>
            </a:r>
            <a:r>
              <a:rPr lang="ja-JP" altLang="en-US" b="1" dirty="0" smtClean="0">
                <a:solidFill>
                  <a:srgbClr val="FF0000"/>
                </a:solidFill>
              </a:rPr>
              <a:t>言語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を表すと言えるのか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発 1 2"/>
          <p:cNvSpPr/>
          <p:nvPr/>
        </p:nvSpPr>
        <p:spPr>
          <a:xfrm>
            <a:off x="756308" y="5154831"/>
            <a:ext cx="3456260" cy="1296144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2" name="スライド番号プレースホルダー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F2ABDD-1DCB-4EFD-BF3B-D56739575E0D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2051050" y="3271838"/>
            <a:ext cx="288925" cy="287337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2484438" y="39211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4860925" y="3271838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7" name="Oval 10"/>
          <p:cNvSpPr>
            <a:spLocks noChangeArrowheads="1"/>
          </p:cNvSpPr>
          <p:nvPr/>
        </p:nvSpPr>
        <p:spPr bwMode="auto">
          <a:xfrm>
            <a:off x="4860925" y="39211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8" name="Oval 11"/>
          <p:cNvSpPr>
            <a:spLocks noChangeArrowheads="1"/>
          </p:cNvSpPr>
          <p:nvPr/>
        </p:nvSpPr>
        <p:spPr bwMode="auto">
          <a:xfrm>
            <a:off x="5653088" y="39211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2195513" y="2984500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5003800" y="2984500"/>
            <a:ext cx="0" cy="2873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1" name="Line 14"/>
          <p:cNvSpPr>
            <a:spLocks noChangeShapeType="1"/>
          </p:cNvSpPr>
          <p:nvPr/>
        </p:nvSpPr>
        <p:spPr bwMode="auto">
          <a:xfrm>
            <a:off x="2339975" y="34163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2" name="Line 15"/>
          <p:cNvSpPr>
            <a:spLocks noChangeShapeType="1"/>
          </p:cNvSpPr>
          <p:nvPr/>
        </p:nvSpPr>
        <p:spPr bwMode="auto">
          <a:xfrm>
            <a:off x="2268538" y="3487738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 flipV="1">
            <a:off x="2700338" y="3560763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>
            <a:off x="5148263" y="34163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Line 18"/>
          <p:cNvSpPr>
            <a:spLocks noChangeShapeType="1"/>
          </p:cNvSpPr>
          <p:nvPr/>
        </p:nvSpPr>
        <p:spPr bwMode="auto">
          <a:xfrm>
            <a:off x="5003800" y="3560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5148263" y="40640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 flipH="1" flipV="1">
            <a:off x="5795963" y="3560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8" name="Line 21"/>
          <p:cNvSpPr>
            <a:spLocks noChangeShapeType="1"/>
          </p:cNvSpPr>
          <p:nvPr/>
        </p:nvSpPr>
        <p:spPr bwMode="auto">
          <a:xfrm flipV="1">
            <a:off x="5076825" y="3487738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9" name="Text Box 22"/>
          <p:cNvSpPr txBox="1">
            <a:spLocks noChangeArrowheads="1"/>
          </p:cNvSpPr>
          <p:nvPr/>
        </p:nvSpPr>
        <p:spPr bwMode="auto">
          <a:xfrm>
            <a:off x="2484438" y="3200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0" name="Text Box 23"/>
          <p:cNvSpPr txBox="1">
            <a:spLocks noChangeArrowheads="1"/>
          </p:cNvSpPr>
          <p:nvPr/>
        </p:nvSpPr>
        <p:spPr bwMode="auto">
          <a:xfrm>
            <a:off x="5256213" y="405447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5141" name="Text Box 24"/>
          <p:cNvSpPr txBox="1">
            <a:spLocks noChangeArrowheads="1"/>
          </p:cNvSpPr>
          <p:nvPr/>
        </p:nvSpPr>
        <p:spPr bwMode="auto">
          <a:xfrm>
            <a:off x="2749550" y="368458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2" name="Text Box 25"/>
          <p:cNvSpPr txBox="1">
            <a:spLocks noChangeArrowheads="1"/>
          </p:cNvSpPr>
          <p:nvPr/>
        </p:nvSpPr>
        <p:spPr bwMode="auto">
          <a:xfrm>
            <a:off x="5176838" y="35639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3" name="Text Box 26"/>
          <p:cNvSpPr txBox="1">
            <a:spLocks noChangeArrowheads="1"/>
          </p:cNvSpPr>
          <p:nvPr/>
        </p:nvSpPr>
        <p:spPr bwMode="auto">
          <a:xfrm>
            <a:off x="4787900" y="35607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4" name="Text Box 27"/>
          <p:cNvSpPr txBox="1">
            <a:spLocks noChangeArrowheads="1"/>
          </p:cNvSpPr>
          <p:nvPr/>
        </p:nvSpPr>
        <p:spPr bwMode="auto">
          <a:xfrm>
            <a:off x="5716588" y="35877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5145" name="Text Box 28"/>
          <p:cNvSpPr txBox="1">
            <a:spLocks noChangeArrowheads="1"/>
          </p:cNvSpPr>
          <p:nvPr/>
        </p:nvSpPr>
        <p:spPr bwMode="auto">
          <a:xfrm>
            <a:off x="2159000" y="36258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5146" name="Text Box 29"/>
          <p:cNvSpPr txBox="1">
            <a:spLocks noChangeArrowheads="1"/>
          </p:cNvSpPr>
          <p:nvPr/>
        </p:nvSpPr>
        <p:spPr bwMode="auto">
          <a:xfrm>
            <a:off x="5268913" y="319722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5147" name="Rectangle 30"/>
          <p:cNvSpPr>
            <a:spLocks noChangeArrowheads="1"/>
          </p:cNvSpPr>
          <p:nvPr/>
        </p:nvSpPr>
        <p:spPr bwMode="auto">
          <a:xfrm>
            <a:off x="1908175" y="2913063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48" name="Rectangle 31"/>
          <p:cNvSpPr>
            <a:spLocks noChangeArrowheads="1"/>
          </p:cNvSpPr>
          <p:nvPr/>
        </p:nvSpPr>
        <p:spPr bwMode="auto">
          <a:xfrm>
            <a:off x="4645025" y="2913063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49" name="Text Box 37"/>
          <p:cNvSpPr txBox="1">
            <a:spLocks noChangeArrowheads="1"/>
          </p:cNvSpPr>
          <p:nvPr/>
        </p:nvSpPr>
        <p:spPr bwMode="auto">
          <a:xfrm>
            <a:off x="1476375" y="4508500"/>
            <a:ext cx="22493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</a:t>
            </a:r>
            <a:r>
              <a:rPr lang="ja-JP" altLang="en-US" sz="1800" dirty="0" smtClean="0"/>
              <a:t>オートマトン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：</a:t>
            </a:r>
            <a:r>
              <a:rPr lang="en-US" altLang="ja-JP" sz="1800" dirty="0"/>
              <a:t>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</p:txBody>
      </p:sp>
      <p:sp>
        <p:nvSpPr>
          <p:cNvPr id="5150" name="AutoShape 43"/>
          <p:cNvSpPr>
            <a:spLocks noChangeArrowheads="1"/>
          </p:cNvSpPr>
          <p:nvPr/>
        </p:nvSpPr>
        <p:spPr bwMode="auto">
          <a:xfrm>
            <a:off x="2843213" y="3200400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1" name="AutoShape 44"/>
          <p:cNvSpPr>
            <a:spLocks noChangeArrowheads="1"/>
          </p:cNvSpPr>
          <p:nvPr/>
        </p:nvSpPr>
        <p:spPr bwMode="auto">
          <a:xfrm>
            <a:off x="5653088" y="3200400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127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1816100" y="1700808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L1</a:t>
            </a:r>
            <a:r>
              <a:rPr lang="ja-JP" altLang="en-US" sz="2000" dirty="0"/>
              <a:t>言語の文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{1,01}</a:t>
            </a:r>
            <a:endParaRPr lang="ja-JP" altLang="en-US" sz="2000" dirty="0"/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4356100" y="1705570"/>
            <a:ext cx="14959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L2</a:t>
            </a:r>
            <a:r>
              <a:rPr lang="ja-JP" altLang="en-US" sz="2000" dirty="0" smtClean="0"/>
              <a:t>言語</a:t>
            </a:r>
            <a:r>
              <a:rPr lang="ja-JP" altLang="en-US" sz="2000" dirty="0"/>
              <a:t>の文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{ 0,11,101}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 dirty="0"/>
          </a:p>
        </p:txBody>
      </p:sp>
      <p:sp>
        <p:nvSpPr>
          <p:cNvPr id="5154" name="Text Box 37"/>
          <p:cNvSpPr txBox="1">
            <a:spLocks noChangeArrowheads="1"/>
          </p:cNvSpPr>
          <p:nvPr/>
        </p:nvSpPr>
        <p:spPr bwMode="auto">
          <a:xfrm>
            <a:off x="4427538" y="4508500"/>
            <a:ext cx="2249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非決定性</a:t>
            </a:r>
            <a:r>
              <a:rPr lang="ja-JP" altLang="en-US" sz="1800" dirty="0" smtClean="0"/>
              <a:t>オートマトン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：</a:t>
            </a:r>
            <a:r>
              <a:rPr lang="en-US" altLang="ja-JP" sz="1800" dirty="0"/>
              <a:t>M</a:t>
            </a:r>
            <a:r>
              <a:rPr lang="ja-JP" altLang="en-US" sz="1800" dirty="0" smtClean="0"/>
              <a:t>２</a:t>
            </a:r>
            <a:endParaRPr lang="ja-JP" altLang="en-US" sz="1800" dirty="0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1514475" y="980728"/>
            <a:ext cx="617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rgbClr val="00B050"/>
                </a:solidFill>
              </a:rPr>
              <a:t>連接という演算を有限オートマトンで表すとどうなる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か？</a:t>
            </a:r>
            <a:endParaRPr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7858" y="5451905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なぜ</a:t>
            </a:r>
            <a:r>
              <a:rPr lang="ja-JP" altLang="en-US" b="1" dirty="0" smtClean="0">
                <a:solidFill>
                  <a:srgbClr val="FF0000"/>
                </a:solidFill>
              </a:rPr>
              <a:t>、これが</a:t>
            </a:r>
            <a:r>
              <a:rPr lang="en-US" altLang="ja-JP" b="1" dirty="0" smtClean="0">
                <a:solidFill>
                  <a:srgbClr val="FF0000"/>
                </a:solidFill>
              </a:rPr>
              <a:t>L1</a:t>
            </a:r>
            <a:r>
              <a:rPr lang="ja-JP" altLang="en-US" b="1" dirty="0" smtClean="0">
                <a:solidFill>
                  <a:srgbClr val="FF0000"/>
                </a:solidFill>
              </a:rPr>
              <a:t>言語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を表すと言えるのか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427538" y="5387404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この有限オートマトンが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受理する入力記号列は、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１と０１だけである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0A0D73-6374-4258-B536-337CE851ABBF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42988" y="723384"/>
            <a:ext cx="726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chemeClr val="accent2"/>
                </a:solidFill>
              </a:rPr>
              <a:t>L1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と</a:t>
            </a:r>
            <a:r>
              <a:rPr lang="en-US" altLang="ja-JP" sz="1800" b="1" dirty="0" smtClean="0">
                <a:solidFill>
                  <a:schemeClr val="accent2"/>
                </a:solidFill>
              </a:rPr>
              <a:t>L2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の連接</a:t>
            </a:r>
            <a:r>
              <a:rPr lang="ja-JP" altLang="en-US" sz="1800" dirty="0"/>
              <a:t>：</a:t>
            </a:r>
            <a:r>
              <a:rPr lang="en-US" altLang="ja-JP" sz="1800" dirty="0"/>
              <a:t>L1</a:t>
            </a:r>
            <a:r>
              <a:rPr lang="ja-JP" altLang="en-US" sz="1800" dirty="0"/>
              <a:t>と</a:t>
            </a:r>
            <a:r>
              <a:rPr lang="en-US" altLang="ja-JP" sz="1800" dirty="0"/>
              <a:t>L2</a:t>
            </a:r>
            <a:r>
              <a:rPr lang="ja-JP" altLang="en-US" sz="1800" dirty="0"/>
              <a:t>を受理する</a:t>
            </a:r>
            <a:r>
              <a:rPr lang="en-US" altLang="ja-JP" sz="1800" dirty="0"/>
              <a:t>NFA</a:t>
            </a:r>
            <a:r>
              <a:rPr lang="ja-JP" altLang="en-US" sz="1800" dirty="0"/>
              <a:t>（</a:t>
            </a:r>
            <a:r>
              <a:rPr lang="en-US" altLang="ja-JP" sz="1800" dirty="0"/>
              <a:t>M1</a:t>
            </a:r>
            <a:r>
              <a:rPr lang="ja-JP" altLang="en-US" sz="1800" dirty="0"/>
              <a:t>と</a:t>
            </a:r>
            <a:r>
              <a:rPr lang="en-US" altLang="ja-JP" sz="1800" dirty="0"/>
              <a:t>M2</a:t>
            </a:r>
            <a:r>
              <a:rPr lang="ja-JP" altLang="en-US" sz="1800" dirty="0"/>
              <a:t>）を</a:t>
            </a:r>
            <a:r>
              <a:rPr lang="en-US" altLang="ja-JP" sz="1800" dirty="0"/>
              <a:t>ε-</a:t>
            </a:r>
            <a:r>
              <a:rPr lang="ja-JP" altLang="en-US" sz="1800" dirty="0"/>
              <a:t>動作で</a:t>
            </a:r>
            <a:r>
              <a:rPr lang="ja-JP" altLang="en-US" sz="1800" dirty="0" smtClean="0"/>
              <a:t>連結</a:t>
            </a:r>
            <a:r>
              <a:rPr lang="ja-JP" altLang="en-US" sz="1800" dirty="0"/>
              <a:t>すること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051050" y="1700213"/>
            <a:ext cx="288925" cy="28733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2484438" y="234950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3924300" y="1700213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52" name="Oval 10"/>
          <p:cNvSpPr>
            <a:spLocks noChangeArrowheads="1"/>
          </p:cNvSpPr>
          <p:nvPr/>
        </p:nvSpPr>
        <p:spPr bwMode="auto">
          <a:xfrm>
            <a:off x="3924300" y="234950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53" name="Oval 11"/>
          <p:cNvSpPr>
            <a:spLocks noChangeArrowheads="1"/>
          </p:cNvSpPr>
          <p:nvPr/>
        </p:nvSpPr>
        <p:spPr bwMode="auto">
          <a:xfrm>
            <a:off x="4716463" y="234950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2195513" y="1412875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4067175" y="1412875"/>
            <a:ext cx="0" cy="2873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2339975" y="18446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68538" y="1916113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 flipV="1">
            <a:off x="2700338" y="19891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4211638" y="18446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067175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4211638" y="24923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2" name="Line 20"/>
          <p:cNvSpPr>
            <a:spLocks noChangeShapeType="1"/>
          </p:cNvSpPr>
          <p:nvPr/>
        </p:nvSpPr>
        <p:spPr bwMode="auto">
          <a:xfrm flipH="1" flipV="1">
            <a:off x="4859338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 flipV="1">
            <a:off x="4140200" y="1916113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2484438" y="162877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4319588" y="24828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2749550" y="21129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6167" name="Text Box 25"/>
          <p:cNvSpPr txBox="1">
            <a:spLocks noChangeArrowheads="1"/>
          </p:cNvSpPr>
          <p:nvPr/>
        </p:nvSpPr>
        <p:spPr bwMode="auto">
          <a:xfrm>
            <a:off x="4240213" y="19923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6168" name="Text Box 26"/>
          <p:cNvSpPr txBox="1">
            <a:spLocks noChangeArrowheads="1"/>
          </p:cNvSpPr>
          <p:nvPr/>
        </p:nvSpPr>
        <p:spPr bwMode="auto">
          <a:xfrm>
            <a:off x="3851275" y="19891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6169" name="Text Box 27"/>
          <p:cNvSpPr txBox="1">
            <a:spLocks noChangeArrowheads="1"/>
          </p:cNvSpPr>
          <p:nvPr/>
        </p:nvSpPr>
        <p:spPr bwMode="auto">
          <a:xfrm>
            <a:off x="4779963" y="201612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6170" name="Text Box 28"/>
          <p:cNvSpPr txBox="1">
            <a:spLocks noChangeArrowheads="1"/>
          </p:cNvSpPr>
          <p:nvPr/>
        </p:nvSpPr>
        <p:spPr bwMode="auto">
          <a:xfrm>
            <a:off x="2159000" y="205422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6171" name="Text Box 29"/>
          <p:cNvSpPr txBox="1">
            <a:spLocks noChangeArrowheads="1"/>
          </p:cNvSpPr>
          <p:nvPr/>
        </p:nvSpPr>
        <p:spPr bwMode="auto">
          <a:xfrm>
            <a:off x="4332288" y="16256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6172" name="Rectangle 30"/>
          <p:cNvSpPr>
            <a:spLocks noChangeArrowheads="1"/>
          </p:cNvSpPr>
          <p:nvPr/>
        </p:nvSpPr>
        <p:spPr bwMode="auto">
          <a:xfrm>
            <a:off x="1908175" y="1341438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73" name="Rectangle 31"/>
          <p:cNvSpPr>
            <a:spLocks noChangeArrowheads="1"/>
          </p:cNvSpPr>
          <p:nvPr/>
        </p:nvSpPr>
        <p:spPr bwMode="auto">
          <a:xfrm>
            <a:off x="3708400" y="1341438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74" name="Text Box 37"/>
          <p:cNvSpPr txBox="1">
            <a:spLocks noChangeArrowheads="1"/>
          </p:cNvSpPr>
          <p:nvPr/>
        </p:nvSpPr>
        <p:spPr bwMode="auto">
          <a:xfrm>
            <a:off x="2319338" y="27289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L1</a:t>
            </a:r>
            <a:r>
              <a:rPr lang="ja-JP" altLang="en-US" sz="1800"/>
              <a:t>言語</a:t>
            </a:r>
          </a:p>
        </p:txBody>
      </p:sp>
      <p:sp>
        <p:nvSpPr>
          <p:cNvPr id="6175" name="Text Box 38"/>
          <p:cNvSpPr txBox="1">
            <a:spLocks noChangeArrowheads="1"/>
          </p:cNvSpPr>
          <p:nvPr/>
        </p:nvSpPr>
        <p:spPr bwMode="auto">
          <a:xfrm>
            <a:off x="4211638" y="2708275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L2</a:t>
            </a:r>
            <a:r>
              <a:rPr lang="ja-JP" altLang="en-US" sz="1800"/>
              <a:t>言語</a:t>
            </a:r>
          </a:p>
        </p:txBody>
      </p:sp>
      <p:sp>
        <p:nvSpPr>
          <p:cNvPr id="6176" name="Text Box 39"/>
          <p:cNvSpPr txBox="1">
            <a:spLocks noChangeArrowheads="1"/>
          </p:cNvSpPr>
          <p:nvPr/>
        </p:nvSpPr>
        <p:spPr bwMode="auto">
          <a:xfrm>
            <a:off x="1547813" y="3716338"/>
            <a:ext cx="58721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①</a:t>
            </a:r>
            <a:r>
              <a:rPr lang="en-US" altLang="ja-JP" sz="1800" b="1">
                <a:solidFill>
                  <a:srgbClr val="0000FF"/>
                </a:solidFill>
              </a:rPr>
              <a:t>M1</a:t>
            </a:r>
            <a:r>
              <a:rPr lang="ja-JP" altLang="en-US" sz="1800" b="1">
                <a:solidFill>
                  <a:srgbClr val="0000FF"/>
                </a:solidFill>
              </a:rPr>
              <a:t>の初期状態</a:t>
            </a:r>
            <a:r>
              <a:rPr lang="ja-JP" altLang="en-US" sz="1800"/>
              <a:t>を全体の初期状態とする。</a:t>
            </a:r>
            <a:r>
              <a:rPr lang="en-US" altLang="ja-JP" sz="1800"/>
              <a:t>M2</a:t>
            </a:r>
            <a:r>
              <a:rPr lang="ja-JP" altLang="en-US" sz="1800"/>
              <a:t>の初期状態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は中間の状態とする。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②</a:t>
            </a:r>
            <a:r>
              <a:rPr lang="en-US" altLang="ja-JP" sz="1800"/>
              <a:t>M1</a:t>
            </a:r>
            <a:r>
              <a:rPr lang="ja-JP" altLang="en-US" sz="1800"/>
              <a:t>の最終状態と</a:t>
            </a:r>
            <a:r>
              <a:rPr lang="en-US" altLang="ja-JP" sz="1800"/>
              <a:t>M2</a:t>
            </a:r>
            <a:r>
              <a:rPr lang="ja-JP" altLang="en-US" sz="1800"/>
              <a:t>の初期状態を</a:t>
            </a:r>
            <a:r>
              <a:rPr lang="en-US" altLang="ja-JP" sz="1800"/>
              <a:t>ε-</a:t>
            </a:r>
            <a:r>
              <a:rPr lang="ja-JP" altLang="en-US" sz="1800"/>
              <a:t>動作で結ぶ。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③</a:t>
            </a:r>
            <a:r>
              <a:rPr lang="en-US" altLang="ja-JP" sz="1800"/>
              <a:t>M1</a:t>
            </a:r>
            <a:r>
              <a:rPr lang="ja-JP" altLang="en-US" sz="1800"/>
              <a:t>の最終状態は、中間の状態とする。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④</a:t>
            </a:r>
            <a:r>
              <a:rPr lang="en-US" altLang="ja-JP" sz="1800" b="1">
                <a:solidFill>
                  <a:srgbClr val="009900"/>
                </a:solidFill>
              </a:rPr>
              <a:t>M2</a:t>
            </a:r>
            <a:r>
              <a:rPr lang="ja-JP" altLang="en-US" sz="1800" b="1">
                <a:solidFill>
                  <a:srgbClr val="009900"/>
                </a:solidFill>
              </a:rPr>
              <a:t>の最終状態</a:t>
            </a:r>
            <a:r>
              <a:rPr lang="ja-JP" altLang="en-US" sz="1800"/>
              <a:t>を全体の最終状態とする。</a:t>
            </a:r>
          </a:p>
        </p:txBody>
      </p:sp>
      <p:sp>
        <p:nvSpPr>
          <p:cNvPr id="6177" name="AutoShape 43"/>
          <p:cNvSpPr>
            <a:spLocks noChangeArrowheads="1"/>
          </p:cNvSpPr>
          <p:nvPr/>
        </p:nvSpPr>
        <p:spPr bwMode="auto">
          <a:xfrm>
            <a:off x="2843213" y="1628775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8" name="AutoShape 44"/>
          <p:cNvSpPr>
            <a:spLocks noChangeArrowheads="1"/>
          </p:cNvSpPr>
          <p:nvPr/>
        </p:nvSpPr>
        <p:spPr bwMode="auto">
          <a:xfrm>
            <a:off x="4716463" y="1628775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79" name="Text Box 45"/>
          <p:cNvSpPr txBox="1">
            <a:spLocks noChangeArrowheads="1"/>
          </p:cNvSpPr>
          <p:nvPr/>
        </p:nvSpPr>
        <p:spPr bwMode="auto">
          <a:xfrm>
            <a:off x="1728788" y="5421313"/>
            <a:ext cx="208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L1L2</a:t>
            </a:r>
            <a:r>
              <a:rPr lang="ja-JP" altLang="en-US" sz="1600" b="1" dirty="0"/>
              <a:t>言語の</a:t>
            </a:r>
            <a:r>
              <a:rPr lang="en-US" altLang="ja-JP" sz="1600" b="1" dirty="0"/>
              <a:t>NFA</a:t>
            </a:r>
            <a:r>
              <a:rPr lang="ja-JP" altLang="en-US" sz="1600" b="1" dirty="0"/>
              <a:t>は？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D23046-C2C0-44A1-B5C2-3552CD776C30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 smtClean="0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051050" y="1700213"/>
            <a:ext cx="288925" cy="287337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843213" y="1700213"/>
            <a:ext cx="288925" cy="2873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1600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2484438" y="234950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924300" y="1700213"/>
            <a:ext cx="288925" cy="2873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3924300" y="234950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4716463" y="2349500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2195513" y="1412875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2339975" y="18446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>
            <a:off x="2268538" y="1916113"/>
            <a:ext cx="2873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 flipV="1">
            <a:off x="2700338" y="1989138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4211638" y="18446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4067175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4211638" y="24923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H="1" flipV="1">
            <a:off x="4859338" y="1989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 flipV="1">
            <a:off x="4140200" y="1916113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2484438" y="162877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13" name="Text Box 23"/>
          <p:cNvSpPr txBox="1">
            <a:spLocks noChangeArrowheads="1"/>
          </p:cNvSpPr>
          <p:nvPr/>
        </p:nvSpPr>
        <p:spPr bwMode="auto">
          <a:xfrm>
            <a:off x="4319588" y="24828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8214" name="Text Box 24"/>
          <p:cNvSpPr txBox="1">
            <a:spLocks noChangeArrowheads="1"/>
          </p:cNvSpPr>
          <p:nvPr/>
        </p:nvSpPr>
        <p:spPr bwMode="auto">
          <a:xfrm>
            <a:off x="2749550" y="21129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4240213" y="19923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3851275" y="19891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17" name="Text Box 27"/>
          <p:cNvSpPr txBox="1">
            <a:spLocks noChangeArrowheads="1"/>
          </p:cNvSpPr>
          <p:nvPr/>
        </p:nvSpPr>
        <p:spPr bwMode="auto">
          <a:xfrm>
            <a:off x="4779963" y="2016125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18" name="Text Box 28"/>
          <p:cNvSpPr txBox="1">
            <a:spLocks noChangeArrowheads="1"/>
          </p:cNvSpPr>
          <p:nvPr/>
        </p:nvSpPr>
        <p:spPr bwMode="auto">
          <a:xfrm>
            <a:off x="2159000" y="205422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8219" name="Text Box 29"/>
          <p:cNvSpPr txBox="1">
            <a:spLocks noChangeArrowheads="1"/>
          </p:cNvSpPr>
          <p:nvPr/>
        </p:nvSpPr>
        <p:spPr bwMode="auto">
          <a:xfrm>
            <a:off x="4332288" y="16256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8220" name="Rectangle 30"/>
          <p:cNvSpPr>
            <a:spLocks noChangeArrowheads="1"/>
          </p:cNvSpPr>
          <p:nvPr/>
        </p:nvSpPr>
        <p:spPr bwMode="auto">
          <a:xfrm>
            <a:off x="1908175" y="1341438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21" name="Rectangle 31"/>
          <p:cNvSpPr>
            <a:spLocks noChangeArrowheads="1"/>
          </p:cNvSpPr>
          <p:nvPr/>
        </p:nvSpPr>
        <p:spPr bwMode="auto">
          <a:xfrm>
            <a:off x="3708400" y="1341438"/>
            <a:ext cx="1439863" cy="143986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3132138" y="1844675"/>
            <a:ext cx="7921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3" name="Text Box 36"/>
          <p:cNvSpPr txBox="1">
            <a:spLocks noChangeArrowheads="1"/>
          </p:cNvSpPr>
          <p:nvPr/>
        </p:nvSpPr>
        <p:spPr bwMode="auto">
          <a:xfrm>
            <a:off x="3132138" y="1557338"/>
            <a:ext cx="776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rgbClr val="0000FF"/>
                </a:solidFill>
              </a:rPr>
              <a:t>ε-</a:t>
            </a:r>
            <a:r>
              <a:rPr lang="ja-JP" altLang="en-US" sz="1400" b="1">
                <a:solidFill>
                  <a:srgbClr val="0000FF"/>
                </a:solidFill>
              </a:rPr>
              <a:t>動作</a:t>
            </a:r>
          </a:p>
        </p:txBody>
      </p:sp>
      <p:sp>
        <p:nvSpPr>
          <p:cNvPr id="8224" name="Text Box 37"/>
          <p:cNvSpPr txBox="1">
            <a:spLocks noChangeArrowheads="1"/>
          </p:cNvSpPr>
          <p:nvPr/>
        </p:nvSpPr>
        <p:spPr bwMode="auto">
          <a:xfrm>
            <a:off x="2319338" y="27289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M1</a:t>
            </a:r>
          </a:p>
        </p:txBody>
      </p:sp>
      <p:sp>
        <p:nvSpPr>
          <p:cNvPr id="8225" name="Text Box 38"/>
          <p:cNvSpPr txBox="1">
            <a:spLocks noChangeArrowheads="1"/>
          </p:cNvSpPr>
          <p:nvPr/>
        </p:nvSpPr>
        <p:spPr bwMode="auto">
          <a:xfrm>
            <a:off x="4211638" y="2708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M2</a:t>
            </a:r>
          </a:p>
        </p:txBody>
      </p:sp>
      <p:sp>
        <p:nvSpPr>
          <p:cNvPr id="8226" name="Text Box 39"/>
          <p:cNvSpPr txBox="1">
            <a:spLocks noChangeArrowheads="1"/>
          </p:cNvSpPr>
          <p:nvPr/>
        </p:nvSpPr>
        <p:spPr bwMode="auto">
          <a:xfrm>
            <a:off x="1671638" y="3376613"/>
            <a:ext cx="59282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①</a:t>
            </a:r>
            <a:r>
              <a:rPr lang="en-US" altLang="ja-JP" sz="1800" dirty="0">
                <a:solidFill>
                  <a:srgbClr val="0000FF"/>
                </a:solidFill>
              </a:rPr>
              <a:t>M1</a:t>
            </a:r>
            <a:r>
              <a:rPr lang="ja-JP" altLang="en-US" sz="1800" dirty="0">
                <a:solidFill>
                  <a:srgbClr val="0000FF"/>
                </a:solidFill>
              </a:rPr>
              <a:t>の初期状態</a:t>
            </a:r>
            <a:r>
              <a:rPr lang="ja-JP" altLang="en-US" sz="1800" dirty="0"/>
              <a:t>を全体の初期状態とする。</a:t>
            </a:r>
            <a:r>
              <a:rPr lang="en-US" altLang="ja-JP" sz="1800" dirty="0"/>
              <a:t>M2</a:t>
            </a:r>
            <a:r>
              <a:rPr lang="ja-JP" altLang="en-US" sz="1800" dirty="0"/>
              <a:t>の初期状態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は中間の状態とする。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②</a:t>
            </a:r>
            <a:r>
              <a:rPr lang="en-US" altLang="ja-JP" sz="1800" dirty="0"/>
              <a:t>M1</a:t>
            </a:r>
            <a:r>
              <a:rPr lang="ja-JP" altLang="en-US" sz="1800" dirty="0"/>
              <a:t>の最終状態と</a:t>
            </a:r>
            <a:r>
              <a:rPr lang="en-US" altLang="ja-JP" sz="1800" dirty="0"/>
              <a:t>M2</a:t>
            </a:r>
            <a:r>
              <a:rPr lang="ja-JP" altLang="en-US" sz="1800" dirty="0"/>
              <a:t>の初期状態を</a:t>
            </a:r>
            <a:r>
              <a:rPr lang="en-US" altLang="ja-JP" sz="1800" b="1" dirty="0">
                <a:solidFill>
                  <a:srgbClr val="0000FF"/>
                </a:solidFill>
              </a:rPr>
              <a:t>ε-</a:t>
            </a:r>
            <a:r>
              <a:rPr lang="ja-JP" altLang="en-US" sz="1800" b="1" dirty="0">
                <a:solidFill>
                  <a:srgbClr val="0000FF"/>
                </a:solidFill>
              </a:rPr>
              <a:t>動作</a:t>
            </a:r>
            <a:r>
              <a:rPr lang="ja-JP" altLang="en-US" sz="1800" dirty="0"/>
              <a:t>で結ぶ。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③</a:t>
            </a:r>
            <a:r>
              <a:rPr lang="en-US" altLang="ja-JP" sz="1800" dirty="0"/>
              <a:t>M1</a:t>
            </a:r>
            <a:r>
              <a:rPr lang="ja-JP" altLang="en-US" sz="1800" dirty="0"/>
              <a:t>の最終状態は、中間の状態とする。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④</a:t>
            </a:r>
            <a:r>
              <a:rPr lang="en-US" altLang="ja-JP" sz="1800" b="1" dirty="0">
                <a:solidFill>
                  <a:srgbClr val="009900"/>
                </a:solidFill>
              </a:rPr>
              <a:t>M2</a:t>
            </a:r>
            <a:r>
              <a:rPr lang="ja-JP" altLang="en-US" sz="1800" b="1" dirty="0">
                <a:solidFill>
                  <a:srgbClr val="009900"/>
                </a:solidFill>
              </a:rPr>
              <a:t>の最終状態</a:t>
            </a:r>
            <a:r>
              <a:rPr lang="ja-JP" altLang="en-US" sz="1800" dirty="0"/>
              <a:t>を全体の最終状態とする。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solidFill>
                  <a:srgbClr val="0000FF"/>
                </a:solidFill>
              </a:rPr>
              <a:t>言語</a:t>
            </a:r>
            <a:r>
              <a:rPr lang="en-US" altLang="ja-JP" sz="1800" dirty="0" smtClean="0">
                <a:solidFill>
                  <a:srgbClr val="0000FF"/>
                </a:solidFill>
              </a:rPr>
              <a:t>L1L2</a:t>
            </a:r>
            <a:r>
              <a:rPr lang="ja-JP" altLang="en-US" sz="1800" dirty="0" smtClean="0">
                <a:solidFill>
                  <a:srgbClr val="0000FF"/>
                </a:solidFill>
              </a:rPr>
              <a:t>を受理する有限オートマトン</a:t>
            </a:r>
            <a:endParaRPr lang="en-US" altLang="ja-JP" sz="1800" dirty="0" smtClean="0">
              <a:solidFill>
                <a:srgbClr val="0000FF"/>
              </a:solidFill>
            </a:endParaRPr>
          </a:p>
        </p:txBody>
      </p:sp>
      <p:sp>
        <p:nvSpPr>
          <p:cNvPr id="8227" name="Oval 40"/>
          <p:cNvSpPr>
            <a:spLocks noChangeArrowheads="1"/>
          </p:cNvSpPr>
          <p:nvPr/>
        </p:nvSpPr>
        <p:spPr bwMode="auto">
          <a:xfrm>
            <a:off x="755650" y="1268413"/>
            <a:ext cx="5184775" cy="15843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28" name="Text Box 41"/>
          <p:cNvSpPr txBox="1">
            <a:spLocks noChangeArrowheads="1"/>
          </p:cNvSpPr>
          <p:nvPr/>
        </p:nvSpPr>
        <p:spPr bwMode="auto">
          <a:xfrm>
            <a:off x="5867400" y="1700213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</a:rPr>
              <a:t>L1L2</a:t>
            </a:r>
            <a:r>
              <a:rPr lang="ja-JP" altLang="en-US" sz="1800">
                <a:solidFill>
                  <a:srgbClr val="FF0000"/>
                </a:solidFill>
              </a:rPr>
              <a:t>言語の</a:t>
            </a:r>
            <a:r>
              <a:rPr lang="en-US" altLang="ja-JP" sz="1800">
                <a:solidFill>
                  <a:srgbClr val="FF0000"/>
                </a:solidFill>
              </a:rPr>
              <a:t>NFA</a:t>
            </a:r>
          </a:p>
        </p:txBody>
      </p:sp>
      <p:sp>
        <p:nvSpPr>
          <p:cNvPr id="8229" name="Freeform 44"/>
          <p:cNvSpPr>
            <a:spLocks/>
          </p:cNvSpPr>
          <p:nvPr/>
        </p:nvSpPr>
        <p:spPr bwMode="auto">
          <a:xfrm>
            <a:off x="3419475" y="1844675"/>
            <a:ext cx="708025" cy="2160588"/>
          </a:xfrm>
          <a:custGeom>
            <a:avLst/>
            <a:gdLst>
              <a:gd name="T0" fmla="*/ 2147483647 w 310"/>
              <a:gd name="T1" fmla="*/ 2147483647 h 862"/>
              <a:gd name="T2" fmla="*/ 2147483647 w 310"/>
              <a:gd name="T3" fmla="*/ 2147483647 h 862"/>
              <a:gd name="T4" fmla="*/ 0 w 310"/>
              <a:gd name="T5" fmla="*/ 0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0" h="862">
                <a:moveTo>
                  <a:pt x="227" y="862"/>
                </a:moveTo>
                <a:cubicBezTo>
                  <a:pt x="268" y="684"/>
                  <a:pt x="310" y="507"/>
                  <a:pt x="272" y="363"/>
                </a:cubicBezTo>
                <a:cubicBezTo>
                  <a:pt x="234" y="219"/>
                  <a:pt x="117" y="109"/>
                  <a:pt x="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0" name="Freeform 45"/>
          <p:cNvSpPr>
            <a:spLocks/>
          </p:cNvSpPr>
          <p:nvPr/>
        </p:nvSpPr>
        <p:spPr bwMode="auto">
          <a:xfrm>
            <a:off x="3108325" y="1989138"/>
            <a:ext cx="815975" cy="1439862"/>
          </a:xfrm>
          <a:custGeom>
            <a:avLst/>
            <a:gdLst>
              <a:gd name="T0" fmla="*/ 2147483647 w 514"/>
              <a:gd name="T1" fmla="*/ 2147483647 h 907"/>
              <a:gd name="T2" fmla="*/ 2147483647 w 514"/>
              <a:gd name="T3" fmla="*/ 2147483647 h 907"/>
              <a:gd name="T4" fmla="*/ 2147483647 w 514"/>
              <a:gd name="T5" fmla="*/ 0 h 9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4" h="907">
                <a:moveTo>
                  <a:pt x="151" y="907"/>
                </a:moveTo>
                <a:cubicBezTo>
                  <a:pt x="75" y="733"/>
                  <a:pt x="0" y="559"/>
                  <a:pt x="60" y="408"/>
                </a:cubicBezTo>
                <a:cubicBezTo>
                  <a:pt x="120" y="257"/>
                  <a:pt x="317" y="128"/>
                  <a:pt x="514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1" name="Freeform 47"/>
          <p:cNvSpPr>
            <a:spLocks/>
          </p:cNvSpPr>
          <p:nvPr/>
        </p:nvSpPr>
        <p:spPr bwMode="auto">
          <a:xfrm>
            <a:off x="2700338" y="1989138"/>
            <a:ext cx="358775" cy="2303462"/>
          </a:xfrm>
          <a:custGeom>
            <a:avLst/>
            <a:gdLst>
              <a:gd name="T0" fmla="*/ 0 w 264"/>
              <a:gd name="T1" fmla="*/ 2147483647 h 1406"/>
              <a:gd name="T2" fmla="*/ 2147483647 w 264"/>
              <a:gd name="T3" fmla="*/ 2147483647 h 1406"/>
              <a:gd name="T4" fmla="*/ 2147483647 w 264"/>
              <a:gd name="T5" fmla="*/ 0 h 14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1406">
                <a:moveTo>
                  <a:pt x="0" y="1406"/>
                </a:moveTo>
                <a:cubicBezTo>
                  <a:pt x="94" y="1183"/>
                  <a:pt x="188" y="960"/>
                  <a:pt x="226" y="726"/>
                </a:cubicBezTo>
                <a:cubicBezTo>
                  <a:pt x="264" y="492"/>
                  <a:pt x="245" y="246"/>
                  <a:pt x="226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2" name="Oval 48"/>
          <p:cNvSpPr>
            <a:spLocks noChangeArrowheads="1"/>
          </p:cNvSpPr>
          <p:nvPr/>
        </p:nvSpPr>
        <p:spPr bwMode="auto">
          <a:xfrm>
            <a:off x="2051050" y="5756101"/>
            <a:ext cx="288925" cy="2873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33" name="Oval 49"/>
          <p:cNvSpPr>
            <a:spLocks noChangeArrowheads="1"/>
          </p:cNvSpPr>
          <p:nvPr/>
        </p:nvSpPr>
        <p:spPr bwMode="auto">
          <a:xfrm>
            <a:off x="2843213" y="5756101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ja-JP" sz="1600"/>
          </a:p>
        </p:txBody>
      </p:sp>
      <p:sp>
        <p:nvSpPr>
          <p:cNvPr id="8234" name="Oval 50"/>
          <p:cNvSpPr>
            <a:spLocks noChangeArrowheads="1"/>
          </p:cNvSpPr>
          <p:nvPr/>
        </p:nvSpPr>
        <p:spPr bwMode="auto">
          <a:xfrm>
            <a:off x="2484438" y="6405389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35" name="Oval 51"/>
          <p:cNvSpPr>
            <a:spLocks noChangeArrowheads="1"/>
          </p:cNvSpPr>
          <p:nvPr/>
        </p:nvSpPr>
        <p:spPr bwMode="auto">
          <a:xfrm>
            <a:off x="3924300" y="5756101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36" name="Oval 53"/>
          <p:cNvSpPr>
            <a:spLocks noChangeArrowheads="1"/>
          </p:cNvSpPr>
          <p:nvPr/>
        </p:nvSpPr>
        <p:spPr bwMode="auto">
          <a:xfrm>
            <a:off x="3924300" y="6405389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37" name="Oval 54"/>
          <p:cNvSpPr>
            <a:spLocks noChangeArrowheads="1"/>
          </p:cNvSpPr>
          <p:nvPr/>
        </p:nvSpPr>
        <p:spPr bwMode="auto">
          <a:xfrm>
            <a:off x="4716463" y="6405389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238" name="Line 55"/>
          <p:cNvSpPr>
            <a:spLocks noChangeShapeType="1"/>
          </p:cNvSpPr>
          <p:nvPr/>
        </p:nvSpPr>
        <p:spPr bwMode="auto">
          <a:xfrm>
            <a:off x="2195513" y="5468764"/>
            <a:ext cx="0" cy="287337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9" name="Line 56"/>
          <p:cNvSpPr>
            <a:spLocks noChangeShapeType="1"/>
          </p:cNvSpPr>
          <p:nvPr/>
        </p:nvSpPr>
        <p:spPr bwMode="auto">
          <a:xfrm>
            <a:off x="2339975" y="5900564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0" name="Line 57"/>
          <p:cNvSpPr>
            <a:spLocks noChangeShapeType="1"/>
          </p:cNvSpPr>
          <p:nvPr/>
        </p:nvSpPr>
        <p:spPr bwMode="auto">
          <a:xfrm>
            <a:off x="2268538" y="5972001"/>
            <a:ext cx="28733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1" name="Line 58"/>
          <p:cNvSpPr>
            <a:spLocks noChangeShapeType="1"/>
          </p:cNvSpPr>
          <p:nvPr/>
        </p:nvSpPr>
        <p:spPr bwMode="auto">
          <a:xfrm flipV="1">
            <a:off x="2700338" y="6045026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2" name="Line 59"/>
          <p:cNvSpPr>
            <a:spLocks noChangeShapeType="1"/>
          </p:cNvSpPr>
          <p:nvPr/>
        </p:nvSpPr>
        <p:spPr bwMode="auto">
          <a:xfrm>
            <a:off x="4211638" y="590056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3" name="Line 60"/>
          <p:cNvSpPr>
            <a:spLocks noChangeShapeType="1"/>
          </p:cNvSpPr>
          <p:nvPr/>
        </p:nvSpPr>
        <p:spPr bwMode="auto">
          <a:xfrm>
            <a:off x="4067175" y="60450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4" name="Line 61"/>
          <p:cNvSpPr>
            <a:spLocks noChangeShapeType="1"/>
          </p:cNvSpPr>
          <p:nvPr/>
        </p:nvSpPr>
        <p:spPr bwMode="auto">
          <a:xfrm>
            <a:off x="4211638" y="654826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5" name="Line 62"/>
          <p:cNvSpPr>
            <a:spLocks noChangeShapeType="1"/>
          </p:cNvSpPr>
          <p:nvPr/>
        </p:nvSpPr>
        <p:spPr bwMode="auto">
          <a:xfrm flipH="1" flipV="1">
            <a:off x="4859338" y="60450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6" name="Line 63"/>
          <p:cNvSpPr>
            <a:spLocks noChangeShapeType="1"/>
          </p:cNvSpPr>
          <p:nvPr/>
        </p:nvSpPr>
        <p:spPr bwMode="auto">
          <a:xfrm flipV="1">
            <a:off x="4140200" y="5972001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47" name="Text Box 64"/>
          <p:cNvSpPr txBox="1">
            <a:spLocks noChangeArrowheads="1"/>
          </p:cNvSpPr>
          <p:nvPr/>
        </p:nvSpPr>
        <p:spPr bwMode="auto">
          <a:xfrm>
            <a:off x="2484438" y="5684664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48" name="Text Box 65"/>
          <p:cNvSpPr txBox="1">
            <a:spLocks noChangeArrowheads="1"/>
          </p:cNvSpPr>
          <p:nvPr/>
        </p:nvSpPr>
        <p:spPr bwMode="auto">
          <a:xfrm>
            <a:off x="4319588" y="6538739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8249" name="Text Box 66"/>
          <p:cNvSpPr txBox="1">
            <a:spLocks noChangeArrowheads="1"/>
          </p:cNvSpPr>
          <p:nvPr/>
        </p:nvSpPr>
        <p:spPr bwMode="auto">
          <a:xfrm>
            <a:off x="2749550" y="6168851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50" name="Text Box 67"/>
          <p:cNvSpPr txBox="1">
            <a:spLocks noChangeArrowheads="1"/>
          </p:cNvSpPr>
          <p:nvPr/>
        </p:nvSpPr>
        <p:spPr bwMode="auto">
          <a:xfrm>
            <a:off x="4240213" y="6048201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51" name="Text Box 68"/>
          <p:cNvSpPr txBox="1">
            <a:spLocks noChangeArrowheads="1"/>
          </p:cNvSpPr>
          <p:nvPr/>
        </p:nvSpPr>
        <p:spPr bwMode="auto">
          <a:xfrm>
            <a:off x="3851275" y="6045026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52" name="Text Box 69"/>
          <p:cNvSpPr txBox="1">
            <a:spLocks noChangeArrowheads="1"/>
          </p:cNvSpPr>
          <p:nvPr/>
        </p:nvSpPr>
        <p:spPr bwMode="auto">
          <a:xfrm>
            <a:off x="4779963" y="6072014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1</a:t>
            </a:r>
          </a:p>
        </p:txBody>
      </p:sp>
      <p:sp>
        <p:nvSpPr>
          <p:cNvPr id="8253" name="Text Box 70"/>
          <p:cNvSpPr txBox="1">
            <a:spLocks noChangeArrowheads="1"/>
          </p:cNvSpPr>
          <p:nvPr/>
        </p:nvSpPr>
        <p:spPr bwMode="auto">
          <a:xfrm>
            <a:off x="2159000" y="6110114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8254" name="Text Box 71"/>
          <p:cNvSpPr txBox="1">
            <a:spLocks noChangeArrowheads="1"/>
          </p:cNvSpPr>
          <p:nvPr/>
        </p:nvSpPr>
        <p:spPr bwMode="auto">
          <a:xfrm>
            <a:off x="4332288" y="5681489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200"/>
              <a:t>0</a:t>
            </a:r>
          </a:p>
        </p:txBody>
      </p:sp>
      <p:sp>
        <p:nvSpPr>
          <p:cNvPr id="8255" name="Line 74"/>
          <p:cNvSpPr>
            <a:spLocks noChangeShapeType="1"/>
          </p:cNvSpPr>
          <p:nvPr/>
        </p:nvSpPr>
        <p:spPr bwMode="auto">
          <a:xfrm>
            <a:off x="3132138" y="5900564"/>
            <a:ext cx="7921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56" name="Text Box 76"/>
          <p:cNvSpPr txBox="1">
            <a:spLocks noChangeArrowheads="1"/>
          </p:cNvSpPr>
          <p:nvPr/>
        </p:nvSpPr>
        <p:spPr bwMode="auto">
          <a:xfrm>
            <a:off x="3106738" y="5589414"/>
            <a:ext cx="776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>
                <a:solidFill>
                  <a:srgbClr val="0000FF"/>
                </a:solidFill>
              </a:rPr>
              <a:t>ε-</a:t>
            </a:r>
            <a:r>
              <a:rPr lang="ja-JP" altLang="en-US" sz="1400" b="1">
                <a:solidFill>
                  <a:srgbClr val="0000FF"/>
                </a:solidFill>
              </a:rPr>
              <a:t>動作</a:t>
            </a:r>
          </a:p>
        </p:txBody>
      </p:sp>
      <p:sp>
        <p:nvSpPr>
          <p:cNvPr id="8257" name="Text Box 77"/>
          <p:cNvSpPr txBox="1">
            <a:spLocks noChangeArrowheads="1"/>
          </p:cNvSpPr>
          <p:nvPr/>
        </p:nvSpPr>
        <p:spPr bwMode="auto">
          <a:xfrm>
            <a:off x="5364088" y="5840064"/>
            <a:ext cx="167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M1</a:t>
            </a:r>
            <a:r>
              <a:rPr lang="ja-JP" altLang="en-US" sz="1800" dirty="0"/>
              <a:t>と</a:t>
            </a:r>
            <a:r>
              <a:rPr lang="en-US" altLang="ja-JP" sz="1800" dirty="0"/>
              <a:t>M2</a:t>
            </a:r>
            <a:r>
              <a:rPr lang="ja-JP" altLang="en-US" sz="1800" dirty="0"/>
              <a:t>の連接</a:t>
            </a:r>
          </a:p>
        </p:txBody>
      </p:sp>
      <p:sp>
        <p:nvSpPr>
          <p:cNvPr id="8259" name="AutoShape 80"/>
          <p:cNvSpPr>
            <a:spLocks noChangeArrowheads="1"/>
          </p:cNvSpPr>
          <p:nvPr/>
        </p:nvSpPr>
        <p:spPr bwMode="auto">
          <a:xfrm>
            <a:off x="4691063" y="5733876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22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60" name="AutoShape 81"/>
          <p:cNvSpPr>
            <a:spLocks noChangeArrowheads="1"/>
          </p:cNvSpPr>
          <p:nvPr/>
        </p:nvSpPr>
        <p:spPr bwMode="auto">
          <a:xfrm>
            <a:off x="4716463" y="1628775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158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042988" y="723384"/>
            <a:ext cx="726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>
                <a:solidFill>
                  <a:schemeClr val="accent2"/>
                </a:solidFill>
              </a:rPr>
              <a:t>L1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と</a:t>
            </a:r>
            <a:r>
              <a:rPr lang="en-US" altLang="ja-JP" sz="1800" b="1" dirty="0" smtClean="0">
                <a:solidFill>
                  <a:schemeClr val="accent2"/>
                </a:solidFill>
              </a:rPr>
              <a:t>L2</a:t>
            </a:r>
            <a:r>
              <a:rPr lang="ja-JP" altLang="en-US" sz="1800" b="1" dirty="0" smtClean="0">
                <a:solidFill>
                  <a:schemeClr val="accent2"/>
                </a:solidFill>
              </a:rPr>
              <a:t>の連接</a:t>
            </a:r>
            <a:r>
              <a:rPr lang="ja-JP" altLang="en-US" sz="1800" dirty="0"/>
              <a:t>：</a:t>
            </a:r>
            <a:r>
              <a:rPr lang="en-US" altLang="ja-JP" sz="1800" dirty="0"/>
              <a:t>L1</a:t>
            </a:r>
            <a:r>
              <a:rPr lang="ja-JP" altLang="en-US" sz="1800" dirty="0"/>
              <a:t>と</a:t>
            </a:r>
            <a:r>
              <a:rPr lang="en-US" altLang="ja-JP" sz="1800" dirty="0"/>
              <a:t>L2</a:t>
            </a:r>
            <a:r>
              <a:rPr lang="ja-JP" altLang="en-US" sz="1800" dirty="0"/>
              <a:t>を受理する</a:t>
            </a:r>
            <a:r>
              <a:rPr lang="en-US" altLang="ja-JP" sz="1800" dirty="0"/>
              <a:t>NFA</a:t>
            </a:r>
            <a:r>
              <a:rPr lang="ja-JP" altLang="en-US" sz="1800" dirty="0"/>
              <a:t>（</a:t>
            </a:r>
            <a:r>
              <a:rPr lang="en-US" altLang="ja-JP" sz="1800" dirty="0"/>
              <a:t>M1</a:t>
            </a:r>
            <a:r>
              <a:rPr lang="ja-JP" altLang="en-US" sz="1800" dirty="0"/>
              <a:t>と</a:t>
            </a:r>
            <a:r>
              <a:rPr lang="en-US" altLang="ja-JP" sz="1800" dirty="0"/>
              <a:t>M2</a:t>
            </a:r>
            <a:r>
              <a:rPr lang="ja-JP" altLang="en-US" sz="1800" dirty="0"/>
              <a:t>）を</a:t>
            </a:r>
            <a:r>
              <a:rPr lang="en-US" altLang="ja-JP" sz="1800" dirty="0"/>
              <a:t>ε-</a:t>
            </a:r>
            <a:r>
              <a:rPr lang="ja-JP" altLang="en-US" sz="1800" dirty="0"/>
              <a:t>動作で</a:t>
            </a:r>
            <a:r>
              <a:rPr lang="ja-JP" altLang="en-US" sz="1800" dirty="0" smtClean="0"/>
              <a:t>連結</a:t>
            </a:r>
            <a:r>
              <a:rPr lang="ja-JP" altLang="en-US" sz="1800" dirty="0"/>
              <a:t>すること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FE3FE4-1A08-4900-87D7-757632C614D6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 dirty="0" smtClean="0"/>
          </a:p>
        </p:txBody>
      </p:sp>
      <p:sp>
        <p:nvSpPr>
          <p:cNvPr id="9220" name="Text Box 49"/>
          <p:cNvSpPr txBox="1">
            <a:spLocks noChangeArrowheads="1"/>
          </p:cNvSpPr>
          <p:nvPr/>
        </p:nvSpPr>
        <p:spPr bwMode="auto">
          <a:xfrm>
            <a:off x="827088" y="1079035"/>
            <a:ext cx="75612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（３）</a:t>
            </a:r>
            <a:r>
              <a:rPr lang="ja-JP" altLang="en-US" sz="1800" b="1" dirty="0">
                <a:solidFill>
                  <a:srgbClr val="0000FF"/>
                </a:solidFill>
              </a:rPr>
              <a:t>特別な言語</a:t>
            </a:r>
            <a:r>
              <a:rPr lang="ja-JP" altLang="en-US" sz="1800" b="1" dirty="0"/>
              <a:t>の連接　　</a:t>
            </a:r>
            <a:r>
              <a:rPr lang="en-US" altLang="ja-JP" sz="1800" b="1" dirty="0"/>
              <a:t>L1L2</a:t>
            </a:r>
            <a:r>
              <a:rPr lang="ja-JP" altLang="en-US" sz="1800" b="1" dirty="0" err="1"/>
              <a:t>、</a:t>
            </a:r>
            <a:r>
              <a:rPr lang="en-US" altLang="ja-JP" sz="1800" b="1" dirty="0"/>
              <a:t>L2L1</a:t>
            </a:r>
            <a:r>
              <a:rPr lang="ja-JP" altLang="en-US" sz="1800" b="1" dirty="0"/>
              <a:t>を考える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b="1" dirty="0">
                <a:solidFill>
                  <a:srgbClr val="0000FF"/>
                </a:solidFill>
              </a:rPr>
              <a:t>　</a:t>
            </a:r>
            <a:r>
              <a:rPr lang="en-US" altLang="ja-JP" sz="1800" b="1" dirty="0">
                <a:solidFill>
                  <a:srgbClr val="0000FF"/>
                </a:solidFill>
              </a:rPr>
              <a:t>L2={ε}</a:t>
            </a:r>
            <a:r>
              <a:rPr lang="ja-JP" altLang="en-US" sz="1800" dirty="0"/>
              <a:t>　のとき　： </a:t>
            </a:r>
            <a:r>
              <a:rPr lang="en-US" altLang="ja-JP" sz="1800" b="1" dirty="0"/>
              <a:t>L1L2=</a:t>
            </a:r>
            <a:r>
              <a:rPr lang="ja-JP" altLang="en-US" sz="1800" b="1" u="sng" dirty="0"/>
              <a:t>　		</a:t>
            </a:r>
            <a:r>
              <a:rPr lang="en-US" altLang="ja-JP" sz="1800" b="1" dirty="0"/>
              <a:t>L2L1=</a:t>
            </a:r>
            <a:r>
              <a:rPr lang="en-US" altLang="ja-JP" sz="1800" b="1" u="sng" dirty="0"/>
              <a:t>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　言語</a:t>
            </a:r>
            <a:r>
              <a:rPr lang="en-US" altLang="ja-JP" sz="1800" dirty="0">
                <a:solidFill>
                  <a:srgbClr val="0000FF"/>
                </a:solidFill>
              </a:rPr>
              <a:t>{ε}</a:t>
            </a:r>
            <a:r>
              <a:rPr lang="ja-JP" altLang="en-US" sz="1800" dirty="0"/>
              <a:t>：言語は空白文からなる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58491" y="3151477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402954" y="2864139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547416" y="329593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558219" y="2977645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1115616" y="2792702"/>
            <a:ext cx="3152676" cy="143986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7" name="AutoShape 43"/>
          <p:cNvSpPr>
            <a:spLocks noChangeArrowheads="1"/>
          </p:cNvSpPr>
          <p:nvPr/>
        </p:nvSpPr>
        <p:spPr bwMode="auto">
          <a:xfrm>
            <a:off x="2050654" y="3080039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440744" y="3308278"/>
            <a:ext cx="50323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AutoShape 43"/>
          <p:cNvSpPr>
            <a:spLocks noChangeArrowheads="1"/>
          </p:cNvSpPr>
          <p:nvPr/>
        </p:nvSpPr>
        <p:spPr bwMode="auto">
          <a:xfrm>
            <a:off x="2943982" y="3092378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752918" y="311127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2089" y="3706135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L1</a:t>
            </a:r>
            <a:r>
              <a:rPr kumimoji="1" lang="ja-JP" altLang="en-US" dirty="0" smtClean="0"/>
              <a:t>　　　　連接　　　　</a:t>
            </a:r>
            <a:r>
              <a:rPr kumimoji="1" lang="en-US" altLang="ja-JP" dirty="0" smtClean="0"/>
              <a:t>L2</a:t>
            </a:r>
            <a:r>
              <a:rPr kumimoji="1" lang="ja-JP" altLang="en-US" dirty="0" smtClean="0"/>
              <a:t>　（</a:t>
            </a:r>
            <a:r>
              <a:rPr kumimoji="1" lang="en-US" altLang="ja-JP" dirty="0" smtClean="0"/>
              <a:t>ε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フリーフォーム 2"/>
          <p:cNvSpPr/>
          <p:nvPr/>
        </p:nvSpPr>
        <p:spPr>
          <a:xfrm rot="487050">
            <a:off x="3259824" y="2992193"/>
            <a:ext cx="484005" cy="638323"/>
          </a:xfrm>
          <a:custGeom>
            <a:avLst/>
            <a:gdLst>
              <a:gd name="connsiteX0" fmla="*/ 13854 w 484005"/>
              <a:gd name="connsiteY0" fmla="*/ 166643 h 638323"/>
              <a:gd name="connsiteX1" fmla="*/ 207818 w 484005"/>
              <a:gd name="connsiteY1" fmla="*/ 389 h 638323"/>
              <a:gd name="connsiteX2" fmla="*/ 443345 w 484005"/>
              <a:gd name="connsiteY2" fmla="*/ 208207 h 638323"/>
              <a:gd name="connsiteX3" fmla="*/ 471054 w 484005"/>
              <a:gd name="connsiteY3" fmla="*/ 402171 h 638323"/>
              <a:gd name="connsiteX4" fmla="*/ 304800 w 484005"/>
              <a:gd name="connsiteY4" fmla="*/ 637698 h 638323"/>
              <a:gd name="connsiteX5" fmla="*/ 0 w 484005"/>
              <a:gd name="connsiteY5" fmla="*/ 457589 h 6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05" h="638323">
                <a:moveTo>
                  <a:pt x="13854" y="166643"/>
                </a:moveTo>
                <a:cubicBezTo>
                  <a:pt x="75045" y="80052"/>
                  <a:pt x="136236" y="-6538"/>
                  <a:pt x="207818" y="389"/>
                </a:cubicBezTo>
                <a:cubicBezTo>
                  <a:pt x="279400" y="7316"/>
                  <a:pt x="399472" y="141243"/>
                  <a:pt x="443345" y="208207"/>
                </a:cubicBezTo>
                <a:cubicBezTo>
                  <a:pt x="487218" y="275171"/>
                  <a:pt x="494145" y="330589"/>
                  <a:pt x="471054" y="402171"/>
                </a:cubicBezTo>
                <a:cubicBezTo>
                  <a:pt x="447963" y="473753"/>
                  <a:pt x="383309" y="628462"/>
                  <a:pt x="304800" y="637698"/>
                </a:cubicBezTo>
                <a:cubicBezTo>
                  <a:pt x="226291" y="646934"/>
                  <a:pt x="113145" y="552261"/>
                  <a:pt x="0" y="457589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3124163" y="2805040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778002" y="2852936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6957871" y="331416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236570" y="301154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5004048" y="2852936"/>
            <a:ext cx="3152676" cy="143986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7491118" y="3111273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6128580" y="3312705"/>
            <a:ext cx="50323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AutoShape 43"/>
          <p:cNvSpPr>
            <a:spLocks noChangeArrowheads="1"/>
          </p:cNvSpPr>
          <p:nvPr/>
        </p:nvSpPr>
        <p:spPr bwMode="auto">
          <a:xfrm>
            <a:off x="5768218" y="3131172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5029966" y="312950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7798" y="3731777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L2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ε</a:t>
            </a:r>
            <a:r>
              <a:rPr kumimoji="1" lang="ja-JP" altLang="en-US" dirty="0" smtClean="0"/>
              <a:t>）　　　　連接　　　　</a:t>
            </a:r>
            <a:r>
              <a:rPr kumimoji="1" lang="en-US" altLang="ja-JP" dirty="0" smtClean="0"/>
              <a:t>L1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5" name="フリーフォーム 34"/>
          <p:cNvSpPr/>
          <p:nvPr/>
        </p:nvSpPr>
        <p:spPr>
          <a:xfrm rot="11185017">
            <a:off x="5285618" y="2995008"/>
            <a:ext cx="484005" cy="638323"/>
          </a:xfrm>
          <a:custGeom>
            <a:avLst/>
            <a:gdLst>
              <a:gd name="connsiteX0" fmla="*/ 13854 w 484005"/>
              <a:gd name="connsiteY0" fmla="*/ 166643 h 638323"/>
              <a:gd name="connsiteX1" fmla="*/ 207818 w 484005"/>
              <a:gd name="connsiteY1" fmla="*/ 389 h 638323"/>
              <a:gd name="connsiteX2" fmla="*/ 443345 w 484005"/>
              <a:gd name="connsiteY2" fmla="*/ 208207 h 638323"/>
              <a:gd name="connsiteX3" fmla="*/ 471054 w 484005"/>
              <a:gd name="connsiteY3" fmla="*/ 402171 h 638323"/>
              <a:gd name="connsiteX4" fmla="*/ 304800 w 484005"/>
              <a:gd name="connsiteY4" fmla="*/ 637698 h 638323"/>
              <a:gd name="connsiteX5" fmla="*/ 0 w 484005"/>
              <a:gd name="connsiteY5" fmla="*/ 457589 h 63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005" h="638323">
                <a:moveTo>
                  <a:pt x="13854" y="166643"/>
                </a:moveTo>
                <a:cubicBezTo>
                  <a:pt x="75045" y="80052"/>
                  <a:pt x="136236" y="-6538"/>
                  <a:pt x="207818" y="389"/>
                </a:cubicBezTo>
                <a:cubicBezTo>
                  <a:pt x="279400" y="7316"/>
                  <a:pt x="399472" y="141243"/>
                  <a:pt x="443345" y="208207"/>
                </a:cubicBezTo>
                <a:cubicBezTo>
                  <a:pt x="487218" y="275171"/>
                  <a:pt x="494145" y="330589"/>
                  <a:pt x="471054" y="402171"/>
                </a:cubicBezTo>
                <a:cubicBezTo>
                  <a:pt x="447963" y="473753"/>
                  <a:pt x="383309" y="628462"/>
                  <a:pt x="304800" y="637698"/>
                </a:cubicBezTo>
                <a:cubicBezTo>
                  <a:pt x="226291" y="646934"/>
                  <a:pt x="113145" y="552261"/>
                  <a:pt x="0" y="457589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5948399" y="2833976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633540" y="3162311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3732" y="5296852"/>
            <a:ext cx="6647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</a:rPr>
              <a:t>L2={ε}</a:t>
            </a:r>
            <a:r>
              <a:rPr lang="ja-JP" altLang="en-US" dirty="0"/>
              <a:t>　のとき　： </a:t>
            </a:r>
            <a:r>
              <a:rPr lang="en-US" altLang="ja-JP" b="1" dirty="0"/>
              <a:t>L1L2=</a:t>
            </a:r>
            <a:r>
              <a:rPr lang="ja-JP" altLang="en-US" b="1" u="sng" dirty="0"/>
              <a:t>　</a:t>
            </a:r>
            <a:r>
              <a:rPr lang="en-US" altLang="ja-JP" b="1" u="sng" dirty="0" smtClean="0"/>
              <a:t>L1</a:t>
            </a:r>
            <a:r>
              <a:rPr lang="ja-JP" altLang="en-US" b="1" u="sng" dirty="0"/>
              <a:t>		</a:t>
            </a:r>
            <a:r>
              <a:rPr lang="en-US" altLang="ja-JP" b="1" dirty="0" smtClean="0"/>
              <a:t>L2L1</a:t>
            </a:r>
            <a:r>
              <a:rPr lang="en-US" altLang="ja-JP" b="1" u="sng" dirty="0" smtClean="0"/>
              <a:t>=  L1</a:t>
            </a:r>
            <a:r>
              <a:rPr lang="en-US" altLang="ja-JP" b="1" u="sng" dirty="0"/>
              <a:t>		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2638302"/>
            <a:ext cx="1392057" cy="1093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818022" y="2638302"/>
            <a:ext cx="1297208" cy="1093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565717" y="2612660"/>
            <a:ext cx="1442603" cy="1093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939362" y="2638302"/>
            <a:ext cx="1297208" cy="1093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417134" y="4180177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M1</a:t>
            </a:r>
            <a:endParaRPr lang="en-US" altLang="ja-JP" sz="1800" dirty="0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5397381" y="4240411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M2</a:t>
            </a:r>
            <a:endParaRPr lang="en-US" altLang="ja-JP" sz="1800" dirty="0"/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2993736" y="4220549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M2</a:t>
            </a:r>
            <a:endParaRPr lang="ja-JP" altLang="en-US" sz="1800" dirty="0"/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6813699" y="4240411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M1</a:t>
            </a:r>
            <a:endParaRPr lang="en-US" altLang="ja-JP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FE3FE4-1A08-4900-87D7-757632C614D6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 dirty="0" smtClean="0"/>
          </a:p>
        </p:txBody>
      </p:sp>
      <p:sp>
        <p:nvSpPr>
          <p:cNvPr id="9220" name="Text Box 49"/>
          <p:cNvSpPr txBox="1">
            <a:spLocks noChangeArrowheads="1"/>
          </p:cNvSpPr>
          <p:nvPr/>
        </p:nvSpPr>
        <p:spPr bwMode="auto">
          <a:xfrm>
            <a:off x="827088" y="1052513"/>
            <a:ext cx="75612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（３）</a:t>
            </a:r>
            <a:r>
              <a:rPr lang="ja-JP" altLang="en-US" sz="1800" b="1" dirty="0">
                <a:solidFill>
                  <a:srgbClr val="0000FF"/>
                </a:solidFill>
              </a:rPr>
              <a:t>特別な言語</a:t>
            </a:r>
            <a:r>
              <a:rPr lang="ja-JP" altLang="en-US" sz="1800" b="1" dirty="0"/>
              <a:t>の連接　　</a:t>
            </a:r>
            <a:r>
              <a:rPr lang="en-US" altLang="ja-JP" sz="1800" b="1" dirty="0"/>
              <a:t>L1L2</a:t>
            </a:r>
            <a:r>
              <a:rPr lang="ja-JP" altLang="en-US" sz="1800" b="1" dirty="0" err="1"/>
              <a:t>、</a:t>
            </a:r>
            <a:r>
              <a:rPr lang="en-US" altLang="ja-JP" sz="1800" b="1" dirty="0"/>
              <a:t>L2L1</a:t>
            </a:r>
            <a:r>
              <a:rPr lang="ja-JP" altLang="en-US" sz="1800" b="1" dirty="0"/>
              <a:t>を考える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   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  </a:t>
            </a:r>
            <a:r>
              <a:rPr lang="en-US" altLang="ja-JP" sz="1800" b="1" dirty="0">
                <a:solidFill>
                  <a:srgbClr val="0000FF"/>
                </a:solidFill>
              </a:rPr>
              <a:t>L2=φ</a:t>
            </a:r>
            <a:r>
              <a:rPr lang="ja-JP" altLang="en-US" sz="1800" dirty="0"/>
              <a:t>　のとき　　： </a:t>
            </a:r>
            <a:r>
              <a:rPr lang="en-US" altLang="ja-JP" sz="1800" b="1" dirty="0"/>
              <a:t>L1L2=</a:t>
            </a:r>
            <a:r>
              <a:rPr lang="ja-JP" altLang="en-US" sz="1800" b="1" u="sng" dirty="0"/>
              <a:t>　　		</a:t>
            </a:r>
            <a:r>
              <a:rPr lang="en-US" altLang="ja-JP" sz="1800" b="1" dirty="0"/>
              <a:t>L2L1=</a:t>
            </a:r>
            <a:r>
              <a:rPr lang="en-US" altLang="ja-JP" sz="1800" b="1" u="sng" dirty="0"/>
              <a:t>			</a:t>
            </a:r>
            <a:endParaRPr lang="en-US" altLang="ja-JP" sz="1800" b="1" u="sng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u="sng" dirty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>
                <a:solidFill>
                  <a:srgbClr val="0000FF"/>
                </a:solidFill>
              </a:rPr>
              <a:t>言語</a:t>
            </a:r>
            <a:r>
              <a:rPr lang="en-US" altLang="ja-JP" sz="1800" dirty="0">
                <a:solidFill>
                  <a:srgbClr val="0000FF"/>
                </a:solidFill>
              </a:rPr>
              <a:t>φ</a:t>
            </a:r>
            <a:r>
              <a:rPr lang="ja-JP" altLang="en-US" sz="1800" dirty="0"/>
              <a:t>：言語には文が</a:t>
            </a:r>
            <a:r>
              <a:rPr lang="ja-JP" altLang="en-US" sz="1800" dirty="0" smtClean="0"/>
              <a:t>ない</a:t>
            </a:r>
            <a:endParaRPr lang="ja-JP" altLang="en-US" sz="18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258491" y="3151477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1402954" y="2864139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1547416" y="329593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558219" y="2977645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1417134" y="4180177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M1</a:t>
            </a:r>
            <a:endParaRPr lang="en-US" altLang="ja-JP" sz="1800" dirty="0"/>
          </a:p>
        </p:txBody>
      </p: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2050654" y="3080039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440744" y="3308278"/>
            <a:ext cx="50323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2089" y="3706135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L1</a:t>
            </a:r>
            <a:r>
              <a:rPr kumimoji="1" lang="ja-JP" altLang="en-US" dirty="0" smtClean="0"/>
              <a:t>　　　連接　　　</a:t>
            </a:r>
            <a:r>
              <a:rPr kumimoji="1" lang="en-US" altLang="ja-JP" dirty="0" smtClean="0"/>
              <a:t>L2</a:t>
            </a:r>
            <a:r>
              <a:rPr kumimoji="1" lang="ja-JP" altLang="en-US" dirty="0" smtClean="0"/>
              <a:t>　（</a:t>
            </a:r>
            <a:r>
              <a:rPr lang="en-US" altLang="ja-JP" dirty="0"/>
              <a:t>φ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212420" y="2805040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778002" y="2852936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6957871" y="331416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236570" y="301154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ε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5397381" y="4240411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M2</a:t>
            </a:r>
            <a:endParaRPr lang="en-US" altLang="ja-JP" sz="1800" dirty="0"/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7491118" y="3111273"/>
            <a:ext cx="360362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22" y="10800"/>
                </a:moveTo>
                <a:cubicBezTo>
                  <a:pt x="1522" y="15924"/>
                  <a:pt x="5676" y="20078"/>
                  <a:pt x="10800" y="20078"/>
                </a:cubicBezTo>
                <a:cubicBezTo>
                  <a:pt x="15924" y="20078"/>
                  <a:pt x="20078" y="15924"/>
                  <a:pt x="20078" y="10800"/>
                </a:cubicBezTo>
                <a:cubicBezTo>
                  <a:pt x="20078" y="5676"/>
                  <a:pt x="15924" y="1522"/>
                  <a:pt x="10800" y="1522"/>
                </a:cubicBezTo>
                <a:cubicBezTo>
                  <a:pt x="5676" y="1522"/>
                  <a:pt x="1522" y="5676"/>
                  <a:pt x="1522" y="1080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128580" y="3312705"/>
            <a:ext cx="503238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816" y="369925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L2</a:t>
            </a:r>
            <a:r>
              <a:rPr kumimoji="1" lang="ja-JP" altLang="en-US" dirty="0" smtClean="0"/>
              <a:t>（</a:t>
            </a:r>
            <a:r>
              <a:rPr lang="en-US" altLang="ja-JP" dirty="0"/>
              <a:t>φ</a:t>
            </a:r>
            <a:r>
              <a:rPr kumimoji="1" lang="ja-JP" altLang="en-US" dirty="0" smtClean="0"/>
              <a:t>）　　　　連接　　　　</a:t>
            </a:r>
            <a:r>
              <a:rPr kumimoji="1" lang="en-US" altLang="ja-JP" dirty="0" smtClean="0"/>
              <a:t>L1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785180" y="2860603"/>
            <a:ext cx="0" cy="287338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6633540" y="3162311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2993736" y="4220549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M2</a:t>
            </a:r>
            <a:endParaRPr lang="ja-JP" altLang="en-US" sz="1800" dirty="0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6813699" y="4240411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M1</a:t>
            </a:r>
            <a:endParaRPr lang="en-US" altLang="ja-JP" sz="1800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979700" y="3092378"/>
            <a:ext cx="465441" cy="45304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15616" y="5020007"/>
            <a:ext cx="3132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M2</a:t>
            </a:r>
            <a:r>
              <a:rPr kumimoji="1" lang="ja-JP" altLang="en-US" dirty="0" smtClean="0"/>
              <a:t>の受理状態がない</a:t>
            </a:r>
            <a:r>
              <a:rPr lang="ja-JP" altLang="en-US" dirty="0" smtClean="0"/>
              <a:t>ため</a:t>
            </a:r>
            <a:r>
              <a:rPr lang="en-US" altLang="ja-JP" dirty="0" smtClean="0"/>
              <a:t>L1L2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受理状態は無い。</a:t>
            </a:r>
            <a:endParaRPr kumimoji="1" lang="en-US" altLang="ja-JP" dirty="0" smtClean="0"/>
          </a:p>
          <a:p>
            <a:r>
              <a:rPr lang="ja-JP" altLang="en-US" dirty="0" smtClean="0"/>
              <a:t>→このような言語は</a:t>
            </a:r>
            <a:r>
              <a:rPr kumimoji="1" lang="ja-JP" altLang="en-US" dirty="0" smtClean="0"/>
              <a:t>ない（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5589225" y="3111273"/>
            <a:ext cx="465441" cy="45304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88070" y="5020007"/>
            <a:ext cx="3361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の初期状態がない</a:t>
            </a:r>
            <a:r>
              <a:rPr lang="ja-JP" altLang="en-US" dirty="0" smtClean="0"/>
              <a:t>ため</a:t>
            </a:r>
            <a:r>
              <a:rPr lang="en-US" altLang="ja-JP" dirty="0" smtClean="0"/>
              <a:t>M2</a:t>
            </a:r>
            <a:r>
              <a:rPr lang="ja-JP" altLang="en-US" dirty="0" smtClean="0"/>
              <a:t>に処理</a:t>
            </a:r>
            <a:endParaRPr lang="en-US" altLang="ja-JP" dirty="0" smtClean="0"/>
          </a:p>
          <a:p>
            <a:r>
              <a:rPr lang="ja-JP" altLang="en-US" dirty="0" smtClean="0"/>
              <a:t>が推移</a:t>
            </a:r>
            <a:r>
              <a:rPr kumimoji="1" lang="ja-JP" altLang="en-US" dirty="0" smtClean="0"/>
              <a:t>しない。</a:t>
            </a:r>
            <a:endParaRPr kumimoji="1" lang="en-US" altLang="ja-JP" dirty="0" smtClean="0"/>
          </a:p>
          <a:p>
            <a:r>
              <a:rPr lang="ja-JP" altLang="en-US" dirty="0" smtClean="0"/>
              <a:t>→このような言語は</a:t>
            </a:r>
            <a:r>
              <a:rPr kumimoji="1" lang="ja-JP" altLang="en-US" dirty="0" smtClean="0"/>
              <a:t>ない（</a:t>
            </a:r>
            <a:r>
              <a:rPr kumimoji="1" lang="en-US" altLang="ja-JP" dirty="0" smtClean="0"/>
              <a:t>φ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3506" y="5968131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</a:rPr>
              <a:t> L2=φ</a:t>
            </a:r>
            <a:r>
              <a:rPr lang="ja-JP" altLang="en-US" dirty="0"/>
              <a:t>　のとき　　： </a:t>
            </a:r>
            <a:r>
              <a:rPr lang="en-US" altLang="ja-JP" b="1" dirty="0"/>
              <a:t>L1L2=</a:t>
            </a:r>
            <a:r>
              <a:rPr lang="ja-JP" altLang="en-US" b="1" u="sng" dirty="0"/>
              <a:t>　　</a:t>
            </a:r>
            <a:r>
              <a:rPr lang="en-US" altLang="ja-JP" b="1" u="sng" dirty="0" smtClean="0"/>
              <a:t>φ</a:t>
            </a:r>
            <a:r>
              <a:rPr lang="ja-JP" altLang="en-US" b="1" u="sng" dirty="0"/>
              <a:t>	</a:t>
            </a:r>
            <a:r>
              <a:rPr lang="ja-JP" altLang="en-US" b="1" u="sng" dirty="0" smtClean="0"/>
              <a:t>　　　　</a:t>
            </a:r>
            <a:r>
              <a:rPr lang="en-US" altLang="ja-JP" b="1" dirty="0" smtClean="0"/>
              <a:t>L2L1</a:t>
            </a:r>
            <a:r>
              <a:rPr lang="en-US" altLang="ja-JP" b="1" dirty="0"/>
              <a:t>=</a:t>
            </a:r>
            <a:r>
              <a:rPr lang="en-US" altLang="ja-JP" b="1" u="sng" dirty="0"/>
              <a:t>	</a:t>
            </a:r>
            <a:r>
              <a:rPr lang="en-US" altLang="ja-JP" b="1" u="sng" dirty="0" smtClean="0"/>
              <a:t>φ</a:t>
            </a:r>
            <a:r>
              <a:rPr lang="en-US" altLang="ja-JP" b="1" u="sng" dirty="0"/>
              <a:t>		</a:t>
            </a:r>
          </a:p>
          <a:p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115616" y="2708920"/>
            <a:ext cx="1392057" cy="949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796537" y="2713483"/>
            <a:ext cx="911367" cy="9857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65345" y="2721663"/>
            <a:ext cx="1392057" cy="9490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293815" y="2701487"/>
            <a:ext cx="961733" cy="9857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94772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689</Words>
  <Application>Microsoft Office PowerPoint</Application>
  <PresentationFormat>画面に合わせる (4:3)</PresentationFormat>
  <Paragraphs>479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125</cp:revision>
  <cp:lastPrinted>2014-10-21T01:59:18Z</cp:lastPrinted>
  <dcterms:created xsi:type="dcterms:W3CDTF">2006-05-20T12:44:45Z</dcterms:created>
  <dcterms:modified xsi:type="dcterms:W3CDTF">2015-05-18T13:37:25Z</dcterms:modified>
</cp:coreProperties>
</file>