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96" r:id="rId2"/>
    <p:sldId id="320" r:id="rId3"/>
    <p:sldId id="262" r:id="rId4"/>
    <p:sldId id="321" r:id="rId5"/>
    <p:sldId id="322" r:id="rId6"/>
    <p:sldId id="274" r:id="rId7"/>
    <p:sldId id="312" r:id="rId8"/>
    <p:sldId id="263" r:id="rId9"/>
    <p:sldId id="298" r:id="rId10"/>
    <p:sldId id="285" r:id="rId11"/>
    <p:sldId id="275" r:id="rId12"/>
    <p:sldId id="284" r:id="rId13"/>
    <p:sldId id="276" r:id="rId14"/>
    <p:sldId id="268" r:id="rId15"/>
    <p:sldId id="265" r:id="rId16"/>
    <p:sldId id="278" r:id="rId17"/>
    <p:sldId id="269" r:id="rId18"/>
    <p:sldId id="325" r:id="rId19"/>
    <p:sldId id="324" r:id="rId20"/>
    <p:sldId id="323" r:id="rId21"/>
    <p:sldId id="300" r:id="rId22"/>
    <p:sldId id="306" r:id="rId23"/>
    <p:sldId id="326" r:id="rId24"/>
    <p:sldId id="327" r:id="rId25"/>
    <p:sldId id="290" r:id="rId26"/>
    <p:sldId id="314" r:id="rId27"/>
    <p:sldId id="317" r:id="rId28"/>
    <p:sldId id="292" r:id="rId29"/>
    <p:sldId id="305" r:id="rId30"/>
    <p:sldId id="316" r:id="rId31"/>
    <p:sldId id="318" r:id="rId32"/>
  </p:sldIdLst>
  <p:sldSz cx="9144000" cy="6858000" type="screen4x3"/>
  <p:notesSz cx="6846888" cy="9980613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5pPr>
    <a:lvl6pPr marL="2286000" algn="l" defTabSz="914400" rtl="0" eaLnBrk="1" latinLnBrk="0" hangingPunct="1">
      <a:defRPr kumimoji="1" sz="16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6pPr>
    <a:lvl7pPr marL="2743200" algn="l" defTabSz="914400" rtl="0" eaLnBrk="1" latinLnBrk="0" hangingPunct="1">
      <a:defRPr kumimoji="1" sz="16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7pPr>
    <a:lvl8pPr marL="3200400" algn="l" defTabSz="914400" rtl="0" eaLnBrk="1" latinLnBrk="0" hangingPunct="1">
      <a:defRPr kumimoji="1" sz="16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8pPr>
    <a:lvl9pPr marL="3657600" algn="l" defTabSz="914400" rtl="0" eaLnBrk="1" latinLnBrk="0" hangingPunct="1">
      <a:defRPr kumimoji="1" sz="16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0000FF"/>
    <a:srgbClr val="CC3300"/>
    <a:srgbClr val="009900"/>
    <a:srgbClr val="FF0000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 autoAdjust="0"/>
    <p:restoredTop sz="94698" autoAdjust="0"/>
  </p:normalViewPr>
  <p:slideViewPr>
    <p:cSldViewPr>
      <p:cViewPr varScale="1">
        <p:scale>
          <a:sx n="69" d="100"/>
          <a:sy n="69" d="100"/>
        </p:scale>
        <p:origin x="-141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0"/>
            <a:ext cx="2965653" cy="499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183" tIns="46093" rIns="92183" bIns="46093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8041" y="0"/>
            <a:ext cx="2967251" cy="499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183" tIns="46093" rIns="92183" bIns="46093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9479827"/>
            <a:ext cx="2965653" cy="499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183" tIns="46093" rIns="92183" bIns="46093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8041" y="9479827"/>
            <a:ext cx="2967251" cy="499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183" tIns="46093" rIns="92183" bIns="46093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5AD53AF-67C6-4604-83A2-9C155213C346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9768194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0"/>
            <a:ext cx="2965653" cy="499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183" tIns="46093" rIns="92183" bIns="46093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78041" y="0"/>
            <a:ext cx="2967251" cy="499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183" tIns="46093" rIns="92183" bIns="46093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0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8688" y="747713"/>
            <a:ext cx="4991100" cy="37433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489" y="4739916"/>
            <a:ext cx="5477510" cy="4492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183" tIns="46093" rIns="92183" bIns="4609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 smtClean="0"/>
              <a:t>マスタ テキストの書式設定</a:t>
            </a:r>
          </a:p>
          <a:p>
            <a:pPr lvl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479827"/>
            <a:ext cx="2965653" cy="499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183" tIns="46093" rIns="92183" bIns="46093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8041" y="9479827"/>
            <a:ext cx="2967251" cy="499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183" tIns="46093" rIns="92183" bIns="46093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C55E3D07-3812-4AE9-AF6D-BD7B42E8E28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5604468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ja-JP" altLang="en-US" smtClean="0"/>
              <a:t>マスター サブタイトルの書式設定</a:t>
            </a:r>
            <a:endParaRPr lang="ja-JP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572631-6B39-45FC-AB37-1E409E9C1E4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621312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D916AE-4638-4ADC-BFF1-42CAC9DDD2E7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640176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C85F00-F7E5-4E4A-8391-1531DFDB58A6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153511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820CB7-CDF8-492E-8E08-C85AAC0EBBA1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819981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7A7CF1-BB17-4B4C-896A-AA1F3969463B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691261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981287-FB50-4A54-AADC-9650C0414167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997069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C8CCB5-B566-462A-9FF5-F324F8E63EF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176208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0257CF-BEBB-4557-B25E-87E10ADA6152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695239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7BD152-E9CF-4F2B-8053-443212B443F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502442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DB53B6-F78E-4B10-86B7-58403E75C610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092458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 smtClean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5CF903-6D18-4848-8BD0-81B6EAEE6096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112737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タイトルの書式設定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95D73EC1-C2DE-4BC9-97D1-2358692A7A49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スライド番号プレースホルダー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1237396-BE9D-4E99-A0ED-84E92DBDEB25}" type="slidenum">
              <a:rPr lang="en-US" altLang="ja-JP" sz="1400" smtClean="0"/>
              <a:pPr eaLnBrk="1" hangingPunct="1">
                <a:spcBef>
                  <a:spcPct val="0"/>
                </a:spcBef>
                <a:buFontTx/>
                <a:buNone/>
              </a:pPr>
              <a:t>1</a:t>
            </a:fld>
            <a:endParaRPr lang="en-US" altLang="ja-JP" sz="1400" smtClean="0"/>
          </a:p>
        </p:txBody>
      </p:sp>
      <p:sp>
        <p:nvSpPr>
          <p:cNvPr id="2051" name="Text Box 4"/>
          <p:cNvSpPr txBox="1">
            <a:spLocks noChangeArrowheads="1"/>
          </p:cNvSpPr>
          <p:nvPr/>
        </p:nvSpPr>
        <p:spPr bwMode="auto">
          <a:xfrm>
            <a:off x="468312" y="404664"/>
            <a:ext cx="8229370" cy="5386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 b="1" dirty="0" smtClean="0"/>
              <a:t>§2.5.1</a:t>
            </a:r>
            <a:r>
              <a:rPr lang="ja-JP" altLang="en-US" sz="2000" b="1" dirty="0"/>
              <a:t>　有限オートマトンから正則表現への</a:t>
            </a:r>
            <a:r>
              <a:rPr lang="ja-JP" altLang="en-US" sz="2000" b="1" dirty="0" smtClean="0"/>
              <a:t>変換</a:t>
            </a:r>
            <a:r>
              <a:rPr lang="ja-JP" altLang="en-US" sz="2000" b="1" dirty="0"/>
              <a:t>　</a:t>
            </a:r>
            <a:r>
              <a:rPr lang="ja-JP" altLang="en-US" sz="2000" b="1" dirty="0" smtClean="0"/>
              <a:t>（</a:t>
            </a:r>
            <a:r>
              <a:rPr lang="en-US" altLang="ja-JP" sz="2000" b="1" dirty="0" smtClean="0"/>
              <a:t>MY</a:t>
            </a:r>
            <a:r>
              <a:rPr lang="ja-JP" altLang="en-US" sz="2000" b="1" dirty="0" smtClean="0"/>
              <a:t>法）</a:t>
            </a:r>
            <a:endParaRPr lang="en-US" altLang="ja-JP" sz="2000" b="1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ja-JP" sz="1800" b="1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b="1" dirty="0"/>
              <a:t>　　</a:t>
            </a:r>
            <a:r>
              <a:rPr lang="ja-JP" altLang="en-US" sz="1800" b="1" dirty="0" smtClean="0"/>
              <a:t>問題</a:t>
            </a:r>
            <a:endParaRPr lang="en-US" altLang="ja-JP" sz="1800" b="1" dirty="0" smtClean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b="1" dirty="0"/>
              <a:t>　</a:t>
            </a:r>
            <a:r>
              <a:rPr lang="ja-JP" altLang="en-US" sz="1800" b="1" dirty="0" smtClean="0"/>
              <a:t>　</a:t>
            </a:r>
            <a:r>
              <a:rPr lang="ja-JP" altLang="en-US" sz="1800" dirty="0" smtClean="0"/>
              <a:t>決定性有限オートマトン</a:t>
            </a:r>
            <a:r>
              <a:rPr lang="en-US" altLang="ja-JP" sz="1800" dirty="0" smtClean="0"/>
              <a:t>M</a:t>
            </a:r>
            <a:r>
              <a:rPr lang="ja-JP" altLang="en-US" sz="1800" dirty="0" smtClean="0"/>
              <a:t>＝（</a:t>
            </a:r>
            <a:r>
              <a:rPr lang="en-US" altLang="ja-JP" sz="1800" dirty="0" smtClean="0"/>
              <a:t>Q,Σ,δ,q1,F)</a:t>
            </a:r>
            <a:r>
              <a:rPr lang="ja-JP" altLang="en-US" sz="1800" dirty="0" smtClean="0"/>
              <a:t>について、それが受理する言語を、</a:t>
            </a:r>
            <a:endParaRPr lang="en-US" altLang="ja-JP" sz="1800" dirty="0" smtClean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/>
              <a:t>　</a:t>
            </a:r>
            <a:r>
              <a:rPr lang="ja-JP" altLang="en-US" sz="1800" dirty="0" smtClean="0"/>
              <a:t>　正則表現で表す。</a:t>
            </a:r>
            <a:endParaRPr lang="en-US" altLang="ja-JP" sz="1800" dirty="0" smtClean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ja-JP" sz="1800" dirty="0" smtClean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 smtClean="0"/>
              <a:t>　　すなわち、初期状態</a:t>
            </a:r>
            <a:r>
              <a:rPr lang="en-US" altLang="ja-JP" sz="1800" dirty="0" smtClean="0"/>
              <a:t>(q1)</a:t>
            </a:r>
            <a:r>
              <a:rPr lang="ja-JP" altLang="en-US" sz="1800" dirty="0" smtClean="0"/>
              <a:t>から始めて、最終</a:t>
            </a:r>
            <a:r>
              <a:rPr lang="ja-JP" altLang="en-US" sz="1800" dirty="0"/>
              <a:t>状態（</a:t>
            </a:r>
            <a:r>
              <a:rPr lang="ja-JP" altLang="en-US" sz="1800" dirty="0" smtClean="0"/>
              <a:t>多数ある</a:t>
            </a:r>
            <a:r>
              <a:rPr lang="ja-JP" altLang="en-US" sz="1800" dirty="0"/>
              <a:t>場合もある</a:t>
            </a:r>
            <a:r>
              <a:rPr lang="ja-JP" altLang="en-US" sz="1800" dirty="0" smtClean="0"/>
              <a:t>）</a:t>
            </a:r>
            <a:r>
              <a:rPr lang="ja-JP" altLang="en-US" sz="1800" dirty="0"/>
              <a:t>に</a:t>
            </a:r>
            <a:r>
              <a:rPr lang="ja-JP" altLang="en-US" sz="1800" dirty="0" smtClean="0"/>
              <a:t>至る、</a:t>
            </a:r>
            <a:endParaRPr lang="en-US" altLang="ja-JP" sz="1800" dirty="0" smtClean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/>
              <a:t>　</a:t>
            </a:r>
            <a:r>
              <a:rPr lang="ja-JP" altLang="en-US" sz="1800" dirty="0" smtClean="0"/>
              <a:t>あらゆる状態推移の経路を</a:t>
            </a:r>
            <a:r>
              <a:rPr lang="ja-JP" altLang="en-US" sz="1800" dirty="0"/>
              <a:t>選択</a:t>
            </a:r>
            <a:r>
              <a:rPr lang="ja-JP" altLang="en-US" sz="1800" dirty="0" smtClean="0"/>
              <a:t>する入力</a:t>
            </a:r>
            <a:r>
              <a:rPr lang="ja-JP" altLang="en-US" sz="1800" dirty="0"/>
              <a:t>記号列の</a:t>
            </a:r>
            <a:r>
              <a:rPr lang="ja-JP" altLang="en-US" sz="1800" dirty="0" smtClean="0"/>
              <a:t>集合（正則表現）を求める。</a:t>
            </a:r>
            <a:endParaRPr lang="en-US" altLang="ja-JP" sz="1800" dirty="0" smtClean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ja-JP" sz="1800" dirty="0" smtClean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 smtClean="0"/>
              <a:t>　ここで、状態　</a:t>
            </a:r>
            <a:r>
              <a:rPr lang="en-US" altLang="ja-JP" sz="1800" dirty="0" smtClean="0"/>
              <a:t>Q=</a:t>
            </a:r>
            <a:r>
              <a:rPr lang="ja-JP" altLang="en-US" sz="1800" dirty="0" smtClean="0"/>
              <a:t>｛</a:t>
            </a:r>
            <a:r>
              <a:rPr lang="en-US" altLang="ja-JP" sz="1800" dirty="0" smtClean="0"/>
              <a:t>q1,q2,</a:t>
            </a:r>
            <a:r>
              <a:rPr lang="ja-JP" altLang="en-US" sz="1800" dirty="0" smtClean="0"/>
              <a:t>・・・</a:t>
            </a:r>
            <a:r>
              <a:rPr lang="en-US" altLang="ja-JP" sz="1800" dirty="0" smtClean="0"/>
              <a:t>,</a:t>
            </a:r>
            <a:r>
              <a:rPr lang="en-US" altLang="ja-JP" sz="1800" dirty="0" err="1" smtClean="0"/>
              <a:t>qn</a:t>
            </a:r>
            <a:r>
              <a:rPr lang="ja-JP" altLang="en-US" sz="1800" dirty="0" smtClean="0"/>
              <a:t>｝　　</a:t>
            </a:r>
            <a:r>
              <a:rPr lang="ja-JP" altLang="en-US" sz="1800" dirty="0"/>
              <a:t>ただし</a:t>
            </a:r>
            <a:r>
              <a:rPr lang="ja-JP" altLang="en-US" sz="1800" dirty="0" smtClean="0"/>
              <a:t>、</a:t>
            </a:r>
            <a:r>
              <a:rPr lang="en-US" altLang="ja-JP" sz="1800" dirty="0" smtClean="0">
                <a:solidFill>
                  <a:srgbClr val="FF0000"/>
                </a:solidFill>
              </a:rPr>
              <a:t>q1</a:t>
            </a:r>
            <a:r>
              <a:rPr lang="ja-JP" altLang="en-US" sz="1800" dirty="0" smtClean="0">
                <a:solidFill>
                  <a:srgbClr val="FF0000"/>
                </a:solidFill>
              </a:rPr>
              <a:t>は初期状態（⇒をつける）</a:t>
            </a:r>
            <a:endParaRPr lang="en-US" altLang="ja-JP" sz="1800" dirty="0" smtClean="0">
              <a:solidFill>
                <a:srgbClr val="FF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>
                <a:solidFill>
                  <a:srgbClr val="FF0000"/>
                </a:solidFill>
              </a:rPr>
              <a:t>　</a:t>
            </a:r>
            <a:r>
              <a:rPr lang="ja-JP" altLang="en-US" sz="1800" dirty="0" smtClean="0">
                <a:solidFill>
                  <a:srgbClr val="FF0000"/>
                </a:solidFill>
              </a:rPr>
              <a:t>　　　　　</a:t>
            </a:r>
            <a:r>
              <a:rPr lang="ja-JP" altLang="en-US" sz="1800" dirty="0" smtClean="0"/>
              <a:t>最終状態</a:t>
            </a:r>
            <a:r>
              <a:rPr lang="ja-JP" altLang="en-US" sz="1800" dirty="0" smtClean="0">
                <a:solidFill>
                  <a:srgbClr val="FF0000"/>
                </a:solidFill>
              </a:rPr>
              <a:t>　</a:t>
            </a:r>
            <a:r>
              <a:rPr lang="en-US" altLang="ja-JP" sz="1800" dirty="0" smtClean="0"/>
              <a:t>F=</a:t>
            </a:r>
            <a:r>
              <a:rPr lang="ja-JP" altLang="en-US" sz="1800" dirty="0" smtClean="0"/>
              <a:t>｛</a:t>
            </a:r>
            <a:r>
              <a:rPr lang="en-US" altLang="ja-JP" sz="1800" dirty="0" smtClean="0"/>
              <a:t>qi1,qi2,</a:t>
            </a:r>
            <a:r>
              <a:rPr lang="ja-JP" altLang="en-US" sz="1800" dirty="0" smtClean="0"/>
              <a:t>・・・</a:t>
            </a:r>
            <a:r>
              <a:rPr lang="en-US" altLang="ja-JP" sz="1800" dirty="0" smtClean="0"/>
              <a:t>,</a:t>
            </a:r>
            <a:r>
              <a:rPr lang="en-US" altLang="ja-JP" sz="1800" dirty="0" err="1" smtClean="0"/>
              <a:t>qim</a:t>
            </a:r>
            <a:r>
              <a:rPr lang="ja-JP" altLang="en-US" sz="1800" dirty="0" smtClean="0"/>
              <a:t>｝　</a:t>
            </a:r>
            <a:endParaRPr lang="en-US" altLang="ja-JP" sz="1800" dirty="0" smtClean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 smtClean="0"/>
              <a:t>　とする。</a:t>
            </a:r>
            <a:endParaRPr lang="en-US" altLang="ja-JP" sz="1800" dirty="0" smtClean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ja-JP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 smtClean="0"/>
              <a:t>　問題は、</a:t>
            </a:r>
            <a:r>
              <a:rPr lang="en-US" altLang="ja-JP" sz="1800" dirty="0" smtClean="0"/>
              <a:t>M</a:t>
            </a:r>
            <a:r>
              <a:rPr lang="ja-JP" altLang="en-US" sz="1800" dirty="0" smtClean="0"/>
              <a:t>の初期状態</a:t>
            </a:r>
            <a:r>
              <a:rPr lang="en-US" altLang="ja-JP" sz="1800" dirty="0" smtClean="0"/>
              <a:t>q1</a:t>
            </a:r>
            <a:r>
              <a:rPr lang="ja-JP" altLang="en-US" sz="1800" dirty="0" smtClean="0"/>
              <a:t>から出発して</a:t>
            </a:r>
            <a:r>
              <a:rPr lang="ja-JP" altLang="en-US" sz="1800" dirty="0" smtClean="0">
                <a:solidFill>
                  <a:srgbClr val="FF0000"/>
                </a:solidFill>
              </a:rPr>
              <a:t>最終状態へ至るあらゆる状態推移の経路</a:t>
            </a:r>
            <a:endParaRPr lang="en-US" altLang="ja-JP" sz="1800" dirty="0" smtClean="0">
              <a:solidFill>
                <a:srgbClr val="FF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/>
              <a:t>　</a:t>
            </a:r>
            <a:r>
              <a:rPr lang="ja-JP" altLang="en-US" sz="1800" dirty="0" smtClean="0">
                <a:solidFill>
                  <a:srgbClr val="FF0000"/>
                </a:solidFill>
              </a:rPr>
              <a:t>を選択する入力記号列の集合</a:t>
            </a:r>
            <a:r>
              <a:rPr lang="ja-JP" altLang="en-US" sz="1800" dirty="0" smtClean="0"/>
              <a:t>を求めること、すなわち、</a:t>
            </a:r>
            <a:r>
              <a:rPr lang="ja-JP" altLang="en-US" sz="1800" dirty="0"/>
              <a:t>入力記号列を正則表現</a:t>
            </a:r>
            <a:r>
              <a:rPr lang="ja-JP" altLang="en-US" sz="1800" dirty="0" smtClean="0"/>
              <a:t>で</a:t>
            </a:r>
            <a:endParaRPr lang="en-US" altLang="ja-JP" sz="1800" dirty="0" smtClean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/>
              <a:t>　</a:t>
            </a:r>
            <a:r>
              <a:rPr lang="ja-JP" altLang="en-US" sz="1800" dirty="0" smtClean="0"/>
              <a:t>表すことである。</a:t>
            </a:r>
            <a:endParaRPr lang="en-US" altLang="ja-JP" sz="1800" dirty="0" smtClean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/>
              <a:t>　</a:t>
            </a:r>
            <a:r>
              <a:rPr lang="ja-JP" altLang="en-US" sz="1800" dirty="0" smtClean="0"/>
              <a:t>そして、入力記号列を正則表現で表すためには、個々の最小部分の状態推移</a:t>
            </a:r>
            <a:endParaRPr lang="en-US" altLang="ja-JP" sz="1800" dirty="0" smtClean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/>
              <a:t>　</a:t>
            </a:r>
            <a:r>
              <a:rPr lang="ja-JP" altLang="en-US" sz="1800" dirty="0" smtClean="0"/>
              <a:t>の表現から始めて、それらを和、連接、閉包の組み合わせを用いて、より大きい</a:t>
            </a:r>
            <a:endParaRPr lang="en-US" altLang="ja-JP" sz="1800" dirty="0" smtClean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/>
              <a:t>　</a:t>
            </a:r>
            <a:r>
              <a:rPr lang="ja-JP" altLang="en-US" sz="1800" dirty="0" smtClean="0"/>
              <a:t>状態推移を表現していくようにする。</a:t>
            </a:r>
            <a:endParaRPr lang="en-US" altLang="ja-JP" sz="1800" dirty="0" smtClean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7977613" y="282134"/>
            <a:ext cx="7200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その７</a:t>
            </a:r>
            <a:endParaRPr kumimoji="1" lang="ja-JP" altLang="en-US" dirty="0"/>
          </a:p>
        </p:txBody>
      </p:sp>
      <p:sp>
        <p:nvSpPr>
          <p:cNvPr id="3" name="正方形/長方形 2"/>
          <p:cNvSpPr/>
          <p:nvPr/>
        </p:nvSpPr>
        <p:spPr>
          <a:xfrm>
            <a:off x="683568" y="980728"/>
            <a:ext cx="7654079" cy="100811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1845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スライド番号プレースホルダー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57F29235-D86E-48D5-96FD-D4BC64AAA9DE}" type="slidenum">
              <a:rPr lang="en-US" altLang="ja-JP" sz="1400" smtClean="0"/>
              <a:pPr eaLnBrk="1" hangingPunct="1">
                <a:spcBef>
                  <a:spcPct val="0"/>
                </a:spcBef>
                <a:buFontTx/>
                <a:buNone/>
              </a:pPr>
              <a:t>10</a:t>
            </a:fld>
            <a:endParaRPr lang="en-US" altLang="ja-JP" sz="1400" smtClean="0"/>
          </a:p>
        </p:txBody>
      </p:sp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468313" y="333375"/>
            <a:ext cx="76327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b="1" dirty="0"/>
              <a:t>事例</a:t>
            </a:r>
          </a:p>
        </p:txBody>
      </p:sp>
      <p:sp>
        <p:nvSpPr>
          <p:cNvPr id="6152" name="Text Box 24"/>
          <p:cNvSpPr txBox="1">
            <a:spLocks noChangeArrowheads="1"/>
          </p:cNvSpPr>
          <p:nvPr/>
        </p:nvSpPr>
        <p:spPr bwMode="auto">
          <a:xfrm>
            <a:off x="879475" y="2320925"/>
            <a:ext cx="6761163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600"/>
              <a:t>状態は３つ、初期状態は</a:t>
            </a:r>
            <a:r>
              <a:rPr lang="en-US" altLang="ja-JP" sz="1600"/>
              <a:t>q1</a:t>
            </a:r>
            <a:r>
              <a:rPr lang="ja-JP" altLang="en-US" sz="1600"/>
              <a:t>、最終状態は</a:t>
            </a:r>
            <a:r>
              <a:rPr lang="en-US" altLang="ja-JP" sz="1600"/>
              <a:t>q3</a:t>
            </a:r>
            <a:r>
              <a:rPr lang="ja-JP" altLang="en-US" sz="1600"/>
              <a:t>（１つ）、なので</a:t>
            </a:r>
            <a:r>
              <a:rPr lang="en-US" altLang="ja-JP" sz="1600"/>
              <a:t>L(M)</a:t>
            </a:r>
            <a:r>
              <a:rPr lang="ja-JP" altLang="en-US" sz="1600"/>
              <a:t>の正則表現は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600"/>
              <a:t>以下のように決定できる。</a:t>
            </a:r>
          </a:p>
        </p:txBody>
      </p:sp>
      <p:sp>
        <p:nvSpPr>
          <p:cNvPr id="6153" name="Text Box 25"/>
          <p:cNvSpPr txBox="1">
            <a:spLocks noChangeArrowheads="1"/>
          </p:cNvSpPr>
          <p:nvPr/>
        </p:nvSpPr>
        <p:spPr bwMode="auto">
          <a:xfrm>
            <a:off x="971550" y="3860800"/>
            <a:ext cx="49164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600"/>
              <a:t>L(M)=          =</a:t>
            </a:r>
            <a:r>
              <a:rPr lang="en-US" altLang="ja-JP" sz="1600">
                <a:solidFill>
                  <a:srgbClr val="0000FF"/>
                </a:solidFill>
              </a:rPr>
              <a:t>R13</a:t>
            </a:r>
            <a:r>
              <a:rPr lang="en-US" altLang="ja-JP" sz="1600" baseline="30000">
                <a:solidFill>
                  <a:srgbClr val="0000FF"/>
                </a:solidFill>
              </a:rPr>
              <a:t>2</a:t>
            </a:r>
            <a:r>
              <a:rPr lang="en-US" altLang="ja-JP" sz="1600">
                <a:solidFill>
                  <a:srgbClr val="0000FF"/>
                </a:solidFill>
              </a:rPr>
              <a:t> </a:t>
            </a:r>
            <a:r>
              <a:rPr lang="en-US" altLang="ja-JP" sz="1600"/>
              <a:t>∪ </a:t>
            </a:r>
            <a:r>
              <a:rPr lang="en-US" altLang="ja-JP" sz="1600">
                <a:solidFill>
                  <a:srgbClr val="0000FF"/>
                </a:solidFill>
              </a:rPr>
              <a:t>R13</a:t>
            </a:r>
            <a:r>
              <a:rPr lang="en-US" altLang="ja-JP" sz="1600" baseline="30000">
                <a:solidFill>
                  <a:srgbClr val="0000FF"/>
                </a:solidFill>
              </a:rPr>
              <a:t>2</a:t>
            </a:r>
            <a:r>
              <a:rPr lang="en-US" altLang="ja-JP" sz="1600"/>
              <a:t>(</a:t>
            </a:r>
            <a:r>
              <a:rPr lang="en-US" altLang="ja-JP" sz="1600">
                <a:solidFill>
                  <a:srgbClr val="FF0000"/>
                </a:solidFill>
              </a:rPr>
              <a:t>R33</a:t>
            </a:r>
            <a:r>
              <a:rPr lang="en-US" altLang="ja-JP" sz="1600" baseline="30000">
                <a:solidFill>
                  <a:srgbClr val="FF0000"/>
                </a:solidFill>
              </a:rPr>
              <a:t>2</a:t>
            </a:r>
            <a:r>
              <a:rPr lang="en-US" altLang="ja-JP" sz="1600"/>
              <a:t>)*</a:t>
            </a:r>
            <a:r>
              <a:rPr lang="en-US" altLang="ja-JP" sz="1600">
                <a:solidFill>
                  <a:srgbClr val="FF0000"/>
                </a:solidFill>
              </a:rPr>
              <a:t>R33</a:t>
            </a:r>
            <a:r>
              <a:rPr lang="en-US" altLang="ja-JP" sz="1600" baseline="30000"/>
              <a:t>2</a:t>
            </a:r>
            <a:r>
              <a:rPr lang="en-US" altLang="ja-JP" sz="1600"/>
              <a:t> </a:t>
            </a:r>
          </a:p>
        </p:txBody>
      </p:sp>
      <p:grpSp>
        <p:nvGrpSpPr>
          <p:cNvPr id="6154" name="Group 26"/>
          <p:cNvGrpSpPr>
            <a:grpSpLocks/>
          </p:cNvGrpSpPr>
          <p:nvPr/>
        </p:nvGrpSpPr>
        <p:grpSpPr bwMode="auto">
          <a:xfrm>
            <a:off x="1619250" y="3716338"/>
            <a:ext cx="544513" cy="522287"/>
            <a:chOff x="1552" y="2341"/>
            <a:chExt cx="343" cy="329"/>
          </a:xfrm>
        </p:grpSpPr>
        <p:sp>
          <p:nvSpPr>
            <p:cNvPr id="6166" name="Text Box 27"/>
            <p:cNvSpPr txBox="1">
              <a:spLocks noChangeArrowheads="1"/>
            </p:cNvSpPr>
            <p:nvPr/>
          </p:nvSpPr>
          <p:spPr bwMode="auto">
            <a:xfrm>
              <a:off x="1552" y="2414"/>
              <a:ext cx="2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1600"/>
                <a:t>R</a:t>
              </a:r>
            </a:p>
          </p:txBody>
        </p:sp>
        <p:sp>
          <p:nvSpPr>
            <p:cNvPr id="6167" name="Text Box 28"/>
            <p:cNvSpPr txBox="1">
              <a:spLocks noChangeArrowheads="1"/>
            </p:cNvSpPr>
            <p:nvPr/>
          </p:nvSpPr>
          <p:spPr bwMode="auto">
            <a:xfrm>
              <a:off x="1655" y="2478"/>
              <a:ext cx="24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1400"/>
                <a:t>13</a:t>
              </a:r>
            </a:p>
          </p:txBody>
        </p:sp>
        <p:sp>
          <p:nvSpPr>
            <p:cNvPr id="6168" name="Text Box 29"/>
            <p:cNvSpPr txBox="1">
              <a:spLocks noChangeArrowheads="1"/>
            </p:cNvSpPr>
            <p:nvPr/>
          </p:nvSpPr>
          <p:spPr bwMode="auto">
            <a:xfrm>
              <a:off x="1655" y="2341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1400" dirty="0"/>
                <a:t>3</a:t>
              </a:r>
            </a:p>
          </p:txBody>
        </p:sp>
      </p:grpSp>
      <p:sp>
        <p:nvSpPr>
          <p:cNvPr id="6155" name="Text Box 30"/>
          <p:cNvSpPr txBox="1">
            <a:spLocks noChangeArrowheads="1"/>
          </p:cNvSpPr>
          <p:nvPr/>
        </p:nvSpPr>
        <p:spPr bwMode="auto">
          <a:xfrm>
            <a:off x="468313" y="5876925"/>
            <a:ext cx="32400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600" dirty="0">
                <a:solidFill>
                  <a:srgbClr val="0000FF"/>
                </a:solidFill>
              </a:rPr>
              <a:t>R13</a:t>
            </a:r>
            <a:r>
              <a:rPr lang="en-US" altLang="ja-JP" sz="1600" baseline="30000" dirty="0">
                <a:solidFill>
                  <a:srgbClr val="0000FF"/>
                </a:solidFill>
              </a:rPr>
              <a:t>2</a:t>
            </a:r>
            <a:r>
              <a:rPr lang="en-US" altLang="ja-JP" sz="1600" dirty="0"/>
              <a:t>=R13</a:t>
            </a:r>
            <a:r>
              <a:rPr lang="en-US" altLang="ja-JP" sz="1600" baseline="30000" dirty="0"/>
              <a:t>1</a:t>
            </a:r>
            <a:r>
              <a:rPr lang="en-US" altLang="ja-JP" sz="1600" dirty="0"/>
              <a:t>∪R12</a:t>
            </a:r>
            <a:r>
              <a:rPr lang="en-US" altLang="ja-JP" sz="1600" baseline="30000" dirty="0"/>
              <a:t>1</a:t>
            </a:r>
            <a:r>
              <a:rPr lang="en-US" altLang="ja-JP" sz="1600" dirty="0"/>
              <a:t>(R22</a:t>
            </a:r>
            <a:r>
              <a:rPr lang="en-US" altLang="ja-JP" sz="1600" baseline="30000" dirty="0"/>
              <a:t>1</a:t>
            </a:r>
            <a:r>
              <a:rPr lang="en-US" altLang="ja-JP" sz="1600" dirty="0"/>
              <a:t>)*R23</a:t>
            </a:r>
            <a:r>
              <a:rPr lang="en-US" altLang="ja-JP" sz="1600" baseline="30000" dirty="0"/>
              <a:t>1</a:t>
            </a:r>
            <a:endParaRPr lang="en-US" altLang="ja-JP" sz="1600" dirty="0"/>
          </a:p>
        </p:txBody>
      </p:sp>
      <p:sp>
        <p:nvSpPr>
          <p:cNvPr id="6156" name="Text Box 31"/>
          <p:cNvSpPr txBox="1">
            <a:spLocks noChangeArrowheads="1"/>
          </p:cNvSpPr>
          <p:nvPr/>
        </p:nvSpPr>
        <p:spPr bwMode="auto">
          <a:xfrm>
            <a:off x="971550" y="3068638"/>
            <a:ext cx="632096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600" dirty="0"/>
              <a:t>q1,q2,q3</a:t>
            </a:r>
            <a:r>
              <a:rPr lang="ja-JP" altLang="en-US" sz="1600" dirty="0"/>
              <a:t>の３個を</a:t>
            </a:r>
            <a:r>
              <a:rPr lang="ja-JP" altLang="en-US" sz="1600" dirty="0" smtClean="0"/>
              <a:t>経由して</a:t>
            </a:r>
            <a:r>
              <a:rPr lang="en-US" altLang="ja-JP" sz="1600" dirty="0" smtClean="0"/>
              <a:t>q1</a:t>
            </a:r>
            <a:r>
              <a:rPr lang="ja-JP" altLang="en-US" sz="1600" dirty="0"/>
              <a:t>から</a:t>
            </a:r>
            <a:r>
              <a:rPr lang="en-US" altLang="ja-JP" sz="1600" dirty="0" smtClean="0"/>
              <a:t>q3</a:t>
            </a:r>
            <a:r>
              <a:rPr lang="ja-JP" altLang="en-US" sz="1600" dirty="0" err="1" smtClean="0"/>
              <a:t>に到</a:t>
            </a:r>
            <a:r>
              <a:rPr lang="ja-JP" altLang="en-US" sz="1600" dirty="0" smtClean="0"/>
              <a:t>達する</a:t>
            </a:r>
            <a:r>
              <a:rPr lang="ja-JP" altLang="en-US" sz="1600" dirty="0"/>
              <a:t>入力記号列の正則表現</a:t>
            </a:r>
          </a:p>
        </p:txBody>
      </p:sp>
      <p:sp>
        <p:nvSpPr>
          <p:cNvPr id="6157" name="Line 33"/>
          <p:cNvSpPr>
            <a:spLocks noChangeShapeType="1"/>
          </p:cNvSpPr>
          <p:nvPr/>
        </p:nvSpPr>
        <p:spPr bwMode="auto">
          <a:xfrm flipH="1">
            <a:off x="1979613" y="3357563"/>
            <a:ext cx="21590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6158" name="Line 34"/>
          <p:cNvSpPr>
            <a:spLocks noChangeShapeType="1"/>
          </p:cNvSpPr>
          <p:nvPr/>
        </p:nvSpPr>
        <p:spPr bwMode="auto">
          <a:xfrm flipH="1">
            <a:off x="2555875" y="3789363"/>
            <a:ext cx="144463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6159" name="Line 39"/>
          <p:cNvSpPr>
            <a:spLocks noChangeShapeType="1"/>
          </p:cNvSpPr>
          <p:nvPr/>
        </p:nvSpPr>
        <p:spPr bwMode="auto">
          <a:xfrm flipV="1">
            <a:off x="3348038" y="4149725"/>
            <a:ext cx="431800" cy="719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6160" name="Text Box 41"/>
          <p:cNvSpPr txBox="1">
            <a:spLocks noChangeArrowheads="1"/>
          </p:cNvSpPr>
          <p:nvPr/>
        </p:nvSpPr>
        <p:spPr bwMode="auto">
          <a:xfrm>
            <a:off x="4427538" y="5876925"/>
            <a:ext cx="33131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600">
                <a:solidFill>
                  <a:srgbClr val="FF0000"/>
                </a:solidFill>
              </a:rPr>
              <a:t>R33</a:t>
            </a:r>
            <a:r>
              <a:rPr lang="en-US" altLang="ja-JP" sz="1600" baseline="30000">
                <a:solidFill>
                  <a:srgbClr val="FF0000"/>
                </a:solidFill>
              </a:rPr>
              <a:t>2</a:t>
            </a:r>
            <a:r>
              <a:rPr lang="en-US" altLang="ja-JP" sz="1600"/>
              <a:t>=R33</a:t>
            </a:r>
            <a:r>
              <a:rPr lang="en-US" altLang="ja-JP" sz="1600" baseline="30000"/>
              <a:t>1</a:t>
            </a:r>
            <a:r>
              <a:rPr lang="en-US" altLang="ja-JP" sz="1600"/>
              <a:t>∪R32</a:t>
            </a:r>
            <a:r>
              <a:rPr lang="en-US" altLang="ja-JP" sz="1600" baseline="30000"/>
              <a:t>1</a:t>
            </a:r>
            <a:r>
              <a:rPr lang="en-US" altLang="ja-JP" sz="1600"/>
              <a:t>(R22</a:t>
            </a:r>
            <a:r>
              <a:rPr lang="en-US" altLang="ja-JP" sz="1600" baseline="30000"/>
              <a:t>1</a:t>
            </a:r>
            <a:r>
              <a:rPr lang="en-US" altLang="ja-JP" sz="1600"/>
              <a:t>)*R23</a:t>
            </a:r>
            <a:r>
              <a:rPr lang="en-US" altLang="ja-JP" sz="1600" baseline="30000"/>
              <a:t>1</a:t>
            </a:r>
            <a:endParaRPr lang="en-US" altLang="ja-JP" sz="1600"/>
          </a:p>
        </p:txBody>
      </p:sp>
      <p:sp>
        <p:nvSpPr>
          <p:cNvPr id="6161" name="Text Box 42"/>
          <p:cNvSpPr txBox="1">
            <a:spLocks noChangeArrowheads="1"/>
          </p:cNvSpPr>
          <p:nvPr/>
        </p:nvSpPr>
        <p:spPr bwMode="auto">
          <a:xfrm>
            <a:off x="879475" y="6126163"/>
            <a:ext cx="17621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600" b="1"/>
              <a:t>次ページで詳細化</a:t>
            </a:r>
          </a:p>
        </p:txBody>
      </p:sp>
      <p:sp>
        <p:nvSpPr>
          <p:cNvPr id="6162" name="Line 43"/>
          <p:cNvSpPr>
            <a:spLocks noChangeShapeType="1"/>
          </p:cNvSpPr>
          <p:nvPr/>
        </p:nvSpPr>
        <p:spPr bwMode="auto">
          <a:xfrm>
            <a:off x="2700338" y="3789363"/>
            <a:ext cx="41751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6163" name="Line 44"/>
          <p:cNvSpPr>
            <a:spLocks noChangeShapeType="1"/>
          </p:cNvSpPr>
          <p:nvPr/>
        </p:nvSpPr>
        <p:spPr bwMode="auto">
          <a:xfrm>
            <a:off x="2843213" y="5300663"/>
            <a:ext cx="41767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6164" name="Line 45"/>
          <p:cNvSpPr>
            <a:spLocks noChangeShapeType="1"/>
          </p:cNvSpPr>
          <p:nvPr/>
        </p:nvSpPr>
        <p:spPr bwMode="auto">
          <a:xfrm flipH="1">
            <a:off x="1908176" y="2565401"/>
            <a:ext cx="1295399" cy="1435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6165" name="Line 46"/>
          <p:cNvSpPr>
            <a:spLocks noChangeShapeType="1"/>
          </p:cNvSpPr>
          <p:nvPr/>
        </p:nvSpPr>
        <p:spPr bwMode="auto">
          <a:xfrm flipH="1">
            <a:off x="2051050" y="2565400"/>
            <a:ext cx="2520950" cy="1511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468313" y="5575308"/>
            <a:ext cx="7585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この時</a:t>
            </a:r>
            <a:endParaRPr kumimoji="1" lang="ja-JP" altLang="en-US" dirty="0"/>
          </a:p>
        </p:txBody>
      </p:sp>
      <p:grpSp>
        <p:nvGrpSpPr>
          <p:cNvPr id="3" name="グループ化 2"/>
          <p:cNvGrpSpPr/>
          <p:nvPr/>
        </p:nvGrpSpPr>
        <p:grpSpPr>
          <a:xfrm>
            <a:off x="1042988" y="836613"/>
            <a:ext cx="3238500" cy="1303337"/>
            <a:chOff x="1042988" y="836613"/>
            <a:chExt cx="3238500" cy="1303337"/>
          </a:xfrm>
        </p:grpSpPr>
        <p:sp>
          <p:nvSpPr>
            <p:cNvPr id="6169" name="Text Box 5"/>
            <p:cNvSpPr txBox="1">
              <a:spLocks noChangeArrowheads="1"/>
            </p:cNvSpPr>
            <p:nvPr/>
          </p:nvSpPr>
          <p:spPr bwMode="auto">
            <a:xfrm>
              <a:off x="1331913" y="1270000"/>
              <a:ext cx="4381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1800"/>
                <a:t>q1</a:t>
              </a:r>
            </a:p>
          </p:txBody>
        </p:sp>
        <p:sp>
          <p:nvSpPr>
            <p:cNvPr id="6170" name="Oval 6"/>
            <p:cNvSpPr>
              <a:spLocks noChangeArrowheads="1"/>
            </p:cNvSpPr>
            <p:nvPr/>
          </p:nvSpPr>
          <p:spPr bwMode="auto">
            <a:xfrm>
              <a:off x="1404938" y="1270000"/>
              <a:ext cx="360363" cy="36036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1600"/>
            </a:p>
          </p:txBody>
        </p:sp>
        <p:sp>
          <p:nvSpPr>
            <p:cNvPr id="6171" name="Oval 7"/>
            <p:cNvSpPr>
              <a:spLocks noChangeArrowheads="1"/>
            </p:cNvSpPr>
            <p:nvPr/>
          </p:nvSpPr>
          <p:spPr bwMode="auto">
            <a:xfrm>
              <a:off x="2413001" y="1270000"/>
              <a:ext cx="360363" cy="36036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1600"/>
            </a:p>
          </p:txBody>
        </p:sp>
        <p:sp>
          <p:nvSpPr>
            <p:cNvPr id="6173" name="Text Box 9"/>
            <p:cNvSpPr txBox="1">
              <a:spLocks noChangeArrowheads="1"/>
            </p:cNvSpPr>
            <p:nvPr/>
          </p:nvSpPr>
          <p:spPr bwMode="auto">
            <a:xfrm>
              <a:off x="2339976" y="1270000"/>
              <a:ext cx="4381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1800"/>
                <a:t>q2</a:t>
              </a:r>
            </a:p>
          </p:txBody>
        </p:sp>
        <p:sp>
          <p:nvSpPr>
            <p:cNvPr id="6174" name="Text Box 10"/>
            <p:cNvSpPr txBox="1">
              <a:spLocks noChangeArrowheads="1"/>
            </p:cNvSpPr>
            <p:nvPr/>
          </p:nvSpPr>
          <p:spPr bwMode="auto">
            <a:xfrm>
              <a:off x="3419872" y="1268760"/>
              <a:ext cx="4381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1800" dirty="0"/>
                <a:t>q3</a:t>
              </a:r>
            </a:p>
          </p:txBody>
        </p:sp>
        <p:sp>
          <p:nvSpPr>
            <p:cNvPr id="6175" name="Line 11"/>
            <p:cNvSpPr>
              <a:spLocks noChangeShapeType="1"/>
            </p:cNvSpPr>
            <p:nvPr/>
          </p:nvSpPr>
          <p:spPr bwMode="auto">
            <a:xfrm flipV="1">
              <a:off x="1763713" y="1412875"/>
              <a:ext cx="649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176" name="Line 12"/>
            <p:cNvSpPr>
              <a:spLocks noChangeShapeType="1"/>
            </p:cNvSpPr>
            <p:nvPr/>
          </p:nvSpPr>
          <p:spPr bwMode="auto">
            <a:xfrm>
              <a:off x="2771776" y="1412875"/>
              <a:ext cx="649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177" name="Freeform 13"/>
            <p:cNvSpPr>
              <a:spLocks/>
            </p:cNvSpPr>
            <p:nvPr/>
          </p:nvSpPr>
          <p:spPr bwMode="auto">
            <a:xfrm>
              <a:off x="1692276" y="1557338"/>
              <a:ext cx="1728788" cy="298450"/>
            </a:xfrm>
            <a:custGeom>
              <a:avLst/>
              <a:gdLst>
                <a:gd name="T0" fmla="*/ 0 w 1089"/>
                <a:gd name="T1" fmla="*/ 45 h 188"/>
                <a:gd name="T2" fmla="*/ 544 w 1089"/>
                <a:gd name="T3" fmla="*/ 181 h 188"/>
                <a:gd name="T4" fmla="*/ 1089 w 1089"/>
                <a:gd name="T5" fmla="*/ 0 h 18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089" h="188">
                  <a:moveTo>
                    <a:pt x="0" y="45"/>
                  </a:moveTo>
                  <a:cubicBezTo>
                    <a:pt x="181" y="116"/>
                    <a:pt x="363" y="188"/>
                    <a:pt x="544" y="181"/>
                  </a:cubicBezTo>
                  <a:cubicBezTo>
                    <a:pt x="725" y="174"/>
                    <a:pt x="907" y="87"/>
                    <a:pt x="1089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178" name="Freeform 14"/>
            <p:cNvSpPr>
              <a:spLocks/>
            </p:cNvSpPr>
            <p:nvPr/>
          </p:nvSpPr>
          <p:spPr bwMode="auto">
            <a:xfrm>
              <a:off x="2328863" y="958850"/>
              <a:ext cx="539750" cy="360362"/>
            </a:xfrm>
            <a:custGeom>
              <a:avLst/>
              <a:gdLst>
                <a:gd name="T0" fmla="*/ 98 w 340"/>
                <a:gd name="T1" fmla="*/ 227 h 227"/>
                <a:gd name="T2" fmla="*/ 7 w 340"/>
                <a:gd name="T3" fmla="*/ 91 h 227"/>
                <a:gd name="T4" fmla="*/ 143 w 340"/>
                <a:gd name="T5" fmla="*/ 0 h 227"/>
                <a:gd name="T6" fmla="*/ 325 w 340"/>
                <a:gd name="T7" fmla="*/ 91 h 227"/>
                <a:gd name="T8" fmla="*/ 234 w 340"/>
                <a:gd name="T9" fmla="*/ 227 h 2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40" h="227">
                  <a:moveTo>
                    <a:pt x="98" y="227"/>
                  </a:moveTo>
                  <a:cubicBezTo>
                    <a:pt x="49" y="178"/>
                    <a:pt x="0" y="129"/>
                    <a:pt x="7" y="91"/>
                  </a:cubicBezTo>
                  <a:cubicBezTo>
                    <a:pt x="14" y="53"/>
                    <a:pt x="90" y="0"/>
                    <a:pt x="143" y="0"/>
                  </a:cubicBezTo>
                  <a:cubicBezTo>
                    <a:pt x="196" y="0"/>
                    <a:pt x="310" y="53"/>
                    <a:pt x="325" y="91"/>
                  </a:cubicBezTo>
                  <a:cubicBezTo>
                    <a:pt x="340" y="129"/>
                    <a:pt x="287" y="178"/>
                    <a:pt x="234" y="227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179" name="Freeform 15"/>
            <p:cNvSpPr>
              <a:spLocks/>
            </p:cNvSpPr>
            <p:nvPr/>
          </p:nvSpPr>
          <p:spPr bwMode="auto">
            <a:xfrm>
              <a:off x="3325813" y="944563"/>
              <a:ext cx="539750" cy="360362"/>
            </a:xfrm>
            <a:custGeom>
              <a:avLst/>
              <a:gdLst>
                <a:gd name="T0" fmla="*/ 98 w 340"/>
                <a:gd name="T1" fmla="*/ 227 h 227"/>
                <a:gd name="T2" fmla="*/ 7 w 340"/>
                <a:gd name="T3" fmla="*/ 91 h 227"/>
                <a:gd name="T4" fmla="*/ 143 w 340"/>
                <a:gd name="T5" fmla="*/ 0 h 227"/>
                <a:gd name="T6" fmla="*/ 325 w 340"/>
                <a:gd name="T7" fmla="*/ 91 h 227"/>
                <a:gd name="T8" fmla="*/ 234 w 340"/>
                <a:gd name="T9" fmla="*/ 227 h 2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40" h="227">
                  <a:moveTo>
                    <a:pt x="98" y="227"/>
                  </a:moveTo>
                  <a:cubicBezTo>
                    <a:pt x="49" y="178"/>
                    <a:pt x="0" y="129"/>
                    <a:pt x="7" y="91"/>
                  </a:cubicBezTo>
                  <a:cubicBezTo>
                    <a:pt x="14" y="53"/>
                    <a:pt x="90" y="0"/>
                    <a:pt x="143" y="0"/>
                  </a:cubicBezTo>
                  <a:cubicBezTo>
                    <a:pt x="196" y="0"/>
                    <a:pt x="310" y="53"/>
                    <a:pt x="325" y="91"/>
                  </a:cubicBezTo>
                  <a:cubicBezTo>
                    <a:pt x="340" y="129"/>
                    <a:pt x="287" y="178"/>
                    <a:pt x="234" y="227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180" name="Text Box 16"/>
            <p:cNvSpPr txBox="1">
              <a:spLocks noChangeArrowheads="1"/>
            </p:cNvSpPr>
            <p:nvPr/>
          </p:nvSpPr>
          <p:spPr bwMode="auto">
            <a:xfrm>
              <a:off x="2339976" y="1773238"/>
              <a:ext cx="3111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1800"/>
                <a:t>0</a:t>
              </a:r>
            </a:p>
          </p:txBody>
        </p:sp>
        <p:sp>
          <p:nvSpPr>
            <p:cNvPr id="6181" name="Text Box 17"/>
            <p:cNvSpPr txBox="1">
              <a:spLocks noChangeArrowheads="1"/>
            </p:cNvSpPr>
            <p:nvPr/>
          </p:nvSpPr>
          <p:spPr bwMode="auto">
            <a:xfrm>
              <a:off x="1908176" y="1125538"/>
              <a:ext cx="3111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1800"/>
                <a:t>1</a:t>
              </a:r>
            </a:p>
          </p:txBody>
        </p:sp>
        <p:sp>
          <p:nvSpPr>
            <p:cNvPr id="6182" name="Text Box 18"/>
            <p:cNvSpPr txBox="1">
              <a:spLocks noChangeArrowheads="1"/>
            </p:cNvSpPr>
            <p:nvPr/>
          </p:nvSpPr>
          <p:spPr bwMode="auto">
            <a:xfrm>
              <a:off x="3779838" y="836613"/>
              <a:ext cx="5016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1800"/>
                <a:t>0,1</a:t>
              </a:r>
            </a:p>
          </p:txBody>
        </p:sp>
        <p:sp>
          <p:nvSpPr>
            <p:cNvPr id="6183" name="Text Box 19"/>
            <p:cNvSpPr txBox="1">
              <a:spLocks noChangeArrowheads="1"/>
            </p:cNvSpPr>
            <p:nvPr/>
          </p:nvSpPr>
          <p:spPr bwMode="auto">
            <a:xfrm>
              <a:off x="2916238" y="1125538"/>
              <a:ext cx="3111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1800"/>
                <a:t>1</a:t>
              </a:r>
            </a:p>
          </p:txBody>
        </p:sp>
        <p:sp>
          <p:nvSpPr>
            <p:cNvPr id="6184" name="Text Box 20"/>
            <p:cNvSpPr txBox="1">
              <a:spLocks noChangeArrowheads="1"/>
            </p:cNvSpPr>
            <p:nvPr/>
          </p:nvSpPr>
          <p:spPr bwMode="auto">
            <a:xfrm>
              <a:off x="2771776" y="836613"/>
              <a:ext cx="3111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1800"/>
                <a:t>0</a:t>
              </a:r>
            </a:p>
          </p:txBody>
        </p:sp>
        <p:sp>
          <p:nvSpPr>
            <p:cNvPr id="6151" name="Line 23"/>
            <p:cNvSpPr>
              <a:spLocks noChangeShapeType="1"/>
            </p:cNvSpPr>
            <p:nvPr/>
          </p:nvSpPr>
          <p:spPr bwMode="auto">
            <a:xfrm>
              <a:off x="1042988" y="1341438"/>
              <a:ext cx="360362" cy="71437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2" name="ドーナツ 41"/>
            <p:cNvSpPr/>
            <p:nvPr/>
          </p:nvSpPr>
          <p:spPr>
            <a:xfrm>
              <a:off x="3456420" y="1269949"/>
              <a:ext cx="343983" cy="360413"/>
            </a:xfrm>
            <a:prstGeom prst="donut">
              <a:avLst>
                <a:gd name="adj" fmla="val 7365"/>
              </a:avLst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スライド番号プレースホルダー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E0456CC-09A4-4A91-B225-3470FF6F8508}" type="slidenum">
              <a:rPr lang="en-US" altLang="ja-JP" sz="1400" smtClean="0"/>
              <a:pPr eaLnBrk="1" hangingPunct="1">
                <a:spcBef>
                  <a:spcPct val="0"/>
                </a:spcBef>
                <a:buFontTx/>
                <a:buNone/>
              </a:pPr>
              <a:t>11</a:t>
            </a:fld>
            <a:endParaRPr lang="en-US" altLang="ja-JP" sz="1400" smtClean="0"/>
          </a:p>
        </p:txBody>
      </p:sp>
      <p:sp>
        <p:nvSpPr>
          <p:cNvPr id="7176" name="Text Box 24"/>
          <p:cNvSpPr txBox="1">
            <a:spLocks noChangeArrowheads="1"/>
          </p:cNvSpPr>
          <p:nvPr/>
        </p:nvSpPr>
        <p:spPr bwMode="auto">
          <a:xfrm>
            <a:off x="879475" y="2320925"/>
            <a:ext cx="707277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600" dirty="0"/>
              <a:t>状態は３つ、</a:t>
            </a:r>
            <a:r>
              <a:rPr lang="ja-JP" altLang="en-US" sz="1600" b="1" dirty="0">
                <a:solidFill>
                  <a:srgbClr val="0000FF"/>
                </a:solidFill>
              </a:rPr>
              <a:t>初期状態は</a:t>
            </a:r>
            <a:r>
              <a:rPr lang="en-US" altLang="ja-JP" sz="1600" b="1" dirty="0">
                <a:solidFill>
                  <a:srgbClr val="0000FF"/>
                </a:solidFill>
              </a:rPr>
              <a:t>q1</a:t>
            </a:r>
            <a:r>
              <a:rPr lang="ja-JP" altLang="en-US" sz="1600" dirty="0" err="1"/>
              <a:t>、</a:t>
            </a:r>
            <a:r>
              <a:rPr lang="ja-JP" altLang="en-US" sz="1600" b="1" dirty="0">
                <a:solidFill>
                  <a:srgbClr val="009900"/>
                </a:solidFill>
              </a:rPr>
              <a:t>最終状態は</a:t>
            </a:r>
            <a:r>
              <a:rPr lang="en-US" altLang="ja-JP" sz="1600" b="1" dirty="0">
                <a:solidFill>
                  <a:srgbClr val="009900"/>
                </a:solidFill>
              </a:rPr>
              <a:t>q3</a:t>
            </a:r>
            <a:r>
              <a:rPr lang="ja-JP" altLang="en-US" sz="1600" dirty="0" smtClean="0"/>
              <a:t>（</a:t>
            </a:r>
            <a:r>
              <a:rPr lang="ja-JP" altLang="en-US" sz="1600" b="1" dirty="0" smtClean="0"/>
              <a:t>１つ</a:t>
            </a:r>
            <a:r>
              <a:rPr lang="ja-JP" altLang="en-US" sz="1600" dirty="0"/>
              <a:t>）、なので</a:t>
            </a:r>
            <a:r>
              <a:rPr lang="en-US" altLang="ja-JP" sz="1600" dirty="0"/>
              <a:t>L(M)</a:t>
            </a:r>
            <a:r>
              <a:rPr lang="ja-JP" altLang="en-US" sz="1600" dirty="0"/>
              <a:t>の正則表現は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600" dirty="0"/>
              <a:t>以下のように決定できる。</a:t>
            </a:r>
          </a:p>
        </p:txBody>
      </p:sp>
      <p:sp>
        <p:nvSpPr>
          <p:cNvPr id="7177" name="Text Box 25"/>
          <p:cNvSpPr txBox="1">
            <a:spLocks noChangeArrowheads="1"/>
          </p:cNvSpPr>
          <p:nvPr/>
        </p:nvSpPr>
        <p:spPr bwMode="auto">
          <a:xfrm>
            <a:off x="971550" y="3860800"/>
            <a:ext cx="49164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600"/>
              <a:t>L(M)=          =</a:t>
            </a:r>
            <a:r>
              <a:rPr lang="en-US" altLang="ja-JP" sz="1600">
                <a:solidFill>
                  <a:srgbClr val="0000FF"/>
                </a:solidFill>
              </a:rPr>
              <a:t>R13</a:t>
            </a:r>
            <a:r>
              <a:rPr lang="en-US" altLang="ja-JP" sz="1600" baseline="30000">
                <a:solidFill>
                  <a:srgbClr val="0000FF"/>
                </a:solidFill>
              </a:rPr>
              <a:t>2</a:t>
            </a:r>
            <a:r>
              <a:rPr lang="en-US" altLang="ja-JP" sz="1600">
                <a:solidFill>
                  <a:srgbClr val="0000FF"/>
                </a:solidFill>
              </a:rPr>
              <a:t> </a:t>
            </a:r>
            <a:r>
              <a:rPr lang="en-US" altLang="ja-JP" sz="1600"/>
              <a:t>∪ </a:t>
            </a:r>
            <a:r>
              <a:rPr lang="en-US" altLang="ja-JP" sz="1600">
                <a:solidFill>
                  <a:srgbClr val="0000FF"/>
                </a:solidFill>
              </a:rPr>
              <a:t>R13</a:t>
            </a:r>
            <a:r>
              <a:rPr lang="en-US" altLang="ja-JP" sz="1600" baseline="30000">
                <a:solidFill>
                  <a:srgbClr val="0000FF"/>
                </a:solidFill>
              </a:rPr>
              <a:t>2</a:t>
            </a:r>
            <a:r>
              <a:rPr lang="en-US" altLang="ja-JP" sz="1600"/>
              <a:t>(</a:t>
            </a:r>
            <a:r>
              <a:rPr lang="en-US" altLang="ja-JP" sz="1600">
                <a:solidFill>
                  <a:srgbClr val="FF0000"/>
                </a:solidFill>
              </a:rPr>
              <a:t>R33</a:t>
            </a:r>
            <a:r>
              <a:rPr lang="en-US" altLang="ja-JP" sz="1600" baseline="30000">
                <a:solidFill>
                  <a:srgbClr val="FF0000"/>
                </a:solidFill>
              </a:rPr>
              <a:t>2</a:t>
            </a:r>
            <a:r>
              <a:rPr lang="en-US" altLang="ja-JP" sz="1600"/>
              <a:t>)*</a:t>
            </a:r>
            <a:r>
              <a:rPr lang="en-US" altLang="ja-JP" sz="1600">
                <a:solidFill>
                  <a:srgbClr val="FF0000"/>
                </a:solidFill>
              </a:rPr>
              <a:t>R33</a:t>
            </a:r>
            <a:r>
              <a:rPr lang="en-US" altLang="ja-JP" sz="1600" baseline="30000"/>
              <a:t>2</a:t>
            </a:r>
            <a:r>
              <a:rPr lang="en-US" altLang="ja-JP" sz="1600"/>
              <a:t> </a:t>
            </a:r>
          </a:p>
        </p:txBody>
      </p:sp>
      <p:grpSp>
        <p:nvGrpSpPr>
          <p:cNvPr id="7178" name="Group 26"/>
          <p:cNvGrpSpPr>
            <a:grpSpLocks/>
          </p:cNvGrpSpPr>
          <p:nvPr/>
        </p:nvGrpSpPr>
        <p:grpSpPr bwMode="auto">
          <a:xfrm>
            <a:off x="1619250" y="3716338"/>
            <a:ext cx="544513" cy="522287"/>
            <a:chOff x="1552" y="2341"/>
            <a:chExt cx="343" cy="329"/>
          </a:xfrm>
        </p:grpSpPr>
        <p:sp>
          <p:nvSpPr>
            <p:cNvPr id="7192" name="Text Box 27"/>
            <p:cNvSpPr txBox="1">
              <a:spLocks noChangeArrowheads="1"/>
            </p:cNvSpPr>
            <p:nvPr/>
          </p:nvSpPr>
          <p:spPr bwMode="auto">
            <a:xfrm>
              <a:off x="1552" y="2414"/>
              <a:ext cx="2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1600"/>
                <a:t>R</a:t>
              </a:r>
            </a:p>
          </p:txBody>
        </p:sp>
        <p:sp>
          <p:nvSpPr>
            <p:cNvPr id="7193" name="Text Box 28"/>
            <p:cNvSpPr txBox="1">
              <a:spLocks noChangeArrowheads="1"/>
            </p:cNvSpPr>
            <p:nvPr/>
          </p:nvSpPr>
          <p:spPr bwMode="auto">
            <a:xfrm>
              <a:off x="1655" y="2478"/>
              <a:ext cx="24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1400"/>
                <a:t>13</a:t>
              </a:r>
            </a:p>
          </p:txBody>
        </p:sp>
        <p:sp>
          <p:nvSpPr>
            <p:cNvPr id="7194" name="Text Box 29"/>
            <p:cNvSpPr txBox="1">
              <a:spLocks noChangeArrowheads="1"/>
            </p:cNvSpPr>
            <p:nvPr/>
          </p:nvSpPr>
          <p:spPr bwMode="auto">
            <a:xfrm>
              <a:off x="1655" y="2341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1400"/>
                <a:t>3</a:t>
              </a:r>
            </a:p>
          </p:txBody>
        </p:sp>
      </p:grpSp>
      <p:sp>
        <p:nvSpPr>
          <p:cNvPr id="7179" name="Text Box 33"/>
          <p:cNvSpPr txBox="1">
            <a:spLocks noChangeArrowheads="1"/>
          </p:cNvSpPr>
          <p:nvPr/>
        </p:nvSpPr>
        <p:spPr bwMode="auto">
          <a:xfrm>
            <a:off x="468313" y="5876925"/>
            <a:ext cx="32400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600">
                <a:solidFill>
                  <a:srgbClr val="0000FF"/>
                </a:solidFill>
              </a:rPr>
              <a:t>R13</a:t>
            </a:r>
            <a:r>
              <a:rPr lang="en-US" altLang="ja-JP" sz="1600" baseline="30000">
                <a:solidFill>
                  <a:srgbClr val="0000FF"/>
                </a:solidFill>
              </a:rPr>
              <a:t>2</a:t>
            </a:r>
            <a:r>
              <a:rPr lang="en-US" altLang="ja-JP" sz="1600"/>
              <a:t>=R13</a:t>
            </a:r>
            <a:r>
              <a:rPr lang="en-US" altLang="ja-JP" sz="1600" baseline="30000"/>
              <a:t>1</a:t>
            </a:r>
            <a:r>
              <a:rPr lang="en-US" altLang="ja-JP" sz="1600"/>
              <a:t>∪R12</a:t>
            </a:r>
            <a:r>
              <a:rPr lang="en-US" altLang="ja-JP" sz="1600" baseline="30000"/>
              <a:t>1</a:t>
            </a:r>
            <a:r>
              <a:rPr lang="en-US" altLang="ja-JP" sz="1600"/>
              <a:t>(R22</a:t>
            </a:r>
            <a:r>
              <a:rPr lang="en-US" altLang="ja-JP" sz="1600" baseline="30000"/>
              <a:t>1</a:t>
            </a:r>
            <a:r>
              <a:rPr lang="en-US" altLang="ja-JP" sz="1600"/>
              <a:t>)*R23</a:t>
            </a:r>
            <a:r>
              <a:rPr lang="en-US" altLang="ja-JP" sz="1600" baseline="30000"/>
              <a:t>1</a:t>
            </a:r>
            <a:endParaRPr lang="en-US" altLang="ja-JP" sz="1600"/>
          </a:p>
        </p:txBody>
      </p:sp>
      <p:sp>
        <p:nvSpPr>
          <p:cNvPr id="7180" name="Text Box 49"/>
          <p:cNvSpPr txBox="1">
            <a:spLocks noChangeArrowheads="1"/>
          </p:cNvSpPr>
          <p:nvPr/>
        </p:nvSpPr>
        <p:spPr bwMode="auto">
          <a:xfrm>
            <a:off x="971550" y="3068638"/>
            <a:ext cx="791434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600" b="1" dirty="0">
                <a:solidFill>
                  <a:srgbClr val="009900"/>
                </a:solidFill>
              </a:rPr>
              <a:t>q1,q2,q3</a:t>
            </a:r>
            <a:r>
              <a:rPr lang="ja-JP" altLang="en-US" sz="1600" b="1" dirty="0">
                <a:solidFill>
                  <a:srgbClr val="009900"/>
                </a:solidFill>
              </a:rPr>
              <a:t>の３個を</a:t>
            </a:r>
            <a:r>
              <a:rPr lang="ja-JP" altLang="en-US" sz="1600" b="1" dirty="0" smtClean="0">
                <a:solidFill>
                  <a:srgbClr val="009900"/>
                </a:solidFill>
              </a:rPr>
              <a:t>経由して</a:t>
            </a:r>
            <a:r>
              <a:rPr lang="en-US" altLang="ja-JP" sz="1600" b="1" dirty="0" smtClean="0">
                <a:solidFill>
                  <a:srgbClr val="009900"/>
                </a:solidFill>
              </a:rPr>
              <a:t>q1</a:t>
            </a:r>
            <a:r>
              <a:rPr lang="ja-JP" altLang="en-US" sz="1600" b="1" dirty="0" smtClean="0">
                <a:solidFill>
                  <a:srgbClr val="009900"/>
                </a:solidFill>
              </a:rPr>
              <a:t>から</a:t>
            </a:r>
            <a:r>
              <a:rPr lang="en-US" altLang="ja-JP" sz="1600" b="1" dirty="0" smtClean="0">
                <a:solidFill>
                  <a:srgbClr val="009900"/>
                </a:solidFill>
              </a:rPr>
              <a:t>q3</a:t>
            </a:r>
            <a:r>
              <a:rPr lang="ja-JP" altLang="en-US" sz="1600" b="1" dirty="0" err="1" smtClean="0">
                <a:solidFill>
                  <a:srgbClr val="009900"/>
                </a:solidFill>
              </a:rPr>
              <a:t>に到</a:t>
            </a:r>
            <a:r>
              <a:rPr lang="ja-JP" altLang="en-US" sz="1600" b="1" dirty="0" smtClean="0">
                <a:solidFill>
                  <a:srgbClr val="009900"/>
                </a:solidFill>
              </a:rPr>
              <a:t>達</a:t>
            </a:r>
            <a:r>
              <a:rPr lang="ja-JP" altLang="en-US" sz="1600" dirty="0" smtClean="0"/>
              <a:t>する</a:t>
            </a:r>
            <a:r>
              <a:rPr lang="ja-JP" altLang="en-US" sz="1600" dirty="0"/>
              <a:t>入力記号列の正則表現（</a:t>
            </a:r>
            <a:r>
              <a:rPr lang="ja-JP" altLang="en-US" sz="1600" b="1" dirty="0">
                <a:solidFill>
                  <a:srgbClr val="FF0000"/>
                </a:solidFill>
              </a:rPr>
              <a:t>これだけでよい</a:t>
            </a:r>
            <a:r>
              <a:rPr lang="ja-JP" altLang="en-US" sz="1600" dirty="0"/>
              <a:t>）</a:t>
            </a:r>
          </a:p>
        </p:txBody>
      </p:sp>
      <p:sp>
        <p:nvSpPr>
          <p:cNvPr id="7181" name="Text Box 50"/>
          <p:cNvSpPr txBox="1">
            <a:spLocks noChangeArrowheads="1"/>
          </p:cNvSpPr>
          <p:nvPr/>
        </p:nvSpPr>
        <p:spPr bwMode="auto">
          <a:xfrm>
            <a:off x="2339975" y="3500438"/>
            <a:ext cx="606287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600" u="sng" dirty="0">
                <a:solidFill>
                  <a:srgbClr val="0000FF"/>
                </a:solidFill>
              </a:rPr>
              <a:t>q1,q2</a:t>
            </a:r>
            <a:r>
              <a:rPr lang="ja-JP" altLang="en-US" sz="1600" u="sng" dirty="0">
                <a:solidFill>
                  <a:srgbClr val="0000FF"/>
                </a:solidFill>
              </a:rPr>
              <a:t>の２個を経由</a:t>
            </a:r>
            <a:r>
              <a:rPr lang="ja-JP" altLang="en-US" sz="1600" u="sng" dirty="0" smtClean="0">
                <a:solidFill>
                  <a:srgbClr val="0000FF"/>
                </a:solidFill>
              </a:rPr>
              <a:t>して</a:t>
            </a:r>
            <a:r>
              <a:rPr lang="en-US" altLang="ja-JP" sz="1600" u="sng" dirty="0" smtClean="0">
                <a:solidFill>
                  <a:srgbClr val="0000FF"/>
                </a:solidFill>
              </a:rPr>
              <a:t>q1</a:t>
            </a:r>
            <a:r>
              <a:rPr lang="ja-JP" altLang="en-US" sz="1600" u="sng" dirty="0" smtClean="0">
                <a:solidFill>
                  <a:srgbClr val="0000FF"/>
                </a:solidFill>
              </a:rPr>
              <a:t>から</a:t>
            </a:r>
            <a:r>
              <a:rPr lang="en-US" altLang="ja-JP" sz="1600" u="sng" dirty="0" smtClean="0">
                <a:solidFill>
                  <a:srgbClr val="0000FF"/>
                </a:solidFill>
              </a:rPr>
              <a:t>q3</a:t>
            </a:r>
            <a:r>
              <a:rPr lang="ja-JP" altLang="en-US" sz="1600" u="sng" dirty="0" err="1" smtClean="0">
                <a:solidFill>
                  <a:srgbClr val="0000FF"/>
                </a:solidFill>
              </a:rPr>
              <a:t>に到</a:t>
            </a:r>
            <a:r>
              <a:rPr lang="ja-JP" altLang="en-US" sz="1600" u="sng" dirty="0" smtClean="0">
                <a:solidFill>
                  <a:srgbClr val="0000FF"/>
                </a:solidFill>
              </a:rPr>
              <a:t>達する</a:t>
            </a:r>
            <a:r>
              <a:rPr lang="ja-JP" altLang="en-US" sz="1600" u="sng" dirty="0">
                <a:solidFill>
                  <a:srgbClr val="0000FF"/>
                </a:solidFill>
              </a:rPr>
              <a:t>入力記号列の正則表現</a:t>
            </a:r>
          </a:p>
        </p:txBody>
      </p:sp>
      <p:sp>
        <p:nvSpPr>
          <p:cNvPr id="7182" name="Line 51"/>
          <p:cNvSpPr>
            <a:spLocks noChangeShapeType="1"/>
          </p:cNvSpPr>
          <p:nvPr/>
        </p:nvSpPr>
        <p:spPr bwMode="auto">
          <a:xfrm>
            <a:off x="1476375" y="3357563"/>
            <a:ext cx="287338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7183" name="Line 52"/>
          <p:cNvSpPr>
            <a:spLocks noChangeShapeType="1"/>
          </p:cNvSpPr>
          <p:nvPr/>
        </p:nvSpPr>
        <p:spPr bwMode="auto">
          <a:xfrm flipH="1">
            <a:off x="2555875" y="3789363"/>
            <a:ext cx="144463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7184" name="Text Box 53"/>
          <p:cNvSpPr txBox="1">
            <a:spLocks noChangeArrowheads="1"/>
          </p:cNvSpPr>
          <p:nvPr/>
        </p:nvSpPr>
        <p:spPr bwMode="auto">
          <a:xfrm>
            <a:off x="3066185" y="4365625"/>
            <a:ext cx="6035627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600" dirty="0">
                <a:solidFill>
                  <a:srgbClr val="FF0000"/>
                </a:solidFill>
              </a:rPr>
              <a:t>q1,q2</a:t>
            </a:r>
            <a:r>
              <a:rPr lang="ja-JP" altLang="en-US" sz="1600" dirty="0">
                <a:solidFill>
                  <a:srgbClr val="FF0000"/>
                </a:solidFill>
              </a:rPr>
              <a:t>の２個を経由して</a:t>
            </a:r>
            <a:r>
              <a:rPr lang="en-US" altLang="ja-JP" sz="1600" dirty="0" smtClean="0">
                <a:solidFill>
                  <a:srgbClr val="FF0000"/>
                </a:solidFill>
              </a:rPr>
              <a:t>q3</a:t>
            </a:r>
            <a:r>
              <a:rPr lang="ja-JP" altLang="en-US" sz="1600" dirty="0" smtClean="0">
                <a:solidFill>
                  <a:srgbClr val="FF0000"/>
                </a:solidFill>
              </a:rPr>
              <a:t>から</a:t>
            </a:r>
            <a:r>
              <a:rPr lang="en-US" altLang="ja-JP" sz="1600" dirty="0" smtClean="0">
                <a:solidFill>
                  <a:srgbClr val="FF0000"/>
                </a:solidFill>
              </a:rPr>
              <a:t>q3</a:t>
            </a:r>
            <a:r>
              <a:rPr lang="ja-JP" altLang="en-US" sz="1600" dirty="0" err="1" smtClean="0">
                <a:solidFill>
                  <a:srgbClr val="FF0000"/>
                </a:solidFill>
              </a:rPr>
              <a:t>に到</a:t>
            </a:r>
            <a:r>
              <a:rPr lang="ja-JP" altLang="en-US" sz="1600" dirty="0" smtClean="0">
                <a:solidFill>
                  <a:srgbClr val="FF0000"/>
                </a:solidFill>
              </a:rPr>
              <a:t>達する</a:t>
            </a:r>
            <a:r>
              <a:rPr lang="ja-JP" altLang="en-US" sz="1600" dirty="0">
                <a:solidFill>
                  <a:srgbClr val="FF0000"/>
                </a:solidFill>
              </a:rPr>
              <a:t>入力記号列の正則表現</a:t>
            </a:r>
          </a:p>
        </p:txBody>
      </p:sp>
      <p:sp>
        <p:nvSpPr>
          <p:cNvPr id="7185" name="Text Box 54"/>
          <p:cNvSpPr txBox="1">
            <a:spLocks noChangeArrowheads="1"/>
          </p:cNvSpPr>
          <p:nvPr/>
        </p:nvSpPr>
        <p:spPr bwMode="auto">
          <a:xfrm>
            <a:off x="1042988" y="5373688"/>
            <a:ext cx="6035627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600" dirty="0">
                <a:solidFill>
                  <a:srgbClr val="0000FF"/>
                </a:solidFill>
              </a:rPr>
              <a:t>q1,q2</a:t>
            </a:r>
            <a:r>
              <a:rPr lang="ja-JP" altLang="en-US" sz="1600" dirty="0">
                <a:solidFill>
                  <a:srgbClr val="0000FF"/>
                </a:solidFill>
              </a:rPr>
              <a:t>の２個を経由して</a:t>
            </a:r>
            <a:r>
              <a:rPr lang="en-US" altLang="ja-JP" sz="1600" dirty="0" smtClean="0">
                <a:solidFill>
                  <a:srgbClr val="0000FF"/>
                </a:solidFill>
              </a:rPr>
              <a:t>q1</a:t>
            </a:r>
            <a:r>
              <a:rPr lang="ja-JP" altLang="en-US" sz="1600" dirty="0" smtClean="0">
                <a:solidFill>
                  <a:srgbClr val="0000FF"/>
                </a:solidFill>
              </a:rPr>
              <a:t>から</a:t>
            </a:r>
            <a:r>
              <a:rPr lang="en-US" altLang="ja-JP" sz="1600" dirty="0" smtClean="0">
                <a:solidFill>
                  <a:srgbClr val="0000FF"/>
                </a:solidFill>
              </a:rPr>
              <a:t>q3</a:t>
            </a:r>
            <a:r>
              <a:rPr lang="ja-JP" altLang="en-US" sz="1600" dirty="0" err="1" smtClean="0">
                <a:solidFill>
                  <a:srgbClr val="0000FF"/>
                </a:solidFill>
              </a:rPr>
              <a:t>に到</a:t>
            </a:r>
            <a:r>
              <a:rPr lang="ja-JP" altLang="en-US" sz="1600" dirty="0" smtClean="0">
                <a:solidFill>
                  <a:srgbClr val="0000FF"/>
                </a:solidFill>
              </a:rPr>
              <a:t>達する入力</a:t>
            </a:r>
            <a:r>
              <a:rPr lang="ja-JP" altLang="en-US" sz="1600" dirty="0">
                <a:solidFill>
                  <a:srgbClr val="0000FF"/>
                </a:solidFill>
              </a:rPr>
              <a:t>記号列の正則表現</a:t>
            </a:r>
          </a:p>
        </p:txBody>
      </p:sp>
      <p:sp>
        <p:nvSpPr>
          <p:cNvPr id="7186" name="Text Box 55"/>
          <p:cNvSpPr txBox="1">
            <a:spLocks noChangeArrowheads="1"/>
          </p:cNvSpPr>
          <p:nvPr/>
        </p:nvSpPr>
        <p:spPr bwMode="auto">
          <a:xfrm>
            <a:off x="2627784" y="4890646"/>
            <a:ext cx="6035627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600" u="sng" dirty="0">
                <a:solidFill>
                  <a:srgbClr val="FF0000"/>
                </a:solidFill>
              </a:rPr>
              <a:t>q1,q2</a:t>
            </a:r>
            <a:r>
              <a:rPr lang="ja-JP" altLang="en-US" sz="1600" u="sng" dirty="0">
                <a:solidFill>
                  <a:srgbClr val="FF0000"/>
                </a:solidFill>
              </a:rPr>
              <a:t>の２個を経由して</a:t>
            </a:r>
            <a:r>
              <a:rPr lang="en-US" altLang="ja-JP" sz="1600" u="sng" dirty="0" smtClean="0">
                <a:solidFill>
                  <a:srgbClr val="FF0000"/>
                </a:solidFill>
              </a:rPr>
              <a:t>q3</a:t>
            </a:r>
            <a:r>
              <a:rPr lang="ja-JP" altLang="en-US" sz="1600" u="sng" dirty="0" smtClean="0">
                <a:solidFill>
                  <a:srgbClr val="FF0000"/>
                </a:solidFill>
              </a:rPr>
              <a:t>から</a:t>
            </a:r>
            <a:r>
              <a:rPr lang="en-US" altLang="ja-JP" sz="1600" u="sng" dirty="0" smtClean="0">
                <a:solidFill>
                  <a:srgbClr val="FF0000"/>
                </a:solidFill>
              </a:rPr>
              <a:t>q3</a:t>
            </a:r>
            <a:r>
              <a:rPr lang="ja-JP" altLang="en-US" sz="1600" u="sng" dirty="0" err="1" smtClean="0">
                <a:solidFill>
                  <a:srgbClr val="FF0000"/>
                </a:solidFill>
              </a:rPr>
              <a:t>に到</a:t>
            </a:r>
            <a:r>
              <a:rPr lang="ja-JP" altLang="en-US" sz="1600" u="sng" dirty="0" smtClean="0">
                <a:solidFill>
                  <a:srgbClr val="FF0000"/>
                </a:solidFill>
              </a:rPr>
              <a:t>達する</a:t>
            </a:r>
            <a:r>
              <a:rPr lang="ja-JP" altLang="en-US" sz="1600" u="sng" dirty="0">
                <a:solidFill>
                  <a:srgbClr val="FF0000"/>
                </a:solidFill>
              </a:rPr>
              <a:t>入力記号列の正則表現</a:t>
            </a:r>
          </a:p>
        </p:txBody>
      </p:sp>
      <p:sp>
        <p:nvSpPr>
          <p:cNvPr id="7187" name="Line 56"/>
          <p:cNvSpPr>
            <a:spLocks noChangeShapeType="1"/>
          </p:cNvSpPr>
          <p:nvPr/>
        </p:nvSpPr>
        <p:spPr bwMode="auto">
          <a:xfrm flipV="1">
            <a:off x="4427538" y="4149725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7188" name="Line 57"/>
          <p:cNvSpPr>
            <a:spLocks noChangeShapeType="1"/>
          </p:cNvSpPr>
          <p:nvPr/>
        </p:nvSpPr>
        <p:spPr bwMode="auto">
          <a:xfrm flipV="1">
            <a:off x="3348038" y="4149725"/>
            <a:ext cx="431800" cy="719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7189" name="Line 58"/>
          <p:cNvSpPr>
            <a:spLocks noChangeShapeType="1"/>
          </p:cNvSpPr>
          <p:nvPr/>
        </p:nvSpPr>
        <p:spPr bwMode="auto">
          <a:xfrm flipV="1">
            <a:off x="1835150" y="4149725"/>
            <a:ext cx="1441450" cy="12239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7190" name="Text Box 59"/>
          <p:cNvSpPr txBox="1">
            <a:spLocks noChangeArrowheads="1"/>
          </p:cNvSpPr>
          <p:nvPr/>
        </p:nvSpPr>
        <p:spPr bwMode="auto">
          <a:xfrm>
            <a:off x="4427538" y="5876925"/>
            <a:ext cx="33131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600">
                <a:solidFill>
                  <a:srgbClr val="FF0000"/>
                </a:solidFill>
              </a:rPr>
              <a:t>R33</a:t>
            </a:r>
            <a:r>
              <a:rPr lang="en-US" altLang="ja-JP" sz="1600" baseline="30000">
                <a:solidFill>
                  <a:srgbClr val="FF0000"/>
                </a:solidFill>
              </a:rPr>
              <a:t>2</a:t>
            </a:r>
            <a:r>
              <a:rPr lang="en-US" altLang="ja-JP" sz="1600"/>
              <a:t>=R33</a:t>
            </a:r>
            <a:r>
              <a:rPr lang="en-US" altLang="ja-JP" sz="1600" baseline="30000"/>
              <a:t>1</a:t>
            </a:r>
            <a:r>
              <a:rPr lang="en-US" altLang="ja-JP" sz="1600"/>
              <a:t>∪R32</a:t>
            </a:r>
            <a:r>
              <a:rPr lang="en-US" altLang="ja-JP" sz="1600" baseline="30000"/>
              <a:t>1</a:t>
            </a:r>
            <a:r>
              <a:rPr lang="en-US" altLang="ja-JP" sz="1600"/>
              <a:t>(R22</a:t>
            </a:r>
            <a:r>
              <a:rPr lang="en-US" altLang="ja-JP" sz="1600" baseline="30000"/>
              <a:t>1</a:t>
            </a:r>
            <a:r>
              <a:rPr lang="en-US" altLang="ja-JP" sz="1600"/>
              <a:t>)*R23</a:t>
            </a:r>
            <a:r>
              <a:rPr lang="en-US" altLang="ja-JP" sz="1600" baseline="30000"/>
              <a:t>1</a:t>
            </a:r>
            <a:endParaRPr lang="en-US" altLang="ja-JP" sz="1600"/>
          </a:p>
        </p:txBody>
      </p:sp>
      <p:sp>
        <p:nvSpPr>
          <p:cNvPr id="7191" name="Text Box 60"/>
          <p:cNvSpPr txBox="1">
            <a:spLocks noChangeArrowheads="1"/>
          </p:cNvSpPr>
          <p:nvPr/>
        </p:nvSpPr>
        <p:spPr bwMode="auto">
          <a:xfrm>
            <a:off x="879475" y="6126163"/>
            <a:ext cx="17621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600" b="1"/>
              <a:t>次ページで詳細化</a:t>
            </a:r>
          </a:p>
        </p:txBody>
      </p:sp>
      <p:grpSp>
        <p:nvGrpSpPr>
          <p:cNvPr id="42" name="グループ化 41"/>
          <p:cNvGrpSpPr/>
          <p:nvPr/>
        </p:nvGrpSpPr>
        <p:grpSpPr>
          <a:xfrm>
            <a:off x="1042988" y="836613"/>
            <a:ext cx="3238500" cy="1303337"/>
            <a:chOff x="1042988" y="836613"/>
            <a:chExt cx="3238500" cy="1303337"/>
          </a:xfrm>
        </p:grpSpPr>
        <p:sp>
          <p:nvSpPr>
            <p:cNvPr id="43" name="Text Box 5"/>
            <p:cNvSpPr txBox="1">
              <a:spLocks noChangeArrowheads="1"/>
            </p:cNvSpPr>
            <p:nvPr/>
          </p:nvSpPr>
          <p:spPr bwMode="auto">
            <a:xfrm>
              <a:off x="1331913" y="1270000"/>
              <a:ext cx="4381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1800"/>
                <a:t>q1</a:t>
              </a:r>
            </a:p>
          </p:txBody>
        </p:sp>
        <p:sp>
          <p:nvSpPr>
            <p:cNvPr id="44" name="Oval 6"/>
            <p:cNvSpPr>
              <a:spLocks noChangeArrowheads="1"/>
            </p:cNvSpPr>
            <p:nvPr/>
          </p:nvSpPr>
          <p:spPr bwMode="auto">
            <a:xfrm>
              <a:off x="1404938" y="1270000"/>
              <a:ext cx="360363" cy="36036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1600"/>
            </a:p>
          </p:txBody>
        </p:sp>
        <p:sp>
          <p:nvSpPr>
            <p:cNvPr id="45" name="Oval 7"/>
            <p:cNvSpPr>
              <a:spLocks noChangeArrowheads="1"/>
            </p:cNvSpPr>
            <p:nvPr/>
          </p:nvSpPr>
          <p:spPr bwMode="auto">
            <a:xfrm>
              <a:off x="2413001" y="1270000"/>
              <a:ext cx="360363" cy="36036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1600"/>
            </a:p>
          </p:txBody>
        </p:sp>
        <p:sp>
          <p:nvSpPr>
            <p:cNvPr id="46" name="Text Box 9"/>
            <p:cNvSpPr txBox="1">
              <a:spLocks noChangeArrowheads="1"/>
            </p:cNvSpPr>
            <p:nvPr/>
          </p:nvSpPr>
          <p:spPr bwMode="auto">
            <a:xfrm>
              <a:off x="2339976" y="1270000"/>
              <a:ext cx="4381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1800"/>
                <a:t>q2</a:t>
              </a:r>
            </a:p>
          </p:txBody>
        </p:sp>
        <p:sp>
          <p:nvSpPr>
            <p:cNvPr id="47" name="Text Box 10"/>
            <p:cNvSpPr txBox="1">
              <a:spLocks noChangeArrowheads="1"/>
            </p:cNvSpPr>
            <p:nvPr/>
          </p:nvSpPr>
          <p:spPr bwMode="auto">
            <a:xfrm>
              <a:off x="3419872" y="1268760"/>
              <a:ext cx="4381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1800" dirty="0"/>
                <a:t>q3</a:t>
              </a: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V="1">
              <a:off x="1763713" y="1412875"/>
              <a:ext cx="649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2771776" y="1412875"/>
              <a:ext cx="649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50" name="Freeform 13"/>
            <p:cNvSpPr>
              <a:spLocks/>
            </p:cNvSpPr>
            <p:nvPr/>
          </p:nvSpPr>
          <p:spPr bwMode="auto">
            <a:xfrm>
              <a:off x="1692276" y="1557338"/>
              <a:ext cx="1728788" cy="298450"/>
            </a:xfrm>
            <a:custGeom>
              <a:avLst/>
              <a:gdLst>
                <a:gd name="T0" fmla="*/ 0 w 1089"/>
                <a:gd name="T1" fmla="*/ 45 h 188"/>
                <a:gd name="T2" fmla="*/ 544 w 1089"/>
                <a:gd name="T3" fmla="*/ 181 h 188"/>
                <a:gd name="T4" fmla="*/ 1089 w 1089"/>
                <a:gd name="T5" fmla="*/ 0 h 18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089" h="188">
                  <a:moveTo>
                    <a:pt x="0" y="45"/>
                  </a:moveTo>
                  <a:cubicBezTo>
                    <a:pt x="181" y="116"/>
                    <a:pt x="363" y="188"/>
                    <a:pt x="544" y="181"/>
                  </a:cubicBezTo>
                  <a:cubicBezTo>
                    <a:pt x="725" y="174"/>
                    <a:pt x="907" y="87"/>
                    <a:pt x="1089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51" name="Freeform 14"/>
            <p:cNvSpPr>
              <a:spLocks/>
            </p:cNvSpPr>
            <p:nvPr/>
          </p:nvSpPr>
          <p:spPr bwMode="auto">
            <a:xfrm>
              <a:off x="2328863" y="958850"/>
              <a:ext cx="539750" cy="360362"/>
            </a:xfrm>
            <a:custGeom>
              <a:avLst/>
              <a:gdLst>
                <a:gd name="T0" fmla="*/ 98 w 340"/>
                <a:gd name="T1" fmla="*/ 227 h 227"/>
                <a:gd name="T2" fmla="*/ 7 w 340"/>
                <a:gd name="T3" fmla="*/ 91 h 227"/>
                <a:gd name="T4" fmla="*/ 143 w 340"/>
                <a:gd name="T5" fmla="*/ 0 h 227"/>
                <a:gd name="T6" fmla="*/ 325 w 340"/>
                <a:gd name="T7" fmla="*/ 91 h 227"/>
                <a:gd name="T8" fmla="*/ 234 w 340"/>
                <a:gd name="T9" fmla="*/ 227 h 2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40" h="227">
                  <a:moveTo>
                    <a:pt x="98" y="227"/>
                  </a:moveTo>
                  <a:cubicBezTo>
                    <a:pt x="49" y="178"/>
                    <a:pt x="0" y="129"/>
                    <a:pt x="7" y="91"/>
                  </a:cubicBezTo>
                  <a:cubicBezTo>
                    <a:pt x="14" y="53"/>
                    <a:pt x="90" y="0"/>
                    <a:pt x="143" y="0"/>
                  </a:cubicBezTo>
                  <a:cubicBezTo>
                    <a:pt x="196" y="0"/>
                    <a:pt x="310" y="53"/>
                    <a:pt x="325" y="91"/>
                  </a:cubicBezTo>
                  <a:cubicBezTo>
                    <a:pt x="340" y="129"/>
                    <a:pt x="287" y="178"/>
                    <a:pt x="234" y="227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52" name="Freeform 15"/>
            <p:cNvSpPr>
              <a:spLocks/>
            </p:cNvSpPr>
            <p:nvPr/>
          </p:nvSpPr>
          <p:spPr bwMode="auto">
            <a:xfrm>
              <a:off x="3325813" y="944563"/>
              <a:ext cx="539750" cy="360362"/>
            </a:xfrm>
            <a:custGeom>
              <a:avLst/>
              <a:gdLst>
                <a:gd name="T0" fmla="*/ 98 w 340"/>
                <a:gd name="T1" fmla="*/ 227 h 227"/>
                <a:gd name="T2" fmla="*/ 7 w 340"/>
                <a:gd name="T3" fmla="*/ 91 h 227"/>
                <a:gd name="T4" fmla="*/ 143 w 340"/>
                <a:gd name="T5" fmla="*/ 0 h 227"/>
                <a:gd name="T6" fmla="*/ 325 w 340"/>
                <a:gd name="T7" fmla="*/ 91 h 227"/>
                <a:gd name="T8" fmla="*/ 234 w 340"/>
                <a:gd name="T9" fmla="*/ 227 h 2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40" h="227">
                  <a:moveTo>
                    <a:pt x="98" y="227"/>
                  </a:moveTo>
                  <a:cubicBezTo>
                    <a:pt x="49" y="178"/>
                    <a:pt x="0" y="129"/>
                    <a:pt x="7" y="91"/>
                  </a:cubicBezTo>
                  <a:cubicBezTo>
                    <a:pt x="14" y="53"/>
                    <a:pt x="90" y="0"/>
                    <a:pt x="143" y="0"/>
                  </a:cubicBezTo>
                  <a:cubicBezTo>
                    <a:pt x="196" y="0"/>
                    <a:pt x="310" y="53"/>
                    <a:pt x="325" y="91"/>
                  </a:cubicBezTo>
                  <a:cubicBezTo>
                    <a:pt x="340" y="129"/>
                    <a:pt x="287" y="178"/>
                    <a:pt x="234" y="227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53" name="Text Box 16"/>
            <p:cNvSpPr txBox="1">
              <a:spLocks noChangeArrowheads="1"/>
            </p:cNvSpPr>
            <p:nvPr/>
          </p:nvSpPr>
          <p:spPr bwMode="auto">
            <a:xfrm>
              <a:off x="2339976" y="1773238"/>
              <a:ext cx="3111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1800"/>
                <a:t>0</a:t>
              </a:r>
            </a:p>
          </p:txBody>
        </p:sp>
        <p:sp>
          <p:nvSpPr>
            <p:cNvPr id="54" name="Text Box 17"/>
            <p:cNvSpPr txBox="1">
              <a:spLocks noChangeArrowheads="1"/>
            </p:cNvSpPr>
            <p:nvPr/>
          </p:nvSpPr>
          <p:spPr bwMode="auto">
            <a:xfrm>
              <a:off x="1908176" y="1125538"/>
              <a:ext cx="3111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1800"/>
                <a:t>1</a:t>
              </a:r>
            </a:p>
          </p:txBody>
        </p:sp>
        <p:sp>
          <p:nvSpPr>
            <p:cNvPr id="55" name="Text Box 18"/>
            <p:cNvSpPr txBox="1">
              <a:spLocks noChangeArrowheads="1"/>
            </p:cNvSpPr>
            <p:nvPr/>
          </p:nvSpPr>
          <p:spPr bwMode="auto">
            <a:xfrm>
              <a:off x="3779838" y="836613"/>
              <a:ext cx="5016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1800"/>
                <a:t>0,1</a:t>
              </a:r>
            </a:p>
          </p:txBody>
        </p:sp>
        <p:sp>
          <p:nvSpPr>
            <p:cNvPr id="56" name="Text Box 19"/>
            <p:cNvSpPr txBox="1">
              <a:spLocks noChangeArrowheads="1"/>
            </p:cNvSpPr>
            <p:nvPr/>
          </p:nvSpPr>
          <p:spPr bwMode="auto">
            <a:xfrm>
              <a:off x="2916238" y="1125538"/>
              <a:ext cx="3111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1800"/>
                <a:t>1</a:t>
              </a:r>
            </a:p>
          </p:txBody>
        </p:sp>
        <p:sp>
          <p:nvSpPr>
            <p:cNvPr id="57" name="Text Box 20"/>
            <p:cNvSpPr txBox="1">
              <a:spLocks noChangeArrowheads="1"/>
            </p:cNvSpPr>
            <p:nvPr/>
          </p:nvSpPr>
          <p:spPr bwMode="auto">
            <a:xfrm>
              <a:off x="2771776" y="836613"/>
              <a:ext cx="3111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1800"/>
                <a:t>0</a:t>
              </a:r>
            </a:p>
          </p:txBody>
        </p:sp>
        <p:sp>
          <p:nvSpPr>
            <p:cNvPr id="58" name="Line 23"/>
            <p:cNvSpPr>
              <a:spLocks noChangeShapeType="1"/>
            </p:cNvSpPr>
            <p:nvPr/>
          </p:nvSpPr>
          <p:spPr bwMode="auto">
            <a:xfrm>
              <a:off x="1042988" y="1341438"/>
              <a:ext cx="360362" cy="71437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59" name="ドーナツ 58"/>
            <p:cNvSpPr/>
            <p:nvPr/>
          </p:nvSpPr>
          <p:spPr>
            <a:xfrm>
              <a:off x="3456420" y="1269949"/>
              <a:ext cx="343983" cy="360413"/>
            </a:xfrm>
            <a:prstGeom prst="donut">
              <a:avLst>
                <a:gd name="adj" fmla="val 7365"/>
              </a:avLst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スライド番号プレースホルダー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A03CDDF5-6417-4AEE-8C6A-B040D8C74C67}" type="slidenum">
              <a:rPr lang="en-US" altLang="ja-JP" sz="1400" smtClean="0"/>
              <a:pPr eaLnBrk="1" hangingPunct="1">
                <a:spcBef>
                  <a:spcPct val="0"/>
                </a:spcBef>
                <a:buFontTx/>
                <a:buNone/>
              </a:pPr>
              <a:t>12</a:t>
            </a:fld>
            <a:endParaRPr lang="en-US" altLang="ja-JP" sz="1400" smtClean="0"/>
          </a:p>
        </p:txBody>
      </p:sp>
      <p:sp>
        <p:nvSpPr>
          <p:cNvPr id="8201" name="Text Box 24"/>
          <p:cNvSpPr txBox="1">
            <a:spLocks noChangeArrowheads="1"/>
          </p:cNvSpPr>
          <p:nvPr/>
        </p:nvSpPr>
        <p:spPr bwMode="auto">
          <a:xfrm>
            <a:off x="879475" y="2320925"/>
            <a:ext cx="682590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600" dirty="0"/>
              <a:t>状態は３つ、初期状態は</a:t>
            </a:r>
            <a:r>
              <a:rPr lang="en-US" altLang="ja-JP" sz="1600" dirty="0"/>
              <a:t>q1</a:t>
            </a:r>
            <a:r>
              <a:rPr lang="ja-JP" altLang="en-US" sz="1600" dirty="0" err="1"/>
              <a:t>、</a:t>
            </a:r>
            <a:r>
              <a:rPr lang="ja-JP" altLang="en-US" sz="1600" dirty="0"/>
              <a:t>最終状態は</a:t>
            </a:r>
            <a:r>
              <a:rPr lang="en-US" altLang="ja-JP" sz="1600" dirty="0" smtClean="0"/>
              <a:t>q3</a:t>
            </a:r>
            <a:r>
              <a:rPr lang="ja-JP" altLang="en-US" sz="1600" dirty="0" smtClean="0"/>
              <a:t>（１つ）、</a:t>
            </a:r>
            <a:r>
              <a:rPr lang="ja-JP" altLang="en-US" sz="1600" dirty="0"/>
              <a:t>なので</a:t>
            </a:r>
            <a:r>
              <a:rPr lang="en-US" altLang="ja-JP" sz="1600" dirty="0"/>
              <a:t>L(M)</a:t>
            </a:r>
            <a:r>
              <a:rPr lang="ja-JP" altLang="en-US" sz="1600" dirty="0"/>
              <a:t>の正則表現は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600" dirty="0"/>
              <a:t>以下のように決定できる。</a:t>
            </a:r>
          </a:p>
        </p:txBody>
      </p:sp>
      <p:sp>
        <p:nvSpPr>
          <p:cNvPr id="8202" name="Text Box 25"/>
          <p:cNvSpPr txBox="1">
            <a:spLocks noChangeArrowheads="1"/>
          </p:cNvSpPr>
          <p:nvPr/>
        </p:nvSpPr>
        <p:spPr bwMode="auto">
          <a:xfrm>
            <a:off x="971550" y="3860800"/>
            <a:ext cx="49164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600"/>
              <a:t>                   =</a:t>
            </a:r>
            <a:r>
              <a:rPr lang="en-US" altLang="ja-JP" sz="1600">
                <a:solidFill>
                  <a:srgbClr val="0000FF"/>
                </a:solidFill>
              </a:rPr>
              <a:t>R13</a:t>
            </a:r>
            <a:r>
              <a:rPr lang="en-US" altLang="ja-JP" sz="1600" baseline="30000">
                <a:solidFill>
                  <a:srgbClr val="0000FF"/>
                </a:solidFill>
              </a:rPr>
              <a:t>1</a:t>
            </a:r>
            <a:r>
              <a:rPr lang="en-US" altLang="ja-JP" sz="1600">
                <a:solidFill>
                  <a:srgbClr val="0000FF"/>
                </a:solidFill>
              </a:rPr>
              <a:t> </a:t>
            </a:r>
            <a:r>
              <a:rPr lang="en-US" altLang="ja-JP" sz="1600"/>
              <a:t>∪ </a:t>
            </a:r>
            <a:r>
              <a:rPr lang="en-US" altLang="ja-JP" sz="1600">
                <a:solidFill>
                  <a:srgbClr val="009900"/>
                </a:solidFill>
              </a:rPr>
              <a:t>R12</a:t>
            </a:r>
            <a:r>
              <a:rPr lang="en-US" altLang="ja-JP" sz="1600" baseline="30000">
                <a:solidFill>
                  <a:srgbClr val="009900"/>
                </a:solidFill>
              </a:rPr>
              <a:t>1</a:t>
            </a:r>
            <a:r>
              <a:rPr lang="en-US" altLang="ja-JP" sz="1600"/>
              <a:t>(</a:t>
            </a:r>
            <a:r>
              <a:rPr lang="en-US" altLang="ja-JP" sz="1600">
                <a:solidFill>
                  <a:srgbClr val="FF0000"/>
                </a:solidFill>
              </a:rPr>
              <a:t>R22</a:t>
            </a:r>
            <a:r>
              <a:rPr lang="en-US" altLang="ja-JP" sz="1600" baseline="30000">
                <a:solidFill>
                  <a:srgbClr val="FF0000"/>
                </a:solidFill>
              </a:rPr>
              <a:t>1</a:t>
            </a:r>
            <a:r>
              <a:rPr lang="en-US" altLang="ja-JP" sz="1600"/>
              <a:t>)*</a:t>
            </a:r>
            <a:r>
              <a:rPr lang="en-US" altLang="ja-JP" sz="1600">
                <a:solidFill>
                  <a:srgbClr val="663300"/>
                </a:solidFill>
              </a:rPr>
              <a:t>R23</a:t>
            </a:r>
            <a:r>
              <a:rPr lang="en-US" altLang="ja-JP" sz="1600" baseline="30000">
                <a:solidFill>
                  <a:srgbClr val="663300"/>
                </a:solidFill>
              </a:rPr>
              <a:t>1</a:t>
            </a:r>
            <a:r>
              <a:rPr lang="en-US" altLang="ja-JP" sz="1600">
                <a:solidFill>
                  <a:srgbClr val="663300"/>
                </a:solidFill>
              </a:rPr>
              <a:t> </a:t>
            </a:r>
          </a:p>
        </p:txBody>
      </p:sp>
      <p:grpSp>
        <p:nvGrpSpPr>
          <p:cNvPr id="8203" name="Group 26"/>
          <p:cNvGrpSpPr>
            <a:grpSpLocks/>
          </p:cNvGrpSpPr>
          <p:nvPr/>
        </p:nvGrpSpPr>
        <p:grpSpPr bwMode="auto">
          <a:xfrm>
            <a:off x="1619250" y="3716338"/>
            <a:ext cx="544513" cy="522287"/>
            <a:chOff x="1552" y="2341"/>
            <a:chExt cx="343" cy="329"/>
          </a:xfrm>
        </p:grpSpPr>
        <p:sp>
          <p:nvSpPr>
            <p:cNvPr id="8219" name="Text Box 27"/>
            <p:cNvSpPr txBox="1">
              <a:spLocks noChangeArrowheads="1"/>
            </p:cNvSpPr>
            <p:nvPr/>
          </p:nvSpPr>
          <p:spPr bwMode="auto">
            <a:xfrm>
              <a:off x="1552" y="2414"/>
              <a:ext cx="2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1600"/>
                <a:t>R</a:t>
              </a:r>
            </a:p>
          </p:txBody>
        </p:sp>
        <p:sp>
          <p:nvSpPr>
            <p:cNvPr id="8220" name="Text Box 28"/>
            <p:cNvSpPr txBox="1">
              <a:spLocks noChangeArrowheads="1"/>
            </p:cNvSpPr>
            <p:nvPr/>
          </p:nvSpPr>
          <p:spPr bwMode="auto">
            <a:xfrm>
              <a:off x="1655" y="2478"/>
              <a:ext cx="24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1400"/>
                <a:t>13</a:t>
              </a:r>
            </a:p>
          </p:txBody>
        </p:sp>
        <p:sp>
          <p:nvSpPr>
            <p:cNvPr id="8221" name="Text Box 29"/>
            <p:cNvSpPr txBox="1">
              <a:spLocks noChangeArrowheads="1"/>
            </p:cNvSpPr>
            <p:nvPr/>
          </p:nvSpPr>
          <p:spPr bwMode="auto">
            <a:xfrm>
              <a:off x="1655" y="2341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1400"/>
                <a:t>2</a:t>
              </a:r>
            </a:p>
          </p:txBody>
        </p:sp>
      </p:grpSp>
      <p:sp>
        <p:nvSpPr>
          <p:cNvPr id="8204" name="Text Box 30"/>
          <p:cNvSpPr txBox="1">
            <a:spLocks noChangeArrowheads="1"/>
          </p:cNvSpPr>
          <p:nvPr/>
        </p:nvSpPr>
        <p:spPr bwMode="auto">
          <a:xfrm>
            <a:off x="611560" y="5956589"/>
            <a:ext cx="32400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600" dirty="0">
                <a:solidFill>
                  <a:srgbClr val="0000FF"/>
                </a:solidFill>
              </a:rPr>
              <a:t>R13</a:t>
            </a:r>
            <a:r>
              <a:rPr lang="en-US" altLang="ja-JP" sz="1600" baseline="30000" dirty="0">
                <a:solidFill>
                  <a:srgbClr val="0000FF"/>
                </a:solidFill>
              </a:rPr>
              <a:t>1</a:t>
            </a:r>
            <a:r>
              <a:rPr lang="en-US" altLang="ja-JP" sz="1600" dirty="0"/>
              <a:t>=R13</a:t>
            </a:r>
            <a:r>
              <a:rPr lang="en-US" altLang="ja-JP" sz="1600" baseline="30000" dirty="0"/>
              <a:t>0</a:t>
            </a:r>
            <a:r>
              <a:rPr lang="en-US" altLang="ja-JP" sz="1600" dirty="0"/>
              <a:t>∪R11</a:t>
            </a:r>
            <a:r>
              <a:rPr lang="en-US" altLang="ja-JP" sz="1600" baseline="30000" dirty="0"/>
              <a:t>0</a:t>
            </a:r>
            <a:r>
              <a:rPr lang="en-US" altLang="ja-JP" sz="1600" dirty="0"/>
              <a:t>(R11</a:t>
            </a:r>
            <a:r>
              <a:rPr lang="en-US" altLang="ja-JP" sz="1600" baseline="30000" dirty="0"/>
              <a:t>0</a:t>
            </a:r>
            <a:r>
              <a:rPr lang="en-US" altLang="ja-JP" sz="1600" dirty="0"/>
              <a:t>)*R13</a:t>
            </a:r>
            <a:r>
              <a:rPr lang="en-US" altLang="ja-JP" sz="1600" baseline="30000" dirty="0"/>
              <a:t>0</a:t>
            </a:r>
            <a:endParaRPr lang="en-US" altLang="ja-JP" sz="1600" dirty="0"/>
          </a:p>
        </p:txBody>
      </p:sp>
      <p:sp>
        <p:nvSpPr>
          <p:cNvPr id="8205" name="Text Box 31"/>
          <p:cNvSpPr txBox="1">
            <a:spLocks noChangeArrowheads="1"/>
          </p:cNvSpPr>
          <p:nvPr/>
        </p:nvSpPr>
        <p:spPr bwMode="auto">
          <a:xfrm>
            <a:off x="971550" y="3068638"/>
            <a:ext cx="600837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600" dirty="0"/>
              <a:t>q1,q2</a:t>
            </a:r>
            <a:r>
              <a:rPr lang="ja-JP" altLang="en-US" sz="1600" dirty="0"/>
              <a:t>の</a:t>
            </a:r>
            <a:r>
              <a:rPr lang="en-US" altLang="ja-JP" sz="1600" dirty="0"/>
              <a:t>2</a:t>
            </a:r>
            <a:r>
              <a:rPr lang="ja-JP" altLang="en-US" sz="1600" dirty="0"/>
              <a:t>個を</a:t>
            </a:r>
            <a:r>
              <a:rPr lang="ja-JP" altLang="en-US" sz="1600" dirty="0" smtClean="0"/>
              <a:t>経由して</a:t>
            </a:r>
            <a:r>
              <a:rPr lang="en-US" altLang="ja-JP" sz="1600" dirty="0" smtClean="0"/>
              <a:t>q1</a:t>
            </a:r>
            <a:r>
              <a:rPr lang="ja-JP" altLang="en-US" sz="1600" dirty="0" smtClean="0"/>
              <a:t>から</a:t>
            </a:r>
            <a:r>
              <a:rPr lang="en-US" altLang="ja-JP" sz="1600" dirty="0" smtClean="0"/>
              <a:t>q3</a:t>
            </a:r>
            <a:r>
              <a:rPr lang="ja-JP" altLang="en-US" sz="1600" dirty="0" err="1" smtClean="0"/>
              <a:t>に到</a:t>
            </a:r>
            <a:r>
              <a:rPr lang="ja-JP" altLang="en-US" sz="1600" dirty="0" smtClean="0"/>
              <a:t>達する</a:t>
            </a:r>
            <a:r>
              <a:rPr lang="ja-JP" altLang="en-US" sz="1600" dirty="0"/>
              <a:t>入力記号列の正則表現</a:t>
            </a:r>
          </a:p>
        </p:txBody>
      </p:sp>
      <p:sp>
        <p:nvSpPr>
          <p:cNvPr id="8206" name="Text Box 32"/>
          <p:cNvSpPr txBox="1">
            <a:spLocks noChangeArrowheads="1"/>
          </p:cNvSpPr>
          <p:nvPr/>
        </p:nvSpPr>
        <p:spPr bwMode="auto">
          <a:xfrm>
            <a:off x="2339975" y="3489325"/>
            <a:ext cx="40973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600"/>
              <a:t>　　　　　　　　　　　　　　　　　　　　　　　　　　　　　</a:t>
            </a:r>
          </a:p>
        </p:txBody>
      </p:sp>
      <p:sp>
        <p:nvSpPr>
          <p:cNvPr id="8207" name="Line 33"/>
          <p:cNvSpPr>
            <a:spLocks noChangeShapeType="1"/>
          </p:cNvSpPr>
          <p:nvPr/>
        </p:nvSpPr>
        <p:spPr bwMode="auto">
          <a:xfrm>
            <a:off x="1476375" y="3357563"/>
            <a:ext cx="287338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8208" name="Line 34"/>
          <p:cNvSpPr>
            <a:spLocks noChangeShapeType="1"/>
          </p:cNvSpPr>
          <p:nvPr/>
        </p:nvSpPr>
        <p:spPr bwMode="auto">
          <a:xfrm flipH="1">
            <a:off x="2555875" y="3789363"/>
            <a:ext cx="144463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8209" name="Line 35"/>
          <p:cNvSpPr>
            <a:spLocks noChangeShapeType="1"/>
          </p:cNvSpPr>
          <p:nvPr/>
        </p:nvSpPr>
        <p:spPr bwMode="auto">
          <a:xfrm flipV="1">
            <a:off x="4427538" y="4149725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8210" name="Line 36"/>
          <p:cNvSpPr>
            <a:spLocks noChangeShapeType="1"/>
          </p:cNvSpPr>
          <p:nvPr/>
        </p:nvSpPr>
        <p:spPr bwMode="auto">
          <a:xfrm flipV="1">
            <a:off x="3348038" y="4149725"/>
            <a:ext cx="431800" cy="719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8211" name="Line 37"/>
          <p:cNvSpPr>
            <a:spLocks noChangeShapeType="1"/>
          </p:cNvSpPr>
          <p:nvPr/>
        </p:nvSpPr>
        <p:spPr bwMode="auto">
          <a:xfrm flipV="1">
            <a:off x="1835150" y="4149725"/>
            <a:ext cx="1441450" cy="12239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8212" name="Text Box 38"/>
          <p:cNvSpPr txBox="1">
            <a:spLocks noChangeArrowheads="1"/>
          </p:cNvSpPr>
          <p:nvPr/>
        </p:nvSpPr>
        <p:spPr bwMode="auto">
          <a:xfrm>
            <a:off x="611560" y="6237312"/>
            <a:ext cx="32400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600">
                <a:solidFill>
                  <a:srgbClr val="009900"/>
                </a:solidFill>
              </a:rPr>
              <a:t>R12</a:t>
            </a:r>
            <a:r>
              <a:rPr lang="en-US" altLang="ja-JP" sz="1600" baseline="30000">
                <a:solidFill>
                  <a:srgbClr val="009900"/>
                </a:solidFill>
              </a:rPr>
              <a:t>1</a:t>
            </a:r>
            <a:r>
              <a:rPr lang="en-US" altLang="ja-JP" sz="1600"/>
              <a:t>=R12</a:t>
            </a:r>
            <a:r>
              <a:rPr lang="en-US" altLang="ja-JP" sz="1600" baseline="30000"/>
              <a:t>0</a:t>
            </a:r>
            <a:r>
              <a:rPr lang="en-US" altLang="ja-JP" sz="1600"/>
              <a:t>∪R11</a:t>
            </a:r>
            <a:r>
              <a:rPr lang="en-US" altLang="ja-JP" sz="1600" baseline="30000"/>
              <a:t>0</a:t>
            </a:r>
            <a:r>
              <a:rPr lang="en-US" altLang="ja-JP" sz="1600"/>
              <a:t>(R11</a:t>
            </a:r>
            <a:r>
              <a:rPr lang="en-US" altLang="ja-JP" sz="1600" baseline="30000"/>
              <a:t>0</a:t>
            </a:r>
            <a:r>
              <a:rPr lang="en-US" altLang="ja-JP" sz="1600"/>
              <a:t>)*R12</a:t>
            </a:r>
            <a:r>
              <a:rPr lang="en-US" altLang="ja-JP" sz="1600" baseline="30000"/>
              <a:t>0</a:t>
            </a:r>
            <a:endParaRPr lang="en-US" altLang="ja-JP" sz="1600"/>
          </a:p>
        </p:txBody>
      </p:sp>
      <p:sp>
        <p:nvSpPr>
          <p:cNvPr id="8213" name="Text Box 39"/>
          <p:cNvSpPr txBox="1">
            <a:spLocks noChangeArrowheads="1"/>
          </p:cNvSpPr>
          <p:nvPr/>
        </p:nvSpPr>
        <p:spPr bwMode="auto">
          <a:xfrm>
            <a:off x="3779912" y="5972770"/>
            <a:ext cx="30019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600" dirty="0">
                <a:solidFill>
                  <a:srgbClr val="FF0000"/>
                </a:solidFill>
              </a:rPr>
              <a:t>R22</a:t>
            </a:r>
            <a:r>
              <a:rPr lang="en-US" altLang="ja-JP" sz="1600" baseline="30000" dirty="0">
                <a:solidFill>
                  <a:srgbClr val="FF0000"/>
                </a:solidFill>
              </a:rPr>
              <a:t>1</a:t>
            </a:r>
            <a:r>
              <a:rPr lang="en-US" altLang="ja-JP" sz="1600" dirty="0"/>
              <a:t>=R22</a:t>
            </a:r>
            <a:r>
              <a:rPr lang="en-US" altLang="ja-JP" sz="1600" baseline="30000" dirty="0"/>
              <a:t>0</a:t>
            </a:r>
            <a:r>
              <a:rPr lang="en-US" altLang="ja-JP" sz="1600" dirty="0"/>
              <a:t>∪R21</a:t>
            </a:r>
            <a:r>
              <a:rPr lang="en-US" altLang="ja-JP" sz="1600" baseline="30000" dirty="0"/>
              <a:t>0</a:t>
            </a:r>
            <a:r>
              <a:rPr lang="ja-JP" altLang="en-US" sz="1600" dirty="0"/>
              <a:t>（</a:t>
            </a:r>
            <a:r>
              <a:rPr lang="en-US" altLang="ja-JP" sz="1600" dirty="0"/>
              <a:t>R11</a:t>
            </a:r>
            <a:r>
              <a:rPr lang="en-US" altLang="ja-JP" sz="1600" baseline="30000" dirty="0"/>
              <a:t>0</a:t>
            </a:r>
            <a:r>
              <a:rPr lang="en-US" altLang="ja-JP" sz="1600" dirty="0"/>
              <a:t>)*R12</a:t>
            </a:r>
            <a:r>
              <a:rPr lang="en-US" altLang="ja-JP" sz="1600" baseline="30000" dirty="0"/>
              <a:t>0</a:t>
            </a:r>
          </a:p>
        </p:txBody>
      </p:sp>
      <p:sp>
        <p:nvSpPr>
          <p:cNvPr id="8214" name="Text Box 40"/>
          <p:cNvSpPr txBox="1">
            <a:spLocks noChangeArrowheads="1"/>
          </p:cNvSpPr>
          <p:nvPr/>
        </p:nvSpPr>
        <p:spPr bwMode="auto">
          <a:xfrm>
            <a:off x="3779912" y="6237312"/>
            <a:ext cx="30019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600" dirty="0">
                <a:solidFill>
                  <a:srgbClr val="663300"/>
                </a:solidFill>
              </a:rPr>
              <a:t>R23</a:t>
            </a:r>
            <a:r>
              <a:rPr lang="en-US" altLang="ja-JP" sz="1600" baseline="30000" dirty="0">
                <a:solidFill>
                  <a:srgbClr val="663300"/>
                </a:solidFill>
              </a:rPr>
              <a:t>1</a:t>
            </a:r>
            <a:r>
              <a:rPr lang="en-US" altLang="ja-JP" sz="1600" dirty="0"/>
              <a:t>=R23</a:t>
            </a:r>
            <a:r>
              <a:rPr lang="en-US" altLang="ja-JP" sz="1600" baseline="30000" dirty="0"/>
              <a:t>0</a:t>
            </a:r>
            <a:r>
              <a:rPr lang="en-US" altLang="ja-JP" sz="1600" dirty="0"/>
              <a:t>∪R21</a:t>
            </a:r>
            <a:r>
              <a:rPr lang="en-US" altLang="ja-JP" sz="1600" baseline="30000" dirty="0"/>
              <a:t>0</a:t>
            </a:r>
            <a:r>
              <a:rPr lang="ja-JP" altLang="en-US" sz="1600" dirty="0"/>
              <a:t>（</a:t>
            </a:r>
            <a:r>
              <a:rPr lang="en-US" altLang="ja-JP" sz="1600" dirty="0"/>
              <a:t>R11</a:t>
            </a:r>
            <a:r>
              <a:rPr lang="en-US" altLang="ja-JP" sz="1600" baseline="30000" dirty="0"/>
              <a:t>0</a:t>
            </a:r>
            <a:r>
              <a:rPr lang="en-US" altLang="ja-JP" sz="1600" dirty="0"/>
              <a:t>)*R13</a:t>
            </a:r>
            <a:r>
              <a:rPr lang="en-US" altLang="ja-JP" sz="1600" baseline="30000" dirty="0"/>
              <a:t>0</a:t>
            </a:r>
          </a:p>
        </p:txBody>
      </p:sp>
      <p:sp>
        <p:nvSpPr>
          <p:cNvPr id="8215" name="Line 41"/>
          <p:cNvSpPr>
            <a:spLocks noChangeShapeType="1"/>
          </p:cNvSpPr>
          <p:nvPr/>
        </p:nvSpPr>
        <p:spPr bwMode="auto">
          <a:xfrm>
            <a:off x="2339975" y="3789363"/>
            <a:ext cx="41767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8216" name="Line 42"/>
          <p:cNvSpPr>
            <a:spLocks noChangeShapeType="1"/>
          </p:cNvSpPr>
          <p:nvPr/>
        </p:nvSpPr>
        <p:spPr bwMode="auto">
          <a:xfrm>
            <a:off x="4067175" y="4581525"/>
            <a:ext cx="37449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8217" name="Line 43"/>
          <p:cNvSpPr>
            <a:spLocks noChangeShapeType="1"/>
          </p:cNvSpPr>
          <p:nvPr/>
        </p:nvSpPr>
        <p:spPr bwMode="auto">
          <a:xfrm>
            <a:off x="3059113" y="5300663"/>
            <a:ext cx="41767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8218" name="Line 44"/>
          <p:cNvSpPr>
            <a:spLocks noChangeShapeType="1"/>
          </p:cNvSpPr>
          <p:nvPr/>
        </p:nvSpPr>
        <p:spPr bwMode="auto">
          <a:xfrm>
            <a:off x="1403350" y="5734050"/>
            <a:ext cx="48974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grpSp>
        <p:nvGrpSpPr>
          <p:cNvPr id="44" name="グループ化 43"/>
          <p:cNvGrpSpPr/>
          <p:nvPr/>
        </p:nvGrpSpPr>
        <p:grpSpPr>
          <a:xfrm>
            <a:off x="1042988" y="836613"/>
            <a:ext cx="3238500" cy="1303337"/>
            <a:chOff x="1042988" y="836613"/>
            <a:chExt cx="3238500" cy="1303337"/>
          </a:xfrm>
        </p:grpSpPr>
        <p:sp>
          <p:nvSpPr>
            <p:cNvPr id="45" name="Text Box 5"/>
            <p:cNvSpPr txBox="1">
              <a:spLocks noChangeArrowheads="1"/>
            </p:cNvSpPr>
            <p:nvPr/>
          </p:nvSpPr>
          <p:spPr bwMode="auto">
            <a:xfrm>
              <a:off x="1331913" y="1270000"/>
              <a:ext cx="4381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1800"/>
                <a:t>q1</a:t>
              </a:r>
            </a:p>
          </p:txBody>
        </p:sp>
        <p:sp>
          <p:nvSpPr>
            <p:cNvPr id="46" name="Oval 6"/>
            <p:cNvSpPr>
              <a:spLocks noChangeArrowheads="1"/>
            </p:cNvSpPr>
            <p:nvPr/>
          </p:nvSpPr>
          <p:spPr bwMode="auto">
            <a:xfrm>
              <a:off x="1404938" y="1270000"/>
              <a:ext cx="360363" cy="36036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1600"/>
            </a:p>
          </p:txBody>
        </p:sp>
        <p:sp>
          <p:nvSpPr>
            <p:cNvPr id="47" name="Oval 7"/>
            <p:cNvSpPr>
              <a:spLocks noChangeArrowheads="1"/>
            </p:cNvSpPr>
            <p:nvPr/>
          </p:nvSpPr>
          <p:spPr bwMode="auto">
            <a:xfrm>
              <a:off x="2413001" y="1270000"/>
              <a:ext cx="360363" cy="36036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1600"/>
            </a:p>
          </p:txBody>
        </p:sp>
        <p:sp>
          <p:nvSpPr>
            <p:cNvPr id="48" name="Text Box 9"/>
            <p:cNvSpPr txBox="1">
              <a:spLocks noChangeArrowheads="1"/>
            </p:cNvSpPr>
            <p:nvPr/>
          </p:nvSpPr>
          <p:spPr bwMode="auto">
            <a:xfrm>
              <a:off x="2339976" y="1270000"/>
              <a:ext cx="4381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1800"/>
                <a:t>q2</a:t>
              </a:r>
            </a:p>
          </p:txBody>
        </p:sp>
        <p:sp>
          <p:nvSpPr>
            <p:cNvPr id="49" name="Text Box 10"/>
            <p:cNvSpPr txBox="1">
              <a:spLocks noChangeArrowheads="1"/>
            </p:cNvSpPr>
            <p:nvPr/>
          </p:nvSpPr>
          <p:spPr bwMode="auto">
            <a:xfrm>
              <a:off x="3419872" y="1268760"/>
              <a:ext cx="4381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1800" dirty="0"/>
                <a:t>q3</a:t>
              </a:r>
            </a:p>
          </p:txBody>
        </p:sp>
        <p:sp>
          <p:nvSpPr>
            <p:cNvPr id="50" name="Line 11"/>
            <p:cNvSpPr>
              <a:spLocks noChangeShapeType="1"/>
            </p:cNvSpPr>
            <p:nvPr/>
          </p:nvSpPr>
          <p:spPr bwMode="auto">
            <a:xfrm flipV="1">
              <a:off x="1763713" y="1412875"/>
              <a:ext cx="649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51" name="Line 12"/>
            <p:cNvSpPr>
              <a:spLocks noChangeShapeType="1"/>
            </p:cNvSpPr>
            <p:nvPr/>
          </p:nvSpPr>
          <p:spPr bwMode="auto">
            <a:xfrm>
              <a:off x="2771776" y="1412875"/>
              <a:ext cx="649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52" name="Freeform 13"/>
            <p:cNvSpPr>
              <a:spLocks/>
            </p:cNvSpPr>
            <p:nvPr/>
          </p:nvSpPr>
          <p:spPr bwMode="auto">
            <a:xfrm>
              <a:off x="1692276" y="1557338"/>
              <a:ext cx="1728788" cy="298450"/>
            </a:xfrm>
            <a:custGeom>
              <a:avLst/>
              <a:gdLst>
                <a:gd name="T0" fmla="*/ 0 w 1089"/>
                <a:gd name="T1" fmla="*/ 45 h 188"/>
                <a:gd name="T2" fmla="*/ 544 w 1089"/>
                <a:gd name="T3" fmla="*/ 181 h 188"/>
                <a:gd name="T4" fmla="*/ 1089 w 1089"/>
                <a:gd name="T5" fmla="*/ 0 h 18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089" h="188">
                  <a:moveTo>
                    <a:pt x="0" y="45"/>
                  </a:moveTo>
                  <a:cubicBezTo>
                    <a:pt x="181" y="116"/>
                    <a:pt x="363" y="188"/>
                    <a:pt x="544" y="181"/>
                  </a:cubicBezTo>
                  <a:cubicBezTo>
                    <a:pt x="725" y="174"/>
                    <a:pt x="907" y="87"/>
                    <a:pt x="1089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53" name="Freeform 14"/>
            <p:cNvSpPr>
              <a:spLocks/>
            </p:cNvSpPr>
            <p:nvPr/>
          </p:nvSpPr>
          <p:spPr bwMode="auto">
            <a:xfrm>
              <a:off x="2328863" y="958850"/>
              <a:ext cx="539750" cy="360362"/>
            </a:xfrm>
            <a:custGeom>
              <a:avLst/>
              <a:gdLst>
                <a:gd name="T0" fmla="*/ 98 w 340"/>
                <a:gd name="T1" fmla="*/ 227 h 227"/>
                <a:gd name="T2" fmla="*/ 7 w 340"/>
                <a:gd name="T3" fmla="*/ 91 h 227"/>
                <a:gd name="T4" fmla="*/ 143 w 340"/>
                <a:gd name="T5" fmla="*/ 0 h 227"/>
                <a:gd name="T6" fmla="*/ 325 w 340"/>
                <a:gd name="T7" fmla="*/ 91 h 227"/>
                <a:gd name="T8" fmla="*/ 234 w 340"/>
                <a:gd name="T9" fmla="*/ 227 h 2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40" h="227">
                  <a:moveTo>
                    <a:pt x="98" y="227"/>
                  </a:moveTo>
                  <a:cubicBezTo>
                    <a:pt x="49" y="178"/>
                    <a:pt x="0" y="129"/>
                    <a:pt x="7" y="91"/>
                  </a:cubicBezTo>
                  <a:cubicBezTo>
                    <a:pt x="14" y="53"/>
                    <a:pt x="90" y="0"/>
                    <a:pt x="143" y="0"/>
                  </a:cubicBezTo>
                  <a:cubicBezTo>
                    <a:pt x="196" y="0"/>
                    <a:pt x="310" y="53"/>
                    <a:pt x="325" y="91"/>
                  </a:cubicBezTo>
                  <a:cubicBezTo>
                    <a:pt x="340" y="129"/>
                    <a:pt x="287" y="178"/>
                    <a:pt x="234" y="227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54" name="Freeform 15"/>
            <p:cNvSpPr>
              <a:spLocks/>
            </p:cNvSpPr>
            <p:nvPr/>
          </p:nvSpPr>
          <p:spPr bwMode="auto">
            <a:xfrm>
              <a:off x="3325813" y="944563"/>
              <a:ext cx="539750" cy="360362"/>
            </a:xfrm>
            <a:custGeom>
              <a:avLst/>
              <a:gdLst>
                <a:gd name="T0" fmla="*/ 98 w 340"/>
                <a:gd name="T1" fmla="*/ 227 h 227"/>
                <a:gd name="T2" fmla="*/ 7 w 340"/>
                <a:gd name="T3" fmla="*/ 91 h 227"/>
                <a:gd name="T4" fmla="*/ 143 w 340"/>
                <a:gd name="T5" fmla="*/ 0 h 227"/>
                <a:gd name="T6" fmla="*/ 325 w 340"/>
                <a:gd name="T7" fmla="*/ 91 h 227"/>
                <a:gd name="T8" fmla="*/ 234 w 340"/>
                <a:gd name="T9" fmla="*/ 227 h 2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40" h="227">
                  <a:moveTo>
                    <a:pt x="98" y="227"/>
                  </a:moveTo>
                  <a:cubicBezTo>
                    <a:pt x="49" y="178"/>
                    <a:pt x="0" y="129"/>
                    <a:pt x="7" y="91"/>
                  </a:cubicBezTo>
                  <a:cubicBezTo>
                    <a:pt x="14" y="53"/>
                    <a:pt x="90" y="0"/>
                    <a:pt x="143" y="0"/>
                  </a:cubicBezTo>
                  <a:cubicBezTo>
                    <a:pt x="196" y="0"/>
                    <a:pt x="310" y="53"/>
                    <a:pt x="325" y="91"/>
                  </a:cubicBezTo>
                  <a:cubicBezTo>
                    <a:pt x="340" y="129"/>
                    <a:pt x="287" y="178"/>
                    <a:pt x="234" y="227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55" name="Text Box 16"/>
            <p:cNvSpPr txBox="1">
              <a:spLocks noChangeArrowheads="1"/>
            </p:cNvSpPr>
            <p:nvPr/>
          </p:nvSpPr>
          <p:spPr bwMode="auto">
            <a:xfrm>
              <a:off x="2339976" y="1773238"/>
              <a:ext cx="3111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1800"/>
                <a:t>0</a:t>
              </a:r>
            </a:p>
          </p:txBody>
        </p:sp>
        <p:sp>
          <p:nvSpPr>
            <p:cNvPr id="56" name="Text Box 17"/>
            <p:cNvSpPr txBox="1">
              <a:spLocks noChangeArrowheads="1"/>
            </p:cNvSpPr>
            <p:nvPr/>
          </p:nvSpPr>
          <p:spPr bwMode="auto">
            <a:xfrm>
              <a:off x="1908176" y="1125538"/>
              <a:ext cx="3111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1800"/>
                <a:t>1</a:t>
              </a:r>
            </a:p>
          </p:txBody>
        </p:sp>
        <p:sp>
          <p:nvSpPr>
            <p:cNvPr id="57" name="Text Box 18"/>
            <p:cNvSpPr txBox="1">
              <a:spLocks noChangeArrowheads="1"/>
            </p:cNvSpPr>
            <p:nvPr/>
          </p:nvSpPr>
          <p:spPr bwMode="auto">
            <a:xfrm>
              <a:off x="3779838" y="836613"/>
              <a:ext cx="5016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1800"/>
                <a:t>0,1</a:t>
              </a:r>
            </a:p>
          </p:txBody>
        </p:sp>
        <p:sp>
          <p:nvSpPr>
            <p:cNvPr id="58" name="Text Box 19"/>
            <p:cNvSpPr txBox="1">
              <a:spLocks noChangeArrowheads="1"/>
            </p:cNvSpPr>
            <p:nvPr/>
          </p:nvSpPr>
          <p:spPr bwMode="auto">
            <a:xfrm>
              <a:off x="2916238" y="1125538"/>
              <a:ext cx="3111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1800"/>
                <a:t>1</a:t>
              </a:r>
            </a:p>
          </p:txBody>
        </p:sp>
        <p:sp>
          <p:nvSpPr>
            <p:cNvPr id="59" name="Text Box 20"/>
            <p:cNvSpPr txBox="1">
              <a:spLocks noChangeArrowheads="1"/>
            </p:cNvSpPr>
            <p:nvPr/>
          </p:nvSpPr>
          <p:spPr bwMode="auto">
            <a:xfrm>
              <a:off x="2771776" y="836613"/>
              <a:ext cx="3111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1800"/>
                <a:t>0</a:t>
              </a:r>
            </a:p>
          </p:txBody>
        </p:sp>
        <p:sp>
          <p:nvSpPr>
            <p:cNvPr id="60" name="Line 23"/>
            <p:cNvSpPr>
              <a:spLocks noChangeShapeType="1"/>
            </p:cNvSpPr>
            <p:nvPr/>
          </p:nvSpPr>
          <p:spPr bwMode="auto">
            <a:xfrm>
              <a:off x="1042988" y="1341438"/>
              <a:ext cx="360362" cy="71437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1" name="ドーナツ 60"/>
            <p:cNvSpPr/>
            <p:nvPr/>
          </p:nvSpPr>
          <p:spPr>
            <a:xfrm>
              <a:off x="3456420" y="1269949"/>
              <a:ext cx="343983" cy="360413"/>
            </a:xfrm>
            <a:prstGeom prst="donut">
              <a:avLst>
                <a:gd name="adj" fmla="val 7365"/>
              </a:avLst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スライド番号プレースホルダー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6B9A7FCA-2F96-416B-8D95-5CFF43CF3563}" type="slidenum">
              <a:rPr lang="en-US" altLang="ja-JP" sz="1400" smtClean="0"/>
              <a:pPr eaLnBrk="1" hangingPunct="1">
                <a:spcBef>
                  <a:spcPct val="0"/>
                </a:spcBef>
                <a:buFontTx/>
                <a:buNone/>
              </a:pPr>
              <a:t>13</a:t>
            </a:fld>
            <a:endParaRPr lang="en-US" altLang="ja-JP" sz="1400" smtClean="0"/>
          </a:p>
        </p:txBody>
      </p:sp>
      <p:sp>
        <p:nvSpPr>
          <p:cNvPr id="9224" name="Text Box 24"/>
          <p:cNvSpPr txBox="1">
            <a:spLocks noChangeArrowheads="1"/>
          </p:cNvSpPr>
          <p:nvPr/>
        </p:nvSpPr>
        <p:spPr bwMode="auto">
          <a:xfrm>
            <a:off x="879475" y="2320925"/>
            <a:ext cx="682590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600" dirty="0"/>
              <a:t>状態は３つ、初期状態は</a:t>
            </a:r>
            <a:r>
              <a:rPr lang="en-US" altLang="ja-JP" sz="1600" dirty="0"/>
              <a:t>q1</a:t>
            </a:r>
            <a:r>
              <a:rPr lang="ja-JP" altLang="en-US" sz="1600" dirty="0" err="1"/>
              <a:t>、</a:t>
            </a:r>
            <a:r>
              <a:rPr lang="ja-JP" altLang="en-US" sz="1600" dirty="0"/>
              <a:t>最終状態は</a:t>
            </a:r>
            <a:r>
              <a:rPr lang="en-US" altLang="ja-JP" sz="1600" dirty="0" smtClean="0"/>
              <a:t>q3</a:t>
            </a:r>
            <a:r>
              <a:rPr lang="ja-JP" altLang="en-US" sz="1600" dirty="0"/>
              <a:t>（</a:t>
            </a:r>
            <a:r>
              <a:rPr lang="ja-JP" altLang="en-US" sz="1600" dirty="0" smtClean="0"/>
              <a:t>１つ）、</a:t>
            </a:r>
            <a:r>
              <a:rPr lang="ja-JP" altLang="en-US" sz="1600" dirty="0"/>
              <a:t>なので</a:t>
            </a:r>
            <a:r>
              <a:rPr lang="en-US" altLang="ja-JP" sz="1600" dirty="0"/>
              <a:t>L(M)</a:t>
            </a:r>
            <a:r>
              <a:rPr lang="ja-JP" altLang="en-US" sz="1600" dirty="0"/>
              <a:t>の正則表現は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600" dirty="0"/>
              <a:t>以下のように決定できる。</a:t>
            </a:r>
          </a:p>
        </p:txBody>
      </p:sp>
      <p:sp>
        <p:nvSpPr>
          <p:cNvPr id="9225" name="Text Box 25"/>
          <p:cNvSpPr txBox="1">
            <a:spLocks noChangeArrowheads="1"/>
          </p:cNvSpPr>
          <p:nvPr/>
        </p:nvSpPr>
        <p:spPr bwMode="auto">
          <a:xfrm>
            <a:off x="971550" y="3860800"/>
            <a:ext cx="49164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600"/>
              <a:t>                   =</a:t>
            </a:r>
            <a:r>
              <a:rPr lang="en-US" altLang="ja-JP" sz="1600">
                <a:solidFill>
                  <a:srgbClr val="0000FF"/>
                </a:solidFill>
              </a:rPr>
              <a:t>R13</a:t>
            </a:r>
            <a:r>
              <a:rPr lang="en-US" altLang="ja-JP" sz="1600" baseline="30000">
                <a:solidFill>
                  <a:srgbClr val="0000FF"/>
                </a:solidFill>
              </a:rPr>
              <a:t>1</a:t>
            </a:r>
            <a:r>
              <a:rPr lang="en-US" altLang="ja-JP" sz="1600">
                <a:solidFill>
                  <a:srgbClr val="0000FF"/>
                </a:solidFill>
              </a:rPr>
              <a:t> </a:t>
            </a:r>
            <a:r>
              <a:rPr lang="en-US" altLang="ja-JP" sz="1600"/>
              <a:t>∪ </a:t>
            </a:r>
            <a:r>
              <a:rPr lang="en-US" altLang="ja-JP" sz="1600">
                <a:solidFill>
                  <a:srgbClr val="009900"/>
                </a:solidFill>
              </a:rPr>
              <a:t>R12</a:t>
            </a:r>
            <a:r>
              <a:rPr lang="en-US" altLang="ja-JP" sz="1600" baseline="30000">
                <a:solidFill>
                  <a:srgbClr val="009900"/>
                </a:solidFill>
              </a:rPr>
              <a:t>1</a:t>
            </a:r>
            <a:r>
              <a:rPr lang="en-US" altLang="ja-JP" sz="1600"/>
              <a:t>(</a:t>
            </a:r>
            <a:r>
              <a:rPr lang="en-US" altLang="ja-JP" sz="1600">
                <a:solidFill>
                  <a:srgbClr val="FF0000"/>
                </a:solidFill>
              </a:rPr>
              <a:t>R22</a:t>
            </a:r>
            <a:r>
              <a:rPr lang="en-US" altLang="ja-JP" sz="1600" baseline="30000">
                <a:solidFill>
                  <a:srgbClr val="FF0000"/>
                </a:solidFill>
              </a:rPr>
              <a:t>1</a:t>
            </a:r>
            <a:r>
              <a:rPr lang="en-US" altLang="ja-JP" sz="1600"/>
              <a:t>)*</a:t>
            </a:r>
            <a:r>
              <a:rPr lang="en-US" altLang="ja-JP" sz="1600">
                <a:solidFill>
                  <a:srgbClr val="663300"/>
                </a:solidFill>
              </a:rPr>
              <a:t>R23</a:t>
            </a:r>
            <a:r>
              <a:rPr lang="en-US" altLang="ja-JP" sz="1600" baseline="30000">
                <a:solidFill>
                  <a:srgbClr val="663300"/>
                </a:solidFill>
              </a:rPr>
              <a:t>1</a:t>
            </a:r>
            <a:r>
              <a:rPr lang="en-US" altLang="ja-JP" sz="1600">
                <a:solidFill>
                  <a:srgbClr val="663300"/>
                </a:solidFill>
              </a:rPr>
              <a:t> </a:t>
            </a:r>
          </a:p>
        </p:txBody>
      </p:sp>
      <p:grpSp>
        <p:nvGrpSpPr>
          <p:cNvPr id="9226" name="Group 26"/>
          <p:cNvGrpSpPr>
            <a:grpSpLocks/>
          </p:cNvGrpSpPr>
          <p:nvPr/>
        </p:nvGrpSpPr>
        <p:grpSpPr bwMode="auto">
          <a:xfrm>
            <a:off x="1619250" y="3716338"/>
            <a:ext cx="544513" cy="522287"/>
            <a:chOff x="1552" y="2341"/>
            <a:chExt cx="343" cy="329"/>
          </a:xfrm>
        </p:grpSpPr>
        <p:sp>
          <p:nvSpPr>
            <p:cNvPr id="9241" name="Text Box 27"/>
            <p:cNvSpPr txBox="1">
              <a:spLocks noChangeArrowheads="1"/>
            </p:cNvSpPr>
            <p:nvPr/>
          </p:nvSpPr>
          <p:spPr bwMode="auto">
            <a:xfrm>
              <a:off x="1552" y="2414"/>
              <a:ext cx="2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1600"/>
                <a:t>R</a:t>
              </a:r>
            </a:p>
          </p:txBody>
        </p:sp>
        <p:sp>
          <p:nvSpPr>
            <p:cNvPr id="9242" name="Text Box 28"/>
            <p:cNvSpPr txBox="1">
              <a:spLocks noChangeArrowheads="1"/>
            </p:cNvSpPr>
            <p:nvPr/>
          </p:nvSpPr>
          <p:spPr bwMode="auto">
            <a:xfrm>
              <a:off x="1655" y="2478"/>
              <a:ext cx="24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1400"/>
                <a:t>13</a:t>
              </a:r>
            </a:p>
          </p:txBody>
        </p:sp>
        <p:sp>
          <p:nvSpPr>
            <p:cNvPr id="9243" name="Text Box 29"/>
            <p:cNvSpPr txBox="1">
              <a:spLocks noChangeArrowheads="1"/>
            </p:cNvSpPr>
            <p:nvPr/>
          </p:nvSpPr>
          <p:spPr bwMode="auto">
            <a:xfrm>
              <a:off x="1655" y="2341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1400"/>
                <a:t>2</a:t>
              </a:r>
            </a:p>
          </p:txBody>
        </p:sp>
      </p:grpSp>
      <p:sp>
        <p:nvSpPr>
          <p:cNvPr id="9227" name="Text Box 30"/>
          <p:cNvSpPr txBox="1">
            <a:spLocks noChangeArrowheads="1"/>
          </p:cNvSpPr>
          <p:nvPr/>
        </p:nvSpPr>
        <p:spPr bwMode="auto">
          <a:xfrm>
            <a:off x="683568" y="5900762"/>
            <a:ext cx="32400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600" dirty="0">
                <a:solidFill>
                  <a:srgbClr val="0000FF"/>
                </a:solidFill>
              </a:rPr>
              <a:t>R13</a:t>
            </a:r>
            <a:r>
              <a:rPr lang="en-US" altLang="ja-JP" sz="1600" baseline="30000" dirty="0">
                <a:solidFill>
                  <a:srgbClr val="0000FF"/>
                </a:solidFill>
              </a:rPr>
              <a:t>1</a:t>
            </a:r>
            <a:r>
              <a:rPr lang="en-US" altLang="ja-JP" sz="1600" dirty="0"/>
              <a:t>=R13</a:t>
            </a:r>
            <a:r>
              <a:rPr lang="en-US" altLang="ja-JP" sz="1600" baseline="30000" dirty="0"/>
              <a:t>0</a:t>
            </a:r>
            <a:r>
              <a:rPr lang="en-US" altLang="ja-JP" sz="1600" dirty="0"/>
              <a:t>∪R11</a:t>
            </a:r>
            <a:r>
              <a:rPr lang="en-US" altLang="ja-JP" sz="1600" baseline="30000" dirty="0"/>
              <a:t>0</a:t>
            </a:r>
            <a:r>
              <a:rPr lang="en-US" altLang="ja-JP" sz="1600" dirty="0"/>
              <a:t>(R11</a:t>
            </a:r>
            <a:r>
              <a:rPr lang="en-US" altLang="ja-JP" sz="1600" baseline="30000" dirty="0"/>
              <a:t>0</a:t>
            </a:r>
            <a:r>
              <a:rPr lang="en-US" altLang="ja-JP" sz="1600" dirty="0"/>
              <a:t>)*R13</a:t>
            </a:r>
            <a:r>
              <a:rPr lang="en-US" altLang="ja-JP" sz="1600" baseline="30000" dirty="0"/>
              <a:t>0</a:t>
            </a:r>
            <a:endParaRPr lang="en-US" altLang="ja-JP" sz="1600" dirty="0"/>
          </a:p>
        </p:txBody>
      </p:sp>
      <p:sp>
        <p:nvSpPr>
          <p:cNvPr id="9228" name="Text Box 31"/>
          <p:cNvSpPr txBox="1">
            <a:spLocks noChangeArrowheads="1"/>
          </p:cNvSpPr>
          <p:nvPr/>
        </p:nvSpPr>
        <p:spPr bwMode="auto">
          <a:xfrm>
            <a:off x="971550" y="3068638"/>
            <a:ext cx="600837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600" dirty="0"/>
              <a:t>q1,q2</a:t>
            </a:r>
            <a:r>
              <a:rPr lang="ja-JP" altLang="en-US" sz="1600" dirty="0"/>
              <a:t>の</a:t>
            </a:r>
            <a:r>
              <a:rPr lang="en-US" altLang="ja-JP" sz="1600" dirty="0"/>
              <a:t>2</a:t>
            </a:r>
            <a:r>
              <a:rPr lang="ja-JP" altLang="en-US" sz="1600" dirty="0"/>
              <a:t>個を</a:t>
            </a:r>
            <a:r>
              <a:rPr lang="ja-JP" altLang="en-US" sz="1600" dirty="0" smtClean="0"/>
              <a:t>経由して</a:t>
            </a:r>
            <a:r>
              <a:rPr lang="en-US" altLang="ja-JP" sz="1600" dirty="0" smtClean="0"/>
              <a:t>q1</a:t>
            </a:r>
            <a:r>
              <a:rPr lang="ja-JP" altLang="en-US" sz="1600" dirty="0" smtClean="0"/>
              <a:t>から</a:t>
            </a:r>
            <a:r>
              <a:rPr lang="en-US" altLang="ja-JP" sz="1600" dirty="0" smtClean="0"/>
              <a:t>q3</a:t>
            </a:r>
            <a:r>
              <a:rPr lang="ja-JP" altLang="en-US" sz="1600" dirty="0" err="1" smtClean="0"/>
              <a:t>に到</a:t>
            </a:r>
            <a:r>
              <a:rPr lang="ja-JP" altLang="en-US" sz="1600" dirty="0" smtClean="0"/>
              <a:t>達する</a:t>
            </a:r>
            <a:r>
              <a:rPr lang="ja-JP" altLang="en-US" sz="1600" dirty="0"/>
              <a:t>入力記号列の正則表現</a:t>
            </a:r>
          </a:p>
        </p:txBody>
      </p:sp>
      <p:sp>
        <p:nvSpPr>
          <p:cNvPr id="9229" name="Text Box 32"/>
          <p:cNvSpPr txBox="1">
            <a:spLocks noChangeArrowheads="1"/>
          </p:cNvSpPr>
          <p:nvPr/>
        </p:nvSpPr>
        <p:spPr bwMode="auto">
          <a:xfrm>
            <a:off x="2339975" y="3500438"/>
            <a:ext cx="5788764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600" u="sng" dirty="0">
                <a:solidFill>
                  <a:srgbClr val="0000FF"/>
                </a:solidFill>
              </a:rPr>
              <a:t>q1</a:t>
            </a:r>
            <a:r>
              <a:rPr lang="ja-JP" altLang="en-US" sz="1600" u="sng" dirty="0">
                <a:solidFill>
                  <a:srgbClr val="0000FF"/>
                </a:solidFill>
              </a:rPr>
              <a:t>の</a:t>
            </a:r>
            <a:r>
              <a:rPr lang="en-US" altLang="ja-JP" sz="1600" u="sng" dirty="0">
                <a:solidFill>
                  <a:srgbClr val="0000FF"/>
                </a:solidFill>
              </a:rPr>
              <a:t>1</a:t>
            </a:r>
            <a:r>
              <a:rPr lang="ja-JP" altLang="en-US" sz="1600" u="sng" dirty="0">
                <a:solidFill>
                  <a:srgbClr val="0000FF"/>
                </a:solidFill>
              </a:rPr>
              <a:t>個を経由して</a:t>
            </a:r>
            <a:r>
              <a:rPr lang="en-US" altLang="ja-JP" sz="1600" u="sng" dirty="0" smtClean="0">
                <a:solidFill>
                  <a:srgbClr val="0000FF"/>
                </a:solidFill>
              </a:rPr>
              <a:t>q1</a:t>
            </a:r>
            <a:r>
              <a:rPr lang="ja-JP" altLang="en-US" sz="1600" u="sng" dirty="0" smtClean="0">
                <a:solidFill>
                  <a:srgbClr val="0000FF"/>
                </a:solidFill>
              </a:rPr>
              <a:t>から</a:t>
            </a:r>
            <a:r>
              <a:rPr lang="en-US" altLang="ja-JP" sz="1600" u="sng" dirty="0" smtClean="0">
                <a:solidFill>
                  <a:srgbClr val="0000FF"/>
                </a:solidFill>
              </a:rPr>
              <a:t>q3</a:t>
            </a:r>
            <a:r>
              <a:rPr lang="ja-JP" altLang="en-US" sz="1600" u="sng" dirty="0" err="1" smtClean="0">
                <a:solidFill>
                  <a:srgbClr val="0000FF"/>
                </a:solidFill>
              </a:rPr>
              <a:t>に到</a:t>
            </a:r>
            <a:r>
              <a:rPr lang="ja-JP" altLang="en-US" sz="1600" u="sng" dirty="0" smtClean="0">
                <a:solidFill>
                  <a:srgbClr val="0000FF"/>
                </a:solidFill>
              </a:rPr>
              <a:t>達する</a:t>
            </a:r>
            <a:r>
              <a:rPr lang="ja-JP" altLang="en-US" sz="1600" u="sng" dirty="0">
                <a:solidFill>
                  <a:srgbClr val="0000FF"/>
                </a:solidFill>
              </a:rPr>
              <a:t>入力記号列の正則表現</a:t>
            </a:r>
          </a:p>
        </p:txBody>
      </p:sp>
      <p:sp>
        <p:nvSpPr>
          <p:cNvPr id="9230" name="Line 33"/>
          <p:cNvSpPr>
            <a:spLocks noChangeShapeType="1"/>
          </p:cNvSpPr>
          <p:nvPr/>
        </p:nvSpPr>
        <p:spPr bwMode="auto">
          <a:xfrm>
            <a:off x="1476375" y="3357563"/>
            <a:ext cx="287338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9231" name="Line 34"/>
          <p:cNvSpPr>
            <a:spLocks noChangeShapeType="1"/>
          </p:cNvSpPr>
          <p:nvPr/>
        </p:nvSpPr>
        <p:spPr bwMode="auto">
          <a:xfrm flipH="1">
            <a:off x="2555875" y="3789363"/>
            <a:ext cx="144463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9232" name="Text Box 35"/>
          <p:cNvSpPr txBox="1">
            <a:spLocks noChangeArrowheads="1"/>
          </p:cNvSpPr>
          <p:nvPr/>
        </p:nvSpPr>
        <p:spPr bwMode="auto">
          <a:xfrm>
            <a:off x="3360350" y="4292600"/>
            <a:ext cx="5788764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600" u="sng" dirty="0">
                <a:solidFill>
                  <a:srgbClr val="CC3300"/>
                </a:solidFill>
              </a:rPr>
              <a:t>q1</a:t>
            </a:r>
            <a:r>
              <a:rPr lang="ja-JP" altLang="en-US" sz="1600" u="sng" dirty="0">
                <a:solidFill>
                  <a:srgbClr val="CC3300"/>
                </a:solidFill>
              </a:rPr>
              <a:t>の</a:t>
            </a:r>
            <a:r>
              <a:rPr lang="en-US" altLang="ja-JP" sz="1600" u="sng" dirty="0">
                <a:solidFill>
                  <a:srgbClr val="CC3300"/>
                </a:solidFill>
              </a:rPr>
              <a:t>1</a:t>
            </a:r>
            <a:r>
              <a:rPr lang="ja-JP" altLang="en-US" sz="1600" u="sng" dirty="0">
                <a:solidFill>
                  <a:srgbClr val="CC3300"/>
                </a:solidFill>
              </a:rPr>
              <a:t>個を経由して</a:t>
            </a:r>
            <a:r>
              <a:rPr lang="en-US" altLang="ja-JP" sz="1600" u="sng" dirty="0" smtClean="0">
                <a:solidFill>
                  <a:srgbClr val="CC3300"/>
                </a:solidFill>
              </a:rPr>
              <a:t>q2</a:t>
            </a:r>
            <a:r>
              <a:rPr lang="ja-JP" altLang="en-US" sz="1600" u="sng" dirty="0" smtClean="0">
                <a:solidFill>
                  <a:srgbClr val="CC3300"/>
                </a:solidFill>
              </a:rPr>
              <a:t>から</a:t>
            </a:r>
            <a:r>
              <a:rPr lang="en-US" altLang="ja-JP" sz="1600" u="sng" dirty="0" smtClean="0">
                <a:solidFill>
                  <a:srgbClr val="CC3300"/>
                </a:solidFill>
              </a:rPr>
              <a:t>q3</a:t>
            </a:r>
            <a:r>
              <a:rPr lang="ja-JP" altLang="en-US" sz="1600" u="sng" dirty="0" err="1" smtClean="0">
                <a:solidFill>
                  <a:srgbClr val="CC3300"/>
                </a:solidFill>
              </a:rPr>
              <a:t>に到</a:t>
            </a:r>
            <a:r>
              <a:rPr lang="ja-JP" altLang="en-US" sz="1600" u="sng" dirty="0" smtClean="0">
                <a:solidFill>
                  <a:srgbClr val="CC3300"/>
                </a:solidFill>
              </a:rPr>
              <a:t>達する</a:t>
            </a:r>
            <a:r>
              <a:rPr lang="ja-JP" altLang="en-US" sz="1600" u="sng" dirty="0">
                <a:solidFill>
                  <a:srgbClr val="CC3300"/>
                </a:solidFill>
              </a:rPr>
              <a:t>入力記号列の正則表現</a:t>
            </a:r>
          </a:p>
        </p:txBody>
      </p:sp>
      <p:sp>
        <p:nvSpPr>
          <p:cNvPr id="9233" name="Text Box 36"/>
          <p:cNvSpPr txBox="1">
            <a:spLocks noChangeArrowheads="1"/>
          </p:cNvSpPr>
          <p:nvPr/>
        </p:nvSpPr>
        <p:spPr bwMode="auto">
          <a:xfrm>
            <a:off x="1042988" y="5373688"/>
            <a:ext cx="5788764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600" u="sng" dirty="0">
                <a:solidFill>
                  <a:srgbClr val="009900"/>
                </a:solidFill>
              </a:rPr>
              <a:t>q1</a:t>
            </a:r>
            <a:r>
              <a:rPr lang="ja-JP" altLang="en-US" sz="1600" u="sng" dirty="0">
                <a:solidFill>
                  <a:srgbClr val="009900"/>
                </a:solidFill>
              </a:rPr>
              <a:t>の</a:t>
            </a:r>
            <a:r>
              <a:rPr lang="en-US" altLang="ja-JP" sz="1600" u="sng" dirty="0">
                <a:solidFill>
                  <a:srgbClr val="009900"/>
                </a:solidFill>
              </a:rPr>
              <a:t>1</a:t>
            </a:r>
            <a:r>
              <a:rPr lang="ja-JP" altLang="en-US" sz="1600" u="sng" dirty="0">
                <a:solidFill>
                  <a:srgbClr val="009900"/>
                </a:solidFill>
              </a:rPr>
              <a:t>個を経由して</a:t>
            </a:r>
            <a:r>
              <a:rPr lang="en-US" altLang="ja-JP" sz="1600" u="sng" dirty="0" smtClean="0">
                <a:solidFill>
                  <a:srgbClr val="009900"/>
                </a:solidFill>
              </a:rPr>
              <a:t>q1</a:t>
            </a:r>
            <a:r>
              <a:rPr lang="ja-JP" altLang="en-US" sz="1600" u="sng" dirty="0" smtClean="0">
                <a:solidFill>
                  <a:srgbClr val="009900"/>
                </a:solidFill>
              </a:rPr>
              <a:t>から</a:t>
            </a:r>
            <a:r>
              <a:rPr lang="en-US" altLang="ja-JP" sz="1600" u="sng" dirty="0" smtClean="0">
                <a:solidFill>
                  <a:srgbClr val="009900"/>
                </a:solidFill>
              </a:rPr>
              <a:t>q2</a:t>
            </a:r>
            <a:r>
              <a:rPr lang="ja-JP" altLang="en-US" sz="1600" u="sng" dirty="0" err="1" smtClean="0">
                <a:solidFill>
                  <a:srgbClr val="009900"/>
                </a:solidFill>
              </a:rPr>
              <a:t>に到</a:t>
            </a:r>
            <a:r>
              <a:rPr lang="ja-JP" altLang="en-US" sz="1600" u="sng" dirty="0" smtClean="0">
                <a:solidFill>
                  <a:srgbClr val="009900"/>
                </a:solidFill>
              </a:rPr>
              <a:t>達する</a:t>
            </a:r>
            <a:r>
              <a:rPr lang="ja-JP" altLang="en-US" sz="1600" u="sng" dirty="0">
                <a:solidFill>
                  <a:srgbClr val="009900"/>
                </a:solidFill>
              </a:rPr>
              <a:t>入力記号列の正則表現</a:t>
            </a:r>
          </a:p>
        </p:txBody>
      </p:sp>
      <p:sp>
        <p:nvSpPr>
          <p:cNvPr id="9234" name="Text Box 37"/>
          <p:cNvSpPr txBox="1">
            <a:spLocks noChangeArrowheads="1"/>
          </p:cNvSpPr>
          <p:nvPr/>
        </p:nvSpPr>
        <p:spPr bwMode="auto">
          <a:xfrm>
            <a:off x="2771775" y="4797425"/>
            <a:ext cx="5788764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600" u="sng" dirty="0">
                <a:solidFill>
                  <a:srgbClr val="FF0000"/>
                </a:solidFill>
              </a:rPr>
              <a:t>q1</a:t>
            </a:r>
            <a:r>
              <a:rPr lang="ja-JP" altLang="en-US" sz="1600" u="sng" dirty="0">
                <a:solidFill>
                  <a:srgbClr val="FF0000"/>
                </a:solidFill>
              </a:rPr>
              <a:t>の</a:t>
            </a:r>
            <a:r>
              <a:rPr lang="en-US" altLang="ja-JP" sz="1600" u="sng" dirty="0">
                <a:solidFill>
                  <a:srgbClr val="FF0000"/>
                </a:solidFill>
              </a:rPr>
              <a:t>1</a:t>
            </a:r>
            <a:r>
              <a:rPr lang="ja-JP" altLang="en-US" sz="1600" u="sng" dirty="0">
                <a:solidFill>
                  <a:srgbClr val="FF0000"/>
                </a:solidFill>
              </a:rPr>
              <a:t>個を経由して</a:t>
            </a:r>
            <a:r>
              <a:rPr lang="en-US" altLang="ja-JP" sz="1600" u="sng" dirty="0" smtClean="0">
                <a:solidFill>
                  <a:srgbClr val="FF0000"/>
                </a:solidFill>
              </a:rPr>
              <a:t>q2</a:t>
            </a:r>
            <a:r>
              <a:rPr lang="ja-JP" altLang="en-US" sz="1600" u="sng" dirty="0" smtClean="0">
                <a:solidFill>
                  <a:srgbClr val="FF0000"/>
                </a:solidFill>
              </a:rPr>
              <a:t>から</a:t>
            </a:r>
            <a:r>
              <a:rPr lang="en-US" altLang="ja-JP" sz="1600" u="sng" dirty="0" smtClean="0">
                <a:solidFill>
                  <a:srgbClr val="FF0000"/>
                </a:solidFill>
              </a:rPr>
              <a:t>q2</a:t>
            </a:r>
            <a:r>
              <a:rPr lang="ja-JP" altLang="en-US" sz="1600" u="sng" dirty="0" err="1" smtClean="0">
                <a:solidFill>
                  <a:srgbClr val="FF0000"/>
                </a:solidFill>
              </a:rPr>
              <a:t>に到</a:t>
            </a:r>
            <a:r>
              <a:rPr lang="ja-JP" altLang="en-US" sz="1600" u="sng" dirty="0" smtClean="0">
                <a:solidFill>
                  <a:srgbClr val="FF0000"/>
                </a:solidFill>
              </a:rPr>
              <a:t>達する</a:t>
            </a:r>
            <a:r>
              <a:rPr lang="ja-JP" altLang="en-US" sz="1600" u="sng" dirty="0">
                <a:solidFill>
                  <a:srgbClr val="FF0000"/>
                </a:solidFill>
              </a:rPr>
              <a:t>入力記号列の正則表現</a:t>
            </a:r>
          </a:p>
        </p:txBody>
      </p:sp>
      <p:sp>
        <p:nvSpPr>
          <p:cNvPr id="9235" name="Line 38"/>
          <p:cNvSpPr>
            <a:spLocks noChangeShapeType="1"/>
          </p:cNvSpPr>
          <p:nvPr/>
        </p:nvSpPr>
        <p:spPr bwMode="auto">
          <a:xfrm flipV="1">
            <a:off x="4427538" y="4149725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9236" name="Line 39"/>
          <p:cNvSpPr>
            <a:spLocks noChangeShapeType="1"/>
          </p:cNvSpPr>
          <p:nvPr/>
        </p:nvSpPr>
        <p:spPr bwMode="auto">
          <a:xfrm flipV="1">
            <a:off x="3348038" y="4149725"/>
            <a:ext cx="431800" cy="719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9237" name="Line 40"/>
          <p:cNvSpPr>
            <a:spLocks noChangeShapeType="1"/>
          </p:cNvSpPr>
          <p:nvPr/>
        </p:nvSpPr>
        <p:spPr bwMode="auto">
          <a:xfrm flipV="1">
            <a:off x="1835150" y="4149725"/>
            <a:ext cx="1441450" cy="12239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9238" name="Text Box 42"/>
          <p:cNvSpPr txBox="1">
            <a:spLocks noChangeArrowheads="1"/>
          </p:cNvSpPr>
          <p:nvPr/>
        </p:nvSpPr>
        <p:spPr bwMode="auto">
          <a:xfrm>
            <a:off x="683568" y="6228196"/>
            <a:ext cx="32400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600" dirty="0">
                <a:solidFill>
                  <a:srgbClr val="009900"/>
                </a:solidFill>
              </a:rPr>
              <a:t>R12</a:t>
            </a:r>
            <a:r>
              <a:rPr lang="en-US" altLang="ja-JP" sz="1600" baseline="30000" dirty="0">
                <a:solidFill>
                  <a:srgbClr val="009900"/>
                </a:solidFill>
              </a:rPr>
              <a:t>1</a:t>
            </a:r>
            <a:r>
              <a:rPr lang="en-US" altLang="ja-JP" sz="1600" dirty="0"/>
              <a:t>=R12</a:t>
            </a:r>
            <a:r>
              <a:rPr lang="en-US" altLang="ja-JP" sz="1600" baseline="30000" dirty="0"/>
              <a:t>0</a:t>
            </a:r>
            <a:r>
              <a:rPr lang="en-US" altLang="ja-JP" sz="1600" dirty="0"/>
              <a:t>∪R11</a:t>
            </a:r>
            <a:r>
              <a:rPr lang="en-US" altLang="ja-JP" sz="1600" baseline="30000" dirty="0"/>
              <a:t>0</a:t>
            </a:r>
            <a:r>
              <a:rPr lang="en-US" altLang="ja-JP" sz="1600" dirty="0"/>
              <a:t>(R11</a:t>
            </a:r>
            <a:r>
              <a:rPr lang="en-US" altLang="ja-JP" sz="1600" baseline="30000" dirty="0"/>
              <a:t>0</a:t>
            </a:r>
            <a:r>
              <a:rPr lang="en-US" altLang="ja-JP" sz="1600" dirty="0"/>
              <a:t>)*R12</a:t>
            </a:r>
            <a:r>
              <a:rPr lang="en-US" altLang="ja-JP" sz="1600" baseline="30000" dirty="0"/>
              <a:t>0</a:t>
            </a:r>
            <a:endParaRPr lang="en-US" altLang="ja-JP" sz="1600" dirty="0"/>
          </a:p>
        </p:txBody>
      </p:sp>
      <p:sp>
        <p:nvSpPr>
          <p:cNvPr id="9239" name="Text Box 43"/>
          <p:cNvSpPr txBox="1">
            <a:spLocks noChangeArrowheads="1"/>
          </p:cNvSpPr>
          <p:nvPr/>
        </p:nvSpPr>
        <p:spPr bwMode="auto">
          <a:xfrm>
            <a:off x="3779838" y="5877272"/>
            <a:ext cx="30019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600" dirty="0">
                <a:solidFill>
                  <a:srgbClr val="FF0000"/>
                </a:solidFill>
              </a:rPr>
              <a:t>R22</a:t>
            </a:r>
            <a:r>
              <a:rPr lang="en-US" altLang="ja-JP" sz="1600" baseline="30000" dirty="0">
                <a:solidFill>
                  <a:srgbClr val="FF0000"/>
                </a:solidFill>
              </a:rPr>
              <a:t>1</a:t>
            </a:r>
            <a:r>
              <a:rPr lang="en-US" altLang="ja-JP" sz="1600" dirty="0"/>
              <a:t>=R22</a:t>
            </a:r>
            <a:r>
              <a:rPr lang="en-US" altLang="ja-JP" sz="1600" baseline="30000" dirty="0"/>
              <a:t>0</a:t>
            </a:r>
            <a:r>
              <a:rPr lang="en-US" altLang="ja-JP" sz="1600" dirty="0"/>
              <a:t>∪R21</a:t>
            </a:r>
            <a:r>
              <a:rPr lang="en-US" altLang="ja-JP" sz="1600" baseline="30000" dirty="0"/>
              <a:t>0</a:t>
            </a:r>
            <a:r>
              <a:rPr lang="ja-JP" altLang="en-US" sz="1600" dirty="0"/>
              <a:t>（</a:t>
            </a:r>
            <a:r>
              <a:rPr lang="en-US" altLang="ja-JP" sz="1600" dirty="0"/>
              <a:t>R11</a:t>
            </a:r>
            <a:r>
              <a:rPr lang="en-US" altLang="ja-JP" sz="1600" baseline="30000" dirty="0"/>
              <a:t>0</a:t>
            </a:r>
            <a:r>
              <a:rPr lang="en-US" altLang="ja-JP" sz="1600" dirty="0"/>
              <a:t>)*R12</a:t>
            </a:r>
            <a:r>
              <a:rPr lang="en-US" altLang="ja-JP" sz="1600" baseline="30000" dirty="0"/>
              <a:t>0</a:t>
            </a:r>
          </a:p>
        </p:txBody>
      </p:sp>
      <p:sp>
        <p:nvSpPr>
          <p:cNvPr id="9240" name="Text Box 44"/>
          <p:cNvSpPr txBox="1">
            <a:spLocks noChangeArrowheads="1"/>
          </p:cNvSpPr>
          <p:nvPr/>
        </p:nvSpPr>
        <p:spPr bwMode="auto">
          <a:xfrm>
            <a:off x="3779912" y="6237312"/>
            <a:ext cx="30019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600" dirty="0">
                <a:solidFill>
                  <a:srgbClr val="CC3300"/>
                </a:solidFill>
              </a:rPr>
              <a:t>R23</a:t>
            </a:r>
            <a:r>
              <a:rPr lang="en-US" altLang="ja-JP" sz="1600" baseline="30000" dirty="0">
                <a:solidFill>
                  <a:srgbClr val="CC3300"/>
                </a:solidFill>
              </a:rPr>
              <a:t>1</a:t>
            </a:r>
            <a:r>
              <a:rPr lang="en-US" altLang="ja-JP" sz="1600" dirty="0"/>
              <a:t>=R23</a:t>
            </a:r>
            <a:r>
              <a:rPr lang="en-US" altLang="ja-JP" sz="1600" baseline="30000" dirty="0"/>
              <a:t>0</a:t>
            </a:r>
            <a:r>
              <a:rPr lang="en-US" altLang="ja-JP" sz="1600" dirty="0"/>
              <a:t>∪R21</a:t>
            </a:r>
            <a:r>
              <a:rPr lang="en-US" altLang="ja-JP" sz="1600" baseline="30000" dirty="0"/>
              <a:t>0</a:t>
            </a:r>
            <a:r>
              <a:rPr lang="ja-JP" altLang="en-US" sz="1600" dirty="0"/>
              <a:t>（</a:t>
            </a:r>
            <a:r>
              <a:rPr lang="en-US" altLang="ja-JP" sz="1600" dirty="0"/>
              <a:t>R11</a:t>
            </a:r>
            <a:r>
              <a:rPr lang="en-US" altLang="ja-JP" sz="1600" baseline="30000" dirty="0"/>
              <a:t>0</a:t>
            </a:r>
            <a:r>
              <a:rPr lang="en-US" altLang="ja-JP" sz="1600" dirty="0"/>
              <a:t>)*R13</a:t>
            </a:r>
            <a:r>
              <a:rPr lang="en-US" altLang="ja-JP" sz="1600" baseline="30000" dirty="0"/>
              <a:t>0</a:t>
            </a:r>
          </a:p>
        </p:txBody>
      </p:sp>
      <p:grpSp>
        <p:nvGrpSpPr>
          <p:cNvPr id="43" name="グループ化 42"/>
          <p:cNvGrpSpPr/>
          <p:nvPr/>
        </p:nvGrpSpPr>
        <p:grpSpPr>
          <a:xfrm>
            <a:off x="1042988" y="836613"/>
            <a:ext cx="3238500" cy="1303337"/>
            <a:chOff x="1042988" y="836613"/>
            <a:chExt cx="3238500" cy="1303337"/>
          </a:xfrm>
        </p:grpSpPr>
        <p:sp>
          <p:nvSpPr>
            <p:cNvPr id="44" name="Text Box 5"/>
            <p:cNvSpPr txBox="1">
              <a:spLocks noChangeArrowheads="1"/>
            </p:cNvSpPr>
            <p:nvPr/>
          </p:nvSpPr>
          <p:spPr bwMode="auto">
            <a:xfrm>
              <a:off x="1331913" y="1270000"/>
              <a:ext cx="4381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1800"/>
                <a:t>q1</a:t>
              </a:r>
            </a:p>
          </p:txBody>
        </p:sp>
        <p:sp>
          <p:nvSpPr>
            <p:cNvPr id="45" name="Oval 6"/>
            <p:cNvSpPr>
              <a:spLocks noChangeArrowheads="1"/>
            </p:cNvSpPr>
            <p:nvPr/>
          </p:nvSpPr>
          <p:spPr bwMode="auto">
            <a:xfrm>
              <a:off x="1404938" y="1270000"/>
              <a:ext cx="360363" cy="36036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1600"/>
            </a:p>
          </p:txBody>
        </p:sp>
        <p:sp>
          <p:nvSpPr>
            <p:cNvPr id="46" name="Oval 7"/>
            <p:cNvSpPr>
              <a:spLocks noChangeArrowheads="1"/>
            </p:cNvSpPr>
            <p:nvPr/>
          </p:nvSpPr>
          <p:spPr bwMode="auto">
            <a:xfrm>
              <a:off x="2413001" y="1270000"/>
              <a:ext cx="360363" cy="36036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1600"/>
            </a:p>
          </p:txBody>
        </p:sp>
        <p:sp>
          <p:nvSpPr>
            <p:cNvPr id="47" name="Text Box 9"/>
            <p:cNvSpPr txBox="1">
              <a:spLocks noChangeArrowheads="1"/>
            </p:cNvSpPr>
            <p:nvPr/>
          </p:nvSpPr>
          <p:spPr bwMode="auto">
            <a:xfrm>
              <a:off x="2339976" y="1270000"/>
              <a:ext cx="4381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1800"/>
                <a:t>q2</a:t>
              </a:r>
            </a:p>
          </p:txBody>
        </p:sp>
        <p:sp>
          <p:nvSpPr>
            <p:cNvPr id="48" name="Text Box 10"/>
            <p:cNvSpPr txBox="1">
              <a:spLocks noChangeArrowheads="1"/>
            </p:cNvSpPr>
            <p:nvPr/>
          </p:nvSpPr>
          <p:spPr bwMode="auto">
            <a:xfrm>
              <a:off x="3419872" y="1268760"/>
              <a:ext cx="4381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1800" dirty="0"/>
                <a:t>q3</a:t>
              </a:r>
            </a:p>
          </p:txBody>
        </p:sp>
        <p:sp>
          <p:nvSpPr>
            <p:cNvPr id="49" name="Line 11"/>
            <p:cNvSpPr>
              <a:spLocks noChangeShapeType="1"/>
            </p:cNvSpPr>
            <p:nvPr/>
          </p:nvSpPr>
          <p:spPr bwMode="auto">
            <a:xfrm flipV="1">
              <a:off x="1763713" y="1412875"/>
              <a:ext cx="649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50" name="Line 12"/>
            <p:cNvSpPr>
              <a:spLocks noChangeShapeType="1"/>
            </p:cNvSpPr>
            <p:nvPr/>
          </p:nvSpPr>
          <p:spPr bwMode="auto">
            <a:xfrm>
              <a:off x="2771776" y="1412875"/>
              <a:ext cx="649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51" name="Freeform 13"/>
            <p:cNvSpPr>
              <a:spLocks/>
            </p:cNvSpPr>
            <p:nvPr/>
          </p:nvSpPr>
          <p:spPr bwMode="auto">
            <a:xfrm>
              <a:off x="1692276" y="1557338"/>
              <a:ext cx="1728788" cy="298450"/>
            </a:xfrm>
            <a:custGeom>
              <a:avLst/>
              <a:gdLst>
                <a:gd name="T0" fmla="*/ 0 w 1089"/>
                <a:gd name="T1" fmla="*/ 45 h 188"/>
                <a:gd name="T2" fmla="*/ 544 w 1089"/>
                <a:gd name="T3" fmla="*/ 181 h 188"/>
                <a:gd name="T4" fmla="*/ 1089 w 1089"/>
                <a:gd name="T5" fmla="*/ 0 h 18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089" h="188">
                  <a:moveTo>
                    <a:pt x="0" y="45"/>
                  </a:moveTo>
                  <a:cubicBezTo>
                    <a:pt x="181" y="116"/>
                    <a:pt x="363" y="188"/>
                    <a:pt x="544" y="181"/>
                  </a:cubicBezTo>
                  <a:cubicBezTo>
                    <a:pt x="725" y="174"/>
                    <a:pt x="907" y="87"/>
                    <a:pt x="1089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52" name="Freeform 14"/>
            <p:cNvSpPr>
              <a:spLocks/>
            </p:cNvSpPr>
            <p:nvPr/>
          </p:nvSpPr>
          <p:spPr bwMode="auto">
            <a:xfrm>
              <a:off x="2328863" y="958850"/>
              <a:ext cx="539750" cy="360362"/>
            </a:xfrm>
            <a:custGeom>
              <a:avLst/>
              <a:gdLst>
                <a:gd name="T0" fmla="*/ 98 w 340"/>
                <a:gd name="T1" fmla="*/ 227 h 227"/>
                <a:gd name="T2" fmla="*/ 7 w 340"/>
                <a:gd name="T3" fmla="*/ 91 h 227"/>
                <a:gd name="T4" fmla="*/ 143 w 340"/>
                <a:gd name="T5" fmla="*/ 0 h 227"/>
                <a:gd name="T6" fmla="*/ 325 w 340"/>
                <a:gd name="T7" fmla="*/ 91 h 227"/>
                <a:gd name="T8" fmla="*/ 234 w 340"/>
                <a:gd name="T9" fmla="*/ 227 h 2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40" h="227">
                  <a:moveTo>
                    <a:pt x="98" y="227"/>
                  </a:moveTo>
                  <a:cubicBezTo>
                    <a:pt x="49" y="178"/>
                    <a:pt x="0" y="129"/>
                    <a:pt x="7" y="91"/>
                  </a:cubicBezTo>
                  <a:cubicBezTo>
                    <a:pt x="14" y="53"/>
                    <a:pt x="90" y="0"/>
                    <a:pt x="143" y="0"/>
                  </a:cubicBezTo>
                  <a:cubicBezTo>
                    <a:pt x="196" y="0"/>
                    <a:pt x="310" y="53"/>
                    <a:pt x="325" y="91"/>
                  </a:cubicBezTo>
                  <a:cubicBezTo>
                    <a:pt x="340" y="129"/>
                    <a:pt x="287" y="178"/>
                    <a:pt x="234" y="227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53" name="Freeform 15"/>
            <p:cNvSpPr>
              <a:spLocks/>
            </p:cNvSpPr>
            <p:nvPr/>
          </p:nvSpPr>
          <p:spPr bwMode="auto">
            <a:xfrm>
              <a:off x="3325813" y="944563"/>
              <a:ext cx="539750" cy="360362"/>
            </a:xfrm>
            <a:custGeom>
              <a:avLst/>
              <a:gdLst>
                <a:gd name="T0" fmla="*/ 98 w 340"/>
                <a:gd name="T1" fmla="*/ 227 h 227"/>
                <a:gd name="T2" fmla="*/ 7 w 340"/>
                <a:gd name="T3" fmla="*/ 91 h 227"/>
                <a:gd name="T4" fmla="*/ 143 w 340"/>
                <a:gd name="T5" fmla="*/ 0 h 227"/>
                <a:gd name="T6" fmla="*/ 325 w 340"/>
                <a:gd name="T7" fmla="*/ 91 h 227"/>
                <a:gd name="T8" fmla="*/ 234 w 340"/>
                <a:gd name="T9" fmla="*/ 227 h 2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40" h="227">
                  <a:moveTo>
                    <a:pt x="98" y="227"/>
                  </a:moveTo>
                  <a:cubicBezTo>
                    <a:pt x="49" y="178"/>
                    <a:pt x="0" y="129"/>
                    <a:pt x="7" y="91"/>
                  </a:cubicBezTo>
                  <a:cubicBezTo>
                    <a:pt x="14" y="53"/>
                    <a:pt x="90" y="0"/>
                    <a:pt x="143" y="0"/>
                  </a:cubicBezTo>
                  <a:cubicBezTo>
                    <a:pt x="196" y="0"/>
                    <a:pt x="310" y="53"/>
                    <a:pt x="325" y="91"/>
                  </a:cubicBezTo>
                  <a:cubicBezTo>
                    <a:pt x="340" y="129"/>
                    <a:pt x="287" y="178"/>
                    <a:pt x="234" y="227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54" name="Text Box 16"/>
            <p:cNvSpPr txBox="1">
              <a:spLocks noChangeArrowheads="1"/>
            </p:cNvSpPr>
            <p:nvPr/>
          </p:nvSpPr>
          <p:spPr bwMode="auto">
            <a:xfrm>
              <a:off x="2339976" y="1773238"/>
              <a:ext cx="3111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1800"/>
                <a:t>0</a:t>
              </a:r>
            </a:p>
          </p:txBody>
        </p:sp>
        <p:sp>
          <p:nvSpPr>
            <p:cNvPr id="55" name="Text Box 17"/>
            <p:cNvSpPr txBox="1">
              <a:spLocks noChangeArrowheads="1"/>
            </p:cNvSpPr>
            <p:nvPr/>
          </p:nvSpPr>
          <p:spPr bwMode="auto">
            <a:xfrm>
              <a:off x="1908176" y="1125538"/>
              <a:ext cx="3111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1800"/>
                <a:t>1</a:t>
              </a:r>
            </a:p>
          </p:txBody>
        </p:sp>
        <p:sp>
          <p:nvSpPr>
            <p:cNvPr id="56" name="Text Box 18"/>
            <p:cNvSpPr txBox="1">
              <a:spLocks noChangeArrowheads="1"/>
            </p:cNvSpPr>
            <p:nvPr/>
          </p:nvSpPr>
          <p:spPr bwMode="auto">
            <a:xfrm>
              <a:off x="3779838" y="836613"/>
              <a:ext cx="5016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1800"/>
                <a:t>0,1</a:t>
              </a:r>
            </a:p>
          </p:txBody>
        </p:sp>
        <p:sp>
          <p:nvSpPr>
            <p:cNvPr id="57" name="Text Box 19"/>
            <p:cNvSpPr txBox="1">
              <a:spLocks noChangeArrowheads="1"/>
            </p:cNvSpPr>
            <p:nvPr/>
          </p:nvSpPr>
          <p:spPr bwMode="auto">
            <a:xfrm>
              <a:off x="2916238" y="1125538"/>
              <a:ext cx="3111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1800"/>
                <a:t>1</a:t>
              </a:r>
            </a:p>
          </p:txBody>
        </p:sp>
        <p:sp>
          <p:nvSpPr>
            <p:cNvPr id="58" name="Text Box 20"/>
            <p:cNvSpPr txBox="1">
              <a:spLocks noChangeArrowheads="1"/>
            </p:cNvSpPr>
            <p:nvPr/>
          </p:nvSpPr>
          <p:spPr bwMode="auto">
            <a:xfrm>
              <a:off x="2771776" y="836613"/>
              <a:ext cx="3111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1800"/>
                <a:t>0</a:t>
              </a:r>
            </a:p>
          </p:txBody>
        </p:sp>
        <p:sp>
          <p:nvSpPr>
            <p:cNvPr id="59" name="Line 23"/>
            <p:cNvSpPr>
              <a:spLocks noChangeShapeType="1"/>
            </p:cNvSpPr>
            <p:nvPr/>
          </p:nvSpPr>
          <p:spPr bwMode="auto">
            <a:xfrm>
              <a:off x="1042988" y="1341438"/>
              <a:ext cx="360362" cy="71437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0" name="ドーナツ 59"/>
            <p:cNvSpPr/>
            <p:nvPr/>
          </p:nvSpPr>
          <p:spPr>
            <a:xfrm>
              <a:off x="3456420" y="1269949"/>
              <a:ext cx="343983" cy="360413"/>
            </a:xfrm>
            <a:prstGeom prst="donut">
              <a:avLst>
                <a:gd name="adj" fmla="val 7365"/>
              </a:avLst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スライド番号プレースホルダー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2E4D32C6-27DF-490A-AFF4-8AAB1A123001}" type="slidenum">
              <a:rPr lang="en-US" altLang="ja-JP" sz="1400" smtClean="0"/>
              <a:pPr eaLnBrk="1" hangingPunct="1">
                <a:spcBef>
                  <a:spcPct val="0"/>
                </a:spcBef>
                <a:buFontTx/>
                <a:buNone/>
              </a:pPr>
              <a:t>14</a:t>
            </a:fld>
            <a:endParaRPr lang="en-US" altLang="ja-JP" sz="1400" smtClean="0"/>
          </a:p>
        </p:txBody>
      </p:sp>
      <p:sp>
        <p:nvSpPr>
          <p:cNvPr id="10248" name="Text Box 26"/>
          <p:cNvSpPr txBox="1">
            <a:spLocks noChangeArrowheads="1"/>
          </p:cNvSpPr>
          <p:nvPr/>
        </p:nvSpPr>
        <p:spPr bwMode="auto">
          <a:xfrm>
            <a:off x="900113" y="2139950"/>
            <a:ext cx="69285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600" dirty="0"/>
              <a:t>状態は３つ、初期状態は</a:t>
            </a:r>
            <a:r>
              <a:rPr lang="en-US" altLang="ja-JP" sz="1600" dirty="0"/>
              <a:t>q1</a:t>
            </a:r>
            <a:r>
              <a:rPr lang="ja-JP" altLang="en-US" sz="1600" dirty="0" err="1"/>
              <a:t>、</a:t>
            </a:r>
            <a:r>
              <a:rPr lang="ja-JP" altLang="en-US" sz="1600" dirty="0"/>
              <a:t>最終状態は</a:t>
            </a:r>
            <a:r>
              <a:rPr lang="en-US" altLang="ja-JP" sz="1600" dirty="0" smtClean="0"/>
              <a:t>q3</a:t>
            </a:r>
            <a:r>
              <a:rPr lang="ja-JP" altLang="en-US" sz="1600" dirty="0" smtClean="0"/>
              <a:t>（１つ）、</a:t>
            </a:r>
            <a:r>
              <a:rPr lang="ja-JP" altLang="en-US" sz="1600" dirty="0"/>
              <a:t>なので</a:t>
            </a:r>
            <a:r>
              <a:rPr lang="en-US" altLang="ja-JP" sz="1600" dirty="0"/>
              <a:t>L(M)</a:t>
            </a:r>
            <a:r>
              <a:rPr lang="ja-JP" altLang="en-US" sz="1600" dirty="0"/>
              <a:t>の正則表現は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600" dirty="0"/>
              <a:t>以下のように決定できる。</a:t>
            </a:r>
          </a:p>
        </p:txBody>
      </p:sp>
      <p:sp>
        <p:nvSpPr>
          <p:cNvPr id="10249" name="Text Box 31"/>
          <p:cNvSpPr txBox="1">
            <a:spLocks noChangeArrowheads="1"/>
          </p:cNvSpPr>
          <p:nvPr/>
        </p:nvSpPr>
        <p:spPr bwMode="auto">
          <a:xfrm>
            <a:off x="1042988" y="2997200"/>
            <a:ext cx="49164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600"/>
              <a:t>L(M)=          =R13</a:t>
            </a:r>
            <a:r>
              <a:rPr lang="en-US" altLang="ja-JP" sz="1600" baseline="30000"/>
              <a:t>2</a:t>
            </a:r>
            <a:r>
              <a:rPr lang="en-US" altLang="ja-JP" sz="1600"/>
              <a:t> ∪ R13</a:t>
            </a:r>
            <a:r>
              <a:rPr lang="en-US" altLang="ja-JP" sz="1600" baseline="30000"/>
              <a:t>2</a:t>
            </a:r>
            <a:r>
              <a:rPr lang="en-US" altLang="ja-JP" sz="1600"/>
              <a:t>(R33</a:t>
            </a:r>
            <a:r>
              <a:rPr lang="en-US" altLang="ja-JP" sz="1600" baseline="30000"/>
              <a:t>2</a:t>
            </a:r>
            <a:r>
              <a:rPr lang="en-US" altLang="ja-JP" sz="1600"/>
              <a:t>)*R33</a:t>
            </a:r>
            <a:r>
              <a:rPr lang="en-US" altLang="ja-JP" sz="1600" baseline="30000"/>
              <a:t>2</a:t>
            </a:r>
            <a:r>
              <a:rPr lang="en-US" altLang="ja-JP" sz="1600"/>
              <a:t> </a:t>
            </a:r>
          </a:p>
        </p:txBody>
      </p:sp>
      <p:grpSp>
        <p:nvGrpSpPr>
          <p:cNvPr id="10250" name="Group 36"/>
          <p:cNvGrpSpPr>
            <a:grpSpLocks/>
          </p:cNvGrpSpPr>
          <p:nvPr/>
        </p:nvGrpSpPr>
        <p:grpSpPr bwMode="auto">
          <a:xfrm>
            <a:off x="1619250" y="2852738"/>
            <a:ext cx="544513" cy="522287"/>
            <a:chOff x="1552" y="2341"/>
            <a:chExt cx="343" cy="329"/>
          </a:xfrm>
        </p:grpSpPr>
        <p:sp>
          <p:nvSpPr>
            <p:cNvPr id="10269" name="Text Box 37"/>
            <p:cNvSpPr txBox="1">
              <a:spLocks noChangeArrowheads="1"/>
            </p:cNvSpPr>
            <p:nvPr/>
          </p:nvSpPr>
          <p:spPr bwMode="auto">
            <a:xfrm>
              <a:off x="1552" y="2414"/>
              <a:ext cx="2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1600"/>
                <a:t>R</a:t>
              </a:r>
            </a:p>
          </p:txBody>
        </p:sp>
        <p:sp>
          <p:nvSpPr>
            <p:cNvPr id="10270" name="Text Box 38"/>
            <p:cNvSpPr txBox="1">
              <a:spLocks noChangeArrowheads="1"/>
            </p:cNvSpPr>
            <p:nvPr/>
          </p:nvSpPr>
          <p:spPr bwMode="auto">
            <a:xfrm>
              <a:off x="1655" y="2478"/>
              <a:ext cx="24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1400"/>
                <a:t>13</a:t>
              </a:r>
            </a:p>
          </p:txBody>
        </p:sp>
        <p:sp>
          <p:nvSpPr>
            <p:cNvPr id="10271" name="Text Box 39"/>
            <p:cNvSpPr txBox="1">
              <a:spLocks noChangeArrowheads="1"/>
            </p:cNvSpPr>
            <p:nvPr/>
          </p:nvSpPr>
          <p:spPr bwMode="auto">
            <a:xfrm>
              <a:off x="1655" y="2341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1400"/>
                <a:t>3</a:t>
              </a:r>
            </a:p>
          </p:txBody>
        </p:sp>
      </p:grpSp>
      <p:sp>
        <p:nvSpPr>
          <p:cNvPr id="10251" name="Line 41"/>
          <p:cNvSpPr>
            <a:spLocks noChangeShapeType="1"/>
          </p:cNvSpPr>
          <p:nvPr/>
        </p:nvSpPr>
        <p:spPr bwMode="auto">
          <a:xfrm flipH="1">
            <a:off x="971550" y="3284538"/>
            <a:ext cx="1584325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0252" name="Text Box 42"/>
          <p:cNvSpPr txBox="1">
            <a:spLocks noChangeArrowheads="1"/>
          </p:cNvSpPr>
          <p:nvPr/>
        </p:nvSpPr>
        <p:spPr bwMode="auto">
          <a:xfrm>
            <a:off x="4067175" y="3644900"/>
            <a:ext cx="33131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600"/>
              <a:t>R33</a:t>
            </a:r>
            <a:r>
              <a:rPr lang="en-US" altLang="ja-JP" sz="1600" baseline="30000"/>
              <a:t>2</a:t>
            </a:r>
            <a:r>
              <a:rPr lang="en-US" altLang="ja-JP" sz="1600"/>
              <a:t>=R33</a:t>
            </a:r>
            <a:r>
              <a:rPr lang="en-US" altLang="ja-JP" sz="1600" baseline="30000"/>
              <a:t>1</a:t>
            </a:r>
            <a:r>
              <a:rPr lang="en-US" altLang="ja-JP" sz="1600"/>
              <a:t>∪R32</a:t>
            </a:r>
            <a:r>
              <a:rPr lang="en-US" altLang="ja-JP" sz="1600" baseline="30000"/>
              <a:t>1</a:t>
            </a:r>
            <a:r>
              <a:rPr lang="en-US" altLang="ja-JP" sz="1600"/>
              <a:t>(R22</a:t>
            </a:r>
            <a:r>
              <a:rPr lang="en-US" altLang="ja-JP" sz="1600" baseline="30000"/>
              <a:t>1</a:t>
            </a:r>
            <a:r>
              <a:rPr lang="en-US" altLang="ja-JP" sz="1600"/>
              <a:t>)*R23</a:t>
            </a:r>
            <a:r>
              <a:rPr lang="en-US" altLang="ja-JP" sz="1600" baseline="30000"/>
              <a:t>1</a:t>
            </a:r>
            <a:endParaRPr lang="en-US" altLang="ja-JP" sz="1600"/>
          </a:p>
        </p:txBody>
      </p:sp>
      <p:sp>
        <p:nvSpPr>
          <p:cNvPr id="10253" name="Line 43"/>
          <p:cNvSpPr>
            <a:spLocks noChangeShapeType="1"/>
          </p:cNvSpPr>
          <p:nvPr/>
        </p:nvSpPr>
        <p:spPr bwMode="auto">
          <a:xfrm>
            <a:off x="3924300" y="3284538"/>
            <a:ext cx="503238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0254" name="Text Box 40"/>
          <p:cNvSpPr txBox="1">
            <a:spLocks noChangeArrowheads="1"/>
          </p:cNvSpPr>
          <p:nvPr/>
        </p:nvSpPr>
        <p:spPr bwMode="auto">
          <a:xfrm>
            <a:off x="539750" y="3644900"/>
            <a:ext cx="32400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600"/>
              <a:t>R13</a:t>
            </a:r>
            <a:r>
              <a:rPr lang="en-US" altLang="ja-JP" sz="1600" baseline="30000"/>
              <a:t>2</a:t>
            </a:r>
            <a:r>
              <a:rPr lang="en-US" altLang="ja-JP" sz="1600"/>
              <a:t>=R13</a:t>
            </a:r>
            <a:r>
              <a:rPr lang="en-US" altLang="ja-JP" sz="1600" baseline="30000"/>
              <a:t>1</a:t>
            </a:r>
            <a:r>
              <a:rPr lang="en-US" altLang="ja-JP" sz="1600"/>
              <a:t>∪R12</a:t>
            </a:r>
            <a:r>
              <a:rPr lang="en-US" altLang="ja-JP" sz="1600" baseline="30000"/>
              <a:t>1</a:t>
            </a:r>
            <a:r>
              <a:rPr lang="en-US" altLang="ja-JP" sz="1600"/>
              <a:t>(R22</a:t>
            </a:r>
            <a:r>
              <a:rPr lang="en-US" altLang="ja-JP" sz="1600" baseline="30000"/>
              <a:t>1</a:t>
            </a:r>
            <a:r>
              <a:rPr lang="en-US" altLang="ja-JP" sz="1600"/>
              <a:t>)*R23</a:t>
            </a:r>
            <a:r>
              <a:rPr lang="en-US" altLang="ja-JP" sz="1600" baseline="30000"/>
              <a:t>1</a:t>
            </a:r>
            <a:endParaRPr lang="en-US" altLang="ja-JP" sz="1600"/>
          </a:p>
        </p:txBody>
      </p:sp>
      <p:sp>
        <p:nvSpPr>
          <p:cNvPr id="10255" name="Text Box 44"/>
          <p:cNvSpPr txBox="1">
            <a:spLocks noChangeArrowheads="1"/>
          </p:cNvSpPr>
          <p:nvPr/>
        </p:nvSpPr>
        <p:spPr bwMode="auto">
          <a:xfrm>
            <a:off x="468313" y="4292600"/>
            <a:ext cx="30019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600"/>
              <a:t>R13</a:t>
            </a:r>
            <a:r>
              <a:rPr lang="en-US" altLang="ja-JP" sz="1600" baseline="30000"/>
              <a:t>1</a:t>
            </a:r>
            <a:r>
              <a:rPr lang="en-US" altLang="ja-JP" sz="1600"/>
              <a:t>=R13</a:t>
            </a:r>
            <a:r>
              <a:rPr lang="en-US" altLang="ja-JP" sz="1600" baseline="30000"/>
              <a:t>0</a:t>
            </a:r>
            <a:r>
              <a:rPr lang="en-US" altLang="ja-JP" sz="1600"/>
              <a:t>∪R11</a:t>
            </a:r>
            <a:r>
              <a:rPr lang="en-US" altLang="ja-JP" sz="1600" baseline="30000"/>
              <a:t>0</a:t>
            </a:r>
            <a:r>
              <a:rPr lang="ja-JP" altLang="en-US" sz="1600"/>
              <a:t>（</a:t>
            </a:r>
            <a:r>
              <a:rPr lang="en-US" altLang="ja-JP" sz="1600"/>
              <a:t>R11</a:t>
            </a:r>
            <a:r>
              <a:rPr lang="en-US" altLang="ja-JP" sz="1600" baseline="30000"/>
              <a:t>0</a:t>
            </a:r>
            <a:r>
              <a:rPr lang="en-US" altLang="ja-JP" sz="1600"/>
              <a:t>)*R13</a:t>
            </a:r>
            <a:r>
              <a:rPr lang="en-US" altLang="ja-JP" sz="1600" baseline="30000"/>
              <a:t>0</a:t>
            </a:r>
          </a:p>
        </p:txBody>
      </p:sp>
      <p:sp>
        <p:nvSpPr>
          <p:cNvPr id="10256" name="Text Box 47"/>
          <p:cNvSpPr txBox="1">
            <a:spLocks noChangeArrowheads="1"/>
          </p:cNvSpPr>
          <p:nvPr/>
        </p:nvSpPr>
        <p:spPr bwMode="auto">
          <a:xfrm>
            <a:off x="468313" y="4868863"/>
            <a:ext cx="32400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600"/>
              <a:t>R12</a:t>
            </a:r>
            <a:r>
              <a:rPr lang="en-US" altLang="ja-JP" sz="1600" baseline="30000"/>
              <a:t>1</a:t>
            </a:r>
            <a:r>
              <a:rPr lang="en-US" altLang="ja-JP" sz="1600"/>
              <a:t>=R12</a:t>
            </a:r>
            <a:r>
              <a:rPr lang="en-US" altLang="ja-JP" sz="1600" baseline="30000"/>
              <a:t>0</a:t>
            </a:r>
            <a:r>
              <a:rPr lang="en-US" altLang="ja-JP" sz="1600"/>
              <a:t>∪R11</a:t>
            </a:r>
            <a:r>
              <a:rPr lang="en-US" altLang="ja-JP" sz="1600" baseline="30000"/>
              <a:t>0</a:t>
            </a:r>
            <a:r>
              <a:rPr lang="en-US" altLang="ja-JP" sz="1600"/>
              <a:t>(R11</a:t>
            </a:r>
            <a:r>
              <a:rPr lang="en-US" altLang="ja-JP" sz="1600" baseline="30000"/>
              <a:t>0</a:t>
            </a:r>
            <a:r>
              <a:rPr lang="en-US" altLang="ja-JP" sz="1600"/>
              <a:t>)*R12</a:t>
            </a:r>
            <a:r>
              <a:rPr lang="en-US" altLang="ja-JP" sz="1600" baseline="30000"/>
              <a:t>0</a:t>
            </a:r>
            <a:endParaRPr lang="en-US" altLang="ja-JP" sz="1600"/>
          </a:p>
        </p:txBody>
      </p:sp>
      <p:sp>
        <p:nvSpPr>
          <p:cNvPr id="10257" name="Text Box 48"/>
          <p:cNvSpPr txBox="1">
            <a:spLocks noChangeArrowheads="1"/>
          </p:cNvSpPr>
          <p:nvPr/>
        </p:nvSpPr>
        <p:spPr bwMode="auto">
          <a:xfrm>
            <a:off x="2700338" y="5445125"/>
            <a:ext cx="30019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600"/>
              <a:t>R22</a:t>
            </a:r>
            <a:r>
              <a:rPr lang="en-US" altLang="ja-JP" sz="1600" baseline="30000"/>
              <a:t>1</a:t>
            </a:r>
            <a:r>
              <a:rPr lang="en-US" altLang="ja-JP" sz="1600"/>
              <a:t>=R22</a:t>
            </a:r>
            <a:r>
              <a:rPr lang="en-US" altLang="ja-JP" sz="1600" baseline="30000"/>
              <a:t>0</a:t>
            </a:r>
            <a:r>
              <a:rPr lang="en-US" altLang="ja-JP" sz="1600"/>
              <a:t>∪R21</a:t>
            </a:r>
            <a:r>
              <a:rPr lang="en-US" altLang="ja-JP" sz="1600" baseline="30000"/>
              <a:t>0</a:t>
            </a:r>
            <a:r>
              <a:rPr lang="ja-JP" altLang="en-US" sz="1600"/>
              <a:t>（</a:t>
            </a:r>
            <a:r>
              <a:rPr lang="en-US" altLang="ja-JP" sz="1600"/>
              <a:t>R11</a:t>
            </a:r>
            <a:r>
              <a:rPr lang="en-US" altLang="ja-JP" sz="1600" baseline="30000"/>
              <a:t>0</a:t>
            </a:r>
            <a:r>
              <a:rPr lang="en-US" altLang="ja-JP" sz="1600"/>
              <a:t>)*R12</a:t>
            </a:r>
            <a:r>
              <a:rPr lang="en-US" altLang="ja-JP" sz="1600" baseline="30000"/>
              <a:t>0</a:t>
            </a:r>
          </a:p>
        </p:txBody>
      </p:sp>
      <p:sp>
        <p:nvSpPr>
          <p:cNvPr id="10258" name="Text Box 51"/>
          <p:cNvSpPr txBox="1">
            <a:spLocks noChangeArrowheads="1"/>
          </p:cNvSpPr>
          <p:nvPr/>
        </p:nvSpPr>
        <p:spPr bwMode="auto">
          <a:xfrm>
            <a:off x="4572000" y="5805488"/>
            <a:ext cx="30019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600"/>
              <a:t>R23</a:t>
            </a:r>
            <a:r>
              <a:rPr lang="en-US" altLang="ja-JP" sz="1600" baseline="30000"/>
              <a:t>1</a:t>
            </a:r>
            <a:r>
              <a:rPr lang="en-US" altLang="ja-JP" sz="1600"/>
              <a:t>=R23</a:t>
            </a:r>
            <a:r>
              <a:rPr lang="en-US" altLang="ja-JP" sz="1600" baseline="30000"/>
              <a:t>0</a:t>
            </a:r>
            <a:r>
              <a:rPr lang="en-US" altLang="ja-JP" sz="1600"/>
              <a:t>∪R21</a:t>
            </a:r>
            <a:r>
              <a:rPr lang="en-US" altLang="ja-JP" sz="1600" baseline="30000"/>
              <a:t>0</a:t>
            </a:r>
            <a:r>
              <a:rPr lang="ja-JP" altLang="en-US" sz="1600"/>
              <a:t>（</a:t>
            </a:r>
            <a:r>
              <a:rPr lang="en-US" altLang="ja-JP" sz="1600"/>
              <a:t>R11</a:t>
            </a:r>
            <a:r>
              <a:rPr lang="en-US" altLang="ja-JP" sz="1600" baseline="30000"/>
              <a:t>0</a:t>
            </a:r>
            <a:r>
              <a:rPr lang="en-US" altLang="ja-JP" sz="1600"/>
              <a:t>)*R13</a:t>
            </a:r>
            <a:r>
              <a:rPr lang="en-US" altLang="ja-JP" sz="1600" baseline="30000"/>
              <a:t>0</a:t>
            </a:r>
          </a:p>
        </p:txBody>
      </p:sp>
      <p:sp>
        <p:nvSpPr>
          <p:cNvPr id="10259" name="Text Box 53"/>
          <p:cNvSpPr txBox="1">
            <a:spLocks noChangeArrowheads="1"/>
          </p:cNvSpPr>
          <p:nvPr/>
        </p:nvSpPr>
        <p:spPr bwMode="auto">
          <a:xfrm>
            <a:off x="5076825" y="4221163"/>
            <a:ext cx="32400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600"/>
              <a:t>R33</a:t>
            </a:r>
            <a:r>
              <a:rPr lang="en-US" altLang="ja-JP" sz="1600" baseline="30000"/>
              <a:t>1</a:t>
            </a:r>
            <a:r>
              <a:rPr lang="en-US" altLang="ja-JP" sz="1600"/>
              <a:t>=R33</a:t>
            </a:r>
            <a:r>
              <a:rPr lang="en-US" altLang="ja-JP" sz="1600" baseline="30000"/>
              <a:t>0</a:t>
            </a:r>
            <a:r>
              <a:rPr lang="en-US" altLang="ja-JP" sz="1600"/>
              <a:t>∪R31</a:t>
            </a:r>
            <a:r>
              <a:rPr lang="en-US" altLang="ja-JP" sz="1600" baseline="30000"/>
              <a:t>0</a:t>
            </a:r>
            <a:r>
              <a:rPr lang="en-US" altLang="ja-JP" sz="1600"/>
              <a:t>(R11</a:t>
            </a:r>
            <a:r>
              <a:rPr lang="en-US" altLang="ja-JP" sz="1600" baseline="30000"/>
              <a:t>0</a:t>
            </a:r>
            <a:r>
              <a:rPr lang="en-US" altLang="ja-JP" sz="1600"/>
              <a:t>)*R13</a:t>
            </a:r>
            <a:r>
              <a:rPr lang="en-US" altLang="ja-JP" sz="1600" baseline="30000"/>
              <a:t>0</a:t>
            </a:r>
            <a:endParaRPr lang="en-US" altLang="ja-JP" sz="1600"/>
          </a:p>
        </p:txBody>
      </p:sp>
      <p:sp>
        <p:nvSpPr>
          <p:cNvPr id="10260" name="Text Box 54"/>
          <p:cNvSpPr txBox="1">
            <a:spLocks noChangeArrowheads="1"/>
          </p:cNvSpPr>
          <p:nvPr/>
        </p:nvSpPr>
        <p:spPr bwMode="auto">
          <a:xfrm>
            <a:off x="5076825" y="4868863"/>
            <a:ext cx="30019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600"/>
              <a:t>R32</a:t>
            </a:r>
            <a:r>
              <a:rPr lang="en-US" altLang="ja-JP" sz="1600" baseline="30000"/>
              <a:t>1</a:t>
            </a:r>
            <a:r>
              <a:rPr lang="en-US" altLang="ja-JP" sz="1600"/>
              <a:t>=R32</a:t>
            </a:r>
            <a:r>
              <a:rPr lang="en-US" altLang="ja-JP" sz="1600" baseline="30000"/>
              <a:t>0</a:t>
            </a:r>
            <a:r>
              <a:rPr lang="en-US" altLang="ja-JP" sz="1600"/>
              <a:t>∪R31</a:t>
            </a:r>
            <a:r>
              <a:rPr lang="en-US" altLang="ja-JP" sz="1600" baseline="30000"/>
              <a:t>0</a:t>
            </a:r>
            <a:r>
              <a:rPr lang="ja-JP" altLang="en-US" sz="1600"/>
              <a:t>（</a:t>
            </a:r>
            <a:r>
              <a:rPr lang="en-US" altLang="ja-JP" sz="1600"/>
              <a:t>R11</a:t>
            </a:r>
            <a:r>
              <a:rPr lang="en-US" altLang="ja-JP" sz="1600" baseline="30000"/>
              <a:t>0</a:t>
            </a:r>
            <a:r>
              <a:rPr lang="en-US" altLang="ja-JP" sz="1600"/>
              <a:t>)*R12</a:t>
            </a:r>
            <a:r>
              <a:rPr lang="en-US" altLang="ja-JP" sz="1600" baseline="30000"/>
              <a:t>0</a:t>
            </a:r>
          </a:p>
        </p:txBody>
      </p:sp>
      <p:sp>
        <p:nvSpPr>
          <p:cNvPr id="10261" name="Line 55"/>
          <p:cNvSpPr>
            <a:spLocks noChangeShapeType="1"/>
          </p:cNvSpPr>
          <p:nvPr/>
        </p:nvSpPr>
        <p:spPr bwMode="auto">
          <a:xfrm flipH="1">
            <a:off x="900113" y="4005263"/>
            <a:ext cx="503237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0262" name="Line 56"/>
          <p:cNvSpPr>
            <a:spLocks noChangeShapeType="1"/>
          </p:cNvSpPr>
          <p:nvPr/>
        </p:nvSpPr>
        <p:spPr bwMode="auto">
          <a:xfrm flipH="1">
            <a:off x="827088" y="3933825"/>
            <a:ext cx="1152525" cy="9350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0263" name="Line 57"/>
          <p:cNvSpPr>
            <a:spLocks noChangeShapeType="1"/>
          </p:cNvSpPr>
          <p:nvPr/>
        </p:nvSpPr>
        <p:spPr bwMode="auto">
          <a:xfrm>
            <a:off x="2627313" y="3933825"/>
            <a:ext cx="360362" cy="1582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0264" name="Line 58"/>
          <p:cNvSpPr>
            <a:spLocks noChangeShapeType="1"/>
          </p:cNvSpPr>
          <p:nvPr/>
        </p:nvSpPr>
        <p:spPr bwMode="auto">
          <a:xfrm>
            <a:off x="3203575" y="4005263"/>
            <a:ext cx="1439863" cy="19446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0265" name="Line 59"/>
          <p:cNvSpPr>
            <a:spLocks noChangeShapeType="1"/>
          </p:cNvSpPr>
          <p:nvPr/>
        </p:nvSpPr>
        <p:spPr bwMode="auto">
          <a:xfrm>
            <a:off x="5003800" y="3933825"/>
            <a:ext cx="288925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0266" name="Line 60"/>
          <p:cNvSpPr>
            <a:spLocks noChangeShapeType="1"/>
          </p:cNvSpPr>
          <p:nvPr/>
        </p:nvSpPr>
        <p:spPr bwMode="auto">
          <a:xfrm flipH="1">
            <a:off x="5364163" y="3933825"/>
            <a:ext cx="215900" cy="9350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0267" name="Line 61"/>
          <p:cNvSpPr>
            <a:spLocks noChangeShapeType="1"/>
          </p:cNvSpPr>
          <p:nvPr/>
        </p:nvSpPr>
        <p:spPr bwMode="auto">
          <a:xfrm flipH="1">
            <a:off x="3059113" y="4005263"/>
            <a:ext cx="3097212" cy="14398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0268" name="Line 62"/>
          <p:cNvSpPr>
            <a:spLocks noChangeShapeType="1"/>
          </p:cNvSpPr>
          <p:nvPr/>
        </p:nvSpPr>
        <p:spPr bwMode="auto">
          <a:xfrm flipH="1">
            <a:off x="5076825" y="3860800"/>
            <a:ext cx="1727200" cy="1944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grpSp>
        <p:nvGrpSpPr>
          <p:cNvPr id="47" name="グループ化 46"/>
          <p:cNvGrpSpPr/>
          <p:nvPr/>
        </p:nvGrpSpPr>
        <p:grpSpPr>
          <a:xfrm>
            <a:off x="1042988" y="836613"/>
            <a:ext cx="3238500" cy="1303337"/>
            <a:chOff x="1042988" y="836613"/>
            <a:chExt cx="3238500" cy="1303337"/>
          </a:xfrm>
        </p:grpSpPr>
        <p:sp>
          <p:nvSpPr>
            <p:cNvPr id="48" name="Text Box 5"/>
            <p:cNvSpPr txBox="1">
              <a:spLocks noChangeArrowheads="1"/>
            </p:cNvSpPr>
            <p:nvPr/>
          </p:nvSpPr>
          <p:spPr bwMode="auto">
            <a:xfrm>
              <a:off x="1331913" y="1270000"/>
              <a:ext cx="4381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1800"/>
                <a:t>q1</a:t>
              </a:r>
            </a:p>
          </p:txBody>
        </p:sp>
        <p:sp>
          <p:nvSpPr>
            <p:cNvPr id="49" name="Oval 6"/>
            <p:cNvSpPr>
              <a:spLocks noChangeArrowheads="1"/>
            </p:cNvSpPr>
            <p:nvPr/>
          </p:nvSpPr>
          <p:spPr bwMode="auto">
            <a:xfrm>
              <a:off x="1404938" y="1270000"/>
              <a:ext cx="360363" cy="36036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1600"/>
            </a:p>
          </p:txBody>
        </p:sp>
        <p:sp>
          <p:nvSpPr>
            <p:cNvPr id="50" name="Oval 7"/>
            <p:cNvSpPr>
              <a:spLocks noChangeArrowheads="1"/>
            </p:cNvSpPr>
            <p:nvPr/>
          </p:nvSpPr>
          <p:spPr bwMode="auto">
            <a:xfrm>
              <a:off x="2413001" y="1270000"/>
              <a:ext cx="360363" cy="36036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1600"/>
            </a:p>
          </p:txBody>
        </p:sp>
        <p:sp>
          <p:nvSpPr>
            <p:cNvPr id="51" name="Text Box 9"/>
            <p:cNvSpPr txBox="1">
              <a:spLocks noChangeArrowheads="1"/>
            </p:cNvSpPr>
            <p:nvPr/>
          </p:nvSpPr>
          <p:spPr bwMode="auto">
            <a:xfrm>
              <a:off x="2339976" y="1270000"/>
              <a:ext cx="4381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1800"/>
                <a:t>q2</a:t>
              </a:r>
            </a:p>
          </p:txBody>
        </p:sp>
        <p:sp>
          <p:nvSpPr>
            <p:cNvPr id="52" name="Text Box 10"/>
            <p:cNvSpPr txBox="1">
              <a:spLocks noChangeArrowheads="1"/>
            </p:cNvSpPr>
            <p:nvPr/>
          </p:nvSpPr>
          <p:spPr bwMode="auto">
            <a:xfrm>
              <a:off x="3419872" y="1268760"/>
              <a:ext cx="4381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1800" dirty="0"/>
                <a:t>q3</a:t>
              </a:r>
            </a:p>
          </p:txBody>
        </p:sp>
        <p:sp>
          <p:nvSpPr>
            <p:cNvPr id="53" name="Line 11"/>
            <p:cNvSpPr>
              <a:spLocks noChangeShapeType="1"/>
            </p:cNvSpPr>
            <p:nvPr/>
          </p:nvSpPr>
          <p:spPr bwMode="auto">
            <a:xfrm flipV="1">
              <a:off x="1763713" y="1412875"/>
              <a:ext cx="649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54" name="Line 12"/>
            <p:cNvSpPr>
              <a:spLocks noChangeShapeType="1"/>
            </p:cNvSpPr>
            <p:nvPr/>
          </p:nvSpPr>
          <p:spPr bwMode="auto">
            <a:xfrm>
              <a:off x="2771776" y="1412875"/>
              <a:ext cx="649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55" name="Freeform 13"/>
            <p:cNvSpPr>
              <a:spLocks/>
            </p:cNvSpPr>
            <p:nvPr/>
          </p:nvSpPr>
          <p:spPr bwMode="auto">
            <a:xfrm>
              <a:off x="1692276" y="1557338"/>
              <a:ext cx="1728788" cy="298450"/>
            </a:xfrm>
            <a:custGeom>
              <a:avLst/>
              <a:gdLst>
                <a:gd name="T0" fmla="*/ 0 w 1089"/>
                <a:gd name="T1" fmla="*/ 45 h 188"/>
                <a:gd name="T2" fmla="*/ 544 w 1089"/>
                <a:gd name="T3" fmla="*/ 181 h 188"/>
                <a:gd name="T4" fmla="*/ 1089 w 1089"/>
                <a:gd name="T5" fmla="*/ 0 h 18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089" h="188">
                  <a:moveTo>
                    <a:pt x="0" y="45"/>
                  </a:moveTo>
                  <a:cubicBezTo>
                    <a:pt x="181" y="116"/>
                    <a:pt x="363" y="188"/>
                    <a:pt x="544" y="181"/>
                  </a:cubicBezTo>
                  <a:cubicBezTo>
                    <a:pt x="725" y="174"/>
                    <a:pt x="907" y="87"/>
                    <a:pt x="1089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56" name="Freeform 14"/>
            <p:cNvSpPr>
              <a:spLocks/>
            </p:cNvSpPr>
            <p:nvPr/>
          </p:nvSpPr>
          <p:spPr bwMode="auto">
            <a:xfrm>
              <a:off x="2328863" y="958850"/>
              <a:ext cx="539750" cy="360362"/>
            </a:xfrm>
            <a:custGeom>
              <a:avLst/>
              <a:gdLst>
                <a:gd name="T0" fmla="*/ 98 w 340"/>
                <a:gd name="T1" fmla="*/ 227 h 227"/>
                <a:gd name="T2" fmla="*/ 7 w 340"/>
                <a:gd name="T3" fmla="*/ 91 h 227"/>
                <a:gd name="T4" fmla="*/ 143 w 340"/>
                <a:gd name="T5" fmla="*/ 0 h 227"/>
                <a:gd name="T6" fmla="*/ 325 w 340"/>
                <a:gd name="T7" fmla="*/ 91 h 227"/>
                <a:gd name="T8" fmla="*/ 234 w 340"/>
                <a:gd name="T9" fmla="*/ 227 h 2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40" h="227">
                  <a:moveTo>
                    <a:pt x="98" y="227"/>
                  </a:moveTo>
                  <a:cubicBezTo>
                    <a:pt x="49" y="178"/>
                    <a:pt x="0" y="129"/>
                    <a:pt x="7" y="91"/>
                  </a:cubicBezTo>
                  <a:cubicBezTo>
                    <a:pt x="14" y="53"/>
                    <a:pt x="90" y="0"/>
                    <a:pt x="143" y="0"/>
                  </a:cubicBezTo>
                  <a:cubicBezTo>
                    <a:pt x="196" y="0"/>
                    <a:pt x="310" y="53"/>
                    <a:pt x="325" y="91"/>
                  </a:cubicBezTo>
                  <a:cubicBezTo>
                    <a:pt x="340" y="129"/>
                    <a:pt x="287" y="178"/>
                    <a:pt x="234" y="227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57" name="Freeform 15"/>
            <p:cNvSpPr>
              <a:spLocks/>
            </p:cNvSpPr>
            <p:nvPr/>
          </p:nvSpPr>
          <p:spPr bwMode="auto">
            <a:xfrm>
              <a:off x="3325813" y="944563"/>
              <a:ext cx="539750" cy="360362"/>
            </a:xfrm>
            <a:custGeom>
              <a:avLst/>
              <a:gdLst>
                <a:gd name="T0" fmla="*/ 98 w 340"/>
                <a:gd name="T1" fmla="*/ 227 h 227"/>
                <a:gd name="T2" fmla="*/ 7 w 340"/>
                <a:gd name="T3" fmla="*/ 91 h 227"/>
                <a:gd name="T4" fmla="*/ 143 w 340"/>
                <a:gd name="T5" fmla="*/ 0 h 227"/>
                <a:gd name="T6" fmla="*/ 325 w 340"/>
                <a:gd name="T7" fmla="*/ 91 h 227"/>
                <a:gd name="T8" fmla="*/ 234 w 340"/>
                <a:gd name="T9" fmla="*/ 227 h 2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40" h="227">
                  <a:moveTo>
                    <a:pt x="98" y="227"/>
                  </a:moveTo>
                  <a:cubicBezTo>
                    <a:pt x="49" y="178"/>
                    <a:pt x="0" y="129"/>
                    <a:pt x="7" y="91"/>
                  </a:cubicBezTo>
                  <a:cubicBezTo>
                    <a:pt x="14" y="53"/>
                    <a:pt x="90" y="0"/>
                    <a:pt x="143" y="0"/>
                  </a:cubicBezTo>
                  <a:cubicBezTo>
                    <a:pt x="196" y="0"/>
                    <a:pt x="310" y="53"/>
                    <a:pt x="325" y="91"/>
                  </a:cubicBezTo>
                  <a:cubicBezTo>
                    <a:pt x="340" y="129"/>
                    <a:pt x="287" y="178"/>
                    <a:pt x="234" y="227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58" name="Text Box 16"/>
            <p:cNvSpPr txBox="1">
              <a:spLocks noChangeArrowheads="1"/>
            </p:cNvSpPr>
            <p:nvPr/>
          </p:nvSpPr>
          <p:spPr bwMode="auto">
            <a:xfrm>
              <a:off x="2339976" y="1773238"/>
              <a:ext cx="3111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1800"/>
                <a:t>0</a:t>
              </a:r>
            </a:p>
          </p:txBody>
        </p:sp>
        <p:sp>
          <p:nvSpPr>
            <p:cNvPr id="59" name="Text Box 17"/>
            <p:cNvSpPr txBox="1">
              <a:spLocks noChangeArrowheads="1"/>
            </p:cNvSpPr>
            <p:nvPr/>
          </p:nvSpPr>
          <p:spPr bwMode="auto">
            <a:xfrm>
              <a:off x="1908176" y="1125538"/>
              <a:ext cx="3111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1800"/>
                <a:t>1</a:t>
              </a:r>
            </a:p>
          </p:txBody>
        </p:sp>
        <p:sp>
          <p:nvSpPr>
            <p:cNvPr id="60" name="Text Box 18"/>
            <p:cNvSpPr txBox="1">
              <a:spLocks noChangeArrowheads="1"/>
            </p:cNvSpPr>
            <p:nvPr/>
          </p:nvSpPr>
          <p:spPr bwMode="auto">
            <a:xfrm>
              <a:off x="3779838" y="836613"/>
              <a:ext cx="5016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1800"/>
                <a:t>0,1</a:t>
              </a:r>
            </a:p>
          </p:txBody>
        </p:sp>
        <p:sp>
          <p:nvSpPr>
            <p:cNvPr id="61" name="Text Box 19"/>
            <p:cNvSpPr txBox="1">
              <a:spLocks noChangeArrowheads="1"/>
            </p:cNvSpPr>
            <p:nvPr/>
          </p:nvSpPr>
          <p:spPr bwMode="auto">
            <a:xfrm>
              <a:off x="2916238" y="1125538"/>
              <a:ext cx="3111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1800"/>
                <a:t>1</a:t>
              </a:r>
            </a:p>
          </p:txBody>
        </p:sp>
        <p:sp>
          <p:nvSpPr>
            <p:cNvPr id="62" name="Text Box 20"/>
            <p:cNvSpPr txBox="1">
              <a:spLocks noChangeArrowheads="1"/>
            </p:cNvSpPr>
            <p:nvPr/>
          </p:nvSpPr>
          <p:spPr bwMode="auto">
            <a:xfrm>
              <a:off x="2771776" y="836613"/>
              <a:ext cx="3111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1800"/>
                <a:t>0</a:t>
              </a:r>
            </a:p>
          </p:txBody>
        </p:sp>
        <p:sp>
          <p:nvSpPr>
            <p:cNvPr id="63" name="Line 23"/>
            <p:cNvSpPr>
              <a:spLocks noChangeShapeType="1"/>
            </p:cNvSpPr>
            <p:nvPr/>
          </p:nvSpPr>
          <p:spPr bwMode="auto">
            <a:xfrm>
              <a:off x="1042988" y="1341438"/>
              <a:ext cx="360362" cy="71437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4" name="ドーナツ 63"/>
            <p:cNvSpPr/>
            <p:nvPr/>
          </p:nvSpPr>
          <p:spPr>
            <a:xfrm>
              <a:off x="3456420" y="1269949"/>
              <a:ext cx="343983" cy="360413"/>
            </a:xfrm>
            <a:prstGeom prst="donut">
              <a:avLst>
                <a:gd name="adj" fmla="val 7365"/>
              </a:avLst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スライド番号プレースホルダー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3D83A824-DD4A-4DEC-8FBB-C630D35CEAFD}" type="slidenum">
              <a:rPr lang="en-US" altLang="ja-JP" sz="1400" smtClean="0"/>
              <a:pPr eaLnBrk="1" hangingPunct="1">
                <a:spcBef>
                  <a:spcPct val="0"/>
                </a:spcBef>
                <a:buFontTx/>
                <a:buNone/>
              </a:pPr>
              <a:t>15</a:t>
            </a:fld>
            <a:endParaRPr lang="en-US" altLang="ja-JP" sz="1400" smtClean="0"/>
          </a:p>
        </p:txBody>
      </p:sp>
      <p:sp>
        <p:nvSpPr>
          <p:cNvPr id="11270" name="Text Box 72"/>
          <p:cNvSpPr txBox="1">
            <a:spLocks noChangeArrowheads="1"/>
          </p:cNvSpPr>
          <p:nvPr/>
        </p:nvSpPr>
        <p:spPr bwMode="auto">
          <a:xfrm>
            <a:off x="1258888" y="1989138"/>
            <a:ext cx="3552576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600" b="1" dirty="0"/>
              <a:t>R11</a:t>
            </a:r>
            <a:r>
              <a:rPr lang="en-US" altLang="ja-JP" sz="1600" b="1" baseline="30000" dirty="0"/>
              <a:t>0</a:t>
            </a:r>
            <a:r>
              <a:rPr lang="en-US" altLang="ja-JP" sz="1600" b="1" dirty="0"/>
              <a:t>=ε</a:t>
            </a:r>
            <a:r>
              <a:rPr lang="ja-JP" altLang="en-US" sz="1600" b="1" dirty="0"/>
              <a:t>　　</a:t>
            </a:r>
            <a:r>
              <a:rPr lang="ja-JP" altLang="en-US" sz="1600" b="1" dirty="0" smtClean="0"/>
              <a:t> </a:t>
            </a:r>
            <a:r>
              <a:rPr lang="en-US" altLang="ja-JP" sz="1600" b="1" dirty="0" smtClean="0"/>
              <a:t>R12</a:t>
            </a:r>
            <a:r>
              <a:rPr lang="en-US" altLang="ja-JP" sz="1600" b="1" baseline="30000" dirty="0" smtClean="0"/>
              <a:t>0</a:t>
            </a:r>
            <a:r>
              <a:rPr lang="en-US" altLang="ja-JP" sz="1600" b="1" dirty="0" smtClean="0"/>
              <a:t>=1          </a:t>
            </a:r>
            <a:r>
              <a:rPr lang="en-US" altLang="ja-JP" sz="1600" b="1" dirty="0"/>
              <a:t>R13</a:t>
            </a:r>
            <a:r>
              <a:rPr lang="en-US" altLang="ja-JP" sz="1600" b="1" baseline="30000" dirty="0"/>
              <a:t>0</a:t>
            </a:r>
            <a:r>
              <a:rPr lang="en-US" altLang="ja-JP" sz="1600" b="1" dirty="0"/>
              <a:t>=0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600" b="1" dirty="0"/>
              <a:t>R21</a:t>
            </a:r>
            <a:r>
              <a:rPr lang="en-US" altLang="ja-JP" sz="1600" b="1" baseline="30000" dirty="0"/>
              <a:t>0</a:t>
            </a:r>
            <a:r>
              <a:rPr lang="en-US" altLang="ja-JP" sz="1600" b="1" dirty="0"/>
              <a:t>=φ</a:t>
            </a:r>
            <a:r>
              <a:rPr lang="ja-JP" altLang="en-US" sz="1600" b="1" dirty="0"/>
              <a:t>　　</a:t>
            </a:r>
            <a:r>
              <a:rPr lang="en-US" altLang="ja-JP" sz="1600" b="1" dirty="0"/>
              <a:t>R22</a:t>
            </a:r>
            <a:r>
              <a:rPr lang="en-US" altLang="ja-JP" sz="1600" b="1" baseline="30000" dirty="0"/>
              <a:t>0</a:t>
            </a:r>
            <a:r>
              <a:rPr lang="en-US" altLang="ja-JP" sz="1600" b="1" dirty="0"/>
              <a:t>=0+ε    </a:t>
            </a:r>
            <a:r>
              <a:rPr lang="en-US" altLang="ja-JP" sz="1600" b="1" dirty="0" smtClean="0"/>
              <a:t>  R23</a:t>
            </a:r>
            <a:r>
              <a:rPr lang="en-US" altLang="ja-JP" sz="1600" b="1" baseline="30000" dirty="0" smtClean="0"/>
              <a:t>0</a:t>
            </a:r>
            <a:r>
              <a:rPr lang="en-US" altLang="ja-JP" sz="1600" b="1" dirty="0" smtClean="0"/>
              <a:t>=1</a:t>
            </a:r>
            <a:endParaRPr lang="en-US" altLang="ja-JP" sz="1600" b="1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600" b="1" dirty="0"/>
              <a:t>R31</a:t>
            </a:r>
            <a:r>
              <a:rPr lang="en-US" altLang="ja-JP" sz="1600" b="1" baseline="30000" dirty="0"/>
              <a:t>0</a:t>
            </a:r>
            <a:r>
              <a:rPr lang="en-US" altLang="ja-JP" sz="1600" b="1" dirty="0"/>
              <a:t>=φ</a:t>
            </a:r>
            <a:r>
              <a:rPr lang="ja-JP" altLang="en-US" sz="1600" b="1" dirty="0"/>
              <a:t>　　</a:t>
            </a:r>
            <a:r>
              <a:rPr lang="en-US" altLang="ja-JP" sz="1600" b="1" dirty="0"/>
              <a:t>R32</a:t>
            </a:r>
            <a:r>
              <a:rPr lang="en-US" altLang="ja-JP" sz="1600" b="1" baseline="30000" dirty="0"/>
              <a:t>0</a:t>
            </a:r>
            <a:r>
              <a:rPr lang="en-US" altLang="ja-JP" sz="1600" b="1" dirty="0"/>
              <a:t>=φ       </a:t>
            </a:r>
            <a:r>
              <a:rPr lang="en-US" altLang="ja-JP" sz="1600" b="1" dirty="0" smtClean="0"/>
              <a:t>  </a:t>
            </a:r>
            <a:r>
              <a:rPr lang="en-US" altLang="ja-JP" sz="1600" b="1" dirty="0"/>
              <a:t>R33</a:t>
            </a:r>
            <a:r>
              <a:rPr lang="en-US" altLang="ja-JP" sz="1600" b="1" baseline="30000" dirty="0"/>
              <a:t>0</a:t>
            </a:r>
            <a:r>
              <a:rPr lang="en-US" altLang="ja-JP" sz="1600" b="1" dirty="0"/>
              <a:t>=0+1+ε</a:t>
            </a:r>
          </a:p>
        </p:txBody>
      </p:sp>
      <p:sp>
        <p:nvSpPr>
          <p:cNvPr id="11273" name="Text Box 78"/>
          <p:cNvSpPr txBox="1">
            <a:spLocks noChangeArrowheads="1"/>
          </p:cNvSpPr>
          <p:nvPr/>
        </p:nvSpPr>
        <p:spPr bwMode="auto">
          <a:xfrm>
            <a:off x="1042988" y="2997200"/>
            <a:ext cx="49164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600"/>
              <a:t>L(M)=          =R13</a:t>
            </a:r>
            <a:r>
              <a:rPr lang="en-US" altLang="ja-JP" sz="1600" baseline="30000"/>
              <a:t>2</a:t>
            </a:r>
            <a:r>
              <a:rPr lang="en-US" altLang="ja-JP" sz="1600"/>
              <a:t> ∪ R13</a:t>
            </a:r>
            <a:r>
              <a:rPr lang="en-US" altLang="ja-JP" sz="1600" baseline="30000"/>
              <a:t>2</a:t>
            </a:r>
            <a:r>
              <a:rPr lang="en-US" altLang="ja-JP" sz="1600"/>
              <a:t>(R33</a:t>
            </a:r>
            <a:r>
              <a:rPr lang="en-US" altLang="ja-JP" sz="1600" baseline="30000"/>
              <a:t>2</a:t>
            </a:r>
            <a:r>
              <a:rPr lang="en-US" altLang="ja-JP" sz="1600"/>
              <a:t>)*R33</a:t>
            </a:r>
            <a:r>
              <a:rPr lang="en-US" altLang="ja-JP" sz="1600" baseline="30000"/>
              <a:t>2</a:t>
            </a:r>
            <a:r>
              <a:rPr lang="en-US" altLang="ja-JP" sz="1600"/>
              <a:t> </a:t>
            </a:r>
          </a:p>
        </p:txBody>
      </p:sp>
      <p:grpSp>
        <p:nvGrpSpPr>
          <p:cNvPr id="11274" name="Group 79"/>
          <p:cNvGrpSpPr>
            <a:grpSpLocks/>
          </p:cNvGrpSpPr>
          <p:nvPr/>
        </p:nvGrpSpPr>
        <p:grpSpPr bwMode="auto">
          <a:xfrm>
            <a:off x="1619250" y="2852738"/>
            <a:ext cx="544513" cy="522287"/>
            <a:chOff x="1552" y="2341"/>
            <a:chExt cx="343" cy="329"/>
          </a:xfrm>
        </p:grpSpPr>
        <p:sp>
          <p:nvSpPr>
            <p:cNvPr id="11302" name="Text Box 80"/>
            <p:cNvSpPr txBox="1">
              <a:spLocks noChangeArrowheads="1"/>
            </p:cNvSpPr>
            <p:nvPr/>
          </p:nvSpPr>
          <p:spPr bwMode="auto">
            <a:xfrm>
              <a:off x="1552" y="2414"/>
              <a:ext cx="2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1600"/>
                <a:t>R</a:t>
              </a:r>
            </a:p>
          </p:txBody>
        </p:sp>
        <p:sp>
          <p:nvSpPr>
            <p:cNvPr id="11303" name="Text Box 81"/>
            <p:cNvSpPr txBox="1">
              <a:spLocks noChangeArrowheads="1"/>
            </p:cNvSpPr>
            <p:nvPr/>
          </p:nvSpPr>
          <p:spPr bwMode="auto">
            <a:xfrm>
              <a:off x="1655" y="2478"/>
              <a:ext cx="24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1400"/>
                <a:t>13</a:t>
              </a:r>
            </a:p>
          </p:txBody>
        </p:sp>
        <p:sp>
          <p:nvSpPr>
            <p:cNvPr id="11304" name="Text Box 82"/>
            <p:cNvSpPr txBox="1">
              <a:spLocks noChangeArrowheads="1"/>
            </p:cNvSpPr>
            <p:nvPr/>
          </p:nvSpPr>
          <p:spPr bwMode="auto">
            <a:xfrm>
              <a:off x="1655" y="2341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1400"/>
                <a:t>3</a:t>
              </a:r>
            </a:p>
          </p:txBody>
        </p:sp>
      </p:grpSp>
      <p:sp>
        <p:nvSpPr>
          <p:cNvPr id="11275" name="Line 83"/>
          <p:cNvSpPr>
            <a:spLocks noChangeShapeType="1"/>
          </p:cNvSpPr>
          <p:nvPr/>
        </p:nvSpPr>
        <p:spPr bwMode="auto">
          <a:xfrm flipH="1">
            <a:off x="971550" y="3284538"/>
            <a:ext cx="1584325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1276" name="Text Box 84"/>
          <p:cNvSpPr txBox="1">
            <a:spLocks noChangeArrowheads="1"/>
          </p:cNvSpPr>
          <p:nvPr/>
        </p:nvSpPr>
        <p:spPr bwMode="auto">
          <a:xfrm>
            <a:off x="4067175" y="3644900"/>
            <a:ext cx="33131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600"/>
              <a:t>R33</a:t>
            </a:r>
            <a:r>
              <a:rPr lang="en-US" altLang="ja-JP" sz="1600" baseline="30000"/>
              <a:t>2</a:t>
            </a:r>
            <a:r>
              <a:rPr lang="en-US" altLang="ja-JP" sz="1600"/>
              <a:t>=R33</a:t>
            </a:r>
            <a:r>
              <a:rPr lang="en-US" altLang="ja-JP" sz="1600" baseline="30000"/>
              <a:t>1</a:t>
            </a:r>
            <a:r>
              <a:rPr lang="en-US" altLang="ja-JP" sz="1600"/>
              <a:t>∪R32</a:t>
            </a:r>
            <a:r>
              <a:rPr lang="en-US" altLang="ja-JP" sz="1600" baseline="30000"/>
              <a:t>1</a:t>
            </a:r>
            <a:r>
              <a:rPr lang="en-US" altLang="ja-JP" sz="1600"/>
              <a:t>(R22</a:t>
            </a:r>
            <a:r>
              <a:rPr lang="en-US" altLang="ja-JP" sz="1600" baseline="30000"/>
              <a:t>1</a:t>
            </a:r>
            <a:r>
              <a:rPr lang="en-US" altLang="ja-JP" sz="1600"/>
              <a:t>)*R23</a:t>
            </a:r>
            <a:r>
              <a:rPr lang="en-US" altLang="ja-JP" sz="1600" baseline="30000"/>
              <a:t>1</a:t>
            </a:r>
            <a:endParaRPr lang="en-US" altLang="ja-JP" sz="1600"/>
          </a:p>
        </p:txBody>
      </p:sp>
      <p:sp>
        <p:nvSpPr>
          <p:cNvPr id="11277" name="Line 85"/>
          <p:cNvSpPr>
            <a:spLocks noChangeShapeType="1"/>
          </p:cNvSpPr>
          <p:nvPr/>
        </p:nvSpPr>
        <p:spPr bwMode="auto">
          <a:xfrm>
            <a:off x="3924300" y="3284538"/>
            <a:ext cx="503238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1278" name="Text Box 86"/>
          <p:cNvSpPr txBox="1">
            <a:spLocks noChangeArrowheads="1"/>
          </p:cNvSpPr>
          <p:nvPr/>
        </p:nvSpPr>
        <p:spPr bwMode="auto">
          <a:xfrm>
            <a:off x="539750" y="3644900"/>
            <a:ext cx="32400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600"/>
              <a:t>R13</a:t>
            </a:r>
            <a:r>
              <a:rPr lang="en-US" altLang="ja-JP" sz="1600" baseline="30000"/>
              <a:t>2</a:t>
            </a:r>
            <a:r>
              <a:rPr lang="en-US" altLang="ja-JP" sz="1600"/>
              <a:t>=R13</a:t>
            </a:r>
            <a:r>
              <a:rPr lang="en-US" altLang="ja-JP" sz="1600" baseline="30000"/>
              <a:t>1</a:t>
            </a:r>
            <a:r>
              <a:rPr lang="en-US" altLang="ja-JP" sz="1600"/>
              <a:t>∪R12</a:t>
            </a:r>
            <a:r>
              <a:rPr lang="en-US" altLang="ja-JP" sz="1600" baseline="30000"/>
              <a:t>1</a:t>
            </a:r>
            <a:r>
              <a:rPr lang="en-US" altLang="ja-JP" sz="1600"/>
              <a:t>(R22</a:t>
            </a:r>
            <a:r>
              <a:rPr lang="en-US" altLang="ja-JP" sz="1600" baseline="30000"/>
              <a:t>1</a:t>
            </a:r>
            <a:r>
              <a:rPr lang="en-US" altLang="ja-JP" sz="1600"/>
              <a:t>)*R23</a:t>
            </a:r>
            <a:r>
              <a:rPr lang="en-US" altLang="ja-JP" sz="1600" baseline="30000"/>
              <a:t>1</a:t>
            </a:r>
            <a:endParaRPr lang="en-US" altLang="ja-JP" sz="1600"/>
          </a:p>
        </p:txBody>
      </p:sp>
      <p:sp>
        <p:nvSpPr>
          <p:cNvPr id="11279" name="Text Box 87"/>
          <p:cNvSpPr txBox="1">
            <a:spLocks noChangeArrowheads="1"/>
          </p:cNvSpPr>
          <p:nvPr/>
        </p:nvSpPr>
        <p:spPr bwMode="auto">
          <a:xfrm>
            <a:off x="468313" y="4292600"/>
            <a:ext cx="30019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600"/>
              <a:t>R13</a:t>
            </a:r>
            <a:r>
              <a:rPr lang="en-US" altLang="ja-JP" sz="1600" baseline="30000"/>
              <a:t>1</a:t>
            </a:r>
            <a:r>
              <a:rPr lang="en-US" altLang="ja-JP" sz="1600"/>
              <a:t>=R13</a:t>
            </a:r>
            <a:r>
              <a:rPr lang="en-US" altLang="ja-JP" sz="1600" baseline="30000"/>
              <a:t>0</a:t>
            </a:r>
            <a:r>
              <a:rPr lang="en-US" altLang="ja-JP" sz="1600"/>
              <a:t>∪R11</a:t>
            </a:r>
            <a:r>
              <a:rPr lang="en-US" altLang="ja-JP" sz="1600" baseline="30000"/>
              <a:t>0</a:t>
            </a:r>
            <a:r>
              <a:rPr lang="ja-JP" altLang="en-US" sz="1600"/>
              <a:t>（</a:t>
            </a:r>
            <a:r>
              <a:rPr lang="en-US" altLang="ja-JP" sz="1600"/>
              <a:t>R11</a:t>
            </a:r>
            <a:r>
              <a:rPr lang="en-US" altLang="ja-JP" sz="1600" baseline="30000"/>
              <a:t>0</a:t>
            </a:r>
            <a:r>
              <a:rPr lang="en-US" altLang="ja-JP" sz="1600"/>
              <a:t>)*R13</a:t>
            </a:r>
            <a:r>
              <a:rPr lang="en-US" altLang="ja-JP" sz="1600" baseline="30000"/>
              <a:t>0</a:t>
            </a:r>
          </a:p>
        </p:txBody>
      </p:sp>
      <p:sp>
        <p:nvSpPr>
          <p:cNvPr id="11280" name="Text Box 88"/>
          <p:cNvSpPr txBox="1">
            <a:spLocks noChangeArrowheads="1"/>
          </p:cNvSpPr>
          <p:nvPr/>
        </p:nvSpPr>
        <p:spPr bwMode="auto">
          <a:xfrm>
            <a:off x="468313" y="4868863"/>
            <a:ext cx="32400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600"/>
              <a:t>R12</a:t>
            </a:r>
            <a:r>
              <a:rPr lang="en-US" altLang="ja-JP" sz="1600" baseline="30000"/>
              <a:t>1</a:t>
            </a:r>
            <a:r>
              <a:rPr lang="en-US" altLang="ja-JP" sz="1600"/>
              <a:t>=R12</a:t>
            </a:r>
            <a:r>
              <a:rPr lang="en-US" altLang="ja-JP" sz="1600" baseline="30000"/>
              <a:t>0</a:t>
            </a:r>
            <a:r>
              <a:rPr lang="en-US" altLang="ja-JP" sz="1600"/>
              <a:t>∪R11</a:t>
            </a:r>
            <a:r>
              <a:rPr lang="en-US" altLang="ja-JP" sz="1600" baseline="30000"/>
              <a:t>0</a:t>
            </a:r>
            <a:r>
              <a:rPr lang="en-US" altLang="ja-JP" sz="1600"/>
              <a:t>(R11</a:t>
            </a:r>
            <a:r>
              <a:rPr lang="en-US" altLang="ja-JP" sz="1600" baseline="30000"/>
              <a:t>0</a:t>
            </a:r>
            <a:r>
              <a:rPr lang="en-US" altLang="ja-JP" sz="1600"/>
              <a:t>)*R12</a:t>
            </a:r>
            <a:r>
              <a:rPr lang="en-US" altLang="ja-JP" sz="1600" baseline="30000"/>
              <a:t>0</a:t>
            </a:r>
            <a:endParaRPr lang="en-US" altLang="ja-JP" sz="1600"/>
          </a:p>
        </p:txBody>
      </p:sp>
      <p:sp>
        <p:nvSpPr>
          <p:cNvPr id="11281" name="Text Box 89"/>
          <p:cNvSpPr txBox="1">
            <a:spLocks noChangeArrowheads="1"/>
          </p:cNvSpPr>
          <p:nvPr/>
        </p:nvSpPr>
        <p:spPr bwMode="auto">
          <a:xfrm>
            <a:off x="2700338" y="5445125"/>
            <a:ext cx="30019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600"/>
              <a:t>R22</a:t>
            </a:r>
            <a:r>
              <a:rPr lang="en-US" altLang="ja-JP" sz="1600" baseline="30000"/>
              <a:t>1</a:t>
            </a:r>
            <a:r>
              <a:rPr lang="en-US" altLang="ja-JP" sz="1600"/>
              <a:t>=R22</a:t>
            </a:r>
            <a:r>
              <a:rPr lang="en-US" altLang="ja-JP" sz="1600" baseline="30000"/>
              <a:t>0</a:t>
            </a:r>
            <a:r>
              <a:rPr lang="en-US" altLang="ja-JP" sz="1600"/>
              <a:t>∪R21</a:t>
            </a:r>
            <a:r>
              <a:rPr lang="en-US" altLang="ja-JP" sz="1600" baseline="30000"/>
              <a:t>0</a:t>
            </a:r>
            <a:r>
              <a:rPr lang="ja-JP" altLang="en-US" sz="1600"/>
              <a:t>（</a:t>
            </a:r>
            <a:r>
              <a:rPr lang="en-US" altLang="ja-JP" sz="1600"/>
              <a:t>R11</a:t>
            </a:r>
            <a:r>
              <a:rPr lang="en-US" altLang="ja-JP" sz="1600" baseline="30000"/>
              <a:t>0</a:t>
            </a:r>
            <a:r>
              <a:rPr lang="en-US" altLang="ja-JP" sz="1600"/>
              <a:t>)*R12</a:t>
            </a:r>
            <a:r>
              <a:rPr lang="en-US" altLang="ja-JP" sz="1600" baseline="30000"/>
              <a:t>0</a:t>
            </a:r>
          </a:p>
        </p:txBody>
      </p:sp>
      <p:sp>
        <p:nvSpPr>
          <p:cNvPr id="11282" name="Text Box 90"/>
          <p:cNvSpPr txBox="1">
            <a:spLocks noChangeArrowheads="1"/>
          </p:cNvSpPr>
          <p:nvPr/>
        </p:nvSpPr>
        <p:spPr bwMode="auto">
          <a:xfrm>
            <a:off x="2771775" y="6021388"/>
            <a:ext cx="30019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600"/>
              <a:t>R23</a:t>
            </a:r>
            <a:r>
              <a:rPr lang="en-US" altLang="ja-JP" sz="1600" baseline="30000"/>
              <a:t>1</a:t>
            </a:r>
            <a:r>
              <a:rPr lang="en-US" altLang="ja-JP" sz="1600"/>
              <a:t>=R23</a:t>
            </a:r>
            <a:r>
              <a:rPr lang="en-US" altLang="ja-JP" sz="1600" baseline="30000"/>
              <a:t>0</a:t>
            </a:r>
            <a:r>
              <a:rPr lang="en-US" altLang="ja-JP" sz="1600"/>
              <a:t>∪R21</a:t>
            </a:r>
            <a:r>
              <a:rPr lang="en-US" altLang="ja-JP" sz="1600" baseline="30000"/>
              <a:t>0</a:t>
            </a:r>
            <a:r>
              <a:rPr lang="ja-JP" altLang="en-US" sz="1600"/>
              <a:t>（</a:t>
            </a:r>
            <a:r>
              <a:rPr lang="en-US" altLang="ja-JP" sz="1600"/>
              <a:t>R11</a:t>
            </a:r>
            <a:r>
              <a:rPr lang="en-US" altLang="ja-JP" sz="1600" baseline="30000"/>
              <a:t>0</a:t>
            </a:r>
            <a:r>
              <a:rPr lang="en-US" altLang="ja-JP" sz="1600"/>
              <a:t>)*R13</a:t>
            </a:r>
            <a:r>
              <a:rPr lang="en-US" altLang="ja-JP" sz="1600" baseline="30000"/>
              <a:t>0</a:t>
            </a:r>
          </a:p>
        </p:txBody>
      </p:sp>
      <p:sp>
        <p:nvSpPr>
          <p:cNvPr id="11283" name="Text Box 91"/>
          <p:cNvSpPr txBox="1">
            <a:spLocks noChangeArrowheads="1"/>
          </p:cNvSpPr>
          <p:nvPr/>
        </p:nvSpPr>
        <p:spPr bwMode="auto">
          <a:xfrm>
            <a:off x="5076825" y="4221163"/>
            <a:ext cx="32400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600"/>
              <a:t>R33</a:t>
            </a:r>
            <a:r>
              <a:rPr lang="en-US" altLang="ja-JP" sz="1600" baseline="30000"/>
              <a:t>1</a:t>
            </a:r>
            <a:r>
              <a:rPr lang="en-US" altLang="ja-JP" sz="1600"/>
              <a:t>=R33</a:t>
            </a:r>
            <a:r>
              <a:rPr lang="en-US" altLang="ja-JP" sz="1600" baseline="30000"/>
              <a:t>0</a:t>
            </a:r>
            <a:r>
              <a:rPr lang="en-US" altLang="ja-JP" sz="1600"/>
              <a:t>∪R31</a:t>
            </a:r>
            <a:r>
              <a:rPr lang="en-US" altLang="ja-JP" sz="1600" baseline="30000"/>
              <a:t>0</a:t>
            </a:r>
            <a:r>
              <a:rPr lang="en-US" altLang="ja-JP" sz="1600"/>
              <a:t>(R11</a:t>
            </a:r>
            <a:r>
              <a:rPr lang="en-US" altLang="ja-JP" sz="1600" baseline="30000"/>
              <a:t>0</a:t>
            </a:r>
            <a:r>
              <a:rPr lang="en-US" altLang="ja-JP" sz="1600"/>
              <a:t>)*R13</a:t>
            </a:r>
            <a:r>
              <a:rPr lang="en-US" altLang="ja-JP" sz="1600" baseline="30000"/>
              <a:t>0</a:t>
            </a:r>
            <a:endParaRPr lang="en-US" altLang="ja-JP" sz="1600"/>
          </a:p>
        </p:txBody>
      </p:sp>
      <p:sp>
        <p:nvSpPr>
          <p:cNvPr id="11284" name="Text Box 92"/>
          <p:cNvSpPr txBox="1">
            <a:spLocks noChangeArrowheads="1"/>
          </p:cNvSpPr>
          <p:nvPr/>
        </p:nvSpPr>
        <p:spPr bwMode="auto">
          <a:xfrm>
            <a:off x="5076825" y="4868863"/>
            <a:ext cx="30019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600"/>
              <a:t>R32</a:t>
            </a:r>
            <a:r>
              <a:rPr lang="en-US" altLang="ja-JP" sz="1600" baseline="30000"/>
              <a:t>1</a:t>
            </a:r>
            <a:r>
              <a:rPr lang="en-US" altLang="ja-JP" sz="1600"/>
              <a:t>=R32</a:t>
            </a:r>
            <a:r>
              <a:rPr lang="en-US" altLang="ja-JP" sz="1600" baseline="30000"/>
              <a:t>0</a:t>
            </a:r>
            <a:r>
              <a:rPr lang="en-US" altLang="ja-JP" sz="1600"/>
              <a:t>∪R31</a:t>
            </a:r>
            <a:r>
              <a:rPr lang="en-US" altLang="ja-JP" sz="1600" baseline="30000"/>
              <a:t>0</a:t>
            </a:r>
            <a:r>
              <a:rPr lang="ja-JP" altLang="en-US" sz="1600"/>
              <a:t>（</a:t>
            </a:r>
            <a:r>
              <a:rPr lang="en-US" altLang="ja-JP" sz="1600"/>
              <a:t>R11</a:t>
            </a:r>
            <a:r>
              <a:rPr lang="en-US" altLang="ja-JP" sz="1600" baseline="30000"/>
              <a:t>0</a:t>
            </a:r>
            <a:r>
              <a:rPr lang="en-US" altLang="ja-JP" sz="1600"/>
              <a:t>)*R12</a:t>
            </a:r>
            <a:r>
              <a:rPr lang="en-US" altLang="ja-JP" sz="1600" baseline="30000"/>
              <a:t>0</a:t>
            </a:r>
          </a:p>
        </p:txBody>
      </p:sp>
      <p:sp>
        <p:nvSpPr>
          <p:cNvPr id="11285" name="Line 93"/>
          <p:cNvSpPr>
            <a:spLocks noChangeShapeType="1"/>
          </p:cNvSpPr>
          <p:nvPr/>
        </p:nvSpPr>
        <p:spPr bwMode="auto">
          <a:xfrm flipH="1">
            <a:off x="900113" y="4005263"/>
            <a:ext cx="503237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1286" name="Line 94"/>
          <p:cNvSpPr>
            <a:spLocks noChangeShapeType="1"/>
          </p:cNvSpPr>
          <p:nvPr/>
        </p:nvSpPr>
        <p:spPr bwMode="auto">
          <a:xfrm flipH="1">
            <a:off x="827088" y="3933825"/>
            <a:ext cx="1152525" cy="9350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1287" name="Line 95"/>
          <p:cNvSpPr>
            <a:spLocks noChangeShapeType="1"/>
          </p:cNvSpPr>
          <p:nvPr/>
        </p:nvSpPr>
        <p:spPr bwMode="auto">
          <a:xfrm>
            <a:off x="2627313" y="3933825"/>
            <a:ext cx="360362" cy="1582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1288" name="Line 96"/>
          <p:cNvSpPr>
            <a:spLocks noChangeShapeType="1"/>
          </p:cNvSpPr>
          <p:nvPr/>
        </p:nvSpPr>
        <p:spPr bwMode="auto">
          <a:xfrm flipH="1">
            <a:off x="3132138" y="4005263"/>
            <a:ext cx="71437" cy="2016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1289" name="Line 97"/>
          <p:cNvSpPr>
            <a:spLocks noChangeShapeType="1"/>
          </p:cNvSpPr>
          <p:nvPr/>
        </p:nvSpPr>
        <p:spPr bwMode="auto">
          <a:xfrm>
            <a:off x="5003800" y="3933825"/>
            <a:ext cx="288925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1290" name="Line 98"/>
          <p:cNvSpPr>
            <a:spLocks noChangeShapeType="1"/>
          </p:cNvSpPr>
          <p:nvPr/>
        </p:nvSpPr>
        <p:spPr bwMode="auto">
          <a:xfrm flipH="1">
            <a:off x="5364163" y="3933825"/>
            <a:ext cx="215900" cy="9350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1291" name="Line 99"/>
          <p:cNvSpPr>
            <a:spLocks noChangeShapeType="1"/>
          </p:cNvSpPr>
          <p:nvPr/>
        </p:nvSpPr>
        <p:spPr bwMode="auto">
          <a:xfrm flipH="1">
            <a:off x="3059113" y="4005263"/>
            <a:ext cx="3097212" cy="14398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1292" name="Line 100"/>
          <p:cNvSpPr>
            <a:spLocks noChangeShapeType="1"/>
          </p:cNvSpPr>
          <p:nvPr/>
        </p:nvSpPr>
        <p:spPr bwMode="auto">
          <a:xfrm flipH="1">
            <a:off x="3203575" y="3860800"/>
            <a:ext cx="3600450" cy="2089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1293" name="Text Box 101"/>
          <p:cNvSpPr txBox="1">
            <a:spLocks noChangeArrowheads="1"/>
          </p:cNvSpPr>
          <p:nvPr/>
        </p:nvSpPr>
        <p:spPr bwMode="auto">
          <a:xfrm>
            <a:off x="1331913" y="4508500"/>
            <a:ext cx="28082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ja-JP" sz="1600">
                <a:solidFill>
                  <a:schemeClr val="accent2"/>
                </a:solidFill>
              </a:rPr>
              <a:t>0      ε      ε</a:t>
            </a:r>
            <a:r>
              <a:rPr lang="ja-JP" altLang="en-US" sz="1600">
                <a:solidFill>
                  <a:schemeClr val="accent2"/>
                </a:solidFill>
              </a:rPr>
              <a:t>　　　</a:t>
            </a:r>
            <a:r>
              <a:rPr lang="en-US" altLang="ja-JP" sz="1600">
                <a:solidFill>
                  <a:schemeClr val="accent2"/>
                </a:solidFill>
              </a:rPr>
              <a:t>0   ⇒0</a:t>
            </a:r>
            <a:r>
              <a:rPr lang="en-US" altLang="ja-JP" sz="1600"/>
              <a:t> </a:t>
            </a:r>
          </a:p>
        </p:txBody>
      </p:sp>
      <p:sp>
        <p:nvSpPr>
          <p:cNvPr id="11294" name="Text Box 102"/>
          <p:cNvSpPr txBox="1">
            <a:spLocks noChangeArrowheads="1"/>
          </p:cNvSpPr>
          <p:nvPr/>
        </p:nvSpPr>
        <p:spPr bwMode="auto">
          <a:xfrm>
            <a:off x="1331913" y="5157788"/>
            <a:ext cx="28082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ja-JP" sz="1600">
                <a:solidFill>
                  <a:schemeClr val="accent2"/>
                </a:solidFill>
              </a:rPr>
              <a:t>1      ε      ε</a:t>
            </a:r>
            <a:r>
              <a:rPr lang="ja-JP" altLang="en-US" sz="1600">
                <a:solidFill>
                  <a:schemeClr val="accent2"/>
                </a:solidFill>
              </a:rPr>
              <a:t>　　　</a:t>
            </a:r>
            <a:r>
              <a:rPr lang="en-US" altLang="ja-JP" sz="1600">
                <a:solidFill>
                  <a:schemeClr val="accent2"/>
                </a:solidFill>
              </a:rPr>
              <a:t>1   ⇒1</a:t>
            </a:r>
            <a:r>
              <a:rPr lang="en-US" altLang="ja-JP" sz="1600"/>
              <a:t> </a:t>
            </a:r>
          </a:p>
        </p:txBody>
      </p:sp>
      <p:sp>
        <p:nvSpPr>
          <p:cNvPr id="11295" name="Text Box 103"/>
          <p:cNvSpPr txBox="1">
            <a:spLocks noChangeArrowheads="1"/>
          </p:cNvSpPr>
          <p:nvPr/>
        </p:nvSpPr>
        <p:spPr bwMode="auto">
          <a:xfrm>
            <a:off x="5435600" y="4508500"/>
            <a:ext cx="28082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ja-JP" sz="1600">
                <a:solidFill>
                  <a:schemeClr val="accent2"/>
                </a:solidFill>
              </a:rPr>
              <a:t>0+1+ε    φ</a:t>
            </a:r>
            <a:r>
              <a:rPr lang="ja-JP" altLang="en-US" sz="1600">
                <a:solidFill>
                  <a:schemeClr val="accent2"/>
                </a:solidFill>
              </a:rPr>
              <a:t>　　　　⇒</a:t>
            </a:r>
            <a:r>
              <a:rPr lang="en-US" altLang="ja-JP" sz="1600">
                <a:solidFill>
                  <a:schemeClr val="accent2"/>
                </a:solidFill>
              </a:rPr>
              <a:t>0+1+ε</a:t>
            </a:r>
          </a:p>
        </p:txBody>
      </p:sp>
      <p:sp>
        <p:nvSpPr>
          <p:cNvPr id="11296" name="Text Box 104"/>
          <p:cNvSpPr txBox="1">
            <a:spLocks noChangeArrowheads="1"/>
          </p:cNvSpPr>
          <p:nvPr/>
        </p:nvSpPr>
        <p:spPr bwMode="auto">
          <a:xfrm>
            <a:off x="5508625" y="5157788"/>
            <a:ext cx="28082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ja-JP" altLang="en-US" sz="1600"/>
              <a:t>　　</a:t>
            </a:r>
            <a:r>
              <a:rPr lang="en-US" altLang="ja-JP" sz="1600">
                <a:solidFill>
                  <a:schemeClr val="accent2"/>
                </a:solidFill>
              </a:rPr>
              <a:t>φ    </a:t>
            </a:r>
            <a:r>
              <a:rPr lang="ja-JP" altLang="en-US" sz="1600">
                <a:solidFill>
                  <a:schemeClr val="accent2"/>
                </a:solidFill>
              </a:rPr>
              <a:t>　</a:t>
            </a:r>
            <a:r>
              <a:rPr lang="en-US" altLang="ja-JP" sz="1600">
                <a:solidFill>
                  <a:schemeClr val="accent2"/>
                </a:solidFill>
              </a:rPr>
              <a:t>φ</a:t>
            </a:r>
            <a:r>
              <a:rPr lang="ja-JP" altLang="en-US" sz="1600">
                <a:solidFill>
                  <a:schemeClr val="accent2"/>
                </a:solidFill>
              </a:rPr>
              <a:t>　　　　⇒</a:t>
            </a:r>
            <a:r>
              <a:rPr lang="en-US" altLang="ja-JP" sz="1600">
                <a:solidFill>
                  <a:schemeClr val="accent2"/>
                </a:solidFill>
              </a:rPr>
              <a:t>φ</a:t>
            </a:r>
          </a:p>
        </p:txBody>
      </p:sp>
      <p:sp>
        <p:nvSpPr>
          <p:cNvPr id="11297" name="Text Box 105"/>
          <p:cNvSpPr txBox="1">
            <a:spLocks noChangeArrowheads="1"/>
          </p:cNvSpPr>
          <p:nvPr/>
        </p:nvSpPr>
        <p:spPr bwMode="auto">
          <a:xfrm>
            <a:off x="3348038" y="5734050"/>
            <a:ext cx="28082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ja-JP" sz="1600">
                <a:solidFill>
                  <a:schemeClr val="accent2"/>
                </a:solidFill>
              </a:rPr>
              <a:t>0+ε    φ</a:t>
            </a:r>
            <a:r>
              <a:rPr lang="ja-JP" altLang="en-US" sz="1600">
                <a:solidFill>
                  <a:schemeClr val="accent2"/>
                </a:solidFill>
              </a:rPr>
              <a:t>　　　　　　　⇒</a:t>
            </a:r>
            <a:r>
              <a:rPr lang="en-US" altLang="ja-JP" sz="1600">
                <a:solidFill>
                  <a:schemeClr val="accent2"/>
                </a:solidFill>
              </a:rPr>
              <a:t>0+ε</a:t>
            </a:r>
          </a:p>
        </p:txBody>
      </p:sp>
      <p:sp>
        <p:nvSpPr>
          <p:cNvPr id="11298" name="Text Box 106"/>
          <p:cNvSpPr txBox="1">
            <a:spLocks noChangeArrowheads="1"/>
          </p:cNvSpPr>
          <p:nvPr/>
        </p:nvSpPr>
        <p:spPr bwMode="auto">
          <a:xfrm>
            <a:off x="3419475" y="6237288"/>
            <a:ext cx="28082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ja-JP" sz="1600">
                <a:solidFill>
                  <a:schemeClr val="accent2"/>
                </a:solidFill>
              </a:rPr>
              <a:t>1</a:t>
            </a:r>
            <a:r>
              <a:rPr lang="ja-JP" altLang="en-US" sz="1600">
                <a:solidFill>
                  <a:schemeClr val="accent2"/>
                </a:solidFill>
              </a:rPr>
              <a:t>　　    </a:t>
            </a:r>
            <a:r>
              <a:rPr lang="en-US" altLang="ja-JP" sz="1600">
                <a:solidFill>
                  <a:schemeClr val="accent2"/>
                </a:solidFill>
              </a:rPr>
              <a:t>φ</a:t>
            </a:r>
            <a:r>
              <a:rPr lang="ja-JP" altLang="en-US" sz="1600">
                <a:solidFill>
                  <a:schemeClr val="accent2"/>
                </a:solidFill>
              </a:rPr>
              <a:t>　　　　⇒</a:t>
            </a:r>
            <a:r>
              <a:rPr lang="en-US" altLang="ja-JP" sz="160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11299" name="Text Box 107"/>
          <p:cNvSpPr txBox="1">
            <a:spLocks noChangeArrowheads="1"/>
          </p:cNvSpPr>
          <p:nvPr/>
        </p:nvSpPr>
        <p:spPr bwMode="auto">
          <a:xfrm>
            <a:off x="1187450" y="3933825"/>
            <a:ext cx="36004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ja-JP" sz="1600">
                <a:solidFill>
                  <a:schemeClr val="accent2"/>
                </a:solidFill>
              </a:rPr>
              <a:t>0      </a:t>
            </a:r>
            <a:r>
              <a:rPr lang="ja-JP" altLang="en-US" sz="1600">
                <a:solidFill>
                  <a:schemeClr val="accent2"/>
                </a:solidFill>
              </a:rPr>
              <a:t>　 </a:t>
            </a:r>
            <a:r>
              <a:rPr lang="en-US" altLang="ja-JP" sz="1600">
                <a:solidFill>
                  <a:schemeClr val="accent2"/>
                </a:solidFill>
              </a:rPr>
              <a:t>1    (0+ ε )*  1⇒0+10*1</a:t>
            </a:r>
          </a:p>
        </p:txBody>
      </p:sp>
      <p:sp>
        <p:nvSpPr>
          <p:cNvPr id="11300" name="Text Box 108"/>
          <p:cNvSpPr txBox="1">
            <a:spLocks noChangeArrowheads="1"/>
          </p:cNvSpPr>
          <p:nvPr/>
        </p:nvSpPr>
        <p:spPr bwMode="auto">
          <a:xfrm>
            <a:off x="4572000" y="3860800"/>
            <a:ext cx="36004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ja-JP" sz="1600">
                <a:solidFill>
                  <a:schemeClr val="accent2"/>
                </a:solidFill>
              </a:rPr>
              <a:t>0+1+ε  	φ</a:t>
            </a:r>
            <a:r>
              <a:rPr lang="ja-JP" altLang="en-US" sz="1600">
                <a:solidFill>
                  <a:schemeClr val="accent2"/>
                </a:solidFill>
              </a:rPr>
              <a:t>　　　　⇒ </a:t>
            </a:r>
            <a:r>
              <a:rPr lang="en-US" altLang="ja-JP" sz="1600">
                <a:solidFill>
                  <a:schemeClr val="accent2"/>
                </a:solidFill>
              </a:rPr>
              <a:t>0+1+ε</a:t>
            </a:r>
          </a:p>
        </p:txBody>
      </p:sp>
      <p:sp>
        <p:nvSpPr>
          <p:cNvPr id="11301" name="Text Box 109"/>
          <p:cNvSpPr txBox="1">
            <a:spLocks noChangeArrowheads="1"/>
          </p:cNvSpPr>
          <p:nvPr/>
        </p:nvSpPr>
        <p:spPr bwMode="auto">
          <a:xfrm>
            <a:off x="1816100" y="3255963"/>
            <a:ext cx="635635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600" dirty="0">
                <a:solidFill>
                  <a:schemeClr val="accent2"/>
                </a:solidFill>
              </a:rPr>
              <a:t>(0+10*1)+(0+10*1)(0+1+ε)*(0+1+ε)   </a:t>
            </a:r>
            <a:r>
              <a:rPr lang="en-US" altLang="ja-JP" sz="1600" dirty="0">
                <a:solidFill>
                  <a:srgbClr val="FF0000"/>
                </a:solidFill>
              </a:rPr>
              <a:t>=(0+10*1)(0+1</a:t>
            </a:r>
            <a:r>
              <a:rPr lang="en-US" altLang="ja-JP" sz="1600" dirty="0" smtClean="0">
                <a:solidFill>
                  <a:srgbClr val="FF0000"/>
                </a:solidFill>
              </a:rPr>
              <a:t>)*   </a:t>
            </a:r>
            <a:r>
              <a:rPr lang="ja-JP" altLang="en-US" sz="1600" dirty="0" smtClean="0">
                <a:solidFill>
                  <a:srgbClr val="FF0000"/>
                </a:solidFill>
              </a:rPr>
              <a:t>次ページ参照</a:t>
            </a:r>
            <a:endParaRPr lang="en-US" altLang="ja-JP" sz="1600" dirty="0">
              <a:solidFill>
                <a:srgbClr val="FF0000"/>
              </a:solidFill>
            </a:endParaRPr>
          </a:p>
        </p:txBody>
      </p:sp>
      <p:grpSp>
        <p:nvGrpSpPr>
          <p:cNvPr id="56" name="グループ化 55"/>
          <p:cNvGrpSpPr/>
          <p:nvPr/>
        </p:nvGrpSpPr>
        <p:grpSpPr>
          <a:xfrm>
            <a:off x="1042988" y="548680"/>
            <a:ext cx="3238500" cy="1303337"/>
            <a:chOff x="1042988" y="836613"/>
            <a:chExt cx="3238500" cy="1303337"/>
          </a:xfrm>
        </p:grpSpPr>
        <p:sp>
          <p:nvSpPr>
            <p:cNvPr id="57" name="Text Box 5"/>
            <p:cNvSpPr txBox="1">
              <a:spLocks noChangeArrowheads="1"/>
            </p:cNvSpPr>
            <p:nvPr/>
          </p:nvSpPr>
          <p:spPr bwMode="auto">
            <a:xfrm>
              <a:off x="1331913" y="1270000"/>
              <a:ext cx="4381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1800"/>
                <a:t>q1</a:t>
              </a:r>
            </a:p>
          </p:txBody>
        </p:sp>
        <p:sp>
          <p:nvSpPr>
            <p:cNvPr id="58" name="Oval 6"/>
            <p:cNvSpPr>
              <a:spLocks noChangeArrowheads="1"/>
            </p:cNvSpPr>
            <p:nvPr/>
          </p:nvSpPr>
          <p:spPr bwMode="auto">
            <a:xfrm>
              <a:off x="1404938" y="1270000"/>
              <a:ext cx="360363" cy="36036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1600"/>
            </a:p>
          </p:txBody>
        </p:sp>
        <p:sp>
          <p:nvSpPr>
            <p:cNvPr id="59" name="Oval 7"/>
            <p:cNvSpPr>
              <a:spLocks noChangeArrowheads="1"/>
            </p:cNvSpPr>
            <p:nvPr/>
          </p:nvSpPr>
          <p:spPr bwMode="auto">
            <a:xfrm>
              <a:off x="2413001" y="1270000"/>
              <a:ext cx="360363" cy="36036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1600"/>
            </a:p>
          </p:txBody>
        </p:sp>
        <p:sp>
          <p:nvSpPr>
            <p:cNvPr id="60" name="Text Box 9"/>
            <p:cNvSpPr txBox="1">
              <a:spLocks noChangeArrowheads="1"/>
            </p:cNvSpPr>
            <p:nvPr/>
          </p:nvSpPr>
          <p:spPr bwMode="auto">
            <a:xfrm>
              <a:off x="2339976" y="1270000"/>
              <a:ext cx="4381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1800"/>
                <a:t>q2</a:t>
              </a:r>
            </a:p>
          </p:txBody>
        </p:sp>
        <p:sp>
          <p:nvSpPr>
            <p:cNvPr id="61" name="Text Box 10"/>
            <p:cNvSpPr txBox="1">
              <a:spLocks noChangeArrowheads="1"/>
            </p:cNvSpPr>
            <p:nvPr/>
          </p:nvSpPr>
          <p:spPr bwMode="auto">
            <a:xfrm>
              <a:off x="3419872" y="1268760"/>
              <a:ext cx="4381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1800" dirty="0"/>
                <a:t>q3</a:t>
              </a:r>
            </a:p>
          </p:txBody>
        </p:sp>
        <p:sp>
          <p:nvSpPr>
            <p:cNvPr id="62" name="Line 11"/>
            <p:cNvSpPr>
              <a:spLocks noChangeShapeType="1"/>
            </p:cNvSpPr>
            <p:nvPr/>
          </p:nvSpPr>
          <p:spPr bwMode="auto">
            <a:xfrm flipV="1">
              <a:off x="1763713" y="1412875"/>
              <a:ext cx="649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3" name="Line 12"/>
            <p:cNvSpPr>
              <a:spLocks noChangeShapeType="1"/>
            </p:cNvSpPr>
            <p:nvPr/>
          </p:nvSpPr>
          <p:spPr bwMode="auto">
            <a:xfrm>
              <a:off x="2771776" y="1412875"/>
              <a:ext cx="649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4" name="Freeform 13"/>
            <p:cNvSpPr>
              <a:spLocks/>
            </p:cNvSpPr>
            <p:nvPr/>
          </p:nvSpPr>
          <p:spPr bwMode="auto">
            <a:xfrm>
              <a:off x="1692276" y="1557338"/>
              <a:ext cx="1728788" cy="298450"/>
            </a:xfrm>
            <a:custGeom>
              <a:avLst/>
              <a:gdLst>
                <a:gd name="T0" fmla="*/ 0 w 1089"/>
                <a:gd name="T1" fmla="*/ 45 h 188"/>
                <a:gd name="T2" fmla="*/ 544 w 1089"/>
                <a:gd name="T3" fmla="*/ 181 h 188"/>
                <a:gd name="T4" fmla="*/ 1089 w 1089"/>
                <a:gd name="T5" fmla="*/ 0 h 18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089" h="188">
                  <a:moveTo>
                    <a:pt x="0" y="45"/>
                  </a:moveTo>
                  <a:cubicBezTo>
                    <a:pt x="181" y="116"/>
                    <a:pt x="363" y="188"/>
                    <a:pt x="544" y="181"/>
                  </a:cubicBezTo>
                  <a:cubicBezTo>
                    <a:pt x="725" y="174"/>
                    <a:pt x="907" y="87"/>
                    <a:pt x="1089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5" name="Freeform 14"/>
            <p:cNvSpPr>
              <a:spLocks/>
            </p:cNvSpPr>
            <p:nvPr/>
          </p:nvSpPr>
          <p:spPr bwMode="auto">
            <a:xfrm>
              <a:off x="2328863" y="958850"/>
              <a:ext cx="539750" cy="360362"/>
            </a:xfrm>
            <a:custGeom>
              <a:avLst/>
              <a:gdLst>
                <a:gd name="T0" fmla="*/ 98 w 340"/>
                <a:gd name="T1" fmla="*/ 227 h 227"/>
                <a:gd name="T2" fmla="*/ 7 w 340"/>
                <a:gd name="T3" fmla="*/ 91 h 227"/>
                <a:gd name="T4" fmla="*/ 143 w 340"/>
                <a:gd name="T5" fmla="*/ 0 h 227"/>
                <a:gd name="T6" fmla="*/ 325 w 340"/>
                <a:gd name="T7" fmla="*/ 91 h 227"/>
                <a:gd name="T8" fmla="*/ 234 w 340"/>
                <a:gd name="T9" fmla="*/ 227 h 2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40" h="227">
                  <a:moveTo>
                    <a:pt x="98" y="227"/>
                  </a:moveTo>
                  <a:cubicBezTo>
                    <a:pt x="49" y="178"/>
                    <a:pt x="0" y="129"/>
                    <a:pt x="7" y="91"/>
                  </a:cubicBezTo>
                  <a:cubicBezTo>
                    <a:pt x="14" y="53"/>
                    <a:pt x="90" y="0"/>
                    <a:pt x="143" y="0"/>
                  </a:cubicBezTo>
                  <a:cubicBezTo>
                    <a:pt x="196" y="0"/>
                    <a:pt x="310" y="53"/>
                    <a:pt x="325" y="91"/>
                  </a:cubicBezTo>
                  <a:cubicBezTo>
                    <a:pt x="340" y="129"/>
                    <a:pt x="287" y="178"/>
                    <a:pt x="234" y="227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6" name="Freeform 15"/>
            <p:cNvSpPr>
              <a:spLocks/>
            </p:cNvSpPr>
            <p:nvPr/>
          </p:nvSpPr>
          <p:spPr bwMode="auto">
            <a:xfrm>
              <a:off x="3325813" y="944563"/>
              <a:ext cx="539750" cy="360362"/>
            </a:xfrm>
            <a:custGeom>
              <a:avLst/>
              <a:gdLst>
                <a:gd name="T0" fmla="*/ 98 w 340"/>
                <a:gd name="T1" fmla="*/ 227 h 227"/>
                <a:gd name="T2" fmla="*/ 7 w 340"/>
                <a:gd name="T3" fmla="*/ 91 h 227"/>
                <a:gd name="T4" fmla="*/ 143 w 340"/>
                <a:gd name="T5" fmla="*/ 0 h 227"/>
                <a:gd name="T6" fmla="*/ 325 w 340"/>
                <a:gd name="T7" fmla="*/ 91 h 227"/>
                <a:gd name="T8" fmla="*/ 234 w 340"/>
                <a:gd name="T9" fmla="*/ 227 h 2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40" h="227">
                  <a:moveTo>
                    <a:pt x="98" y="227"/>
                  </a:moveTo>
                  <a:cubicBezTo>
                    <a:pt x="49" y="178"/>
                    <a:pt x="0" y="129"/>
                    <a:pt x="7" y="91"/>
                  </a:cubicBezTo>
                  <a:cubicBezTo>
                    <a:pt x="14" y="53"/>
                    <a:pt x="90" y="0"/>
                    <a:pt x="143" y="0"/>
                  </a:cubicBezTo>
                  <a:cubicBezTo>
                    <a:pt x="196" y="0"/>
                    <a:pt x="310" y="53"/>
                    <a:pt x="325" y="91"/>
                  </a:cubicBezTo>
                  <a:cubicBezTo>
                    <a:pt x="340" y="129"/>
                    <a:pt x="287" y="178"/>
                    <a:pt x="234" y="227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7" name="Text Box 16"/>
            <p:cNvSpPr txBox="1">
              <a:spLocks noChangeArrowheads="1"/>
            </p:cNvSpPr>
            <p:nvPr/>
          </p:nvSpPr>
          <p:spPr bwMode="auto">
            <a:xfrm>
              <a:off x="2339976" y="1773238"/>
              <a:ext cx="3111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1800"/>
                <a:t>0</a:t>
              </a:r>
            </a:p>
          </p:txBody>
        </p:sp>
        <p:sp>
          <p:nvSpPr>
            <p:cNvPr id="68" name="Text Box 17"/>
            <p:cNvSpPr txBox="1">
              <a:spLocks noChangeArrowheads="1"/>
            </p:cNvSpPr>
            <p:nvPr/>
          </p:nvSpPr>
          <p:spPr bwMode="auto">
            <a:xfrm>
              <a:off x="1908176" y="1125538"/>
              <a:ext cx="3111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1800"/>
                <a:t>1</a:t>
              </a:r>
            </a:p>
          </p:txBody>
        </p:sp>
        <p:sp>
          <p:nvSpPr>
            <p:cNvPr id="69" name="Text Box 18"/>
            <p:cNvSpPr txBox="1">
              <a:spLocks noChangeArrowheads="1"/>
            </p:cNvSpPr>
            <p:nvPr/>
          </p:nvSpPr>
          <p:spPr bwMode="auto">
            <a:xfrm>
              <a:off x="3779838" y="836613"/>
              <a:ext cx="5016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1800"/>
                <a:t>0,1</a:t>
              </a:r>
            </a:p>
          </p:txBody>
        </p:sp>
        <p:sp>
          <p:nvSpPr>
            <p:cNvPr id="70" name="Text Box 19"/>
            <p:cNvSpPr txBox="1">
              <a:spLocks noChangeArrowheads="1"/>
            </p:cNvSpPr>
            <p:nvPr/>
          </p:nvSpPr>
          <p:spPr bwMode="auto">
            <a:xfrm>
              <a:off x="2916238" y="1125538"/>
              <a:ext cx="3111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1800"/>
                <a:t>1</a:t>
              </a:r>
            </a:p>
          </p:txBody>
        </p:sp>
        <p:sp>
          <p:nvSpPr>
            <p:cNvPr id="71" name="Text Box 20"/>
            <p:cNvSpPr txBox="1">
              <a:spLocks noChangeArrowheads="1"/>
            </p:cNvSpPr>
            <p:nvPr/>
          </p:nvSpPr>
          <p:spPr bwMode="auto">
            <a:xfrm>
              <a:off x="2771776" y="836613"/>
              <a:ext cx="3111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1800"/>
                <a:t>0</a:t>
              </a:r>
            </a:p>
          </p:txBody>
        </p:sp>
        <p:sp>
          <p:nvSpPr>
            <p:cNvPr id="72" name="Line 23"/>
            <p:cNvSpPr>
              <a:spLocks noChangeShapeType="1"/>
            </p:cNvSpPr>
            <p:nvPr/>
          </p:nvSpPr>
          <p:spPr bwMode="auto">
            <a:xfrm>
              <a:off x="1042988" y="1341438"/>
              <a:ext cx="360362" cy="71437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3" name="ドーナツ 72"/>
            <p:cNvSpPr/>
            <p:nvPr/>
          </p:nvSpPr>
          <p:spPr>
            <a:xfrm>
              <a:off x="3456420" y="1269949"/>
              <a:ext cx="343983" cy="360413"/>
            </a:xfrm>
            <a:prstGeom prst="donut">
              <a:avLst>
                <a:gd name="adj" fmla="val 7365"/>
              </a:avLst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スライド番号プレースホルダー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7D4CC244-DD8F-48D2-AA63-728E59060CD9}" type="slidenum">
              <a:rPr lang="en-US" altLang="ja-JP" sz="1400" smtClean="0"/>
              <a:pPr eaLnBrk="1" hangingPunct="1">
                <a:spcBef>
                  <a:spcPct val="0"/>
                </a:spcBef>
                <a:buFontTx/>
                <a:buNone/>
              </a:pPr>
              <a:t>16</a:t>
            </a:fld>
            <a:endParaRPr lang="en-US" altLang="ja-JP" sz="1400" smtClean="0"/>
          </a:p>
        </p:txBody>
      </p:sp>
      <p:sp>
        <p:nvSpPr>
          <p:cNvPr id="12291" name="Text Box 4"/>
          <p:cNvSpPr txBox="1">
            <a:spLocks noChangeArrowheads="1"/>
          </p:cNvSpPr>
          <p:nvPr/>
        </p:nvSpPr>
        <p:spPr bwMode="auto">
          <a:xfrm>
            <a:off x="1189838" y="1171090"/>
            <a:ext cx="5241477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 b="1" dirty="0" smtClean="0"/>
              <a:t>  (</a:t>
            </a:r>
            <a:r>
              <a:rPr lang="en-US" altLang="ja-JP" sz="1800" b="1" dirty="0"/>
              <a:t>0+10*1) </a:t>
            </a:r>
            <a:r>
              <a:rPr lang="ja-JP" altLang="en-US" sz="1800" b="1" dirty="0"/>
              <a:t> </a:t>
            </a:r>
            <a:r>
              <a:rPr lang="ja-JP" altLang="en-US" sz="1800" b="1" dirty="0" smtClean="0"/>
              <a:t> </a:t>
            </a:r>
            <a:r>
              <a:rPr lang="en-US" altLang="ja-JP" sz="1800" b="1" dirty="0" smtClean="0"/>
              <a:t>+(</a:t>
            </a:r>
            <a:r>
              <a:rPr lang="en-US" altLang="ja-JP" sz="1800" b="1" dirty="0"/>
              <a:t>0+10*1)(0+1+ε)*(0+1+ε)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 b="1" dirty="0"/>
              <a:t>=(0+10*1) ε+(0+10*1)(0+1+ε)*(0+1+ε)</a:t>
            </a:r>
            <a:r>
              <a:rPr lang="en-US" altLang="ja-JP" sz="1800" dirty="0"/>
              <a:t> </a:t>
            </a:r>
            <a:endParaRPr lang="en-US" altLang="ja-JP" sz="1800" b="1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 b="1" dirty="0" smtClean="0"/>
              <a:t>=</a:t>
            </a:r>
            <a:r>
              <a:rPr lang="en-US" altLang="ja-JP" sz="1800" b="1" dirty="0" smtClean="0">
                <a:solidFill>
                  <a:srgbClr val="FF9900"/>
                </a:solidFill>
              </a:rPr>
              <a:t>(</a:t>
            </a:r>
            <a:r>
              <a:rPr lang="en-US" altLang="ja-JP" sz="1800" b="1" dirty="0">
                <a:solidFill>
                  <a:srgbClr val="FF9900"/>
                </a:solidFill>
              </a:rPr>
              <a:t>0+10*1) </a:t>
            </a:r>
            <a:r>
              <a:rPr lang="en-US" altLang="ja-JP" sz="1800" b="1" dirty="0">
                <a:solidFill>
                  <a:srgbClr val="009900"/>
                </a:solidFill>
              </a:rPr>
              <a:t>(ε+ </a:t>
            </a:r>
            <a:r>
              <a:rPr lang="en-US" altLang="ja-JP" sz="1800" b="1" dirty="0">
                <a:solidFill>
                  <a:srgbClr val="0000FF"/>
                </a:solidFill>
              </a:rPr>
              <a:t>(0+1+ε)*(0+1+ε) </a:t>
            </a:r>
            <a:r>
              <a:rPr lang="en-US" altLang="ja-JP" sz="1800" b="1" dirty="0">
                <a:solidFill>
                  <a:srgbClr val="009900"/>
                </a:solidFill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 b="1" dirty="0" smtClean="0"/>
              <a:t>=</a:t>
            </a:r>
            <a:r>
              <a:rPr lang="en-US" altLang="ja-JP" sz="1800" b="1" dirty="0" smtClean="0">
                <a:solidFill>
                  <a:srgbClr val="FF9900"/>
                </a:solidFill>
              </a:rPr>
              <a:t>(</a:t>
            </a:r>
            <a:r>
              <a:rPr lang="en-US" altLang="ja-JP" sz="1800" b="1" dirty="0">
                <a:solidFill>
                  <a:srgbClr val="FF9900"/>
                </a:solidFill>
              </a:rPr>
              <a:t>0+10*1) </a:t>
            </a:r>
            <a:r>
              <a:rPr lang="en-US" altLang="ja-JP" sz="1800" b="1" dirty="0">
                <a:solidFill>
                  <a:srgbClr val="FF0000"/>
                </a:solidFill>
              </a:rPr>
              <a:t>(0+1)*</a:t>
            </a: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1019641" y="836712"/>
            <a:ext cx="648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800" b="1" dirty="0"/>
              <a:t>決定性有限オートマトン</a:t>
            </a:r>
            <a:r>
              <a:rPr lang="en-US" altLang="ja-JP" sz="1800" b="1" dirty="0" smtClean="0"/>
              <a:t>M1</a:t>
            </a:r>
            <a:r>
              <a:rPr lang="ja-JP" altLang="en-US" sz="1800" b="1" dirty="0" smtClean="0"/>
              <a:t>が表わす言語の正規表現</a:t>
            </a:r>
            <a:endParaRPr lang="en-US" altLang="ja-JP" sz="1800" b="1" dirty="0"/>
          </a:p>
        </p:txBody>
      </p:sp>
      <p:sp>
        <p:nvSpPr>
          <p:cNvPr id="4" name="円/楕円 3"/>
          <p:cNvSpPr/>
          <p:nvPr/>
        </p:nvSpPr>
        <p:spPr>
          <a:xfrm>
            <a:off x="2475499" y="3900824"/>
            <a:ext cx="216024" cy="21602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円/楕円 7"/>
          <p:cNvSpPr/>
          <p:nvPr/>
        </p:nvSpPr>
        <p:spPr>
          <a:xfrm>
            <a:off x="2881021" y="4330604"/>
            <a:ext cx="216024" cy="21602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/楕円 8"/>
          <p:cNvSpPr/>
          <p:nvPr/>
        </p:nvSpPr>
        <p:spPr>
          <a:xfrm>
            <a:off x="3988910" y="3091335"/>
            <a:ext cx="216024" cy="21602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/>
        </p:nvSpPr>
        <p:spPr>
          <a:xfrm>
            <a:off x="3574287" y="3091335"/>
            <a:ext cx="216024" cy="21602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/>
          <p:nvPr/>
        </p:nvSpPr>
        <p:spPr>
          <a:xfrm>
            <a:off x="3358263" y="4710626"/>
            <a:ext cx="216024" cy="21602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/>
        </p:nvSpPr>
        <p:spPr>
          <a:xfrm>
            <a:off x="3326627" y="3932460"/>
            <a:ext cx="216024" cy="21602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" name="直線コネクタ 15"/>
          <p:cNvCxnSpPr>
            <a:stCxn id="8" idx="7"/>
            <a:endCxn id="13" idx="3"/>
          </p:cNvCxnSpPr>
          <p:nvPr/>
        </p:nvCxnSpPr>
        <p:spPr>
          <a:xfrm flipV="1">
            <a:off x="3065409" y="4116848"/>
            <a:ext cx="292854" cy="245392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/>
          <p:cNvCxnSpPr>
            <a:endCxn id="118" idx="3"/>
          </p:cNvCxnSpPr>
          <p:nvPr/>
        </p:nvCxnSpPr>
        <p:spPr>
          <a:xfrm flipV="1">
            <a:off x="7396928" y="4514992"/>
            <a:ext cx="281470" cy="306591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/>
          <p:cNvCxnSpPr>
            <a:stCxn id="8" idx="5"/>
            <a:endCxn id="12" idx="1"/>
          </p:cNvCxnSpPr>
          <p:nvPr/>
        </p:nvCxnSpPr>
        <p:spPr>
          <a:xfrm>
            <a:off x="3065409" y="4514992"/>
            <a:ext cx="324490" cy="227270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/>
          <p:cNvCxnSpPr>
            <a:stCxn id="31" idx="6"/>
            <a:endCxn id="33" idx="2"/>
          </p:cNvCxnSpPr>
          <p:nvPr/>
        </p:nvCxnSpPr>
        <p:spPr>
          <a:xfrm>
            <a:off x="4204934" y="2830632"/>
            <a:ext cx="245849" cy="0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/>
          <p:cNvCxnSpPr>
            <a:stCxn id="10" idx="7"/>
            <a:endCxn id="31" idx="2"/>
          </p:cNvCxnSpPr>
          <p:nvPr/>
        </p:nvCxnSpPr>
        <p:spPr>
          <a:xfrm flipV="1">
            <a:off x="3758675" y="2830632"/>
            <a:ext cx="230235" cy="292339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/>
          <p:cNvCxnSpPr>
            <a:endCxn id="8" idx="2"/>
          </p:cNvCxnSpPr>
          <p:nvPr/>
        </p:nvCxnSpPr>
        <p:spPr>
          <a:xfrm>
            <a:off x="2656844" y="4105915"/>
            <a:ext cx="224177" cy="332701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円/楕円 29"/>
          <p:cNvSpPr/>
          <p:nvPr/>
        </p:nvSpPr>
        <p:spPr>
          <a:xfrm>
            <a:off x="3982727" y="3473346"/>
            <a:ext cx="216024" cy="21602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円/楕円 30"/>
          <p:cNvSpPr/>
          <p:nvPr/>
        </p:nvSpPr>
        <p:spPr>
          <a:xfrm>
            <a:off x="3988910" y="2722620"/>
            <a:ext cx="216024" cy="21602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円/楕円 31"/>
          <p:cNvSpPr/>
          <p:nvPr/>
        </p:nvSpPr>
        <p:spPr>
          <a:xfrm>
            <a:off x="4450783" y="3091335"/>
            <a:ext cx="216024" cy="21602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円/楕円 32"/>
          <p:cNvSpPr/>
          <p:nvPr/>
        </p:nvSpPr>
        <p:spPr>
          <a:xfrm>
            <a:off x="4450783" y="2722620"/>
            <a:ext cx="216024" cy="21602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円/楕円 33"/>
          <p:cNvSpPr/>
          <p:nvPr/>
        </p:nvSpPr>
        <p:spPr>
          <a:xfrm>
            <a:off x="4450783" y="3473346"/>
            <a:ext cx="216024" cy="21602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円/楕円 34"/>
          <p:cNvSpPr/>
          <p:nvPr/>
        </p:nvSpPr>
        <p:spPr>
          <a:xfrm>
            <a:off x="4883455" y="3091335"/>
            <a:ext cx="216024" cy="21602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円/楕円 35"/>
          <p:cNvSpPr/>
          <p:nvPr/>
        </p:nvSpPr>
        <p:spPr>
          <a:xfrm>
            <a:off x="7187711" y="4710626"/>
            <a:ext cx="216024" cy="21602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円/楕円 36"/>
          <p:cNvSpPr/>
          <p:nvPr/>
        </p:nvSpPr>
        <p:spPr>
          <a:xfrm>
            <a:off x="4219846" y="3932460"/>
            <a:ext cx="216024" cy="21602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円/楕円 37"/>
          <p:cNvSpPr/>
          <p:nvPr/>
        </p:nvSpPr>
        <p:spPr>
          <a:xfrm>
            <a:off x="7180904" y="3955520"/>
            <a:ext cx="216024" cy="21602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9" name="直線コネクタ 38"/>
          <p:cNvCxnSpPr>
            <a:stCxn id="13" idx="6"/>
            <a:endCxn id="37" idx="2"/>
          </p:cNvCxnSpPr>
          <p:nvPr/>
        </p:nvCxnSpPr>
        <p:spPr>
          <a:xfrm>
            <a:off x="3542651" y="4040472"/>
            <a:ext cx="677195" cy="0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/>
          <p:cNvCxnSpPr/>
          <p:nvPr/>
        </p:nvCxnSpPr>
        <p:spPr>
          <a:xfrm>
            <a:off x="6755663" y="4056649"/>
            <a:ext cx="432048" cy="0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/>
          <p:cNvCxnSpPr>
            <a:endCxn id="118" idx="1"/>
          </p:cNvCxnSpPr>
          <p:nvPr/>
        </p:nvCxnSpPr>
        <p:spPr>
          <a:xfrm>
            <a:off x="7396928" y="4058004"/>
            <a:ext cx="281470" cy="304236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/>
          <p:cNvCxnSpPr/>
          <p:nvPr/>
        </p:nvCxnSpPr>
        <p:spPr>
          <a:xfrm>
            <a:off x="4219501" y="3199347"/>
            <a:ext cx="245849" cy="0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/>
          <p:cNvCxnSpPr>
            <a:endCxn id="35" idx="2"/>
          </p:cNvCxnSpPr>
          <p:nvPr/>
        </p:nvCxnSpPr>
        <p:spPr>
          <a:xfrm>
            <a:off x="4666807" y="3199347"/>
            <a:ext cx="216648" cy="0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/>
          <p:cNvCxnSpPr/>
          <p:nvPr/>
        </p:nvCxnSpPr>
        <p:spPr>
          <a:xfrm>
            <a:off x="4219500" y="3581358"/>
            <a:ext cx="245849" cy="0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/>
          <p:cNvCxnSpPr/>
          <p:nvPr/>
        </p:nvCxnSpPr>
        <p:spPr>
          <a:xfrm>
            <a:off x="3790311" y="3199347"/>
            <a:ext cx="216648" cy="0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/>
          <p:cNvCxnSpPr>
            <a:stCxn id="34" idx="6"/>
            <a:endCxn id="35" idx="3"/>
          </p:cNvCxnSpPr>
          <p:nvPr/>
        </p:nvCxnSpPr>
        <p:spPr>
          <a:xfrm flipV="1">
            <a:off x="4666807" y="3275723"/>
            <a:ext cx="248284" cy="305635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/>
          <p:cNvCxnSpPr>
            <a:stCxn id="33" idx="6"/>
            <a:endCxn id="35" idx="1"/>
          </p:cNvCxnSpPr>
          <p:nvPr/>
        </p:nvCxnSpPr>
        <p:spPr>
          <a:xfrm>
            <a:off x="4666807" y="2830632"/>
            <a:ext cx="248284" cy="292339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コネクタ 57"/>
          <p:cNvCxnSpPr>
            <a:stCxn id="10" idx="5"/>
            <a:endCxn id="30" idx="2"/>
          </p:cNvCxnSpPr>
          <p:nvPr/>
        </p:nvCxnSpPr>
        <p:spPr>
          <a:xfrm>
            <a:off x="3758675" y="3275723"/>
            <a:ext cx="224052" cy="305635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02" name="フリーフォーム 12301"/>
          <p:cNvSpPr/>
          <p:nvPr/>
        </p:nvSpPr>
        <p:spPr>
          <a:xfrm>
            <a:off x="3684919" y="3301710"/>
            <a:ext cx="547011" cy="706582"/>
          </a:xfrm>
          <a:custGeom>
            <a:avLst/>
            <a:gdLst>
              <a:gd name="connsiteX0" fmla="*/ 6684 w 547011"/>
              <a:gd name="connsiteY0" fmla="*/ 0 h 706582"/>
              <a:gd name="connsiteX1" fmla="*/ 75957 w 547011"/>
              <a:gd name="connsiteY1" fmla="*/ 429491 h 706582"/>
              <a:gd name="connsiteX2" fmla="*/ 547011 w 547011"/>
              <a:gd name="connsiteY2" fmla="*/ 706582 h 706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7011" h="706582">
                <a:moveTo>
                  <a:pt x="6684" y="0"/>
                </a:moveTo>
                <a:cubicBezTo>
                  <a:pt x="-3707" y="155863"/>
                  <a:pt x="-14098" y="311727"/>
                  <a:pt x="75957" y="429491"/>
                </a:cubicBezTo>
                <a:cubicBezTo>
                  <a:pt x="166012" y="547255"/>
                  <a:pt x="356511" y="626918"/>
                  <a:pt x="547011" y="706582"/>
                </a:cubicBezTo>
              </a:path>
            </a:pathLst>
          </a:custGeom>
          <a:noFill/>
          <a:ln w="12700">
            <a:solidFill>
              <a:schemeClr val="tx1"/>
            </a:solidFill>
            <a:headEnd type="arrow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フリーフォーム 78"/>
          <p:cNvSpPr/>
          <p:nvPr/>
        </p:nvSpPr>
        <p:spPr>
          <a:xfrm flipH="1">
            <a:off x="4455786" y="3286517"/>
            <a:ext cx="525308" cy="751760"/>
          </a:xfrm>
          <a:custGeom>
            <a:avLst/>
            <a:gdLst>
              <a:gd name="connsiteX0" fmla="*/ 6684 w 547011"/>
              <a:gd name="connsiteY0" fmla="*/ 0 h 706582"/>
              <a:gd name="connsiteX1" fmla="*/ 75957 w 547011"/>
              <a:gd name="connsiteY1" fmla="*/ 429491 h 706582"/>
              <a:gd name="connsiteX2" fmla="*/ 547011 w 547011"/>
              <a:gd name="connsiteY2" fmla="*/ 706582 h 706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7011" h="706582">
                <a:moveTo>
                  <a:pt x="6684" y="0"/>
                </a:moveTo>
                <a:cubicBezTo>
                  <a:pt x="-3707" y="155863"/>
                  <a:pt x="-14098" y="311727"/>
                  <a:pt x="75957" y="429491"/>
                </a:cubicBezTo>
                <a:cubicBezTo>
                  <a:pt x="166012" y="547255"/>
                  <a:pt x="356511" y="626918"/>
                  <a:pt x="547011" y="706582"/>
                </a:cubicBezTo>
              </a:path>
            </a:pathLst>
          </a:custGeom>
          <a:noFill/>
          <a:ln w="1270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0" name="直線コネクタ 79"/>
          <p:cNvCxnSpPr>
            <a:stCxn id="37" idx="6"/>
            <a:endCxn id="83" idx="2"/>
          </p:cNvCxnSpPr>
          <p:nvPr/>
        </p:nvCxnSpPr>
        <p:spPr>
          <a:xfrm flipV="1">
            <a:off x="4435870" y="4029539"/>
            <a:ext cx="794601" cy="10933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円/楕円 81"/>
          <p:cNvSpPr/>
          <p:nvPr/>
        </p:nvSpPr>
        <p:spPr>
          <a:xfrm>
            <a:off x="5645094" y="3921527"/>
            <a:ext cx="216024" cy="21602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円/楕円 82"/>
          <p:cNvSpPr/>
          <p:nvPr/>
        </p:nvSpPr>
        <p:spPr>
          <a:xfrm>
            <a:off x="5230471" y="3921527"/>
            <a:ext cx="216024" cy="21602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4" name="直線コネクタ 83"/>
          <p:cNvCxnSpPr>
            <a:stCxn id="87" idx="6"/>
            <a:endCxn id="89" idx="2"/>
          </p:cNvCxnSpPr>
          <p:nvPr/>
        </p:nvCxnSpPr>
        <p:spPr>
          <a:xfrm>
            <a:off x="5861118" y="3660824"/>
            <a:ext cx="245849" cy="0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コネクタ 84"/>
          <p:cNvCxnSpPr>
            <a:stCxn id="83" idx="7"/>
            <a:endCxn id="87" idx="2"/>
          </p:cNvCxnSpPr>
          <p:nvPr/>
        </p:nvCxnSpPr>
        <p:spPr>
          <a:xfrm flipV="1">
            <a:off x="5414859" y="3660824"/>
            <a:ext cx="230235" cy="292339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円/楕円 85"/>
          <p:cNvSpPr/>
          <p:nvPr/>
        </p:nvSpPr>
        <p:spPr>
          <a:xfrm>
            <a:off x="5638911" y="4303538"/>
            <a:ext cx="216024" cy="21602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7" name="円/楕円 86"/>
          <p:cNvSpPr/>
          <p:nvPr/>
        </p:nvSpPr>
        <p:spPr>
          <a:xfrm>
            <a:off x="5645094" y="3552812"/>
            <a:ext cx="216024" cy="21602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8" name="円/楕円 87"/>
          <p:cNvSpPr/>
          <p:nvPr/>
        </p:nvSpPr>
        <p:spPr>
          <a:xfrm>
            <a:off x="6106967" y="3921527"/>
            <a:ext cx="216024" cy="21602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円/楕円 88"/>
          <p:cNvSpPr/>
          <p:nvPr/>
        </p:nvSpPr>
        <p:spPr>
          <a:xfrm>
            <a:off x="6106967" y="3552812"/>
            <a:ext cx="216024" cy="21602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0" name="円/楕円 89"/>
          <p:cNvSpPr/>
          <p:nvPr/>
        </p:nvSpPr>
        <p:spPr>
          <a:xfrm>
            <a:off x="6106967" y="4303538"/>
            <a:ext cx="216024" cy="21602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1" name="円/楕円 90"/>
          <p:cNvSpPr/>
          <p:nvPr/>
        </p:nvSpPr>
        <p:spPr>
          <a:xfrm>
            <a:off x="6539639" y="3921527"/>
            <a:ext cx="216024" cy="21602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4" name="直線コネクタ 93"/>
          <p:cNvCxnSpPr/>
          <p:nvPr/>
        </p:nvCxnSpPr>
        <p:spPr>
          <a:xfrm>
            <a:off x="5875685" y="4029539"/>
            <a:ext cx="245849" cy="0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コネクタ 94"/>
          <p:cNvCxnSpPr>
            <a:endCxn id="91" idx="2"/>
          </p:cNvCxnSpPr>
          <p:nvPr/>
        </p:nvCxnSpPr>
        <p:spPr>
          <a:xfrm>
            <a:off x="6322991" y="4029539"/>
            <a:ext cx="216648" cy="0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コネクタ 95"/>
          <p:cNvCxnSpPr/>
          <p:nvPr/>
        </p:nvCxnSpPr>
        <p:spPr>
          <a:xfrm>
            <a:off x="5875684" y="4411550"/>
            <a:ext cx="245849" cy="0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コネクタ 96"/>
          <p:cNvCxnSpPr/>
          <p:nvPr/>
        </p:nvCxnSpPr>
        <p:spPr>
          <a:xfrm>
            <a:off x="5446495" y="4029539"/>
            <a:ext cx="216648" cy="0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コネクタ 97"/>
          <p:cNvCxnSpPr>
            <a:stCxn id="90" idx="6"/>
            <a:endCxn id="91" idx="3"/>
          </p:cNvCxnSpPr>
          <p:nvPr/>
        </p:nvCxnSpPr>
        <p:spPr>
          <a:xfrm flipV="1">
            <a:off x="6322991" y="4105915"/>
            <a:ext cx="248284" cy="305635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コネクタ 98"/>
          <p:cNvCxnSpPr>
            <a:stCxn id="89" idx="6"/>
            <a:endCxn id="91" idx="1"/>
          </p:cNvCxnSpPr>
          <p:nvPr/>
        </p:nvCxnSpPr>
        <p:spPr>
          <a:xfrm>
            <a:off x="6322991" y="3660824"/>
            <a:ext cx="248284" cy="292339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線コネクタ 99"/>
          <p:cNvCxnSpPr>
            <a:stCxn id="83" idx="5"/>
            <a:endCxn id="86" idx="2"/>
          </p:cNvCxnSpPr>
          <p:nvPr/>
        </p:nvCxnSpPr>
        <p:spPr>
          <a:xfrm>
            <a:off x="5414859" y="4105915"/>
            <a:ext cx="224052" cy="305635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線コネクタ 102"/>
          <p:cNvCxnSpPr>
            <a:stCxn id="12" idx="6"/>
            <a:endCxn id="36" idx="2"/>
          </p:cNvCxnSpPr>
          <p:nvPr/>
        </p:nvCxnSpPr>
        <p:spPr>
          <a:xfrm>
            <a:off x="3574287" y="4818638"/>
            <a:ext cx="3613424" cy="0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円/楕円 117"/>
          <p:cNvSpPr/>
          <p:nvPr/>
        </p:nvSpPr>
        <p:spPr>
          <a:xfrm>
            <a:off x="7646762" y="4330604"/>
            <a:ext cx="216024" cy="21602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9" name="円/楕円 118"/>
          <p:cNvSpPr/>
          <p:nvPr/>
        </p:nvSpPr>
        <p:spPr>
          <a:xfrm>
            <a:off x="8316416" y="4330604"/>
            <a:ext cx="216024" cy="21602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0" name="直線コネクタ 119"/>
          <p:cNvCxnSpPr>
            <a:stCxn id="118" idx="6"/>
            <a:endCxn id="119" idx="2"/>
          </p:cNvCxnSpPr>
          <p:nvPr/>
        </p:nvCxnSpPr>
        <p:spPr>
          <a:xfrm>
            <a:off x="7862786" y="4438616"/>
            <a:ext cx="453630" cy="0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21" name="テキスト ボックス 12320"/>
          <p:cNvSpPr txBox="1"/>
          <p:nvPr/>
        </p:nvSpPr>
        <p:spPr>
          <a:xfrm>
            <a:off x="4158638" y="2924944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>
                <a:solidFill>
                  <a:srgbClr val="0000FF"/>
                </a:solidFill>
              </a:rPr>
              <a:t>0</a:t>
            </a:r>
            <a:endParaRPr kumimoji="1" lang="ja-JP" altLang="en-US" b="1" dirty="0">
              <a:solidFill>
                <a:srgbClr val="0000FF"/>
              </a:solidFill>
            </a:endParaRPr>
          </a:p>
        </p:txBody>
      </p:sp>
      <p:sp>
        <p:nvSpPr>
          <p:cNvPr id="125" name="テキスト ボックス 124"/>
          <p:cNvSpPr txBox="1"/>
          <p:nvPr/>
        </p:nvSpPr>
        <p:spPr>
          <a:xfrm>
            <a:off x="5859041" y="3767784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>
                <a:solidFill>
                  <a:srgbClr val="0000FF"/>
                </a:solidFill>
              </a:rPr>
              <a:t>0</a:t>
            </a:r>
            <a:endParaRPr kumimoji="1" lang="ja-JP" altLang="en-US" b="1" dirty="0">
              <a:solidFill>
                <a:srgbClr val="0000FF"/>
              </a:solidFill>
            </a:endParaRPr>
          </a:p>
        </p:txBody>
      </p:sp>
      <p:sp>
        <p:nvSpPr>
          <p:cNvPr id="126" name="テキスト ボックス 125"/>
          <p:cNvSpPr txBox="1"/>
          <p:nvPr/>
        </p:nvSpPr>
        <p:spPr>
          <a:xfrm>
            <a:off x="5859041" y="3378478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>
                <a:solidFill>
                  <a:srgbClr val="0000FF"/>
                </a:solidFill>
              </a:rPr>
              <a:t>1</a:t>
            </a:r>
            <a:endParaRPr kumimoji="1" lang="ja-JP" altLang="en-US" b="1" dirty="0">
              <a:solidFill>
                <a:srgbClr val="0000FF"/>
              </a:solidFill>
            </a:endParaRPr>
          </a:p>
        </p:txBody>
      </p:sp>
      <p:sp>
        <p:nvSpPr>
          <p:cNvPr id="127" name="テキスト ボックス 126"/>
          <p:cNvSpPr txBox="1"/>
          <p:nvPr/>
        </p:nvSpPr>
        <p:spPr>
          <a:xfrm>
            <a:off x="4170834" y="2564904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>
                <a:solidFill>
                  <a:srgbClr val="0000FF"/>
                </a:solidFill>
              </a:rPr>
              <a:t>1</a:t>
            </a:r>
            <a:endParaRPr kumimoji="1" lang="ja-JP" altLang="en-US" b="1" dirty="0">
              <a:solidFill>
                <a:srgbClr val="0000FF"/>
              </a:solidFill>
            </a:endParaRPr>
          </a:p>
        </p:txBody>
      </p:sp>
      <p:sp>
        <p:nvSpPr>
          <p:cNvPr id="128" name="テキスト ボックス 127"/>
          <p:cNvSpPr txBox="1"/>
          <p:nvPr/>
        </p:nvSpPr>
        <p:spPr>
          <a:xfrm>
            <a:off x="4194283" y="3326547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>
                <a:solidFill>
                  <a:srgbClr val="0000FF"/>
                </a:solidFill>
              </a:rPr>
              <a:t>ε</a:t>
            </a:r>
            <a:endParaRPr kumimoji="1" lang="ja-JP" altLang="en-US" b="1" dirty="0">
              <a:solidFill>
                <a:srgbClr val="0000FF"/>
              </a:solidFill>
            </a:endParaRPr>
          </a:p>
        </p:txBody>
      </p:sp>
      <p:sp>
        <p:nvSpPr>
          <p:cNvPr id="129" name="テキスト ボックス 128"/>
          <p:cNvSpPr txBox="1"/>
          <p:nvPr/>
        </p:nvSpPr>
        <p:spPr>
          <a:xfrm>
            <a:off x="5099479" y="4468232"/>
            <a:ext cx="306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dirty="0" smtClean="0">
                <a:solidFill>
                  <a:srgbClr val="009900"/>
                </a:solidFill>
              </a:rPr>
              <a:t>ε</a:t>
            </a:r>
            <a:endParaRPr kumimoji="1" lang="ja-JP" altLang="en-US" sz="2000" b="1" dirty="0">
              <a:solidFill>
                <a:srgbClr val="009900"/>
              </a:solidFill>
            </a:endParaRPr>
          </a:p>
        </p:txBody>
      </p:sp>
      <p:sp>
        <p:nvSpPr>
          <p:cNvPr id="130" name="テキスト ボックス 129"/>
          <p:cNvSpPr txBox="1"/>
          <p:nvPr/>
        </p:nvSpPr>
        <p:spPr>
          <a:xfrm>
            <a:off x="5859041" y="4149080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>
                <a:solidFill>
                  <a:srgbClr val="0000FF"/>
                </a:solidFill>
              </a:rPr>
              <a:t>ε</a:t>
            </a:r>
            <a:endParaRPr kumimoji="1" lang="ja-JP" altLang="en-US" b="1" dirty="0">
              <a:solidFill>
                <a:srgbClr val="0000FF"/>
              </a:solidFill>
            </a:endParaRPr>
          </a:p>
        </p:txBody>
      </p:sp>
      <p:sp>
        <p:nvSpPr>
          <p:cNvPr id="133" name="円/楕円 132"/>
          <p:cNvSpPr/>
          <p:nvPr/>
        </p:nvSpPr>
        <p:spPr>
          <a:xfrm>
            <a:off x="3358263" y="6131224"/>
            <a:ext cx="216024" cy="21602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7" name="円/楕円 146"/>
          <p:cNvSpPr/>
          <p:nvPr/>
        </p:nvSpPr>
        <p:spPr>
          <a:xfrm>
            <a:off x="4237517" y="5495261"/>
            <a:ext cx="216024" cy="21602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48" name="直線コネクタ 147"/>
          <p:cNvCxnSpPr>
            <a:stCxn id="147" idx="6"/>
            <a:endCxn id="150" idx="2"/>
          </p:cNvCxnSpPr>
          <p:nvPr/>
        </p:nvCxnSpPr>
        <p:spPr>
          <a:xfrm flipV="1">
            <a:off x="4453541" y="5387249"/>
            <a:ext cx="268030" cy="216024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円/楕円 148"/>
          <p:cNvSpPr/>
          <p:nvPr/>
        </p:nvSpPr>
        <p:spPr>
          <a:xfrm>
            <a:off x="4700248" y="5698756"/>
            <a:ext cx="216024" cy="21602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0" name="円/楕円 149"/>
          <p:cNvSpPr/>
          <p:nvPr/>
        </p:nvSpPr>
        <p:spPr>
          <a:xfrm>
            <a:off x="4721571" y="5279237"/>
            <a:ext cx="216024" cy="21602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円/楕円 150"/>
          <p:cNvSpPr/>
          <p:nvPr/>
        </p:nvSpPr>
        <p:spPr>
          <a:xfrm>
            <a:off x="5209558" y="5279237"/>
            <a:ext cx="216024" cy="21602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2" name="円/楕円 151"/>
          <p:cNvSpPr/>
          <p:nvPr/>
        </p:nvSpPr>
        <p:spPr>
          <a:xfrm>
            <a:off x="5209558" y="5697339"/>
            <a:ext cx="216024" cy="21602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3" name="円/楕円 152"/>
          <p:cNvSpPr/>
          <p:nvPr/>
        </p:nvSpPr>
        <p:spPr>
          <a:xfrm>
            <a:off x="5833730" y="5522190"/>
            <a:ext cx="216024" cy="21602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54" name="直線コネクタ 153"/>
          <p:cNvCxnSpPr>
            <a:stCxn id="152" idx="6"/>
            <a:endCxn id="153" idx="2"/>
          </p:cNvCxnSpPr>
          <p:nvPr/>
        </p:nvCxnSpPr>
        <p:spPr>
          <a:xfrm flipV="1">
            <a:off x="5425582" y="5630202"/>
            <a:ext cx="408148" cy="175149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線コネクタ 154"/>
          <p:cNvCxnSpPr>
            <a:stCxn id="151" idx="6"/>
            <a:endCxn id="153" idx="2"/>
          </p:cNvCxnSpPr>
          <p:nvPr/>
        </p:nvCxnSpPr>
        <p:spPr>
          <a:xfrm>
            <a:off x="5425582" y="5387249"/>
            <a:ext cx="408148" cy="242953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線コネクタ 155"/>
          <p:cNvCxnSpPr>
            <a:stCxn id="147" idx="6"/>
            <a:endCxn id="149" idx="2"/>
          </p:cNvCxnSpPr>
          <p:nvPr/>
        </p:nvCxnSpPr>
        <p:spPr>
          <a:xfrm>
            <a:off x="4453541" y="5603273"/>
            <a:ext cx="246707" cy="203495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テキスト ボックス 156"/>
          <p:cNvSpPr txBox="1"/>
          <p:nvPr/>
        </p:nvSpPr>
        <p:spPr>
          <a:xfrm>
            <a:off x="4906912" y="5090359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>
                <a:solidFill>
                  <a:srgbClr val="FF0000"/>
                </a:solidFill>
              </a:rPr>
              <a:t>1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169" name="円/楕円 168"/>
          <p:cNvSpPr/>
          <p:nvPr/>
        </p:nvSpPr>
        <p:spPr>
          <a:xfrm>
            <a:off x="4959016" y="6158996"/>
            <a:ext cx="216024" cy="21602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0" name="フリーフォーム 169"/>
          <p:cNvSpPr/>
          <p:nvPr/>
        </p:nvSpPr>
        <p:spPr>
          <a:xfrm>
            <a:off x="4338585" y="5705020"/>
            <a:ext cx="632516" cy="529808"/>
          </a:xfrm>
          <a:custGeom>
            <a:avLst/>
            <a:gdLst>
              <a:gd name="connsiteX0" fmla="*/ 6684 w 547011"/>
              <a:gd name="connsiteY0" fmla="*/ 0 h 706582"/>
              <a:gd name="connsiteX1" fmla="*/ 75957 w 547011"/>
              <a:gd name="connsiteY1" fmla="*/ 429491 h 706582"/>
              <a:gd name="connsiteX2" fmla="*/ 547011 w 547011"/>
              <a:gd name="connsiteY2" fmla="*/ 706582 h 706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7011" h="706582">
                <a:moveTo>
                  <a:pt x="6684" y="0"/>
                </a:moveTo>
                <a:cubicBezTo>
                  <a:pt x="-3707" y="155863"/>
                  <a:pt x="-14098" y="311727"/>
                  <a:pt x="75957" y="429491"/>
                </a:cubicBezTo>
                <a:cubicBezTo>
                  <a:pt x="166012" y="547255"/>
                  <a:pt x="356511" y="626918"/>
                  <a:pt x="547011" y="706582"/>
                </a:cubicBezTo>
              </a:path>
            </a:pathLst>
          </a:custGeom>
          <a:noFill/>
          <a:ln w="12700">
            <a:solidFill>
              <a:schemeClr val="tx1"/>
            </a:solidFill>
            <a:head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1" name="フリーフォーム 170"/>
          <p:cNvSpPr/>
          <p:nvPr/>
        </p:nvSpPr>
        <p:spPr>
          <a:xfrm flipH="1">
            <a:off x="5194955" y="5717775"/>
            <a:ext cx="734823" cy="547037"/>
          </a:xfrm>
          <a:custGeom>
            <a:avLst/>
            <a:gdLst>
              <a:gd name="connsiteX0" fmla="*/ 6684 w 547011"/>
              <a:gd name="connsiteY0" fmla="*/ 0 h 706582"/>
              <a:gd name="connsiteX1" fmla="*/ 75957 w 547011"/>
              <a:gd name="connsiteY1" fmla="*/ 429491 h 706582"/>
              <a:gd name="connsiteX2" fmla="*/ 547011 w 547011"/>
              <a:gd name="connsiteY2" fmla="*/ 706582 h 706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7011" h="706582">
                <a:moveTo>
                  <a:pt x="6684" y="0"/>
                </a:moveTo>
                <a:cubicBezTo>
                  <a:pt x="-3707" y="155863"/>
                  <a:pt x="-14098" y="311727"/>
                  <a:pt x="75957" y="429491"/>
                </a:cubicBezTo>
                <a:cubicBezTo>
                  <a:pt x="166012" y="547255"/>
                  <a:pt x="356511" y="626918"/>
                  <a:pt x="547011" y="706582"/>
                </a:cubicBezTo>
              </a:path>
            </a:pathLst>
          </a:custGeom>
          <a:noFill/>
          <a:ln w="1270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73" name="直線コネクタ 172"/>
          <p:cNvCxnSpPr/>
          <p:nvPr/>
        </p:nvCxnSpPr>
        <p:spPr>
          <a:xfrm>
            <a:off x="5194955" y="6267008"/>
            <a:ext cx="2185045" cy="0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線コネクタ 173"/>
          <p:cNvCxnSpPr>
            <a:stCxn id="133" idx="6"/>
            <a:endCxn id="169" idx="2"/>
          </p:cNvCxnSpPr>
          <p:nvPr/>
        </p:nvCxnSpPr>
        <p:spPr>
          <a:xfrm>
            <a:off x="3574287" y="6239236"/>
            <a:ext cx="1384729" cy="27772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線コネクタ 174"/>
          <p:cNvCxnSpPr>
            <a:stCxn id="150" idx="6"/>
            <a:endCxn id="151" idx="2"/>
          </p:cNvCxnSpPr>
          <p:nvPr/>
        </p:nvCxnSpPr>
        <p:spPr>
          <a:xfrm>
            <a:off x="4937595" y="5387249"/>
            <a:ext cx="271963" cy="0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線コネクタ 178"/>
          <p:cNvCxnSpPr>
            <a:stCxn id="149" idx="6"/>
            <a:endCxn id="152" idx="2"/>
          </p:cNvCxnSpPr>
          <p:nvPr/>
        </p:nvCxnSpPr>
        <p:spPr>
          <a:xfrm flipV="1">
            <a:off x="4916272" y="5805351"/>
            <a:ext cx="293286" cy="1417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円/楕円 186"/>
          <p:cNvSpPr/>
          <p:nvPr/>
        </p:nvSpPr>
        <p:spPr>
          <a:xfrm>
            <a:off x="7380312" y="6126816"/>
            <a:ext cx="216024" cy="21602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8" name="テキスト ボックス 187"/>
          <p:cNvSpPr txBox="1"/>
          <p:nvPr/>
        </p:nvSpPr>
        <p:spPr>
          <a:xfrm>
            <a:off x="4906912" y="5522190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>
                <a:solidFill>
                  <a:srgbClr val="FF0000"/>
                </a:solidFill>
              </a:rPr>
              <a:t>0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101" name="円/楕円 100"/>
          <p:cNvSpPr/>
          <p:nvPr/>
        </p:nvSpPr>
        <p:spPr>
          <a:xfrm>
            <a:off x="1885605" y="3900824"/>
            <a:ext cx="216024" cy="21602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5" name="円/楕円 104"/>
          <p:cNvSpPr/>
          <p:nvPr/>
        </p:nvSpPr>
        <p:spPr>
          <a:xfrm>
            <a:off x="911629" y="4375102"/>
            <a:ext cx="216024" cy="21602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6" name="円/楕円 105"/>
          <p:cNvSpPr/>
          <p:nvPr/>
        </p:nvSpPr>
        <p:spPr>
          <a:xfrm>
            <a:off x="1272387" y="3921527"/>
            <a:ext cx="216024" cy="21602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7" name="円/楕円 106"/>
          <p:cNvSpPr/>
          <p:nvPr/>
        </p:nvSpPr>
        <p:spPr>
          <a:xfrm>
            <a:off x="1244652" y="4742262"/>
            <a:ext cx="216024" cy="21602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9" name="円/楕円 108"/>
          <p:cNvSpPr/>
          <p:nvPr/>
        </p:nvSpPr>
        <p:spPr>
          <a:xfrm>
            <a:off x="2213818" y="3277320"/>
            <a:ext cx="216024" cy="21602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0" name="円/楕円 109"/>
          <p:cNvSpPr/>
          <p:nvPr/>
        </p:nvSpPr>
        <p:spPr>
          <a:xfrm>
            <a:off x="1585197" y="3263498"/>
            <a:ext cx="216024" cy="21602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1" name="円/楕円 110"/>
          <p:cNvSpPr/>
          <p:nvPr/>
        </p:nvSpPr>
        <p:spPr>
          <a:xfrm>
            <a:off x="241975" y="4375102"/>
            <a:ext cx="216024" cy="21602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2" name="円/楕円 111"/>
          <p:cNvSpPr/>
          <p:nvPr/>
        </p:nvSpPr>
        <p:spPr>
          <a:xfrm>
            <a:off x="2468555" y="4760330"/>
            <a:ext cx="216024" cy="21602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3" name="直線コネクタ 112"/>
          <p:cNvCxnSpPr/>
          <p:nvPr/>
        </p:nvCxnSpPr>
        <p:spPr>
          <a:xfrm>
            <a:off x="457999" y="4510226"/>
            <a:ext cx="453630" cy="0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線コネクタ 113"/>
          <p:cNvCxnSpPr>
            <a:stCxn id="105" idx="7"/>
          </p:cNvCxnSpPr>
          <p:nvPr/>
        </p:nvCxnSpPr>
        <p:spPr>
          <a:xfrm flipV="1">
            <a:off x="1096017" y="4105915"/>
            <a:ext cx="240248" cy="300823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線コネクタ 114"/>
          <p:cNvCxnSpPr>
            <a:stCxn id="105" idx="5"/>
          </p:cNvCxnSpPr>
          <p:nvPr/>
        </p:nvCxnSpPr>
        <p:spPr>
          <a:xfrm>
            <a:off x="1096017" y="4559490"/>
            <a:ext cx="200073" cy="264771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線コネクタ 115"/>
          <p:cNvCxnSpPr>
            <a:endCxn id="112" idx="2"/>
          </p:cNvCxnSpPr>
          <p:nvPr/>
        </p:nvCxnSpPr>
        <p:spPr>
          <a:xfrm>
            <a:off x="1490372" y="4868342"/>
            <a:ext cx="978183" cy="0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線コネクタ 116"/>
          <p:cNvCxnSpPr/>
          <p:nvPr/>
        </p:nvCxnSpPr>
        <p:spPr>
          <a:xfrm flipV="1">
            <a:off x="2640773" y="4438616"/>
            <a:ext cx="240248" cy="300823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線コネクタ 120"/>
          <p:cNvCxnSpPr/>
          <p:nvPr/>
        </p:nvCxnSpPr>
        <p:spPr>
          <a:xfrm>
            <a:off x="1802347" y="3408330"/>
            <a:ext cx="453630" cy="0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線コネクタ 121"/>
          <p:cNvCxnSpPr/>
          <p:nvPr/>
        </p:nvCxnSpPr>
        <p:spPr>
          <a:xfrm>
            <a:off x="2095015" y="4051648"/>
            <a:ext cx="453630" cy="0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線コネクタ 122"/>
          <p:cNvCxnSpPr/>
          <p:nvPr/>
        </p:nvCxnSpPr>
        <p:spPr>
          <a:xfrm>
            <a:off x="1466394" y="4056649"/>
            <a:ext cx="453630" cy="0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線コネクタ 123"/>
          <p:cNvCxnSpPr>
            <a:stCxn id="101" idx="7"/>
          </p:cNvCxnSpPr>
          <p:nvPr/>
        </p:nvCxnSpPr>
        <p:spPr>
          <a:xfrm flipV="1">
            <a:off x="2069993" y="3495825"/>
            <a:ext cx="229810" cy="436635"/>
          </a:xfrm>
          <a:prstGeom prst="line">
            <a:avLst/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線コネクタ 133"/>
          <p:cNvCxnSpPr>
            <a:endCxn id="101" idx="1"/>
          </p:cNvCxnSpPr>
          <p:nvPr/>
        </p:nvCxnSpPr>
        <p:spPr>
          <a:xfrm>
            <a:off x="1695847" y="3496046"/>
            <a:ext cx="221394" cy="436414"/>
          </a:xfrm>
          <a:prstGeom prst="line">
            <a:avLst/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/>
          <p:cNvSpPr txBox="1"/>
          <p:nvPr/>
        </p:nvSpPr>
        <p:spPr>
          <a:xfrm>
            <a:off x="1920024" y="3122971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FF9900"/>
                </a:solidFill>
              </a:rPr>
              <a:t>0</a:t>
            </a:r>
            <a:endParaRPr kumimoji="1" lang="ja-JP" altLang="en-US" dirty="0">
              <a:solidFill>
                <a:srgbClr val="FF9900"/>
              </a:solidFill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2169351" y="3786243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rgbClr val="FF9900"/>
                </a:solidFill>
              </a:rPr>
              <a:t>1</a:t>
            </a:r>
            <a:endParaRPr kumimoji="1" lang="ja-JP" altLang="en-US" dirty="0">
              <a:solidFill>
                <a:srgbClr val="FF9900"/>
              </a:solidFill>
            </a:endParaRPr>
          </a:p>
        </p:txBody>
      </p:sp>
      <p:sp>
        <p:nvSpPr>
          <p:cNvPr id="135" name="テキスト ボックス 134"/>
          <p:cNvSpPr txBox="1"/>
          <p:nvPr/>
        </p:nvSpPr>
        <p:spPr>
          <a:xfrm>
            <a:off x="1530148" y="3786243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FF9900"/>
                </a:solidFill>
              </a:rPr>
              <a:t>1</a:t>
            </a:r>
            <a:endParaRPr kumimoji="1" lang="ja-JP" altLang="en-US" dirty="0">
              <a:solidFill>
                <a:srgbClr val="FF9900"/>
              </a:solidFill>
            </a:endParaRPr>
          </a:p>
        </p:txBody>
      </p:sp>
      <p:sp>
        <p:nvSpPr>
          <p:cNvPr id="136" name="テキスト ボックス 135"/>
          <p:cNvSpPr txBox="1"/>
          <p:nvPr/>
        </p:nvSpPr>
        <p:spPr>
          <a:xfrm>
            <a:off x="1870871" y="4572985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FF9900"/>
                </a:solidFill>
              </a:rPr>
              <a:t>0</a:t>
            </a:r>
            <a:endParaRPr kumimoji="1" lang="ja-JP" altLang="en-US" dirty="0">
              <a:solidFill>
                <a:srgbClr val="FF9900"/>
              </a:solidFill>
            </a:endParaRPr>
          </a:p>
        </p:txBody>
      </p:sp>
      <p:sp>
        <p:nvSpPr>
          <p:cNvPr id="28" name="右中かっこ 27"/>
          <p:cNvSpPr/>
          <p:nvPr/>
        </p:nvSpPr>
        <p:spPr>
          <a:xfrm rot="16200000">
            <a:off x="1476013" y="1810270"/>
            <a:ext cx="505024" cy="2489153"/>
          </a:xfrm>
          <a:prstGeom prst="rightBrace">
            <a:avLst>
              <a:gd name="adj1" fmla="val 38510"/>
              <a:gd name="adj2" fmla="val 5055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2" name="直線コネクタ 41"/>
          <p:cNvCxnSpPr/>
          <p:nvPr/>
        </p:nvCxnSpPr>
        <p:spPr>
          <a:xfrm>
            <a:off x="1747142" y="2314607"/>
            <a:ext cx="1" cy="459213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右中かっこ 136"/>
          <p:cNvSpPr/>
          <p:nvPr/>
        </p:nvSpPr>
        <p:spPr>
          <a:xfrm rot="16200000">
            <a:off x="5353485" y="5558"/>
            <a:ext cx="505024" cy="5180827"/>
          </a:xfrm>
          <a:prstGeom prst="rightBrace">
            <a:avLst>
              <a:gd name="adj1" fmla="val 30178"/>
              <a:gd name="adj2" fmla="val 5055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9" name="円/楕円 138"/>
          <p:cNvSpPr/>
          <p:nvPr/>
        </p:nvSpPr>
        <p:spPr>
          <a:xfrm>
            <a:off x="2917092" y="5737846"/>
            <a:ext cx="216024" cy="21602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40" name="直線コネクタ 139"/>
          <p:cNvCxnSpPr/>
          <p:nvPr/>
        </p:nvCxnSpPr>
        <p:spPr>
          <a:xfrm>
            <a:off x="3098437" y="5942937"/>
            <a:ext cx="224177" cy="332701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円/楕円 140"/>
          <p:cNvSpPr/>
          <p:nvPr/>
        </p:nvSpPr>
        <p:spPr>
          <a:xfrm>
            <a:off x="2327198" y="5737846"/>
            <a:ext cx="216024" cy="21602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2" name="円/楕円 141"/>
          <p:cNvSpPr/>
          <p:nvPr/>
        </p:nvSpPr>
        <p:spPr>
          <a:xfrm>
            <a:off x="1353222" y="6212124"/>
            <a:ext cx="216024" cy="21602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3" name="円/楕円 142"/>
          <p:cNvSpPr/>
          <p:nvPr/>
        </p:nvSpPr>
        <p:spPr>
          <a:xfrm>
            <a:off x="1713980" y="5758549"/>
            <a:ext cx="216024" cy="21602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4" name="円/楕円 143"/>
          <p:cNvSpPr/>
          <p:nvPr/>
        </p:nvSpPr>
        <p:spPr>
          <a:xfrm>
            <a:off x="1686245" y="6579284"/>
            <a:ext cx="216024" cy="21602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5" name="円/楕円 144"/>
          <p:cNvSpPr/>
          <p:nvPr/>
        </p:nvSpPr>
        <p:spPr>
          <a:xfrm>
            <a:off x="2655411" y="5114342"/>
            <a:ext cx="216024" cy="21602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6" name="円/楕円 145"/>
          <p:cNvSpPr/>
          <p:nvPr/>
        </p:nvSpPr>
        <p:spPr>
          <a:xfrm>
            <a:off x="2026790" y="5100520"/>
            <a:ext cx="216024" cy="21602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8" name="円/楕円 157"/>
          <p:cNvSpPr/>
          <p:nvPr/>
        </p:nvSpPr>
        <p:spPr>
          <a:xfrm>
            <a:off x="683568" y="6212124"/>
            <a:ext cx="216024" cy="21602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9" name="円/楕円 158"/>
          <p:cNvSpPr/>
          <p:nvPr/>
        </p:nvSpPr>
        <p:spPr>
          <a:xfrm>
            <a:off x="2910148" y="6597352"/>
            <a:ext cx="216024" cy="21602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0" name="直線コネクタ 159"/>
          <p:cNvCxnSpPr/>
          <p:nvPr/>
        </p:nvCxnSpPr>
        <p:spPr>
          <a:xfrm>
            <a:off x="899592" y="6347248"/>
            <a:ext cx="453630" cy="0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線コネクタ 160"/>
          <p:cNvCxnSpPr>
            <a:stCxn id="142" idx="7"/>
          </p:cNvCxnSpPr>
          <p:nvPr/>
        </p:nvCxnSpPr>
        <p:spPr>
          <a:xfrm flipV="1">
            <a:off x="1537610" y="5942937"/>
            <a:ext cx="240248" cy="300823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線コネクタ 161"/>
          <p:cNvCxnSpPr>
            <a:stCxn id="142" idx="5"/>
          </p:cNvCxnSpPr>
          <p:nvPr/>
        </p:nvCxnSpPr>
        <p:spPr>
          <a:xfrm>
            <a:off x="1537610" y="6396512"/>
            <a:ext cx="200073" cy="264771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線コネクタ 162"/>
          <p:cNvCxnSpPr>
            <a:endCxn id="159" idx="2"/>
          </p:cNvCxnSpPr>
          <p:nvPr/>
        </p:nvCxnSpPr>
        <p:spPr>
          <a:xfrm>
            <a:off x="1931965" y="6705364"/>
            <a:ext cx="978183" cy="0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線コネクタ 163"/>
          <p:cNvCxnSpPr/>
          <p:nvPr/>
        </p:nvCxnSpPr>
        <p:spPr>
          <a:xfrm flipV="1">
            <a:off x="3082366" y="6275638"/>
            <a:ext cx="240248" cy="300823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線コネクタ 164"/>
          <p:cNvCxnSpPr/>
          <p:nvPr/>
        </p:nvCxnSpPr>
        <p:spPr>
          <a:xfrm>
            <a:off x="2243940" y="5245352"/>
            <a:ext cx="453630" cy="0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線コネクタ 165"/>
          <p:cNvCxnSpPr/>
          <p:nvPr/>
        </p:nvCxnSpPr>
        <p:spPr>
          <a:xfrm>
            <a:off x="2536608" y="5888670"/>
            <a:ext cx="453630" cy="0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線コネクタ 166"/>
          <p:cNvCxnSpPr/>
          <p:nvPr/>
        </p:nvCxnSpPr>
        <p:spPr>
          <a:xfrm>
            <a:off x="1907987" y="5893671"/>
            <a:ext cx="453630" cy="0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線コネクタ 167"/>
          <p:cNvCxnSpPr>
            <a:stCxn id="141" idx="7"/>
          </p:cNvCxnSpPr>
          <p:nvPr/>
        </p:nvCxnSpPr>
        <p:spPr>
          <a:xfrm flipV="1">
            <a:off x="2511586" y="5332847"/>
            <a:ext cx="229810" cy="436635"/>
          </a:xfrm>
          <a:prstGeom prst="line">
            <a:avLst/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線コネクタ 171"/>
          <p:cNvCxnSpPr>
            <a:endCxn id="141" idx="1"/>
          </p:cNvCxnSpPr>
          <p:nvPr/>
        </p:nvCxnSpPr>
        <p:spPr>
          <a:xfrm>
            <a:off x="2137440" y="5333068"/>
            <a:ext cx="221394" cy="436414"/>
          </a:xfrm>
          <a:prstGeom prst="line">
            <a:avLst/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テキスト ボックス 175"/>
          <p:cNvSpPr txBox="1"/>
          <p:nvPr/>
        </p:nvSpPr>
        <p:spPr>
          <a:xfrm>
            <a:off x="2610944" y="5623265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rgbClr val="FF9900"/>
                </a:solidFill>
              </a:rPr>
              <a:t>1</a:t>
            </a:r>
            <a:endParaRPr kumimoji="1" lang="ja-JP" altLang="en-US" dirty="0">
              <a:solidFill>
                <a:srgbClr val="FF9900"/>
              </a:solidFill>
            </a:endParaRPr>
          </a:p>
        </p:txBody>
      </p:sp>
      <p:sp>
        <p:nvSpPr>
          <p:cNvPr id="177" name="テキスト ボックス 176"/>
          <p:cNvSpPr txBox="1"/>
          <p:nvPr/>
        </p:nvSpPr>
        <p:spPr>
          <a:xfrm>
            <a:off x="1971741" y="5623265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FF9900"/>
                </a:solidFill>
              </a:rPr>
              <a:t>1</a:t>
            </a:r>
            <a:endParaRPr kumimoji="1" lang="ja-JP" altLang="en-US" dirty="0">
              <a:solidFill>
                <a:srgbClr val="FF9900"/>
              </a:solidFill>
            </a:endParaRPr>
          </a:p>
        </p:txBody>
      </p:sp>
      <p:sp>
        <p:nvSpPr>
          <p:cNvPr id="178" name="テキスト ボックス 177"/>
          <p:cNvSpPr txBox="1"/>
          <p:nvPr/>
        </p:nvSpPr>
        <p:spPr>
          <a:xfrm>
            <a:off x="2312464" y="6410007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FF9900"/>
                </a:solidFill>
              </a:rPr>
              <a:t>0</a:t>
            </a:r>
            <a:endParaRPr kumimoji="1" lang="ja-JP" altLang="en-US" dirty="0">
              <a:solidFill>
                <a:srgbClr val="FF9900"/>
              </a:solidFill>
            </a:endParaRPr>
          </a:p>
        </p:txBody>
      </p:sp>
      <p:cxnSp>
        <p:nvCxnSpPr>
          <p:cNvPr id="54" name="直線コネクタ 53"/>
          <p:cNvCxnSpPr>
            <a:endCxn id="137" idx="1"/>
          </p:cNvCxnSpPr>
          <p:nvPr/>
        </p:nvCxnSpPr>
        <p:spPr>
          <a:xfrm>
            <a:off x="3682299" y="2060848"/>
            <a:ext cx="1952556" cy="28261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コネクタ 55"/>
          <p:cNvCxnSpPr/>
          <p:nvPr/>
        </p:nvCxnSpPr>
        <p:spPr>
          <a:xfrm>
            <a:off x="2610944" y="2314607"/>
            <a:ext cx="1976612" cy="300193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テキスト ボックス 179"/>
          <p:cNvSpPr txBox="1"/>
          <p:nvPr/>
        </p:nvSpPr>
        <p:spPr>
          <a:xfrm>
            <a:off x="2321830" y="5000212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FF9900"/>
                </a:solidFill>
              </a:rPr>
              <a:t>0</a:t>
            </a:r>
            <a:endParaRPr kumimoji="1" lang="ja-JP" altLang="en-US" dirty="0">
              <a:solidFill>
                <a:srgbClr val="FF99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09" name="Oval 30"/>
          <p:cNvSpPr>
            <a:spLocks noChangeArrowheads="1"/>
          </p:cNvSpPr>
          <p:nvPr/>
        </p:nvSpPr>
        <p:spPr bwMode="auto">
          <a:xfrm>
            <a:off x="5445760" y="3674151"/>
            <a:ext cx="383356" cy="38617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600"/>
          </a:p>
        </p:txBody>
      </p:sp>
      <p:sp>
        <p:nvSpPr>
          <p:cNvPr id="13410" name="Text Box 31"/>
          <p:cNvSpPr txBox="1">
            <a:spLocks noChangeArrowheads="1"/>
          </p:cNvSpPr>
          <p:nvPr/>
        </p:nvSpPr>
        <p:spPr bwMode="auto">
          <a:xfrm>
            <a:off x="5430561" y="3674151"/>
            <a:ext cx="439086" cy="367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/>
              <a:t>q0</a:t>
            </a:r>
          </a:p>
        </p:txBody>
      </p:sp>
      <p:sp>
        <p:nvSpPr>
          <p:cNvPr id="13414" name="Line 35"/>
          <p:cNvSpPr>
            <a:spLocks noChangeShapeType="1"/>
          </p:cNvSpPr>
          <p:nvPr/>
        </p:nvSpPr>
        <p:spPr bwMode="auto">
          <a:xfrm>
            <a:off x="5292080" y="3442787"/>
            <a:ext cx="229676" cy="307918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3413" name="Text Box 34"/>
          <p:cNvSpPr txBox="1">
            <a:spLocks noChangeArrowheads="1"/>
          </p:cNvSpPr>
          <p:nvPr/>
        </p:nvSpPr>
        <p:spPr bwMode="auto">
          <a:xfrm>
            <a:off x="6436470" y="3654174"/>
            <a:ext cx="374912" cy="367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 dirty="0" err="1"/>
              <a:t>qf</a:t>
            </a:r>
            <a:endParaRPr lang="en-US" altLang="ja-JP" sz="1800" dirty="0"/>
          </a:p>
        </p:txBody>
      </p:sp>
      <p:sp>
        <p:nvSpPr>
          <p:cNvPr id="13314" name="スライド番号プレースホルダー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400" dirty="0" smtClean="0"/>
              <a:t>17</a:t>
            </a:r>
          </a:p>
        </p:txBody>
      </p:sp>
      <p:sp>
        <p:nvSpPr>
          <p:cNvPr id="13315" name="Text Box 5"/>
          <p:cNvSpPr txBox="1">
            <a:spLocks noChangeArrowheads="1"/>
          </p:cNvSpPr>
          <p:nvPr/>
        </p:nvSpPr>
        <p:spPr bwMode="auto">
          <a:xfrm>
            <a:off x="545845" y="620688"/>
            <a:ext cx="497764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 b="1" dirty="0" smtClean="0"/>
              <a:t>§2.5.3</a:t>
            </a:r>
            <a:r>
              <a:rPr lang="ja-JP" altLang="en-US" sz="1800" b="1" dirty="0"/>
              <a:t>　</a:t>
            </a:r>
            <a:r>
              <a:rPr lang="ja-JP" altLang="en-US" sz="1800" b="1" dirty="0">
                <a:solidFill>
                  <a:srgbClr val="0000FF"/>
                </a:solidFill>
              </a:rPr>
              <a:t>正則表現</a:t>
            </a:r>
            <a:r>
              <a:rPr lang="ja-JP" altLang="en-US" sz="1800" dirty="0"/>
              <a:t>から</a:t>
            </a:r>
            <a:r>
              <a:rPr lang="ja-JP" altLang="en-US" sz="1800" b="1" dirty="0"/>
              <a:t>有限オートマトン</a:t>
            </a:r>
            <a:r>
              <a:rPr lang="ja-JP" altLang="en-US" sz="1800" dirty="0"/>
              <a:t>への</a:t>
            </a:r>
            <a:r>
              <a:rPr lang="ja-JP" altLang="en-US" sz="1800" dirty="0" smtClean="0"/>
              <a:t>変換</a:t>
            </a:r>
            <a:endParaRPr lang="en-US" altLang="ja-JP" sz="1800" dirty="0" smtClean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b="1" dirty="0" smtClean="0"/>
              <a:t>（</a:t>
            </a:r>
            <a:r>
              <a:rPr lang="en-US" altLang="ja-JP" sz="1800" b="1" dirty="0" smtClean="0"/>
              <a:t>a</a:t>
            </a:r>
            <a:r>
              <a:rPr lang="ja-JP" altLang="en-US" sz="1800" b="1" dirty="0" smtClean="0"/>
              <a:t>）基本手法</a:t>
            </a:r>
            <a:endParaRPr lang="ja-JP" altLang="en-US" sz="1800" b="1" dirty="0"/>
          </a:p>
        </p:txBody>
      </p:sp>
      <p:sp>
        <p:nvSpPr>
          <p:cNvPr id="13316" name="Text Box 6"/>
          <p:cNvSpPr txBox="1">
            <a:spLocks noChangeArrowheads="1"/>
          </p:cNvSpPr>
          <p:nvPr/>
        </p:nvSpPr>
        <p:spPr bwMode="auto">
          <a:xfrm>
            <a:off x="1703164" y="2300188"/>
            <a:ext cx="33214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600" b="1">
                <a:solidFill>
                  <a:srgbClr val="0000FF"/>
                </a:solidFill>
              </a:rPr>
              <a:t>φ</a:t>
            </a:r>
          </a:p>
        </p:txBody>
      </p:sp>
      <p:sp>
        <p:nvSpPr>
          <p:cNvPr id="13317" name="Oval 14"/>
          <p:cNvSpPr>
            <a:spLocks noChangeArrowheads="1"/>
          </p:cNvSpPr>
          <p:nvPr/>
        </p:nvSpPr>
        <p:spPr bwMode="auto">
          <a:xfrm>
            <a:off x="5510138" y="2300188"/>
            <a:ext cx="382588" cy="3857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600"/>
          </a:p>
        </p:txBody>
      </p:sp>
      <p:sp>
        <p:nvSpPr>
          <p:cNvPr id="13319" name="Text Box 16"/>
          <p:cNvSpPr txBox="1">
            <a:spLocks noChangeArrowheads="1"/>
          </p:cNvSpPr>
          <p:nvPr/>
        </p:nvSpPr>
        <p:spPr bwMode="auto">
          <a:xfrm>
            <a:off x="5438701" y="2300188"/>
            <a:ext cx="438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 dirty="0"/>
              <a:t>q0</a:t>
            </a:r>
          </a:p>
        </p:txBody>
      </p:sp>
      <p:sp>
        <p:nvSpPr>
          <p:cNvPr id="13322" name="Text Box 24"/>
          <p:cNvSpPr txBox="1">
            <a:spLocks noChangeArrowheads="1"/>
          </p:cNvSpPr>
          <p:nvPr/>
        </p:nvSpPr>
        <p:spPr bwMode="auto">
          <a:xfrm>
            <a:off x="6444208" y="2300188"/>
            <a:ext cx="374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 dirty="0" err="1"/>
              <a:t>qf</a:t>
            </a:r>
            <a:endParaRPr lang="en-US" altLang="ja-JP" sz="1800" dirty="0"/>
          </a:p>
        </p:txBody>
      </p:sp>
      <p:sp>
        <p:nvSpPr>
          <p:cNvPr id="13323" name="Line 29"/>
          <p:cNvSpPr>
            <a:spLocks noChangeShapeType="1"/>
          </p:cNvSpPr>
          <p:nvPr/>
        </p:nvSpPr>
        <p:spPr bwMode="auto">
          <a:xfrm>
            <a:off x="5365676" y="2084288"/>
            <a:ext cx="230187" cy="307975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3327" name="Text Box 39"/>
          <p:cNvSpPr txBox="1">
            <a:spLocks noChangeArrowheads="1"/>
          </p:cNvSpPr>
          <p:nvPr/>
        </p:nvSpPr>
        <p:spPr bwMode="auto">
          <a:xfrm>
            <a:off x="5502002" y="2949476"/>
            <a:ext cx="438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/>
              <a:t>q0</a:t>
            </a:r>
          </a:p>
        </p:txBody>
      </p:sp>
      <p:sp>
        <p:nvSpPr>
          <p:cNvPr id="13328" name="Line 40"/>
          <p:cNvSpPr>
            <a:spLocks noChangeShapeType="1"/>
          </p:cNvSpPr>
          <p:nvPr/>
        </p:nvSpPr>
        <p:spPr bwMode="auto">
          <a:xfrm>
            <a:off x="5364088" y="2733576"/>
            <a:ext cx="230188" cy="307975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3329" name="Text Box 41"/>
          <p:cNvSpPr txBox="1">
            <a:spLocks noChangeArrowheads="1"/>
          </p:cNvSpPr>
          <p:nvPr/>
        </p:nvSpPr>
        <p:spPr bwMode="auto">
          <a:xfrm>
            <a:off x="1703164" y="3020913"/>
            <a:ext cx="28245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600" b="1">
                <a:solidFill>
                  <a:srgbClr val="0000FF"/>
                </a:solidFill>
              </a:rPr>
              <a:t>ε</a:t>
            </a:r>
          </a:p>
        </p:txBody>
      </p:sp>
      <p:sp>
        <p:nvSpPr>
          <p:cNvPr id="13330" name="Text Box 42"/>
          <p:cNvSpPr txBox="1">
            <a:spLocks noChangeArrowheads="1"/>
          </p:cNvSpPr>
          <p:nvPr/>
        </p:nvSpPr>
        <p:spPr bwMode="auto">
          <a:xfrm>
            <a:off x="5868913" y="3020913"/>
            <a:ext cx="81785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600" dirty="0" smtClean="0"/>
              <a:t>　（</a:t>
            </a:r>
            <a:r>
              <a:rPr lang="en-US" altLang="ja-JP" sz="1600" dirty="0" smtClean="0"/>
              <a:t>=</a:t>
            </a:r>
            <a:r>
              <a:rPr lang="en-US" altLang="ja-JP" sz="1600" dirty="0" err="1" smtClean="0"/>
              <a:t>qf</a:t>
            </a:r>
            <a:r>
              <a:rPr lang="ja-JP" altLang="en-US" sz="1600" dirty="0" smtClean="0"/>
              <a:t>）</a:t>
            </a:r>
            <a:endParaRPr lang="en-US" altLang="ja-JP" sz="1600" dirty="0"/>
          </a:p>
        </p:txBody>
      </p:sp>
      <p:sp>
        <p:nvSpPr>
          <p:cNvPr id="13331" name="Text Box 43"/>
          <p:cNvSpPr txBox="1">
            <a:spLocks noChangeArrowheads="1"/>
          </p:cNvSpPr>
          <p:nvPr/>
        </p:nvSpPr>
        <p:spPr bwMode="auto">
          <a:xfrm>
            <a:off x="1733760" y="3712724"/>
            <a:ext cx="2968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600" b="1" dirty="0">
                <a:solidFill>
                  <a:srgbClr val="0000FF"/>
                </a:solidFill>
              </a:rPr>
              <a:t>a</a:t>
            </a:r>
          </a:p>
        </p:txBody>
      </p:sp>
      <p:sp>
        <p:nvSpPr>
          <p:cNvPr id="13332" name="Line 44"/>
          <p:cNvSpPr>
            <a:spLocks noChangeShapeType="1"/>
          </p:cNvSpPr>
          <p:nvPr/>
        </p:nvSpPr>
        <p:spPr bwMode="auto">
          <a:xfrm>
            <a:off x="5868913" y="3882926"/>
            <a:ext cx="534988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3333" name="Text Box 45"/>
          <p:cNvSpPr txBox="1">
            <a:spLocks noChangeArrowheads="1"/>
          </p:cNvSpPr>
          <p:nvPr/>
        </p:nvSpPr>
        <p:spPr bwMode="auto">
          <a:xfrm>
            <a:off x="5940351" y="3595588"/>
            <a:ext cx="2968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600"/>
              <a:t>a</a:t>
            </a:r>
          </a:p>
        </p:txBody>
      </p:sp>
      <p:sp>
        <p:nvSpPr>
          <p:cNvPr id="13334" name="Text Box 46"/>
          <p:cNvSpPr txBox="1">
            <a:spLocks noChangeArrowheads="1"/>
          </p:cNvSpPr>
          <p:nvPr/>
        </p:nvSpPr>
        <p:spPr bwMode="auto">
          <a:xfrm>
            <a:off x="1342802" y="1723926"/>
            <a:ext cx="996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600" dirty="0">
                <a:solidFill>
                  <a:srgbClr val="0000FF"/>
                </a:solidFill>
              </a:rPr>
              <a:t>正則表現</a:t>
            </a:r>
          </a:p>
        </p:txBody>
      </p:sp>
      <p:sp>
        <p:nvSpPr>
          <p:cNvPr id="13335" name="Text Box 47"/>
          <p:cNvSpPr txBox="1">
            <a:spLocks noChangeArrowheads="1"/>
          </p:cNvSpPr>
          <p:nvPr/>
        </p:nvSpPr>
        <p:spPr bwMode="auto">
          <a:xfrm>
            <a:off x="5365676" y="1723926"/>
            <a:ext cx="1600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600" dirty="0"/>
              <a:t>有限オートマトン</a:t>
            </a: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3348440" y="6178724"/>
            <a:ext cx="7889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図</a:t>
            </a:r>
            <a:r>
              <a:rPr kumimoji="1" lang="en-US" altLang="ja-JP" dirty="0" smtClean="0"/>
              <a:t>2.51</a:t>
            </a:r>
            <a:endParaRPr kumimoji="1" lang="ja-JP" altLang="en-US" dirty="0"/>
          </a:p>
        </p:txBody>
      </p:sp>
      <p:sp>
        <p:nvSpPr>
          <p:cNvPr id="104" name="Text Box 6"/>
          <p:cNvSpPr txBox="1">
            <a:spLocks noChangeArrowheads="1"/>
          </p:cNvSpPr>
          <p:nvPr/>
        </p:nvSpPr>
        <p:spPr bwMode="auto">
          <a:xfrm>
            <a:off x="3720990" y="2277070"/>
            <a:ext cx="31771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600" dirty="0"/>
              <a:t>φ</a:t>
            </a:r>
          </a:p>
        </p:txBody>
      </p:sp>
      <p:sp>
        <p:nvSpPr>
          <p:cNvPr id="105" name="Text Box 41"/>
          <p:cNvSpPr txBox="1">
            <a:spLocks noChangeArrowheads="1"/>
          </p:cNvSpPr>
          <p:nvPr/>
        </p:nvSpPr>
        <p:spPr bwMode="auto">
          <a:xfrm>
            <a:off x="3751586" y="2985303"/>
            <a:ext cx="28245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600" dirty="0"/>
              <a:t>ε</a:t>
            </a:r>
          </a:p>
        </p:txBody>
      </p:sp>
      <p:sp>
        <p:nvSpPr>
          <p:cNvPr id="106" name="Text Box 43"/>
          <p:cNvSpPr txBox="1">
            <a:spLocks noChangeArrowheads="1"/>
          </p:cNvSpPr>
          <p:nvPr/>
        </p:nvSpPr>
        <p:spPr bwMode="auto">
          <a:xfrm>
            <a:off x="3751586" y="3689606"/>
            <a:ext cx="2968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600" dirty="0"/>
              <a:t>a</a:t>
            </a:r>
          </a:p>
        </p:txBody>
      </p:sp>
      <p:sp>
        <p:nvSpPr>
          <p:cNvPr id="107" name="Text Box 46"/>
          <p:cNvSpPr txBox="1">
            <a:spLocks noChangeArrowheads="1"/>
          </p:cNvSpPr>
          <p:nvPr/>
        </p:nvSpPr>
        <p:spPr bwMode="auto">
          <a:xfrm>
            <a:off x="3360628" y="1700808"/>
            <a:ext cx="100540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600" dirty="0" smtClean="0"/>
              <a:t>正則集合</a:t>
            </a:r>
            <a:endParaRPr lang="ja-JP" altLang="en-US" sz="1600" dirty="0"/>
          </a:p>
        </p:txBody>
      </p:sp>
      <p:sp>
        <p:nvSpPr>
          <p:cNvPr id="3" name="ドーナツ 2"/>
          <p:cNvSpPr/>
          <p:nvPr/>
        </p:nvSpPr>
        <p:spPr>
          <a:xfrm>
            <a:off x="6436470" y="2300188"/>
            <a:ext cx="425176" cy="433388"/>
          </a:xfrm>
          <a:prstGeom prst="donut">
            <a:avLst>
              <a:gd name="adj" fmla="val 11412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9" name="ドーナツ 108"/>
          <p:cNvSpPr/>
          <p:nvPr/>
        </p:nvSpPr>
        <p:spPr>
          <a:xfrm>
            <a:off x="5480769" y="2924075"/>
            <a:ext cx="425176" cy="433388"/>
          </a:xfrm>
          <a:prstGeom prst="donut">
            <a:avLst>
              <a:gd name="adj" fmla="val 11412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0" name="ドーナツ 109"/>
          <p:cNvSpPr/>
          <p:nvPr/>
        </p:nvSpPr>
        <p:spPr>
          <a:xfrm>
            <a:off x="6403901" y="3626936"/>
            <a:ext cx="425176" cy="433388"/>
          </a:xfrm>
          <a:prstGeom prst="donut">
            <a:avLst>
              <a:gd name="adj" fmla="val 11412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スライド番号プレースホルダー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400" dirty="0" smtClean="0"/>
              <a:t>18</a:t>
            </a:r>
          </a:p>
        </p:txBody>
      </p:sp>
      <p:sp>
        <p:nvSpPr>
          <p:cNvPr id="13315" name="Text Box 5"/>
          <p:cNvSpPr txBox="1">
            <a:spLocks noChangeArrowheads="1"/>
          </p:cNvSpPr>
          <p:nvPr/>
        </p:nvSpPr>
        <p:spPr bwMode="auto">
          <a:xfrm>
            <a:off x="545845" y="620688"/>
            <a:ext cx="497764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 b="1" dirty="0" smtClean="0"/>
              <a:t>§2.5.3</a:t>
            </a:r>
            <a:r>
              <a:rPr lang="ja-JP" altLang="en-US" sz="1800" b="1" dirty="0"/>
              <a:t>　</a:t>
            </a:r>
            <a:r>
              <a:rPr lang="ja-JP" altLang="en-US" sz="1800" b="1" dirty="0">
                <a:solidFill>
                  <a:srgbClr val="0000FF"/>
                </a:solidFill>
              </a:rPr>
              <a:t>正則表現</a:t>
            </a:r>
            <a:r>
              <a:rPr lang="ja-JP" altLang="en-US" sz="1800" dirty="0"/>
              <a:t>から</a:t>
            </a:r>
            <a:r>
              <a:rPr lang="ja-JP" altLang="en-US" sz="1800" b="1" dirty="0"/>
              <a:t>有限オートマトン</a:t>
            </a:r>
            <a:r>
              <a:rPr lang="ja-JP" altLang="en-US" sz="1800" dirty="0"/>
              <a:t>への</a:t>
            </a:r>
            <a:r>
              <a:rPr lang="ja-JP" altLang="en-US" sz="1800" dirty="0" smtClean="0"/>
              <a:t>変換</a:t>
            </a:r>
            <a:endParaRPr lang="en-US" altLang="ja-JP" sz="1800" dirty="0" smtClean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b="1" dirty="0" smtClean="0"/>
              <a:t>（</a:t>
            </a:r>
            <a:r>
              <a:rPr lang="en-US" altLang="ja-JP" sz="1800" b="1" dirty="0" smtClean="0"/>
              <a:t>a</a:t>
            </a:r>
            <a:r>
              <a:rPr lang="ja-JP" altLang="en-US" sz="1800" b="1" dirty="0" smtClean="0"/>
              <a:t>）基本手法</a:t>
            </a:r>
            <a:endParaRPr lang="ja-JP" altLang="en-US" sz="1800" b="1" dirty="0"/>
          </a:p>
        </p:txBody>
      </p:sp>
      <p:sp>
        <p:nvSpPr>
          <p:cNvPr id="13318" name="Oval 15"/>
          <p:cNvSpPr>
            <a:spLocks noChangeArrowheads="1"/>
          </p:cNvSpPr>
          <p:nvPr/>
        </p:nvSpPr>
        <p:spPr bwMode="auto">
          <a:xfrm>
            <a:off x="5053682" y="2012504"/>
            <a:ext cx="360362" cy="3603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600"/>
          </a:p>
        </p:txBody>
      </p:sp>
      <p:sp>
        <p:nvSpPr>
          <p:cNvPr id="13334" name="Text Box 46"/>
          <p:cNvSpPr txBox="1">
            <a:spLocks noChangeArrowheads="1"/>
          </p:cNvSpPr>
          <p:nvPr/>
        </p:nvSpPr>
        <p:spPr bwMode="auto">
          <a:xfrm>
            <a:off x="1187624" y="1532409"/>
            <a:ext cx="996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600" dirty="0">
                <a:solidFill>
                  <a:srgbClr val="0000FF"/>
                </a:solidFill>
              </a:rPr>
              <a:t>正則表現</a:t>
            </a:r>
          </a:p>
        </p:txBody>
      </p:sp>
      <p:sp>
        <p:nvSpPr>
          <p:cNvPr id="13335" name="Text Box 47"/>
          <p:cNvSpPr txBox="1">
            <a:spLocks noChangeArrowheads="1"/>
          </p:cNvSpPr>
          <p:nvPr/>
        </p:nvSpPr>
        <p:spPr bwMode="auto">
          <a:xfrm>
            <a:off x="4713670" y="1315591"/>
            <a:ext cx="1600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600" dirty="0"/>
              <a:t>有限オートマトン</a:t>
            </a:r>
          </a:p>
        </p:txBody>
      </p:sp>
      <p:sp>
        <p:nvSpPr>
          <p:cNvPr id="13336" name="Oval 49"/>
          <p:cNvSpPr>
            <a:spLocks noChangeArrowheads="1"/>
          </p:cNvSpPr>
          <p:nvPr/>
        </p:nvSpPr>
        <p:spPr bwMode="auto">
          <a:xfrm>
            <a:off x="4488532" y="2460179"/>
            <a:ext cx="382587" cy="3857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600"/>
          </a:p>
        </p:txBody>
      </p:sp>
      <p:sp>
        <p:nvSpPr>
          <p:cNvPr id="13337" name="Text Box 50"/>
          <p:cNvSpPr txBox="1">
            <a:spLocks noChangeArrowheads="1"/>
          </p:cNvSpPr>
          <p:nvPr/>
        </p:nvSpPr>
        <p:spPr bwMode="auto">
          <a:xfrm>
            <a:off x="4412332" y="2460179"/>
            <a:ext cx="4397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/>
              <a:t>q0</a:t>
            </a:r>
          </a:p>
        </p:txBody>
      </p:sp>
      <p:sp>
        <p:nvSpPr>
          <p:cNvPr id="13408" name="Text Box 53"/>
          <p:cNvSpPr txBox="1">
            <a:spLocks noChangeArrowheads="1"/>
          </p:cNvSpPr>
          <p:nvPr/>
        </p:nvSpPr>
        <p:spPr bwMode="auto">
          <a:xfrm>
            <a:off x="6298579" y="2444229"/>
            <a:ext cx="374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 dirty="0" err="1"/>
              <a:t>qf</a:t>
            </a:r>
            <a:endParaRPr lang="en-US" altLang="ja-JP" sz="1800" dirty="0"/>
          </a:p>
        </p:txBody>
      </p:sp>
      <p:sp>
        <p:nvSpPr>
          <p:cNvPr id="13339" name="Line 54"/>
          <p:cNvSpPr>
            <a:spLocks noChangeShapeType="1"/>
          </p:cNvSpPr>
          <p:nvPr/>
        </p:nvSpPr>
        <p:spPr bwMode="auto">
          <a:xfrm>
            <a:off x="4334544" y="2228404"/>
            <a:ext cx="230188" cy="307975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3340" name="Text Box 57"/>
          <p:cNvSpPr txBox="1">
            <a:spLocks noChangeArrowheads="1"/>
          </p:cNvSpPr>
          <p:nvPr/>
        </p:nvSpPr>
        <p:spPr bwMode="auto">
          <a:xfrm>
            <a:off x="1366218" y="2204715"/>
            <a:ext cx="584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600" b="1" dirty="0">
                <a:solidFill>
                  <a:srgbClr val="0000FF"/>
                </a:solidFill>
              </a:rPr>
              <a:t>R+S</a:t>
            </a:r>
          </a:p>
        </p:txBody>
      </p:sp>
      <p:sp>
        <p:nvSpPr>
          <p:cNvPr id="13341" name="Oval 59"/>
          <p:cNvSpPr>
            <a:spLocks noChangeArrowheads="1"/>
          </p:cNvSpPr>
          <p:nvPr/>
        </p:nvSpPr>
        <p:spPr bwMode="auto">
          <a:xfrm>
            <a:off x="5629944" y="2012504"/>
            <a:ext cx="360363" cy="3603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600"/>
          </a:p>
        </p:txBody>
      </p:sp>
      <p:sp>
        <p:nvSpPr>
          <p:cNvPr id="13342" name="Oval 60"/>
          <p:cNvSpPr>
            <a:spLocks noChangeArrowheads="1"/>
          </p:cNvSpPr>
          <p:nvPr/>
        </p:nvSpPr>
        <p:spPr bwMode="auto">
          <a:xfrm>
            <a:off x="5053682" y="2804666"/>
            <a:ext cx="360362" cy="3603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600"/>
          </a:p>
        </p:txBody>
      </p:sp>
      <p:sp>
        <p:nvSpPr>
          <p:cNvPr id="13343" name="Oval 61"/>
          <p:cNvSpPr>
            <a:spLocks noChangeArrowheads="1"/>
          </p:cNvSpPr>
          <p:nvPr/>
        </p:nvSpPr>
        <p:spPr bwMode="auto">
          <a:xfrm>
            <a:off x="5629944" y="2804666"/>
            <a:ext cx="360363" cy="3603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600"/>
          </a:p>
        </p:txBody>
      </p:sp>
      <p:sp>
        <p:nvSpPr>
          <p:cNvPr id="13344" name="Line 62"/>
          <p:cNvSpPr>
            <a:spLocks noChangeShapeType="1"/>
          </p:cNvSpPr>
          <p:nvPr/>
        </p:nvSpPr>
        <p:spPr bwMode="auto">
          <a:xfrm flipV="1">
            <a:off x="4766344" y="2299841"/>
            <a:ext cx="287338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3345" name="Line 63"/>
          <p:cNvSpPr>
            <a:spLocks noChangeShapeType="1"/>
          </p:cNvSpPr>
          <p:nvPr/>
        </p:nvSpPr>
        <p:spPr bwMode="auto">
          <a:xfrm>
            <a:off x="4837782" y="2731641"/>
            <a:ext cx="21590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3346" name="Line 64"/>
          <p:cNvSpPr>
            <a:spLocks noChangeShapeType="1"/>
          </p:cNvSpPr>
          <p:nvPr/>
        </p:nvSpPr>
        <p:spPr bwMode="auto">
          <a:xfrm>
            <a:off x="5990307" y="2228404"/>
            <a:ext cx="360362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3347" name="Line 65"/>
          <p:cNvSpPr>
            <a:spLocks noChangeShapeType="1"/>
          </p:cNvSpPr>
          <p:nvPr/>
        </p:nvSpPr>
        <p:spPr bwMode="auto">
          <a:xfrm flipV="1">
            <a:off x="5990307" y="2731641"/>
            <a:ext cx="287337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3348" name="Line 66"/>
          <p:cNvSpPr>
            <a:spLocks noChangeShapeType="1"/>
          </p:cNvSpPr>
          <p:nvPr/>
        </p:nvSpPr>
        <p:spPr bwMode="auto">
          <a:xfrm>
            <a:off x="5414044" y="2156966"/>
            <a:ext cx="2159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3349" name="Line 67"/>
          <p:cNvSpPr>
            <a:spLocks noChangeShapeType="1"/>
          </p:cNvSpPr>
          <p:nvPr/>
        </p:nvSpPr>
        <p:spPr bwMode="auto">
          <a:xfrm>
            <a:off x="5414044" y="3020566"/>
            <a:ext cx="2159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3350" name="Text Box 68"/>
          <p:cNvSpPr txBox="1">
            <a:spLocks noChangeArrowheads="1"/>
          </p:cNvSpPr>
          <p:nvPr/>
        </p:nvSpPr>
        <p:spPr bwMode="auto">
          <a:xfrm>
            <a:off x="5990307" y="2731641"/>
            <a:ext cx="3873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600" b="1"/>
              <a:t>ε</a:t>
            </a:r>
          </a:p>
        </p:txBody>
      </p:sp>
      <p:sp>
        <p:nvSpPr>
          <p:cNvPr id="13351" name="Text Box 69"/>
          <p:cNvSpPr txBox="1">
            <a:spLocks noChangeArrowheads="1"/>
          </p:cNvSpPr>
          <p:nvPr/>
        </p:nvSpPr>
        <p:spPr bwMode="auto">
          <a:xfrm>
            <a:off x="4693319" y="2731641"/>
            <a:ext cx="3873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600" b="1"/>
              <a:t>ε</a:t>
            </a:r>
          </a:p>
        </p:txBody>
      </p:sp>
      <p:sp>
        <p:nvSpPr>
          <p:cNvPr id="13352" name="Text Box 70"/>
          <p:cNvSpPr txBox="1">
            <a:spLocks noChangeArrowheads="1"/>
          </p:cNvSpPr>
          <p:nvPr/>
        </p:nvSpPr>
        <p:spPr bwMode="auto">
          <a:xfrm rot="10800000" flipV="1">
            <a:off x="5990307" y="2083941"/>
            <a:ext cx="3873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600" b="1"/>
              <a:t>ε</a:t>
            </a:r>
          </a:p>
        </p:txBody>
      </p:sp>
      <p:sp>
        <p:nvSpPr>
          <p:cNvPr id="13353" name="Text Box 71"/>
          <p:cNvSpPr txBox="1">
            <a:spLocks noChangeArrowheads="1"/>
          </p:cNvSpPr>
          <p:nvPr/>
        </p:nvSpPr>
        <p:spPr bwMode="auto">
          <a:xfrm>
            <a:off x="4693319" y="2156966"/>
            <a:ext cx="3873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600" b="1"/>
              <a:t>ε</a:t>
            </a:r>
          </a:p>
        </p:txBody>
      </p:sp>
      <p:sp>
        <p:nvSpPr>
          <p:cNvPr id="13354" name="AutoShape 72"/>
          <p:cNvSpPr>
            <a:spLocks noChangeArrowheads="1"/>
          </p:cNvSpPr>
          <p:nvPr/>
        </p:nvSpPr>
        <p:spPr bwMode="auto">
          <a:xfrm>
            <a:off x="4982244" y="1939479"/>
            <a:ext cx="1079500" cy="504825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600"/>
          </a:p>
        </p:txBody>
      </p:sp>
      <p:sp>
        <p:nvSpPr>
          <p:cNvPr id="13355" name="AutoShape 73"/>
          <p:cNvSpPr>
            <a:spLocks noChangeArrowheads="1"/>
          </p:cNvSpPr>
          <p:nvPr/>
        </p:nvSpPr>
        <p:spPr bwMode="auto">
          <a:xfrm>
            <a:off x="4982244" y="2731641"/>
            <a:ext cx="1079500" cy="504825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600"/>
          </a:p>
        </p:txBody>
      </p:sp>
      <p:sp>
        <p:nvSpPr>
          <p:cNvPr id="13356" name="Text Box 74"/>
          <p:cNvSpPr txBox="1">
            <a:spLocks noChangeArrowheads="1"/>
          </p:cNvSpPr>
          <p:nvPr/>
        </p:nvSpPr>
        <p:spPr bwMode="auto">
          <a:xfrm>
            <a:off x="5342607" y="1652141"/>
            <a:ext cx="330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600"/>
              <a:t>R</a:t>
            </a:r>
          </a:p>
        </p:txBody>
      </p:sp>
      <p:sp>
        <p:nvSpPr>
          <p:cNvPr id="13357" name="Text Box 75"/>
          <p:cNvSpPr txBox="1">
            <a:spLocks noChangeArrowheads="1"/>
          </p:cNvSpPr>
          <p:nvPr/>
        </p:nvSpPr>
        <p:spPr bwMode="auto">
          <a:xfrm>
            <a:off x="5342607" y="3236466"/>
            <a:ext cx="3190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600"/>
              <a:t>S</a:t>
            </a:r>
          </a:p>
        </p:txBody>
      </p:sp>
      <p:sp>
        <p:nvSpPr>
          <p:cNvPr id="13358" name="Line 76"/>
          <p:cNvSpPr>
            <a:spLocks noChangeShapeType="1"/>
          </p:cNvSpPr>
          <p:nvPr/>
        </p:nvSpPr>
        <p:spPr bwMode="auto">
          <a:xfrm>
            <a:off x="4982244" y="1723579"/>
            <a:ext cx="215900" cy="288925"/>
          </a:xfrm>
          <a:prstGeom prst="line">
            <a:avLst/>
          </a:prstGeom>
          <a:noFill/>
          <a:ln w="38100" cmpd="dbl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3359" name="Line 77"/>
          <p:cNvSpPr>
            <a:spLocks noChangeShapeType="1"/>
          </p:cNvSpPr>
          <p:nvPr/>
        </p:nvSpPr>
        <p:spPr bwMode="auto">
          <a:xfrm flipV="1">
            <a:off x="4837782" y="3092004"/>
            <a:ext cx="288925" cy="215900"/>
          </a:xfrm>
          <a:prstGeom prst="line">
            <a:avLst/>
          </a:prstGeom>
          <a:noFill/>
          <a:ln w="38100" cmpd="dbl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3360" name="Oval 78"/>
          <p:cNvSpPr>
            <a:spLocks noChangeArrowheads="1"/>
          </p:cNvSpPr>
          <p:nvPr/>
        </p:nvSpPr>
        <p:spPr bwMode="auto">
          <a:xfrm>
            <a:off x="5695032" y="2872929"/>
            <a:ext cx="215900" cy="217487"/>
          </a:xfrm>
          <a:prstGeom prst="ellips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600"/>
          </a:p>
        </p:txBody>
      </p:sp>
      <p:sp>
        <p:nvSpPr>
          <p:cNvPr id="13361" name="Oval 79"/>
          <p:cNvSpPr>
            <a:spLocks noChangeArrowheads="1"/>
          </p:cNvSpPr>
          <p:nvPr/>
        </p:nvSpPr>
        <p:spPr bwMode="auto">
          <a:xfrm>
            <a:off x="5696619" y="2080766"/>
            <a:ext cx="215900" cy="217488"/>
          </a:xfrm>
          <a:prstGeom prst="ellips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600"/>
          </a:p>
        </p:txBody>
      </p:sp>
      <p:sp>
        <p:nvSpPr>
          <p:cNvPr id="13389" name="Text Box 108"/>
          <p:cNvSpPr txBox="1">
            <a:spLocks noChangeArrowheads="1"/>
          </p:cNvSpPr>
          <p:nvPr/>
        </p:nvSpPr>
        <p:spPr bwMode="auto">
          <a:xfrm>
            <a:off x="1481312" y="5221724"/>
            <a:ext cx="4095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600" b="1" dirty="0">
                <a:solidFill>
                  <a:srgbClr val="0000FF"/>
                </a:solidFill>
              </a:rPr>
              <a:t>R*</a:t>
            </a:r>
          </a:p>
        </p:txBody>
      </p:sp>
      <p:sp>
        <p:nvSpPr>
          <p:cNvPr id="13390" name="Oval 109"/>
          <p:cNvSpPr>
            <a:spLocks noChangeArrowheads="1"/>
          </p:cNvSpPr>
          <p:nvPr/>
        </p:nvSpPr>
        <p:spPr bwMode="auto">
          <a:xfrm>
            <a:off x="5140102" y="4870053"/>
            <a:ext cx="360362" cy="3603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600"/>
          </a:p>
        </p:txBody>
      </p:sp>
      <p:sp>
        <p:nvSpPr>
          <p:cNvPr id="13391" name="Oval 110"/>
          <p:cNvSpPr>
            <a:spLocks noChangeArrowheads="1"/>
          </p:cNvSpPr>
          <p:nvPr/>
        </p:nvSpPr>
        <p:spPr bwMode="auto">
          <a:xfrm>
            <a:off x="5716364" y="4870053"/>
            <a:ext cx="360363" cy="3603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600"/>
          </a:p>
        </p:txBody>
      </p:sp>
      <p:sp>
        <p:nvSpPr>
          <p:cNvPr id="13392" name="Line 111"/>
          <p:cNvSpPr>
            <a:spLocks noChangeShapeType="1"/>
          </p:cNvSpPr>
          <p:nvPr/>
        </p:nvSpPr>
        <p:spPr bwMode="auto">
          <a:xfrm>
            <a:off x="5500464" y="5014516"/>
            <a:ext cx="2159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3393" name="AutoShape 112"/>
          <p:cNvSpPr>
            <a:spLocks noChangeArrowheads="1"/>
          </p:cNvSpPr>
          <p:nvPr/>
        </p:nvSpPr>
        <p:spPr bwMode="auto">
          <a:xfrm>
            <a:off x="5068664" y="4797028"/>
            <a:ext cx="1079500" cy="504825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600"/>
          </a:p>
        </p:txBody>
      </p:sp>
      <p:sp>
        <p:nvSpPr>
          <p:cNvPr id="13394" name="Line 113"/>
          <p:cNvSpPr>
            <a:spLocks noChangeShapeType="1"/>
          </p:cNvSpPr>
          <p:nvPr/>
        </p:nvSpPr>
        <p:spPr bwMode="auto">
          <a:xfrm>
            <a:off x="5068664" y="4581128"/>
            <a:ext cx="215900" cy="288925"/>
          </a:xfrm>
          <a:prstGeom prst="line">
            <a:avLst/>
          </a:prstGeom>
          <a:noFill/>
          <a:ln w="38100" cmpd="dbl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3395" name="Oval 114"/>
          <p:cNvSpPr>
            <a:spLocks noChangeArrowheads="1"/>
          </p:cNvSpPr>
          <p:nvPr/>
        </p:nvSpPr>
        <p:spPr bwMode="auto">
          <a:xfrm>
            <a:off x="5783039" y="4938316"/>
            <a:ext cx="215900" cy="217487"/>
          </a:xfrm>
          <a:prstGeom prst="ellips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600"/>
          </a:p>
        </p:txBody>
      </p:sp>
      <p:sp>
        <p:nvSpPr>
          <p:cNvPr id="13396" name="Text Box 115"/>
          <p:cNvSpPr txBox="1">
            <a:spLocks noChangeArrowheads="1"/>
          </p:cNvSpPr>
          <p:nvPr/>
        </p:nvSpPr>
        <p:spPr bwMode="auto">
          <a:xfrm>
            <a:off x="5427191" y="4532614"/>
            <a:ext cx="330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600" dirty="0"/>
              <a:t>R</a:t>
            </a:r>
          </a:p>
        </p:txBody>
      </p:sp>
      <p:sp>
        <p:nvSpPr>
          <p:cNvPr id="13399" name="Text Box 118"/>
          <p:cNvSpPr txBox="1">
            <a:spLocks noChangeArrowheads="1"/>
          </p:cNvSpPr>
          <p:nvPr/>
        </p:nvSpPr>
        <p:spPr bwMode="auto">
          <a:xfrm>
            <a:off x="5465068" y="6050359"/>
            <a:ext cx="438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 dirty="0"/>
              <a:t>q0</a:t>
            </a:r>
          </a:p>
        </p:txBody>
      </p:sp>
      <p:sp>
        <p:nvSpPr>
          <p:cNvPr id="13400" name="Text Box 120"/>
          <p:cNvSpPr txBox="1">
            <a:spLocks noChangeArrowheads="1"/>
          </p:cNvSpPr>
          <p:nvPr/>
        </p:nvSpPr>
        <p:spPr bwMode="auto">
          <a:xfrm>
            <a:off x="5840189" y="6065441"/>
            <a:ext cx="954107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600" dirty="0" smtClean="0"/>
              <a:t>　　（</a:t>
            </a:r>
            <a:r>
              <a:rPr lang="en-US" altLang="ja-JP" sz="1600" dirty="0" smtClean="0"/>
              <a:t>=</a:t>
            </a:r>
            <a:r>
              <a:rPr lang="en-US" altLang="ja-JP" sz="1600" dirty="0" err="1" smtClean="0"/>
              <a:t>qf</a:t>
            </a:r>
            <a:r>
              <a:rPr lang="ja-JP" altLang="en-US" sz="1600" dirty="0" smtClean="0"/>
              <a:t>）</a:t>
            </a:r>
            <a:endParaRPr lang="en-US" altLang="ja-JP" sz="1600" dirty="0"/>
          </a:p>
        </p:txBody>
      </p:sp>
      <p:sp>
        <p:nvSpPr>
          <p:cNvPr id="13401" name="Line 121"/>
          <p:cNvSpPr>
            <a:spLocks noChangeShapeType="1"/>
          </p:cNvSpPr>
          <p:nvPr/>
        </p:nvSpPr>
        <p:spPr bwMode="auto">
          <a:xfrm>
            <a:off x="5192489" y="6208316"/>
            <a:ext cx="288925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3402" name="Freeform 122"/>
          <p:cNvSpPr>
            <a:spLocks/>
          </p:cNvSpPr>
          <p:nvPr/>
        </p:nvSpPr>
        <p:spPr bwMode="auto">
          <a:xfrm>
            <a:off x="4652739" y="5057378"/>
            <a:ext cx="828675" cy="1079500"/>
          </a:xfrm>
          <a:custGeom>
            <a:avLst/>
            <a:gdLst>
              <a:gd name="T0" fmla="*/ 2147483647 w 522"/>
              <a:gd name="T1" fmla="*/ 2147483647 h 680"/>
              <a:gd name="T2" fmla="*/ 2147483647 w 522"/>
              <a:gd name="T3" fmla="*/ 2147483647 h 680"/>
              <a:gd name="T4" fmla="*/ 2147483647 w 522"/>
              <a:gd name="T5" fmla="*/ 2147483647 h 680"/>
              <a:gd name="T6" fmla="*/ 2147483647 w 522"/>
              <a:gd name="T7" fmla="*/ 0 h 68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522" h="680">
                <a:moveTo>
                  <a:pt x="522" y="680"/>
                </a:moveTo>
                <a:cubicBezTo>
                  <a:pt x="382" y="589"/>
                  <a:pt x="242" y="499"/>
                  <a:pt x="159" y="408"/>
                </a:cubicBezTo>
                <a:cubicBezTo>
                  <a:pt x="76" y="317"/>
                  <a:pt x="0" y="204"/>
                  <a:pt x="23" y="136"/>
                </a:cubicBezTo>
                <a:cubicBezTo>
                  <a:pt x="46" y="68"/>
                  <a:pt x="170" y="34"/>
                  <a:pt x="295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3403" name="Text Box 125"/>
          <p:cNvSpPr txBox="1">
            <a:spLocks noChangeArrowheads="1"/>
          </p:cNvSpPr>
          <p:nvPr/>
        </p:nvSpPr>
        <p:spPr bwMode="auto">
          <a:xfrm>
            <a:off x="6560914" y="5416153"/>
            <a:ext cx="3873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600" b="1"/>
              <a:t>ε</a:t>
            </a:r>
          </a:p>
        </p:txBody>
      </p:sp>
      <p:sp>
        <p:nvSpPr>
          <p:cNvPr id="13404" name="Text Box 126"/>
          <p:cNvSpPr txBox="1">
            <a:spLocks noChangeArrowheads="1"/>
          </p:cNvSpPr>
          <p:nvPr/>
        </p:nvSpPr>
        <p:spPr bwMode="auto">
          <a:xfrm>
            <a:off x="4473352" y="5489178"/>
            <a:ext cx="3873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600" b="1"/>
              <a:t>ε</a:t>
            </a:r>
          </a:p>
        </p:txBody>
      </p:sp>
      <p:sp>
        <p:nvSpPr>
          <p:cNvPr id="13405" name="Freeform 127"/>
          <p:cNvSpPr>
            <a:spLocks/>
          </p:cNvSpPr>
          <p:nvPr/>
        </p:nvSpPr>
        <p:spPr bwMode="auto">
          <a:xfrm>
            <a:off x="5840189" y="5057378"/>
            <a:ext cx="828675" cy="1079500"/>
          </a:xfrm>
          <a:custGeom>
            <a:avLst/>
            <a:gdLst>
              <a:gd name="T0" fmla="*/ 2147483647 w 522"/>
              <a:gd name="T1" fmla="*/ 0 h 680"/>
              <a:gd name="T2" fmla="*/ 2147483647 w 522"/>
              <a:gd name="T3" fmla="*/ 2147483647 h 680"/>
              <a:gd name="T4" fmla="*/ 0 w 522"/>
              <a:gd name="T5" fmla="*/ 2147483647 h 68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522" h="680">
                <a:moveTo>
                  <a:pt x="136" y="0"/>
                </a:moveTo>
                <a:cubicBezTo>
                  <a:pt x="329" y="11"/>
                  <a:pt x="522" y="23"/>
                  <a:pt x="499" y="136"/>
                </a:cubicBezTo>
                <a:cubicBezTo>
                  <a:pt x="476" y="249"/>
                  <a:pt x="83" y="589"/>
                  <a:pt x="0" y="68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832348" y="5912272"/>
            <a:ext cx="7889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図</a:t>
            </a:r>
            <a:r>
              <a:rPr kumimoji="1" lang="en-US" altLang="ja-JP" dirty="0" smtClean="0"/>
              <a:t>2.52</a:t>
            </a:r>
            <a:endParaRPr kumimoji="1" lang="ja-JP" altLang="en-US" dirty="0"/>
          </a:p>
        </p:txBody>
      </p:sp>
      <p:sp>
        <p:nvSpPr>
          <p:cNvPr id="105" name="Text Box 80"/>
          <p:cNvSpPr txBox="1">
            <a:spLocks noChangeArrowheads="1"/>
          </p:cNvSpPr>
          <p:nvPr/>
        </p:nvSpPr>
        <p:spPr bwMode="auto">
          <a:xfrm>
            <a:off x="1425749" y="3872585"/>
            <a:ext cx="4651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600" b="1" dirty="0">
                <a:solidFill>
                  <a:srgbClr val="0000FF"/>
                </a:solidFill>
              </a:rPr>
              <a:t>RS</a:t>
            </a:r>
          </a:p>
        </p:txBody>
      </p:sp>
      <p:sp>
        <p:nvSpPr>
          <p:cNvPr id="106" name="Oval 82"/>
          <p:cNvSpPr>
            <a:spLocks noChangeArrowheads="1"/>
          </p:cNvSpPr>
          <p:nvPr/>
        </p:nvSpPr>
        <p:spPr bwMode="auto">
          <a:xfrm>
            <a:off x="3995930" y="3931716"/>
            <a:ext cx="382587" cy="3857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600"/>
          </a:p>
        </p:txBody>
      </p:sp>
      <p:sp>
        <p:nvSpPr>
          <p:cNvPr id="107" name="Text Box 83"/>
          <p:cNvSpPr txBox="1">
            <a:spLocks noChangeArrowheads="1"/>
          </p:cNvSpPr>
          <p:nvPr/>
        </p:nvSpPr>
        <p:spPr bwMode="auto">
          <a:xfrm>
            <a:off x="3972892" y="3931716"/>
            <a:ext cx="4397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/>
              <a:t>q0</a:t>
            </a:r>
          </a:p>
        </p:txBody>
      </p:sp>
      <p:sp>
        <p:nvSpPr>
          <p:cNvPr id="110" name="Text Box 86"/>
          <p:cNvSpPr txBox="1">
            <a:spLocks noChangeArrowheads="1"/>
          </p:cNvSpPr>
          <p:nvPr/>
        </p:nvSpPr>
        <p:spPr bwMode="auto">
          <a:xfrm>
            <a:off x="7713294" y="3887016"/>
            <a:ext cx="374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/>
              <a:t>qf</a:t>
            </a:r>
          </a:p>
        </p:txBody>
      </p:sp>
      <p:sp>
        <p:nvSpPr>
          <p:cNvPr id="111" name="Line 87"/>
          <p:cNvSpPr>
            <a:spLocks noChangeShapeType="1"/>
          </p:cNvSpPr>
          <p:nvPr/>
        </p:nvSpPr>
        <p:spPr bwMode="auto">
          <a:xfrm>
            <a:off x="3895104" y="3699941"/>
            <a:ext cx="230188" cy="307975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12" name="Oval 88"/>
          <p:cNvSpPr>
            <a:spLocks noChangeArrowheads="1"/>
          </p:cNvSpPr>
          <p:nvPr/>
        </p:nvSpPr>
        <p:spPr bwMode="auto">
          <a:xfrm>
            <a:off x="4836492" y="3933304"/>
            <a:ext cx="360362" cy="3603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600"/>
          </a:p>
        </p:txBody>
      </p:sp>
      <p:sp>
        <p:nvSpPr>
          <p:cNvPr id="113" name="Oval 89"/>
          <p:cNvSpPr>
            <a:spLocks noChangeArrowheads="1"/>
          </p:cNvSpPr>
          <p:nvPr/>
        </p:nvSpPr>
        <p:spPr bwMode="auto">
          <a:xfrm>
            <a:off x="5412754" y="3933304"/>
            <a:ext cx="360363" cy="3603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600"/>
          </a:p>
        </p:txBody>
      </p:sp>
      <p:sp>
        <p:nvSpPr>
          <p:cNvPr id="114" name="Line 90"/>
          <p:cNvSpPr>
            <a:spLocks noChangeShapeType="1"/>
          </p:cNvSpPr>
          <p:nvPr/>
        </p:nvSpPr>
        <p:spPr bwMode="auto">
          <a:xfrm flipV="1">
            <a:off x="4404692" y="4076179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15" name="Line 91"/>
          <p:cNvSpPr>
            <a:spLocks noChangeShapeType="1"/>
          </p:cNvSpPr>
          <p:nvPr/>
        </p:nvSpPr>
        <p:spPr bwMode="auto">
          <a:xfrm>
            <a:off x="5196854" y="4077766"/>
            <a:ext cx="2159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16" name="Text Box 92"/>
          <p:cNvSpPr txBox="1">
            <a:spLocks noChangeArrowheads="1"/>
          </p:cNvSpPr>
          <p:nvPr/>
        </p:nvSpPr>
        <p:spPr bwMode="auto">
          <a:xfrm rot="10800000" flipV="1">
            <a:off x="5773117" y="3788841"/>
            <a:ext cx="3873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600" b="1"/>
              <a:t>ε</a:t>
            </a:r>
          </a:p>
        </p:txBody>
      </p:sp>
      <p:sp>
        <p:nvSpPr>
          <p:cNvPr id="117" name="Text Box 93"/>
          <p:cNvSpPr txBox="1">
            <a:spLocks noChangeArrowheads="1"/>
          </p:cNvSpPr>
          <p:nvPr/>
        </p:nvSpPr>
        <p:spPr bwMode="auto">
          <a:xfrm>
            <a:off x="4404692" y="3788841"/>
            <a:ext cx="3873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600" b="1"/>
              <a:t>ε</a:t>
            </a:r>
          </a:p>
        </p:txBody>
      </p:sp>
      <p:sp>
        <p:nvSpPr>
          <p:cNvPr id="118" name="AutoShape 94"/>
          <p:cNvSpPr>
            <a:spLocks noChangeArrowheads="1"/>
          </p:cNvSpPr>
          <p:nvPr/>
        </p:nvSpPr>
        <p:spPr bwMode="auto">
          <a:xfrm>
            <a:off x="4765054" y="3860279"/>
            <a:ext cx="1079500" cy="504825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600"/>
          </a:p>
        </p:txBody>
      </p:sp>
      <p:sp>
        <p:nvSpPr>
          <p:cNvPr id="119" name="Line 95"/>
          <p:cNvSpPr>
            <a:spLocks noChangeShapeType="1"/>
          </p:cNvSpPr>
          <p:nvPr/>
        </p:nvSpPr>
        <p:spPr bwMode="auto">
          <a:xfrm>
            <a:off x="4765054" y="3644379"/>
            <a:ext cx="215900" cy="288925"/>
          </a:xfrm>
          <a:prstGeom prst="line">
            <a:avLst/>
          </a:prstGeom>
          <a:noFill/>
          <a:ln w="38100" cmpd="dbl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20" name="Oval 96"/>
          <p:cNvSpPr>
            <a:spLocks noChangeArrowheads="1"/>
          </p:cNvSpPr>
          <p:nvPr/>
        </p:nvSpPr>
        <p:spPr bwMode="auto">
          <a:xfrm>
            <a:off x="5479429" y="4001566"/>
            <a:ext cx="215900" cy="217488"/>
          </a:xfrm>
          <a:prstGeom prst="ellips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600"/>
          </a:p>
        </p:txBody>
      </p:sp>
      <p:sp>
        <p:nvSpPr>
          <p:cNvPr id="121" name="Oval 97"/>
          <p:cNvSpPr>
            <a:spLocks noChangeArrowheads="1"/>
          </p:cNvSpPr>
          <p:nvPr/>
        </p:nvSpPr>
        <p:spPr bwMode="auto">
          <a:xfrm>
            <a:off x="6204917" y="3933304"/>
            <a:ext cx="360362" cy="3603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600"/>
          </a:p>
        </p:txBody>
      </p:sp>
      <p:sp>
        <p:nvSpPr>
          <p:cNvPr id="122" name="Oval 98"/>
          <p:cNvSpPr>
            <a:spLocks noChangeArrowheads="1"/>
          </p:cNvSpPr>
          <p:nvPr/>
        </p:nvSpPr>
        <p:spPr bwMode="auto">
          <a:xfrm>
            <a:off x="6781179" y="3933304"/>
            <a:ext cx="360363" cy="3603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600"/>
          </a:p>
        </p:txBody>
      </p:sp>
      <p:sp>
        <p:nvSpPr>
          <p:cNvPr id="123" name="Line 99"/>
          <p:cNvSpPr>
            <a:spLocks noChangeShapeType="1"/>
          </p:cNvSpPr>
          <p:nvPr/>
        </p:nvSpPr>
        <p:spPr bwMode="auto">
          <a:xfrm flipV="1">
            <a:off x="5773117" y="4076179"/>
            <a:ext cx="4302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24" name="Line 100"/>
          <p:cNvSpPr>
            <a:spLocks noChangeShapeType="1"/>
          </p:cNvSpPr>
          <p:nvPr/>
        </p:nvSpPr>
        <p:spPr bwMode="auto">
          <a:xfrm>
            <a:off x="6565279" y="4077766"/>
            <a:ext cx="2159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25" name="AutoShape 101"/>
          <p:cNvSpPr>
            <a:spLocks noChangeArrowheads="1"/>
          </p:cNvSpPr>
          <p:nvPr/>
        </p:nvSpPr>
        <p:spPr bwMode="auto">
          <a:xfrm>
            <a:off x="6133479" y="3860279"/>
            <a:ext cx="1079500" cy="504825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600"/>
          </a:p>
        </p:txBody>
      </p:sp>
      <p:sp>
        <p:nvSpPr>
          <p:cNvPr id="126" name="Line 102"/>
          <p:cNvSpPr>
            <a:spLocks noChangeShapeType="1"/>
          </p:cNvSpPr>
          <p:nvPr/>
        </p:nvSpPr>
        <p:spPr bwMode="auto">
          <a:xfrm>
            <a:off x="6133479" y="3644379"/>
            <a:ext cx="215900" cy="288925"/>
          </a:xfrm>
          <a:prstGeom prst="line">
            <a:avLst/>
          </a:prstGeom>
          <a:noFill/>
          <a:ln w="38100" cmpd="dbl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27" name="Oval 103"/>
          <p:cNvSpPr>
            <a:spLocks noChangeArrowheads="1"/>
          </p:cNvSpPr>
          <p:nvPr/>
        </p:nvSpPr>
        <p:spPr bwMode="auto">
          <a:xfrm>
            <a:off x="6847854" y="4001566"/>
            <a:ext cx="215900" cy="217488"/>
          </a:xfrm>
          <a:prstGeom prst="ellips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600"/>
          </a:p>
        </p:txBody>
      </p:sp>
      <p:sp>
        <p:nvSpPr>
          <p:cNvPr id="128" name="Line 104"/>
          <p:cNvSpPr>
            <a:spLocks noChangeShapeType="1"/>
          </p:cNvSpPr>
          <p:nvPr/>
        </p:nvSpPr>
        <p:spPr bwMode="auto">
          <a:xfrm>
            <a:off x="7141542" y="4076179"/>
            <a:ext cx="5762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29" name="Text Box 105"/>
          <p:cNvSpPr txBox="1">
            <a:spLocks noChangeArrowheads="1"/>
          </p:cNvSpPr>
          <p:nvPr/>
        </p:nvSpPr>
        <p:spPr bwMode="auto">
          <a:xfrm rot="10800000" flipV="1">
            <a:off x="7286004" y="3788841"/>
            <a:ext cx="3873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600" b="1"/>
              <a:t>ε</a:t>
            </a:r>
          </a:p>
        </p:txBody>
      </p:sp>
      <p:sp>
        <p:nvSpPr>
          <p:cNvPr id="130" name="Text Box 106"/>
          <p:cNvSpPr txBox="1">
            <a:spLocks noChangeArrowheads="1"/>
          </p:cNvSpPr>
          <p:nvPr/>
        </p:nvSpPr>
        <p:spPr bwMode="auto">
          <a:xfrm>
            <a:off x="5104779" y="3544366"/>
            <a:ext cx="330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600"/>
              <a:t>R</a:t>
            </a:r>
          </a:p>
        </p:txBody>
      </p:sp>
      <p:sp>
        <p:nvSpPr>
          <p:cNvPr id="131" name="Text Box 107"/>
          <p:cNvSpPr txBox="1">
            <a:spLocks noChangeArrowheads="1"/>
          </p:cNvSpPr>
          <p:nvPr/>
        </p:nvSpPr>
        <p:spPr bwMode="auto">
          <a:xfrm>
            <a:off x="6473204" y="3544366"/>
            <a:ext cx="3190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600"/>
              <a:t>S</a:t>
            </a:r>
          </a:p>
        </p:txBody>
      </p:sp>
      <p:sp>
        <p:nvSpPr>
          <p:cNvPr id="132" name="ドーナツ 131"/>
          <p:cNvSpPr/>
          <p:nvPr/>
        </p:nvSpPr>
        <p:spPr>
          <a:xfrm>
            <a:off x="6263899" y="2444304"/>
            <a:ext cx="425176" cy="433388"/>
          </a:xfrm>
          <a:prstGeom prst="donut">
            <a:avLst>
              <a:gd name="adj" fmla="val 11412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33" name="ドーナツ 132"/>
          <p:cNvSpPr/>
          <p:nvPr/>
        </p:nvSpPr>
        <p:spPr>
          <a:xfrm>
            <a:off x="5481414" y="6017022"/>
            <a:ext cx="425176" cy="433388"/>
          </a:xfrm>
          <a:prstGeom prst="donut">
            <a:avLst>
              <a:gd name="adj" fmla="val 11412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34" name="ドーナツ 133"/>
          <p:cNvSpPr/>
          <p:nvPr/>
        </p:nvSpPr>
        <p:spPr>
          <a:xfrm>
            <a:off x="7688031" y="3853678"/>
            <a:ext cx="425176" cy="433388"/>
          </a:xfrm>
          <a:prstGeom prst="donut">
            <a:avLst>
              <a:gd name="adj" fmla="val 11412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699791" y="1537880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正則集合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699791" y="2239359"/>
            <a:ext cx="6735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R</a:t>
            </a:r>
            <a:r>
              <a:rPr kumimoji="1" lang="ja-JP" altLang="en-US" dirty="0" smtClean="0"/>
              <a:t>∪</a:t>
            </a:r>
            <a:r>
              <a:rPr kumimoji="1" lang="en-US" altLang="ja-JP" dirty="0" smtClean="0"/>
              <a:t>S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865848" y="3941033"/>
            <a:ext cx="4683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RS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893901" y="5271454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R*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22463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スライド番号プレースホルダー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400" dirty="0" smtClean="0"/>
              <a:t>19</a:t>
            </a:r>
          </a:p>
        </p:txBody>
      </p:sp>
      <p:sp>
        <p:nvSpPr>
          <p:cNvPr id="13315" name="Text Box 5"/>
          <p:cNvSpPr txBox="1">
            <a:spLocks noChangeArrowheads="1"/>
          </p:cNvSpPr>
          <p:nvPr/>
        </p:nvSpPr>
        <p:spPr bwMode="auto">
          <a:xfrm>
            <a:off x="545845" y="620688"/>
            <a:ext cx="497764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 b="1" dirty="0" smtClean="0"/>
              <a:t>§2.5.3</a:t>
            </a:r>
            <a:r>
              <a:rPr lang="ja-JP" altLang="en-US" sz="1800" b="1" dirty="0"/>
              <a:t>　</a:t>
            </a:r>
            <a:r>
              <a:rPr lang="ja-JP" altLang="en-US" sz="1800" b="1" dirty="0">
                <a:solidFill>
                  <a:srgbClr val="0000FF"/>
                </a:solidFill>
              </a:rPr>
              <a:t>正則表現</a:t>
            </a:r>
            <a:r>
              <a:rPr lang="ja-JP" altLang="en-US" sz="1800" dirty="0"/>
              <a:t>から</a:t>
            </a:r>
            <a:r>
              <a:rPr lang="ja-JP" altLang="en-US" sz="1800" b="1" dirty="0"/>
              <a:t>有限オートマトン</a:t>
            </a:r>
            <a:r>
              <a:rPr lang="ja-JP" altLang="en-US" sz="1800" dirty="0"/>
              <a:t>への</a:t>
            </a:r>
            <a:r>
              <a:rPr lang="ja-JP" altLang="en-US" sz="1800" dirty="0" smtClean="0"/>
              <a:t>変換</a:t>
            </a:r>
            <a:endParaRPr lang="en-US" altLang="ja-JP" sz="1800" dirty="0" smtClean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b="1" dirty="0" smtClean="0"/>
              <a:t>（</a:t>
            </a:r>
            <a:r>
              <a:rPr lang="en-US" altLang="ja-JP" sz="1800" b="1" dirty="0" smtClean="0"/>
              <a:t>a</a:t>
            </a:r>
            <a:r>
              <a:rPr lang="ja-JP" altLang="en-US" sz="1800" b="1" dirty="0" smtClean="0"/>
              <a:t>）基本手法</a:t>
            </a:r>
            <a:endParaRPr lang="ja-JP" altLang="en-US" sz="1800" b="1" dirty="0"/>
          </a:p>
        </p:txBody>
      </p:sp>
      <p:sp>
        <p:nvSpPr>
          <p:cNvPr id="4" name="正方形/長方形 3"/>
          <p:cNvSpPr/>
          <p:nvPr/>
        </p:nvSpPr>
        <p:spPr>
          <a:xfrm>
            <a:off x="868641" y="1484784"/>
            <a:ext cx="7231751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/>
              <a:t>　</a:t>
            </a:r>
            <a:r>
              <a:rPr lang="en-US" altLang="ja-JP" dirty="0"/>
              <a:t>Σ</a:t>
            </a:r>
            <a:r>
              <a:rPr lang="ja-JP" altLang="en-US" dirty="0"/>
              <a:t>　をある記号の有限集合としたとき、　</a:t>
            </a:r>
            <a:r>
              <a:rPr lang="en-US" altLang="ja-JP" dirty="0"/>
              <a:t>Σ</a:t>
            </a:r>
            <a:r>
              <a:rPr lang="ja-JP" altLang="en-US" dirty="0"/>
              <a:t>上の</a:t>
            </a:r>
            <a:r>
              <a:rPr lang="ja-JP" altLang="en-US" b="1" dirty="0">
                <a:solidFill>
                  <a:srgbClr val="0000FF"/>
                </a:solidFill>
              </a:rPr>
              <a:t>正則表現  </a:t>
            </a:r>
            <a:r>
              <a:rPr lang="ja-JP" altLang="en-US" dirty="0"/>
              <a:t>は以下の</a:t>
            </a:r>
            <a:r>
              <a:rPr lang="en-US" altLang="ja-JP" dirty="0"/>
              <a:t>1~5</a:t>
            </a:r>
            <a:r>
              <a:rPr lang="ja-JP" altLang="en-US" dirty="0"/>
              <a:t>の</a:t>
            </a:r>
            <a:endParaRPr lang="en-US" altLang="ja-JP" dirty="0"/>
          </a:p>
          <a:p>
            <a:r>
              <a:rPr lang="ja-JP" altLang="en-US" dirty="0"/>
              <a:t>段階に分けて定義する</a:t>
            </a:r>
            <a:r>
              <a:rPr lang="ja-JP" altLang="en-US" dirty="0" smtClean="0"/>
              <a:t>。（</a:t>
            </a:r>
            <a:r>
              <a:rPr lang="en-US" altLang="ja-JP" dirty="0" smtClean="0"/>
              <a:t>p60</a:t>
            </a:r>
            <a:r>
              <a:rPr lang="ja-JP" altLang="en-US" dirty="0" smtClean="0"/>
              <a:t>参照）</a:t>
            </a:r>
            <a:endParaRPr lang="ja-JP" altLang="en-US" dirty="0"/>
          </a:p>
          <a:p>
            <a:r>
              <a:rPr lang="ja-JP" altLang="en-US" dirty="0"/>
              <a:t>（段階１）　</a:t>
            </a:r>
            <a:r>
              <a:rPr lang="en-US" altLang="ja-JP" b="1" dirty="0"/>
              <a:t>φ</a:t>
            </a:r>
            <a:r>
              <a:rPr lang="en-US" altLang="ja-JP" dirty="0"/>
              <a:t> </a:t>
            </a:r>
            <a:r>
              <a:rPr lang="ja-JP" altLang="en-US" dirty="0"/>
              <a:t>を、</a:t>
            </a:r>
            <a:r>
              <a:rPr lang="en-US" altLang="ja-JP" dirty="0"/>
              <a:t>φ</a:t>
            </a:r>
            <a:r>
              <a:rPr lang="ja-JP" altLang="en-US" dirty="0"/>
              <a:t>（空集合）</a:t>
            </a:r>
            <a:r>
              <a:rPr lang="en-US" altLang="ja-JP" dirty="0"/>
              <a:t> </a:t>
            </a:r>
            <a:r>
              <a:rPr lang="ja-JP" altLang="en-US" dirty="0"/>
              <a:t>を表す</a:t>
            </a:r>
            <a:r>
              <a:rPr lang="en-US" altLang="ja-JP" dirty="0"/>
              <a:t>Σ</a:t>
            </a:r>
            <a:r>
              <a:rPr lang="ja-JP" altLang="en-US" dirty="0"/>
              <a:t>上の正則表現とする</a:t>
            </a:r>
          </a:p>
          <a:p>
            <a:r>
              <a:rPr lang="ja-JP" altLang="en-US" dirty="0"/>
              <a:t>（段階２）　</a:t>
            </a:r>
            <a:r>
              <a:rPr lang="en-US" altLang="ja-JP" b="1" dirty="0"/>
              <a:t>ε</a:t>
            </a:r>
            <a:r>
              <a:rPr lang="ja-JP" altLang="en-US" dirty="0"/>
              <a:t>を、</a:t>
            </a:r>
            <a:r>
              <a:rPr lang="en-US" altLang="ja-JP" dirty="0"/>
              <a:t>{ε}</a:t>
            </a:r>
            <a:r>
              <a:rPr lang="ja-JP" altLang="en-US" dirty="0"/>
              <a:t>（空記号列）を表す</a:t>
            </a:r>
            <a:r>
              <a:rPr lang="en-US" altLang="ja-JP" dirty="0"/>
              <a:t>Σ</a:t>
            </a:r>
            <a:r>
              <a:rPr lang="ja-JP" altLang="en-US" dirty="0"/>
              <a:t>上の正則表現とする</a:t>
            </a:r>
          </a:p>
          <a:p>
            <a:r>
              <a:rPr lang="ja-JP" altLang="en-US" dirty="0"/>
              <a:t>（段階３）　</a:t>
            </a:r>
            <a:r>
              <a:rPr lang="en-US" altLang="ja-JP" b="1" dirty="0"/>
              <a:t>a</a:t>
            </a:r>
            <a:r>
              <a:rPr lang="ja-JP" altLang="en-US" dirty="0"/>
              <a:t>を、</a:t>
            </a:r>
            <a:r>
              <a:rPr lang="en-US" altLang="ja-JP" dirty="0"/>
              <a:t>{a}</a:t>
            </a:r>
            <a:r>
              <a:rPr lang="ja-JP" altLang="en-US" dirty="0"/>
              <a:t>（ただし、</a:t>
            </a:r>
            <a:r>
              <a:rPr lang="en-US" altLang="ja-JP" dirty="0"/>
              <a:t>a</a:t>
            </a:r>
            <a:r>
              <a:rPr lang="ja-JP" altLang="en-US" dirty="0"/>
              <a:t>∈</a:t>
            </a:r>
            <a:r>
              <a:rPr lang="en-US" altLang="ja-JP" dirty="0"/>
              <a:t>Σ</a:t>
            </a:r>
            <a:r>
              <a:rPr lang="ja-JP" altLang="en-US" dirty="0"/>
              <a:t>）を表す</a:t>
            </a:r>
            <a:r>
              <a:rPr lang="en-US" altLang="ja-JP" dirty="0"/>
              <a:t>Σ</a:t>
            </a:r>
            <a:r>
              <a:rPr lang="ja-JP" altLang="en-US" dirty="0"/>
              <a:t>上の正則表現とする</a:t>
            </a:r>
          </a:p>
          <a:p>
            <a:endParaRPr lang="ja-JP" altLang="en-US" dirty="0"/>
          </a:p>
          <a:p>
            <a:r>
              <a:rPr lang="ja-JP" altLang="en-US" dirty="0"/>
              <a:t>（段階４）　</a:t>
            </a:r>
            <a:r>
              <a:rPr lang="en-US" altLang="ja-JP" b="1" dirty="0"/>
              <a:t>R,S</a:t>
            </a:r>
            <a:r>
              <a:rPr lang="ja-JP" altLang="en-US" dirty="0"/>
              <a:t>を</a:t>
            </a:r>
            <a:r>
              <a:rPr lang="en-US" altLang="ja-JP" dirty="0"/>
              <a:t>Σ</a:t>
            </a:r>
            <a:r>
              <a:rPr lang="ja-JP" altLang="en-US" dirty="0"/>
              <a:t>上の正則集合</a:t>
            </a:r>
            <a:r>
              <a:rPr lang="en-US" altLang="ja-JP" dirty="0"/>
              <a:t>R,S</a:t>
            </a:r>
            <a:r>
              <a:rPr lang="ja-JP" altLang="en-US" dirty="0"/>
              <a:t>を表す正則表現とする</a:t>
            </a:r>
          </a:p>
          <a:p>
            <a:r>
              <a:rPr lang="ja-JP" altLang="en-US" dirty="0"/>
              <a:t>　　（</a:t>
            </a:r>
            <a:r>
              <a:rPr lang="en-US" altLang="ja-JP" dirty="0"/>
              <a:t>ⅰ</a:t>
            </a:r>
            <a:r>
              <a:rPr lang="ja-JP" altLang="en-US" dirty="0"/>
              <a:t>）</a:t>
            </a:r>
            <a:r>
              <a:rPr lang="ja-JP" altLang="en-US" b="1" dirty="0"/>
              <a:t>（</a:t>
            </a:r>
            <a:r>
              <a:rPr lang="en-US" altLang="ja-JP" b="1" dirty="0"/>
              <a:t>R</a:t>
            </a:r>
            <a:r>
              <a:rPr lang="ja-JP" altLang="en-US" dirty="0"/>
              <a:t>＋</a:t>
            </a:r>
            <a:r>
              <a:rPr lang="en-US" altLang="ja-JP" b="1" dirty="0"/>
              <a:t>S</a:t>
            </a:r>
            <a:r>
              <a:rPr lang="ja-JP" altLang="en-US" b="1" dirty="0"/>
              <a:t>）</a:t>
            </a:r>
            <a:r>
              <a:rPr lang="ja-JP" altLang="en-US" dirty="0"/>
              <a:t>を</a:t>
            </a:r>
            <a:r>
              <a:rPr lang="en-US" altLang="ja-JP" dirty="0"/>
              <a:t>R</a:t>
            </a:r>
            <a:r>
              <a:rPr lang="ja-JP" altLang="en-US" dirty="0"/>
              <a:t>∪</a:t>
            </a:r>
            <a:r>
              <a:rPr lang="en-US" altLang="ja-JP" dirty="0"/>
              <a:t>S</a:t>
            </a:r>
            <a:r>
              <a:rPr lang="ja-JP" altLang="en-US" dirty="0"/>
              <a:t>　を表す</a:t>
            </a:r>
            <a:r>
              <a:rPr lang="en-US" altLang="ja-JP" dirty="0"/>
              <a:t>Σ</a:t>
            </a:r>
            <a:r>
              <a:rPr lang="ja-JP" altLang="en-US" dirty="0"/>
              <a:t>上の正則表現とする</a:t>
            </a:r>
            <a:endParaRPr lang="en-US" altLang="ja-JP" dirty="0"/>
          </a:p>
          <a:p>
            <a:r>
              <a:rPr lang="ja-JP" altLang="en-US" dirty="0"/>
              <a:t>　　（</a:t>
            </a:r>
            <a:r>
              <a:rPr lang="en-US" altLang="ja-JP" dirty="0"/>
              <a:t>ⅱ</a:t>
            </a:r>
            <a:r>
              <a:rPr lang="ja-JP" altLang="en-US" dirty="0"/>
              <a:t>）</a:t>
            </a:r>
            <a:r>
              <a:rPr lang="ja-JP" altLang="en-US" b="1" dirty="0"/>
              <a:t>（</a:t>
            </a:r>
            <a:r>
              <a:rPr lang="en-US" altLang="ja-JP" b="1" dirty="0"/>
              <a:t>RS</a:t>
            </a:r>
            <a:r>
              <a:rPr lang="ja-JP" altLang="en-US" b="1" dirty="0"/>
              <a:t>）</a:t>
            </a:r>
            <a:r>
              <a:rPr lang="ja-JP" altLang="en-US" dirty="0"/>
              <a:t>　　を</a:t>
            </a:r>
            <a:r>
              <a:rPr lang="en-US" altLang="ja-JP" dirty="0"/>
              <a:t>RS</a:t>
            </a:r>
            <a:r>
              <a:rPr lang="ja-JP" altLang="en-US" dirty="0"/>
              <a:t>を表す</a:t>
            </a:r>
            <a:r>
              <a:rPr lang="en-US" altLang="ja-JP" dirty="0"/>
              <a:t>Σ</a:t>
            </a:r>
            <a:r>
              <a:rPr lang="ja-JP" altLang="en-US" dirty="0"/>
              <a:t>上の正則表現とする</a:t>
            </a:r>
          </a:p>
          <a:p>
            <a:r>
              <a:rPr lang="ja-JP" altLang="en-US" dirty="0"/>
              <a:t>　　（</a:t>
            </a:r>
            <a:r>
              <a:rPr lang="en-US" altLang="ja-JP" dirty="0"/>
              <a:t>ⅲ</a:t>
            </a:r>
            <a:r>
              <a:rPr lang="ja-JP" altLang="en-US" dirty="0"/>
              <a:t>）</a:t>
            </a:r>
            <a:r>
              <a:rPr lang="ja-JP" altLang="en-US" b="1" dirty="0"/>
              <a:t>（</a:t>
            </a:r>
            <a:r>
              <a:rPr lang="en-US" altLang="ja-JP" b="1" dirty="0"/>
              <a:t>R</a:t>
            </a:r>
            <a:r>
              <a:rPr lang="ja-JP" altLang="en-US" baseline="30000" dirty="0"/>
              <a:t>＊</a:t>
            </a:r>
            <a:r>
              <a:rPr lang="ja-JP" altLang="en-US" b="1" dirty="0">
                <a:solidFill>
                  <a:srgbClr val="FF0000"/>
                </a:solidFill>
              </a:rPr>
              <a:t> ） </a:t>
            </a:r>
            <a:r>
              <a:rPr lang="ja-JP" altLang="en-US" baseline="30000" dirty="0"/>
              <a:t>　　　</a:t>
            </a:r>
            <a:r>
              <a:rPr lang="en-US" altLang="ja-JP" dirty="0"/>
              <a:t> </a:t>
            </a:r>
            <a:r>
              <a:rPr lang="ja-JP" altLang="en-US" dirty="0"/>
              <a:t>を</a:t>
            </a:r>
            <a:r>
              <a:rPr lang="en-US" altLang="ja-JP" dirty="0"/>
              <a:t>R</a:t>
            </a:r>
            <a:r>
              <a:rPr lang="ja-JP" altLang="en-US" dirty="0"/>
              <a:t>*を表す</a:t>
            </a:r>
            <a:r>
              <a:rPr lang="en-US" altLang="ja-JP" dirty="0"/>
              <a:t>Σ</a:t>
            </a:r>
            <a:r>
              <a:rPr lang="ja-JP" altLang="en-US" dirty="0"/>
              <a:t>上の正則表現とする</a:t>
            </a:r>
            <a:endParaRPr lang="en-US" altLang="ja-JP" dirty="0"/>
          </a:p>
          <a:p>
            <a:r>
              <a:rPr lang="ja-JP" altLang="en-US" dirty="0"/>
              <a:t>（段階５）　（１）～（３）の正則表現から出発して、（４）の演算を</a:t>
            </a:r>
            <a:r>
              <a:rPr lang="ja-JP" altLang="en-US" b="1" dirty="0"/>
              <a:t>有限回</a:t>
            </a:r>
            <a:r>
              <a:rPr lang="ja-JP" altLang="en-US" dirty="0"/>
              <a:t>行って</a:t>
            </a:r>
          </a:p>
          <a:p>
            <a:r>
              <a:rPr lang="ja-JP" altLang="en-US" dirty="0"/>
              <a:t>　　得られる表現のみが、正則表現である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endParaRPr lang="en-US" altLang="ja-JP" dirty="0"/>
          </a:p>
          <a:p>
            <a:r>
              <a:rPr lang="ja-JP" altLang="en-US" dirty="0" smtClean="0"/>
              <a:t>従って、段階１～４の順に正則表現を有限オートマトンに変換する。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463818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スライド番号プレースホルダー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57F29235-D86E-48D5-96FD-D4BC64AAA9DE}" type="slidenum">
              <a:rPr lang="en-US" altLang="ja-JP" sz="1400" smtClean="0"/>
              <a:pPr eaLnBrk="1" hangingPunct="1">
                <a:spcBef>
                  <a:spcPct val="0"/>
                </a:spcBef>
                <a:buFontTx/>
                <a:buNone/>
              </a:pPr>
              <a:t>2</a:t>
            </a:fld>
            <a:endParaRPr lang="en-US" altLang="ja-JP" sz="1400" dirty="0" smtClean="0"/>
          </a:p>
        </p:txBody>
      </p:sp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468313" y="333375"/>
            <a:ext cx="76327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b="1" dirty="0"/>
              <a:t>事例</a:t>
            </a:r>
          </a:p>
        </p:txBody>
      </p:sp>
      <p:sp>
        <p:nvSpPr>
          <p:cNvPr id="6169" name="Text Box 5"/>
          <p:cNvSpPr txBox="1">
            <a:spLocks noChangeArrowheads="1"/>
          </p:cNvSpPr>
          <p:nvPr/>
        </p:nvSpPr>
        <p:spPr bwMode="auto">
          <a:xfrm>
            <a:off x="1331913" y="1270000"/>
            <a:ext cx="438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/>
              <a:t>q1</a:t>
            </a:r>
          </a:p>
        </p:txBody>
      </p:sp>
      <p:sp>
        <p:nvSpPr>
          <p:cNvPr id="6170" name="Oval 6"/>
          <p:cNvSpPr>
            <a:spLocks noChangeArrowheads="1"/>
          </p:cNvSpPr>
          <p:nvPr/>
        </p:nvSpPr>
        <p:spPr bwMode="auto">
          <a:xfrm>
            <a:off x="1404938" y="1270000"/>
            <a:ext cx="360363" cy="3603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600"/>
          </a:p>
        </p:txBody>
      </p:sp>
      <p:sp>
        <p:nvSpPr>
          <p:cNvPr id="6171" name="Oval 7"/>
          <p:cNvSpPr>
            <a:spLocks noChangeArrowheads="1"/>
          </p:cNvSpPr>
          <p:nvPr/>
        </p:nvSpPr>
        <p:spPr bwMode="auto">
          <a:xfrm>
            <a:off x="2413001" y="1270000"/>
            <a:ext cx="360363" cy="3603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600"/>
          </a:p>
        </p:txBody>
      </p:sp>
      <p:sp>
        <p:nvSpPr>
          <p:cNvPr id="6173" name="Text Box 9"/>
          <p:cNvSpPr txBox="1">
            <a:spLocks noChangeArrowheads="1"/>
          </p:cNvSpPr>
          <p:nvPr/>
        </p:nvSpPr>
        <p:spPr bwMode="auto">
          <a:xfrm>
            <a:off x="2339976" y="1270000"/>
            <a:ext cx="438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/>
              <a:t>q2</a:t>
            </a:r>
          </a:p>
        </p:txBody>
      </p:sp>
      <p:sp>
        <p:nvSpPr>
          <p:cNvPr id="6174" name="Text Box 10"/>
          <p:cNvSpPr txBox="1">
            <a:spLocks noChangeArrowheads="1"/>
          </p:cNvSpPr>
          <p:nvPr/>
        </p:nvSpPr>
        <p:spPr bwMode="auto">
          <a:xfrm>
            <a:off x="3413769" y="1298625"/>
            <a:ext cx="61689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 dirty="0"/>
              <a:t>q3</a:t>
            </a:r>
          </a:p>
        </p:txBody>
      </p:sp>
      <p:sp>
        <p:nvSpPr>
          <p:cNvPr id="6175" name="Line 11"/>
          <p:cNvSpPr>
            <a:spLocks noChangeShapeType="1"/>
          </p:cNvSpPr>
          <p:nvPr/>
        </p:nvSpPr>
        <p:spPr bwMode="auto">
          <a:xfrm flipV="1">
            <a:off x="1763713" y="1412875"/>
            <a:ext cx="6492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6176" name="Line 12"/>
          <p:cNvSpPr>
            <a:spLocks noChangeShapeType="1"/>
          </p:cNvSpPr>
          <p:nvPr/>
        </p:nvSpPr>
        <p:spPr bwMode="auto">
          <a:xfrm>
            <a:off x="2771776" y="1412875"/>
            <a:ext cx="6492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6177" name="Freeform 13"/>
          <p:cNvSpPr>
            <a:spLocks/>
          </p:cNvSpPr>
          <p:nvPr/>
        </p:nvSpPr>
        <p:spPr bwMode="auto">
          <a:xfrm>
            <a:off x="1692276" y="1557338"/>
            <a:ext cx="1728788" cy="298450"/>
          </a:xfrm>
          <a:custGeom>
            <a:avLst/>
            <a:gdLst>
              <a:gd name="T0" fmla="*/ 0 w 1089"/>
              <a:gd name="T1" fmla="*/ 45 h 188"/>
              <a:gd name="T2" fmla="*/ 544 w 1089"/>
              <a:gd name="T3" fmla="*/ 181 h 188"/>
              <a:gd name="T4" fmla="*/ 1089 w 1089"/>
              <a:gd name="T5" fmla="*/ 0 h 18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89" h="188">
                <a:moveTo>
                  <a:pt x="0" y="45"/>
                </a:moveTo>
                <a:cubicBezTo>
                  <a:pt x="181" y="116"/>
                  <a:pt x="363" y="188"/>
                  <a:pt x="544" y="181"/>
                </a:cubicBezTo>
                <a:cubicBezTo>
                  <a:pt x="725" y="174"/>
                  <a:pt x="907" y="87"/>
                  <a:pt x="1089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6178" name="Freeform 14"/>
          <p:cNvSpPr>
            <a:spLocks/>
          </p:cNvSpPr>
          <p:nvPr/>
        </p:nvSpPr>
        <p:spPr bwMode="auto">
          <a:xfrm>
            <a:off x="2328863" y="958850"/>
            <a:ext cx="539750" cy="360362"/>
          </a:xfrm>
          <a:custGeom>
            <a:avLst/>
            <a:gdLst>
              <a:gd name="T0" fmla="*/ 98 w 340"/>
              <a:gd name="T1" fmla="*/ 227 h 227"/>
              <a:gd name="T2" fmla="*/ 7 w 340"/>
              <a:gd name="T3" fmla="*/ 91 h 227"/>
              <a:gd name="T4" fmla="*/ 143 w 340"/>
              <a:gd name="T5" fmla="*/ 0 h 227"/>
              <a:gd name="T6" fmla="*/ 325 w 340"/>
              <a:gd name="T7" fmla="*/ 91 h 227"/>
              <a:gd name="T8" fmla="*/ 234 w 340"/>
              <a:gd name="T9" fmla="*/ 227 h 22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40" h="227">
                <a:moveTo>
                  <a:pt x="98" y="227"/>
                </a:moveTo>
                <a:cubicBezTo>
                  <a:pt x="49" y="178"/>
                  <a:pt x="0" y="129"/>
                  <a:pt x="7" y="91"/>
                </a:cubicBezTo>
                <a:cubicBezTo>
                  <a:pt x="14" y="53"/>
                  <a:pt x="90" y="0"/>
                  <a:pt x="143" y="0"/>
                </a:cubicBezTo>
                <a:cubicBezTo>
                  <a:pt x="196" y="0"/>
                  <a:pt x="310" y="53"/>
                  <a:pt x="325" y="91"/>
                </a:cubicBezTo>
                <a:cubicBezTo>
                  <a:pt x="340" y="129"/>
                  <a:pt x="287" y="178"/>
                  <a:pt x="234" y="227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6179" name="Freeform 15"/>
          <p:cNvSpPr>
            <a:spLocks/>
          </p:cNvSpPr>
          <p:nvPr/>
        </p:nvSpPr>
        <p:spPr bwMode="auto">
          <a:xfrm>
            <a:off x="3325813" y="944563"/>
            <a:ext cx="539750" cy="360362"/>
          </a:xfrm>
          <a:custGeom>
            <a:avLst/>
            <a:gdLst>
              <a:gd name="T0" fmla="*/ 98 w 340"/>
              <a:gd name="T1" fmla="*/ 227 h 227"/>
              <a:gd name="T2" fmla="*/ 7 w 340"/>
              <a:gd name="T3" fmla="*/ 91 h 227"/>
              <a:gd name="T4" fmla="*/ 143 w 340"/>
              <a:gd name="T5" fmla="*/ 0 h 227"/>
              <a:gd name="T6" fmla="*/ 325 w 340"/>
              <a:gd name="T7" fmla="*/ 91 h 227"/>
              <a:gd name="T8" fmla="*/ 234 w 340"/>
              <a:gd name="T9" fmla="*/ 227 h 22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40" h="227">
                <a:moveTo>
                  <a:pt x="98" y="227"/>
                </a:moveTo>
                <a:cubicBezTo>
                  <a:pt x="49" y="178"/>
                  <a:pt x="0" y="129"/>
                  <a:pt x="7" y="91"/>
                </a:cubicBezTo>
                <a:cubicBezTo>
                  <a:pt x="14" y="53"/>
                  <a:pt x="90" y="0"/>
                  <a:pt x="143" y="0"/>
                </a:cubicBezTo>
                <a:cubicBezTo>
                  <a:pt x="196" y="0"/>
                  <a:pt x="310" y="53"/>
                  <a:pt x="325" y="91"/>
                </a:cubicBezTo>
                <a:cubicBezTo>
                  <a:pt x="340" y="129"/>
                  <a:pt x="287" y="178"/>
                  <a:pt x="234" y="227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6180" name="Text Box 16"/>
          <p:cNvSpPr txBox="1">
            <a:spLocks noChangeArrowheads="1"/>
          </p:cNvSpPr>
          <p:nvPr/>
        </p:nvSpPr>
        <p:spPr bwMode="auto">
          <a:xfrm>
            <a:off x="2339976" y="1838152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 dirty="0">
                <a:solidFill>
                  <a:srgbClr val="0000FF"/>
                </a:solidFill>
              </a:rPr>
              <a:t>0</a:t>
            </a:r>
          </a:p>
        </p:txBody>
      </p:sp>
      <p:sp>
        <p:nvSpPr>
          <p:cNvPr id="6181" name="Text Box 17"/>
          <p:cNvSpPr txBox="1">
            <a:spLocks noChangeArrowheads="1"/>
          </p:cNvSpPr>
          <p:nvPr/>
        </p:nvSpPr>
        <p:spPr bwMode="auto">
          <a:xfrm>
            <a:off x="1908176" y="1125538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6182" name="Text Box 18"/>
          <p:cNvSpPr txBox="1">
            <a:spLocks noChangeArrowheads="1"/>
          </p:cNvSpPr>
          <p:nvPr/>
        </p:nvSpPr>
        <p:spPr bwMode="auto">
          <a:xfrm>
            <a:off x="3779837" y="836613"/>
            <a:ext cx="720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 dirty="0" smtClean="0">
                <a:solidFill>
                  <a:srgbClr val="CC3300"/>
                </a:solidFill>
              </a:rPr>
              <a:t>0</a:t>
            </a:r>
            <a:r>
              <a:rPr lang="en-US" altLang="ja-JP" sz="1800" dirty="0" smtClean="0"/>
              <a:t>,</a:t>
            </a:r>
            <a:r>
              <a:rPr lang="en-US" altLang="ja-JP" sz="1800" dirty="0" smtClean="0">
                <a:solidFill>
                  <a:srgbClr val="FFC000"/>
                </a:solidFill>
              </a:rPr>
              <a:t>1</a:t>
            </a:r>
            <a:endParaRPr lang="en-US" altLang="ja-JP" sz="1800" dirty="0">
              <a:solidFill>
                <a:srgbClr val="FFC000"/>
              </a:solidFill>
            </a:endParaRPr>
          </a:p>
        </p:txBody>
      </p:sp>
      <p:sp>
        <p:nvSpPr>
          <p:cNvPr id="6183" name="Text Box 19"/>
          <p:cNvSpPr txBox="1">
            <a:spLocks noChangeArrowheads="1"/>
          </p:cNvSpPr>
          <p:nvPr/>
        </p:nvSpPr>
        <p:spPr bwMode="auto">
          <a:xfrm>
            <a:off x="2916238" y="1125538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 dirty="0">
                <a:solidFill>
                  <a:srgbClr val="009900"/>
                </a:solidFill>
              </a:rPr>
              <a:t>1</a:t>
            </a:r>
          </a:p>
        </p:txBody>
      </p:sp>
      <p:sp>
        <p:nvSpPr>
          <p:cNvPr id="6184" name="Text Box 20"/>
          <p:cNvSpPr txBox="1">
            <a:spLocks noChangeArrowheads="1"/>
          </p:cNvSpPr>
          <p:nvPr/>
        </p:nvSpPr>
        <p:spPr bwMode="auto">
          <a:xfrm>
            <a:off x="2771776" y="8366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/>
              <a:t>0</a:t>
            </a:r>
          </a:p>
        </p:txBody>
      </p:sp>
      <p:sp>
        <p:nvSpPr>
          <p:cNvPr id="6149" name="Text Box 21"/>
          <p:cNvSpPr txBox="1">
            <a:spLocks noChangeArrowheads="1"/>
          </p:cNvSpPr>
          <p:nvPr/>
        </p:nvSpPr>
        <p:spPr bwMode="auto">
          <a:xfrm>
            <a:off x="4500563" y="908050"/>
            <a:ext cx="281940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/>
              <a:t>決定性有限オートマトン</a:t>
            </a:r>
            <a:r>
              <a:rPr lang="en-US" altLang="ja-JP" sz="1800" dirty="0"/>
              <a:t>M1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/>
              <a:t>で表される正則言語の正則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/>
              <a:t>表現を求める</a:t>
            </a:r>
          </a:p>
        </p:txBody>
      </p:sp>
      <p:sp>
        <p:nvSpPr>
          <p:cNvPr id="6151" name="Line 23"/>
          <p:cNvSpPr>
            <a:spLocks noChangeShapeType="1"/>
          </p:cNvSpPr>
          <p:nvPr/>
        </p:nvSpPr>
        <p:spPr bwMode="auto">
          <a:xfrm>
            <a:off x="1042988" y="1341438"/>
            <a:ext cx="360362" cy="71437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550988" y="2281272"/>
            <a:ext cx="32560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図</a:t>
            </a:r>
            <a:r>
              <a:rPr kumimoji="1" lang="en-US" altLang="ja-JP" dirty="0" smtClean="0"/>
              <a:t>2.44</a:t>
            </a:r>
            <a:r>
              <a:rPr kumimoji="1" lang="ja-JP" altLang="en-US" dirty="0" smtClean="0"/>
              <a:t>　決定性有限オートマトン</a:t>
            </a:r>
            <a:r>
              <a:rPr kumimoji="1" lang="en-US" altLang="ja-JP" dirty="0" smtClean="0"/>
              <a:t>M1</a:t>
            </a:r>
            <a:endParaRPr kumimoji="1" lang="ja-JP" altLang="en-US" dirty="0"/>
          </a:p>
        </p:txBody>
      </p:sp>
      <p:sp>
        <p:nvSpPr>
          <p:cNvPr id="4" name="ドーナツ 3"/>
          <p:cNvSpPr/>
          <p:nvPr/>
        </p:nvSpPr>
        <p:spPr>
          <a:xfrm>
            <a:off x="3435855" y="1304925"/>
            <a:ext cx="429708" cy="401638"/>
          </a:xfrm>
          <a:prstGeom prst="donut">
            <a:avLst>
              <a:gd name="adj" fmla="val 7365"/>
            </a:avLst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1041563" y="2924944"/>
            <a:ext cx="7478329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q1</a:t>
            </a:r>
            <a:r>
              <a:rPr kumimoji="1" lang="ja-JP" altLang="en-US" dirty="0" smtClean="0"/>
              <a:t>から直接</a:t>
            </a:r>
            <a:r>
              <a:rPr kumimoji="1" lang="en-US" altLang="ja-JP" dirty="0" smtClean="0"/>
              <a:t>q2</a:t>
            </a:r>
            <a:r>
              <a:rPr kumimoji="1" lang="ja-JP" altLang="en-US" dirty="0" smtClean="0"/>
              <a:t>に推移するのは、記号</a:t>
            </a:r>
            <a:r>
              <a:rPr kumimoji="1" lang="en-US" altLang="ja-JP" dirty="0" smtClean="0">
                <a:solidFill>
                  <a:srgbClr val="FF0000"/>
                </a:solidFill>
              </a:rPr>
              <a:t>1</a:t>
            </a:r>
            <a:r>
              <a:rPr kumimoji="1" lang="ja-JP" altLang="en-US" dirty="0" smtClean="0"/>
              <a:t>が入力されたとき。</a:t>
            </a:r>
            <a:endParaRPr kumimoji="1" lang="en-US" altLang="ja-JP" dirty="0" smtClean="0"/>
          </a:p>
          <a:p>
            <a:r>
              <a:rPr lang="en-US" altLang="ja-JP" dirty="0" smtClean="0"/>
              <a:t>q1</a:t>
            </a:r>
            <a:r>
              <a:rPr lang="ja-JP" altLang="en-US" dirty="0" smtClean="0"/>
              <a:t>から直接</a:t>
            </a:r>
            <a:r>
              <a:rPr lang="en-US" altLang="ja-JP" dirty="0" smtClean="0"/>
              <a:t>q3</a:t>
            </a:r>
            <a:r>
              <a:rPr lang="ja-JP" altLang="en-US" dirty="0"/>
              <a:t>に推移するのは、</a:t>
            </a:r>
            <a:r>
              <a:rPr lang="ja-JP" altLang="en-US" dirty="0" smtClean="0"/>
              <a:t>記号</a:t>
            </a:r>
            <a:r>
              <a:rPr lang="en-US" altLang="ja-JP" dirty="0" smtClean="0">
                <a:solidFill>
                  <a:srgbClr val="0000FF"/>
                </a:solidFill>
              </a:rPr>
              <a:t>0</a:t>
            </a:r>
            <a:r>
              <a:rPr lang="ja-JP" altLang="en-US" dirty="0" smtClean="0"/>
              <a:t>が</a:t>
            </a:r>
            <a:r>
              <a:rPr lang="ja-JP" altLang="en-US" dirty="0"/>
              <a:t>入力されたとき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r>
              <a:rPr lang="en-US" altLang="ja-JP" dirty="0" smtClean="0"/>
              <a:t>q1</a:t>
            </a:r>
            <a:r>
              <a:rPr lang="ja-JP" altLang="en-US" dirty="0" smtClean="0"/>
              <a:t>から直接</a:t>
            </a:r>
            <a:r>
              <a:rPr lang="en-US" altLang="ja-JP" dirty="0" smtClean="0"/>
              <a:t>q1</a:t>
            </a:r>
            <a:r>
              <a:rPr lang="ja-JP" altLang="en-US" dirty="0" smtClean="0"/>
              <a:t>に推移する（戻る）には、記号</a:t>
            </a:r>
            <a:r>
              <a:rPr lang="en-US" altLang="ja-JP" dirty="0" smtClean="0"/>
              <a:t>ε</a:t>
            </a:r>
            <a:r>
              <a:rPr lang="ja-JP" altLang="en-US" dirty="0" smtClean="0"/>
              <a:t>が入力されたとき（</a:t>
            </a:r>
            <a:r>
              <a:rPr lang="en-US" altLang="ja-JP" dirty="0" smtClean="0"/>
              <a:t>ε</a:t>
            </a:r>
            <a:r>
              <a:rPr lang="ja-JP" altLang="en-US" dirty="0" smtClean="0"/>
              <a:t>は自分に戻るとき）。</a:t>
            </a:r>
            <a:endParaRPr lang="en-US" altLang="ja-JP" dirty="0" smtClean="0"/>
          </a:p>
          <a:p>
            <a:endParaRPr lang="en-US" altLang="ja-JP" dirty="0"/>
          </a:p>
          <a:p>
            <a:r>
              <a:rPr lang="en-US" altLang="ja-JP" dirty="0" smtClean="0"/>
              <a:t>q2</a:t>
            </a:r>
            <a:r>
              <a:rPr lang="ja-JP" altLang="en-US" dirty="0" smtClean="0"/>
              <a:t>から直接</a:t>
            </a:r>
            <a:r>
              <a:rPr lang="en-US" altLang="ja-JP" dirty="0" smtClean="0"/>
              <a:t>q2</a:t>
            </a:r>
            <a:r>
              <a:rPr lang="ja-JP" altLang="en-US" dirty="0" smtClean="0"/>
              <a:t>に推移する（戻る）には、記号</a:t>
            </a:r>
            <a:r>
              <a:rPr lang="en-US" altLang="ja-JP" dirty="0" smtClean="0"/>
              <a:t>0</a:t>
            </a:r>
            <a:r>
              <a:rPr lang="ja-JP" altLang="en-US" dirty="0" err="1"/>
              <a:t>または、</a:t>
            </a:r>
            <a:r>
              <a:rPr lang="en-US" altLang="ja-JP" dirty="0" smtClean="0"/>
              <a:t>ε</a:t>
            </a:r>
            <a:r>
              <a:rPr lang="ja-JP" altLang="en-US" dirty="0" smtClean="0"/>
              <a:t>が入力されたとき。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lang="en-US" altLang="ja-JP" dirty="0" smtClean="0"/>
              <a:t>q1</a:t>
            </a:r>
            <a:r>
              <a:rPr lang="ja-JP" altLang="en-US" dirty="0" smtClean="0"/>
              <a:t>から、</a:t>
            </a:r>
            <a:r>
              <a:rPr lang="en-US" altLang="ja-JP" dirty="0" smtClean="0"/>
              <a:t>q2</a:t>
            </a:r>
            <a:r>
              <a:rPr lang="ja-JP" altLang="en-US" dirty="0" smtClean="0"/>
              <a:t>を経由して</a:t>
            </a:r>
            <a:r>
              <a:rPr lang="en-US" altLang="ja-JP" dirty="0" smtClean="0"/>
              <a:t>q3</a:t>
            </a:r>
            <a:r>
              <a:rPr lang="ja-JP" altLang="en-US" dirty="0" smtClean="0"/>
              <a:t>に推移するのは、記号</a:t>
            </a:r>
            <a:r>
              <a:rPr lang="en-US" altLang="ja-JP" dirty="0" smtClean="0">
                <a:solidFill>
                  <a:srgbClr val="FF0000"/>
                </a:solidFill>
              </a:rPr>
              <a:t>1,</a:t>
            </a:r>
            <a:r>
              <a:rPr lang="en-US" altLang="ja-JP" dirty="0" smtClean="0">
                <a:solidFill>
                  <a:srgbClr val="009900"/>
                </a:solidFill>
              </a:rPr>
              <a:t>1</a:t>
            </a:r>
            <a:r>
              <a:rPr lang="ja-JP" altLang="en-US" dirty="0" smtClean="0"/>
              <a:t>が入力されたとき。</a:t>
            </a:r>
            <a:endParaRPr lang="en-US" altLang="ja-JP" dirty="0" smtClean="0"/>
          </a:p>
          <a:p>
            <a:endParaRPr lang="en-US" altLang="ja-JP" dirty="0"/>
          </a:p>
          <a:p>
            <a:r>
              <a:rPr lang="en-US" altLang="ja-JP" dirty="0" smtClean="0"/>
              <a:t>q1</a:t>
            </a:r>
            <a:r>
              <a:rPr lang="ja-JP" altLang="en-US" dirty="0" smtClean="0"/>
              <a:t>から、</a:t>
            </a:r>
            <a:r>
              <a:rPr lang="en-US" altLang="ja-JP" dirty="0" smtClean="0"/>
              <a:t>q2</a:t>
            </a:r>
            <a:r>
              <a:rPr lang="ja-JP" altLang="en-US" dirty="0" smtClean="0"/>
              <a:t>を経由して</a:t>
            </a:r>
            <a:r>
              <a:rPr lang="en-US" altLang="ja-JP" dirty="0" smtClean="0"/>
              <a:t>q3</a:t>
            </a:r>
            <a:r>
              <a:rPr lang="ja-JP" altLang="en-US" dirty="0" err="1" smtClean="0"/>
              <a:t>に推</a:t>
            </a:r>
            <a:r>
              <a:rPr lang="ja-JP" altLang="en-US" dirty="0" smtClean="0"/>
              <a:t>移し（記号</a:t>
            </a:r>
            <a:r>
              <a:rPr lang="en-US" altLang="ja-JP" dirty="0" smtClean="0">
                <a:solidFill>
                  <a:srgbClr val="FF0000"/>
                </a:solidFill>
              </a:rPr>
              <a:t>1</a:t>
            </a:r>
            <a:r>
              <a:rPr lang="en-US" altLang="ja-JP" dirty="0" smtClean="0"/>
              <a:t>,</a:t>
            </a:r>
            <a:r>
              <a:rPr lang="en-US" altLang="ja-JP" dirty="0" smtClean="0">
                <a:solidFill>
                  <a:srgbClr val="009900"/>
                </a:solidFill>
              </a:rPr>
              <a:t>1</a:t>
            </a:r>
            <a:r>
              <a:rPr lang="ja-JP" altLang="en-US" dirty="0" smtClean="0"/>
              <a:t>が入力されて）、</a:t>
            </a:r>
            <a:endParaRPr lang="en-US" altLang="ja-JP" dirty="0" smtClean="0"/>
          </a:p>
          <a:p>
            <a:r>
              <a:rPr lang="ja-JP" altLang="en-US" dirty="0"/>
              <a:t>　</a:t>
            </a:r>
            <a:r>
              <a:rPr lang="ja-JP" altLang="en-US" dirty="0" smtClean="0"/>
              <a:t>　　　　さらに、</a:t>
            </a:r>
            <a:r>
              <a:rPr lang="en-US" altLang="ja-JP" u="sng" dirty="0" smtClean="0"/>
              <a:t>q3</a:t>
            </a:r>
            <a:r>
              <a:rPr lang="ja-JP" altLang="en-US" u="sng" dirty="0" smtClean="0"/>
              <a:t>にいるとき、</a:t>
            </a:r>
            <a:r>
              <a:rPr lang="en-US" altLang="ja-JP" u="sng" dirty="0" smtClean="0"/>
              <a:t>q3</a:t>
            </a:r>
            <a:r>
              <a:rPr lang="ja-JP" altLang="en-US" u="sng" dirty="0" smtClean="0"/>
              <a:t>に推移するのは</a:t>
            </a:r>
            <a:r>
              <a:rPr lang="ja-JP" altLang="en-US" dirty="0" smtClean="0"/>
              <a:t>、</a:t>
            </a:r>
            <a:endParaRPr lang="en-US" altLang="ja-JP" dirty="0" smtClean="0"/>
          </a:p>
          <a:p>
            <a:r>
              <a:rPr lang="ja-JP" altLang="en-US" dirty="0" smtClean="0"/>
              <a:t>　　　　　　　　　　記号</a:t>
            </a:r>
            <a:r>
              <a:rPr lang="en-US" altLang="ja-JP" dirty="0" smtClean="0">
                <a:solidFill>
                  <a:srgbClr val="CC3300"/>
                </a:solidFill>
              </a:rPr>
              <a:t>0</a:t>
            </a:r>
            <a:r>
              <a:rPr lang="ja-JP" altLang="en-US" dirty="0" smtClean="0"/>
              <a:t>か記号</a:t>
            </a:r>
            <a:r>
              <a:rPr lang="en-US" altLang="ja-JP" dirty="0" smtClean="0">
                <a:solidFill>
                  <a:srgbClr val="FFC000"/>
                </a:solidFill>
              </a:rPr>
              <a:t>1</a:t>
            </a:r>
            <a:r>
              <a:rPr lang="ja-JP" altLang="en-US" dirty="0" smtClean="0"/>
              <a:t>か記号</a:t>
            </a:r>
            <a:r>
              <a:rPr lang="en-US" altLang="ja-JP" dirty="0" smtClean="0"/>
              <a:t>ε</a:t>
            </a:r>
            <a:r>
              <a:rPr lang="ja-JP" altLang="en-US" dirty="0" smtClean="0"/>
              <a:t>（自分に戻る）が入力されたとき。</a:t>
            </a:r>
            <a:endParaRPr lang="en-US" altLang="ja-JP" dirty="0" smtClean="0"/>
          </a:p>
          <a:p>
            <a:r>
              <a:rPr lang="en-US" altLang="ja-JP" dirty="0" smtClean="0"/>
              <a:t>q1</a:t>
            </a:r>
            <a:r>
              <a:rPr lang="ja-JP" altLang="en-US" dirty="0" smtClean="0"/>
              <a:t>から、</a:t>
            </a:r>
            <a:r>
              <a:rPr lang="en-US" altLang="ja-JP" dirty="0" smtClean="0"/>
              <a:t>q2</a:t>
            </a:r>
            <a:r>
              <a:rPr lang="ja-JP" altLang="en-US" dirty="0" smtClean="0"/>
              <a:t>を経由して</a:t>
            </a:r>
            <a:r>
              <a:rPr lang="en-US" altLang="ja-JP" dirty="0" smtClean="0"/>
              <a:t>q3</a:t>
            </a:r>
            <a:r>
              <a:rPr lang="ja-JP" altLang="en-US" dirty="0" err="1" smtClean="0"/>
              <a:t>に推</a:t>
            </a:r>
            <a:r>
              <a:rPr lang="ja-JP" altLang="en-US" dirty="0" smtClean="0"/>
              <a:t>移し、さらに、</a:t>
            </a:r>
            <a:r>
              <a:rPr lang="en-US" altLang="ja-JP" dirty="0" smtClean="0"/>
              <a:t>q3</a:t>
            </a:r>
            <a:r>
              <a:rPr lang="ja-JP" altLang="en-US" dirty="0" err="1" smtClean="0"/>
              <a:t>に推</a:t>
            </a:r>
            <a:r>
              <a:rPr lang="ja-JP" altLang="en-US" dirty="0" smtClean="0"/>
              <a:t>移し、さらに、</a:t>
            </a:r>
            <a:r>
              <a:rPr lang="en-US" altLang="ja-JP" dirty="0" smtClean="0"/>
              <a:t>q3</a:t>
            </a:r>
            <a:r>
              <a:rPr lang="ja-JP" altLang="en-US" dirty="0" smtClean="0"/>
              <a:t>に推移するのは、</a:t>
            </a:r>
            <a:endParaRPr lang="en-US" altLang="ja-JP" dirty="0" smtClean="0"/>
          </a:p>
          <a:p>
            <a:r>
              <a:rPr lang="ja-JP" altLang="en-US" dirty="0"/>
              <a:t>　</a:t>
            </a:r>
            <a:r>
              <a:rPr lang="ja-JP" altLang="en-US" dirty="0" smtClean="0"/>
              <a:t>　　　　どんな入力があった時か？？？？</a:t>
            </a:r>
            <a:endParaRPr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86366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テキスト ボックス 7"/>
          <p:cNvSpPr txBox="1"/>
          <p:nvPr/>
        </p:nvSpPr>
        <p:spPr>
          <a:xfrm>
            <a:off x="1088700" y="1716092"/>
            <a:ext cx="724429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en-US" altLang="ja-JP" sz="2000" dirty="0" smtClean="0"/>
          </a:p>
          <a:p>
            <a:r>
              <a:rPr lang="ja-JP" altLang="en-US" sz="2000" dirty="0" smtClean="0"/>
              <a:t>　　　　　　　　　　　　　　　　　　　　　　　　○→○</a:t>
            </a:r>
            <a:endParaRPr lang="en-US" altLang="ja-JP" sz="2000" dirty="0"/>
          </a:p>
          <a:p>
            <a:r>
              <a:rPr kumimoji="1" lang="ja-JP" altLang="en-US" sz="2000" dirty="0" smtClean="0"/>
              <a:t>　　　　　　　　○→○　　　　　　　　　○　　　　　　　○</a:t>
            </a:r>
            <a:endParaRPr kumimoji="1" lang="en-US" altLang="ja-JP" sz="2000" dirty="0" smtClean="0"/>
          </a:p>
          <a:p>
            <a:r>
              <a:rPr kumimoji="1" lang="ja-JP" altLang="en-US" sz="2000" dirty="0" smtClean="0"/>
              <a:t>　　　　　　　　　　　　　　　　　　　　　　　　○→○</a:t>
            </a:r>
            <a:endParaRPr kumimoji="1" lang="en-US" altLang="ja-JP" sz="2000" dirty="0" smtClean="0"/>
          </a:p>
          <a:p>
            <a:endParaRPr kumimoji="1" lang="en-US" altLang="ja-JP" sz="2000" dirty="0" smtClean="0"/>
          </a:p>
          <a:p>
            <a:r>
              <a:rPr lang="ja-JP" altLang="en-US" sz="2000" dirty="0" smtClean="0"/>
              <a:t>⇒○　　　　　　　　　　　　　　○　　　　　　　○　　　　　　◎　　　　　　　</a:t>
            </a:r>
            <a:endParaRPr kumimoji="1" lang="en-US" altLang="ja-JP" sz="2000" dirty="0"/>
          </a:p>
          <a:p>
            <a:r>
              <a:rPr lang="ja-JP" altLang="en-US" sz="2000" dirty="0" smtClean="0"/>
              <a:t>　　　○→○→○→○→○</a:t>
            </a:r>
            <a:endParaRPr lang="en-US" altLang="ja-JP" sz="2000" dirty="0" smtClean="0"/>
          </a:p>
          <a:p>
            <a:endParaRPr kumimoji="1" lang="en-US" altLang="ja-JP" sz="2000" dirty="0"/>
          </a:p>
          <a:p>
            <a:r>
              <a:rPr lang="ja-JP" altLang="en-US" sz="2000" dirty="0" smtClean="0"/>
              <a:t>　　　　　　　  ○→○</a:t>
            </a:r>
            <a:endParaRPr kumimoji="1" lang="ja-JP" altLang="en-US" sz="2000" dirty="0"/>
          </a:p>
        </p:txBody>
      </p:sp>
      <p:sp>
        <p:nvSpPr>
          <p:cNvPr id="14357" name="Text Box 71"/>
          <p:cNvSpPr txBox="1">
            <a:spLocks noChangeArrowheads="1"/>
          </p:cNvSpPr>
          <p:nvPr/>
        </p:nvSpPr>
        <p:spPr bwMode="auto">
          <a:xfrm>
            <a:off x="1735036" y="2720665"/>
            <a:ext cx="3873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600" b="1" dirty="0">
                <a:solidFill>
                  <a:srgbClr val="000000"/>
                </a:solidFill>
              </a:rPr>
              <a:t>ε</a:t>
            </a:r>
          </a:p>
        </p:txBody>
      </p:sp>
      <p:sp>
        <p:nvSpPr>
          <p:cNvPr id="14389" name="Text Box 126"/>
          <p:cNvSpPr txBox="1">
            <a:spLocks noChangeArrowheads="1"/>
          </p:cNvSpPr>
          <p:nvPr/>
        </p:nvSpPr>
        <p:spPr bwMode="auto">
          <a:xfrm>
            <a:off x="4976738" y="2661673"/>
            <a:ext cx="3873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600" b="1">
                <a:solidFill>
                  <a:srgbClr val="000000"/>
                </a:solidFill>
              </a:rPr>
              <a:t>ε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864126" y="745540"/>
            <a:ext cx="76931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800" dirty="0" smtClean="0"/>
              <a:t>例　</a:t>
            </a:r>
            <a:r>
              <a:rPr kumimoji="1" lang="en-US" altLang="ja-JP" sz="1800" dirty="0" smtClean="0"/>
              <a:t>2.20</a:t>
            </a:r>
          </a:p>
          <a:p>
            <a:endParaRPr lang="en-US" altLang="ja-JP" sz="1800" dirty="0"/>
          </a:p>
          <a:p>
            <a:r>
              <a:rPr kumimoji="1" lang="ja-JP" altLang="en-US" sz="1800" dirty="0" smtClean="0"/>
              <a:t>　正則表現</a:t>
            </a:r>
            <a:r>
              <a:rPr kumimoji="1" lang="en-US" altLang="ja-JP" sz="1800" dirty="0" smtClean="0"/>
              <a:t>(</a:t>
            </a:r>
            <a:r>
              <a:rPr kumimoji="1" lang="en-US" altLang="ja-JP" sz="1800" b="1" dirty="0" smtClean="0">
                <a:solidFill>
                  <a:srgbClr val="0000FF"/>
                </a:solidFill>
              </a:rPr>
              <a:t>0</a:t>
            </a:r>
            <a:r>
              <a:rPr kumimoji="1" lang="en-US" altLang="ja-JP" sz="1800" dirty="0" smtClean="0"/>
              <a:t>+</a:t>
            </a:r>
            <a:r>
              <a:rPr kumimoji="1" lang="en-US" altLang="ja-JP" sz="1800" b="1" dirty="0" smtClean="0">
                <a:solidFill>
                  <a:srgbClr val="009900"/>
                </a:solidFill>
              </a:rPr>
              <a:t>1</a:t>
            </a:r>
            <a:r>
              <a:rPr kumimoji="1" lang="en-US" altLang="ja-JP" sz="1800" b="1" dirty="0" smtClean="0">
                <a:solidFill>
                  <a:srgbClr val="FF0000"/>
                </a:solidFill>
              </a:rPr>
              <a:t>0</a:t>
            </a:r>
            <a:r>
              <a:rPr kumimoji="1" lang="en-US" altLang="ja-JP" sz="1800" dirty="0" smtClean="0"/>
              <a:t>*</a:t>
            </a:r>
            <a:r>
              <a:rPr kumimoji="1" lang="en-US" altLang="ja-JP" sz="1800" b="1" dirty="0" smtClean="0">
                <a:solidFill>
                  <a:srgbClr val="009900"/>
                </a:solidFill>
              </a:rPr>
              <a:t>1</a:t>
            </a:r>
            <a:r>
              <a:rPr kumimoji="1" lang="en-US" altLang="ja-JP" sz="1800" dirty="0" smtClean="0"/>
              <a:t>)(</a:t>
            </a:r>
            <a:r>
              <a:rPr kumimoji="1" lang="en-US" altLang="ja-JP" sz="1800" b="1" dirty="0" smtClean="0">
                <a:solidFill>
                  <a:srgbClr val="CC3300"/>
                </a:solidFill>
              </a:rPr>
              <a:t>0</a:t>
            </a:r>
            <a:r>
              <a:rPr kumimoji="1" lang="en-US" altLang="ja-JP" sz="1800" dirty="0" smtClean="0"/>
              <a:t>+</a:t>
            </a:r>
            <a:r>
              <a:rPr kumimoji="1" lang="en-US" altLang="ja-JP" sz="1800" b="1" dirty="0" smtClean="0">
                <a:solidFill>
                  <a:srgbClr val="CC3300"/>
                </a:solidFill>
              </a:rPr>
              <a:t>1</a:t>
            </a:r>
            <a:r>
              <a:rPr kumimoji="1" lang="en-US" altLang="ja-JP" sz="1800" dirty="0" smtClean="0"/>
              <a:t>)</a:t>
            </a:r>
            <a:r>
              <a:rPr kumimoji="1" lang="ja-JP" altLang="en-US" sz="1800" dirty="0" smtClean="0"/>
              <a:t>*を</a:t>
            </a:r>
            <a:r>
              <a:rPr kumimoji="1" lang="en-US" altLang="ja-JP" sz="1800" dirty="0" smtClean="0"/>
              <a:t>ε</a:t>
            </a:r>
            <a:r>
              <a:rPr kumimoji="1" lang="ja-JP" altLang="en-US" sz="1800" dirty="0" smtClean="0"/>
              <a:t>動作を許す非決定性有限オートマトンで表す。</a:t>
            </a:r>
            <a:endParaRPr kumimoji="1" lang="en-US" altLang="ja-JP" sz="1800" dirty="0" smtClean="0"/>
          </a:p>
        </p:txBody>
      </p:sp>
      <p:cxnSp>
        <p:nvCxnSpPr>
          <p:cNvPr id="10" name="直線矢印コネクタ 9"/>
          <p:cNvCxnSpPr/>
          <p:nvPr/>
        </p:nvCxnSpPr>
        <p:spPr>
          <a:xfrm flipV="1">
            <a:off x="1619672" y="2492896"/>
            <a:ext cx="936104" cy="792088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/>
          <p:cNvCxnSpPr/>
          <p:nvPr/>
        </p:nvCxnSpPr>
        <p:spPr>
          <a:xfrm>
            <a:off x="3203848" y="2622352"/>
            <a:ext cx="936104" cy="78494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矢印コネクタ 76"/>
          <p:cNvCxnSpPr/>
          <p:nvPr/>
        </p:nvCxnSpPr>
        <p:spPr>
          <a:xfrm flipV="1">
            <a:off x="4972149" y="2276872"/>
            <a:ext cx="247129" cy="184086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矢印コネクタ 77"/>
          <p:cNvCxnSpPr/>
          <p:nvPr/>
        </p:nvCxnSpPr>
        <p:spPr>
          <a:xfrm flipV="1">
            <a:off x="3855605" y="3498540"/>
            <a:ext cx="284347" cy="193041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矢印コネクタ 78"/>
          <p:cNvCxnSpPr/>
          <p:nvPr/>
        </p:nvCxnSpPr>
        <p:spPr>
          <a:xfrm>
            <a:off x="5714578" y="3435027"/>
            <a:ext cx="1035050" cy="0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矢印コネクタ 79"/>
          <p:cNvCxnSpPr/>
          <p:nvPr/>
        </p:nvCxnSpPr>
        <p:spPr>
          <a:xfrm flipV="1">
            <a:off x="5914864" y="2622353"/>
            <a:ext cx="358514" cy="217123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矢印コネクタ 80"/>
          <p:cNvCxnSpPr/>
          <p:nvPr/>
        </p:nvCxnSpPr>
        <p:spPr>
          <a:xfrm flipH="1" flipV="1">
            <a:off x="1549089" y="3519127"/>
            <a:ext cx="185936" cy="193040"/>
          </a:xfrm>
          <a:prstGeom prst="straightConnector1">
            <a:avLst/>
          </a:prstGeom>
          <a:ln w="635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矢印コネクタ 81"/>
          <p:cNvCxnSpPr/>
          <p:nvPr/>
        </p:nvCxnSpPr>
        <p:spPr>
          <a:xfrm>
            <a:off x="4256377" y="3435027"/>
            <a:ext cx="1264526" cy="0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矢印コネクタ 90"/>
          <p:cNvCxnSpPr/>
          <p:nvPr/>
        </p:nvCxnSpPr>
        <p:spPr>
          <a:xfrm>
            <a:off x="5905580" y="2276873"/>
            <a:ext cx="329698" cy="216023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矢印コネクタ 92"/>
          <p:cNvCxnSpPr/>
          <p:nvPr/>
        </p:nvCxnSpPr>
        <p:spPr>
          <a:xfrm>
            <a:off x="4972149" y="2622352"/>
            <a:ext cx="329698" cy="216023"/>
          </a:xfrm>
          <a:prstGeom prst="straightConnector1">
            <a:avLst/>
          </a:prstGeom>
          <a:ln w="635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矢印コネクタ 93"/>
          <p:cNvCxnSpPr/>
          <p:nvPr/>
        </p:nvCxnSpPr>
        <p:spPr>
          <a:xfrm>
            <a:off x="2874150" y="3819997"/>
            <a:ext cx="164849" cy="450973"/>
          </a:xfrm>
          <a:prstGeom prst="straightConnector1">
            <a:avLst/>
          </a:prstGeom>
          <a:ln w="635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フリーフォーム 27"/>
          <p:cNvSpPr/>
          <p:nvPr/>
        </p:nvSpPr>
        <p:spPr>
          <a:xfrm>
            <a:off x="4932218" y="2604655"/>
            <a:ext cx="581891" cy="775854"/>
          </a:xfrm>
          <a:custGeom>
            <a:avLst/>
            <a:gdLst>
              <a:gd name="connsiteX0" fmla="*/ 581891 w 581891"/>
              <a:gd name="connsiteY0" fmla="*/ 775854 h 775854"/>
              <a:gd name="connsiteX1" fmla="*/ 166255 w 581891"/>
              <a:gd name="connsiteY1" fmla="*/ 554181 h 775854"/>
              <a:gd name="connsiteX2" fmla="*/ 0 w 581891"/>
              <a:gd name="connsiteY2" fmla="*/ 0 h 775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1891" h="775854">
                <a:moveTo>
                  <a:pt x="581891" y="775854"/>
                </a:moveTo>
                <a:cubicBezTo>
                  <a:pt x="422564" y="729672"/>
                  <a:pt x="263237" y="683490"/>
                  <a:pt x="166255" y="554181"/>
                </a:cubicBezTo>
                <a:cubicBezTo>
                  <a:pt x="69273" y="424872"/>
                  <a:pt x="0" y="0"/>
                  <a:pt x="0" y="0"/>
                </a:cubicBezTo>
              </a:path>
            </a:pathLst>
          </a:custGeom>
          <a:noFill/>
          <a:ln w="635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1" name="フリーフォーム 100"/>
          <p:cNvSpPr/>
          <p:nvPr/>
        </p:nvSpPr>
        <p:spPr>
          <a:xfrm rot="15354721">
            <a:off x="5733099" y="2584173"/>
            <a:ext cx="601329" cy="854907"/>
          </a:xfrm>
          <a:custGeom>
            <a:avLst/>
            <a:gdLst>
              <a:gd name="connsiteX0" fmla="*/ 581891 w 581891"/>
              <a:gd name="connsiteY0" fmla="*/ 775854 h 775854"/>
              <a:gd name="connsiteX1" fmla="*/ 166255 w 581891"/>
              <a:gd name="connsiteY1" fmla="*/ 554181 h 775854"/>
              <a:gd name="connsiteX2" fmla="*/ 0 w 581891"/>
              <a:gd name="connsiteY2" fmla="*/ 0 h 775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1891" h="775854">
                <a:moveTo>
                  <a:pt x="581891" y="775854"/>
                </a:moveTo>
                <a:cubicBezTo>
                  <a:pt x="422564" y="729672"/>
                  <a:pt x="263237" y="683490"/>
                  <a:pt x="166255" y="554181"/>
                </a:cubicBezTo>
                <a:cubicBezTo>
                  <a:pt x="69273" y="424872"/>
                  <a:pt x="0" y="0"/>
                  <a:pt x="0" y="0"/>
                </a:cubicBezTo>
              </a:path>
            </a:pathLst>
          </a:custGeom>
          <a:noFill/>
          <a:ln w="635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4" name="直線矢印コネクタ 103"/>
          <p:cNvCxnSpPr/>
          <p:nvPr/>
        </p:nvCxnSpPr>
        <p:spPr>
          <a:xfrm flipH="1">
            <a:off x="2569805" y="3824344"/>
            <a:ext cx="153525" cy="450973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 Box 71"/>
          <p:cNvSpPr txBox="1">
            <a:spLocks noChangeArrowheads="1"/>
          </p:cNvSpPr>
          <p:nvPr/>
        </p:nvSpPr>
        <p:spPr bwMode="auto">
          <a:xfrm>
            <a:off x="1271779" y="3513709"/>
            <a:ext cx="3873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600" b="1" dirty="0">
                <a:solidFill>
                  <a:srgbClr val="000000"/>
                </a:solidFill>
              </a:rPr>
              <a:t>ε</a:t>
            </a:r>
          </a:p>
        </p:txBody>
      </p:sp>
      <p:sp>
        <p:nvSpPr>
          <p:cNvPr id="106" name="Text Box 71"/>
          <p:cNvSpPr txBox="1">
            <a:spLocks noChangeArrowheads="1"/>
          </p:cNvSpPr>
          <p:nvPr/>
        </p:nvSpPr>
        <p:spPr bwMode="auto">
          <a:xfrm>
            <a:off x="3555455" y="2678274"/>
            <a:ext cx="3873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600" b="1" dirty="0">
                <a:solidFill>
                  <a:srgbClr val="000000"/>
                </a:solidFill>
              </a:rPr>
              <a:t>ε</a:t>
            </a:r>
          </a:p>
        </p:txBody>
      </p:sp>
      <p:sp>
        <p:nvSpPr>
          <p:cNvPr id="107" name="Text Box 71"/>
          <p:cNvSpPr txBox="1">
            <a:spLocks noChangeArrowheads="1"/>
          </p:cNvSpPr>
          <p:nvPr/>
        </p:nvSpPr>
        <p:spPr bwMode="auto">
          <a:xfrm>
            <a:off x="3869027" y="3595060"/>
            <a:ext cx="3873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600" b="1" dirty="0">
                <a:solidFill>
                  <a:srgbClr val="000000"/>
                </a:solidFill>
              </a:rPr>
              <a:t>ε</a:t>
            </a:r>
          </a:p>
        </p:txBody>
      </p:sp>
      <p:sp>
        <p:nvSpPr>
          <p:cNvPr id="108" name="Text Box 71"/>
          <p:cNvSpPr txBox="1">
            <a:spLocks noChangeArrowheads="1"/>
          </p:cNvSpPr>
          <p:nvPr/>
        </p:nvSpPr>
        <p:spPr bwMode="auto">
          <a:xfrm>
            <a:off x="2376130" y="3482665"/>
            <a:ext cx="3873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600" b="1" dirty="0">
                <a:solidFill>
                  <a:srgbClr val="000000"/>
                </a:solidFill>
              </a:rPr>
              <a:t>ε</a:t>
            </a:r>
          </a:p>
        </p:txBody>
      </p:sp>
      <p:sp>
        <p:nvSpPr>
          <p:cNvPr id="109" name="Text Box 71"/>
          <p:cNvSpPr txBox="1">
            <a:spLocks noChangeArrowheads="1"/>
          </p:cNvSpPr>
          <p:nvPr/>
        </p:nvSpPr>
        <p:spPr bwMode="auto">
          <a:xfrm>
            <a:off x="2884386" y="3482665"/>
            <a:ext cx="3873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600" b="1" dirty="0">
                <a:solidFill>
                  <a:srgbClr val="000000"/>
                </a:solidFill>
              </a:rPr>
              <a:t>ε</a:t>
            </a:r>
          </a:p>
        </p:txBody>
      </p:sp>
      <p:sp>
        <p:nvSpPr>
          <p:cNvPr id="110" name="Text Box 71"/>
          <p:cNvSpPr txBox="1">
            <a:spLocks noChangeArrowheads="1"/>
          </p:cNvSpPr>
          <p:nvPr/>
        </p:nvSpPr>
        <p:spPr bwMode="auto">
          <a:xfrm>
            <a:off x="2385911" y="3868590"/>
            <a:ext cx="3873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600" b="1" dirty="0">
                <a:solidFill>
                  <a:srgbClr val="000000"/>
                </a:solidFill>
              </a:rPr>
              <a:t>ε</a:t>
            </a:r>
          </a:p>
        </p:txBody>
      </p:sp>
      <p:sp>
        <p:nvSpPr>
          <p:cNvPr id="114" name="Text Box 71"/>
          <p:cNvSpPr txBox="1">
            <a:spLocks noChangeArrowheads="1"/>
          </p:cNvSpPr>
          <p:nvPr/>
        </p:nvSpPr>
        <p:spPr bwMode="auto">
          <a:xfrm>
            <a:off x="2884386" y="3886774"/>
            <a:ext cx="3873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600" b="1" dirty="0">
                <a:solidFill>
                  <a:srgbClr val="000000"/>
                </a:solidFill>
              </a:rPr>
              <a:t>ε</a:t>
            </a:r>
          </a:p>
        </p:txBody>
      </p:sp>
      <p:sp>
        <p:nvSpPr>
          <p:cNvPr id="115" name="Text Box 71"/>
          <p:cNvSpPr txBox="1">
            <a:spLocks noChangeArrowheads="1"/>
          </p:cNvSpPr>
          <p:nvPr/>
        </p:nvSpPr>
        <p:spPr bwMode="auto">
          <a:xfrm>
            <a:off x="4619203" y="3407296"/>
            <a:ext cx="3873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600" b="1" dirty="0">
                <a:solidFill>
                  <a:srgbClr val="000000"/>
                </a:solidFill>
              </a:rPr>
              <a:t>ε</a:t>
            </a:r>
          </a:p>
        </p:txBody>
      </p:sp>
      <p:sp>
        <p:nvSpPr>
          <p:cNvPr id="117" name="Text Box 71"/>
          <p:cNvSpPr txBox="1">
            <a:spLocks noChangeArrowheads="1"/>
          </p:cNvSpPr>
          <p:nvPr/>
        </p:nvSpPr>
        <p:spPr bwMode="auto">
          <a:xfrm>
            <a:off x="6235278" y="2854050"/>
            <a:ext cx="412248" cy="349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600" b="1" dirty="0">
                <a:solidFill>
                  <a:srgbClr val="000000"/>
                </a:solidFill>
              </a:rPr>
              <a:t>ε</a:t>
            </a:r>
          </a:p>
        </p:txBody>
      </p:sp>
      <p:sp>
        <p:nvSpPr>
          <p:cNvPr id="118" name="Text Box 71"/>
          <p:cNvSpPr txBox="1">
            <a:spLocks noChangeArrowheads="1"/>
          </p:cNvSpPr>
          <p:nvPr/>
        </p:nvSpPr>
        <p:spPr bwMode="auto">
          <a:xfrm>
            <a:off x="6024141" y="3380509"/>
            <a:ext cx="3873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600" b="1" dirty="0">
                <a:solidFill>
                  <a:srgbClr val="000000"/>
                </a:solidFill>
              </a:rPr>
              <a:t>ε</a:t>
            </a:r>
          </a:p>
        </p:txBody>
      </p:sp>
      <p:sp>
        <p:nvSpPr>
          <p:cNvPr id="119" name="Text Box 71"/>
          <p:cNvSpPr txBox="1">
            <a:spLocks noChangeArrowheads="1"/>
          </p:cNvSpPr>
          <p:nvPr/>
        </p:nvSpPr>
        <p:spPr bwMode="auto">
          <a:xfrm>
            <a:off x="4771449" y="2941792"/>
            <a:ext cx="3873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600" b="1" dirty="0">
                <a:solidFill>
                  <a:srgbClr val="000000"/>
                </a:solidFill>
              </a:rPr>
              <a:t>ε</a:t>
            </a:r>
          </a:p>
        </p:txBody>
      </p:sp>
      <p:sp>
        <p:nvSpPr>
          <p:cNvPr id="122" name="Text Box 71"/>
          <p:cNvSpPr txBox="1">
            <a:spLocks noChangeArrowheads="1"/>
          </p:cNvSpPr>
          <p:nvPr/>
        </p:nvSpPr>
        <p:spPr bwMode="auto">
          <a:xfrm>
            <a:off x="5944766" y="2656032"/>
            <a:ext cx="3873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600" b="1" dirty="0">
                <a:solidFill>
                  <a:srgbClr val="000000"/>
                </a:solidFill>
              </a:rPr>
              <a:t>ε</a:t>
            </a:r>
          </a:p>
        </p:txBody>
      </p:sp>
      <p:sp>
        <p:nvSpPr>
          <p:cNvPr id="123" name="Text Box 71"/>
          <p:cNvSpPr txBox="1">
            <a:spLocks noChangeArrowheads="1"/>
          </p:cNvSpPr>
          <p:nvPr/>
        </p:nvSpPr>
        <p:spPr bwMode="auto">
          <a:xfrm>
            <a:off x="5984850" y="2124408"/>
            <a:ext cx="3873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600" b="1" dirty="0">
                <a:solidFill>
                  <a:srgbClr val="000000"/>
                </a:solidFill>
              </a:rPr>
              <a:t>ε</a:t>
            </a:r>
          </a:p>
        </p:txBody>
      </p:sp>
      <p:sp>
        <p:nvSpPr>
          <p:cNvPr id="124" name="Text Box 71"/>
          <p:cNvSpPr txBox="1">
            <a:spLocks noChangeArrowheads="1"/>
          </p:cNvSpPr>
          <p:nvPr/>
        </p:nvSpPr>
        <p:spPr bwMode="auto">
          <a:xfrm>
            <a:off x="4904730" y="2132856"/>
            <a:ext cx="3873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600" b="1" dirty="0">
                <a:solidFill>
                  <a:srgbClr val="000000"/>
                </a:solidFill>
              </a:rPr>
              <a:t>ε</a:t>
            </a:r>
          </a:p>
        </p:txBody>
      </p:sp>
      <p:sp>
        <p:nvSpPr>
          <p:cNvPr id="126" name="テキスト ボックス 125"/>
          <p:cNvSpPr txBox="1"/>
          <p:nvPr/>
        </p:nvSpPr>
        <p:spPr>
          <a:xfrm>
            <a:off x="5398636" y="1973118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>
                <a:solidFill>
                  <a:srgbClr val="CC3300"/>
                </a:solidFill>
              </a:rPr>
              <a:t>0</a:t>
            </a:r>
            <a:endParaRPr kumimoji="1" lang="ja-JP" altLang="en-US" b="1" dirty="0">
              <a:solidFill>
                <a:srgbClr val="CC3300"/>
              </a:solidFill>
            </a:endParaRPr>
          </a:p>
        </p:txBody>
      </p:sp>
      <p:sp>
        <p:nvSpPr>
          <p:cNvPr id="127" name="テキスト ボックス 126"/>
          <p:cNvSpPr txBox="1"/>
          <p:nvPr/>
        </p:nvSpPr>
        <p:spPr>
          <a:xfrm>
            <a:off x="2723330" y="4342408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>
                <a:solidFill>
                  <a:srgbClr val="FF0000"/>
                </a:solidFill>
              </a:rPr>
              <a:t>0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128" name="テキスト ボックス 127"/>
          <p:cNvSpPr txBox="1"/>
          <p:nvPr/>
        </p:nvSpPr>
        <p:spPr>
          <a:xfrm>
            <a:off x="2723330" y="2266101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>
                <a:solidFill>
                  <a:srgbClr val="0000FF"/>
                </a:solidFill>
              </a:rPr>
              <a:t>0</a:t>
            </a:r>
            <a:endParaRPr kumimoji="1" lang="ja-JP" altLang="en-US" b="1" dirty="0">
              <a:solidFill>
                <a:srgbClr val="0000FF"/>
              </a:solidFill>
            </a:endParaRPr>
          </a:p>
        </p:txBody>
      </p:sp>
      <p:sp>
        <p:nvSpPr>
          <p:cNvPr id="129" name="テキスト ボックス 128"/>
          <p:cNvSpPr txBox="1"/>
          <p:nvPr/>
        </p:nvSpPr>
        <p:spPr>
          <a:xfrm>
            <a:off x="5434502" y="2820166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>
                <a:solidFill>
                  <a:srgbClr val="CC3300"/>
                </a:solidFill>
              </a:rPr>
              <a:t>1</a:t>
            </a:r>
            <a:endParaRPr kumimoji="1" lang="ja-JP" altLang="en-US" b="1" dirty="0">
              <a:solidFill>
                <a:srgbClr val="CC3300"/>
              </a:solidFill>
            </a:endParaRPr>
          </a:p>
        </p:txBody>
      </p:sp>
      <p:sp>
        <p:nvSpPr>
          <p:cNvPr id="130" name="テキスト ボックス 129"/>
          <p:cNvSpPr txBox="1"/>
          <p:nvPr/>
        </p:nvSpPr>
        <p:spPr>
          <a:xfrm>
            <a:off x="3406215" y="3473896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>
                <a:solidFill>
                  <a:srgbClr val="00B050"/>
                </a:solidFill>
              </a:rPr>
              <a:t>1</a:t>
            </a:r>
            <a:endParaRPr kumimoji="1" lang="ja-JP" altLang="en-US" b="1" dirty="0">
              <a:solidFill>
                <a:srgbClr val="00B050"/>
              </a:solidFill>
            </a:endParaRPr>
          </a:p>
        </p:txBody>
      </p:sp>
      <p:sp>
        <p:nvSpPr>
          <p:cNvPr id="131" name="テキスト ボックス 130"/>
          <p:cNvSpPr txBox="1"/>
          <p:nvPr/>
        </p:nvSpPr>
        <p:spPr>
          <a:xfrm>
            <a:off x="1840319" y="3473896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>
                <a:solidFill>
                  <a:srgbClr val="00B050"/>
                </a:solidFill>
              </a:rPr>
              <a:t>1</a:t>
            </a:r>
            <a:endParaRPr kumimoji="1" lang="ja-JP" altLang="en-US" b="1" dirty="0">
              <a:solidFill>
                <a:srgbClr val="00B050"/>
              </a:solidFill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4792445" y="3762333"/>
            <a:ext cx="13853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図</a:t>
            </a:r>
            <a:r>
              <a:rPr lang="en-US" altLang="ja-JP" dirty="0" smtClean="0"/>
              <a:t>2.53</a:t>
            </a:r>
            <a:r>
              <a:rPr lang="ja-JP" altLang="en-US" dirty="0" smtClean="0"/>
              <a:t>　　</a:t>
            </a:r>
            <a:r>
              <a:rPr lang="en-US" altLang="ja-JP" dirty="0" smtClean="0"/>
              <a:t>M1'</a:t>
            </a:r>
            <a:endParaRPr kumimoji="1" lang="ja-JP" altLang="en-US" dirty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8224652" y="6309320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20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57978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/>
          <p:cNvSpPr txBox="1"/>
          <p:nvPr/>
        </p:nvSpPr>
        <p:spPr>
          <a:xfrm>
            <a:off x="806464" y="530559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 smtClean="0"/>
              <a:t>(b)</a:t>
            </a:r>
            <a:r>
              <a:rPr kumimoji="1" lang="ja-JP" altLang="en-US" sz="1800" dirty="0" smtClean="0"/>
              <a:t>　</a:t>
            </a:r>
            <a:r>
              <a:rPr kumimoji="1" lang="en-US" altLang="ja-JP" sz="1800" dirty="0" smtClean="0"/>
              <a:t>ε</a:t>
            </a:r>
            <a:r>
              <a:rPr kumimoji="1" lang="ja-JP" altLang="en-US" sz="1800" dirty="0" smtClean="0"/>
              <a:t>の削除</a:t>
            </a:r>
            <a:endParaRPr kumimoji="1" lang="en-US" altLang="ja-JP" sz="1800" dirty="0" smtClean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848845" y="1556792"/>
            <a:ext cx="3690434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（</a:t>
            </a:r>
            <a:r>
              <a:rPr kumimoji="1" lang="en-US" altLang="ja-JP" dirty="0" smtClean="0"/>
              <a:t>ⅰ</a:t>
            </a:r>
            <a:r>
              <a:rPr kumimoji="1" lang="ja-JP" altLang="en-US" dirty="0" smtClean="0"/>
              <a:t>）　</a:t>
            </a:r>
            <a:r>
              <a:rPr kumimoji="1" lang="en-US" altLang="ja-JP" dirty="0" smtClean="0"/>
              <a:t>R</a:t>
            </a:r>
            <a:r>
              <a:rPr kumimoji="1" lang="ja-JP" altLang="en-US" dirty="0" smtClean="0"/>
              <a:t>＋</a:t>
            </a:r>
            <a:r>
              <a:rPr kumimoji="1" lang="en-US" altLang="ja-JP" dirty="0" smtClean="0"/>
              <a:t>M</a:t>
            </a:r>
          </a:p>
          <a:p>
            <a:endParaRPr lang="en-US" altLang="ja-JP" dirty="0" smtClean="0"/>
          </a:p>
          <a:p>
            <a:r>
              <a:rPr lang="en-US" altLang="ja-JP" dirty="0" smtClean="0"/>
              <a:t>            q01</a:t>
            </a:r>
            <a:r>
              <a:rPr lang="ja-JP" altLang="en-US" dirty="0" smtClean="0"/>
              <a:t>　　　　　　　　</a:t>
            </a:r>
            <a:r>
              <a:rPr lang="en-US" altLang="ja-JP" dirty="0" smtClean="0"/>
              <a:t>qf1</a:t>
            </a:r>
          </a:p>
          <a:p>
            <a:endParaRPr lang="en-US" altLang="ja-JP" dirty="0"/>
          </a:p>
          <a:p>
            <a:r>
              <a:rPr lang="en-US" altLang="ja-JP" dirty="0" smtClean="0"/>
              <a:t>q0                                              </a:t>
            </a:r>
            <a:r>
              <a:rPr lang="en-US" altLang="ja-JP" dirty="0" err="1" smtClean="0"/>
              <a:t>qf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lang="en-US" altLang="ja-JP" dirty="0" smtClean="0"/>
              <a:t>            q02                   qf2</a:t>
            </a:r>
            <a:r>
              <a:rPr lang="ja-JP" altLang="en-US" dirty="0" smtClean="0"/>
              <a:t>　　　　　　　　</a:t>
            </a:r>
            <a:endParaRPr kumimoji="1" lang="ja-JP" altLang="en-US" dirty="0"/>
          </a:p>
        </p:txBody>
      </p:sp>
      <p:sp>
        <p:nvSpPr>
          <p:cNvPr id="4" name="円/楕円 3"/>
          <p:cNvSpPr/>
          <p:nvPr/>
        </p:nvSpPr>
        <p:spPr>
          <a:xfrm>
            <a:off x="827584" y="2507067"/>
            <a:ext cx="476169" cy="44209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5"/>
          <p:cNvSpPr/>
          <p:nvPr/>
        </p:nvSpPr>
        <p:spPr>
          <a:xfrm>
            <a:off x="942049" y="1017075"/>
            <a:ext cx="368519" cy="312952"/>
          </a:xfrm>
          <a:prstGeom prst="ellipse">
            <a:avLst/>
          </a:prstGeom>
          <a:noFill/>
          <a:ln w="12700" cmpd="dbl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6"/>
          <p:cNvSpPr/>
          <p:nvPr/>
        </p:nvSpPr>
        <p:spPr>
          <a:xfrm>
            <a:off x="1572011" y="3021963"/>
            <a:ext cx="435447" cy="387159"/>
          </a:xfrm>
          <a:prstGeom prst="ellipse">
            <a:avLst/>
          </a:prstGeom>
          <a:noFill/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円/楕円 7"/>
          <p:cNvSpPr/>
          <p:nvPr/>
        </p:nvSpPr>
        <p:spPr>
          <a:xfrm>
            <a:off x="2919865" y="3004095"/>
            <a:ext cx="435447" cy="387159"/>
          </a:xfrm>
          <a:prstGeom prst="ellipse">
            <a:avLst/>
          </a:prstGeom>
          <a:noFill/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/楕円 8"/>
          <p:cNvSpPr/>
          <p:nvPr/>
        </p:nvSpPr>
        <p:spPr>
          <a:xfrm>
            <a:off x="2919866" y="2075813"/>
            <a:ext cx="435447" cy="387159"/>
          </a:xfrm>
          <a:prstGeom prst="ellipse">
            <a:avLst/>
          </a:prstGeom>
          <a:noFill/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/>
        </p:nvSpPr>
        <p:spPr>
          <a:xfrm>
            <a:off x="1572012" y="2075813"/>
            <a:ext cx="435447" cy="387159"/>
          </a:xfrm>
          <a:prstGeom prst="ellipse">
            <a:avLst/>
          </a:prstGeom>
          <a:noFill/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ドーナツ 4"/>
          <p:cNvSpPr/>
          <p:nvPr/>
        </p:nvSpPr>
        <p:spPr>
          <a:xfrm>
            <a:off x="3635896" y="2474779"/>
            <a:ext cx="504056" cy="504056"/>
          </a:xfrm>
          <a:prstGeom prst="donut">
            <a:avLst>
              <a:gd name="adj" fmla="val 13073"/>
            </a:avLst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" name="円/楕円 11"/>
          <p:cNvSpPr/>
          <p:nvPr/>
        </p:nvSpPr>
        <p:spPr>
          <a:xfrm>
            <a:off x="5796136" y="2451901"/>
            <a:ext cx="476169" cy="413775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ドーナツ 12"/>
          <p:cNvSpPr/>
          <p:nvPr/>
        </p:nvSpPr>
        <p:spPr>
          <a:xfrm>
            <a:off x="7497522" y="2451901"/>
            <a:ext cx="504056" cy="471768"/>
          </a:xfrm>
          <a:prstGeom prst="donut">
            <a:avLst>
              <a:gd name="adj" fmla="val 13073"/>
            </a:avLst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5822598" y="2507067"/>
            <a:ext cx="21419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q0                           </a:t>
            </a:r>
            <a:r>
              <a:rPr kumimoji="1" lang="en-US" altLang="ja-JP" dirty="0" err="1" smtClean="0"/>
              <a:t>qf</a:t>
            </a:r>
            <a:endParaRPr kumimoji="1" lang="ja-JP" altLang="en-US" dirty="0"/>
          </a:p>
        </p:txBody>
      </p:sp>
      <p:cxnSp>
        <p:nvCxnSpPr>
          <p:cNvPr id="15" name="直線矢印コネクタ 14"/>
          <p:cNvCxnSpPr>
            <a:endCxn id="10" idx="3"/>
          </p:cNvCxnSpPr>
          <p:nvPr/>
        </p:nvCxnSpPr>
        <p:spPr>
          <a:xfrm flipV="1">
            <a:off x="1303753" y="2406274"/>
            <a:ext cx="332029" cy="156898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/>
          <p:nvPr/>
        </p:nvCxnSpPr>
        <p:spPr>
          <a:xfrm>
            <a:off x="1244884" y="2832288"/>
            <a:ext cx="327127" cy="28579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/>
          <p:cNvCxnSpPr/>
          <p:nvPr/>
        </p:nvCxnSpPr>
        <p:spPr>
          <a:xfrm flipV="1">
            <a:off x="3383390" y="2953136"/>
            <a:ext cx="337992" cy="164942"/>
          </a:xfrm>
          <a:prstGeom prst="straightConnector1">
            <a:avLst/>
          </a:prstGeom>
          <a:ln>
            <a:solidFill>
              <a:srgbClr val="0000FF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/>
          <p:nvPr/>
        </p:nvCxnSpPr>
        <p:spPr>
          <a:xfrm>
            <a:off x="3355312" y="2309006"/>
            <a:ext cx="327127" cy="285790"/>
          </a:xfrm>
          <a:prstGeom prst="straightConnector1">
            <a:avLst/>
          </a:prstGeom>
          <a:ln>
            <a:solidFill>
              <a:srgbClr val="0000FF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>
            <a:stCxn id="10" idx="6"/>
          </p:cNvCxnSpPr>
          <p:nvPr/>
        </p:nvCxnSpPr>
        <p:spPr>
          <a:xfrm flipV="1">
            <a:off x="2007459" y="2020881"/>
            <a:ext cx="404301" cy="248512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/>
          <p:cNvCxnSpPr/>
          <p:nvPr/>
        </p:nvCxnSpPr>
        <p:spPr>
          <a:xfrm>
            <a:off x="2020090" y="2251377"/>
            <a:ext cx="278606" cy="270399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/>
          <p:cNvCxnSpPr/>
          <p:nvPr/>
        </p:nvCxnSpPr>
        <p:spPr>
          <a:xfrm>
            <a:off x="2637611" y="2014372"/>
            <a:ext cx="338706" cy="22755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/>
          <p:cNvCxnSpPr/>
          <p:nvPr/>
        </p:nvCxnSpPr>
        <p:spPr>
          <a:xfrm flipH="1">
            <a:off x="2694062" y="2246144"/>
            <a:ext cx="254030" cy="20801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/>
          <p:cNvCxnSpPr/>
          <p:nvPr/>
        </p:nvCxnSpPr>
        <p:spPr>
          <a:xfrm flipV="1">
            <a:off x="2005693" y="2960610"/>
            <a:ext cx="363579" cy="221047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/>
          <p:cNvCxnSpPr/>
          <p:nvPr/>
        </p:nvCxnSpPr>
        <p:spPr>
          <a:xfrm>
            <a:off x="2005692" y="3150033"/>
            <a:ext cx="278606" cy="270399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/>
          <p:cNvCxnSpPr/>
          <p:nvPr/>
        </p:nvCxnSpPr>
        <p:spPr>
          <a:xfrm>
            <a:off x="2595123" y="2954103"/>
            <a:ext cx="338706" cy="22755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/>
          <p:cNvCxnSpPr/>
          <p:nvPr/>
        </p:nvCxnSpPr>
        <p:spPr>
          <a:xfrm flipH="1">
            <a:off x="2651574" y="3185875"/>
            <a:ext cx="254030" cy="20801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/>
          <p:cNvCxnSpPr/>
          <p:nvPr/>
        </p:nvCxnSpPr>
        <p:spPr>
          <a:xfrm flipV="1">
            <a:off x="6213208" y="2131402"/>
            <a:ext cx="447024" cy="37056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/>
          <p:cNvCxnSpPr/>
          <p:nvPr/>
        </p:nvCxnSpPr>
        <p:spPr>
          <a:xfrm flipV="1">
            <a:off x="6200023" y="2493966"/>
            <a:ext cx="387927" cy="15989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/>
          <p:cNvCxnSpPr/>
          <p:nvPr/>
        </p:nvCxnSpPr>
        <p:spPr>
          <a:xfrm flipH="1" flipV="1">
            <a:off x="6271435" y="2752406"/>
            <a:ext cx="487434" cy="52950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/>
          <p:cNvCxnSpPr/>
          <p:nvPr/>
        </p:nvCxnSpPr>
        <p:spPr>
          <a:xfrm>
            <a:off x="6272305" y="2729080"/>
            <a:ext cx="479143" cy="220081"/>
          </a:xfrm>
          <a:prstGeom prst="line">
            <a:avLst/>
          </a:prstGeom>
          <a:ln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コネクタ 49"/>
          <p:cNvCxnSpPr/>
          <p:nvPr/>
        </p:nvCxnSpPr>
        <p:spPr>
          <a:xfrm>
            <a:off x="2555566" y="2181790"/>
            <a:ext cx="0" cy="254431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/>
          <p:cNvCxnSpPr/>
          <p:nvPr/>
        </p:nvCxnSpPr>
        <p:spPr>
          <a:xfrm flipV="1">
            <a:off x="7134296" y="2813519"/>
            <a:ext cx="420928" cy="47636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コネクタ 55"/>
          <p:cNvCxnSpPr>
            <a:stCxn id="81" idx="3"/>
          </p:cNvCxnSpPr>
          <p:nvPr/>
        </p:nvCxnSpPr>
        <p:spPr>
          <a:xfrm flipV="1">
            <a:off x="7079791" y="2831379"/>
            <a:ext cx="475433" cy="11025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/>
          <p:cNvCxnSpPr/>
          <p:nvPr/>
        </p:nvCxnSpPr>
        <p:spPr>
          <a:xfrm>
            <a:off x="7182788" y="2210302"/>
            <a:ext cx="372436" cy="31147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コネクタ 61"/>
          <p:cNvCxnSpPr/>
          <p:nvPr/>
        </p:nvCxnSpPr>
        <p:spPr>
          <a:xfrm>
            <a:off x="7134296" y="2490963"/>
            <a:ext cx="420928" cy="51893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48" name="テキスト ボックス 14347"/>
          <p:cNvSpPr txBox="1"/>
          <p:nvPr/>
        </p:nvSpPr>
        <p:spPr>
          <a:xfrm>
            <a:off x="2374737" y="1851602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R</a:t>
            </a:r>
          </a:p>
        </p:txBody>
      </p:sp>
      <p:sp>
        <p:nvSpPr>
          <p:cNvPr id="14349" name="テキスト ボックス 14348"/>
          <p:cNvSpPr txBox="1"/>
          <p:nvPr/>
        </p:nvSpPr>
        <p:spPr>
          <a:xfrm>
            <a:off x="2325402" y="2813757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</a:t>
            </a:r>
          </a:p>
        </p:txBody>
      </p:sp>
      <p:sp>
        <p:nvSpPr>
          <p:cNvPr id="80" name="テキスト ボックス 79"/>
          <p:cNvSpPr txBox="1"/>
          <p:nvPr/>
        </p:nvSpPr>
        <p:spPr>
          <a:xfrm>
            <a:off x="6764334" y="2044528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R</a:t>
            </a:r>
          </a:p>
        </p:txBody>
      </p:sp>
      <p:sp>
        <p:nvSpPr>
          <p:cNvPr id="81" name="テキスト ボックス 80"/>
          <p:cNvSpPr txBox="1"/>
          <p:nvPr/>
        </p:nvSpPr>
        <p:spPr>
          <a:xfrm>
            <a:off x="6758869" y="2772360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</a:t>
            </a:r>
          </a:p>
        </p:txBody>
      </p:sp>
      <p:sp>
        <p:nvSpPr>
          <p:cNvPr id="14350" name="テキスト ボックス 14349"/>
          <p:cNvSpPr txBox="1"/>
          <p:nvPr/>
        </p:nvSpPr>
        <p:spPr>
          <a:xfrm>
            <a:off x="1261612" y="2181373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800" b="1" dirty="0">
                <a:solidFill>
                  <a:srgbClr val="0000FF"/>
                </a:solidFill>
              </a:rPr>
              <a:t>ε</a:t>
            </a:r>
            <a:endParaRPr kumimoji="1" lang="ja-JP" altLang="en-US" sz="1800" b="1" dirty="0">
              <a:solidFill>
                <a:srgbClr val="0000FF"/>
              </a:solidFill>
            </a:endParaRPr>
          </a:p>
        </p:txBody>
      </p:sp>
      <p:sp>
        <p:nvSpPr>
          <p:cNvPr id="83" name="テキスト ボックス 82"/>
          <p:cNvSpPr txBox="1"/>
          <p:nvPr/>
        </p:nvSpPr>
        <p:spPr>
          <a:xfrm>
            <a:off x="1213842" y="2871078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800" b="1" dirty="0">
                <a:solidFill>
                  <a:srgbClr val="0000FF"/>
                </a:solidFill>
              </a:rPr>
              <a:t>ε</a:t>
            </a:r>
            <a:endParaRPr kumimoji="1" lang="ja-JP" altLang="en-US" sz="1800" b="1" dirty="0">
              <a:solidFill>
                <a:srgbClr val="0000FF"/>
              </a:solidFill>
            </a:endParaRPr>
          </a:p>
        </p:txBody>
      </p:sp>
      <p:sp>
        <p:nvSpPr>
          <p:cNvPr id="84" name="テキスト ボックス 83"/>
          <p:cNvSpPr txBox="1"/>
          <p:nvPr/>
        </p:nvSpPr>
        <p:spPr>
          <a:xfrm>
            <a:off x="3427712" y="2172404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800" b="1" dirty="0">
                <a:solidFill>
                  <a:srgbClr val="0000FF"/>
                </a:solidFill>
              </a:rPr>
              <a:t>ε</a:t>
            </a:r>
            <a:endParaRPr kumimoji="1" lang="ja-JP" altLang="en-US" sz="1800" b="1" dirty="0">
              <a:solidFill>
                <a:srgbClr val="0000FF"/>
              </a:solidFill>
            </a:endParaRPr>
          </a:p>
        </p:txBody>
      </p:sp>
      <p:sp>
        <p:nvSpPr>
          <p:cNvPr id="85" name="テキスト ボックス 84"/>
          <p:cNvSpPr txBox="1"/>
          <p:nvPr/>
        </p:nvSpPr>
        <p:spPr>
          <a:xfrm>
            <a:off x="1474098" y="980728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800" b="1" dirty="0" smtClean="0">
                <a:solidFill>
                  <a:srgbClr val="0000FF"/>
                </a:solidFill>
              </a:rPr>
              <a:t>と　</a:t>
            </a:r>
            <a:r>
              <a:rPr lang="en-US" altLang="ja-JP" sz="1800" b="1" dirty="0" smtClean="0">
                <a:solidFill>
                  <a:srgbClr val="0000FF"/>
                </a:solidFill>
              </a:rPr>
              <a:t>ε</a:t>
            </a:r>
            <a:endParaRPr kumimoji="1" lang="ja-JP" altLang="en-US" sz="1800" b="1" dirty="0">
              <a:solidFill>
                <a:srgbClr val="0000FF"/>
              </a:solidFill>
            </a:endParaRPr>
          </a:p>
        </p:txBody>
      </p:sp>
      <p:sp>
        <p:nvSpPr>
          <p:cNvPr id="86" name="テキスト ボックス 85"/>
          <p:cNvSpPr txBox="1"/>
          <p:nvPr/>
        </p:nvSpPr>
        <p:spPr>
          <a:xfrm>
            <a:off x="3426500" y="3039791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800" b="1" dirty="0">
                <a:solidFill>
                  <a:srgbClr val="0000FF"/>
                </a:solidFill>
              </a:rPr>
              <a:t>ε</a:t>
            </a:r>
            <a:endParaRPr kumimoji="1" lang="ja-JP" altLang="en-US" sz="1800" b="1" dirty="0">
              <a:solidFill>
                <a:srgbClr val="0000FF"/>
              </a:solidFill>
            </a:endParaRPr>
          </a:p>
        </p:txBody>
      </p:sp>
      <p:sp>
        <p:nvSpPr>
          <p:cNvPr id="87" name="テキスト ボックス 86"/>
          <p:cNvSpPr txBox="1"/>
          <p:nvPr/>
        </p:nvSpPr>
        <p:spPr>
          <a:xfrm>
            <a:off x="3808051" y="4302981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800" b="1" dirty="0">
                <a:solidFill>
                  <a:srgbClr val="0000FF"/>
                </a:solidFill>
              </a:rPr>
              <a:t>ε</a:t>
            </a:r>
            <a:endParaRPr kumimoji="1" lang="ja-JP" altLang="en-US" sz="1800" b="1" dirty="0">
              <a:solidFill>
                <a:srgbClr val="0000FF"/>
              </a:solidFill>
            </a:endParaRPr>
          </a:p>
        </p:txBody>
      </p:sp>
      <p:sp>
        <p:nvSpPr>
          <p:cNvPr id="89" name="テキスト ボックス 88"/>
          <p:cNvSpPr txBox="1"/>
          <p:nvPr/>
        </p:nvSpPr>
        <p:spPr>
          <a:xfrm>
            <a:off x="6147824" y="4243898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800" b="1" dirty="0">
                <a:solidFill>
                  <a:srgbClr val="0000FF"/>
                </a:solidFill>
              </a:rPr>
              <a:t>ε</a:t>
            </a:r>
            <a:endParaRPr kumimoji="1" lang="ja-JP" altLang="en-US" sz="1800" b="1" dirty="0">
              <a:solidFill>
                <a:srgbClr val="0000FF"/>
              </a:solidFill>
            </a:endParaRPr>
          </a:p>
        </p:txBody>
      </p:sp>
      <p:sp>
        <p:nvSpPr>
          <p:cNvPr id="14353" name="テキスト ボックス 14352"/>
          <p:cNvSpPr txBox="1"/>
          <p:nvPr/>
        </p:nvSpPr>
        <p:spPr>
          <a:xfrm>
            <a:off x="2009545" y="1018712"/>
            <a:ext cx="7713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を</a:t>
            </a:r>
            <a:r>
              <a:rPr kumimoji="1" lang="ja-JP" altLang="en-US" dirty="0" smtClean="0"/>
              <a:t>削除</a:t>
            </a:r>
            <a:endParaRPr kumimoji="1" lang="ja-JP" altLang="en-US" dirty="0"/>
          </a:p>
        </p:txBody>
      </p:sp>
      <p:sp>
        <p:nvSpPr>
          <p:cNvPr id="14354" name="テキスト ボックス 14353"/>
          <p:cNvSpPr txBox="1"/>
          <p:nvPr/>
        </p:nvSpPr>
        <p:spPr>
          <a:xfrm>
            <a:off x="922189" y="3861048"/>
            <a:ext cx="8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（</a:t>
            </a:r>
            <a:r>
              <a:rPr kumimoji="1" lang="en-US" altLang="ja-JP" dirty="0" smtClean="0"/>
              <a:t>ⅱ</a:t>
            </a:r>
            <a:r>
              <a:rPr kumimoji="1" lang="ja-JP" altLang="en-US" dirty="0" smtClean="0"/>
              <a:t>）</a:t>
            </a:r>
            <a:r>
              <a:rPr kumimoji="1" lang="en-US" altLang="ja-JP" dirty="0" smtClean="0"/>
              <a:t>R</a:t>
            </a:r>
            <a:r>
              <a:rPr kumimoji="1" lang="en-US" altLang="ja-JP" sz="1800" b="1" dirty="0" smtClean="0">
                <a:solidFill>
                  <a:srgbClr val="009900"/>
                </a:solidFill>
              </a:rPr>
              <a:t>S</a:t>
            </a:r>
          </a:p>
        </p:txBody>
      </p:sp>
      <p:sp>
        <p:nvSpPr>
          <p:cNvPr id="14355" name="テキスト ボックス 14354"/>
          <p:cNvSpPr txBox="1"/>
          <p:nvPr/>
        </p:nvSpPr>
        <p:spPr>
          <a:xfrm>
            <a:off x="1065668" y="4392475"/>
            <a:ext cx="59250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q0</a:t>
            </a:r>
            <a:r>
              <a:rPr kumimoji="1" lang="ja-JP" altLang="en-US" dirty="0" smtClean="0"/>
              <a:t>　　　　</a:t>
            </a:r>
            <a:r>
              <a:rPr kumimoji="1" lang="en-US" altLang="ja-JP" dirty="0" smtClean="0"/>
              <a:t>q01</a:t>
            </a:r>
            <a:r>
              <a:rPr kumimoji="1" lang="ja-JP" altLang="en-US" dirty="0" smtClean="0"/>
              <a:t>　　　　　　　　</a:t>
            </a:r>
            <a:r>
              <a:rPr kumimoji="1" lang="en-US" altLang="ja-JP" dirty="0" smtClean="0"/>
              <a:t>qf1</a:t>
            </a:r>
            <a:r>
              <a:rPr kumimoji="1" lang="ja-JP" altLang="en-US" dirty="0" smtClean="0"/>
              <a:t>　　　　　</a:t>
            </a:r>
            <a:r>
              <a:rPr kumimoji="1" lang="en-US" altLang="ja-JP" dirty="0" smtClean="0"/>
              <a:t>q02</a:t>
            </a:r>
            <a:r>
              <a:rPr kumimoji="1" lang="ja-JP" altLang="en-US" dirty="0" smtClean="0"/>
              <a:t>　　　　　　　　</a:t>
            </a:r>
            <a:r>
              <a:rPr kumimoji="1" lang="en-US" altLang="ja-JP" dirty="0" smtClean="0"/>
              <a:t>qf2</a:t>
            </a:r>
            <a:r>
              <a:rPr kumimoji="1" lang="ja-JP" altLang="en-US" dirty="0" smtClean="0"/>
              <a:t>　　　　　</a:t>
            </a:r>
            <a:r>
              <a:rPr kumimoji="1" lang="en-US" altLang="ja-JP" dirty="0" err="1" smtClean="0"/>
              <a:t>qf</a:t>
            </a:r>
            <a:endParaRPr kumimoji="1" lang="ja-JP" altLang="en-US" dirty="0"/>
          </a:p>
        </p:txBody>
      </p:sp>
      <p:sp>
        <p:nvSpPr>
          <p:cNvPr id="95" name="円/楕円 94"/>
          <p:cNvSpPr/>
          <p:nvPr/>
        </p:nvSpPr>
        <p:spPr>
          <a:xfrm>
            <a:off x="1054745" y="4352485"/>
            <a:ext cx="476169" cy="44209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6" name="円/楕円 95"/>
          <p:cNvSpPr/>
          <p:nvPr/>
        </p:nvSpPr>
        <p:spPr>
          <a:xfrm>
            <a:off x="3247654" y="4332099"/>
            <a:ext cx="476169" cy="44209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7" name="ドーナツ 96"/>
          <p:cNvSpPr/>
          <p:nvPr/>
        </p:nvSpPr>
        <p:spPr>
          <a:xfrm>
            <a:off x="6512306" y="4290523"/>
            <a:ext cx="504056" cy="504056"/>
          </a:xfrm>
          <a:prstGeom prst="donut">
            <a:avLst>
              <a:gd name="adj" fmla="val 13073"/>
            </a:avLst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8" name="テキスト ボックス 97"/>
          <p:cNvSpPr txBox="1"/>
          <p:nvPr/>
        </p:nvSpPr>
        <p:spPr>
          <a:xfrm>
            <a:off x="1525902" y="4302981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800" b="1" dirty="0">
                <a:solidFill>
                  <a:srgbClr val="0000FF"/>
                </a:solidFill>
              </a:rPr>
              <a:t>ε</a:t>
            </a:r>
            <a:endParaRPr kumimoji="1" lang="ja-JP" altLang="en-US" sz="1800" b="1" dirty="0">
              <a:solidFill>
                <a:srgbClr val="0000FF"/>
              </a:solidFill>
            </a:endParaRPr>
          </a:p>
        </p:txBody>
      </p:sp>
      <p:cxnSp>
        <p:nvCxnSpPr>
          <p:cNvPr id="14357" name="直線矢印コネクタ 14356"/>
          <p:cNvCxnSpPr>
            <a:stCxn id="95" idx="6"/>
            <a:endCxn id="101" idx="2"/>
          </p:cNvCxnSpPr>
          <p:nvPr/>
        </p:nvCxnSpPr>
        <p:spPr>
          <a:xfrm>
            <a:off x="1530914" y="4573532"/>
            <a:ext cx="345120" cy="8555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円/楕円 100"/>
          <p:cNvSpPr/>
          <p:nvPr/>
        </p:nvSpPr>
        <p:spPr>
          <a:xfrm>
            <a:off x="1876034" y="4388507"/>
            <a:ext cx="435447" cy="387159"/>
          </a:xfrm>
          <a:prstGeom prst="ellipse">
            <a:avLst/>
          </a:prstGeom>
          <a:noFill/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3" name="円/楕円 102"/>
          <p:cNvSpPr/>
          <p:nvPr/>
        </p:nvSpPr>
        <p:spPr>
          <a:xfrm>
            <a:off x="5627372" y="4379951"/>
            <a:ext cx="435447" cy="387159"/>
          </a:xfrm>
          <a:prstGeom prst="ellipse">
            <a:avLst/>
          </a:prstGeom>
          <a:noFill/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4" name="円/楕円 103"/>
          <p:cNvSpPr/>
          <p:nvPr/>
        </p:nvSpPr>
        <p:spPr>
          <a:xfrm>
            <a:off x="4248012" y="4368172"/>
            <a:ext cx="435447" cy="387159"/>
          </a:xfrm>
          <a:prstGeom prst="ellipse">
            <a:avLst/>
          </a:prstGeom>
          <a:noFill/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9" name="直線コネクタ 108"/>
          <p:cNvCxnSpPr/>
          <p:nvPr/>
        </p:nvCxnSpPr>
        <p:spPr>
          <a:xfrm flipV="1">
            <a:off x="2339417" y="4330571"/>
            <a:ext cx="404301" cy="248512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コネクタ 109"/>
          <p:cNvCxnSpPr/>
          <p:nvPr/>
        </p:nvCxnSpPr>
        <p:spPr>
          <a:xfrm>
            <a:off x="2339417" y="4575014"/>
            <a:ext cx="278606" cy="270399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線コネクタ 110"/>
          <p:cNvCxnSpPr/>
          <p:nvPr/>
        </p:nvCxnSpPr>
        <p:spPr>
          <a:xfrm>
            <a:off x="2928848" y="4379084"/>
            <a:ext cx="338706" cy="22755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線コネクタ 111"/>
          <p:cNvCxnSpPr/>
          <p:nvPr/>
        </p:nvCxnSpPr>
        <p:spPr>
          <a:xfrm flipH="1">
            <a:off x="2985299" y="4610856"/>
            <a:ext cx="254030" cy="20801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コネクタ 112"/>
          <p:cNvCxnSpPr/>
          <p:nvPr/>
        </p:nvCxnSpPr>
        <p:spPr>
          <a:xfrm flipV="1">
            <a:off x="4658698" y="4325018"/>
            <a:ext cx="404301" cy="248512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線コネクタ 113"/>
          <p:cNvCxnSpPr/>
          <p:nvPr/>
        </p:nvCxnSpPr>
        <p:spPr>
          <a:xfrm>
            <a:off x="4686114" y="4595829"/>
            <a:ext cx="278606" cy="270399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線コネクタ 114"/>
          <p:cNvCxnSpPr/>
          <p:nvPr/>
        </p:nvCxnSpPr>
        <p:spPr>
          <a:xfrm>
            <a:off x="5278836" y="4368172"/>
            <a:ext cx="338706" cy="149905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線コネクタ 115"/>
          <p:cNvCxnSpPr/>
          <p:nvPr/>
        </p:nvCxnSpPr>
        <p:spPr>
          <a:xfrm flipH="1">
            <a:off x="5356039" y="4612876"/>
            <a:ext cx="244196" cy="20801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線矢印コネクタ 117"/>
          <p:cNvCxnSpPr/>
          <p:nvPr/>
        </p:nvCxnSpPr>
        <p:spPr>
          <a:xfrm>
            <a:off x="3808051" y="4561751"/>
            <a:ext cx="345120" cy="8555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線矢印コネクタ 118"/>
          <p:cNvCxnSpPr/>
          <p:nvPr/>
        </p:nvCxnSpPr>
        <p:spPr>
          <a:xfrm>
            <a:off x="6160627" y="4560904"/>
            <a:ext cx="345120" cy="8555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63" name="テキスト ボックス 14362"/>
          <p:cNvSpPr txBox="1"/>
          <p:nvPr/>
        </p:nvSpPr>
        <p:spPr>
          <a:xfrm>
            <a:off x="2618023" y="4252060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R</a:t>
            </a:r>
            <a:endParaRPr kumimoji="1" lang="ja-JP" altLang="en-US" dirty="0"/>
          </a:p>
        </p:txBody>
      </p:sp>
      <p:sp>
        <p:nvSpPr>
          <p:cNvPr id="14364" name="テキスト ボックス 14363"/>
          <p:cNvSpPr txBox="1"/>
          <p:nvPr/>
        </p:nvSpPr>
        <p:spPr>
          <a:xfrm>
            <a:off x="5011814" y="4268084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</a:t>
            </a:r>
            <a:endParaRPr kumimoji="1" lang="ja-JP" altLang="en-US" dirty="0"/>
          </a:p>
        </p:txBody>
      </p:sp>
      <p:sp>
        <p:nvSpPr>
          <p:cNvPr id="14365" name="テキスト ボックス 14364"/>
          <p:cNvSpPr txBox="1"/>
          <p:nvPr/>
        </p:nvSpPr>
        <p:spPr>
          <a:xfrm>
            <a:off x="1171732" y="5608697"/>
            <a:ext cx="33794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q0</a:t>
            </a:r>
            <a:r>
              <a:rPr kumimoji="1" lang="ja-JP" altLang="en-US" dirty="0" smtClean="0"/>
              <a:t>　　　　　　　　　</a:t>
            </a:r>
            <a:r>
              <a:rPr kumimoji="1" lang="en-US" altLang="ja-JP" dirty="0" smtClean="0"/>
              <a:t>qf1</a:t>
            </a:r>
            <a:r>
              <a:rPr kumimoji="1" lang="ja-JP" altLang="en-US" dirty="0" smtClean="0"/>
              <a:t>　　　　　　　　　 </a:t>
            </a:r>
            <a:r>
              <a:rPr kumimoji="1" lang="en-US" altLang="ja-JP" dirty="0" err="1" smtClean="0"/>
              <a:t>qf</a:t>
            </a:r>
            <a:endParaRPr kumimoji="1" lang="ja-JP" altLang="en-US" dirty="0"/>
          </a:p>
        </p:txBody>
      </p:sp>
      <p:sp>
        <p:nvSpPr>
          <p:cNvPr id="125" name="円/楕円 124"/>
          <p:cNvSpPr/>
          <p:nvPr/>
        </p:nvSpPr>
        <p:spPr>
          <a:xfrm>
            <a:off x="2595123" y="5588551"/>
            <a:ext cx="476169" cy="44209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6" name="円/楕円 125"/>
          <p:cNvSpPr/>
          <p:nvPr/>
        </p:nvSpPr>
        <p:spPr>
          <a:xfrm>
            <a:off x="1170362" y="5588551"/>
            <a:ext cx="476169" cy="44209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8" name="直線コネクタ 127"/>
          <p:cNvCxnSpPr/>
          <p:nvPr/>
        </p:nvCxnSpPr>
        <p:spPr>
          <a:xfrm flipV="1">
            <a:off x="1619672" y="5533531"/>
            <a:ext cx="404301" cy="248512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線コネクタ 128"/>
          <p:cNvCxnSpPr/>
          <p:nvPr/>
        </p:nvCxnSpPr>
        <p:spPr>
          <a:xfrm>
            <a:off x="1619672" y="5777974"/>
            <a:ext cx="278606" cy="270399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線コネクタ 129"/>
          <p:cNvCxnSpPr/>
          <p:nvPr/>
        </p:nvCxnSpPr>
        <p:spPr>
          <a:xfrm>
            <a:off x="2195736" y="5582044"/>
            <a:ext cx="399387" cy="19593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線コネクタ 130"/>
          <p:cNvCxnSpPr/>
          <p:nvPr/>
        </p:nvCxnSpPr>
        <p:spPr>
          <a:xfrm flipH="1">
            <a:off x="2252187" y="5801583"/>
            <a:ext cx="303379" cy="22024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テキスト ボックス 131"/>
          <p:cNvSpPr txBox="1"/>
          <p:nvPr/>
        </p:nvSpPr>
        <p:spPr>
          <a:xfrm>
            <a:off x="1898278" y="5455020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R</a:t>
            </a:r>
            <a:endParaRPr kumimoji="1" lang="ja-JP" altLang="en-US" dirty="0"/>
          </a:p>
        </p:txBody>
      </p:sp>
      <p:cxnSp>
        <p:nvCxnSpPr>
          <p:cNvPr id="134" name="直線コネクタ 133"/>
          <p:cNvCxnSpPr/>
          <p:nvPr/>
        </p:nvCxnSpPr>
        <p:spPr>
          <a:xfrm flipV="1">
            <a:off x="3081437" y="5549555"/>
            <a:ext cx="404301" cy="248512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線コネクタ 134"/>
          <p:cNvCxnSpPr/>
          <p:nvPr/>
        </p:nvCxnSpPr>
        <p:spPr>
          <a:xfrm>
            <a:off x="3098201" y="5822897"/>
            <a:ext cx="278606" cy="270399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線コネクタ 135"/>
          <p:cNvCxnSpPr/>
          <p:nvPr/>
        </p:nvCxnSpPr>
        <p:spPr>
          <a:xfrm>
            <a:off x="3727233" y="5598068"/>
            <a:ext cx="338706" cy="22755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線コネクタ 136"/>
          <p:cNvCxnSpPr/>
          <p:nvPr/>
        </p:nvCxnSpPr>
        <p:spPr>
          <a:xfrm flipH="1">
            <a:off x="3802369" y="5843465"/>
            <a:ext cx="254030" cy="20801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テキスト ボックス 137"/>
          <p:cNvSpPr txBox="1"/>
          <p:nvPr/>
        </p:nvSpPr>
        <p:spPr>
          <a:xfrm>
            <a:off x="3427712" y="5504911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S</a:t>
            </a:r>
            <a:endParaRPr kumimoji="1" lang="ja-JP" altLang="en-US" dirty="0"/>
          </a:p>
        </p:txBody>
      </p:sp>
      <p:sp>
        <p:nvSpPr>
          <p:cNvPr id="140" name="ドーナツ 139"/>
          <p:cNvSpPr/>
          <p:nvPr/>
        </p:nvSpPr>
        <p:spPr>
          <a:xfrm>
            <a:off x="4079974" y="5549555"/>
            <a:ext cx="518082" cy="504056"/>
          </a:xfrm>
          <a:prstGeom prst="donut">
            <a:avLst>
              <a:gd name="adj" fmla="val 13073"/>
            </a:avLst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4366" name="テキスト ボックス 14365"/>
          <p:cNvSpPr txBox="1"/>
          <p:nvPr/>
        </p:nvSpPr>
        <p:spPr>
          <a:xfrm>
            <a:off x="530454" y="2550705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/>
              <a:t>⇒</a:t>
            </a:r>
            <a:endParaRPr kumimoji="1" lang="ja-JP" altLang="en-US" sz="2000" dirty="0"/>
          </a:p>
        </p:txBody>
      </p:sp>
      <p:sp>
        <p:nvSpPr>
          <p:cNvPr id="142" name="テキスト ボックス 141"/>
          <p:cNvSpPr txBox="1"/>
          <p:nvPr/>
        </p:nvSpPr>
        <p:spPr>
          <a:xfrm>
            <a:off x="5499006" y="2454155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/>
              <a:t>⇒</a:t>
            </a:r>
            <a:endParaRPr kumimoji="1" lang="ja-JP" altLang="en-US" sz="2000" dirty="0"/>
          </a:p>
        </p:txBody>
      </p:sp>
      <p:sp>
        <p:nvSpPr>
          <p:cNvPr id="143" name="テキスト ボックス 142"/>
          <p:cNvSpPr txBox="1"/>
          <p:nvPr/>
        </p:nvSpPr>
        <p:spPr>
          <a:xfrm>
            <a:off x="746478" y="4388507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/>
              <a:t>⇒</a:t>
            </a:r>
            <a:endParaRPr kumimoji="1" lang="ja-JP" altLang="en-US" sz="2000" dirty="0"/>
          </a:p>
        </p:txBody>
      </p:sp>
      <p:sp>
        <p:nvSpPr>
          <p:cNvPr id="144" name="テキスト ボックス 143"/>
          <p:cNvSpPr txBox="1"/>
          <p:nvPr/>
        </p:nvSpPr>
        <p:spPr>
          <a:xfrm>
            <a:off x="805520" y="5608697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/>
              <a:t>⇒</a:t>
            </a:r>
            <a:endParaRPr kumimoji="1" lang="ja-JP" altLang="en-US" sz="2000" dirty="0"/>
          </a:p>
        </p:txBody>
      </p:sp>
      <p:cxnSp>
        <p:nvCxnSpPr>
          <p:cNvPr id="99" name="直線コネクタ 98"/>
          <p:cNvCxnSpPr/>
          <p:nvPr/>
        </p:nvCxnSpPr>
        <p:spPr>
          <a:xfrm>
            <a:off x="2491331" y="3088326"/>
            <a:ext cx="0" cy="254431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線コネクタ 99"/>
          <p:cNvCxnSpPr/>
          <p:nvPr/>
        </p:nvCxnSpPr>
        <p:spPr>
          <a:xfrm>
            <a:off x="6936735" y="3097241"/>
            <a:ext cx="0" cy="254431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コネクタ 101"/>
          <p:cNvCxnSpPr/>
          <p:nvPr/>
        </p:nvCxnSpPr>
        <p:spPr>
          <a:xfrm>
            <a:off x="6911805" y="2374746"/>
            <a:ext cx="0" cy="254431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右矢印 22"/>
          <p:cNvSpPr/>
          <p:nvPr/>
        </p:nvSpPr>
        <p:spPr>
          <a:xfrm>
            <a:off x="4551183" y="2406274"/>
            <a:ext cx="511816" cy="4328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7" name="直線コネクタ 116"/>
          <p:cNvCxnSpPr/>
          <p:nvPr/>
        </p:nvCxnSpPr>
        <p:spPr>
          <a:xfrm>
            <a:off x="3552386" y="5785957"/>
            <a:ext cx="0" cy="254431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線コネクタ 119"/>
          <p:cNvCxnSpPr/>
          <p:nvPr/>
        </p:nvCxnSpPr>
        <p:spPr>
          <a:xfrm>
            <a:off x="2047290" y="5745573"/>
            <a:ext cx="0" cy="254431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線コネクタ 120"/>
          <p:cNvCxnSpPr/>
          <p:nvPr/>
        </p:nvCxnSpPr>
        <p:spPr>
          <a:xfrm>
            <a:off x="5172275" y="4584177"/>
            <a:ext cx="0" cy="254431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線コネクタ 123"/>
          <p:cNvCxnSpPr/>
          <p:nvPr/>
        </p:nvCxnSpPr>
        <p:spPr>
          <a:xfrm>
            <a:off x="2751993" y="4570306"/>
            <a:ext cx="0" cy="254431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下矢印 35"/>
          <p:cNvSpPr/>
          <p:nvPr/>
        </p:nvSpPr>
        <p:spPr>
          <a:xfrm>
            <a:off x="2252187" y="5013176"/>
            <a:ext cx="441875" cy="4418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7964531" y="6309320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21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7725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/>
          <p:cNvSpPr txBox="1"/>
          <p:nvPr/>
        </p:nvSpPr>
        <p:spPr>
          <a:xfrm>
            <a:off x="864126" y="345893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 smtClean="0"/>
              <a:t>(b)</a:t>
            </a:r>
            <a:r>
              <a:rPr kumimoji="1" lang="ja-JP" altLang="en-US" sz="1800" dirty="0" smtClean="0"/>
              <a:t>　</a:t>
            </a:r>
            <a:r>
              <a:rPr kumimoji="1" lang="en-US" altLang="ja-JP" sz="1800" dirty="0" smtClean="0"/>
              <a:t>ε</a:t>
            </a:r>
            <a:r>
              <a:rPr kumimoji="1" lang="ja-JP" altLang="en-US" sz="1800" dirty="0" smtClean="0"/>
              <a:t>の削除</a:t>
            </a:r>
            <a:endParaRPr kumimoji="1" lang="en-US" altLang="ja-JP" sz="1800" dirty="0" smtClean="0"/>
          </a:p>
        </p:txBody>
      </p:sp>
      <p:sp>
        <p:nvSpPr>
          <p:cNvPr id="9" name="円/楕円 8"/>
          <p:cNvSpPr/>
          <p:nvPr/>
        </p:nvSpPr>
        <p:spPr>
          <a:xfrm>
            <a:off x="3603356" y="1896278"/>
            <a:ext cx="435447" cy="387159"/>
          </a:xfrm>
          <a:prstGeom prst="ellipse">
            <a:avLst/>
          </a:prstGeom>
          <a:noFill/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/>
        </p:nvSpPr>
        <p:spPr>
          <a:xfrm>
            <a:off x="2255502" y="1896278"/>
            <a:ext cx="435447" cy="387159"/>
          </a:xfrm>
          <a:prstGeom prst="ellipse">
            <a:avLst/>
          </a:prstGeom>
          <a:noFill/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ドーナツ 4"/>
          <p:cNvSpPr/>
          <p:nvPr/>
        </p:nvSpPr>
        <p:spPr>
          <a:xfrm>
            <a:off x="2910182" y="2968577"/>
            <a:ext cx="504056" cy="504056"/>
          </a:xfrm>
          <a:prstGeom prst="donut">
            <a:avLst>
              <a:gd name="adj" fmla="val 13073"/>
            </a:avLst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25" name="直線コネクタ 24"/>
          <p:cNvCxnSpPr>
            <a:stCxn id="10" idx="6"/>
          </p:cNvCxnSpPr>
          <p:nvPr/>
        </p:nvCxnSpPr>
        <p:spPr>
          <a:xfrm flipV="1">
            <a:off x="2690949" y="1841346"/>
            <a:ext cx="404301" cy="248512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/>
          <p:cNvCxnSpPr/>
          <p:nvPr/>
        </p:nvCxnSpPr>
        <p:spPr>
          <a:xfrm>
            <a:off x="2703580" y="2071842"/>
            <a:ext cx="278606" cy="270399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/>
          <p:cNvCxnSpPr>
            <a:endCxn id="9" idx="2"/>
          </p:cNvCxnSpPr>
          <p:nvPr/>
        </p:nvCxnSpPr>
        <p:spPr>
          <a:xfrm>
            <a:off x="3321101" y="1834837"/>
            <a:ext cx="282255" cy="25502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/>
          <p:cNvCxnSpPr/>
          <p:nvPr/>
        </p:nvCxnSpPr>
        <p:spPr>
          <a:xfrm flipH="1">
            <a:off x="3321101" y="2066609"/>
            <a:ext cx="310481" cy="275632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48" name="テキスト ボックス 14347"/>
          <p:cNvSpPr txBox="1"/>
          <p:nvPr/>
        </p:nvSpPr>
        <p:spPr>
          <a:xfrm>
            <a:off x="3035531" y="1672069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R</a:t>
            </a:r>
          </a:p>
        </p:txBody>
      </p:sp>
      <p:sp>
        <p:nvSpPr>
          <p:cNvPr id="14350" name="テキスト ボックス 14349"/>
          <p:cNvSpPr txBox="1"/>
          <p:nvPr/>
        </p:nvSpPr>
        <p:spPr>
          <a:xfrm>
            <a:off x="2191373" y="2599245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800" b="1" dirty="0">
                <a:solidFill>
                  <a:srgbClr val="0000FF"/>
                </a:solidFill>
              </a:rPr>
              <a:t>ε</a:t>
            </a:r>
            <a:endParaRPr kumimoji="1" lang="ja-JP" altLang="en-US" sz="1800" b="1" dirty="0">
              <a:solidFill>
                <a:srgbClr val="0000FF"/>
              </a:solidFill>
            </a:endParaRPr>
          </a:p>
        </p:txBody>
      </p:sp>
      <p:sp>
        <p:nvSpPr>
          <p:cNvPr id="14366" name="テキスト ボックス 14365"/>
          <p:cNvSpPr txBox="1"/>
          <p:nvPr/>
        </p:nvSpPr>
        <p:spPr>
          <a:xfrm>
            <a:off x="2582096" y="3073844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/>
              <a:t>⇒</a:t>
            </a:r>
            <a:endParaRPr kumimoji="1" lang="ja-JP" altLang="en-US" sz="2000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075617" y="1412776"/>
            <a:ext cx="8226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（</a:t>
            </a:r>
            <a:r>
              <a:rPr kumimoji="1" lang="en-US" altLang="ja-JP" dirty="0" smtClean="0"/>
              <a:t>ⅲ</a:t>
            </a:r>
            <a:r>
              <a:rPr kumimoji="1" lang="ja-JP" altLang="en-US" dirty="0" smtClean="0"/>
              <a:t>）</a:t>
            </a:r>
            <a:r>
              <a:rPr kumimoji="1" lang="en-US" altLang="ja-JP" dirty="0" smtClean="0"/>
              <a:t>R*</a:t>
            </a:r>
            <a:endParaRPr kumimoji="1" lang="ja-JP" altLang="en-US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2956064" y="3051328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q0</a:t>
            </a:r>
            <a:endParaRPr kumimoji="1"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1709087" y="3712047"/>
            <a:ext cx="33185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q0</a:t>
            </a:r>
            <a:r>
              <a:rPr lang="en-US" altLang="ja-JP" dirty="0" smtClean="0"/>
              <a:t> </a:t>
            </a:r>
            <a:r>
              <a:rPr lang="ja-JP" altLang="en-US" dirty="0" smtClean="0"/>
              <a:t>初期状態であり、かつ、最終状態</a:t>
            </a:r>
            <a:endParaRPr kumimoji="1" lang="ja-JP" altLang="en-US" dirty="0"/>
          </a:p>
        </p:txBody>
      </p:sp>
      <p:sp>
        <p:nvSpPr>
          <p:cNvPr id="19" name="フリーフォーム 18"/>
          <p:cNvSpPr/>
          <p:nvPr/>
        </p:nvSpPr>
        <p:spPr>
          <a:xfrm>
            <a:off x="2430267" y="2271480"/>
            <a:ext cx="539223" cy="886690"/>
          </a:xfrm>
          <a:custGeom>
            <a:avLst/>
            <a:gdLst>
              <a:gd name="connsiteX0" fmla="*/ 12750 w 539223"/>
              <a:gd name="connsiteY0" fmla="*/ 0 h 886690"/>
              <a:gd name="connsiteX1" fmla="*/ 68168 w 539223"/>
              <a:gd name="connsiteY1" fmla="*/ 498763 h 886690"/>
              <a:gd name="connsiteX2" fmla="*/ 539223 w 539223"/>
              <a:gd name="connsiteY2" fmla="*/ 886690 h 886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9223" h="886690">
                <a:moveTo>
                  <a:pt x="12750" y="0"/>
                </a:moveTo>
                <a:cubicBezTo>
                  <a:pt x="-3414" y="175490"/>
                  <a:pt x="-19577" y="350981"/>
                  <a:pt x="68168" y="498763"/>
                </a:cubicBezTo>
                <a:cubicBezTo>
                  <a:pt x="155913" y="646545"/>
                  <a:pt x="347568" y="766617"/>
                  <a:pt x="539223" y="886690"/>
                </a:cubicBezTo>
              </a:path>
            </a:pathLst>
          </a:custGeom>
          <a:noFill/>
          <a:ln w="12700">
            <a:solidFill>
              <a:srgbClr val="0000FF"/>
            </a:solidFill>
            <a:headEnd type="arrow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9" name="フリーフォーム 98"/>
          <p:cNvSpPr/>
          <p:nvPr/>
        </p:nvSpPr>
        <p:spPr>
          <a:xfrm flipH="1">
            <a:off x="3368356" y="2290831"/>
            <a:ext cx="540180" cy="886690"/>
          </a:xfrm>
          <a:custGeom>
            <a:avLst/>
            <a:gdLst>
              <a:gd name="connsiteX0" fmla="*/ 12750 w 539223"/>
              <a:gd name="connsiteY0" fmla="*/ 0 h 886690"/>
              <a:gd name="connsiteX1" fmla="*/ 68168 w 539223"/>
              <a:gd name="connsiteY1" fmla="*/ 498763 h 886690"/>
              <a:gd name="connsiteX2" fmla="*/ 539223 w 539223"/>
              <a:gd name="connsiteY2" fmla="*/ 886690 h 886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9223" h="886690">
                <a:moveTo>
                  <a:pt x="12750" y="0"/>
                </a:moveTo>
                <a:cubicBezTo>
                  <a:pt x="-3414" y="175490"/>
                  <a:pt x="-19577" y="350981"/>
                  <a:pt x="68168" y="498763"/>
                </a:cubicBezTo>
                <a:cubicBezTo>
                  <a:pt x="155913" y="646545"/>
                  <a:pt x="347568" y="766617"/>
                  <a:pt x="539223" y="886690"/>
                </a:cubicBezTo>
              </a:path>
            </a:pathLst>
          </a:custGeom>
          <a:noFill/>
          <a:ln w="12700">
            <a:solidFill>
              <a:srgbClr val="0000FF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0" name="テキスト ボックス 99"/>
          <p:cNvSpPr txBox="1"/>
          <p:nvPr/>
        </p:nvSpPr>
        <p:spPr>
          <a:xfrm>
            <a:off x="3958383" y="2515043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800" b="1" dirty="0">
                <a:solidFill>
                  <a:srgbClr val="0000FF"/>
                </a:solidFill>
              </a:rPr>
              <a:t>ε</a:t>
            </a:r>
            <a:endParaRPr kumimoji="1" lang="ja-JP" altLang="en-US" sz="1800" b="1" dirty="0">
              <a:solidFill>
                <a:srgbClr val="0000FF"/>
              </a:solidFill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2255502" y="1930442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q0</a:t>
            </a:r>
            <a:endParaRPr kumimoji="1" lang="ja-JP" altLang="en-US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3603356" y="1910939"/>
            <a:ext cx="3561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qf</a:t>
            </a:r>
            <a:endParaRPr kumimoji="1" lang="ja-JP" altLang="en-US" dirty="0"/>
          </a:p>
        </p:txBody>
      </p:sp>
      <p:sp>
        <p:nvSpPr>
          <p:cNvPr id="105" name="ドーナツ 104"/>
          <p:cNvSpPr/>
          <p:nvPr/>
        </p:nvSpPr>
        <p:spPr>
          <a:xfrm>
            <a:off x="6479626" y="3092063"/>
            <a:ext cx="504056" cy="471768"/>
          </a:xfrm>
          <a:prstGeom prst="donut">
            <a:avLst>
              <a:gd name="adj" fmla="val 13073"/>
            </a:avLst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6525508" y="3148856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q0</a:t>
            </a:r>
            <a:endParaRPr kumimoji="1" lang="ja-JP" altLang="en-US" dirty="0"/>
          </a:p>
        </p:txBody>
      </p:sp>
      <p:sp>
        <p:nvSpPr>
          <p:cNvPr id="106" name="テキスト ボックス 105"/>
          <p:cNvSpPr txBox="1"/>
          <p:nvPr/>
        </p:nvSpPr>
        <p:spPr>
          <a:xfrm rot="19432608">
            <a:off x="6182496" y="3286827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/>
              <a:t>⇒</a:t>
            </a:r>
            <a:endParaRPr kumimoji="1" lang="ja-JP" altLang="en-US" sz="2000" dirty="0"/>
          </a:p>
        </p:txBody>
      </p:sp>
      <p:sp>
        <p:nvSpPr>
          <p:cNvPr id="26" name="フリーフォーム 25"/>
          <p:cNvSpPr/>
          <p:nvPr/>
        </p:nvSpPr>
        <p:spPr>
          <a:xfrm>
            <a:off x="6183226" y="2295552"/>
            <a:ext cx="374533" cy="858982"/>
          </a:xfrm>
          <a:custGeom>
            <a:avLst/>
            <a:gdLst>
              <a:gd name="connsiteX0" fmla="*/ 374533 w 374533"/>
              <a:gd name="connsiteY0" fmla="*/ 858982 h 858982"/>
              <a:gd name="connsiteX1" fmla="*/ 69733 w 374533"/>
              <a:gd name="connsiteY1" fmla="*/ 665018 h 858982"/>
              <a:gd name="connsiteX2" fmla="*/ 460 w 374533"/>
              <a:gd name="connsiteY2" fmla="*/ 346364 h 858982"/>
              <a:gd name="connsiteX3" fmla="*/ 55878 w 374533"/>
              <a:gd name="connsiteY3" fmla="*/ 110836 h 858982"/>
              <a:gd name="connsiteX4" fmla="*/ 319115 w 374533"/>
              <a:gd name="connsiteY4" fmla="*/ 0 h 858982"/>
              <a:gd name="connsiteX5" fmla="*/ 319115 w 374533"/>
              <a:gd name="connsiteY5" fmla="*/ 0 h 858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74533" h="858982">
                <a:moveTo>
                  <a:pt x="374533" y="858982"/>
                </a:moveTo>
                <a:cubicBezTo>
                  <a:pt x="253305" y="804718"/>
                  <a:pt x="132078" y="750454"/>
                  <a:pt x="69733" y="665018"/>
                </a:cubicBezTo>
                <a:cubicBezTo>
                  <a:pt x="7388" y="579582"/>
                  <a:pt x="2769" y="438728"/>
                  <a:pt x="460" y="346364"/>
                </a:cubicBezTo>
                <a:cubicBezTo>
                  <a:pt x="-1849" y="254000"/>
                  <a:pt x="2769" y="168563"/>
                  <a:pt x="55878" y="110836"/>
                </a:cubicBezTo>
                <a:cubicBezTo>
                  <a:pt x="108987" y="53109"/>
                  <a:pt x="319115" y="0"/>
                  <a:pt x="319115" y="0"/>
                </a:cubicBezTo>
                <a:lnTo>
                  <a:pt x="319115" y="0"/>
                </a:lnTo>
              </a:path>
            </a:pathLst>
          </a:custGeom>
          <a:noFill/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フリーフォーム 27"/>
          <p:cNvSpPr/>
          <p:nvPr/>
        </p:nvSpPr>
        <p:spPr>
          <a:xfrm>
            <a:off x="5698383" y="1819166"/>
            <a:ext cx="762394" cy="1460059"/>
          </a:xfrm>
          <a:custGeom>
            <a:avLst/>
            <a:gdLst>
              <a:gd name="connsiteX0" fmla="*/ 762394 w 762394"/>
              <a:gd name="connsiteY0" fmla="*/ 1460059 h 1460059"/>
              <a:gd name="connsiteX1" fmla="*/ 374467 w 762394"/>
              <a:gd name="connsiteY1" fmla="*/ 1335368 h 1460059"/>
              <a:gd name="connsiteX2" fmla="*/ 138939 w 762394"/>
              <a:gd name="connsiteY2" fmla="*/ 1058277 h 1460059"/>
              <a:gd name="connsiteX3" fmla="*/ 55812 w 762394"/>
              <a:gd name="connsiteY3" fmla="*/ 808895 h 1460059"/>
              <a:gd name="connsiteX4" fmla="*/ 394 w 762394"/>
              <a:gd name="connsiteY4" fmla="*/ 490241 h 1460059"/>
              <a:gd name="connsiteX5" fmla="*/ 83521 w 762394"/>
              <a:gd name="connsiteY5" fmla="*/ 199295 h 1460059"/>
              <a:gd name="connsiteX6" fmla="*/ 222067 w 762394"/>
              <a:gd name="connsiteY6" fmla="*/ 88459 h 1460059"/>
              <a:gd name="connsiteX7" fmla="*/ 305194 w 762394"/>
              <a:gd name="connsiteY7" fmla="*/ 60750 h 1460059"/>
              <a:gd name="connsiteX8" fmla="*/ 623849 w 762394"/>
              <a:gd name="connsiteY8" fmla="*/ 5332 h 1460059"/>
              <a:gd name="connsiteX9" fmla="*/ 748539 w 762394"/>
              <a:gd name="connsiteY9" fmla="*/ 5332 h 1460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62394" h="1460059">
                <a:moveTo>
                  <a:pt x="762394" y="1460059"/>
                </a:moveTo>
                <a:cubicBezTo>
                  <a:pt x="620385" y="1431195"/>
                  <a:pt x="478376" y="1402332"/>
                  <a:pt x="374467" y="1335368"/>
                </a:cubicBezTo>
                <a:cubicBezTo>
                  <a:pt x="270558" y="1268404"/>
                  <a:pt x="192048" y="1146022"/>
                  <a:pt x="138939" y="1058277"/>
                </a:cubicBezTo>
                <a:cubicBezTo>
                  <a:pt x="85830" y="970531"/>
                  <a:pt x="78903" y="903568"/>
                  <a:pt x="55812" y="808895"/>
                </a:cubicBezTo>
                <a:cubicBezTo>
                  <a:pt x="32721" y="714222"/>
                  <a:pt x="-4224" y="591841"/>
                  <a:pt x="394" y="490241"/>
                </a:cubicBezTo>
                <a:cubicBezTo>
                  <a:pt x="5012" y="388641"/>
                  <a:pt x="46576" y="266259"/>
                  <a:pt x="83521" y="199295"/>
                </a:cubicBezTo>
                <a:cubicBezTo>
                  <a:pt x="120466" y="132331"/>
                  <a:pt x="185122" y="111550"/>
                  <a:pt x="222067" y="88459"/>
                </a:cubicBezTo>
                <a:cubicBezTo>
                  <a:pt x="259012" y="65368"/>
                  <a:pt x="238230" y="74604"/>
                  <a:pt x="305194" y="60750"/>
                </a:cubicBezTo>
                <a:cubicBezTo>
                  <a:pt x="372158" y="46896"/>
                  <a:pt x="549958" y="14568"/>
                  <a:pt x="623849" y="5332"/>
                </a:cubicBezTo>
                <a:cubicBezTo>
                  <a:pt x="697740" y="-3904"/>
                  <a:pt x="723139" y="714"/>
                  <a:pt x="748539" y="5332"/>
                </a:cubicBezTo>
              </a:path>
            </a:pathLst>
          </a:custGeom>
          <a:noFill/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8" name="フリーフォーム 107"/>
          <p:cNvSpPr/>
          <p:nvPr/>
        </p:nvSpPr>
        <p:spPr>
          <a:xfrm flipH="1">
            <a:off x="6937800" y="2295551"/>
            <a:ext cx="491244" cy="925054"/>
          </a:xfrm>
          <a:custGeom>
            <a:avLst/>
            <a:gdLst>
              <a:gd name="connsiteX0" fmla="*/ 374533 w 374533"/>
              <a:gd name="connsiteY0" fmla="*/ 858982 h 858982"/>
              <a:gd name="connsiteX1" fmla="*/ 69733 w 374533"/>
              <a:gd name="connsiteY1" fmla="*/ 665018 h 858982"/>
              <a:gd name="connsiteX2" fmla="*/ 460 w 374533"/>
              <a:gd name="connsiteY2" fmla="*/ 346364 h 858982"/>
              <a:gd name="connsiteX3" fmla="*/ 55878 w 374533"/>
              <a:gd name="connsiteY3" fmla="*/ 110836 h 858982"/>
              <a:gd name="connsiteX4" fmla="*/ 319115 w 374533"/>
              <a:gd name="connsiteY4" fmla="*/ 0 h 858982"/>
              <a:gd name="connsiteX5" fmla="*/ 319115 w 374533"/>
              <a:gd name="connsiteY5" fmla="*/ 0 h 858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74533" h="858982">
                <a:moveTo>
                  <a:pt x="374533" y="858982"/>
                </a:moveTo>
                <a:cubicBezTo>
                  <a:pt x="253305" y="804718"/>
                  <a:pt x="132078" y="750454"/>
                  <a:pt x="69733" y="665018"/>
                </a:cubicBezTo>
                <a:cubicBezTo>
                  <a:pt x="7388" y="579582"/>
                  <a:pt x="2769" y="438728"/>
                  <a:pt x="460" y="346364"/>
                </a:cubicBezTo>
                <a:cubicBezTo>
                  <a:pt x="-1849" y="254000"/>
                  <a:pt x="2769" y="168563"/>
                  <a:pt x="55878" y="110836"/>
                </a:cubicBezTo>
                <a:cubicBezTo>
                  <a:pt x="108987" y="53109"/>
                  <a:pt x="319115" y="0"/>
                  <a:pt x="319115" y="0"/>
                </a:cubicBezTo>
                <a:lnTo>
                  <a:pt x="319115" y="0"/>
                </a:lnTo>
              </a:path>
            </a:pathLst>
          </a:custGeom>
          <a:noFill/>
          <a:ln w="9525">
            <a:solidFill>
              <a:srgbClr val="C00000"/>
            </a:solidFill>
            <a:headEnd type="arrow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7" name="フリーフォーム 116"/>
          <p:cNvSpPr/>
          <p:nvPr/>
        </p:nvSpPr>
        <p:spPr>
          <a:xfrm flipH="1">
            <a:off x="6983681" y="1819165"/>
            <a:ext cx="756671" cy="1524006"/>
          </a:xfrm>
          <a:custGeom>
            <a:avLst/>
            <a:gdLst>
              <a:gd name="connsiteX0" fmla="*/ 762394 w 762394"/>
              <a:gd name="connsiteY0" fmla="*/ 1460059 h 1460059"/>
              <a:gd name="connsiteX1" fmla="*/ 374467 w 762394"/>
              <a:gd name="connsiteY1" fmla="*/ 1335368 h 1460059"/>
              <a:gd name="connsiteX2" fmla="*/ 138939 w 762394"/>
              <a:gd name="connsiteY2" fmla="*/ 1058277 h 1460059"/>
              <a:gd name="connsiteX3" fmla="*/ 55812 w 762394"/>
              <a:gd name="connsiteY3" fmla="*/ 808895 h 1460059"/>
              <a:gd name="connsiteX4" fmla="*/ 394 w 762394"/>
              <a:gd name="connsiteY4" fmla="*/ 490241 h 1460059"/>
              <a:gd name="connsiteX5" fmla="*/ 83521 w 762394"/>
              <a:gd name="connsiteY5" fmla="*/ 199295 h 1460059"/>
              <a:gd name="connsiteX6" fmla="*/ 222067 w 762394"/>
              <a:gd name="connsiteY6" fmla="*/ 88459 h 1460059"/>
              <a:gd name="connsiteX7" fmla="*/ 305194 w 762394"/>
              <a:gd name="connsiteY7" fmla="*/ 60750 h 1460059"/>
              <a:gd name="connsiteX8" fmla="*/ 623849 w 762394"/>
              <a:gd name="connsiteY8" fmla="*/ 5332 h 1460059"/>
              <a:gd name="connsiteX9" fmla="*/ 748539 w 762394"/>
              <a:gd name="connsiteY9" fmla="*/ 5332 h 1460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62394" h="1460059">
                <a:moveTo>
                  <a:pt x="762394" y="1460059"/>
                </a:moveTo>
                <a:cubicBezTo>
                  <a:pt x="620385" y="1431195"/>
                  <a:pt x="478376" y="1402332"/>
                  <a:pt x="374467" y="1335368"/>
                </a:cubicBezTo>
                <a:cubicBezTo>
                  <a:pt x="270558" y="1268404"/>
                  <a:pt x="192048" y="1146022"/>
                  <a:pt x="138939" y="1058277"/>
                </a:cubicBezTo>
                <a:cubicBezTo>
                  <a:pt x="85830" y="970531"/>
                  <a:pt x="78903" y="903568"/>
                  <a:pt x="55812" y="808895"/>
                </a:cubicBezTo>
                <a:cubicBezTo>
                  <a:pt x="32721" y="714222"/>
                  <a:pt x="-4224" y="591841"/>
                  <a:pt x="394" y="490241"/>
                </a:cubicBezTo>
                <a:cubicBezTo>
                  <a:pt x="5012" y="388641"/>
                  <a:pt x="46576" y="266259"/>
                  <a:pt x="83521" y="199295"/>
                </a:cubicBezTo>
                <a:cubicBezTo>
                  <a:pt x="120466" y="132331"/>
                  <a:pt x="185122" y="111550"/>
                  <a:pt x="222067" y="88459"/>
                </a:cubicBezTo>
                <a:cubicBezTo>
                  <a:pt x="259012" y="65368"/>
                  <a:pt x="238230" y="74604"/>
                  <a:pt x="305194" y="60750"/>
                </a:cubicBezTo>
                <a:cubicBezTo>
                  <a:pt x="372158" y="46896"/>
                  <a:pt x="549958" y="14568"/>
                  <a:pt x="623849" y="5332"/>
                </a:cubicBezTo>
                <a:cubicBezTo>
                  <a:pt x="697740" y="-3904"/>
                  <a:pt x="723139" y="714"/>
                  <a:pt x="748539" y="5332"/>
                </a:cubicBezTo>
              </a:path>
            </a:pathLst>
          </a:custGeom>
          <a:noFill/>
          <a:ln w="9525">
            <a:solidFill>
              <a:srgbClr val="C00000"/>
            </a:solidFill>
            <a:headEnd type="arrow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0" name="テキスト ボックス 119"/>
          <p:cNvSpPr txBox="1"/>
          <p:nvPr/>
        </p:nvSpPr>
        <p:spPr>
          <a:xfrm>
            <a:off x="6565583" y="1628800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R</a:t>
            </a:r>
          </a:p>
        </p:txBody>
      </p:sp>
      <p:sp>
        <p:nvSpPr>
          <p:cNvPr id="35" name="円/楕円 34"/>
          <p:cNvSpPr/>
          <p:nvPr/>
        </p:nvSpPr>
        <p:spPr>
          <a:xfrm>
            <a:off x="1109231" y="959058"/>
            <a:ext cx="368519" cy="312952"/>
          </a:xfrm>
          <a:prstGeom prst="ellipse">
            <a:avLst/>
          </a:prstGeom>
          <a:noFill/>
          <a:ln w="12700" cmpd="dbl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1641280" y="922711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800" b="1" dirty="0" smtClean="0">
                <a:solidFill>
                  <a:srgbClr val="0000FF"/>
                </a:solidFill>
              </a:rPr>
              <a:t>と　</a:t>
            </a:r>
            <a:r>
              <a:rPr lang="en-US" altLang="ja-JP" sz="1800" b="1" dirty="0" smtClean="0">
                <a:solidFill>
                  <a:srgbClr val="0000FF"/>
                </a:solidFill>
              </a:rPr>
              <a:t>ε</a:t>
            </a:r>
            <a:endParaRPr kumimoji="1" lang="ja-JP" altLang="en-US" sz="1800" b="1" dirty="0">
              <a:solidFill>
                <a:srgbClr val="0000FF"/>
              </a:solidFill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2176727" y="960695"/>
            <a:ext cx="7713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を</a:t>
            </a:r>
            <a:r>
              <a:rPr kumimoji="1" lang="ja-JP" altLang="en-US" dirty="0" smtClean="0"/>
              <a:t>削除</a:t>
            </a:r>
            <a:endParaRPr kumimoji="1" lang="ja-JP" altLang="en-US" dirty="0"/>
          </a:p>
        </p:txBody>
      </p:sp>
      <p:cxnSp>
        <p:nvCxnSpPr>
          <p:cNvPr id="38" name="直線コネクタ 37"/>
          <p:cNvCxnSpPr/>
          <p:nvPr/>
        </p:nvCxnSpPr>
        <p:spPr>
          <a:xfrm>
            <a:off x="3174821" y="2041121"/>
            <a:ext cx="0" cy="254431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/>
          <p:cNvCxnSpPr/>
          <p:nvPr/>
        </p:nvCxnSpPr>
        <p:spPr>
          <a:xfrm>
            <a:off x="6731654" y="1972503"/>
            <a:ext cx="0" cy="254431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テキスト ボックス 1"/>
          <p:cNvSpPr txBox="1"/>
          <p:nvPr/>
        </p:nvSpPr>
        <p:spPr>
          <a:xfrm>
            <a:off x="8316416" y="6309320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22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76230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テキスト ボックス 7"/>
          <p:cNvSpPr txBox="1"/>
          <p:nvPr/>
        </p:nvSpPr>
        <p:spPr>
          <a:xfrm>
            <a:off x="1088700" y="1716092"/>
            <a:ext cx="724429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en-US" altLang="ja-JP" sz="2000" dirty="0" smtClean="0"/>
          </a:p>
          <a:p>
            <a:r>
              <a:rPr lang="ja-JP" altLang="en-US" sz="2000" dirty="0" smtClean="0"/>
              <a:t>　　　　　　　　　　　　　　　　　　　　　　　　○→○</a:t>
            </a:r>
            <a:endParaRPr lang="en-US" altLang="ja-JP" sz="2000" dirty="0"/>
          </a:p>
          <a:p>
            <a:r>
              <a:rPr kumimoji="1" lang="ja-JP" altLang="en-US" sz="2000" dirty="0" smtClean="0"/>
              <a:t>　　　　　　　　○→○　　　　　　　　　○　　　　　　　○</a:t>
            </a:r>
            <a:endParaRPr kumimoji="1" lang="en-US" altLang="ja-JP" sz="2000" dirty="0" smtClean="0"/>
          </a:p>
          <a:p>
            <a:r>
              <a:rPr kumimoji="1" lang="ja-JP" altLang="en-US" sz="2000" dirty="0" smtClean="0"/>
              <a:t>　　　　　　　　　　　　　　　　　　　　　　　　○→○</a:t>
            </a:r>
            <a:endParaRPr kumimoji="1" lang="en-US" altLang="ja-JP" sz="2000" dirty="0" smtClean="0"/>
          </a:p>
          <a:p>
            <a:endParaRPr kumimoji="1" lang="en-US" altLang="ja-JP" sz="2000" dirty="0" smtClean="0"/>
          </a:p>
          <a:p>
            <a:r>
              <a:rPr lang="ja-JP" altLang="en-US" sz="2000" dirty="0" smtClean="0"/>
              <a:t>⇒○　　　　　　　　　　　　　　○　　　　　　　○　　　　　　◎　　　　　　　</a:t>
            </a:r>
            <a:endParaRPr kumimoji="1" lang="en-US" altLang="ja-JP" sz="2000" dirty="0"/>
          </a:p>
          <a:p>
            <a:r>
              <a:rPr lang="ja-JP" altLang="en-US" sz="2000" dirty="0" smtClean="0"/>
              <a:t>　　　○→○→○→○→○</a:t>
            </a:r>
            <a:endParaRPr lang="en-US" altLang="ja-JP" sz="2000" dirty="0" smtClean="0"/>
          </a:p>
          <a:p>
            <a:endParaRPr kumimoji="1" lang="en-US" altLang="ja-JP" sz="2000" dirty="0"/>
          </a:p>
          <a:p>
            <a:r>
              <a:rPr lang="ja-JP" altLang="en-US" sz="2000" dirty="0" smtClean="0"/>
              <a:t>　　　　　　　  ○→○</a:t>
            </a:r>
            <a:endParaRPr kumimoji="1" lang="ja-JP" altLang="en-US" sz="2000" dirty="0"/>
          </a:p>
        </p:txBody>
      </p:sp>
      <p:sp>
        <p:nvSpPr>
          <p:cNvPr id="14357" name="Text Box 71"/>
          <p:cNvSpPr txBox="1">
            <a:spLocks noChangeArrowheads="1"/>
          </p:cNvSpPr>
          <p:nvPr/>
        </p:nvSpPr>
        <p:spPr bwMode="auto">
          <a:xfrm>
            <a:off x="1735036" y="2720665"/>
            <a:ext cx="3873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600" b="1" dirty="0">
                <a:solidFill>
                  <a:srgbClr val="000000"/>
                </a:solidFill>
              </a:rPr>
              <a:t>ε</a:t>
            </a:r>
          </a:p>
        </p:txBody>
      </p:sp>
      <p:sp>
        <p:nvSpPr>
          <p:cNvPr id="14389" name="Text Box 126"/>
          <p:cNvSpPr txBox="1">
            <a:spLocks noChangeArrowheads="1"/>
          </p:cNvSpPr>
          <p:nvPr/>
        </p:nvSpPr>
        <p:spPr bwMode="auto">
          <a:xfrm>
            <a:off x="4976738" y="2661673"/>
            <a:ext cx="3873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600" b="1">
                <a:solidFill>
                  <a:srgbClr val="000000"/>
                </a:solidFill>
              </a:rPr>
              <a:t>ε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864126" y="745540"/>
            <a:ext cx="76931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800" dirty="0" smtClean="0"/>
              <a:t>例　</a:t>
            </a:r>
            <a:r>
              <a:rPr kumimoji="1" lang="en-US" altLang="ja-JP" sz="1800" dirty="0" smtClean="0"/>
              <a:t>2.20</a:t>
            </a:r>
          </a:p>
          <a:p>
            <a:endParaRPr lang="en-US" altLang="ja-JP" sz="1800" dirty="0"/>
          </a:p>
          <a:p>
            <a:r>
              <a:rPr kumimoji="1" lang="ja-JP" altLang="en-US" sz="1800" dirty="0" smtClean="0"/>
              <a:t>　正則表現</a:t>
            </a:r>
            <a:r>
              <a:rPr kumimoji="1" lang="en-US" altLang="ja-JP" sz="1800" dirty="0" smtClean="0"/>
              <a:t>(</a:t>
            </a:r>
            <a:r>
              <a:rPr kumimoji="1" lang="en-US" altLang="ja-JP" sz="1800" b="1" dirty="0" smtClean="0">
                <a:solidFill>
                  <a:srgbClr val="0000FF"/>
                </a:solidFill>
              </a:rPr>
              <a:t>0</a:t>
            </a:r>
            <a:r>
              <a:rPr kumimoji="1" lang="en-US" altLang="ja-JP" sz="1800" dirty="0" smtClean="0"/>
              <a:t>+</a:t>
            </a:r>
            <a:r>
              <a:rPr kumimoji="1" lang="en-US" altLang="ja-JP" sz="1800" b="1" dirty="0" smtClean="0">
                <a:solidFill>
                  <a:srgbClr val="009900"/>
                </a:solidFill>
              </a:rPr>
              <a:t>1</a:t>
            </a:r>
            <a:r>
              <a:rPr kumimoji="1" lang="en-US" altLang="ja-JP" sz="1800" b="1" dirty="0" smtClean="0">
                <a:solidFill>
                  <a:srgbClr val="FF0000"/>
                </a:solidFill>
              </a:rPr>
              <a:t>0</a:t>
            </a:r>
            <a:r>
              <a:rPr kumimoji="1" lang="en-US" altLang="ja-JP" sz="1800" dirty="0" smtClean="0"/>
              <a:t>*</a:t>
            </a:r>
            <a:r>
              <a:rPr kumimoji="1" lang="en-US" altLang="ja-JP" sz="1800" b="1" dirty="0" smtClean="0">
                <a:solidFill>
                  <a:srgbClr val="009900"/>
                </a:solidFill>
              </a:rPr>
              <a:t>1</a:t>
            </a:r>
            <a:r>
              <a:rPr kumimoji="1" lang="en-US" altLang="ja-JP" sz="1800" dirty="0" smtClean="0"/>
              <a:t>)(</a:t>
            </a:r>
            <a:r>
              <a:rPr kumimoji="1" lang="en-US" altLang="ja-JP" sz="1800" b="1" dirty="0" smtClean="0">
                <a:solidFill>
                  <a:srgbClr val="CC3300"/>
                </a:solidFill>
              </a:rPr>
              <a:t>0</a:t>
            </a:r>
            <a:r>
              <a:rPr kumimoji="1" lang="en-US" altLang="ja-JP" sz="1800" dirty="0" smtClean="0"/>
              <a:t>+</a:t>
            </a:r>
            <a:r>
              <a:rPr kumimoji="1" lang="en-US" altLang="ja-JP" sz="1800" b="1" dirty="0" smtClean="0">
                <a:solidFill>
                  <a:srgbClr val="CC3300"/>
                </a:solidFill>
              </a:rPr>
              <a:t>1</a:t>
            </a:r>
            <a:r>
              <a:rPr kumimoji="1" lang="en-US" altLang="ja-JP" sz="1800" dirty="0" smtClean="0"/>
              <a:t>)</a:t>
            </a:r>
            <a:r>
              <a:rPr kumimoji="1" lang="ja-JP" altLang="en-US" sz="1800" dirty="0" smtClean="0"/>
              <a:t>*を</a:t>
            </a:r>
            <a:r>
              <a:rPr kumimoji="1" lang="en-US" altLang="ja-JP" sz="1800" dirty="0" smtClean="0"/>
              <a:t>ε</a:t>
            </a:r>
            <a:r>
              <a:rPr kumimoji="1" lang="ja-JP" altLang="en-US" sz="1800" dirty="0" smtClean="0"/>
              <a:t>動作を許す非決定性有限オートマトンで表す。</a:t>
            </a:r>
            <a:endParaRPr kumimoji="1" lang="en-US" altLang="ja-JP" sz="1800" dirty="0" smtClean="0"/>
          </a:p>
        </p:txBody>
      </p:sp>
      <p:cxnSp>
        <p:nvCxnSpPr>
          <p:cNvPr id="10" name="直線矢印コネクタ 9"/>
          <p:cNvCxnSpPr/>
          <p:nvPr/>
        </p:nvCxnSpPr>
        <p:spPr>
          <a:xfrm flipV="1">
            <a:off x="1619672" y="2492896"/>
            <a:ext cx="936104" cy="792088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/>
          <p:cNvCxnSpPr/>
          <p:nvPr/>
        </p:nvCxnSpPr>
        <p:spPr>
          <a:xfrm>
            <a:off x="3203848" y="2622352"/>
            <a:ext cx="936104" cy="78494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矢印コネクタ 76"/>
          <p:cNvCxnSpPr/>
          <p:nvPr/>
        </p:nvCxnSpPr>
        <p:spPr>
          <a:xfrm flipV="1">
            <a:off x="4972149" y="2276872"/>
            <a:ext cx="247129" cy="184086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矢印コネクタ 77"/>
          <p:cNvCxnSpPr/>
          <p:nvPr/>
        </p:nvCxnSpPr>
        <p:spPr>
          <a:xfrm flipV="1">
            <a:off x="3855605" y="3498540"/>
            <a:ext cx="284347" cy="193041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矢印コネクタ 78"/>
          <p:cNvCxnSpPr/>
          <p:nvPr/>
        </p:nvCxnSpPr>
        <p:spPr>
          <a:xfrm>
            <a:off x="5714578" y="3435027"/>
            <a:ext cx="1035050" cy="0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矢印コネクタ 79"/>
          <p:cNvCxnSpPr/>
          <p:nvPr/>
        </p:nvCxnSpPr>
        <p:spPr>
          <a:xfrm flipV="1">
            <a:off x="5914864" y="2622353"/>
            <a:ext cx="358514" cy="217123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矢印コネクタ 80"/>
          <p:cNvCxnSpPr/>
          <p:nvPr/>
        </p:nvCxnSpPr>
        <p:spPr>
          <a:xfrm flipH="1" flipV="1">
            <a:off x="1549089" y="3519127"/>
            <a:ext cx="185936" cy="193040"/>
          </a:xfrm>
          <a:prstGeom prst="straightConnector1">
            <a:avLst/>
          </a:prstGeom>
          <a:ln w="635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矢印コネクタ 81"/>
          <p:cNvCxnSpPr/>
          <p:nvPr/>
        </p:nvCxnSpPr>
        <p:spPr>
          <a:xfrm>
            <a:off x="4256377" y="3435027"/>
            <a:ext cx="1264526" cy="0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矢印コネクタ 90"/>
          <p:cNvCxnSpPr/>
          <p:nvPr/>
        </p:nvCxnSpPr>
        <p:spPr>
          <a:xfrm>
            <a:off x="5905580" y="2276873"/>
            <a:ext cx="329698" cy="216023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矢印コネクタ 92"/>
          <p:cNvCxnSpPr/>
          <p:nvPr/>
        </p:nvCxnSpPr>
        <p:spPr>
          <a:xfrm>
            <a:off x="4972149" y="2622352"/>
            <a:ext cx="329698" cy="216023"/>
          </a:xfrm>
          <a:prstGeom prst="straightConnector1">
            <a:avLst/>
          </a:prstGeom>
          <a:ln w="635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矢印コネクタ 93"/>
          <p:cNvCxnSpPr/>
          <p:nvPr/>
        </p:nvCxnSpPr>
        <p:spPr>
          <a:xfrm>
            <a:off x="2874150" y="3819997"/>
            <a:ext cx="164849" cy="450973"/>
          </a:xfrm>
          <a:prstGeom prst="straightConnector1">
            <a:avLst/>
          </a:prstGeom>
          <a:ln w="635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フリーフォーム 27"/>
          <p:cNvSpPr/>
          <p:nvPr/>
        </p:nvSpPr>
        <p:spPr>
          <a:xfrm>
            <a:off x="4932218" y="2604655"/>
            <a:ext cx="581891" cy="775854"/>
          </a:xfrm>
          <a:custGeom>
            <a:avLst/>
            <a:gdLst>
              <a:gd name="connsiteX0" fmla="*/ 581891 w 581891"/>
              <a:gd name="connsiteY0" fmla="*/ 775854 h 775854"/>
              <a:gd name="connsiteX1" fmla="*/ 166255 w 581891"/>
              <a:gd name="connsiteY1" fmla="*/ 554181 h 775854"/>
              <a:gd name="connsiteX2" fmla="*/ 0 w 581891"/>
              <a:gd name="connsiteY2" fmla="*/ 0 h 775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1891" h="775854">
                <a:moveTo>
                  <a:pt x="581891" y="775854"/>
                </a:moveTo>
                <a:cubicBezTo>
                  <a:pt x="422564" y="729672"/>
                  <a:pt x="263237" y="683490"/>
                  <a:pt x="166255" y="554181"/>
                </a:cubicBezTo>
                <a:cubicBezTo>
                  <a:pt x="69273" y="424872"/>
                  <a:pt x="0" y="0"/>
                  <a:pt x="0" y="0"/>
                </a:cubicBezTo>
              </a:path>
            </a:pathLst>
          </a:custGeom>
          <a:noFill/>
          <a:ln w="635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1" name="フリーフォーム 100"/>
          <p:cNvSpPr/>
          <p:nvPr/>
        </p:nvSpPr>
        <p:spPr>
          <a:xfrm rot="15354721">
            <a:off x="5733099" y="2584173"/>
            <a:ext cx="601329" cy="854907"/>
          </a:xfrm>
          <a:custGeom>
            <a:avLst/>
            <a:gdLst>
              <a:gd name="connsiteX0" fmla="*/ 581891 w 581891"/>
              <a:gd name="connsiteY0" fmla="*/ 775854 h 775854"/>
              <a:gd name="connsiteX1" fmla="*/ 166255 w 581891"/>
              <a:gd name="connsiteY1" fmla="*/ 554181 h 775854"/>
              <a:gd name="connsiteX2" fmla="*/ 0 w 581891"/>
              <a:gd name="connsiteY2" fmla="*/ 0 h 775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1891" h="775854">
                <a:moveTo>
                  <a:pt x="581891" y="775854"/>
                </a:moveTo>
                <a:cubicBezTo>
                  <a:pt x="422564" y="729672"/>
                  <a:pt x="263237" y="683490"/>
                  <a:pt x="166255" y="554181"/>
                </a:cubicBezTo>
                <a:cubicBezTo>
                  <a:pt x="69273" y="424872"/>
                  <a:pt x="0" y="0"/>
                  <a:pt x="0" y="0"/>
                </a:cubicBezTo>
              </a:path>
            </a:pathLst>
          </a:custGeom>
          <a:noFill/>
          <a:ln w="635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4" name="直線矢印コネクタ 103"/>
          <p:cNvCxnSpPr/>
          <p:nvPr/>
        </p:nvCxnSpPr>
        <p:spPr>
          <a:xfrm flipH="1">
            <a:off x="2569805" y="3824344"/>
            <a:ext cx="153525" cy="450973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 Box 71"/>
          <p:cNvSpPr txBox="1">
            <a:spLocks noChangeArrowheads="1"/>
          </p:cNvSpPr>
          <p:nvPr/>
        </p:nvSpPr>
        <p:spPr bwMode="auto">
          <a:xfrm>
            <a:off x="1271779" y="3513709"/>
            <a:ext cx="3873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600" b="1" dirty="0">
                <a:solidFill>
                  <a:srgbClr val="000000"/>
                </a:solidFill>
              </a:rPr>
              <a:t>ε</a:t>
            </a:r>
          </a:p>
        </p:txBody>
      </p:sp>
      <p:sp>
        <p:nvSpPr>
          <p:cNvPr id="106" name="Text Box 71"/>
          <p:cNvSpPr txBox="1">
            <a:spLocks noChangeArrowheads="1"/>
          </p:cNvSpPr>
          <p:nvPr/>
        </p:nvSpPr>
        <p:spPr bwMode="auto">
          <a:xfrm>
            <a:off x="3555455" y="2678274"/>
            <a:ext cx="3873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600" b="1" dirty="0">
                <a:solidFill>
                  <a:srgbClr val="000000"/>
                </a:solidFill>
              </a:rPr>
              <a:t>ε</a:t>
            </a:r>
          </a:p>
        </p:txBody>
      </p:sp>
      <p:sp>
        <p:nvSpPr>
          <p:cNvPr id="107" name="Text Box 71"/>
          <p:cNvSpPr txBox="1">
            <a:spLocks noChangeArrowheads="1"/>
          </p:cNvSpPr>
          <p:nvPr/>
        </p:nvSpPr>
        <p:spPr bwMode="auto">
          <a:xfrm>
            <a:off x="3869027" y="3595060"/>
            <a:ext cx="3873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600" b="1" dirty="0">
                <a:solidFill>
                  <a:srgbClr val="000000"/>
                </a:solidFill>
              </a:rPr>
              <a:t>ε</a:t>
            </a:r>
          </a:p>
        </p:txBody>
      </p:sp>
      <p:sp>
        <p:nvSpPr>
          <p:cNvPr id="108" name="Text Box 71"/>
          <p:cNvSpPr txBox="1">
            <a:spLocks noChangeArrowheads="1"/>
          </p:cNvSpPr>
          <p:nvPr/>
        </p:nvSpPr>
        <p:spPr bwMode="auto">
          <a:xfrm>
            <a:off x="2376130" y="3482665"/>
            <a:ext cx="3873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600" b="1" dirty="0">
                <a:solidFill>
                  <a:srgbClr val="000000"/>
                </a:solidFill>
              </a:rPr>
              <a:t>ε</a:t>
            </a:r>
          </a:p>
        </p:txBody>
      </p:sp>
      <p:sp>
        <p:nvSpPr>
          <p:cNvPr id="109" name="Text Box 71"/>
          <p:cNvSpPr txBox="1">
            <a:spLocks noChangeArrowheads="1"/>
          </p:cNvSpPr>
          <p:nvPr/>
        </p:nvSpPr>
        <p:spPr bwMode="auto">
          <a:xfrm>
            <a:off x="2884386" y="3482665"/>
            <a:ext cx="3873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600" b="1" dirty="0">
                <a:solidFill>
                  <a:srgbClr val="000000"/>
                </a:solidFill>
              </a:rPr>
              <a:t>ε</a:t>
            </a:r>
          </a:p>
        </p:txBody>
      </p:sp>
      <p:sp>
        <p:nvSpPr>
          <p:cNvPr id="110" name="Text Box 71"/>
          <p:cNvSpPr txBox="1">
            <a:spLocks noChangeArrowheads="1"/>
          </p:cNvSpPr>
          <p:nvPr/>
        </p:nvSpPr>
        <p:spPr bwMode="auto">
          <a:xfrm>
            <a:off x="2385911" y="3868590"/>
            <a:ext cx="3873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600" b="1" dirty="0">
                <a:solidFill>
                  <a:srgbClr val="000000"/>
                </a:solidFill>
              </a:rPr>
              <a:t>ε</a:t>
            </a:r>
          </a:p>
        </p:txBody>
      </p:sp>
      <p:sp>
        <p:nvSpPr>
          <p:cNvPr id="114" name="Text Box 71"/>
          <p:cNvSpPr txBox="1">
            <a:spLocks noChangeArrowheads="1"/>
          </p:cNvSpPr>
          <p:nvPr/>
        </p:nvSpPr>
        <p:spPr bwMode="auto">
          <a:xfrm>
            <a:off x="2884386" y="3886774"/>
            <a:ext cx="3873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600" b="1" dirty="0">
                <a:solidFill>
                  <a:srgbClr val="000000"/>
                </a:solidFill>
              </a:rPr>
              <a:t>ε</a:t>
            </a:r>
          </a:p>
        </p:txBody>
      </p:sp>
      <p:sp>
        <p:nvSpPr>
          <p:cNvPr id="115" name="Text Box 71"/>
          <p:cNvSpPr txBox="1">
            <a:spLocks noChangeArrowheads="1"/>
          </p:cNvSpPr>
          <p:nvPr/>
        </p:nvSpPr>
        <p:spPr bwMode="auto">
          <a:xfrm>
            <a:off x="4619203" y="3407296"/>
            <a:ext cx="3873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600" b="1" dirty="0">
                <a:solidFill>
                  <a:srgbClr val="000000"/>
                </a:solidFill>
              </a:rPr>
              <a:t>ε</a:t>
            </a:r>
          </a:p>
        </p:txBody>
      </p:sp>
      <p:sp>
        <p:nvSpPr>
          <p:cNvPr id="117" name="Text Box 71"/>
          <p:cNvSpPr txBox="1">
            <a:spLocks noChangeArrowheads="1"/>
          </p:cNvSpPr>
          <p:nvPr/>
        </p:nvSpPr>
        <p:spPr bwMode="auto">
          <a:xfrm>
            <a:off x="6235278" y="2854050"/>
            <a:ext cx="412248" cy="349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600" b="1" dirty="0">
                <a:solidFill>
                  <a:srgbClr val="000000"/>
                </a:solidFill>
              </a:rPr>
              <a:t>ε</a:t>
            </a:r>
          </a:p>
        </p:txBody>
      </p:sp>
      <p:sp>
        <p:nvSpPr>
          <p:cNvPr id="118" name="Text Box 71"/>
          <p:cNvSpPr txBox="1">
            <a:spLocks noChangeArrowheads="1"/>
          </p:cNvSpPr>
          <p:nvPr/>
        </p:nvSpPr>
        <p:spPr bwMode="auto">
          <a:xfrm>
            <a:off x="6024141" y="3380509"/>
            <a:ext cx="3873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600" b="1" dirty="0">
                <a:solidFill>
                  <a:srgbClr val="000000"/>
                </a:solidFill>
              </a:rPr>
              <a:t>ε</a:t>
            </a:r>
          </a:p>
        </p:txBody>
      </p:sp>
      <p:sp>
        <p:nvSpPr>
          <p:cNvPr id="119" name="Text Box 71"/>
          <p:cNvSpPr txBox="1">
            <a:spLocks noChangeArrowheads="1"/>
          </p:cNvSpPr>
          <p:nvPr/>
        </p:nvSpPr>
        <p:spPr bwMode="auto">
          <a:xfrm>
            <a:off x="4771449" y="2941792"/>
            <a:ext cx="3873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600" b="1" dirty="0">
                <a:solidFill>
                  <a:srgbClr val="000000"/>
                </a:solidFill>
              </a:rPr>
              <a:t>ε</a:t>
            </a:r>
          </a:p>
        </p:txBody>
      </p:sp>
      <p:sp>
        <p:nvSpPr>
          <p:cNvPr id="122" name="Text Box 71"/>
          <p:cNvSpPr txBox="1">
            <a:spLocks noChangeArrowheads="1"/>
          </p:cNvSpPr>
          <p:nvPr/>
        </p:nvSpPr>
        <p:spPr bwMode="auto">
          <a:xfrm>
            <a:off x="5944766" y="2656032"/>
            <a:ext cx="3873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600" b="1" dirty="0">
                <a:solidFill>
                  <a:srgbClr val="000000"/>
                </a:solidFill>
              </a:rPr>
              <a:t>ε</a:t>
            </a:r>
          </a:p>
        </p:txBody>
      </p:sp>
      <p:sp>
        <p:nvSpPr>
          <p:cNvPr id="123" name="Text Box 71"/>
          <p:cNvSpPr txBox="1">
            <a:spLocks noChangeArrowheads="1"/>
          </p:cNvSpPr>
          <p:nvPr/>
        </p:nvSpPr>
        <p:spPr bwMode="auto">
          <a:xfrm>
            <a:off x="5984850" y="2124408"/>
            <a:ext cx="3873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600" b="1" dirty="0">
                <a:solidFill>
                  <a:srgbClr val="000000"/>
                </a:solidFill>
              </a:rPr>
              <a:t>ε</a:t>
            </a:r>
          </a:p>
        </p:txBody>
      </p:sp>
      <p:sp>
        <p:nvSpPr>
          <p:cNvPr id="124" name="Text Box 71"/>
          <p:cNvSpPr txBox="1">
            <a:spLocks noChangeArrowheads="1"/>
          </p:cNvSpPr>
          <p:nvPr/>
        </p:nvSpPr>
        <p:spPr bwMode="auto">
          <a:xfrm>
            <a:off x="4904730" y="2132856"/>
            <a:ext cx="3873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600" b="1" dirty="0">
                <a:solidFill>
                  <a:srgbClr val="000000"/>
                </a:solidFill>
              </a:rPr>
              <a:t>ε</a:t>
            </a:r>
          </a:p>
        </p:txBody>
      </p:sp>
      <p:sp>
        <p:nvSpPr>
          <p:cNvPr id="126" name="テキスト ボックス 125"/>
          <p:cNvSpPr txBox="1"/>
          <p:nvPr/>
        </p:nvSpPr>
        <p:spPr>
          <a:xfrm>
            <a:off x="5398636" y="1973118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>
                <a:solidFill>
                  <a:srgbClr val="CC3300"/>
                </a:solidFill>
              </a:rPr>
              <a:t>0</a:t>
            </a:r>
            <a:endParaRPr kumimoji="1" lang="ja-JP" altLang="en-US" b="1" dirty="0">
              <a:solidFill>
                <a:srgbClr val="CC3300"/>
              </a:solidFill>
            </a:endParaRPr>
          </a:p>
        </p:txBody>
      </p:sp>
      <p:sp>
        <p:nvSpPr>
          <p:cNvPr id="127" name="テキスト ボックス 126"/>
          <p:cNvSpPr txBox="1"/>
          <p:nvPr/>
        </p:nvSpPr>
        <p:spPr>
          <a:xfrm>
            <a:off x="2723330" y="4342408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>
                <a:solidFill>
                  <a:srgbClr val="FF0000"/>
                </a:solidFill>
              </a:rPr>
              <a:t>0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128" name="テキスト ボックス 127"/>
          <p:cNvSpPr txBox="1"/>
          <p:nvPr/>
        </p:nvSpPr>
        <p:spPr>
          <a:xfrm>
            <a:off x="2723330" y="2266101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>
                <a:solidFill>
                  <a:srgbClr val="0000FF"/>
                </a:solidFill>
              </a:rPr>
              <a:t>0</a:t>
            </a:r>
            <a:endParaRPr kumimoji="1" lang="ja-JP" altLang="en-US" b="1" dirty="0">
              <a:solidFill>
                <a:srgbClr val="0000FF"/>
              </a:solidFill>
            </a:endParaRPr>
          </a:p>
        </p:txBody>
      </p:sp>
      <p:sp>
        <p:nvSpPr>
          <p:cNvPr id="129" name="テキスト ボックス 128"/>
          <p:cNvSpPr txBox="1"/>
          <p:nvPr/>
        </p:nvSpPr>
        <p:spPr>
          <a:xfrm>
            <a:off x="5434502" y="2820166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>
                <a:solidFill>
                  <a:srgbClr val="CC3300"/>
                </a:solidFill>
              </a:rPr>
              <a:t>1</a:t>
            </a:r>
            <a:endParaRPr kumimoji="1" lang="ja-JP" altLang="en-US" b="1" dirty="0">
              <a:solidFill>
                <a:srgbClr val="CC3300"/>
              </a:solidFill>
            </a:endParaRPr>
          </a:p>
        </p:txBody>
      </p:sp>
      <p:sp>
        <p:nvSpPr>
          <p:cNvPr id="130" name="テキスト ボックス 129"/>
          <p:cNvSpPr txBox="1"/>
          <p:nvPr/>
        </p:nvSpPr>
        <p:spPr>
          <a:xfrm>
            <a:off x="3406215" y="3473896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>
                <a:solidFill>
                  <a:srgbClr val="00B050"/>
                </a:solidFill>
              </a:rPr>
              <a:t>1</a:t>
            </a:r>
            <a:endParaRPr kumimoji="1" lang="ja-JP" altLang="en-US" b="1" dirty="0">
              <a:solidFill>
                <a:srgbClr val="00B050"/>
              </a:solidFill>
            </a:endParaRPr>
          </a:p>
        </p:txBody>
      </p:sp>
      <p:sp>
        <p:nvSpPr>
          <p:cNvPr id="131" name="テキスト ボックス 130"/>
          <p:cNvSpPr txBox="1"/>
          <p:nvPr/>
        </p:nvSpPr>
        <p:spPr>
          <a:xfrm>
            <a:off x="1840319" y="3473896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>
                <a:solidFill>
                  <a:srgbClr val="00B050"/>
                </a:solidFill>
              </a:rPr>
              <a:t>1</a:t>
            </a:r>
            <a:endParaRPr kumimoji="1" lang="ja-JP" altLang="en-US" b="1" dirty="0">
              <a:solidFill>
                <a:srgbClr val="00B050"/>
              </a:solidFill>
            </a:endParaRPr>
          </a:p>
        </p:txBody>
      </p:sp>
      <p:grpSp>
        <p:nvGrpSpPr>
          <p:cNvPr id="132" name="Group 6"/>
          <p:cNvGrpSpPr>
            <a:grpSpLocks/>
          </p:cNvGrpSpPr>
          <p:nvPr/>
        </p:nvGrpSpPr>
        <p:grpSpPr bwMode="auto">
          <a:xfrm>
            <a:off x="1538479" y="4797152"/>
            <a:ext cx="2876550" cy="1458912"/>
            <a:chOff x="930" y="338"/>
            <a:chExt cx="1812" cy="919"/>
          </a:xfrm>
        </p:grpSpPr>
        <p:sp>
          <p:nvSpPr>
            <p:cNvPr id="133" name="Text Box 7"/>
            <p:cNvSpPr txBox="1">
              <a:spLocks noChangeArrowheads="1"/>
            </p:cNvSpPr>
            <p:nvPr/>
          </p:nvSpPr>
          <p:spPr bwMode="auto">
            <a:xfrm>
              <a:off x="932" y="709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1800" dirty="0"/>
                <a:t>q1</a:t>
              </a:r>
            </a:p>
          </p:txBody>
        </p:sp>
        <p:sp>
          <p:nvSpPr>
            <p:cNvPr id="134" name="Oval 8"/>
            <p:cNvSpPr>
              <a:spLocks noChangeArrowheads="1"/>
            </p:cNvSpPr>
            <p:nvPr/>
          </p:nvSpPr>
          <p:spPr bwMode="auto">
            <a:xfrm>
              <a:off x="930" y="709"/>
              <a:ext cx="22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1600"/>
            </a:p>
          </p:txBody>
        </p:sp>
        <p:sp>
          <p:nvSpPr>
            <p:cNvPr id="135" name="Oval 9"/>
            <p:cNvSpPr>
              <a:spLocks noChangeArrowheads="1"/>
            </p:cNvSpPr>
            <p:nvPr/>
          </p:nvSpPr>
          <p:spPr bwMode="auto">
            <a:xfrm>
              <a:off x="1565" y="709"/>
              <a:ext cx="22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ja-JP" altLang="en-US" sz="1600"/>
            </a:p>
          </p:txBody>
        </p:sp>
        <p:sp>
          <p:nvSpPr>
            <p:cNvPr id="137" name="Text Box 11"/>
            <p:cNvSpPr txBox="1">
              <a:spLocks noChangeArrowheads="1"/>
            </p:cNvSpPr>
            <p:nvPr/>
          </p:nvSpPr>
          <p:spPr bwMode="auto">
            <a:xfrm>
              <a:off x="1557" y="709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1800"/>
                <a:t>q2</a:t>
              </a:r>
            </a:p>
          </p:txBody>
        </p:sp>
        <p:sp>
          <p:nvSpPr>
            <p:cNvPr id="138" name="Text Box 12"/>
            <p:cNvSpPr txBox="1">
              <a:spLocks noChangeArrowheads="1"/>
            </p:cNvSpPr>
            <p:nvPr/>
          </p:nvSpPr>
          <p:spPr bwMode="auto">
            <a:xfrm>
              <a:off x="2202" y="709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1800" dirty="0"/>
                <a:t>q3</a:t>
              </a:r>
            </a:p>
          </p:txBody>
        </p:sp>
        <p:sp>
          <p:nvSpPr>
            <p:cNvPr id="139" name="Line 13"/>
            <p:cNvSpPr>
              <a:spLocks noChangeShapeType="1"/>
            </p:cNvSpPr>
            <p:nvPr/>
          </p:nvSpPr>
          <p:spPr bwMode="auto">
            <a:xfrm flipV="1">
              <a:off x="1156" y="799"/>
              <a:ext cx="4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40" name="Line 14"/>
            <p:cNvSpPr>
              <a:spLocks noChangeShapeType="1"/>
            </p:cNvSpPr>
            <p:nvPr/>
          </p:nvSpPr>
          <p:spPr bwMode="auto">
            <a:xfrm>
              <a:off x="1791" y="799"/>
              <a:ext cx="4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41" name="Freeform 15"/>
            <p:cNvSpPr>
              <a:spLocks/>
            </p:cNvSpPr>
            <p:nvPr/>
          </p:nvSpPr>
          <p:spPr bwMode="auto">
            <a:xfrm>
              <a:off x="1111" y="890"/>
              <a:ext cx="1089" cy="188"/>
            </a:xfrm>
            <a:custGeom>
              <a:avLst/>
              <a:gdLst>
                <a:gd name="T0" fmla="*/ 0 w 1089"/>
                <a:gd name="T1" fmla="*/ 45 h 188"/>
                <a:gd name="T2" fmla="*/ 544 w 1089"/>
                <a:gd name="T3" fmla="*/ 181 h 188"/>
                <a:gd name="T4" fmla="*/ 1089 w 1089"/>
                <a:gd name="T5" fmla="*/ 0 h 18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089" h="188">
                  <a:moveTo>
                    <a:pt x="0" y="45"/>
                  </a:moveTo>
                  <a:cubicBezTo>
                    <a:pt x="181" y="116"/>
                    <a:pt x="363" y="188"/>
                    <a:pt x="544" y="181"/>
                  </a:cubicBezTo>
                  <a:cubicBezTo>
                    <a:pt x="725" y="174"/>
                    <a:pt x="907" y="87"/>
                    <a:pt x="1089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42" name="Freeform 16"/>
            <p:cNvSpPr>
              <a:spLocks/>
            </p:cNvSpPr>
            <p:nvPr/>
          </p:nvSpPr>
          <p:spPr bwMode="auto">
            <a:xfrm>
              <a:off x="1512" y="513"/>
              <a:ext cx="340" cy="227"/>
            </a:xfrm>
            <a:custGeom>
              <a:avLst/>
              <a:gdLst>
                <a:gd name="T0" fmla="*/ 98 w 340"/>
                <a:gd name="T1" fmla="*/ 227 h 227"/>
                <a:gd name="T2" fmla="*/ 7 w 340"/>
                <a:gd name="T3" fmla="*/ 91 h 227"/>
                <a:gd name="T4" fmla="*/ 143 w 340"/>
                <a:gd name="T5" fmla="*/ 0 h 227"/>
                <a:gd name="T6" fmla="*/ 325 w 340"/>
                <a:gd name="T7" fmla="*/ 91 h 227"/>
                <a:gd name="T8" fmla="*/ 234 w 340"/>
                <a:gd name="T9" fmla="*/ 227 h 2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40" h="227">
                  <a:moveTo>
                    <a:pt x="98" y="227"/>
                  </a:moveTo>
                  <a:cubicBezTo>
                    <a:pt x="49" y="178"/>
                    <a:pt x="0" y="129"/>
                    <a:pt x="7" y="91"/>
                  </a:cubicBezTo>
                  <a:cubicBezTo>
                    <a:pt x="14" y="53"/>
                    <a:pt x="90" y="0"/>
                    <a:pt x="143" y="0"/>
                  </a:cubicBezTo>
                  <a:cubicBezTo>
                    <a:pt x="196" y="0"/>
                    <a:pt x="310" y="53"/>
                    <a:pt x="325" y="91"/>
                  </a:cubicBezTo>
                  <a:cubicBezTo>
                    <a:pt x="340" y="129"/>
                    <a:pt x="287" y="178"/>
                    <a:pt x="234" y="227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43" name="Freeform 17"/>
            <p:cNvSpPr>
              <a:spLocks/>
            </p:cNvSpPr>
            <p:nvPr/>
          </p:nvSpPr>
          <p:spPr bwMode="auto">
            <a:xfrm>
              <a:off x="2140" y="504"/>
              <a:ext cx="340" cy="227"/>
            </a:xfrm>
            <a:custGeom>
              <a:avLst/>
              <a:gdLst>
                <a:gd name="T0" fmla="*/ 98 w 340"/>
                <a:gd name="T1" fmla="*/ 227 h 227"/>
                <a:gd name="T2" fmla="*/ 7 w 340"/>
                <a:gd name="T3" fmla="*/ 91 h 227"/>
                <a:gd name="T4" fmla="*/ 143 w 340"/>
                <a:gd name="T5" fmla="*/ 0 h 227"/>
                <a:gd name="T6" fmla="*/ 325 w 340"/>
                <a:gd name="T7" fmla="*/ 91 h 227"/>
                <a:gd name="T8" fmla="*/ 234 w 340"/>
                <a:gd name="T9" fmla="*/ 227 h 2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40" h="227">
                  <a:moveTo>
                    <a:pt x="98" y="227"/>
                  </a:moveTo>
                  <a:cubicBezTo>
                    <a:pt x="49" y="178"/>
                    <a:pt x="0" y="129"/>
                    <a:pt x="7" y="91"/>
                  </a:cubicBezTo>
                  <a:cubicBezTo>
                    <a:pt x="14" y="53"/>
                    <a:pt x="90" y="0"/>
                    <a:pt x="143" y="0"/>
                  </a:cubicBezTo>
                  <a:cubicBezTo>
                    <a:pt x="196" y="0"/>
                    <a:pt x="310" y="53"/>
                    <a:pt x="325" y="91"/>
                  </a:cubicBezTo>
                  <a:cubicBezTo>
                    <a:pt x="340" y="129"/>
                    <a:pt x="287" y="178"/>
                    <a:pt x="234" y="227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44" name="Text Box 18"/>
            <p:cNvSpPr txBox="1">
              <a:spLocks noChangeArrowheads="1"/>
            </p:cNvSpPr>
            <p:nvPr/>
          </p:nvSpPr>
          <p:spPr bwMode="auto">
            <a:xfrm>
              <a:off x="1519" y="1026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1800" b="1" dirty="0">
                  <a:solidFill>
                    <a:srgbClr val="0000FF"/>
                  </a:solidFill>
                </a:rPr>
                <a:t>0</a:t>
              </a:r>
            </a:p>
          </p:txBody>
        </p:sp>
        <p:sp>
          <p:nvSpPr>
            <p:cNvPr id="145" name="Text Box 19"/>
            <p:cNvSpPr txBox="1">
              <a:spLocks noChangeArrowheads="1"/>
            </p:cNvSpPr>
            <p:nvPr/>
          </p:nvSpPr>
          <p:spPr bwMode="auto">
            <a:xfrm>
              <a:off x="1247" y="618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1800" b="1" dirty="0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146" name="Text Box 20"/>
            <p:cNvSpPr txBox="1">
              <a:spLocks noChangeArrowheads="1"/>
            </p:cNvSpPr>
            <p:nvPr/>
          </p:nvSpPr>
          <p:spPr bwMode="auto">
            <a:xfrm>
              <a:off x="2426" y="436"/>
              <a:ext cx="3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1800" b="1" dirty="0">
                  <a:solidFill>
                    <a:srgbClr val="CC3300"/>
                  </a:solidFill>
                </a:rPr>
                <a:t>0</a:t>
              </a:r>
              <a:r>
                <a:rPr lang="en-US" altLang="ja-JP" sz="1800" dirty="0"/>
                <a:t>,</a:t>
              </a:r>
              <a:r>
                <a:rPr lang="en-US" altLang="ja-JP" sz="1800" b="1" dirty="0">
                  <a:solidFill>
                    <a:srgbClr val="CC3300"/>
                  </a:solidFill>
                </a:rPr>
                <a:t>1</a:t>
              </a:r>
            </a:p>
          </p:txBody>
        </p:sp>
        <p:sp>
          <p:nvSpPr>
            <p:cNvPr id="147" name="Text Box 21"/>
            <p:cNvSpPr txBox="1">
              <a:spLocks noChangeArrowheads="1"/>
            </p:cNvSpPr>
            <p:nvPr/>
          </p:nvSpPr>
          <p:spPr bwMode="auto">
            <a:xfrm>
              <a:off x="1882" y="618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1800" b="1" dirty="0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148" name="Text Box 22"/>
            <p:cNvSpPr txBox="1">
              <a:spLocks noChangeArrowheads="1"/>
            </p:cNvSpPr>
            <p:nvPr/>
          </p:nvSpPr>
          <p:spPr bwMode="auto">
            <a:xfrm>
              <a:off x="1593" y="338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1800" b="1" dirty="0">
                  <a:solidFill>
                    <a:srgbClr val="FF0000"/>
                  </a:solidFill>
                </a:rPr>
                <a:t>0</a:t>
              </a:r>
            </a:p>
          </p:txBody>
        </p:sp>
      </p:grpSp>
      <p:sp>
        <p:nvSpPr>
          <p:cNvPr id="150" name="Line 25"/>
          <p:cNvSpPr>
            <a:spLocks noChangeShapeType="1"/>
          </p:cNvSpPr>
          <p:nvPr/>
        </p:nvSpPr>
        <p:spPr bwMode="auto">
          <a:xfrm>
            <a:off x="1271779" y="5528989"/>
            <a:ext cx="281444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4792445" y="3762333"/>
            <a:ext cx="13853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図</a:t>
            </a:r>
            <a:r>
              <a:rPr lang="en-US" altLang="ja-JP" dirty="0" smtClean="0"/>
              <a:t>2.53</a:t>
            </a:r>
            <a:r>
              <a:rPr lang="ja-JP" altLang="en-US" dirty="0" smtClean="0"/>
              <a:t>　　</a:t>
            </a:r>
            <a:r>
              <a:rPr lang="en-US" altLang="ja-JP" dirty="0" smtClean="0"/>
              <a:t>M1'</a:t>
            </a:r>
            <a:endParaRPr kumimoji="1" lang="ja-JP" altLang="en-US" dirty="0"/>
          </a:p>
        </p:txBody>
      </p:sp>
      <p:sp>
        <p:nvSpPr>
          <p:cNvPr id="151" name="テキスト ボックス 150"/>
          <p:cNvSpPr txBox="1"/>
          <p:nvPr/>
        </p:nvSpPr>
        <p:spPr>
          <a:xfrm>
            <a:off x="653324" y="6297466"/>
            <a:ext cx="40575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図</a:t>
            </a:r>
            <a:r>
              <a:rPr lang="en-US" altLang="ja-JP" dirty="0" smtClean="0"/>
              <a:t>2.54</a:t>
            </a:r>
            <a:r>
              <a:rPr lang="ja-JP" altLang="en-US" dirty="0" smtClean="0"/>
              <a:t>　</a:t>
            </a:r>
            <a:r>
              <a:rPr lang="en-US" altLang="ja-JP" dirty="0" smtClean="0"/>
              <a:t>M1</a:t>
            </a:r>
            <a:r>
              <a:rPr lang="ja-JP" altLang="en-US" dirty="0" smtClean="0"/>
              <a:t>（最簡な決定性有限オートマトン）</a:t>
            </a:r>
            <a:endParaRPr kumimoji="1" lang="ja-JP" altLang="en-US" dirty="0"/>
          </a:p>
        </p:txBody>
      </p:sp>
      <p:sp>
        <p:nvSpPr>
          <p:cNvPr id="33" name="ドーナツ 32"/>
          <p:cNvSpPr/>
          <p:nvPr/>
        </p:nvSpPr>
        <p:spPr>
          <a:xfrm>
            <a:off x="3514793" y="5319439"/>
            <a:ext cx="468674" cy="474820"/>
          </a:xfrm>
          <a:prstGeom prst="donut">
            <a:avLst>
              <a:gd name="adj" fmla="val 10387"/>
            </a:avLst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325849" y="4320951"/>
            <a:ext cx="8915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ε</a:t>
            </a:r>
            <a:r>
              <a:rPr kumimoji="1" lang="ja-JP" altLang="en-US" dirty="0" smtClean="0"/>
              <a:t>の削除</a:t>
            </a:r>
            <a:endParaRPr kumimoji="1" lang="ja-JP" altLang="en-US" dirty="0"/>
          </a:p>
        </p:txBody>
      </p:sp>
      <p:sp>
        <p:nvSpPr>
          <p:cNvPr id="2" name="円/楕円 1"/>
          <p:cNvSpPr/>
          <p:nvPr/>
        </p:nvSpPr>
        <p:spPr>
          <a:xfrm>
            <a:off x="5120358" y="4798215"/>
            <a:ext cx="338789" cy="35718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円/楕円 62"/>
          <p:cNvSpPr/>
          <p:nvPr/>
        </p:nvSpPr>
        <p:spPr>
          <a:xfrm>
            <a:off x="5775371" y="5578478"/>
            <a:ext cx="338789" cy="35718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円/楕円 63"/>
          <p:cNvSpPr/>
          <p:nvPr/>
        </p:nvSpPr>
        <p:spPr>
          <a:xfrm>
            <a:off x="6353213" y="4798215"/>
            <a:ext cx="338789" cy="35718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ドーナツ 3"/>
          <p:cNvSpPr/>
          <p:nvPr/>
        </p:nvSpPr>
        <p:spPr>
          <a:xfrm>
            <a:off x="7551712" y="4760900"/>
            <a:ext cx="432048" cy="409206"/>
          </a:xfrm>
          <a:prstGeom prst="donut">
            <a:avLst>
              <a:gd name="adj" fmla="val 13029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70" name="直線矢印コネクタ 69"/>
          <p:cNvCxnSpPr>
            <a:endCxn id="64" idx="3"/>
          </p:cNvCxnSpPr>
          <p:nvPr/>
        </p:nvCxnSpPr>
        <p:spPr>
          <a:xfrm flipV="1">
            <a:off x="6076254" y="5103089"/>
            <a:ext cx="326574" cy="555594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矢印コネクタ 70"/>
          <p:cNvCxnSpPr>
            <a:endCxn id="63" idx="1"/>
          </p:cNvCxnSpPr>
          <p:nvPr/>
        </p:nvCxnSpPr>
        <p:spPr>
          <a:xfrm>
            <a:off x="5400482" y="5130421"/>
            <a:ext cx="424504" cy="500365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矢印コネクタ 74"/>
          <p:cNvCxnSpPr/>
          <p:nvPr/>
        </p:nvCxnSpPr>
        <p:spPr>
          <a:xfrm>
            <a:off x="6692002" y="4978841"/>
            <a:ext cx="894066" cy="0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フリーフォーム 12"/>
          <p:cNvSpPr/>
          <p:nvPr/>
        </p:nvSpPr>
        <p:spPr>
          <a:xfrm>
            <a:off x="7289062" y="4148462"/>
            <a:ext cx="1035578" cy="782767"/>
          </a:xfrm>
          <a:custGeom>
            <a:avLst/>
            <a:gdLst>
              <a:gd name="connsiteX0" fmla="*/ 287395 w 1035578"/>
              <a:gd name="connsiteY0" fmla="*/ 717452 h 782767"/>
              <a:gd name="connsiteX1" fmla="*/ 9809 w 1035578"/>
              <a:gd name="connsiteY1" fmla="*/ 439867 h 782767"/>
              <a:gd name="connsiteX2" fmla="*/ 91452 w 1035578"/>
              <a:gd name="connsiteY2" fmla="*/ 145952 h 782767"/>
              <a:gd name="connsiteX3" fmla="*/ 369038 w 1035578"/>
              <a:gd name="connsiteY3" fmla="*/ 15324 h 782767"/>
              <a:gd name="connsiteX4" fmla="*/ 613967 w 1035578"/>
              <a:gd name="connsiteY4" fmla="*/ 15324 h 782767"/>
              <a:gd name="connsiteX5" fmla="*/ 858895 w 1035578"/>
              <a:gd name="connsiteY5" fmla="*/ 129624 h 782767"/>
              <a:gd name="connsiteX6" fmla="*/ 1022181 w 1035578"/>
              <a:gd name="connsiteY6" fmla="*/ 309238 h 782767"/>
              <a:gd name="connsiteX7" fmla="*/ 1022181 w 1035578"/>
              <a:gd name="connsiteY7" fmla="*/ 554167 h 782767"/>
              <a:gd name="connsiteX8" fmla="*/ 989524 w 1035578"/>
              <a:gd name="connsiteY8" fmla="*/ 652138 h 782767"/>
              <a:gd name="connsiteX9" fmla="*/ 744595 w 1035578"/>
              <a:gd name="connsiteY9" fmla="*/ 782767 h 782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35578" h="782767">
                <a:moveTo>
                  <a:pt x="287395" y="717452"/>
                </a:moveTo>
                <a:cubicBezTo>
                  <a:pt x="164930" y="626284"/>
                  <a:pt x="42466" y="535117"/>
                  <a:pt x="9809" y="439867"/>
                </a:cubicBezTo>
                <a:cubicBezTo>
                  <a:pt x="-22848" y="344617"/>
                  <a:pt x="31581" y="216709"/>
                  <a:pt x="91452" y="145952"/>
                </a:cubicBezTo>
                <a:cubicBezTo>
                  <a:pt x="151323" y="75195"/>
                  <a:pt x="281952" y="37095"/>
                  <a:pt x="369038" y="15324"/>
                </a:cubicBezTo>
                <a:cubicBezTo>
                  <a:pt x="456124" y="-6447"/>
                  <a:pt x="532324" y="-3726"/>
                  <a:pt x="613967" y="15324"/>
                </a:cubicBezTo>
                <a:cubicBezTo>
                  <a:pt x="695610" y="34374"/>
                  <a:pt x="790859" y="80638"/>
                  <a:pt x="858895" y="129624"/>
                </a:cubicBezTo>
                <a:cubicBezTo>
                  <a:pt x="926931" y="178610"/>
                  <a:pt x="994967" y="238481"/>
                  <a:pt x="1022181" y="309238"/>
                </a:cubicBezTo>
                <a:cubicBezTo>
                  <a:pt x="1049395" y="379995"/>
                  <a:pt x="1027624" y="497017"/>
                  <a:pt x="1022181" y="554167"/>
                </a:cubicBezTo>
                <a:cubicBezTo>
                  <a:pt x="1016738" y="611317"/>
                  <a:pt x="1035788" y="614038"/>
                  <a:pt x="989524" y="652138"/>
                </a:cubicBezTo>
                <a:cubicBezTo>
                  <a:pt x="943260" y="690238"/>
                  <a:pt x="843927" y="736502"/>
                  <a:pt x="744595" y="782767"/>
                </a:cubicBezTo>
              </a:path>
            </a:pathLst>
          </a:custGeom>
          <a:noFill/>
          <a:ln w="1270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フリーフォーム 82"/>
          <p:cNvSpPr/>
          <p:nvPr/>
        </p:nvSpPr>
        <p:spPr>
          <a:xfrm>
            <a:off x="7376934" y="4223324"/>
            <a:ext cx="781604" cy="659845"/>
          </a:xfrm>
          <a:custGeom>
            <a:avLst/>
            <a:gdLst>
              <a:gd name="connsiteX0" fmla="*/ 287395 w 1035578"/>
              <a:gd name="connsiteY0" fmla="*/ 717452 h 782767"/>
              <a:gd name="connsiteX1" fmla="*/ 9809 w 1035578"/>
              <a:gd name="connsiteY1" fmla="*/ 439867 h 782767"/>
              <a:gd name="connsiteX2" fmla="*/ 91452 w 1035578"/>
              <a:gd name="connsiteY2" fmla="*/ 145952 h 782767"/>
              <a:gd name="connsiteX3" fmla="*/ 369038 w 1035578"/>
              <a:gd name="connsiteY3" fmla="*/ 15324 h 782767"/>
              <a:gd name="connsiteX4" fmla="*/ 613967 w 1035578"/>
              <a:gd name="connsiteY4" fmla="*/ 15324 h 782767"/>
              <a:gd name="connsiteX5" fmla="*/ 858895 w 1035578"/>
              <a:gd name="connsiteY5" fmla="*/ 129624 h 782767"/>
              <a:gd name="connsiteX6" fmla="*/ 1022181 w 1035578"/>
              <a:gd name="connsiteY6" fmla="*/ 309238 h 782767"/>
              <a:gd name="connsiteX7" fmla="*/ 1022181 w 1035578"/>
              <a:gd name="connsiteY7" fmla="*/ 554167 h 782767"/>
              <a:gd name="connsiteX8" fmla="*/ 989524 w 1035578"/>
              <a:gd name="connsiteY8" fmla="*/ 652138 h 782767"/>
              <a:gd name="connsiteX9" fmla="*/ 744595 w 1035578"/>
              <a:gd name="connsiteY9" fmla="*/ 782767 h 782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35578" h="782767">
                <a:moveTo>
                  <a:pt x="287395" y="717452"/>
                </a:moveTo>
                <a:cubicBezTo>
                  <a:pt x="164930" y="626284"/>
                  <a:pt x="42466" y="535117"/>
                  <a:pt x="9809" y="439867"/>
                </a:cubicBezTo>
                <a:cubicBezTo>
                  <a:pt x="-22848" y="344617"/>
                  <a:pt x="31581" y="216709"/>
                  <a:pt x="91452" y="145952"/>
                </a:cubicBezTo>
                <a:cubicBezTo>
                  <a:pt x="151323" y="75195"/>
                  <a:pt x="281952" y="37095"/>
                  <a:pt x="369038" y="15324"/>
                </a:cubicBezTo>
                <a:cubicBezTo>
                  <a:pt x="456124" y="-6447"/>
                  <a:pt x="532324" y="-3726"/>
                  <a:pt x="613967" y="15324"/>
                </a:cubicBezTo>
                <a:cubicBezTo>
                  <a:pt x="695610" y="34374"/>
                  <a:pt x="790859" y="80638"/>
                  <a:pt x="858895" y="129624"/>
                </a:cubicBezTo>
                <a:cubicBezTo>
                  <a:pt x="926931" y="178610"/>
                  <a:pt x="994967" y="238481"/>
                  <a:pt x="1022181" y="309238"/>
                </a:cubicBezTo>
                <a:cubicBezTo>
                  <a:pt x="1049395" y="379995"/>
                  <a:pt x="1027624" y="497017"/>
                  <a:pt x="1022181" y="554167"/>
                </a:cubicBezTo>
                <a:cubicBezTo>
                  <a:pt x="1016738" y="611317"/>
                  <a:pt x="1035788" y="614038"/>
                  <a:pt x="989524" y="652138"/>
                </a:cubicBezTo>
                <a:cubicBezTo>
                  <a:pt x="943260" y="690238"/>
                  <a:pt x="843927" y="736502"/>
                  <a:pt x="744595" y="782767"/>
                </a:cubicBezTo>
              </a:path>
            </a:pathLst>
          </a:custGeom>
          <a:noFill/>
          <a:ln w="1270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フリーフォーム 83"/>
          <p:cNvSpPr/>
          <p:nvPr/>
        </p:nvSpPr>
        <p:spPr>
          <a:xfrm flipH="1" flipV="1">
            <a:off x="5537973" y="5802331"/>
            <a:ext cx="794143" cy="700751"/>
          </a:xfrm>
          <a:custGeom>
            <a:avLst/>
            <a:gdLst>
              <a:gd name="connsiteX0" fmla="*/ 287395 w 1035578"/>
              <a:gd name="connsiteY0" fmla="*/ 717452 h 782767"/>
              <a:gd name="connsiteX1" fmla="*/ 9809 w 1035578"/>
              <a:gd name="connsiteY1" fmla="*/ 439867 h 782767"/>
              <a:gd name="connsiteX2" fmla="*/ 91452 w 1035578"/>
              <a:gd name="connsiteY2" fmla="*/ 145952 h 782767"/>
              <a:gd name="connsiteX3" fmla="*/ 369038 w 1035578"/>
              <a:gd name="connsiteY3" fmla="*/ 15324 h 782767"/>
              <a:gd name="connsiteX4" fmla="*/ 613967 w 1035578"/>
              <a:gd name="connsiteY4" fmla="*/ 15324 h 782767"/>
              <a:gd name="connsiteX5" fmla="*/ 858895 w 1035578"/>
              <a:gd name="connsiteY5" fmla="*/ 129624 h 782767"/>
              <a:gd name="connsiteX6" fmla="*/ 1022181 w 1035578"/>
              <a:gd name="connsiteY6" fmla="*/ 309238 h 782767"/>
              <a:gd name="connsiteX7" fmla="*/ 1022181 w 1035578"/>
              <a:gd name="connsiteY7" fmla="*/ 554167 h 782767"/>
              <a:gd name="connsiteX8" fmla="*/ 989524 w 1035578"/>
              <a:gd name="connsiteY8" fmla="*/ 652138 h 782767"/>
              <a:gd name="connsiteX9" fmla="*/ 744595 w 1035578"/>
              <a:gd name="connsiteY9" fmla="*/ 782767 h 782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35578" h="782767">
                <a:moveTo>
                  <a:pt x="287395" y="717452"/>
                </a:moveTo>
                <a:cubicBezTo>
                  <a:pt x="164930" y="626284"/>
                  <a:pt x="42466" y="535117"/>
                  <a:pt x="9809" y="439867"/>
                </a:cubicBezTo>
                <a:cubicBezTo>
                  <a:pt x="-22848" y="344617"/>
                  <a:pt x="31581" y="216709"/>
                  <a:pt x="91452" y="145952"/>
                </a:cubicBezTo>
                <a:cubicBezTo>
                  <a:pt x="151323" y="75195"/>
                  <a:pt x="281952" y="37095"/>
                  <a:pt x="369038" y="15324"/>
                </a:cubicBezTo>
                <a:cubicBezTo>
                  <a:pt x="456124" y="-6447"/>
                  <a:pt x="532324" y="-3726"/>
                  <a:pt x="613967" y="15324"/>
                </a:cubicBezTo>
                <a:cubicBezTo>
                  <a:pt x="695610" y="34374"/>
                  <a:pt x="790859" y="80638"/>
                  <a:pt x="858895" y="129624"/>
                </a:cubicBezTo>
                <a:cubicBezTo>
                  <a:pt x="926931" y="178610"/>
                  <a:pt x="994967" y="238481"/>
                  <a:pt x="1022181" y="309238"/>
                </a:cubicBezTo>
                <a:cubicBezTo>
                  <a:pt x="1049395" y="379995"/>
                  <a:pt x="1027624" y="497017"/>
                  <a:pt x="1022181" y="554167"/>
                </a:cubicBezTo>
                <a:cubicBezTo>
                  <a:pt x="1016738" y="611317"/>
                  <a:pt x="1035788" y="614038"/>
                  <a:pt x="989524" y="652138"/>
                </a:cubicBezTo>
                <a:cubicBezTo>
                  <a:pt x="943260" y="690238"/>
                  <a:pt x="843927" y="736502"/>
                  <a:pt x="744595" y="782767"/>
                </a:cubicBezTo>
              </a:path>
            </a:pathLst>
          </a:custGeom>
          <a:noFill/>
          <a:ln w="1270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5781098" y="4153652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solidFill>
                  <a:srgbClr val="0000FF"/>
                </a:solidFill>
              </a:rPr>
              <a:t>0</a:t>
            </a:r>
            <a:endParaRPr kumimoji="1" lang="ja-JP" altLang="en-US" sz="2000" dirty="0">
              <a:solidFill>
                <a:srgbClr val="0000FF"/>
              </a:solidFill>
            </a:endParaRPr>
          </a:p>
        </p:txBody>
      </p:sp>
      <p:sp>
        <p:nvSpPr>
          <p:cNvPr id="85" name="テキスト ボックス 84"/>
          <p:cNvSpPr txBox="1"/>
          <p:nvPr/>
        </p:nvSpPr>
        <p:spPr>
          <a:xfrm>
            <a:off x="6319090" y="6100587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solidFill>
                  <a:srgbClr val="FF0000"/>
                </a:solidFill>
              </a:rPr>
              <a:t>0</a:t>
            </a:r>
            <a:endParaRPr kumimoji="1" lang="ja-JP" altLang="en-US" sz="2000" dirty="0">
              <a:solidFill>
                <a:srgbClr val="FF0000"/>
              </a:solidFill>
            </a:endParaRPr>
          </a:p>
        </p:txBody>
      </p:sp>
      <p:sp>
        <p:nvSpPr>
          <p:cNvPr id="86" name="テキスト ボックス 85"/>
          <p:cNvSpPr txBox="1"/>
          <p:nvPr/>
        </p:nvSpPr>
        <p:spPr>
          <a:xfrm>
            <a:off x="7672687" y="3836810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solidFill>
                  <a:srgbClr val="CC3300"/>
                </a:solidFill>
              </a:rPr>
              <a:t>0</a:t>
            </a:r>
            <a:endParaRPr kumimoji="1" lang="ja-JP" altLang="en-US" sz="2000" dirty="0">
              <a:solidFill>
                <a:srgbClr val="CC3300"/>
              </a:solidFill>
            </a:endParaRPr>
          </a:p>
        </p:txBody>
      </p:sp>
      <p:sp>
        <p:nvSpPr>
          <p:cNvPr id="87" name="テキスト ボックス 86"/>
          <p:cNvSpPr txBox="1"/>
          <p:nvPr/>
        </p:nvSpPr>
        <p:spPr>
          <a:xfrm>
            <a:off x="6258053" y="5308815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>
                <a:solidFill>
                  <a:srgbClr val="009900"/>
                </a:solidFill>
              </a:rPr>
              <a:t>1</a:t>
            </a:r>
            <a:endParaRPr kumimoji="1" lang="ja-JP" altLang="en-US" sz="2000" dirty="0">
              <a:solidFill>
                <a:srgbClr val="009900"/>
              </a:solidFill>
            </a:endParaRPr>
          </a:p>
        </p:txBody>
      </p:sp>
      <p:sp>
        <p:nvSpPr>
          <p:cNvPr id="88" name="テキスト ボックス 87"/>
          <p:cNvSpPr txBox="1"/>
          <p:nvPr/>
        </p:nvSpPr>
        <p:spPr>
          <a:xfrm>
            <a:off x="5364088" y="5247852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>
                <a:solidFill>
                  <a:srgbClr val="009900"/>
                </a:solidFill>
              </a:rPr>
              <a:t>1</a:t>
            </a:r>
            <a:endParaRPr kumimoji="1" lang="ja-JP" altLang="en-US" sz="2000" dirty="0">
              <a:solidFill>
                <a:srgbClr val="009900"/>
              </a:solidFill>
            </a:endParaRPr>
          </a:p>
        </p:txBody>
      </p:sp>
      <p:sp>
        <p:nvSpPr>
          <p:cNvPr id="89" name="テキスト ボックス 88"/>
          <p:cNvSpPr txBox="1"/>
          <p:nvPr/>
        </p:nvSpPr>
        <p:spPr>
          <a:xfrm>
            <a:off x="7672687" y="4236920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>
                <a:solidFill>
                  <a:srgbClr val="CC3300"/>
                </a:solidFill>
              </a:rPr>
              <a:t>1</a:t>
            </a:r>
            <a:endParaRPr kumimoji="1" lang="ja-JP" altLang="en-US" sz="2000" dirty="0">
              <a:solidFill>
                <a:srgbClr val="CC3300"/>
              </a:solidFill>
            </a:endParaRPr>
          </a:p>
        </p:txBody>
      </p:sp>
      <p:sp>
        <p:nvSpPr>
          <p:cNvPr id="90" name="テキスト ボックス 89"/>
          <p:cNvSpPr txBox="1"/>
          <p:nvPr/>
        </p:nvSpPr>
        <p:spPr>
          <a:xfrm>
            <a:off x="7110968" y="4950757"/>
            <a:ext cx="2984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ε</a:t>
            </a:r>
            <a:endParaRPr kumimoji="1" lang="ja-JP" altLang="en-US" sz="2000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4744551" y="4806968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⇒</a:t>
            </a:r>
            <a:endParaRPr kumimoji="1" lang="ja-JP" altLang="en-US" sz="2000" dirty="0"/>
          </a:p>
        </p:txBody>
      </p:sp>
      <p:sp>
        <p:nvSpPr>
          <p:cNvPr id="16" name="下矢印 15"/>
          <p:cNvSpPr/>
          <p:nvPr/>
        </p:nvSpPr>
        <p:spPr>
          <a:xfrm>
            <a:off x="6114160" y="3864257"/>
            <a:ext cx="463520" cy="4331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右矢印 16"/>
          <p:cNvSpPr/>
          <p:nvPr/>
        </p:nvSpPr>
        <p:spPr>
          <a:xfrm flipH="1">
            <a:off x="4188272" y="5412504"/>
            <a:ext cx="556500" cy="4365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4619203" y="2029812"/>
            <a:ext cx="2491765" cy="1687247"/>
          </a:xfrm>
          <a:prstGeom prst="rect">
            <a:avLst/>
          </a:prstGeom>
          <a:noFill/>
          <a:ln w="2540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2" name="正方形/長方形 91"/>
          <p:cNvSpPr/>
          <p:nvPr/>
        </p:nvSpPr>
        <p:spPr>
          <a:xfrm>
            <a:off x="7139035" y="3864257"/>
            <a:ext cx="1513625" cy="1509852"/>
          </a:xfrm>
          <a:prstGeom prst="rect">
            <a:avLst/>
          </a:prstGeom>
          <a:noFill/>
          <a:ln w="2540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5" name="正方形/長方形 94"/>
          <p:cNvSpPr/>
          <p:nvPr/>
        </p:nvSpPr>
        <p:spPr>
          <a:xfrm>
            <a:off x="1217440" y="1861967"/>
            <a:ext cx="3197589" cy="1743941"/>
          </a:xfrm>
          <a:prstGeom prst="rect">
            <a:avLst/>
          </a:prstGeom>
          <a:noFill/>
          <a:ln w="25400"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6" name="正方形/長方形 95"/>
          <p:cNvSpPr/>
          <p:nvPr/>
        </p:nvSpPr>
        <p:spPr>
          <a:xfrm>
            <a:off x="1342241" y="3252582"/>
            <a:ext cx="2966523" cy="1400554"/>
          </a:xfrm>
          <a:prstGeom prst="rect">
            <a:avLst/>
          </a:prstGeom>
          <a:noFill/>
          <a:ln w="254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7" name="正方形/長方形 96"/>
          <p:cNvSpPr/>
          <p:nvPr/>
        </p:nvSpPr>
        <p:spPr>
          <a:xfrm>
            <a:off x="5091128" y="4680962"/>
            <a:ext cx="1658500" cy="1916390"/>
          </a:xfrm>
          <a:prstGeom prst="rect">
            <a:avLst/>
          </a:prstGeom>
          <a:noFill/>
          <a:ln w="254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フリーフォーム 6"/>
          <p:cNvSpPr/>
          <p:nvPr/>
        </p:nvSpPr>
        <p:spPr>
          <a:xfrm>
            <a:off x="5361709" y="4429351"/>
            <a:ext cx="1177636" cy="405885"/>
          </a:xfrm>
          <a:custGeom>
            <a:avLst/>
            <a:gdLst>
              <a:gd name="connsiteX0" fmla="*/ 0 w 1177636"/>
              <a:gd name="connsiteY0" fmla="*/ 405885 h 405885"/>
              <a:gd name="connsiteX1" fmla="*/ 166255 w 1177636"/>
              <a:gd name="connsiteY1" fmla="*/ 114940 h 405885"/>
              <a:gd name="connsiteX2" fmla="*/ 304800 w 1177636"/>
              <a:gd name="connsiteY2" fmla="*/ 17958 h 405885"/>
              <a:gd name="connsiteX3" fmla="*/ 443346 w 1177636"/>
              <a:gd name="connsiteY3" fmla="*/ 4104 h 405885"/>
              <a:gd name="connsiteX4" fmla="*/ 581891 w 1177636"/>
              <a:gd name="connsiteY4" fmla="*/ 4104 h 405885"/>
              <a:gd name="connsiteX5" fmla="*/ 762000 w 1177636"/>
              <a:gd name="connsiteY5" fmla="*/ 4104 h 405885"/>
              <a:gd name="connsiteX6" fmla="*/ 983673 w 1177636"/>
              <a:gd name="connsiteY6" fmla="*/ 59522 h 405885"/>
              <a:gd name="connsiteX7" fmla="*/ 1122218 w 1177636"/>
              <a:gd name="connsiteY7" fmla="*/ 225776 h 405885"/>
              <a:gd name="connsiteX8" fmla="*/ 1177636 w 1177636"/>
              <a:gd name="connsiteY8" fmla="*/ 392031 h 405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7636" h="405885">
                <a:moveTo>
                  <a:pt x="0" y="405885"/>
                </a:moveTo>
                <a:cubicBezTo>
                  <a:pt x="57727" y="292739"/>
                  <a:pt x="115455" y="179594"/>
                  <a:pt x="166255" y="114940"/>
                </a:cubicBezTo>
                <a:cubicBezTo>
                  <a:pt x="217055" y="50286"/>
                  <a:pt x="258618" y="36431"/>
                  <a:pt x="304800" y="17958"/>
                </a:cubicBezTo>
                <a:cubicBezTo>
                  <a:pt x="350982" y="-515"/>
                  <a:pt x="397164" y="6413"/>
                  <a:pt x="443346" y="4104"/>
                </a:cubicBezTo>
                <a:cubicBezTo>
                  <a:pt x="489528" y="1795"/>
                  <a:pt x="581891" y="4104"/>
                  <a:pt x="581891" y="4104"/>
                </a:cubicBezTo>
                <a:cubicBezTo>
                  <a:pt x="635000" y="4104"/>
                  <a:pt x="695036" y="-5132"/>
                  <a:pt x="762000" y="4104"/>
                </a:cubicBezTo>
                <a:cubicBezTo>
                  <a:pt x="828964" y="13340"/>
                  <a:pt x="923637" y="22577"/>
                  <a:pt x="983673" y="59522"/>
                </a:cubicBezTo>
                <a:cubicBezTo>
                  <a:pt x="1043709" y="96467"/>
                  <a:pt x="1089891" y="170358"/>
                  <a:pt x="1122218" y="225776"/>
                </a:cubicBezTo>
                <a:cubicBezTo>
                  <a:pt x="1154545" y="281194"/>
                  <a:pt x="1166090" y="336612"/>
                  <a:pt x="1177636" y="392031"/>
                </a:cubicBezTo>
              </a:path>
            </a:pathLst>
          </a:custGeom>
          <a:noFill/>
          <a:ln w="1270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8" name="正方形/長方形 97"/>
          <p:cNvSpPr/>
          <p:nvPr/>
        </p:nvSpPr>
        <p:spPr>
          <a:xfrm>
            <a:off x="4711830" y="4275317"/>
            <a:ext cx="2239544" cy="945176"/>
          </a:xfrm>
          <a:prstGeom prst="rect">
            <a:avLst/>
          </a:prstGeom>
          <a:noFill/>
          <a:ln w="25400"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8351112" y="6333805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23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43373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1187624" y="1268760"/>
            <a:ext cx="7125669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一般</a:t>
            </a:r>
            <a:r>
              <a:rPr lang="ja-JP" altLang="en-US" dirty="0" smtClean="0"/>
              <a:t>に、一つの正則言語に対して複数の正則表現が存在する。したがって、</a:t>
            </a:r>
            <a:endParaRPr lang="en-US" altLang="ja-JP" dirty="0" smtClean="0"/>
          </a:p>
          <a:p>
            <a:r>
              <a:rPr kumimoji="1" lang="ja-JP" altLang="en-US" dirty="0"/>
              <a:t>２つ</a:t>
            </a:r>
            <a:r>
              <a:rPr kumimoji="1" lang="ja-JP" altLang="en-US" dirty="0" smtClean="0"/>
              <a:t>の異なる正則表現の等価性判定は、</a:t>
            </a:r>
            <a:r>
              <a:rPr lang="ja-JP" altLang="en-US" dirty="0"/>
              <a:t> ２つの異なる正則</a:t>
            </a:r>
            <a:r>
              <a:rPr lang="ja-JP" altLang="en-US" dirty="0" smtClean="0"/>
              <a:t>表現を上記の手続き</a:t>
            </a:r>
            <a:endParaRPr lang="en-US" altLang="ja-JP" dirty="0" smtClean="0"/>
          </a:p>
          <a:p>
            <a:r>
              <a:rPr kumimoji="1" lang="ja-JP" altLang="en-US" dirty="0" smtClean="0"/>
              <a:t>により、等価な決定性有限オートマトンに変換した後に、等価性判定アルゴリズム</a:t>
            </a:r>
            <a:endParaRPr kumimoji="1" lang="en-US" altLang="ja-JP" dirty="0" smtClean="0"/>
          </a:p>
          <a:p>
            <a:r>
              <a:rPr lang="ja-JP" altLang="en-US" dirty="0" smtClean="0"/>
              <a:t>を適用することにより実施する。</a:t>
            </a:r>
            <a:endParaRPr lang="en-US" altLang="ja-JP" dirty="0" smtClean="0"/>
          </a:p>
          <a:p>
            <a:r>
              <a:rPr kumimoji="1" lang="ja-JP" altLang="en-US" dirty="0" smtClean="0"/>
              <a:t>同じ正則言語についても、対応する非決定性有限オートマトンや正則表現は複数</a:t>
            </a:r>
            <a:endParaRPr kumimoji="1" lang="en-US" altLang="ja-JP" dirty="0" smtClean="0"/>
          </a:p>
          <a:p>
            <a:r>
              <a:rPr lang="ja-JP" altLang="en-US" dirty="0"/>
              <a:t>存在</a:t>
            </a:r>
            <a:r>
              <a:rPr lang="ja-JP" altLang="en-US" dirty="0" smtClean="0"/>
              <a:t>するのに対し、最簡決定性有限オートマトンは一意に定まる</a:t>
            </a:r>
            <a:r>
              <a:rPr lang="ja-JP" altLang="en-US" dirty="0"/>
              <a:t>という</a:t>
            </a:r>
            <a:r>
              <a:rPr lang="ja-JP" altLang="en-US" dirty="0" smtClean="0"/>
              <a:t>、性質が</a:t>
            </a:r>
            <a:endParaRPr lang="en-US" altLang="ja-JP" dirty="0" smtClean="0"/>
          </a:p>
          <a:p>
            <a:r>
              <a:rPr kumimoji="1" lang="ja-JP" altLang="en-US" dirty="0"/>
              <a:t>あること</a:t>
            </a:r>
            <a:r>
              <a:rPr kumimoji="1" lang="ja-JP" altLang="en-US" dirty="0" smtClean="0"/>
              <a:t>を思い起こすことができる。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8028384" y="6165304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24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02016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テキスト ボックス 1"/>
          <p:cNvSpPr txBox="1">
            <a:spLocks noChangeArrowheads="1"/>
          </p:cNvSpPr>
          <p:nvPr/>
        </p:nvSpPr>
        <p:spPr bwMode="auto">
          <a:xfrm>
            <a:off x="755650" y="908050"/>
            <a:ext cx="8117928" cy="526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en-US" altLang="ja-JP" b="1" dirty="0" smtClean="0"/>
              <a:t>§2.6</a:t>
            </a:r>
            <a:r>
              <a:rPr lang="ja-JP" altLang="en-US" b="1" dirty="0"/>
              <a:t>　正則言語族の演算に</a:t>
            </a:r>
            <a:r>
              <a:rPr lang="ja-JP" altLang="en-US" b="1" dirty="0" smtClean="0"/>
              <a:t>関する閉</a:t>
            </a:r>
            <a:r>
              <a:rPr lang="ja-JP" altLang="en-US" b="1" dirty="0"/>
              <a:t>包</a:t>
            </a:r>
            <a:r>
              <a:rPr lang="ja-JP" altLang="en-US" b="1" dirty="0" smtClean="0"/>
              <a:t>性</a:t>
            </a:r>
            <a:endParaRPr lang="en-US" altLang="ja-JP" b="1" dirty="0"/>
          </a:p>
          <a:p>
            <a:pPr eaLnBrk="1" hangingPunct="1"/>
            <a:endParaRPr lang="en-US" altLang="ja-JP" dirty="0"/>
          </a:p>
          <a:p>
            <a:pPr eaLnBrk="1" hangingPunct="1"/>
            <a:r>
              <a:rPr lang="ja-JP" altLang="en-US" dirty="0"/>
              <a:t>正則言語族：正則言語の性質を持つ言語の集まり</a:t>
            </a:r>
            <a:endParaRPr lang="en-US" altLang="ja-JP" dirty="0"/>
          </a:p>
          <a:p>
            <a:pPr eaLnBrk="1" hangingPunct="1"/>
            <a:endParaRPr lang="en-US" altLang="ja-JP" dirty="0"/>
          </a:p>
          <a:p>
            <a:pPr eaLnBrk="1" hangingPunct="1"/>
            <a:r>
              <a:rPr lang="ja-JP" altLang="en-US" dirty="0"/>
              <a:t>集合の閉包性：</a:t>
            </a:r>
            <a:endParaRPr lang="en-US" altLang="ja-JP" dirty="0"/>
          </a:p>
          <a:p>
            <a:pPr eaLnBrk="1" hangingPunct="1"/>
            <a:r>
              <a:rPr lang="ja-JP" altLang="en-US" dirty="0"/>
              <a:t>　　　集合の要素に関する演算の結果得られた要素</a:t>
            </a:r>
            <a:r>
              <a:rPr lang="ja-JP" altLang="en-US" dirty="0" smtClean="0"/>
              <a:t>が当該</a:t>
            </a:r>
            <a:r>
              <a:rPr lang="ja-JP" altLang="en-US" dirty="0"/>
              <a:t>集合の要素になっているとき</a:t>
            </a:r>
            <a:r>
              <a:rPr lang="ja-JP" altLang="en-US" dirty="0" smtClean="0"/>
              <a:t>、</a:t>
            </a:r>
            <a:endParaRPr lang="en-US" altLang="ja-JP" dirty="0" smtClean="0"/>
          </a:p>
          <a:p>
            <a:pPr eaLnBrk="1" hangingPunct="1"/>
            <a:r>
              <a:rPr lang="ja-JP" altLang="en-US" dirty="0"/>
              <a:t>　</a:t>
            </a:r>
            <a:r>
              <a:rPr lang="ja-JP" altLang="en-US" dirty="0" smtClean="0"/>
              <a:t>　その</a:t>
            </a:r>
            <a:r>
              <a:rPr lang="ja-JP" altLang="en-US" dirty="0"/>
              <a:t>集合</a:t>
            </a:r>
            <a:r>
              <a:rPr lang="ja-JP" altLang="en-US" dirty="0" smtClean="0"/>
              <a:t>はその</a:t>
            </a:r>
            <a:r>
              <a:rPr lang="ja-JP" altLang="en-US" dirty="0"/>
              <a:t>演算に関して閉包性があるという。</a:t>
            </a:r>
            <a:endParaRPr lang="en-US" altLang="ja-JP" dirty="0"/>
          </a:p>
          <a:p>
            <a:pPr eaLnBrk="1" hangingPunct="1"/>
            <a:endParaRPr lang="en-US" altLang="ja-JP" dirty="0"/>
          </a:p>
          <a:p>
            <a:pPr eaLnBrk="1" hangingPunct="1"/>
            <a:r>
              <a:rPr lang="ja-JP" altLang="en-US" dirty="0"/>
              <a:t>例　　自然数という集合</a:t>
            </a:r>
            <a:endParaRPr lang="en-US" altLang="ja-JP" dirty="0"/>
          </a:p>
          <a:p>
            <a:pPr eaLnBrk="1" hangingPunct="1"/>
            <a:endParaRPr lang="en-US" altLang="ja-JP" dirty="0"/>
          </a:p>
          <a:p>
            <a:pPr eaLnBrk="1" hangingPunct="1"/>
            <a:r>
              <a:rPr lang="ja-JP" altLang="en-US" dirty="0"/>
              <a:t>　　　　演算　　　　演算事例　　　　演算の結果</a:t>
            </a:r>
            <a:endParaRPr lang="en-US" altLang="ja-JP" dirty="0"/>
          </a:p>
          <a:p>
            <a:pPr eaLnBrk="1" hangingPunct="1"/>
            <a:r>
              <a:rPr lang="ja-JP" altLang="en-US" dirty="0"/>
              <a:t>　　　　　＋　　　　　１＋３　　　　　４（自然数の集合に含まれている）　⇒＋演算に関して</a:t>
            </a:r>
            <a:endParaRPr lang="en-US" altLang="ja-JP" dirty="0"/>
          </a:p>
          <a:p>
            <a:pPr eaLnBrk="1" hangingPunct="1"/>
            <a:r>
              <a:rPr lang="ja-JP" altLang="en-US" dirty="0"/>
              <a:t>　　　　　　　　　　　　　　　　　　　　　　　　　　　　　　　　　　　　　　　　　　　　自然数は閉じて</a:t>
            </a:r>
            <a:r>
              <a:rPr lang="ja-JP" altLang="en-US" dirty="0" smtClean="0"/>
              <a:t>いる</a:t>
            </a:r>
            <a:endParaRPr lang="en-US" altLang="ja-JP" dirty="0" smtClean="0"/>
          </a:p>
          <a:p>
            <a:pPr eaLnBrk="1" hangingPunct="1"/>
            <a:r>
              <a:rPr lang="ja-JP" altLang="en-US" dirty="0"/>
              <a:t>　</a:t>
            </a:r>
            <a:r>
              <a:rPr lang="ja-JP" altLang="en-US" dirty="0" smtClean="0"/>
              <a:t>　　　　　　　　　　　　　　　　　　　　　　　　　　　　　　　　　　　　　　　　　⇒</a:t>
            </a:r>
            <a:r>
              <a:rPr lang="ja-JP" altLang="en-US" dirty="0" smtClean="0">
                <a:solidFill>
                  <a:srgbClr val="0000FF"/>
                </a:solidFill>
              </a:rPr>
              <a:t>＋演算は自然数に</a:t>
            </a:r>
            <a:endParaRPr lang="en-US" altLang="ja-JP" dirty="0" smtClean="0">
              <a:solidFill>
                <a:srgbClr val="0000FF"/>
              </a:solidFill>
            </a:endParaRPr>
          </a:p>
          <a:p>
            <a:pPr eaLnBrk="1" hangingPunct="1"/>
            <a:r>
              <a:rPr lang="ja-JP" altLang="en-US" dirty="0">
                <a:solidFill>
                  <a:srgbClr val="0000FF"/>
                </a:solidFill>
              </a:rPr>
              <a:t>　</a:t>
            </a:r>
            <a:r>
              <a:rPr lang="ja-JP" altLang="en-US" dirty="0" smtClean="0">
                <a:solidFill>
                  <a:srgbClr val="0000FF"/>
                </a:solidFill>
              </a:rPr>
              <a:t>　　　　　　　　　　　　　　　　　　　　　　　　　　　　　　　　　　　　　　　　　　　関して閉包性がある</a:t>
            </a:r>
            <a:endParaRPr lang="en-US" altLang="ja-JP" dirty="0" smtClean="0">
              <a:solidFill>
                <a:srgbClr val="0000FF"/>
              </a:solidFill>
            </a:endParaRPr>
          </a:p>
          <a:p>
            <a:pPr eaLnBrk="1" hangingPunct="1"/>
            <a:endParaRPr lang="en-US" altLang="ja-JP" dirty="0"/>
          </a:p>
          <a:p>
            <a:pPr eaLnBrk="1" hangingPunct="1"/>
            <a:r>
              <a:rPr lang="ja-JP" altLang="en-US" dirty="0"/>
              <a:t>　　　　　－　　　　　１－３　　　　　－２（自然数の集合に含まれて　　　⇒</a:t>
            </a:r>
            <a:r>
              <a:rPr lang="ja-JP" altLang="en-US" dirty="0" err="1"/>
              <a:t>ー</a:t>
            </a:r>
            <a:r>
              <a:rPr lang="ja-JP" altLang="en-US" dirty="0"/>
              <a:t>演算に関して</a:t>
            </a:r>
            <a:endParaRPr lang="en-US" altLang="ja-JP" dirty="0"/>
          </a:p>
          <a:p>
            <a:pPr eaLnBrk="1" hangingPunct="1"/>
            <a:r>
              <a:rPr lang="ja-JP" altLang="en-US" dirty="0"/>
              <a:t>　　　　　　　　　　　　　　　　　　　　　　　いない）　　　　　　　　　　　　　　　　自然数は閉じて</a:t>
            </a:r>
            <a:r>
              <a:rPr lang="ja-JP" altLang="en-US" dirty="0" smtClean="0"/>
              <a:t>いない</a:t>
            </a:r>
            <a:endParaRPr lang="en-US" altLang="ja-JP" dirty="0" smtClean="0"/>
          </a:p>
          <a:p>
            <a:pPr eaLnBrk="1" hangingPunct="1"/>
            <a:r>
              <a:rPr lang="ja-JP" altLang="en-US" dirty="0"/>
              <a:t>　</a:t>
            </a:r>
            <a:r>
              <a:rPr lang="ja-JP" altLang="en-US" dirty="0" smtClean="0"/>
              <a:t>　　　　　　　　　　　　　　　　　　　　　　　　　　　　　　　　　　　　　　　　　⇒</a:t>
            </a:r>
            <a:r>
              <a:rPr lang="ja-JP" altLang="en-US" dirty="0" smtClean="0">
                <a:solidFill>
                  <a:srgbClr val="0000FF"/>
                </a:solidFill>
              </a:rPr>
              <a:t>－演算は自然数に</a:t>
            </a:r>
            <a:endParaRPr lang="en-US" altLang="ja-JP" dirty="0" smtClean="0">
              <a:solidFill>
                <a:srgbClr val="0000FF"/>
              </a:solidFill>
            </a:endParaRPr>
          </a:p>
          <a:p>
            <a:pPr eaLnBrk="1" hangingPunct="1"/>
            <a:r>
              <a:rPr lang="ja-JP" altLang="en-US" dirty="0">
                <a:solidFill>
                  <a:srgbClr val="0000FF"/>
                </a:solidFill>
              </a:rPr>
              <a:t>　</a:t>
            </a:r>
            <a:r>
              <a:rPr lang="ja-JP" altLang="en-US" dirty="0" smtClean="0">
                <a:solidFill>
                  <a:srgbClr val="0000FF"/>
                </a:solidFill>
              </a:rPr>
              <a:t>　　　　　　　　　　　　　　　　　　　　　　　　　　　　　　　　　　　　　　　　　　　関して閉包性がない</a:t>
            </a:r>
            <a:endParaRPr lang="en-US" altLang="ja-JP" dirty="0">
              <a:solidFill>
                <a:srgbClr val="0000FF"/>
              </a:solidFill>
            </a:endParaRPr>
          </a:p>
          <a:p>
            <a:pPr eaLnBrk="1" hangingPunct="1"/>
            <a:endParaRPr lang="ja-JP" altLang="en-US" dirty="0">
              <a:solidFill>
                <a:srgbClr val="0000FF"/>
              </a:solidFill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8316416" y="6453336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25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テキスト ボックス 1"/>
          <p:cNvSpPr txBox="1">
            <a:spLocks noChangeArrowheads="1"/>
          </p:cNvSpPr>
          <p:nvPr/>
        </p:nvSpPr>
        <p:spPr bwMode="auto">
          <a:xfrm>
            <a:off x="611064" y="860514"/>
            <a:ext cx="8209408" cy="5016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ja-JP" altLang="en-US" dirty="0" smtClean="0"/>
              <a:t>　記号の有限集合</a:t>
            </a:r>
            <a:r>
              <a:rPr lang="en-US" altLang="ja-JP" dirty="0" smtClean="0"/>
              <a:t>Σ</a:t>
            </a:r>
            <a:r>
              <a:rPr lang="ja-JP" altLang="en-US" dirty="0" smtClean="0"/>
              <a:t>上のある性質を満たす言語全体からなる</a:t>
            </a:r>
            <a:r>
              <a:rPr lang="ja-JP" altLang="en-US" dirty="0" smtClean="0">
                <a:solidFill>
                  <a:srgbClr val="FF0000"/>
                </a:solidFill>
              </a:rPr>
              <a:t>集合族</a:t>
            </a:r>
            <a:r>
              <a:rPr lang="ja-JP" altLang="en-US" dirty="0" smtClean="0"/>
              <a:t>（集合をその要素とする</a:t>
            </a:r>
            <a:endParaRPr lang="en-US" altLang="ja-JP" dirty="0" smtClean="0"/>
          </a:p>
          <a:p>
            <a:pPr eaLnBrk="1" hangingPunct="1"/>
            <a:r>
              <a:rPr lang="ja-JP" altLang="en-US" dirty="0" smtClean="0"/>
              <a:t>集合）を</a:t>
            </a:r>
            <a:r>
              <a:rPr lang="en-US" altLang="ja-JP" dirty="0" smtClean="0"/>
              <a:t>Σ</a:t>
            </a:r>
            <a:r>
              <a:rPr lang="ja-JP" altLang="en-US" dirty="0" smtClean="0"/>
              <a:t>上の</a:t>
            </a:r>
            <a:r>
              <a:rPr lang="ja-JP" altLang="en-US" b="1" dirty="0" smtClean="0">
                <a:solidFill>
                  <a:srgbClr val="FF0000"/>
                </a:solidFill>
              </a:rPr>
              <a:t>言語族</a:t>
            </a:r>
            <a:r>
              <a:rPr lang="ja-JP" altLang="en-US" dirty="0" smtClean="0"/>
              <a:t>と呼ぶ。</a:t>
            </a:r>
            <a:r>
              <a:rPr lang="en-US" altLang="ja-JP" dirty="0" smtClean="0"/>
              <a:t>F</a:t>
            </a:r>
            <a:r>
              <a:rPr lang="en-US" altLang="ja-JP" baseline="-25000" dirty="0" smtClean="0"/>
              <a:t>Σ</a:t>
            </a:r>
            <a:r>
              <a:rPr lang="ja-JP" altLang="en-US" dirty="0" smtClean="0"/>
              <a:t>を</a:t>
            </a:r>
            <a:r>
              <a:rPr lang="en-US" altLang="ja-JP" dirty="0" smtClean="0"/>
              <a:t>Σ</a:t>
            </a:r>
            <a:r>
              <a:rPr lang="ja-JP" altLang="en-US" dirty="0" smtClean="0"/>
              <a:t>上のある言語族とする。</a:t>
            </a:r>
            <a:endParaRPr lang="en-US" altLang="ja-JP" dirty="0" smtClean="0"/>
          </a:p>
          <a:p>
            <a:pPr eaLnBrk="1" hangingPunct="1"/>
            <a:endParaRPr lang="en-US" altLang="ja-JP" dirty="0" smtClean="0"/>
          </a:p>
          <a:p>
            <a:pPr eaLnBrk="1" hangingPunct="1"/>
            <a:r>
              <a:rPr lang="ja-JP" altLang="en-US" dirty="0" smtClean="0"/>
              <a:t>　　　　　　　　　　　　　　　　　</a:t>
            </a:r>
            <a:r>
              <a:rPr lang="en-US" altLang="ja-JP" dirty="0" smtClean="0">
                <a:solidFill>
                  <a:srgbClr val="0000FF"/>
                </a:solidFill>
              </a:rPr>
              <a:t>Σ</a:t>
            </a:r>
            <a:r>
              <a:rPr lang="ja-JP" altLang="en-US" dirty="0" smtClean="0">
                <a:solidFill>
                  <a:srgbClr val="0000FF"/>
                </a:solidFill>
              </a:rPr>
              <a:t>上の言語族</a:t>
            </a:r>
            <a:r>
              <a:rPr lang="en-US" altLang="ja-JP" dirty="0" smtClean="0">
                <a:solidFill>
                  <a:srgbClr val="0000FF"/>
                </a:solidFill>
              </a:rPr>
              <a:t>F</a:t>
            </a:r>
            <a:r>
              <a:rPr lang="en-US" altLang="ja-JP" baseline="-25000" dirty="0" smtClean="0">
                <a:solidFill>
                  <a:srgbClr val="0000FF"/>
                </a:solidFill>
              </a:rPr>
              <a:t>Σ</a:t>
            </a:r>
            <a:r>
              <a:rPr lang="ja-JP" altLang="en-US" dirty="0">
                <a:solidFill>
                  <a:srgbClr val="0000FF"/>
                </a:solidFill>
              </a:rPr>
              <a:t>と</a:t>
            </a:r>
            <a:r>
              <a:rPr lang="ja-JP" altLang="en-US" dirty="0" smtClean="0">
                <a:solidFill>
                  <a:srgbClr val="0000FF"/>
                </a:solidFill>
              </a:rPr>
              <a:t>いう名前の集合族</a:t>
            </a:r>
            <a:endParaRPr lang="en-US" altLang="ja-JP" dirty="0" smtClean="0">
              <a:solidFill>
                <a:srgbClr val="0000FF"/>
              </a:solidFill>
            </a:endParaRPr>
          </a:p>
          <a:p>
            <a:pPr eaLnBrk="1" hangingPunct="1"/>
            <a:r>
              <a:rPr lang="ja-JP" altLang="en-US" dirty="0" smtClean="0"/>
              <a:t>　　記号</a:t>
            </a:r>
            <a:r>
              <a:rPr lang="en-US" altLang="ja-JP" dirty="0" smtClean="0"/>
              <a:t>0,1</a:t>
            </a:r>
            <a:r>
              <a:rPr lang="ja-JP" altLang="en-US" dirty="0" smtClean="0"/>
              <a:t>からなる</a:t>
            </a:r>
            <a:endParaRPr lang="en-US" altLang="ja-JP" dirty="0" smtClean="0"/>
          </a:p>
          <a:p>
            <a:pPr eaLnBrk="1" hangingPunct="1"/>
            <a:r>
              <a:rPr lang="ja-JP" altLang="en-US" dirty="0"/>
              <a:t>　</a:t>
            </a:r>
            <a:r>
              <a:rPr lang="ja-JP" altLang="en-US" dirty="0" smtClean="0"/>
              <a:t>　</a:t>
            </a:r>
            <a:r>
              <a:rPr lang="ja-JP" altLang="en-US" b="1" dirty="0" smtClean="0">
                <a:solidFill>
                  <a:srgbClr val="009900"/>
                </a:solidFill>
              </a:rPr>
              <a:t>記号の有限集合</a:t>
            </a:r>
            <a:r>
              <a:rPr lang="en-US" altLang="ja-JP" b="1" dirty="0" smtClean="0">
                <a:solidFill>
                  <a:srgbClr val="009900"/>
                </a:solidFill>
              </a:rPr>
              <a:t>Σ</a:t>
            </a:r>
            <a:r>
              <a:rPr lang="ja-JP" altLang="en-US" dirty="0" smtClean="0"/>
              <a:t>　　　　　</a:t>
            </a:r>
            <a:endParaRPr lang="en-US" altLang="ja-JP" dirty="0" smtClean="0"/>
          </a:p>
          <a:p>
            <a:pPr eaLnBrk="1" hangingPunct="1"/>
            <a:r>
              <a:rPr lang="ja-JP" altLang="en-US" dirty="0"/>
              <a:t>　</a:t>
            </a:r>
            <a:r>
              <a:rPr lang="ja-JP" altLang="en-US" dirty="0" smtClean="0"/>
              <a:t>　</a:t>
            </a:r>
            <a:r>
              <a:rPr lang="en-US" altLang="ja-JP" b="1" dirty="0" smtClean="0">
                <a:solidFill>
                  <a:srgbClr val="009900"/>
                </a:solidFill>
              </a:rPr>
              <a:t>Σ</a:t>
            </a:r>
            <a:r>
              <a:rPr lang="ja-JP" altLang="en-US" b="1" dirty="0" smtClean="0">
                <a:solidFill>
                  <a:srgbClr val="009900"/>
                </a:solidFill>
              </a:rPr>
              <a:t>＝</a:t>
            </a:r>
            <a:r>
              <a:rPr lang="en-US" altLang="ja-JP" b="1" dirty="0" smtClean="0">
                <a:solidFill>
                  <a:srgbClr val="009900"/>
                </a:solidFill>
              </a:rPr>
              <a:t>{0,1}</a:t>
            </a:r>
            <a:r>
              <a:rPr lang="ja-JP" altLang="en-US" dirty="0" smtClean="0"/>
              <a:t>　　　　　　　　　　　</a:t>
            </a:r>
            <a:endParaRPr lang="en-US" altLang="ja-JP" dirty="0" smtClean="0"/>
          </a:p>
          <a:p>
            <a:pPr eaLnBrk="1" hangingPunct="1"/>
            <a:endParaRPr lang="en-US" altLang="ja-JP" dirty="0" smtClean="0"/>
          </a:p>
          <a:p>
            <a:pPr eaLnBrk="1" hangingPunct="1"/>
            <a:r>
              <a:rPr lang="ja-JP" altLang="en-US" dirty="0" smtClean="0"/>
              <a:t>　　　　</a:t>
            </a:r>
            <a:r>
              <a:rPr lang="en-US" altLang="ja-JP" dirty="0" smtClean="0"/>
              <a:t>0</a:t>
            </a:r>
            <a:r>
              <a:rPr lang="ja-JP" altLang="en-US" dirty="0" smtClean="0"/>
              <a:t>　　</a:t>
            </a:r>
            <a:r>
              <a:rPr lang="en-US" altLang="ja-JP" dirty="0" smtClean="0"/>
              <a:t>1</a:t>
            </a:r>
          </a:p>
          <a:p>
            <a:pPr eaLnBrk="1" hangingPunct="1"/>
            <a:endParaRPr lang="en-US" altLang="ja-JP" dirty="0"/>
          </a:p>
          <a:p>
            <a:pPr eaLnBrk="1" hangingPunct="1"/>
            <a:endParaRPr lang="en-US" altLang="ja-JP" dirty="0" smtClean="0"/>
          </a:p>
          <a:p>
            <a:pPr eaLnBrk="1" hangingPunct="1"/>
            <a:endParaRPr lang="en-US" altLang="ja-JP" dirty="0"/>
          </a:p>
          <a:p>
            <a:pPr eaLnBrk="1" hangingPunct="1"/>
            <a:endParaRPr lang="en-US" altLang="ja-JP" dirty="0" smtClean="0"/>
          </a:p>
          <a:p>
            <a:pPr eaLnBrk="1" hangingPunct="1"/>
            <a:endParaRPr lang="en-US" altLang="ja-JP" dirty="0"/>
          </a:p>
          <a:p>
            <a:pPr eaLnBrk="1" hangingPunct="1"/>
            <a:endParaRPr lang="en-US" altLang="ja-JP" dirty="0" smtClean="0"/>
          </a:p>
          <a:p>
            <a:pPr eaLnBrk="1" hangingPunct="1"/>
            <a:endParaRPr lang="en-US" altLang="ja-JP" dirty="0" smtClean="0"/>
          </a:p>
          <a:p>
            <a:pPr eaLnBrk="1" hangingPunct="1"/>
            <a:endParaRPr lang="en-US" altLang="ja-JP" dirty="0"/>
          </a:p>
          <a:p>
            <a:pPr eaLnBrk="1" hangingPunct="1"/>
            <a:endParaRPr lang="en-US" altLang="ja-JP" dirty="0" smtClean="0"/>
          </a:p>
          <a:p>
            <a:pPr eaLnBrk="1" hangingPunct="1"/>
            <a:endParaRPr lang="en-US" altLang="ja-JP" dirty="0"/>
          </a:p>
          <a:p>
            <a:pPr eaLnBrk="1" hangingPunct="1"/>
            <a:endParaRPr lang="en-US" altLang="ja-JP" dirty="0" smtClean="0"/>
          </a:p>
        </p:txBody>
      </p:sp>
      <p:sp>
        <p:nvSpPr>
          <p:cNvPr id="2" name="円/楕円 1"/>
          <p:cNvSpPr/>
          <p:nvPr/>
        </p:nvSpPr>
        <p:spPr>
          <a:xfrm>
            <a:off x="899591" y="2661009"/>
            <a:ext cx="1080120" cy="726267"/>
          </a:xfrm>
          <a:prstGeom prst="ellipse">
            <a:avLst/>
          </a:prstGeom>
          <a:noFill/>
          <a:ln w="25400"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5"/>
          <p:cNvSpPr/>
          <p:nvPr/>
        </p:nvSpPr>
        <p:spPr>
          <a:xfrm>
            <a:off x="3053915" y="2197452"/>
            <a:ext cx="1080120" cy="92711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6"/>
          <p:cNvSpPr/>
          <p:nvPr/>
        </p:nvSpPr>
        <p:spPr>
          <a:xfrm>
            <a:off x="3042657" y="4382663"/>
            <a:ext cx="1080120" cy="92711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円/楕円 7"/>
          <p:cNvSpPr/>
          <p:nvPr/>
        </p:nvSpPr>
        <p:spPr>
          <a:xfrm>
            <a:off x="4134035" y="3282542"/>
            <a:ext cx="1080120" cy="92711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角丸四角形 4"/>
          <p:cNvSpPr/>
          <p:nvPr/>
        </p:nvSpPr>
        <p:spPr>
          <a:xfrm>
            <a:off x="2843808" y="1939915"/>
            <a:ext cx="3383720" cy="3744416"/>
          </a:xfrm>
          <a:prstGeom prst="roundRect">
            <a:avLst>
              <a:gd name="adj" fmla="val 9284"/>
            </a:avLst>
          </a:prstGeom>
          <a:noFill/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208752" y="2169594"/>
            <a:ext cx="12442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言語族</a:t>
            </a:r>
            <a:r>
              <a:rPr lang="ja-JP" altLang="en-US" dirty="0" smtClean="0"/>
              <a:t>の</a:t>
            </a:r>
            <a:endParaRPr lang="en-US" altLang="ja-JP" dirty="0" smtClean="0"/>
          </a:p>
          <a:p>
            <a:r>
              <a:rPr kumimoji="1" lang="ja-JP" altLang="en-US" dirty="0" smtClean="0"/>
              <a:t>要素：</a:t>
            </a:r>
            <a:r>
              <a:rPr kumimoji="1" lang="en-US" altLang="ja-JP" dirty="0" smtClean="0"/>
              <a:t>A</a:t>
            </a:r>
            <a:r>
              <a:rPr kumimoji="1" lang="ja-JP" altLang="en-US" dirty="0" smtClean="0"/>
              <a:t>言語</a:t>
            </a:r>
            <a:endParaRPr kumimoji="1" lang="en-US" altLang="ja-JP" dirty="0" smtClean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4983277" y="3022854"/>
            <a:ext cx="12442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言語族</a:t>
            </a:r>
            <a:r>
              <a:rPr lang="ja-JP" altLang="en-US" dirty="0" smtClean="0"/>
              <a:t>の</a:t>
            </a:r>
            <a:endParaRPr lang="en-US" altLang="ja-JP" dirty="0" smtClean="0"/>
          </a:p>
          <a:p>
            <a:r>
              <a:rPr kumimoji="1" lang="ja-JP" altLang="en-US" dirty="0" smtClean="0"/>
              <a:t>要素：</a:t>
            </a:r>
            <a:r>
              <a:rPr lang="en-US" altLang="ja-JP" dirty="0"/>
              <a:t>B</a:t>
            </a:r>
            <a:r>
              <a:rPr kumimoji="1" lang="ja-JP" altLang="en-US" dirty="0" smtClean="0"/>
              <a:t>言語</a:t>
            </a:r>
            <a:endParaRPr kumimoji="1" lang="en-US" altLang="ja-JP" dirty="0" smtClean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134035" y="4727888"/>
            <a:ext cx="12554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言語族</a:t>
            </a:r>
            <a:r>
              <a:rPr lang="ja-JP" altLang="en-US" dirty="0" smtClean="0"/>
              <a:t>の</a:t>
            </a:r>
            <a:endParaRPr lang="en-US" altLang="ja-JP" dirty="0" smtClean="0"/>
          </a:p>
          <a:p>
            <a:r>
              <a:rPr kumimoji="1" lang="ja-JP" altLang="en-US" dirty="0" smtClean="0"/>
              <a:t>要素：</a:t>
            </a:r>
            <a:r>
              <a:rPr kumimoji="1" lang="en-US" altLang="ja-JP" dirty="0" smtClean="0"/>
              <a:t>C</a:t>
            </a:r>
            <a:r>
              <a:rPr kumimoji="1" lang="ja-JP" altLang="en-US" dirty="0" smtClean="0"/>
              <a:t>言語</a:t>
            </a:r>
            <a:endParaRPr kumimoji="1" lang="en-US" altLang="ja-JP" dirty="0" smtClean="0"/>
          </a:p>
        </p:txBody>
      </p:sp>
      <p:cxnSp>
        <p:nvCxnSpPr>
          <p:cNvPr id="12" name="直線矢印コネクタ 11"/>
          <p:cNvCxnSpPr>
            <a:stCxn id="2" idx="7"/>
            <a:endCxn id="6" idx="2"/>
          </p:cNvCxnSpPr>
          <p:nvPr/>
        </p:nvCxnSpPr>
        <p:spPr>
          <a:xfrm flipV="1">
            <a:off x="1821531" y="2661009"/>
            <a:ext cx="1232384" cy="10635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/>
          <p:nvPr/>
        </p:nvCxnSpPr>
        <p:spPr>
          <a:xfrm>
            <a:off x="1979711" y="3024142"/>
            <a:ext cx="2143066" cy="58348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>
            <a:endCxn id="7" idx="1"/>
          </p:cNvCxnSpPr>
          <p:nvPr/>
        </p:nvCxnSpPr>
        <p:spPr>
          <a:xfrm>
            <a:off x="1721177" y="3348792"/>
            <a:ext cx="1479660" cy="116964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/>
          <p:cNvSpPr txBox="1"/>
          <p:nvPr/>
        </p:nvSpPr>
        <p:spPr>
          <a:xfrm>
            <a:off x="1093441" y="3618348"/>
            <a:ext cx="12554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「</a:t>
            </a:r>
            <a:r>
              <a:rPr kumimoji="1" lang="en-US" altLang="ja-JP" dirty="0" smtClean="0"/>
              <a:t>0</a:t>
            </a:r>
            <a:r>
              <a:rPr kumimoji="1" lang="ja-JP" altLang="en-US" dirty="0" smtClean="0"/>
              <a:t>で始まる」</a:t>
            </a:r>
            <a:endParaRPr kumimoji="1" lang="en-US" altLang="ja-JP" dirty="0" smtClean="0"/>
          </a:p>
          <a:p>
            <a:r>
              <a:rPr lang="ja-JP" altLang="en-US" dirty="0"/>
              <a:t>と</a:t>
            </a:r>
            <a:r>
              <a:rPr lang="ja-JP" altLang="en-US" dirty="0" smtClean="0"/>
              <a:t>いう性質</a:t>
            </a:r>
            <a:endParaRPr lang="en-US" altLang="ja-JP" dirty="0" smtClean="0"/>
          </a:p>
          <a:p>
            <a:r>
              <a:rPr kumimoji="1" lang="ja-JP" altLang="en-US" dirty="0" smtClean="0"/>
              <a:t>を満たす</a:t>
            </a:r>
            <a:endParaRPr kumimoji="1" lang="ja-JP" altLang="en-US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2434740" y="3282542"/>
            <a:ext cx="12554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「</a:t>
            </a:r>
            <a:r>
              <a:rPr lang="en-US" altLang="ja-JP" dirty="0"/>
              <a:t>1</a:t>
            </a:r>
            <a:r>
              <a:rPr kumimoji="1" lang="ja-JP" altLang="en-US" dirty="0" smtClean="0"/>
              <a:t>で始まる」</a:t>
            </a:r>
            <a:endParaRPr kumimoji="1" lang="en-US" altLang="ja-JP" dirty="0" smtClean="0"/>
          </a:p>
          <a:p>
            <a:r>
              <a:rPr lang="ja-JP" altLang="en-US" dirty="0"/>
              <a:t>と</a:t>
            </a:r>
            <a:r>
              <a:rPr lang="ja-JP" altLang="en-US" dirty="0" smtClean="0"/>
              <a:t>いう性質</a:t>
            </a:r>
            <a:endParaRPr lang="en-US" altLang="ja-JP" dirty="0" smtClean="0"/>
          </a:p>
          <a:p>
            <a:r>
              <a:rPr kumimoji="1" lang="ja-JP" altLang="en-US" dirty="0" smtClean="0"/>
              <a:t>を満たす</a:t>
            </a:r>
            <a:endParaRPr kumimoji="1" lang="ja-JP" altLang="en-US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6380313" y="1583791"/>
            <a:ext cx="217239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srgbClr val="0000FF"/>
                </a:solidFill>
              </a:rPr>
              <a:t>言</a:t>
            </a:r>
            <a:r>
              <a:rPr lang="ja-JP" altLang="en-US" dirty="0">
                <a:solidFill>
                  <a:srgbClr val="0000FF"/>
                </a:solidFill>
              </a:rPr>
              <a:t>語族</a:t>
            </a:r>
            <a:r>
              <a:rPr lang="en-US" altLang="ja-JP" dirty="0">
                <a:solidFill>
                  <a:srgbClr val="0000FF"/>
                </a:solidFill>
              </a:rPr>
              <a:t>F</a:t>
            </a:r>
            <a:r>
              <a:rPr lang="en-US" altLang="ja-JP" baseline="-25000" dirty="0">
                <a:solidFill>
                  <a:srgbClr val="0000FF"/>
                </a:solidFill>
              </a:rPr>
              <a:t>Σ </a:t>
            </a:r>
            <a:r>
              <a:rPr lang="ja-JP" altLang="en-US" dirty="0" smtClean="0"/>
              <a:t>は、</a:t>
            </a:r>
            <a:r>
              <a:rPr lang="en-US" altLang="ja-JP" dirty="0" smtClean="0"/>
              <a:t>A</a:t>
            </a:r>
            <a:r>
              <a:rPr lang="ja-JP" altLang="en-US" dirty="0"/>
              <a:t>言語</a:t>
            </a:r>
            <a:r>
              <a:rPr lang="ja-JP" altLang="en-US" dirty="0" smtClean="0"/>
              <a:t>、</a:t>
            </a:r>
            <a:endParaRPr lang="en-US" altLang="ja-JP" dirty="0" smtClean="0"/>
          </a:p>
          <a:p>
            <a:r>
              <a:rPr lang="en-US" altLang="ja-JP" dirty="0" smtClean="0"/>
              <a:t>B</a:t>
            </a:r>
            <a:r>
              <a:rPr lang="ja-JP" altLang="en-US" dirty="0"/>
              <a:t>言語、</a:t>
            </a:r>
            <a:r>
              <a:rPr lang="en-US" altLang="ja-JP" dirty="0"/>
              <a:t>C</a:t>
            </a:r>
            <a:r>
              <a:rPr lang="ja-JP" altLang="en-US" dirty="0"/>
              <a:t>言語</a:t>
            </a:r>
            <a:r>
              <a:rPr lang="ja-JP" altLang="en-US" dirty="0" smtClean="0"/>
              <a:t>の３つの</a:t>
            </a:r>
            <a:endParaRPr lang="en-US" altLang="ja-JP" dirty="0" smtClean="0"/>
          </a:p>
          <a:p>
            <a:r>
              <a:rPr lang="ja-JP" altLang="en-US" dirty="0" smtClean="0"/>
              <a:t>集合</a:t>
            </a:r>
            <a:r>
              <a:rPr lang="ja-JP" altLang="en-US" dirty="0"/>
              <a:t>要素から</a:t>
            </a:r>
            <a:r>
              <a:rPr lang="ja-JP" altLang="en-US" dirty="0" smtClean="0"/>
              <a:t>なる</a:t>
            </a:r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4218297" y="3515214"/>
            <a:ext cx="9115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1,10,11,</a:t>
            </a:r>
          </a:p>
          <a:p>
            <a:r>
              <a:rPr kumimoji="1" lang="en-US" altLang="ja-JP" dirty="0" smtClean="0"/>
              <a:t>101,</a:t>
            </a:r>
            <a:r>
              <a:rPr kumimoji="1" lang="ja-JP" altLang="en-US" dirty="0" smtClean="0"/>
              <a:t>・・・</a:t>
            </a:r>
            <a:endParaRPr kumimoji="1" lang="ja-JP" altLang="en-US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3138177" y="4553832"/>
            <a:ext cx="9268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0</a:t>
            </a:r>
            <a:r>
              <a:rPr kumimoji="1" lang="en-US" altLang="ja-JP" dirty="0" smtClean="0"/>
              <a:t>,00,01,</a:t>
            </a:r>
          </a:p>
          <a:p>
            <a:r>
              <a:rPr kumimoji="1" lang="en-US" altLang="ja-JP" dirty="0" smtClean="0"/>
              <a:t>001,</a:t>
            </a:r>
            <a:r>
              <a:rPr kumimoji="1" lang="ja-JP" altLang="en-US" dirty="0" smtClean="0"/>
              <a:t>・・・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7668344" y="6165304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26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95636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テキスト ボックス 1"/>
          <p:cNvSpPr txBox="1">
            <a:spLocks noChangeArrowheads="1"/>
          </p:cNvSpPr>
          <p:nvPr/>
        </p:nvSpPr>
        <p:spPr bwMode="auto">
          <a:xfrm>
            <a:off x="827088" y="333375"/>
            <a:ext cx="7901522" cy="550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endParaRPr lang="en-US" altLang="ja-JP" dirty="0"/>
          </a:p>
          <a:p>
            <a:pPr eaLnBrk="1" hangingPunct="1"/>
            <a:r>
              <a:rPr lang="en-US" altLang="ja-JP" b="1" dirty="0" smtClean="0"/>
              <a:t>F</a:t>
            </a:r>
            <a:r>
              <a:rPr lang="en-US" altLang="ja-JP" b="1" baseline="-25000" dirty="0" smtClean="0"/>
              <a:t>Σ</a:t>
            </a:r>
            <a:r>
              <a:rPr lang="ja-JP" altLang="en-US" b="1" dirty="0" smtClean="0"/>
              <a:t>の任意の要素</a:t>
            </a:r>
            <a:r>
              <a:rPr lang="en-US" altLang="ja-JP" b="1" dirty="0" smtClean="0"/>
              <a:t>A,B</a:t>
            </a:r>
            <a:r>
              <a:rPr lang="ja-JP" altLang="en-US" b="1" dirty="0" smtClean="0"/>
              <a:t>に関する集合演算</a:t>
            </a:r>
            <a:endParaRPr lang="en-US" altLang="ja-JP" b="1" dirty="0" smtClean="0"/>
          </a:p>
          <a:p>
            <a:pPr eaLnBrk="1" hangingPunct="1"/>
            <a:endParaRPr lang="en-US" altLang="ja-JP" dirty="0" smtClean="0"/>
          </a:p>
          <a:p>
            <a:pPr eaLnBrk="1" hangingPunct="1"/>
            <a:r>
              <a:rPr lang="ja-JP" altLang="en-US" dirty="0"/>
              <a:t>（１</a:t>
            </a:r>
            <a:r>
              <a:rPr lang="ja-JP" altLang="en-US" dirty="0" smtClean="0"/>
              <a:t>）</a:t>
            </a:r>
            <a:r>
              <a:rPr lang="ja-JP" altLang="en-US" dirty="0"/>
              <a:t>要素</a:t>
            </a:r>
            <a:r>
              <a:rPr lang="en-US" altLang="ja-JP" dirty="0" smtClean="0"/>
              <a:t>A</a:t>
            </a:r>
            <a:r>
              <a:rPr lang="ja-JP" altLang="en-US" dirty="0" smtClean="0"/>
              <a:t>（言語）</a:t>
            </a:r>
            <a:r>
              <a:rPr lang="en-US" altLang="ja-JP" dirty="0" smtClean="0"/>
              <a:t>,B</a:t>
            </a:r>
            <a:r>
              <a:rPr lang="ja-JP" altLang="en-US" dirty="0" smtClean="0"/>
              <a:t>（言語）の</a:t>
            </a:r>
            <a:r>
              <a:rPr lang="ja-JP" altLang="en-US" b="1" dirty="0" smtClean="0">
                <a:solidFill>
                  <a:srgbClr val="0000FF"/>
                </a:solidFill>
              </a:rPr>
              <a:t>和集合</a:t>
            </a:r>
            <a:r>
              <a:rPr lang="en-US" altLang="ja-JP" dirty="0" smtClean="0">
                <a:solidFill>
                  <a:srgbClr val="0000FF"/>
                </a:solidFill>
              </a:rPr>
              <a:t>A</a:t>
            </a:r>
            <a:r>
              <a:rPr lang="ja-JP" altLang="en-US" dirty="0" smtClean="0">
                <a:solidFill>
                  <a:srgbClr val="0000FF"/>
                </a:solidFill>
              </a:rPr>
              <a:t>∪</a:t>
            </a:r>
            <a:r>
              <a:rPr lang="en-US" altLang="ja-JP" dirty="0" smtClean="0">
                <a:solidFill>
                  <a:srgbClr val="0000FF"/>
                </a:solidFill>
              </a:rPr>
              <a:t>B</a:t>
            </a:r>
            <a:r>
              <a:rPr lang="ja-JP" altLang="en-US" dirty="0" smtClean="0"/>
              <a:t>が</a:t>
            </a:r>
            <a:r>
              <a:rPr lang="en-US" altLang="ja-JP" dirty="0"/>
              <a:t>F</a:t>
            </a:r>
            <a:r>
              <a:rPr lang="en-US" altLang="ja-JP" baseline="-25000" dirty="0"/>
              <a:t>Σ</a:t>
            </a:r>
            <a:r>
              <a:rPr lang="ja-JP" altLang="en-US" dirty="0" smtClean="0"/>
              <a:t>の要素に</a:t>
            </a:r>
            <a:r>
              <a:rPr lang="ja-JP" altLang="en-US" u="sng" dirty="0" smtClean="0"/>
              <a:t>なっている</a:t>
            </a:r>
            <a:r>
              <a:rPr lang="ja-JP" altLang="en-US" dirty="0" smtClean="0"/>
              <a:t>とき、</a:t>
            </a:r>
            <a:r>
              <a:rPr lang="en-US" altLang="ja-JP" dirty="0"/>
              <a:t> </a:t>
            </a:r>
            <a:r>
              <a:rPr lang="en-US" altLang="ja-JP" dirty="0" smtClean="0"/>
              <a:t>F</a:t>
            </a:r>
            <a:r>
              <a:rPr lang="en-US" altLang="ja-JP" baseline="-25000" dirty="0" smtClean="0"/>
              <a:t>Σ</a:t>
            </a:r>
            <a:r>
              <a:rPr lang="ja-JP" altLang="en-US" dirty="0" smtClean="0"/>
              <a:t>は和集合の</a:t>
            </a:r>
            <a:endParaRPr lang="en-US" altLang="ja-JP" dirty="0" smtClean="0"/>
          </a:p>
          <a:p>
            <a:pPr eaLnBrk="1" hangingPunct="1"/>
            <a:r>
              <a:rPr lang="ja-JP" altLang="en-US" dirty="0"/>
              <a:t>　</a:t>
            </a:r>
            <a:r>
              <a:rPr lang="ja-JP" altLang="en-US" dirty="0" smtClean="0"/>
              <a:t>　　演算に関して閉じているという。</a:t>
            </a:r>
            <a:endParaRPr lang="en-US" altLang="ja-JP" dirty="0" smtClean="0"/>
          </a:p>
          <a:p>
            <a:pPr eaLnBrk="1" hangingPunct="1"/>
            <a:r>
              <a:rPr lang="ja-JP" altLang="en-US" dirty="0"/>
              <a:t>　</a:t>
            </a:r>
            <a:r>
              <a:rPr lang="ja-JP" altLang="en-US" dirty="0" smtClean="0"/>
              <a:t>　　</a:t>
            </a:r>
            <a:r>
              <a:rPr lang="en-US" altLang="ja-JP" dirty="0"/>
              <a:t> F</a:t>
            </a:r>
            <a:r>
              <a:rPr lang="en-US" altLang="ja-JP" baseline="-25000" dirty="0"/>
              <a:t>Σ</a:t>
            </a:r>
            <a:r>
              <a:rPr lang="ja-JP" altLang="en-US" dirty="0"/>
              <a:t>の要素に</a:t>
            </a:r>
            <a:r>
              <a:rPr lang="ja-JP" altLang="en-US" u="sng" dirty="0" smtClean="0"/>
              <a:t>なっていない</a:t>
            </a:r>
            <a:r>
              <a:rPr lang="ja-JP" altLang="en-US" dirty="0" smtClean="0"/>
              <a:t>とき、</a:t>
            </a:r>
            <a:r>
              <a:rPr lang="en-US" altLang="ja-JP" dirty="0" smtClean="0"/>
              <a:t>F</a:t>
            </a:r>
            <a:r>
              <a:rPr lang="en-US" altLang="ja-JP" baseline="-25000" dirty="0" smtClean="0"/>
              <a:t>Σ</a:t>
            </a:r>
            <a:r>
              <a:rPr lang="ja-JP" altLang="en-US" dirty="0"/>
              <a:t>は和集合の演算に</a:t>
            </a:r>
            <a:r>
              <a:rPr lang="ja-JP" altLang="en-US" dirty="0" smtClean="0"/>
              <a:t>関して閉じていないという</a:t>
            </a:r>
            <a:r>
              <a:rPr lang="ja-JP" altLang="en-US" dirty="0"/>
              <a:t>。</a:t>
            </a:r>
            <a:endParaRPr lang="en-US" altLang="ja-JP" dirty="0"/>
          </a:p>
          <a:p>
            <a:pPr eaLnBrk="1" hangingPunct="1"/>
            <a:endParaRPr lang="en-US" altLang="ja-JP" dirty="0" smtClean="0"/>
          </a:p>
          <a:p>
            <a:pPr eaLnBrk="1" hangingPunct="1"/>
            <a:r>
              <a:rPr lang="ja-JP" altLang="en-US" dirty="0" smtClean="0"/>
              <a:t>（</a:t>
            </a:r>
            <a:r>
              <a:rPr lang="ja-JP" altLang="en-US" dirty="0"/>
              <a:t>２）要素</a:t>
            </a:r>
            <a:r>
              <a:rPr lang="en-US" altLang="ja-JP" dirty="0"/>
              <a:t>A,B</a:t>
            </a:r>
            <a:r>
              <a:rPr lang="ja-JP" altLang="en-US" dirty="0" smtClean="0"/>
              <a:t>の</a:t>
            </a:r>
            <a:r>
              <a:rPr lang="ja-JP" altLang="en-US" b="1" dirty="0" smtClean="0">
                <a:solidFill>
                  <a:srgbClr val="0000FF"/>
                </a:solidFill>
              </a:rPr>
              <a:t>共通集合</a:t>
            </a:r>
            <a:r>
              <a:rPr lang="en-US" altLang="ja-JP" dirty="0" smtClean="0">
                <a:solidFill>
                  <a:srgbClr val="0000FF"/>
                </a:solidFill>
              </a:rPr>
              <a:t>A</a:t>
            </a:r>
            <a:r>
              <a:rPr lang="ja-JP" altLang="en-US" dirty="0" smtClean="0">
                <a:solidFill>
                  <a:srgbClr val="0000FF"/>
                </a:solidFill>
              </a:rPr>
              <a:t>∩</a:t>
            </a:r>
            <a:r>
              <a:rPr lang="en-US" altLang="ja-JP" dirty="0" smtClean="0">
                <a:solidFill>
                  <a:srgbClr val="0000FF"/>
                </a:solidFill>
              </a:rPr>
              <a:t>B</a:t>
            </a:r>
            <a:r>
              <a:rPr lang="ja-JP" altLang="en-US" dirty="0"/>
              <a:t>が</a:t>
            </a:r>
            <a:r>
              <a:rPr lang="en-US" altLang="ja-JP" dirty="0"/>
              <a:t>F</a:t>
            </a:r>
            <a:r>
              <a:rPr lang="en-US" altLang="ja-JP" baseline="-25000" dirty="0"/>
              <a:t>Σ</a:t>
            </a:r>
            <a:r>
              <a:rPr lang="ja-JP" altLang="en-US" dirty="0"/>
              <a:t>の要素に</a:t>
            </a:r>
            <a:r>
              <a:rPr lang="ja-JP" altLang="en-US" u="sng" dirty="0"/>
              <a:t>なっている</a:t>
            </a:r>
            <a:r>
              <a:rPr lang="ja-JP" altLang="en-US" dirty="0"/>
              <a:t>とき、</a:t>
            </a:r>
            <a:r>
              <a:rPr lang="en-US" altLang="ja-JP" dirty="0"/>
              <a:t> F</a:t>
            </a:r>
            <a:r>
              <a:rPr lang="en-US" altLang="ja-JP" baseline="-25000" dirty="0"/>
              <a:t>Σ</a:t>
            </a:r>
            <a:r>
              <a:rPr lang="ja-JP" altLang="en-US" dirty="0" err="1" smtClean="0"/>
              <a:t>は共通合</a:t>
            </a:r>
            <a:r>
              <a:rPr lang="ja-JP" altLang="en-US" dirty="0" err="1"/>
              <a:t>の</a:t>
            </a:r>
            <a:r>
              <a:rPr lang="ja-JP" altLang="en-US" dirty="0"/>
              <a:t>演算に関して</a:t>
            </a:r>
            <a:endParaRPr lang="en-US" altLang="ja-JP" dirty="0"/>
          </a:p>
          <a:p>
            <a:pPr eaLnBrk="1" hangingPunct="1"/>
            <a:r>
              <a:rPr lang="ja-JP" altLang="en-US" dirty="0"/>
              <a:t>　　　閉じているという。</a:t>
            </a:r>
            <a:endParaRPr lang="en-US" altLang="ja-JP" dirty="0"/>
          </a:p>
          <a:p>
            <a:pPr eaLnBrk="1" hangingPunct="1"/>
            <a:r>
              <a:rPr lang="ja-JP" altLang="en-US" dirty="0"/>
              <a:t>　　　</a:t>
            </a:r>
            <a:r>
              <a:rPr lang="en-US" altLang="ja-JP" dirty="0"/>
              <a:t> F</a:t>
            </a:r>
            <a:r>
              <a:rPr lang="en-US" altLang="ja-JP" baseline="-25000" dirty="0"/>
              <a:t>Σ</a:t>
            </a:r>
            <a:r>
              <a:rPr lang="ja-JP" altLang="en-US" dirty="0"/>
              <a:t>の要素に</a:t>
            </a:r>
            <a:r>
              <a:rPr lang="ja-JP" altLang="en-US" u="sng" dirty="0" smtClean="0"/>
              <a:t>なっていない</a:t>
            </a:r>
            <a:r>
              <a:rPr lang="ja-JP" altLang="en-US" dirty="0"/>
              <a:t>とき、</a:t>
            </a:r>
            <a:r>
              <a:rPr lang="en-US" altLang="ja-JP" dirty="0"/>
              <a:t>F</a:t>
            </a:r>
            <a:r>
              <a:rPr lang="en-US" altLang="ja-JP" baseline="-25000" dirty="0"/>
              <a:t>Σ</a:t>
            </a:r>
            <a:r>
              <a:rPr lang="ja-JP" altLang="en-US" dirty="0" smtClean="0"/>
              <a:t>は共通集合</a:t>
            </a:r>
            <a:r>
              <a:rPr lang="ja-JP" altLang="en-US" dirty="0"/>
              <a:t>の演算に関して閉じていないという。</a:t>
            </a:r>
            <a:endParaRPr lang="en-US" altLang="ja-JP" dirty="0"/>
          </a:p>
          <a:p>
            <a:pPr eaLnBrk="1" hangingPunct="1"/>
            <a:endParaRPr lang="en-US" altLang="ja-JP" dirty="0"/>
          </a:p>
          <a:p>
            <a:pPr eaLnBrk="1" hangingPunct="1"/>
            <a:r>
              <a:rPr lang="ja-JP" altLang="en-US" dirty="0"/>
              <a:t>（３）要素</a:t>
            </a:r>
            <a:r>
              <a:rPr lang="en-US" altLang="ja-JP" dirty="0"/>
              <a:t>A,B</a:t>
            </a:r>
            <a:r>
              <a:rPr lang="ja-JP" altLang="en-US" dirty="0" smtClean="0"/>
              <a:t>の</a:t>
            </a:r>
            <a:r>
              <a:rPr lang="ja-JP" altLang="en-US" b="1" dirty="0" smtClean="0">
                <a:solidFill>
                  <a:srgbClr val="0000FF"/>
                </a:solidFill>
              </a:rPr>
              <a:t>連接</a:t>
            </a:r>
            <a:r>
              <a:rPr lang="en-US" altLang="ja-JP" b="1" dirty="0" smtClean="0">
                <a:solidFill>
                  <a:srgbClr val="0000FF"/>
                </a:solidFill>
              </a:rPr>
              <a:t>A</a:t>
            </a:r>
            <a:r>
              <a:rPr lang="ja-JP" altLang="en-US" b="1" dirty="0" smtClean="0">
                <a:solidFill>
                  <a:srgbClr val="0000FF"/>
                </a:solidFill>
              </a:rPr>
              <a:t>・</a:t>
            </a:r>
            <a:r>
              <a:rPr lang="en-US" altLang="ja-JP" b="1" dirty="0" smtClean="0">
                <a:solidFill>
                  <a:srgbClr val="0000FF"/>
                </a:solidFill>
              </a:rPr>
              <a:t>B</a:t>
            </a:r>
            <a:r>
              <a:rPr lang="ja-JP" altLang="en-US" dirty="0"/>
              <a:t>が</a:t>
            </a:r>
            <a:r>
              <a:rPr lang="en-US" altLang="ja-JP" dirty="0"/>
              <a:t>F</a:t>
            </a:r>
            <a:r>
              <a:rPr lang="en-US" altLang="ja-JP" baseline="-25000" dirty="0"/>
              <a:t>Σ</a:t>
            </a:r>
            <a:r>
              <a:rPr lang="ja-JP" altLang="en-US" dirty="0"/>
              <a:t>の要素に</a:t>
            </a:r>
            <a:r>
              <a:rPr lang="ja-JP" altLang="en-US" u="sng" dirty="0"/>
              <a:t>なっている</a:t>
            </a:r>
            <a:r>
              <a:rPr lang="ja-JP" altLang="en-US" dirty="0"/>
              <a:t>とき、</a:t>
            </a:r>
            <a:r>
              <a:rPr lang="en-US" altLang="ja-JP" dirty="0"/>
              <a:t> F</a:t>
            </a:r>
            <a:r>
              <a:rPr lang="en-US" altLang="ja-JP" baseline="-25000" dirty="0"/>
              <a:t>Σ</a:t>
            </a:r>
            <a:r>
              <a:rPr lang="ja-JP" altLang="en-US" dirty="0" smtClean="0"/>
              <a:t>は連接の</a:t>
            </a:r>
            <a:r>
              <a:rPr lang="ja-JP" altLang="en-US" dirty="0"/>
              <a:t>演算に関して</a:t>
            </a:r>
            <a:endParaRPr lang="en-US" altLang="ja-JP" dirty="0"/>
          </a:p>
          <a:p>
            <a:pPr eaLnBrk="1" hangingPunct="1"/>
            <a:r>
              <a:rPr lang="ja-JP" altLang="en-US" dirty="0"/>
              <a:t>　　　閉じているという。</a:t>
            </a:r>
            <a:endParaRPr lang="en-US" altLang="ja-JP" dirty="0"/>
          </a:p>
          <a:p>
            <a:pPr eaLnBrk="1" hangingPunct="1"/>
            <a:r>
              <a:rPr lang="ja-JP" altLang="en-US" dirty="0"/>
              <a:t>　　　</a:t>
            </a:r>
            <a:r>
              <a:rPr lang="en-US" altLang="ja-JP" dirty="0"/>
              <a:t> F</a:t>
            </a:r>
            <a:r>
              <a:rPr lang="en-US" altLang="ja-JP" baseline="-25000" dirty="0"/>
              <a:t>Σ</a:t>
            </a:r>
            <a:r>
              <a:rPr lang="ja-JP" altLang="en-US" dirty="0"/>
              <a:t>の要素に</a:t>
            </a:r>
            <a:r>
              <a:rPr lang="ja-JP" altLang="en-US" u="sng" dirty="0"/>
              <a:t>なってない</a:t>
            </a:r>
            <a:r>
              <a:rPr lang="ja-JP" altLang="en-US" dirty="0"/>
              <a:t>とき、</a:t>
            </a:r>
            <a:r>
              <a:rPr lang="en-US" altLang="ja-JP" dirty="0"/>
              <a:t>F</a:t>
            </a:r>
            <a:r>
              <a:rPr lang="en-US" altLang="ja-JP" baseline="-25000" dirty="0"/>
              <a:t>Σ</a:t>
            </a:r>
            <a:r>
              <a:rPr lang="ja-JP" altLang="en-US" dirty="0" smtClean="0"/>
              <a:t>は連接の演算</a:t>
            </a:r>
            <a:r>
              <a:rPr lang="ja-JP" altLang="en-US" dirty="0"/>
              <a:t>に関して閉じていないという。</a:t>
            </a:r>
            <a:endParaRPr lang="en-US" altLang="ja-JP" dirty="0"/>
          </a:p>
          <a:p>
            <a:pPr eaLnBrk="1" hangingPunct="1"/>
            <a:endParaRPr lang="en-US" altLang="ja-JP" dirty="0"/>
          </a:p>
          <a:p>
            <a:pPr eaLnBrk="1" hangingPunct="1"/>
            <a:r>
              <a:rPr lang="ja-JP" altLang="en-US" dirty="0" smtClean="0"/>
              <a:t>（４）</a:t>
            </a:r>
            <a:r>
              <a:rPr lang="en-US" altLang="ja-JP" dirty="0"/>
              <a:t> F</a:t>
            </a:r>
            <a:r>
              <a:rPr lang="en-US" altLang="ja-JP" baseline="-25000" dirty="0"/>
              <a:t>Σ</a:t>
            </a:r>
            <a:r>
              <a:rPr lang="ja-JP" altLang="en-US" dirty="0" smtClean="0"/>
              <a:t>の任意の要素</a:t>
            </a:r>
            <a:r>
              <a:rPr lang="en-US" altLang="ja-JP" dirty="0" smtClean="0"/>
              <a:t>A</a:t>
            </a:r>
            <a:r>
              <a:rPr lang="ja-JP" altLang="en-US" dirty="0" smtClean="0"/>
              <a:t>に対して、その</a:t>
            </a:r>
            <a:r>
              <a:rPr lang="ja-JP" altLang="en-US" b="1" dirty="0" smtClean="0">
                <a:solidFill>
                  <a:srgbClr val="0000FF"/>
                </a:solidFill>
              </a:rPr>
              <a:t>補集合</a:t>
            </a:r>
            <a:r>
              <a:rPr lang="en-US" altLang="ja-JP" b="1" dirty="0" smtClean="0">
                <a:solidFill>
                  <a:srgbClr val="0000FF"/>
                </a:solidFill>
              </a:rPr>
              <a:t>A</a:t>
            </a:r>
            <a:r>
              <a:rPr lang="ja-JP" altLang="en-US" dirty="0"/>
              <a:t>　</a:t>
            </a:r>
            <a:r>
              <a:rPr lang="ja-JP" altLang="en-US" dirty="0" smtClean="0"/>
              <a:t>（＝</a:t>
            </a:r>
            <a:r>
              <a:rPr lang="en-US" altLang="ja-JP" dirty="0" smtClean="0"/>
              <a:t>Σ</a:t>
            </a:r>
            <a:r>
              <a:rPr lang="ja-JP" altLang="en-US" dirty="0" smtClean="0"/>
              <a:t>*－</a:t>
            </a:r>
            <a:r>
              <a:rPr lang="en-US" altLang="ja-JP" dirty="0" smtClean="0"/>
              <a:t>A</a:t>
            </a:r>
            <a:r>
              <a:rPr lang="ja-JP" altLang="en-US" dirty="0" smtClean="0"/>
              <a:t>）が</a:t>
            </a:r>
            <a:r>
              <a:rPr lang="en-US" altLang="ja-JP" dirty="0"/>
              <a:t>F</a:t>
            </a:r>
            <a:r>
              <a:rPr lang="en-US" altLang="ja-JP" baseline="-25000" dirty="0"/>
              <a:t>Σ</a:t>
            </a:r>
            <a:r>
              <a:rPr lang="ja-JP" altLang="en-US" dirty="0"/>
              <a:t>の要素に</a:t>
            </a:r>
            <a:r>
              <a:rPr lang="ja-JP" altLang="en-US" u="sng" dirty="0"/>
              <a:t>なっている</a:t>
            </a:r>
            <a:r>
              <a:rPr lang="ja-JP" altLang="en-US" dirty="0"/>
              <a:t>とき</a:t>
            </a:r>
            <a:r>
              <a:rPr lang="ja-JP" altLang="en-US" dirty="0" smtClean="0"/>
              <a:t>、</a:t>
            </a:r>
            <a:endParaRPr lang="en-US" altLang="ja-JP" dirty="0" smtClean="0"/>
          </a:p>
          <a:p>
            <a:pPr eaLnBrk="1" hangingPunct="1"/>
            <a:r>
              <a:rPr lang="ja-JP" altLang="en-US" dirty="0"/>
              <a:t>　</a:t>
            </a:r>
            <a:r>
              <a:rPr lang="ja-JP" altLang="en-US" dirty="0" smtClean="0"/>
              <a:t>　　</a:t>
            </a:r>
            <a:r>
              <a:rPr lang="en-US" altLang="ja-JP" dirty="0" smtClean="0"/>
              <a:t> </a:t>
            </a:r>
            <a:r>
              <a:rPr lang="en-US" altLang="ja-JP" dirty="0"/>
              <a:t>F</a:t>
            </a:r>
            <a:r>
              <a:rPr lang="en-US" altLang="ja-JP" baseline="-25000" dirty="0"/>
              <a:t>Σ</a:t>
            </a:r>
            <a:r>
              <a:rPr lang="ja-JP" altLang="en-US" dirty="0" smtClean="0"/>
              <a:t>は補集合の</a:t>
            </a:r>
            <a:r>
              <a:rPr lang="ja-JP" altLang="en-US" dirty="0"/>
              <a:t>演算に</a:t>
            </a:r>
            <a:r>
              <a:rPr lang="ja-JP" altLang="en-US" dirty="0" smtClean="0"/>
              <a:t>関して閉じて</a:t>
            </a:r>
            <a:r>
              <a:rPr lang="ja-JP" altLang="en-US" dirty="0"/>
              <a:t>いるという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eaLnBrk="1" hangingPunct="1"/>
            <a:r>
              <a:rPr lang="ja-JP" altLang="en-US" dirty="0"/>
              <a:t>　　　</a:t>
            </a:r>
            <a:r>
              <a:rPr lang="en-US" altLang="ja-JP" dirty="0"/>
              <a:t> F</a:t>
            </a:r>
            <a:r>
              <a:rPr lang="en-US" altLang="ja-JP" baseline="-25000" dirty="0"/>
              <a:t>Σ</a:t>
            </a:r>
            <a:r>
              <a:rPr lang="ja-JP" altLang="en-US" dirty="0"/>
              <a:t>の要素に</a:t>
            </a:r>
            <a:r>
              <a:rPr lang="ja-JP" altLang="en-US" u="sng" dirty="0"/>
              <a:t>なってない</a:t>
            </a:r>
            <a:r>
              <a:rPr lang="ja-JP" altLang="en-US" dirty="0"/>
              <a:t>とき、</a:t>
            </a:r>
            <a:r>
              <a:rPr lang="en-US" altLang="ja-JP" dirty="0"/>
              <a:t>F</a:t>
            </a:r>
            <a:r>
              <a:rPr lang="en-US" altLang="ja-JP" baseline="-25000" dirty="0"/>
              <a:t>Σ</a:t>
            </a:r>
            <a:r>
              <a:rPr lang="ja-JP" altLang="en-US" dirty="0" smtClean="0"/>
              <a:t>は補集合の演算</a:t>
            </a:r>
            <a:r>
              <a:rPr lang="ja-JP" altLang="en-US" dirty="0"/>
              <a:t>に関して閉じていないという。</a:t>
            </a:r>
            <a:endParaRPr lang="en-US" altLang="ja-JP" dirty="0"/>
          </a:p>
          <a:p>
            <a:pPr eaLnBrk="1" hangingPunct="1"/>
            <a:endParaRPr lang="en-US" altLang="ja-JP" dirty="0" smtClean="0"/>
          </a:p>
          <a:p>
            <a:pPr eaLnBrk="1" hangingPunct="1"/>
            <a:r>
              <a:rPr lang="ja-JP" altLang="en-US" dirty="0"/>
              <a:t>（５</a:t>
            </a:r>
            <a:r>
              <a:rPr lang="ja-JP" altLang="en-US" dirty="0" smtClean="0"/>
              <a:t>）</a:t>
            </a:r>
            <a:r>
              <a:rPr lang="en-US" altLang="ja-JP" dirty="0" smtClean="0"/>
              <a:t>F</a:t>
            </a:r>
            <a:r>
              <a:rPr lang="en-US" altLang="ja-JP" baseline="-25000" dirty="0" smtClean="0"/>
              <a:t>Σ</a:t>
            </a:r>
            <a:r>
              <a:rPr lang="ja-JP" altLang="en-US" dirty="0"/>
              <a:t>の任意の要素</a:t>
            </a:r>
            <a:r>
              <a:rPr lang="en-US" altLang="ja-JP" dirty="0"/>
              <a:t>A</a:t>
            </a:r>
            <a:r>
              <a:rPr lang="ja-JP" altLang="en-US" dirty="0"/>
              <a:t>に対して、</a:t>
            </a:r>
            <a:r>
              <a:rPr lang="ja-JP" altLang="en-US" dirty="0" smtClean="0"/>
              <a:t>その</a:t>
            </a:r>
            <a:r>
              <a:rPr lang="ja-JP" altLang="en-US" b="1" dirty="0" smtClean="0">
                <a:solidFill>
                  <a:srgbClr val="0000FF"/>
                </a:solidFill>
              </a:rPr>
              <a:t>スター閉包</a:t>
            </a:r>
            <a:r>
              <a:rPr lang="ja-JP" altLang="en-US" dirty="0" smtClean="0"/>
              <a:t>が</a:t>
            </a:r>
            <a:r>
              <a:rPr lang="en-US" altLang="ja-JP" dirty="0"/>
              <a:t>F</a:t>
            </a:r>
            <a:r>
              <a:rPr lang="en-US" altLang="ja-JP" baseline="-25000" dirty="0"/>
              <a:t>Σ</a:t>
            </a:r>
            <a:r>
              <a:rPr lang="ja-JP" altLang="en-US" dirty="0"/>
              <a:t>の要素に</a:t>
            </a:r>
            <a:r>
              <a:rPr lang="ja-JP" altLang="en-US" u="sng" dirty="0"/>
              <a:t>なっている</a:t>
            </a:r>
            <a:r>
              <a:rPr lang="ja-JP" altLang="en-US" dirty="0"/>
              <a:t>とき、</a:t>
            </a:r>
            <a:endParaRPr lang="en-US" altLang="ja-JP" dirty="0"/>
          </a:p>
          <a:p>
            <a:pPr eaLnBrk="1" hangingPunct="1"/>
            <a:r>
              <a:rPr lang="ja-JP" altLang="en-US" dirty="0"/>
              <a:t>　　　</a:t>
            </a:r>
            <a:r>
              <a:rPr lang="en-US" altLang="ja-JP" dirty="0"/>
              <a:t> F</a:t>
            </a:r>
            <a:r>
              <a:rPr lang="en-US" altLang="ja-JP" baseline="-25000" dirty="0"/>
              <a:t>Σ</a:t>
            </a:r>
            <a:r>
              <a:rPr lang="ja-JP" altLang="en-US" dirty="0" smtClean="0"/>
              <a:t>はスター閉包の</a:t>
            </a:r>
            <a:r>
              <a:rPr lang="ja-JP" altLang="en-US" dirty="0"/>
              <a:t>演算に関して閉じているという。</a:t>
            </a:r>
            <a:endParaRPr lang="en-US" altLang="ja-JP" dirty="0"/>
          </a:p>
          <a:p>
            <a:pPr eaLnBrk="1" hangingPunct="1"/>
            <a:r>
              <a:rPr lang="ja-JP" altLang="en-US" dirty="0"/>
              <a:t>　　　</a:t>
            </a:r>
            <a:r>
              <a:rPr lang="en-US" altLang="ja-JP" dirty="0"/>
              <a:t> F</a:t>
            </a:r>
            <a:r>
              <a:rPr lang="en-US" altLang="ja-JP" baseline="-25000" dirty="0"/>
              <a:t>Σ</a:t>
            </a:r>
            <a:r>
              <a:rPr lang="ja-JP" altLang="en-US" dirty="0"/>
              <a:t>の要素に</a:t>
            </a:r>
            <a:r>
              <a:rPr lang="ja-JP" altLang="en-US" u="sng" dirty="0"/>
              <a:t>なってない</a:t>
            </a:r>
            <a:r>
              <a:rPr lang="ja-JP" altLang="en-US" dirty="0"/>
              <a:t>とき、</a:t>
            </a:r>
            <a:r>
              <a:rPr lang="en-US" altLang="ja-JP" dirty="0"/>
              <a:t>F</a:t>
            </a:r>
            <a:r>
              <a:rPr lang="en-US" altLang="ja-JP" baseline="-25000" dirty="0"/>
              <a:t>Σ</a:t>
            </a:r>
            <a:r>
              <a:rPr lang="ja-JP" altLang="en-US" dirty="0" smtClean="0"/>
              <a:t>はスター閉包の</a:t>
            </a:r>
            <a:r>
              <a:rPr lang="ja-JP" altLang="en-US" dirty="0"/>
              <a:t>演算に関して閉じていないという</a:t>
            </a:r>
            <a:r>
              <a:rPr lang="ja-JP" altLang="en-US" dirty="0" smtClean="0"/>
              <a:t>。</a:t>
            </a:r>
            <a:endParaRPr lang="en-US" altLang="ja-JP" dirty="0"/>
          </a:p>
        </p:txBody>
      </p:sp>
      <p:cxnSp>
        <p:nvCxnSpPr>
          <p:cNvPr id="3" name="直線コネクタ 2"/>
          <p:cNvCxnSpPr/>
          <p:nvPr/>
        </p:nvCxnSpPr>
        <p:spPr>
          <a:xfrm>
            <a:off x="4769834" y="4005064"/>
            <a:ext cx="16220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テキスト ボックス 1"/>
          <p:cNvSpPr txBox="1"/>
          <p:nvPr/>
        </p:nvSpPr>
        <p:spPr>
          <a:xfrm>
            <a:off x="8028384" y="6309320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27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61725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テキスト ボックス 1"/>
          <p:cNvSpPr txBox="1">
            <a:spLocks noChangeArrowheads="1"/>
          </p:cNvSpPr>
          <p:nvPr/>
        </p:nvSpPr>
        <p:spPr bwMode="auto">
          <a:xfrm>
            <a:off x="806325" y="476672"/>
            <a:ext cx="7896714" cy="5878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ja-JP" altLang="en-US" dirty="0" smtClean="0"/>
              <a:t>　一般に、言語族</a:t>
            </a:r>
            <a:r>
              <a:rPr lang="en-US" altLang="ja-JP" dirty="0" smtClean="0"/>
              <a:t>F</a:t>
            </a:r>
            <a:r>
              <a:rPr lang="ja-JP" altLang="en-US" dirty="0" smtClean="0"/>
              <a:t>がある演算に関して閉じているか否かという性質を、言語族</a:t>
            </a:r>
            <a:r>
              <a:rPr lang="en-US" altLang="ja-JP" dirty="0" smtClean="0"/>
              <a:t>F</a:t>
            </a:r>
          </a:p>
          <a:p>
            <a:pPr eaLnBrk="1" hangingPunct="1"/>
            <a:r>
              <a:rPr lang="ja-JP" altLang="en-US" dirty="0" smtClean="0"/>
              <a:t>のその演算に関する閉包性とよぶ。</a:t>
            </a:r>
            <a:endParaRPr lang="en-US" altLang="ja-JP" dirty="0" smtClean="0"/>
          </a:p>
          <a:p>
            <a:pPr eaLnBrk="1" hangingPunct="1"/>
            <a:endParaRPr lang="en-US" altLang="ja-JP" dirty="0"/>
          </a:p>
          <a:p>
            <a:pPr eaLnBrk="1" hangingPunct="1"/>
            <a:r>
              <a:rPr lang="ja-JP" altLang="en-US" b="1" dirty="0" smtClean="0"/>
              <a:t>正則表現の演算に関する閉包性</a:t>
            </a:r>
            <a:endParaRPr lang="en-US" altLang="ja-JP" b="1" dirty="0"/>
          </a:p>
          <a:p>
            <a:pPr eaLnBrk="1" hangingPunct="1"/>
            <a:r>
              <a:rPr lang="ja-JP" altLang="en-US" dirty="0"/>
              <a:t>　</a:t>
            </a:r>
            <a:r>
              <a:rPr lang="ja-JP" altLang="en-US" dirty="0" smtClean="0"/>
              <a:t>　①任意の正則表現は、和、連接、スター閉包によって構成され、構成の途中に現れる</a:t>
            </a:r>
            <a:endParaRPr lang="en-US" altLang="ja-JP" dirty="0" smtClean="0"/>
          </a:p>
          <a:p>
            <a:pPr eaLnBrk="1" hangingPunct="1"/>
            <a:r>
              <a:rPr lang="ja-JP" altLang="en-US" dirty="0"/>
              <a:t>　</a:t>
            </a:r>
            <a:r>
              <a:rPr lang="ja-JP" altLang="en-US" dirty="0" smtClean="0"/>
              <a:t>　　全ての表現もまた正則表現である。したがって、正則言語族は、</a:t>
            </a:r>
            <a:r>
              <a:rPr lang="ja-JP" altLang="en-US" dirty="0">
                <a:solidFill>
                  <a:srgbClr val="0000FF"/>
                </a:solidFill>
              </a:rPr>
              <a:t>和、連接、スター閉</a:t>
            </a:r>
            <a:r>
              <a:rPr lang="ja-JP" altLang="en-US" dirty="0" smtClean="0">
                <a:solidFill>
                  <a:srgbClr val="0000FF"/>
                </a:solidFill>
              </a:rPr>
              <a:t>包</a:t>
            </a:r>
            <a:endParaRPr lang="en-US" altLang="ja-JP" dirty="0" smtClean="0">
              <a:solidFill>
                <a:srgbClr val="0000FF"/>
              </a:solidFill>
            </a:endParaRPr>
          </a:p>
          <a:p>
            <a:pPr eaLnBrk="1" hangingPunct="1"/>
            <a:r>
              <a:rPr lang="ja-JP" altLang="en-US" dirty="0"/>
              <a:t>　</a:t>
            </a:r>
            <a:r>
              <a:rPr lang="ja-JP" altLang="en-US" dirty="0" smtClean="0"/>
              <a:t>　　</a:t>
            </a:r>
            <a:r>
              <a:rPr lang="ja-JP" altLang="en-US" dirty="0" smtClean="0">
                <a:solidFill>
                  <a:srgbClr val="0000FF"/>
                </a:solidFill>
              </a:rPr>
              <a:t>の演算に関して閉じている</a:t>
            </a:r>
            <a:r>
              <a:rPr lang="ja-JP" altLang="en-US" dirty="0" smtClean="0"/>
              <a:t>ことが分かる。</a:t>
            </a:r>
            <a:endParaRPr lang="en-US" altLang="ja-JP" dirty="0" smtClean="0"/>
          </a:p>
          <a:p>
            <a:pPr eaLnBrk="1" hangingPunct="1"/>
            <a:endParaRPr lang="en-US" altLang="ja-JP" dirty="0"/>
          </a:p>
          <a:p>
            <a:pPr eaLnBrk="1" hangingPunct="1"/>
            <a:r>
              <a:rPr lang="ja-JP" altLang="en-US" dirty="0" smtClean="0"/>
              <a:t>　</a:t>
            </a:r>
            <a:r>
              <a:rPr lang="ja-JP" altLang="en-US" dirty="0"/>
              <a:t>　②</a:t>
            </a:r>
            <a:r>
              <a:rPr lang="ja-JP" altLang="en-US" dirty="0">
                <a:solidFill>
                  <a:srgbClr val="0000FF"/>
                </a:solidFill>
              </a:rPr>
              <a:t>任意の正則表現は、補</a:t>
            </a:r>
            <a:r>
              <a:rPr lang="ja-JP" altLang="en-US" dirty="0" smtClean="0">
                <a:solidFill>
                  <a:srgbClr val="0000FF"/>
                </a:solidFill>
              </a:rPr>
              <a:t>集合演算に関して閉じているか？</a:t>
            </a:r>
            <a:endParaRPr lang="en-US" altLang="ja-JP" dirty="0" smtClean="0">
              <a:solidFill>
                <a:srgbClr val="0000FF"/>
              </a:solidFill>
            </a:endParaRPr>
          </a:p>
          <a:p>
            <a:pPr eaLnBrk="1" hangingPunct="1"/>
            <a:r>
              <a:rPr lang="ja-JP" altLang="en-US" dirty="0"/>
              <a:t>　</a:t>
            </a:r>
            <a:r>
              <a:rPr lang="ja-JP" altLang="en-US" dirty="0" smtClean="0"/>
              <a:t>　　正則言語Ｒを受理する決定性有限オートマトンＭ＝（</a:t>
            </a:r>
            <a:r>
              <a:rPr lang="en-US" altLang="ja-JP" dirty="0" smtClean="0"/>
              <a:t>Q,Σ,δ,p0,F</a:t>
            </a:r>
            <a:r>
              <a:rPr lang="ja-JP" altLang="en-US" dirty="0" smtClean="0"/>
              <a:t>）　すなわち、</a:t>
            </a:r>
            <a:endParaRPr lang="en-US" altLang="ja-JP" dirty="0" smtClean="0"/>
          </a:p>
          <a:p>
            <a:pPr eaLnBrk="1" hangingPunct="1"/>
            <a:r>
              <a:rPr lang="ja-JP" altLang="en-US" dirty="0"/>
              <a:t>　</a:t>
            </a:r>
            <a:r>
              <a:rPr lang="ja-JP" altLang="en-US" dirty="0" smtClean="0"/>
              <a:t>　　</a:t>
            </a:r>
            <a:r>
              <a:rPr lang="en-US" altLang="ja-JP" dirty="0" smtClean="0"/>
              <a:t>L</a:t>
            </a:r>
            <a:r>
              <a:rPr lang="ja-JP" altLang="en-US" dirty="0" smtClean="0"/>
              <a:t>（</a:t>
            </a:r>
            <a:r>
              <a:rPr lang="en-US" altLang="ja-JP" dirty="0" smtClean="0"/>
              <a:t>M</a:t>
            </a:r>
            <a:r>
              <a:rPr lang="ja-JP" altLang="en-US" dirty="0" smtClean="0"/>
              <a:t>）＝</a:t>
            </a:r>
            <a:r>
              <a:rPr lang="en-US" altLang="ja-JP" dirty="0" smtClean="0"/>
              <a:t>R</a:t>
            </a:r>
            <a:r>
              <a:rPr lang="ja-JP" altLang="en-US" dirty="0" smtClean="0"/>
              <a:t>　において最終状態の集合</a:t>
            </a:r>
            <a:r>
              <a:rPr lang="en-US" altLang="ja-JP" dirty="0" smtClean="0"/>
              <a:t>F</a:t>
            </a:r>
            <a:r>
              <a:rPr lang="ja-JP" altLang="en-US" dirty="0" smtClean="0"/>
              <a:t>を、</a:t>
            </a:r>
            <a:r>
              <a:rPr lang="en-US" altLang="ja-JP" dirty="0" smtClean="0"/>
              <a:t>Q</a:t>
            </a:r>
            <a:r>
              <a:rPr lang="ja-JP" altLang="en-US" dirty="0" smtClean="0"/>
              <a:t>に関する補集合</a:t>
            </a:r>
            <a:r>
              <a:rPr lang="en-US" altLang="ja-JP" dirty="0" smtClean="0"/>
              <a:t>Q-F</a:t>
            </a:r>
            <a:r>
              <a:rPr lang="ja-JP" altLang="en-US" dirty="0" smtClean="0"/>
              <a:t>で置き換えた</a:t>
            </a:r>
            <a:endParaRPr lang="en-US" altLang="ja-JP" dirty="0"/>
          </a:p>
          <a:p>
            <a:pPr eaLnBrk="1" hangingPunct="1"/>
            <a:endParaRPr lang="en-US" altLang="ja-JP" sz="800" dirty="0" smtClean="0"/>
          </a:p>
          <a:p>
            <a:pPr eaLnBrk="1" hangingPunct="1"/>
            <a:r>
              <a:rPr lang="ja-JP" altLang="en-US" dirty="0"/>
              <a:t>　</a:t>
            </a:r>
            <a:r>
              <a:rPr lang="ja-JP" altLang="en-US" dirty="0" smtClean="0"/>
              <a:t>　　オートマトン</a:t>
            </a:r>
            <a:r>
              <a:rPr lang="en-US" altLang="ja-JP" dirty="0" smtClean="0"/>
              <a:t>M</a:t>
            </a:r>
            <a:r>
              <a:rPr lang="ja-JP" altLang="en-US" dirty="0" smtClean="0"/>
              <a:t>を考えると、</a:t>
            </a:r>
            <a:r>
              <a:rPr lang="en-US" altLang="ja-JP" dirty="0" smtClean="0"/>
              <a:t>L</a:t>
            </a:r>
            <a:r>
              <a:rPr lang="ja-JP" altLang="en-US" dirty="0" smtClean="0"/>
              <a:t>（</a:t>
            </a:r>
            <a:r>
              <a:rPr lang="en-US" altLang="ja-JP" dirty="0" smtClean="0"/>
              <a:t>M</a:t>
            </a:r>
            <a:r>
              <a:rPr lang="ja-JP" altLang="en-US" dirty="0" smtClean="0"/>
              <a:t>）＝</a:t>
            </a:r>
            <a:r>
              <a:rPr lang="en-US" altLang="ja-JP" dirty="0" smtClean="0"/>
              <a:t>Σ</a:t>
            </a:r>
            <a:r>
              <a:rPr lang="ja-JP" altLang="en-US" dirty="0" smtClean="0"/>
              <a:t>*－</a:t>
            </a:r>
            <a:r>
              <a:rPr lang="en-US" altLang="ja-JP" dirty="0" smtClean="0"/>
              <a:t>L</a:t>
            </a:r>
            <a:r>
              <a:rPr lang="ja-JP" altLang="en-US" dirty="0" smtClean="0"/>
              <a:t>（</a:t>
            </a:r>
            <a:r>
              <a:rPr lang="en-US" altLang="ja-JP" dirty="0" smtClean="0"/>
              <a:t>M</a:t>
            </a:r>
            <a:r>
              <a:rPr lang="ja-JP" altLang="en-US" dirty="0" smtClean="0"/>
              <a:t>）　であることから、正則言語は、補集合</a:t>
            </a:r>
            <a:endParaRPr lang="en-US" altLang="ja-JP" dirty="0" smtClean="0"/>
          </a:p>
          <a:p>
            <a:pPr eaLnBrk="1" hangingPunct="1"/>
            <a:r>
              <a:rPr lang="ja-JP" altLang="en-US" dirty="0"/>
              <a:t>　</a:t>
            </a:r>
            <a:r>
              <a:rPr lang="ja-JP" altLang="en-US" dirty="0" smtClean="0"/>
              <a:t>　　演算に関して閉じていることが分かる</a:t>
            </a:r>
            <a:r>
              <a:rPr lang="ja-JP" altLang="en-US" dirty="0"/>
              <a:t>　</a:t>
            </a:r>
            <a:endParaRPr lang="en-US" altLang="ja-JP" dirty="0" smtClean="0"/>
          </a:p>
          <a:p>
            <a:pPr eaLnBrk="1" hangingPunct="1"/>
            <a:endParaRPr lang="en-US" altLang="ja-JP" dirty="0"/>
          </a:p>
          <a:p>
            <a:pPr eaLnBrk="1" hangingPunct="1"/>
            <a:r>
              <a:rPr lang="ja-JP" altLang="en-US" dirty="0" smtClean="0"/>
              <a:t>　　③</a:t>
            </a:r>
            <a:r>
              <a:rPr lang="ja-JP" altLang="en-US" dirty="0" smtClean="0">
                <a:solidFill>
                  <a:srgbClr val="0000FF"/>
                </a:solidFill>
              </a:rPr>
              <a:t>共通</a:t>
            </a:r>
            <a:r>
              <a:rPr lang="ja-JP" altLang="en-US" dirty="0">
                <a:solidFill>
                  <a:srgbClr val="0000FF"/>
                </a:solidFill>
              </a:rPr>
              <a:t>集合演算に関しても閉じて</a:t>
            </a:r>
            <a:r>
              <a:rPr lang="ja-JP" altLang="en-US" dirty="0" smtClean="0">
                <a:solidFill>
                  <a:srgbClr val="0000FF"/>
                </a:solidFill>
              </a:rPr>
              <a:t>いるか？</a:t>
            </a:r>
            <a:endParaRPr lang="en-US" altLang="ja-JP" dirty="0" smtClean="0">
              <a:solidFill>
                <a:srgbClr val="0000FF"/>
              </a:solidFill>
            </a:endParaRPr>
          </a:p>
          <a:p>
            <a:pPr eaLnBrk="1" hangingPunct="1"/>
            <a:r>
              <a:rPr lang="en-US" altLang="ja-JP" dirty="0">
                <a:solidFill>
                  <a:srgbClr val="0000FF"/>
                </a:solidFill>
              </a:rPr>
              <a:t> </a:t>
            </a:r>
            <a:r>
              <a:rPr lang="en-US" altLang="ja-JP" dirty="0" smtClean="0">
                <a:solidFill>
                  <a:srgbClr val="0000FF"/>
                </a:solidFill>
              </a:rPr>
              <a:t>      </a:t>
            </a:r>
            <a:r>
              <a:rPr lang="ja-JP" altLang="en-US" dirty="0" smtClean="0"/>
              <a:t>正則</a:t>
            </a:r>
            <a:r>
              <a:rPr lang="ja-JP" altLang="en-US" dirty="0"/>
              <a:t>言語</a:t>
            </a:r>
            <a:r>
              <a:rPr lang="en-US" altLang="ja-JP" dirty="0"/>
              <a:t>A,B</a:t>
            </a:r>
            <a:r>
              <a:rPr lang="ja-JP" altLang="en-US" dirty="0"/>
              <a:t>について</a:t>
            </a:r>
            <a:r>
              <a:rPr lang="ja-JP" altLang="en-US" dirty="0" smtClean="0"/>
              <a:t>、</a:t>
            </a:r>
            <a:endParaRPr lang="en-US" altLang="ja-JP" dirty="0" smtClean="0"/>
          </a:p>
          <a:p>
            <a:pPr eaLnBrk="1" hangingPunct="1"/>
            <a:r>
              <a:rPr lang="en-US" altLang="ja-JP" dirty="0"/>
              <a:t> </a:t>
            </a:r>
            <a:r>
              <a:rPr lang="en-US" altLang="ja-JP" dirty="0" smtClean="0"/>
              <a:t>      </a:t>
            </a:r>
            <a:r>
              <a:rPr lang="ja-JP" altLang="en-US" dirty="0" smtClean="0"/>
              <a:t>正則</a:t>
            </a:r>
            <a:r>
              <a:rPr lang="ja-JP" altLang="en-US" dirty="0"/>
              <a:t>言語の補集合は正則言語であるから、</a:t>
            </a:r>
            <a:r>
              <a:rPr lang="en-US" altLang="ja-JP" dirty="0" smtClean="0"/>
              <a:t>A</a:t>
            </a:r>
            <a:r>
              <a:rPr lang="ja-JP" altLang="en-US" dirty="0" err="1" smtClean="0"/>
              <a:t>，</a:t>
            </a:r>
            <a:r>
              <a:rPr lang="ja-JP" altLang="en-US" dirty="0" smtClean="0"/>
              <a:t> </a:t>
            </a:r>
            <a:r>
              <a:rPr lang="en-US" altLang="ja-JP" dirty="0" smtClean="0"/>
              <a:t>B</a:t>
            </a:r>
            <a:r>
              <a:rPr lang="ja-JP" altLang="en-US" dirty="0"/>
              <a:t>　はともに正則言語である。</a:t>
            </a:r>
            <a:endParaRPr lang="en-US" altLang="ja-JP" dirty="0"/>
          </a:p>
          <a:p>
            <a:pPr eaLnBrk="1" hangingPunct="1"/>
            <a:r>
              <a:rPr lang="ja-JP" altLang="en-US" dirty="0"/>
              <a:t>　　　</a:t>
            </a:r>
            <a:r>
              <a:rPr lang="ja-JP" altLang="en-US" dirty="0" smtClean="0"/>
              <a:t>さらに</a:t>
            </a:r>
            <a:r>
              <a:rPr lang="ja-JP" altLang="en-US" dirty="0"/>
              <a:t>、正則言語の</a:t>
            </a:r>
            <a:r>
              <a:rPr lang="ja-JP" altLang="en-US" dirty="0" smtClean="0"/>
              <a:t>和 </a:t>
            </a:r>
            <a:r>
              <a:rPr lang="en-US" altLang="ja-JP" dirty="0"/>
              <a:t>A</a:t>
            </a:r>
            <a:r>
              <a:rPr lang="ja-JP" altLang="en-US" dirty="0"/>
              <a:t>∪</a:t>
            </a:r>
            <a:r>
              <a:rPr lang="en-US" altLang="ja-JP" dirty="0"/>
              <a:t>B</a:t>
            </a:r>
            <a:r>
              <a:rPr lang="ja-JP" altLang="en-US" dirty="0"/>
              <a:t>　は正則言語である。</a:t>
            </a:r>
            <a:endParaRPr lang="en-US" altLang="ja-JP" dirty="0"/>
          </a:p>
          <a:p>
            <a:pPr eaLnBrk="1" hangingPunct="1"/>
            <a:endParaRPr lang="en-US" altLang="ja-JP" dirty="0"/>
          </a:p>
          <a:p>
            <a:pPr eaLnBrk="1" hangingPunct="1"/>
            <a:r>
              <a:rPr lang="ja-JP" altLang="en-US" dirty="0"/>
              <a:t>　　　</a:t>
            </a:r>
            <a:r>
              <a:rPr lang="ja-JP" altLang="en-US" dirty="0" smtClean="0"/>
              <a:t>さらに</a:t>
            </a:r>
            <a:r>
              <a:rPr lang="ja-JP" altLang="en-US" dirty="0"/>
              <a:t>、正則言語の補</a:t>
            </a:r>
            <a:r>
              <a:rPr lang="ja-JP" altLang="en-US" dirty="0" smtClean="0"/>
              <a:t>集合 </a:t>
            </a:r>
            <a:r>
              <a:rPr lang="en-US" altLang="ja-JP" dirty="0" smtClean="0"/>
              <a:t>A</a:t>
            </a:r>
            <a:r>
              <a:rPr lang="ja-JP" altLang="en-US" dirty="0"/>
              <a:t>∪</a:t>
            </a:r>
            <a:r>
              <a:rPr lang="en-US" altLang="ja-JP" dirty="0"/>
              <a:t>B</a:t>
            </a:r>
            <a:r>
              <a:rPr lang="ja-JP" altLang="en-US" dirty="0"/>
              <a:t>　は正則言語である。</a:t>
            </a:r>
            <a:endParaRPr lang="en-US" altLang="ja-JP" dirty="0"/>
          </a:p>
          <a:p>
            <a:pPr eaLnBrk="1" hangingPunct="1"/>
            <a:endParaRPr lang="en-US" altLang="ja-JP" dirty="0"/>
          </a:p>
          <a:p>
            <a:pPr eaLnBrk="1" hangingPunct="1"/>
            <a:r>
              <a:rPr lang="ja-JP" altLang="en-US" dirty="0"/>
              <a:t>　　　ド・モルガンの公式より、</a:t>
            </a:r>
            <a:r>
              <a:rPr lang="en-US" altLang="ja-JP" dirty="0"/>
              <a:t> A</a:t>
            </a:r>
            <a:r>
              <a:rPr lang="ja-JP" altLang="en-US" dirty="0"/>
              <a:t>∩</a:t>
            </a:r>
            <a:r>
              <a:rPr lang="en-US" altLang="ja-JP" dirty="0"/>
              <a:t>B =</a:t>
            </a:r>
            <a:r>
              <a:rPr lang="ja-JP" altLang="en-US" dirty="0"/>
              <a:t>　</a:t>
            </a:r>
            <a:r>
              <a:rPr lang="en-US" altLang="ja-JP" dirty="0"/>
              <a:t>A</a:t>
            </a:r>
            <a:r>
              <a:rPr lang="ja-JP" altLang="en-US" dirty="0"/>
              <a:t>∪</a:t>
            </a:r>
            <a:r>
              <a:rPr lang="en-US" altLang="ja-JP" dirty="0" smtClean="0"/>
              <a:t>B </a:t>
            </a:r>
            <a:r>
              <a:rPr lang="ja-JP" altLang="en-US" dirty="0" smtClean="0"/>
              <a:t>なの</a:t>
            </a:r>
            <a:r>
              <a:rPr lang="ja-JP" altLang="en-US" dirty="0"/>
              <a:t>で、</a:t>
            </a:r>
            <a:endParaRPr lang="en-US" altLang="ja-JP" dirty="0"/>
          </a:p>
          <a:p>
            <a:pPr eaLnBrk="1" hangingPunct="1"/>
            <a:r>
              <a:rPr lang="ja-JP" altLang="en-US" dirty="0"/>
              <a:t>　　　</a:t>
            </a:r>
            <a:r>
              <a:rPr lang="ja-JP" altLang="en-US" dirty="0" smtClean="0"/>
              <a:t>正則</a:t>
            </a:r>
            <a:r>
              <a:rPr lang="ja-JP" altLang="en-US" dirty="0"/>
              <a:t>言語の</a:t>
            </a:r>
            <a:r>
              <a:rPr lang="ja-JP" altLang="en-US" dirty="0">
                <a:solidFill>
                  <a:srgbClr val="0000FF"/>
                </a:solidFill>
              </a:rPr>
              <a:t>共通集合演算に関しても閉じている</a:t>
            </a:r>
            <a:r>
              <a:rPr lang="ja-JP" altLang="en-US" dirty="0"/>
              <a:t>ことが分かる</a:t>
            </a:r>
            <a:r>
              <a:rPr lang="ja-JP" altLang="en-US" dirty="0" smtClean="0"/>
              <a:t>。</a:t>
            </a:r>
            <a:endParaRPr lang="en-US" altLang="ja-JP" dirty="0"/>
          </a:p>
        </p:txBody>
      </p:sp>
      <p:cxnSp>
        <p:nvCxnSpPr>
          <p:cNvPr id="14" name="直線コネクタ 13"/>
          <p:cNvCxnSpPr/>
          <p:nvPr/>
        </p:nvCxnSpPr>
        <p:spPr>
          <a:xfrm>
            <a:off x="3491880" y="3780262"/>
            <a:ext cx="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コネクタ 2"/>
          <p:cNvCxnSpPr/>
          <p:nvPr/>
        </p:nvCxnSpPr>
        <p:spPr>
          <a:xfrm>
            <a:off x="2267744" y="3304721"/>
            <a:ext cx="216024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/>
          <p:cNvCxnSpPr/>
          <p:nvPr/>
        </p:nvCxnSpPr>
        <p:spPr>
          <a:xfrm>
            <a:off x="3635896" y="3304721"/>
            <a:ext cx="216024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/>
          <p:cNvCxnSpPr/>
          <p:nvPr/>
        </p:nvCxnSpPr>
        <p:spPr>
          <a:xfrm>
            <a:off x="5292080" y="4552103"/>
            <a:ext cx="216024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/>
          <p:cNvCxnSpPr/>
          <p:nvPr/>
        </p:nvCxnSpPr>
        <p:spPr>
          <a:xfrm>
            <a:off x="5004048" y="4552103"/>
            <a:ext cx="216024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グループ化 5"/>
          <p:cNvGrpSpPr/>
          <p:nvPr/>
        </p:nvGrpSpPr>
        <p:grpSpPr>
          <a:xfrm>
            <a:off x="3558918" y="5200175"/>
            <a:ext cx="581034" cy="72008"/>
            <a:chOff x="3558918" y="5229200"/>
            <a:chExt cx="581034" cy="72008"/>
          </a:xfrm>
        </p:grpSpPr>
        <p:cxnSp>
          <p:nvCxnSpPr>
            <p:cNvPr id="19" name="直線コネクタ 18"/>
            <p:cNvCxnSpPr/>
            <p:nvPr/>
          </p:nvCxnSpPr>
          <p:spPr>
            <a:xfrm>
              <a:off x="3558918" y="5229200"/>
              <a:ext cx="58103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コネクタ 11"/>
            <p:cNvCxnSpPr/>
            <p:nvPr/>
          </p:nvCxnSpPr>
          <p:spPr>
            <a:xfrm>
              <a:off x="3923928" y="5301208"/>
              <a:ext cx="21602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コネクタ 12"/>
            <p:cNvCxnSpPr/>
            <p:nvPr/>
          </p:nvCxnSpPr>
          <p:spPr>
            <a:xfrm>
              <a:off x="3563888" y="5301208"/>
              <a:ext cx="21602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グループ化 15"/>
          <p:cNvGrpSpPr/>
          <p:nvPr/>
        </p:nvGrpSpPr>
        <p:grpSpPr>
          <a:xfrm>
            <a:off x="4076328" y="5704231"/>
            <a:ext cx="581034" cy="72008"/>
            <a:chOff x="3558918" y="5229200"/>
            <a:chExt cx="581034" cy="72008"/>
          </a:xfrm>
        </p:grpSpPr>
        <p:cxnSp>
          <p:nvCxnSpPr>
            <p:cNvPr id="17" name="直線コネクタ 16"/>
            <p:cNvCxnSpPr/>
            <p:nvPr/>
          </p:nvCxnSpPr>
          <p:spPr>
            <a:xfrm>
              <a:off x="3558918" y="5229200"/>
              <a:ext cx="58103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コネクタ 17"/>
            <p:cNvCxnSpPr/>
            <p:nvPr/>
          </p:nvCxnSpPr>
          <p:spPr>
            <a:xfrm>
              <a:off x="3923928" y="5301208"/>
              <a:ext cx="21602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コネクタ 19"/>
            <p:cNvCxnSpPr/>
            <p:nvPr/>
          </p:nvCxnSpPr>
          <p:spPr>
            <a:xfrm>
              <a:off x="3563888" y="5301208"/>
              <a:ext cx="21602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テキスト ボックス 1"/>
          <p:cNvSpPr txBox="1"/>
          <p:nvPr/>
        </p:nvSpPr>
        <p:spPr>
          <a:xfrm>
            <a:off x="7956376" y="6355204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28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/>
          <p:cNvSpPr txBox="1"/>
          <p:nvPr/>
        </p:nvSpPr>
        <p:spPr>
          <a:xfrm>
            <a:off x="883893" y="548680"/>
            <a:ext cx="2053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b="1" dirty="0" smtClean="0"/>
              <a:t>§</a:t>
            </a:r>
            <a:r>
              <a:rPr lang="en-US" altLang="ja-JP" sz="1800" b="1" dirty="0" smtClean="0"/>
              <a:t>2.7</a:t>
            </a:r>
            <a:r>
              <a:rPr lang="ja-JP" altLang="en-US" sz="1800" b="1" dirty="0" smtClean="0"/>
              <a:t>　非正則言語</a:t>
            </a:r>
            <a:endParaRPr kumimoji="1" lang="ja-JP" altLang="en-US" sz="1800" b="1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58385" y="1018662"/>
            <a:ext cx="7936788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800" b="1" dirty="0" smtClean="0"/>
              <a:t>正則言語</a:t>
            </a:r>
            <a:r>
              <a:rPr lang="ja-JP" altLang="en-US" sz="1800" dirty="0"/>
              <a:t>　　</a:t>
            </a:r>
            <a:r>
              <a:rPr lang="ja-JP" altLang="en-US" sz="1800" dirty="0" smtClean="0"/>
              <a:t>：有限オートマトンによって受理することが可能な言語</a:t>
            </a:r>
            <a:endParaRPr lang="en-US" altLang="ja-JP" sz="1800" dirty="0" smtClean="0"/>
          </a:p>
          <a:p>
            <a:r>
              <a:rPr kumimoji="1" lang="ja-JP" altLang="en-US" sz="1800" b="1" dirty="0" smtClean="0"/>
              <a:t>非正則言語 </a:t>
            </a:r>
            <a:r>
              <a:rPr kumimoji="1" lang="ja-JP" altLang="en-US" sz="1800" dirty="0" smtClean="0"/>
              <a:t>：有限オートマトンによって受理することが</a:t>
            </a:r>
            <a:r>
              <a:rPr lang="ja-JP" altLang="en-US" sz="1800" dirty="0"/>
              <a:t>不</a:t>
            </a:r>
            <a:r>
              <a:rPr kumimoji="1" lang="ja-JP" altLang="en-US" sz="1800" dirty="0" smtClean="0"/>
              <a:t>可能な言語</a:t>
            </a:r>
            <a:endParaRPr kumimoji="1" lang="en-US" altLang="ja-JP" sz="1800" dirty="0" smtClean="0"/>
          </a:p>
          <a:p>
            <a:endParaRPr lang="en-US" altLang="ja-JP" sz="1800" dirty="0" smtClean="0"/>
          </a:p>
          <a:p>
            <a:r>
              <a:rPr lang="ja-JP" altLang="en-US" sz="1800" b="1" dirty="0" smtClean="0"/>
              <a:t>非正則言語</a:t>
            </a:r>
            <a:r>
              <a:rPr lang="ja-JP" altLang="en-US" sz="1800" dirty="0" smtClean="0"/>
              <a:t>の例　</a:t>
            </a:r>
            <a:endParaRPr lang="en-US" altLang="ja-JP" sz="1800" dirty="0" smtClean="0"/>
          </a:p>
          <a:p>
            <a:r>
              <a:rPr lang="ja-JP" altLang="en-US" sz="1800" dirty="0"/>
              <a:t>　</a:t>
            </a:r>
            <a:r>
              <a:rPr lang="ja-JP" altLang="en-US" sz="1800" dirty="0" smtClean="0"/>
              <a:t>　言語</a:t>
            </a:r>
            <a:r>
              <a:rPr lang="en-US" altLang="ja-JP" sz="1800" dirty="0" smtClean="0"/>
              <a:t>L1</a:t>
            </a:r>
            <a:r>
              <a:rPr lang="ja-JP" altLang="en-US" sz="1800" dirty="0" smtClean="0"/>
              <a:t>＝｛</a:t>
            </a:r>
            <a:r>
              <a:rPr lang="en-US" altLang="ja-JP" sz="1800" dirty="0" smtClean="0"/>
              <a:t>o</a:t>
            </a:r>
            <a:r>
              <a:rPr lang="en-US" altLang="ja-JP" sz="1800" baseline="30000" dirty="0" smtClean="0"/>
              <a:t>i</a:t>
            </a:r>
            <a:r>
              <a:rPr lang="en-US" altLang="ja-JP" sz="1800" dirty="0" smtClean="0"/>
              <a:t>1</a:t>
            </a:r>
            <a:r>
              <a:rPr lang="en-US" altLang="ja-JP" sz="1800" baseline="30000" dirty="0" smtClean="0"/>
              <a:t>i</a:t>
            </a:r>
            <a:r>
              <a:rPr lang="ja-JP" altLang="en-US" sz="1800" dirty="0" smtClean="0"/>
              <a:t>｜</a:t>
            </a:r>
            <a:r>
              <a:rPr lang="en-US" altLang="ja-JP" sz="1800" dirty="0" err="1" smtClean="0"/>
              <a:t>i</a:t>
            </a:r>
            <a:r>
              <a:rPr lang="ja-JP" altLang="en-US" sz="1800" dirty="0" smtClean="0"/>
              <a:t>≧</a:t>
            </a:r>
            <a:r>
              <a:rPr lang="en-US" altLang="ja-JP" sz="1800" dirty="0" smtClean="0"/>
              <a:t>1</a:t>
            </a:r>
            <a:r>
              <a:rPr lang="ja-JP" altLang="en-US" sz="1800" dirty="0" smtClean="0"/>
              <a:t>｝　　</a:t>
            </a:r>
            <a:endParaRPr lang="en-US" altLang="ja-JP" sz="1800" dirty="0" smtClean="0"/>
          </a:p>
          <a:p>
            <a:r>
              <a:rPr lang="ja-JP" altLang="en-US" sz="1800" dirty="0"/>
              <a:t>　</a:t>
            </a:r>
            <a:r>
              <a:rPr lang="ja-JP" altLang="en-US" sz="1800" dirty="0" smtClean="0"/>
              <a:t>　前半と後半において、おのおの同じ個数の</a:t>
            </a:r>
            <a:r>
              <a:rPr lang="en-US" altLang="ja-JP" sz="1800" dirty="0" smtClean="0"/>
              <a:t>0</a:t>
            </a:r>
            <a:r>
              <a:rPr lang="ja-JP" altLang="en-US" sz="1800" dirty="0" smtClean="0"/>
              <a:t>および</a:t>
            </a:r>
            <a:r>
              <a:rPr lang="en-US" altLang="ja-JP" sz="1800" dirty="0" smtClean="0"/>
              <a:t>1</a:t>
            </a:r>
            <a:r>
              <a:rPr lang="ja-JP" altLang="en-US" sz="1800" dirty="0" smtClean="0"/>
              <a:t>が続いた文から構成</a:t>
            </a:r>
            <a:endParaRPr lang="en-US" altLang="ja-JP" sz="1800" dirty="0" smtClean="0"/>
          </a:p>
          <a:p>
            <a:r>
              <a:rPr lang="ja-JP" altLang="en-US" sz="1800" dirty="0"/>
              <a:t>　</a:t>
            </a:r>
            <a:r>
              <a:rPr lang="ja-JP" altLang="en-US" sz="1800" dirty="0" smtClean="0"/>
              <a:t>　されている言語。</a:t>
            </a:r>
            <a:r>
              <a:rPr lang="en-US" altLang="ja-JP" sz="1800" dirty="0" smtClean="0"/>
              <a:t>0</a:t>
            </a:r>
            <a:r>
              <a:rPr lang="ja-JP" altLang="en-US" sz="1800" dirty="0" smtClean="0"/>
              <a:t>および</a:t>
            </a:r>
            <a:r>
              <a:rPr lang="en-US" altLang="ja-JP" sz="1800" dirty="0" smtClean="0"/>
              <a:t>1</a:t>
            </a:r>
            <a:r>
              <a:rPr lang="ja-JP" altLang="en-US" sz="1800" dirty="0" smtClean="0"/>
              <a:t>の個数は無限個の場合もある。</a:t>
            </a:r>
            <a:endParaRPr lang="en-US" altLang="ja-JP" sz="1800" dirty="0" smtClean="0"/>
          </a:p>
          <a:p>
            <a:endParaRPr lang="en-US" altLang="ja-JP" sz="1800" dirty="0" smtClean="0"/>
          </a:p>
          <a:p>
            <a:r>
              <a:rPr lang="ja-JP" altLang="en-US" sz="1800" dirty="0" smtClean="0"/>
              <a:t>　　＜ポイント＞</a:t>
            </a:r>
            <a:endParaRPr lang="en-US" altLang="ja-JP" sz="1800" dirty="0" smtClean="0"/>
          </a:p>
          <a:p>
            <a:r>
              <a:rPr lang="ja-JP" altLang="en-US" sz="1800" dirty="0"/>
              <a:t>　</a:t>
            </a:r>
            <a:r>
              <a:rPr lang="ja-JP" altLang="en-US" sz="1800" dirty="0" smtClean="0"/>
              <a:t>　　・</a:t>
            </a:r>
            <a:r>
              <a:rPr lang="ja-JP" altLang="en-US" sz="1800" dirty="0"/>
              <a:t>同じ個数の</a:t>
            </a:r>
            <a:r>
              <a:rPr lang="en-US" altLang="ja-JP" sz="1800" dirty="0" smtClean="0"/>
              <a:t>0</a:t>
            </a:r>
            <a:r>
              <a:rPr lang="ja-JP" altLang="en-US" sz="1800" dirty="0"/>
              <a:t>および</a:t>
            </a:r>
            <a:r>
              <a:rPr lang="en-US" altLang="ja-JP" sz="1800" dirty="0"/>
              <a:t>1</a:t>
            </a:r>
            <a:r>
              <a:rPr lang="ja-JP" altLang="en-US" sz="1800" dirty="0"/>
              <a:t>が続いた文から構成されて</a:t>
            </a:r>
            <a:r>
              <a:rPr lang="ja-JP" altLang="en-US" sz="1800" dirty="0" smtClean="0"/>
              <a:t>いる文だけを受理し、</a:t>
            </a:r>
            <a:endParaRPr lang="en-US" altLang="ja-JP" sz="1800" dirty="0" smtClean="0"/>
          </a:p>
          <a:p>
            <a:r>
              <a:rPr lang="ja-JP" altLang="en-US" sz="1800" dirty="0"/>
              <a:t>　</a:t>
            </a:r>
            <a:r>
              <a:rPr lang="ja-JP" altLang="en-US" sz="1800" dirty="0" smtClean="0"/>
              <a:t>　　　それ以外の文を非受理とするためには、</a:t>
            </a:r>
            <a:r>
              <a:rPr lang="ja-JP" altLang="en-US" sz="1800" b="1" dirty="0" smtClean="0"/>
              <a:t>最初の部分の</a:t>
            </a:r>
            <a:r>
              <a:rPr lang="en-US" altLang="ja-JP" sz="1800" b="1" dirty="0" smtClean="0"/>
              <a:t>0</a:t>
            </a:r>
            <a:r>
              <a:rPr lang="ja-JP" altLang="en-US" sz="1800" b="1" dirty="0" smtClean="0"/>
              <a:t>の個数を</a:t>
            </a:r>
            <a:endParaRPr lang="en-US" altLang="ja-JP" sz="1800" b="1" dirty="0" smtClean="0"/>
          </a:p>
          <a:p>
            <a:r>
              <a:rPr lang="ja-JP" altLang="en-US" sz="1800" b="1" dirty="0"/>
              <a:t>　</a:t>
            </a:r>
            <a:r>
              <a:rPr lang="ja-JP" altLang="en-US" sz="1800" b="1" dirty="0" smtClean="0"/>
              <a:t>　　　記憶しておく必要がある。</a:t>
            </a:r>
            <a:endParaRPr lang="en-US" altLang="ja-JP" sz="1800" b="1" dirty="0" smtClean="0"/>
          </a:p>
          <a:p>
            <a:r>
              <a:rPr lang="ja-JP" altLang="en-US" sz="1800" dirty="0"/>
              <a:t>　</a:t>
            </a:r>
            <a:r>
              <a:rPr lang="ja-JP" altLang="en-US" sz="1800" dirty="0" smtClean="0"/>
              <a:t>　　・有限オートマトンにおける「</a:t>
            </a:r>
            <a:r>
              <a:rPr lang="ja-JP" altLang="en-US" sz="1800" b="1" dirty="0" smtClean="0"/>
              <a:t>記憶</a:t>
            </a:r>
            <a:r>
              <a:rPr lang="ja-JP" altLang="en-US" sz="1800" b="1" dirty="0"/>
              <a:t>機構</a:t>
            </a:r>
            <a:r>
              <a:rPr lang="ja-JP" altLang="en-US" sz="1800" b="1" dirty="0" smtClean="0"/>
              <a:t>は状態</a:t>
            </a:r>
            <a:r>
              <a:rPr lang="ja-JP" altLang="en-US" sz="1800" dirty="0" smtClean="0"/>
              <a:t>」だけであり、しかも</a:t>
            </a:r>
            <a:endParaRPr lang="en-US" altLang="ja-JP" sz="1800" dirty="0" smtClean="0"/>
          </a:p>
          <a:p>
            <a:r>
              <a:rPr lang="ja-JP" altLang="en-US" sz="1800" dirty="0"/>
              <a:t>　</a:t>
            </a:r>
            <a:r>
              <a:rPr lang="ja-JP" altLang="en-US" sz="1800" dirty="0" smtClean="0"/>
              <a:t>　　　「</a:t>
            </a:r>
            <a:r>
              <a:rPr lang="ja-JP" altLang="en-US" sz="1800" b="1" dirty="0" smtClean="0"/>
              <a:t>状態の数は有限個</a:t>
            </a:r>
            <a:r>
              <a:rPr lang="ja-JP" altLang="en-US" sz="1800" dirty="0" smtClean="0"/>
              <a:t>」である。</a:t>
            </a:r>
            <a:endParaRPr lang="en-US" altLang="ja-JP" sz="1800" dirty="0" smtClean="0"/>
          </a:p>
          <a:p>
            <a:r>
              <a:rPr lang="ja-JP" altLang="en-US" sz="1800" dirty="0"/>
              <a:t>　</a:t>
            </a:r>
            <a:r>
              <a:rPr lang="ja-JP" altLang="en-US" sz="1800" dirty="0" smtClean="0"/>
              <a:t>　　　そのため、装備された状態の数よりも多い</a:t>
            </a:r>
            <a:r>
              <a:rPr lang="en-US" altLang="ja-JP" sz="1800" dirty="0" smtClean="0"/>
              <a:t>0</a:t>
            </a:r>
            <a:r>
              <a:rPr lang="ja-JP" altLang="en-US" sz="1800" dirty="0" smtClean="0"/>
              <a:t>が先頭に並んだ入力記号列が</a:t>
            </a:r>
            <a:endParaRPr lang="en-US" altLang="ja-JP" sz="1800" dirty="0" smtClean="0"/>
          </a:p>
          <a:p>
            <a:r>
              <a:rPr lang="ja-JP" altLang="en-US" sz="1800" dirty="0"/>
              <a:t>　</a:t>
            </a:r>
            <a:r>
              <a:rPr lang="ja-JP" altLang="en-US" sz="1800" dirty="0" smtClean="0"/>
              <a:t>　　　入力されたときには、</a:t>
            </a:r>
            <a:r>
              <a:rPr lang="en-US" altLang="ja-JP" sz="1800" dirty="0" smtClean="0"/>
              <a:t>0</a:t>
            </a:r>
            <a:r>
              <a:rPr lang="ja-JP" altLang="en-US" sz="1800" dirty="0" smtClean="0"/>
              <a:t>の個数を正確に記憶しきれなくなり、後に並ぶ</a:t>
            </a:r>
            <a:endParaRPr lang="en-US" altLang="ja-JP" sz="1800" dirty="0" smtClean="0"/>
          </a:p>
          <a:p>
            <a:r>
              <a:rPr lang="ja-JP" altLang="en-US" sz="1800" dirty="0"/>
              <a:t>　</a:t>
            </a:r>
            <a:r>
              <a:rPr lang="ja-JP" altLang="en-US" sz="1800" dirty="0" smtClean="0"/>
              <a:t>　　　</a:t>
            </a:r>
            <a:r>
              <a:rPr lang="en-US" altLang="ja-JP" sz="1800" dirty="0" smtClean="0"/>
              <a:t>1</a:t>
            </a:r>
            <a:r>
              <a:rPr lang="ja-JP" altLang="en-US" sz="1800" dirty="0" smtClean="0"/>
              <a:t>の個数と</a:t>
            </a:r>
            <a:r>
              <a:rPr lang="en-US" altLang="ja-JP" sz="1800" dirty="0" smtClean="0"/>
              <a:t>0</a:t>
            </a:r>
            <a:r>
              <a:rPr lang="ja-JP" altLang="en-US" sz="1800" dirty="0" smtClean="0"/>
              <a:t>の個数の照合ができなくなる。</a:t>
            </a:r>
            <a:endParaRPr lang="en-US" altLang="ja-JP" sz="1800" dirty="0" smtClean="0"/>
          </a:p>
          <a:p>
            <a:r>
              <a:rPr lang="ja-JP" altLang="en-US" sz="1800" dirty="0"/>
              <a:t>　</a:t>
            </a:r>
            <a:r>
              <a:rPr lang="ja-JP" altLang="en-US" sz="1800" dirty="0" smtClean="0"/>
              <a:t>　　　⇒受理されるかどうかの判定ができなくなる</a:t>
            </a:r>
            <a:endParaRPr lang="en-US" altLang="ja-JP" sz="1800" dirty="0" smtClean="0"/>
          </a:p>
          <a:p>
            <a:r>
              <a:rPr lang="ja-JP" altLang="en-US" sz="1800" dirty="0"/>
              <a:t>　</a:t>
            </a:r>
            <a:r>
              <a:rPr lang="ja-JP" altLang="en-US" sz="1800" dirty="0" smtClean="0"/>
              <a:t>　　　⇒正則言語であることの判定ができない</a:t>
            </a:r>
            <a:endParaRPr lang="en-US" altLang="ja-JP" sz="1800" dirty="0" smtClean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7596336" y="6373974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29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76890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スライド番号プレースホルダー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6D2AF23F-B9B9-462A-9C70-CED4E5E1D4A8}" type="slidenum">
              <a:rPr lang="en-US" altLang="ja-JP" sz="1400" smtClean="0"/>
              <a:pPr eaLnBrk="1" hangingPunct="1">
                <a:spcBef>
                  <a:spcPct val="0"/>
                </a:spcBef>
                <a:buFontTx/>
                <a:buNone/>
              </a:pPr>
              <a:t>3</a:t>
            </a:fld>
            <a:endParaRPr lang="en-US" altLang="ja-JP" sz="1400" smtClean="0"/>
          </a:p>
        </p:txBody>
      </p:sp>
      <p:sp>
        <p:nvSpPr>
          <p:cNvPr id="3076" name="Text Box 5"/>
          <p:cNvSpPr txBox="1">
            <a:spLocks noChangeArrowheads="1"/>
          </p:cNvSpPr>
          <p:nvPr/>
        </p:nvSpPr>
        <p:spPr bwMode="auto">
          <a:xfrm>
            <a:off x="368672" y="421898"/>
            <a:ext cx="8091759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ja-JP" altLang="en-US" sz="1800" dirty="0"/>
              <a:t>（１</a:t>
            </a:r>
            <a:r>
              <a:rPr lang="ja-JP" altLang="en-US" sz="1800" dirty="0" smtClean="0"/>
              <a:t>）最小（最短）の状態推移部分：</a:t>
            </a:r>
            <a:endParaRPr lang="en-US" altLang="ja-JP" sz="1800" dirty="0" smtClean="0"/>
          </a:p>
          <a:p>
            <a:pPr eaLnBrk="1" hangingPunct="1">
              <a:spcBef>
                <a:spcPct val="0"/>
              </a:spcBef>
              <a:buNone/>
            </a:pPr>
            <a:r>
              <a:rPr lang="ja-JP" altLang="en-US" sz="1800" dirty="0"/>
              <a:t>　</a:t>
            </a:r>
            <a:r>
              <a:rPr lang="ja-JP" altLang="en-US" sz="1800" dirty="0" smtClean="0"/>
              <a:t>　　状態</a:t>
            </a:r>
            <a:r>
              <a:rPr lang="en-US" altLang="ja-JP" sz="1800" dirty="0" smtClean="0"/>
              <a:t>qi</a:t>
            </a:r>
            <a:r>
              <a:rPr lang="ja-JP" altLang="en-US" sz="1800" dirty="0"/>
              <a:t>から</a:t>
            </a:r>
            <a:r>
              <a:rPr lang="en-US" altLang="ja-JP" sz="1800" dirty="0" err="1"/>
              <a:t>qj</a:t>
            </a:r>
            <a:r>
              <a:rPr lang="ja-JP" altLang="en-US" sz="1800" dirty="0"/>
              <a:t>に</a:t>
            </a:r>
            <a:r>
              <a:rPr lang="ja-JP" altLang="en-US" sz="1800" dirty="0" smtClean="0"/>
              <a:t>直接状態推移させるための入力</a:t>
            </a:r>
            <a:r>
              <a:rPr lang="ja-JP" altLang="en-US" sz="1800" dirty="0"/>
              <a:t>記号列</a:t>
            </a:r>
            <a:r>
              <a:rPr lang="ja-JP" altLang="en-US" sz="1800" dirty="0" smtClean="0"/>
              <a:t>の集合</a:t>
            </a:r>
            <a:r>
              <a:rPr lang="ja-JP" altLang="en-US" sz="1800" dirty="0"/>
              <a:t>（</a:t>
            </a:r>
            <a:r>
              <a:rPr lang="en-US" altLang="ja-JP" sz="1800" dirty="0"/>
              <a:t>Rij</a:t>
            </a:r>
            <a:r>
              <a:rPr lang="en-US" altLang="ja-JP" sz="1800" baseline="30000" dirty="0"/>
              <a:t>0</a:t>
            </a:r>
            <a:r>
              <a:rPr lang="ja-JP" altLang="en-US" sz="1800" dirty="0" smtClean="0"/>
              <a:t>）の算出</a:t>
            </a:r>
            <a:endParaRPr lang="en-US" altLang="ja-JP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 smtClean="0"/>
              <a:t>　　　（</a:t>
            </a:r>
            <a:r>
              <a:rPr lang="en-US" altLang="ja-JP" sz="1800" dirty="0" smtClean="0"/>
              <a:t>qi</a:t>
            </a:r>
            <a:r>
              <a:rPr lang="ja-JP" altLang="en-US" sz="1800" dirty="0"/>
              <a:t>から</a:t>
            </a:r>
            <a:r>
              <a:rPr lang="en-US" altLang="ja-JP" sz="1800" dirty="0" err="1"/>
              <a:t>qj</a:t>
            </a:r>
            <a:r>
              <a:rPr lang="ja-JP" altLang="en-US" sz="1800" dirty="0"/>
              <a:t>へ途中でどこの状態も</a:t>
            </a:r>
            <a:r>
              <a:rPr lang="ja-JP" altLang="en-US" sz="1800" dirty="0">
                <a:solidFill>
                  <a:srgbClr val="FF0000"/>
                </a:solidFill>
              </a:rPr>
              <a:t>経由しないで</a:t>
            </a:r>
            <a:r>
              <a:rPr lang="ja-JP" altLang="en-US" sz="1800" dirty="0" smtClean="0">
                <a:solidFill>
                  <a:srgbClr val="FF0000"/>
                </a:solidFill>
              </a:rPr>
              <a:t>直接推移させるため</a:t>
            </a:r>
            <a:r>
              <a:rPr lang="ja-JP" altLang="en-US" sz="1800" dirty="0" smtClean="0"/>
              <a:t>の入力記号</a:t>
            </a:r>
            <a:endParaRPr lang="en-US" altLang="ja-JP" sz="1800" dirty="0" smtClean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/>
              <a:t>　</a:t>
            </a:r>
            <a:r>
              <a:rPr lang="ja-JP" altLang="en-US" sz="1800" dirty="0" smtClean="0"/>
              <a:t>　　　列の集合</a:t>
            </a:r>
            <a:r>
              <a:rPr lang="en-US" altLang="ja-JP" sz="1800" dirty="0" smtClean="0"/>
              <a:t>Rij</a:t>
            </a:r>
            <a:r>
              <a:rPr lang="en-US" altLang="ja-JP" sz="1800" baseline="30000" dirty="0" smtClean="0"/>
              <a:t>0</a:t>
            </a:r>
            <a:r>
              <a:rPr lang="en-US" altLang="ja-JP" sz="1800" dirty="0" smtClean="0"/>
              <a:t>)</a:t>
            </a:r>
            <a:endParaRPr lang="ja-JP" altLang="en-US" sz="1800" dirty="0"/>
          </a:p>
        </p:txBody>
      </p:sp>
      <p:sp>
        <p:nvSpPr>
          <p:cNvPr id="3077" name="Oval 6"/>
          <p:cNvSpPr>
            <a:spLocks noChangeArrowheads="1"/>
          </p:cNvSpPr>
          <p:nvPr/>
        </p:nvSpPr>
        <p:spPr bwMode="auto">
          <a:xfrm>
            <a:off x="1619250" y="4745062"/>
            <a:ext cx="360363" cy="3603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600"/>
          </a:p>
        </p:txBody>
      </p:sp>
      <p:sp>
        <p:nvSpPr>
          <p:cNvPr id="3078" name="Oval 7"/>
          <p:cNvSpPr>
            <a:spLocks noChangeArrowheads="1"/>
          </p:cNvSpPr>
          <p:nvPr/>
        </p:nvSpPr>
        <p:spPr bwMode="auto">
          <a:xfrm>
            <a:off x="2627313" y="4745062"/>
            <a:ext cx="360362" cy="3603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600"/>
          </a:p>
        </p:txBody>
      </p:sp>
      <p:sp>
        <p:nvSpPr>
          <p:cNvPr id="3079" name="Oval 8"/>
          <p:cNvSpPr>
            <a:spLocks noChangeArrowheads="1"/>
          </p:cNvSpPr>
          <p:nvPr/>
        </p:nvSpPr>
        <p:spPr bwMode="auto">
          <a:xfrm>
            <a:off x="5369719" y="4852217"/>
            <a:ext cx="360362" cy="3603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600"/>
          </a:p>
        </p:txBody>
      </p:sp>
      <p:sp>
        <p:nvSpPr>
          <p:cNvPr id="3080" name="Text Box 10"/>
          <p:cNvSpPr txBox="1">
            <a:spLocks noChangeArrowheads="1"/>
          </p:cNvSpPr>
          <p:nvPr/>
        </p:nvSpPr>
        <p:spPr bwMode="auto">
          <a:xfrm>
            <a:off x="1619250" y="4745062"/>
            <a:ext cx="361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/>
              <a:t>qi</a:t>
            </a:r>
          </a:p>
        </p:txBody>
      </p:sp>
      <p:sp>
        <p:nvSpPr>
          <p:cNvPr id="3081" name="Text Box 11"/>
          <p:cNvSpPr txBox="1">
            <a:spLocks noChangeArrowheads="1"/>
          </p:cNvSpPr>
          <p:nvPr/>
        </p:nvSpPr>
        <p:spPr bwMode="auto">
          <a:xfrm>
            <a:off x="2627313" y="4745062"/>
            <a:ext cx="361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/>
              <a:t>qj</a:t>
            </a:r>
          </a:p>
        </p:txBody>
      </p:sp>
      <p:sp>
        <p:nvSpPr>
          <p:cNvPr id="3082" name="Freeform 13"/>
          <p:cNvSpPr>
            <a:spLocks/>
          </p:cNvSpPr>
          <p:nvPr/>
        </p:nvSpPr>
        <p:spPr bwMode="auto">
          <a:xfrm>
            <a:off x="1908175" y="4529162"/>
            <a:ext cx="863600" cy="215900"/>
          </a:xfrm>
          <a:custGeom>
            <a:avLst/>
            <a:gdLst>
              <a:gd name="T0" fmla="*/ 0 w 544"/>
              <a:gd name="T1" fmla="*/ 2147483647 h 136"/>
              <a:gd name="T2" fmla="*/ 2147483647 w 544"/>
              <a:gd name="T3" fmla="*/ 0 h 136"/>
              <a:gd name="T4" fmla="*/ 2147483647 w 544"/>
              <a:gd name="T5" fmla="*/ 2147483647 h 13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544" h="136">
                <a:moveTo>
                  <a:pt x="0" y="136"/>
                </a:moveTo>
                <a:cubicBezTo>
                  <a:pt x="113" y="68"/>
                  <a:pt x="226" y="0"/>
                  <a:pt x="317" y="0"/>
                </a:cubicBezTo>
                <a:cubicBezTo>
                  <a:pt x="408" y="0"/>
                  <a:pt x="476" y="68"/>
                  <a:pt x="544" y="13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083" name="Freeform 14"/>
          <p:cNvSpPr>
            <a:spLocks/>
          </p:cNvSpPr>
          <p:nvPr/>
        </p:nvSpPr>
        <p:spPr bwMode="auto">
          <a:xfrm>
            <a:off x="1908175" y="5032399"/>
            <a:ext cx="935038" cy="228600"/>
          </a:xfrm>
          <a:custGeom>
            <a:avLst/>
            <a:gdLst>
              <a:gd name="T0" fmla="*/ 2147483647 w 589"/>
              <a:gd name="T1" fmla="*/ 2147483647 h 144"/>
              <a:gd name="T2" fmla="*/ 2147483647 w 589"/>
              <a:gd name="T3" fmla="*/ 2147483647 h 144"/>
              <a:gd name="T4" fmla="*/ 0 w 589"/>
              <a:gd name="T5" fmla="*/ 0 h 14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589" h="144">
                <a:moveTo>
                  <a:pt x="589" y="46"/>
                </a:moveTo>
                <a:cubicBezTo>
                  <a:pt x="502" y="95"/>
                  <a:pt x="415" y="144"/>
                  <a:pt x="317" y="136"/>
                </a:cubicBezTo>
                <a:cubicBezTo>
                  <a:pt x="219" y="128"/>
                  <a:pt x="109" y="64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084" name="Freeform 15"/>
          <p:cNvSpPr>
            <a:spLocks/>
          </p:cNvSpPr>
          <p:nvPr/>
        </p:nvSpPr>
        <p:spPr bwMode="auto">
          <a:xfrm>
            <a:off x="5124450" y="4529162"/>
            <a:ext cx="852488" cy="431800"/>
          </a:xfrm>
          <a:custGeom>
            <a:avLst/>
            <a:gdLst>
              <a:gd name="T0" fmla="*/ 2147483647 w 537"/>
              <a:gd name="T1" fmla="*/ 2147483647 h 272"/>
              <a:gd name="T2" fmla="*/ 2147483647 w 537"/>
              <a:gd name="T3" fmla="*/ 2147483647 h 272"/>
              <a:gd name="T4" fmla="*/ 2147483647 w 537"/>
              <a:gd name="T5" fmla="*/ 0 h 272"/>
              <a:gd name="T6" fmla="*/ 2147483647 w 537"/>
              <a:gd name="T7" fmla="*/ 2147483647 h 272"/>
              <a:gd name="T8" fmla="*/ 2147483647 w 537"/>
              <a:gd name="T9" fmla="*/ 2147483647 h 27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37" h="272">
                <a:moveTo>
                  <a:pt x="151" y="272"/>
                </a:moveTo>
                <a:cubicBezTo>
                  <a:pt x="75" y="226"/>
                  <a:pt x="0" y="181"/>
                  <a:pt x="15" y="136"/>
                </a:cubicBezTo>
                <a:cubicBezTo>
                  <a:pt x="30" y="91"/>
                  <a:pt x="159" y="0"/>
                  <a:pt x="242" y="0"/>
                </a:cubicBezTo>
                <a:cubicBezTo>
                  <a:pt x="325" y="0"/>
                  <a:pt x="491" y="91"/>
                  <a:pt x="514" y="136"/>
                </a:cubicBezTo>
                <a:cubicBezTo>
                  <a:pt x="537" y="181"/>
                  <a:pt x="457" y="226"/>
                  <a:pt x="378" y="27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085" name="Text Box 16"/>
          <p:cNvSpPr txBox="1">
            <a:spLocks noChangeArrowheads="1"/>
          </p:cNvSpPr>
          <p:nvPr/>
        </p:nvSpPr>
        <p:spPr bwMode="auto">
          <a:xfrm>
            <a:off x="5369719" y="4894286"/>
            <a:ext cx="361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 dirty="0"/>
              <a:t>qi</a:t>
            </a:r>
          </a:p>
        </p:txBody>
      </p:sp>
      <p:sp>
        <p:nvSpPr>
          <p:cNvPr id="3086" name="Text Box 17"/>
          <p:cNvSpPr txBox="1">
            <a:spLocks noChangeArrowheads="1"/>
          </p:cNvSpPr>
          <p:nvPr/>
        </p:nvSpPr>
        <p:spPr bwMode="auto">
          <a:xfrm>
            <a:off x="2195513" y="4240237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/>
              <a:t>a</a:t>
            </a:r>
          </a:p>
        </p:txBody>
      </p:sp>
      <p:sp>
        <p:nvSpPr>
          <p:cNvPr id="3087" name="Text Box 18"/>
          <p:cNvSpPr txBox="1">
            <a:spLocks noChangeArrowheads="1"/>
          </p:cNvSpPr>
          <p:nvPr/>
        </p:nvSpPr>
        <p:spPr bwMode="auto">
          <a:xfrm>
            <a:off x="2266950" y="4960962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/>
              <a:t>b</a:t>
            </a:r>
          </a:p>
        </p:txBody>
      </p:sp>
      <p:sp>
        <p:nvSpPr>
          <p:cNvPr id="3088" name="Text Box 19"/>
          <p:cNvSpPr txBox="1">
            <a:spLocks noChangeArrowheads="1"/>
          </p:cNvSpPr>
          <p:nvPr/>
        </p:nvSpPr>
        <p:spPr bwMode="auto">
          <a:xfrm>
            <a:off x="5292725" y="4241824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/>
              <a:t>a</a:t>
            </a:r>
          </a:p>
        </p:txBody>
      </p:sp>
      <p:sp>
        <p:nvSpPr>
          <p:cNvPr id="3089" name="Text Box 20"/>
          <p:cNvSpPr txBox="1">
            <a:spLocks noChangeArrowheads="1"/>
          </p:cNvSpPr>
          <p:nvPr/>
        </p:nvSpPr>
        <p:spPr bwMode="auto">
          <a:xfrm>
            <a:off x="1116013" y="2813571"/>
            <a:ext cx="725390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b="1" dirty="0"/>
              <a:t>入力記号列の集合</a:t>
            </a:r>
            <a:r>
              <a:rPr lang="en-US" altLang="ja-JP" sz="1800" dirty="0"/>
              <a:t>Rij</a:t>
            </a:r>
            <a:r>
              <a:rPr lang="en-US" altLang="ja-JP" sz="1800" baseline="30000" dirty="0"/>
              <a:t>0</a:t>
            </a:r>
            <a:r>
              <a:rPr lang="en-US" altLang="ja-JP" sz="1800" dirty="0"/>
              <a:t>={</a:t>
            </a:r>
            <a:r>
              <a:rPr lang="en-US" altLang="ja-JP" sz="1800" dirty="0" err="1"/>
              <a:t>a∈Σ</a:t>
            </a:r>
            <a:r>
              <a:rPr lang="ja-JP" altLang="en-US" sz="1800" dirty="0"/>
              <a:t>｜</a:t>
            </a:r>
            <a:r>
              <a:rPr lang="en-US" altLang="ja-JP" sz="1800" dirty="0"/>
              <a:t>δ</a:t>
            </a:r>
            <a:r>
              <a:rPr lang="ja-JP" altLang="en-US" sz="1800" dirty="0"/>
              <a:t>（</a:t>
            </a:r>
            <a:r>
              <a:rPr lang="en-US" altLang="ja-JP" sz="1800" dirty="0"/>
              <a:t>qi</a:t>
            </a:r>
            <a:r>
              <a:rPr lang="ja-JP" altLang="en-US" sz="1800" dirty="0" err="1"/>
              <a:t>、</a:t>
            </a:r>
            <a:r>
              <a:rPr lang="en-US" altLang="ja-JP" sz="1800" dirty="0"/>
              <a:t>a</a:t>
            </a:r>
            <a:r>
              <a:rPr lang="ja-JP" altLang="en-US" sz="1800" dirty="0"/>
              <a:t>）</a:t>
            </a:r>
            <a:r>
              <a:rPr lang="en-US" altLang="ja-JP" sz="1800" dirty="0"/>
              <a:t>=</a:t>
            </a:r>
            <a:r>
              <a:rPr lang="en-US" altLang="ja-JP" sz="1800" dirty="0" err="1"/>
              <a:t>qj</a:t>
            </a:r>
            <a:r>
              <a:rPr lang="ja-JP" altLang="en-US" sz="1800" dirty="0"/>
              <a:t>　</a:t>
            </a:r>
            <a:r>
              <a:rPr lang="en-US" altLang="ja-JP" sz="1800" dirty="0"/>
              <a:t>}</a:t>
            </a:r>
            <a:r>
              <a:rPr lang="ja-JP" altLang="en-US" sz="1800" dirty="0"/>
              <a:t>　　　　　（</a:t>
            </a:r>
            <a:r>
              <a:rPr lang="en-US" altLang="ja-JP" sz="1800" dirty="0" err="1"/>
              <a:t>i≠j</a:t>
            </a:r>
            <a:r>
              <a:rPr lang="ja-JP" altLang="en-US" sz="1800" dirty="0"/>
              <a:t>）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b="1" dirty="0"/>
              <a:t>入力記号列の集合</a:t>
            </a:r>
            <a:r>
              <a:rPr lang="en-US" altLang="ja-JP" sz="1800" dirty="0"/>
              <a:t>Rii</a:t>
            </a:r>
            <a:r>
              <a:rPr lang="en-US" altLang="ja-JP" sz="1800" baseline="30000" dirty="0"/>
              <a:t>0</a:t>
            </a:r>
            <a:r>
              <a:rPr lang="en-US" altLang="ja-JP" sz="1800" dirty="0"/>
              <a:t>={</a:t>
            </a:r>
            <a:r>
              <a:rPr lang="en-US" altLang="ja-JP" sz="1800" dirty="0" err="1"/>
              <a:t>a∈Σ</a:t>
            </a:r>
            <a:r>
              <a:rPr lang="ja-JP" altLang="en-US" sz="1800" dirty="0"/>
              <a:t>｜</a:t>
            </a:r>
            <a:r>
              <a:rPr lang="en-US" altLang="ja-JP" sz="1800" dirty="0"/>
              <a:t>δ</a:t>
            </a:r>
            <a:r>
              <a:rPr lang="ja-JP" altLang="en-US" sz="1800" dirty="0"/>
              <a:t>（</a:t>
            </a:r>
            <a:r>
              <a:rPr lang="en-US" altLang="ja-JP" sz="1800" dirty="0"/>
              <a:t>qi</a:t>
            </a:r>
            <a:r>
              <a:rPr lang="ja-JP" altLang="en-US" sz="1800" dirty="0" err="1"/>
              <a:t>、</a:t>
            </a:r>
            <a:r>
              <a:rPr lang="en-US" altLang="ja-JP" sz="1800" dirty="0"/>
              <a:t>a</a:t>
            </a:r>
            <a:r>
              <a:rPr lang="ja-JP" altLang="en-US" sz="1800" dirty="0"/>
              <a:t>）</a:t>
            </a:r>
            <a:r>
              <a:rPr lang="en-US" altLang="ja-JP" sz="1800" dirty="0"/>
              <a:t>=qi</a:t>
            </a:r>
            <a:r>
              <a:rPr lang="ja-JP" altLang="en-US" sz="1800" dirty="0"/>
              <a:t>　</a:t>
            </a:r>
            <a:r>
              <a:rPr lang="en-US" altLang="ja-JP" sz="1800" dirty="0"/>
              <a:t>}∪{</a:t>
            </a:r>
            <a:r>
              <a:rPr lang="en-US" altLang="ja-JP" sz="1800" dirty="0">
                <a:solidFill>
                  <a:srgbClr val="0000FF"/>
                </a:solidFill>
              </a:rPr>
              <a:t>ε</a:t>
            </a:r>
            <a:r>
              <a:rPr lang="en-US" altLang="ja-JP" sz="1800" dirty="0"/>
              <a:t>}</a:t>
            </a:r>
            <a:r>
              <a:rPr lang="ja-JP" altLang="en-US" sz="1800" dirty="0"/>
              <a:t>　</a:t>
            </a:r>
            <a:r>
              <a:rPr lang="ja-JP" altLang="en-US" sz="1800" dirty="0" smtClean="0"/>
              <a:t>　（</a:t>
            </a:r>
            <a:r>
              <a:rPr lang="en-US" altLang="ja-JP" sz="1800" dirty="0" err="1" smtClean="0"/>
              <a:t>i</a:t>
            </a:r>
            <a:r>
              <a:rPr lang="en-US" altLang="ja-JP" sz="1800" dirty="0" smtClean="0"/>
              <a:t>=j</a:t>
            </a:r>
            <a:r>
              <a:rPr lang="ja-JP" altLang="en-US" sz="1800" dirty="0" smtClean="0"/>
              <a:t>のときに相当）</a:t>
            </a:r>
            <a:endParaRPr lang="ja-JP" altLang="en-US" sz="1800" dirty="0"/>
          </a:p>
        </p:txBody>
      </p:sp>
      <p:sp>
        <p:nvSpPr>
          <p:cNvPr id="3090" name="Text Box 21"/>
          <p:cNvSpPr txBox="1">
            <a:spLocks noChangeArrowheads="1"/>
          </p:cNvSpPr>
          <p:nvPr/>
        </p:nvSpPr>
        <p:spPr bwMode="auto">
          <a:xfrm>
            <a:off x="1116013" y="5321324"/>
            <a:ext cx="338455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 dirty="0"/>
              <a:t>Rij</a:t>
            </a:r>
            <a:r>
              <a:rPr lang="en-US" altLang="ja-JP" sz="1800" baseline="30000" dirty="0"/>
              <a:t>0</a:t>
            </a:r>
            <a:r>
              <a:rPr lang="en-US" altLang="ja-JP" sz="1800" dirty="0"/>
              <a:t>={</a:t>
            </a:r>
            <a:r>
              <a:rPr lang="en-US" altLang="ja-JP" sz="1800" dirty="0" err="1"/>
              <a:t>a,b</a:t>
            </a:r>
            <a:r>
              <a:rPr lang="en-US" altLang="ja-JP" sz="1800" dirty="0"/>
              <a:t>}  </a:t>
            </a:r>
            <a:r>
              <a:rPr lang="ja-JP" altLang="en-US" sz="1400" dirty="0"/>
              <a:t>（正則集合を用いた表現）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/>
              <a:t>        </a:t>
            </a:r>
            <a:r>
              <a:rPr lang="en-US" altLang="ja-JP" sz="1800" b="1" dirty="0" err="1"/>
              <a:t>a+b</a:t>
            </a:r>
            <a:r>
              <a:rPr lang="ja-JP" altLang="en-US" sz="1800" dirty="0"/>
              <a:t>　</a:t>
            </a:r>
            <a:r>
              <a:rPr lang="ja-JP" altLang="en-US" sz="1400" dirty="0"/>
              <a:t>（正則表現）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/>
              <a:t>  </a:t>
            </a:r>
          </a:p>
        </p:txBody>
      </p:sp>
      <p:sp>
        <p:nvSpPr>
          <p:cNvPr id="3091" name="Text Box 22"/>
          <p:cNvSpPr txBox="1">
            <a:spLocks noChangeArrowheads="1"/>
          </p:cNvSpPr>
          <p:nvPr/>
        </p:nvSpPr>
        <p:spPr bwMode="auto">
          <a:xfrm>
            <a:off x="5003799" y="5321324"/>
            <a:ext cx="3286125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en-US" altLang="ja-JP" sz="1800" dirty="0"/>
              <a:t>Rii</a:t>
            </a:r>
            <a:r>
              <a:rPr lang="en-US" altLang="ja-JP" sz="1800" baseline="30000" dirty="0"/>
              <a:t>0</a:t>
            </a:r>
            <a:r>
              <a:rPr lang="en-US" altLang="ja-JP" sz="1800" dirty="0"/>
              <a:t>={</a:t>
            </a:r>
            <a:r>
              <a:rPr lang="en-US" altLang="ja-JP" sz="1800" dirty="0" err="1"/>
              <a:t>a,</a:t>
            </a:r>
            <a:r>
              <a:rPr lang="en-US" altLang="ja-JP" sz="1800" dirty="0" err="1">
                <a:solidFill>
                  <a:srgbClr val="0000FF"/>
                </a:solidFill>
              </a:rPr>
              <a:t>ε</a:t>
            </a:r>
            <a:r>
              <a:rPr lang="en-US" altLang="ja-JP" sz="1800" dirty="0" smtClean="0"/>
              <a:t>}</a:t>
            </a:r>
            <a:r>
              <a:rPr lang="en-US" altLang="ja-JP" sz="2400" dirty="0"/>
              <a:t> </a:t>
            </a:r>
            <a:r>
              <a:rPr lang="en-US" altLang="ja-JP" sz="1400" dirty="0" smtClean="0"/>
              <a:t>  </a:t>
            </a:r>
            <a:r>
              <a:rPr lang="ja-JP" altLang="en-US" sz="1400" dirty="0"/>
              <a:t>（正則集合を用いた表現）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 dirty="0" smtClean="0"/>
              <a:t>        </a:t>
            </a:r>
            <a:r>
              <a:rPr lang="en-US" altLang="ja-JP" sz="1800" b="1" dirty="0" err="1" smtClean="0"/>
              <a:t>a+</a:t>
            </a:r>
            <a:r>
              <a:rPr lang="en-US" altLang="ja-JP" sz="1800" b="1" dirty="0" err="1" smtClean="0">
                <a:solidFill>
                  <a:srgbClr val="0000FF"/>
                </a:solidFill>
              </a:rPr>
              <a:t>ε</a:t>
            </a:r>
            <a:r>
              <a:rPr lang="ja-JP" altLang="en-US" sz="1800" b="1" dirty="0" smtClean="0"/>
              <a:t>　</a:t>
            </a:r>
            <a:r>
              <a:rPr lang="ja-JP" altLang="en-US" sz="1400" dirty="0"/>
              <a:t> （正則</a:t>
            </a:r>
            <a:r>
              <a:rPr lang="ja-JP" altLang="en-US" sz="1400" dirty="0" smtClean="0"/>
              <a:t>表現）</a:t>
            </a:r>
            <a:endParaRPr lang="en-US" altLang="ja-JP" sz="1400" b="1" dirty="0"/>
          </a:p>
        </p:txBody>
      </p:sp>
      <p:sp>
        <p:nvSpPr>
          <p:cNvPr id="3093" name="Line 25"/>
          <p:cNvSpPr>
            <a:spLocks noChangeShapeType="1"/>
          </p:cNvSpPr>
          <p:nvPr/>
        </p:nvSpPr>
        <p:spPr bwMode="auto">
          <a:xfrm flipH="1">
            <a:off x="2392434" y="1622226"/>
            <a:ext cx="2002947" cy="54658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2" name="Oval 6"/>
          <p:cNvSpPr>
            <a:spLocks noChangeArrowheads="1"/>
          </p:cNvSpPr>
          <p:nvPr/>
        </p:nvSpPr>
        <p:spPr bwMode="auto">
          <a:xfrm>
            <a:off x="1598612" y="2226764"/>
            <a:ext cx="360363" cy="3603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600"/>
          </a:p>
        </p:txBody>
      </p:sp>
      <p:sp>
        <p:nvSpPr>
          <p:cNvPr id="23" name="Oval 7"/>
          <p:cNvSpPr>
            <a:spLocks noChangeArrowheads="1"/>
          </p:cNvSpPr>
          <p:nvPr/>
        </p:nvSpPr>
        <p:spPr bwMode="auto">
          <a:xfrm>
            <a:off x="2606675" y="2226764"/>
            <a:ext cx="360362" cy="3603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600"/>
          </a:p>
        </p:txBody>
      </p:sp>
      <p:sp>
        <p:nvSpPr>
          <p:cNvPr id="24" name="Text Box 10"/>
          <p:cNvSpPr txBox="1">
            <a:spLocks noChangeArrowheads="1"/>
          </p:cNvSpPr>
          <p:nvPr/>
        </p:nvSpPr>
        <p:spPr bwMode="auto">
          <a:xfrm>
            <a:off x="1598612" y="2226764"/>
            <a:ext cx="361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/>
              <a:t>qi</a:t>
            </a:r>
          </a:p>
        </p:txBody>
      </p:sp>
      <p:sp>
        <p:nvSpPr>
          <p:cNvPr id="25" name="Text Box 11"/>
          <p:cNvSpPr txBox="1">
            <a:spLocks noChangeArrowheads="1"/>
          </p:cNvSpPr>
          <p:nvPr/>
        </p:nvSpPr>
        <p:spPr bwMode="auto">
          <a:xfrm>
            <a:off x="2606675" y="2226764"/>
            <a:ext cx="361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/>
              <a:t>qj</a:t>
            </a:r>
          </a:p>
        </p:txBody>
      </p:sp>
      <p:cxnSp>
        <p:nvCxnSpPr>
          <p:cNvPr id="3" name="直線矢印コネクタ 2"/>
          <p:cNvCxnSpPr>
            <a:stCxn id="24" idx="3"/>
            <a:endCxn id="25" idx="1"/>
          </p:cNvCxnSpPr>
          <p:nvPr/>
        </p:nvCxnSpPr>
        <p:spPr>
          <a:xfrm>
            <a:off x="1960562" y="2410120"/>
            <a:ext cx="646113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テキスト ボックス 3"/>
          <p:cNvSpPr txBox="1"/>
          <p:nvPr/>
        </p:nvSpPr>
        <p:spPr>
          <a:xfrm>
            <a:off x="1999088" y="2057487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Rij</a:t>
            </a:r>
            <a:r>
              <a:rPr kumimoji="1" lang="en-US" altLang="ja-JP" b="1" baseline="30000" dirty="0" smtClean="0">
                <a:solidFill>
                  <a:srgbClr val="FF0000"/>
                </a:solidFill>
              </a:rPr>
              <a:t>0</a:t>
            </a:r>
            <a:endParaRPr kumimoji="1" lang="ja-JP" altLang="en-US" b="1" baseline="30000" dirty="0">
              <a:solidFill>
                <a:srgbClr val="FF0000"/>
              </a:solidFill>
            </a:endParaRPr>
          </a:p>
        </p:txBody>
      </p:sp>
      <p:sp>
        <p:nvSpPr>
          <p:cNvPr id="32" name="Oval 8"/>
          <p:cNvSpPr>
            <a:spLocks noChangeArrowheads="1"/>
          </p:cNvSpPr>
          <p:nvPr/>
        </p:nvSpPr>
        <p:spPr bwMode="auto">
          <a:xfrm>
            <a:off x="4644008" y="2270199"/>
            <a:ext cx="360362" cy="3603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600"/>
          </a:p>
        </p:txBody>
      </p:sp>
      <p:sp>
        <p:nvSpPr>
          <p:cNvPr id="33" name="Text Box 16"/>
          <p:cNvSpPr txBox="1">
            <a:spLocks noChangeArrowheads="1"/>
          </p:cNvSpPr>
          <p:nvPr/>
        </p:nvSpPr>
        <p:spPr bwMode="auto">
          <a:xfrm>
            <a:off x="4644008" y="2270199"/>
            <a:ext cx="361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/>
              <a:t>qi</a:t>
            </a:r>
          </a:p>
        </p:txBody>
      </p:sp>
      <p:sp>
        <p:nvSpPr>
          <p:cNvPr id="34" name="Freeform 15"/>
          <p:cNvSpPr>
            <a:spLocks/>
          </p:cNvSpPr>
          <p:nvPr/>
        </p:nvSpPr>
        <p:spPr bwMode="auto">
          <a:xfrm>
            <a:off x="4406325" y="1964241"/>
            <a:ext cx="852488" cy="431800"/>
          </a:xfrm>
          <a:custGeom>
            <a:avLst/>
            <a:gdLst>
              <a:gd name="T0" fmla="*/ 2147483647 w 537"/>
              <a:gd name="T1" fmla="*/ 2147483647 h 272"/>
              <a:gd name="T2" fmla="*/ 2147483647 w 537"/>
              <a:gd name="T3" fmla="*/ 2147483647 h 272"/>
              <a:gd name="T4" fmla="*/ 2147483647 w 537"/>
              <a:gd name="T5" fmla="*/ 0 h 272"/>
              <a:gd name="T6" fmla="*/ 2147483647 w 537"/>
              <a:gd name="T7" fmla="*/ 2147483647 h 272"/>
              <a:gd name="T8" fmla="*/ 2147483647 w 537"/>
              <a:gd name="T9" fmla="*/ 2147483647 h 27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37" h="272">
                <a:moveTo>
                  <a:pt x="151" y="272"/>
                </a:moveTo>
                <a:cubicBezTo>
                  <a:pt x="75" y="226"/>
                  <a:pt x="0" y="181"/>
                  <a:pt x="15" y="136"/>
                </a:cubicBezTo>
                <a:cubicBezTo>
                  <a:pt x="30" y="91"/>
                  <a:pt x="159" y="0"/>
                  <a:pt x="242" y="0"/>
                </a:cubicBezTo>
                <a:cubicBezTo>
                  <a:pt x="325" y="0"/>
                  <a:pt x="491" y="91"/>
                  <a:pt x="514" y="136"/>
                </a:cubicBezTo>
                <a:cubicBezTo>
                  <a:pt x="537" y="181"/>
                  <a:pt x="457" y="226"/>
                  <a:pt x="378" y="27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4146756" y="1884001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Rii</a:t>
            </a:r>
            <a:r>
              <a:rPr kumimoji="1" lang="en-US" altLang="ja-JP" b="1" baseline="30000" dirty="0" smtClean="0">
                <a:solidFill>
                  <a:srgbClr val="FF0000"/>
                </a:solidFill>
              </a:rPr>
              <a:t>0</a:t>
            </a:r>
            <a:endParaRPr kumimoji="1" lang="ja-JP" altLang="en-US" b="1" baseline="30000" dirty="0">
              <a:solidFill>
                <a:srgbClr val="FF0000"/>
              </a:solidFill>
            </a:endParaRPr>
          </a:p>
        </p:txBody>
      </p:sp>
      <p:sp>
        <p:nvSpPr>
          <p:cNvPr id="36" name="Line 25"/>
          <p:cNvSpPr>
            <a:spLocks noChangeShapeType="1"/>
          </p:cNvSpPr>
          <p:nvPr/>
        </p:nvSpPr>
        <p:spPr bwMode="auto">
          <a:xfrm>
            <a:off x="4500562" y="1622227"/>
            <a:ext cx="0" cy="34201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212778" y="1350830"/>
            <a:ext cx="34596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推移の途中</a:t>
            </a:r>
            <a:r>
              <a:rPr lang="ja-JP" altLang="en-US" dirty="0"/>
              <a:t>で</a:t>
            </a:r>
            <a:r>
              <a:rPr kumimoji="1" lang="ja-JP" altLang="en-US" dirty="0" smtClean="0"/>
              <a:t>経由する状態はなし（</a:t>
            </a:r>
            <a:r>
              <a:rPr kumimoji="1" lang="en-US" altLang="ja-JP" dirty="0" smtClean="0">
                <a:solidFill>
                  <a:srgbClr val="FF0000"/>
                </a:solidFill>
              </a:rPr>
              <a:t>0</a:t>
            </a:r>
            <a:r>
              <a:rPr kumimoji="1"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57214" y="3639643"/>
            <a:ext cx="17459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計算例（図</a:t>
            </a:r>
            <a:r>
              <a:rPr kumimoji="1" lang="en-US" altLang="ja-JP" dirty="0" smtClean="0"/>
              <a:t>2.45</a:t>
            </a:r>
            <a:r>
              <a:rPr kumimoji="1" lang="ja-JP" altLang="en-US" dirty="0" smtClean="0"/>
              <a:t>）　</a:t>
            </a:r>
            <a:endParaRPr kumimoji="1" lang="ja-JP" altLang="en-US" dirty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1749191" y="3966676"/>
            <a:ext cx="10583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i</a:t>
            </a:r>
            <a:r>
              <a:rPr kumimoji="1" lang="ja-JP" altLang="en-US" dirty="0" smtClean="0"/>
              <a:t>≠</a:t>
            </a:r>
            <a:r>
              <a:rPr lang="en-US" altLang="ja-JP" dirty="0" smtClean="0"/>
              <a:t>j</a:t>
            </a:r>
            <a:r>
              <a:rPr lang="ja-JP" altLang="en-US" dirty="0" smtClean="0"/>
              <a:t>　のとき</a:t>
            </a:r>
            <a:endParaRPr kumimoji="1" lang="ja-JP" altLang="en-US" dirty="0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4918635" y="3966676"/>
            <a:ext cx="10663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i</a:t>
            </a:r>
            <a:r>
              <a:rPr lang="en-US" altLang="ja-JP" dirty="0"/>
              <a:t>=</a:t>
            </a:r>
            <a:r>
              <a:rPr lang="en-US" altLang="ja-JP" dirty="0" smtClean="0"/>
              <a:t>j</a:t>
            </a:r>
            <a:r>
              <a:rPr lang="ja-JP" altLang="en-US" dirty="0" smtClean="0"/>
              <a:t>　のとき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650180" y="6237312"/>
            <a:ext cx="2735044" cy="5027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図</a:t>
            </a:r>
            <a:r>
              <a:rPr kumimoji="1" lang="en-US" altLang="ja-JP" dirty="0" smtClean="0"/>
              <a:t>2.45</a:t>
            </a:r>
            <a:r>
              <a:rPr kumimoji="1" lang="ja-JP" altLang="en-US" dirty="0" smtClean="0"/>
              <a:t>　</a:t>
            </a:r>
            <a:r>
              <a:rPr kumimoji="1" lang="en-US" altLang="ja-JP" dirty="0" smtClean="0"/>
              <a:t>Rij</a:t>
            </a:r>
            <a:r>
              <a:rPr kumimoji="1" lang="en-US" altLang="ja-JP" baseline="30000" dirty="0" smtClean="0"/>
              <a:t>0</a:t>
            </a:r>
            <a:r>
              <a:rPr kumimoji="1" lang="ja-JP" altLang="en-US" dirty="0" smtClean="0"/>
              <a:t>および</a:t>
            </a:r>
            <a:r>
              <a:rPr kumimoji="1" lang="en-US" altLang="ja-JP" dirty="0" smtClean="0"/>
              <a:t>Rii</a:t>
            </a:r>
            <a:r>
              <a:rPr kumimoji="1" lang="en-US" altLang="ja-JP" baseline="30000" dirty="0" smtClean="0"/>
              <a:t>0</a:t>
            </a:r>
            <a:r>
              <a:rPr lang="ja-JP" altLang="en-US" dirty="0"/>
              <a:t>の構成</a:t>
            </a:r>
          </a:p>
          <a:p>
            <a:endParaRPr kumimoji="1" lang="ja-JP" altLang="en-US" baseline="30000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989263" y="4160287"/>
            <a:ext cx="16610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・入力記号列が</a:t>
            </a:r>
            <a:endParaRPr kumimoji="1" lang="en-US" altLang="ja-JP" dirty="0" smtClean="0"/>
          </a:p>
          <a:p>
            <a:r>
              <a:rPr lang="ja-JP" altLang="en-US" dirty="0"/>
              <a:t>　</a:t>
            </a:r>
            <a:r>
              <a:rPr lang="en-US" altLang="ja-JP" dirty="0"/>
              <a:t>a</a:t>
            </a:r>
            <a:r>
              <a:rPr lang="ja-JP" altLang="en-US" dirty="0" smtClean="0"/>
              <a:t>または</a:t>
            </a:r>
            <a:r>
              <a:rPr lang="en-US" altLang="ja-JP" dirty="0" smtClean="0"/>
              <a:t>b</a:t>
            </a:r>
            <a:r>
              <a:rPr lang="ja-JP" altLang="en-US" dirty="0" smtClean="0"/>
              <a:t>のとき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292850" y="3966676"/>
            <a:ext cx="216758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・入力記号列が</a:t>
            </a:r>
            <a:r>
              <a:rPr kumimoji="1" lang="en-US" altLang="ja-JP" dirty="0" smtClean="0"/>
              <a:t>a</a:t>
            </a:r>
            <a:r>
              <a:rPr kumimoji="1" lang="ja-JP" altLang="en-US" dirty="0" smtClean="0"/>
              <a:t>のとき</a:t>
            </a:r>
            <a:endParaRPr kumimoji="1" lang="en-US" altLang="ja-JP" dirty="0" smtClean="0"/>
          </a:p>
          <a:p>
            <a:r>
              <a:rPr lang="ja-JP" altLang="en-US" dirty="0"/>
              <a:t>　</a:t>
            </a:r>
            <a:r>
              <a:rPr lang="ja-JP" altLang="en-US" dirty="0" smtClean="0"/>
              <a:t>の他に、</a:t>
            </a:r>
            <a:r>
              <a:rPr lang="en-US" altLang="ja-JP" b="1" dirty="0" smtClean="0">
                <a:solidFill>
                  <a:srgbClr val="0000FF"/>
                </a:solidFill>
              </a:rPr>
              <a:t>ε</a:t>
            </a:r>
            <a:r>
              <a:rPr lang="ja-JP" altLang="en-US" dirty="0" smtClean="0">
                <a:solidFill>
                  <a:srgbClr val="0000FF"/>
                </a:solidFill>
              </a:rPr>
              <a:t>読んで自分</a:t>
            </a:r>
            <a:endParaRPr lang="en-US" altLang="ja-JP" dirty="0" smtClean="0">
              <a:solidFill>
                <a:srgbClr val="0000FF"/>
              </a:solidFill>
            </a:endParaRPr>
          </a:p>
          <a:p>
            <a:r>
              <a:rPr lang="ja-JP" altLang="en-US" dirty="0">
                <a:solidFill>
                  <a:srgbClr val="0000FF"/>
                </a:solidFill>
              </a:rPr>
              <a:t>　</a:t>
            </a:r>
            <a:r>
              <a:rPr lang="ja-JP" altLang="en-US" dirty="0" smtClean="0">
                <a:solidFill>
                  <a:srgbClr val="0000FF"/>
                </a:solidFill>
              </a:rPr>
              <a:t>の状態に戻ることも、</a:t>
            </a:r>
            <a:endParaRPr lang="en-US" altLang="ja-JP" dirty="0" smtClean="0">
              <a:solidFill>
                <a:srgbClr val="0000FF"/>
              </a:solidFill>
            </a:endParaRPr>
          </a:p>
          <a:p>
            <a:r>
              <a:rPr lang="ja-JP" altLang="en-US" dirty="0">
                <a:solidFill>
                  <a:srgbClr val="0000FF"/>
                </a:solidFill>
              </a:rPr>
              <a:t>　</a:t>
            </a:r>
            <a:r>
              <a:rPr lang="ja-JP" altLang="en-US" dirty="0" smtClean="0">
                <a:solidFill>
                  <a:srgbClr val="0000FF"/>
                </a:solidFill>
              </a:rPr>
              <a:t>含める</a:t>
            </a:r>
            <a:r>
              <a:rPr kumimoji="1" lang="ja-JP" altLang="en-US" dirty="0">
                <a:solidFill>
                  <a:srgbClr val="0000FF"/>
                </a:solidFill>
              </a:rPr>
              <a:t>　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683568" y="694322"/>
            <a:ext cx="27783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800" b="1" dirty="0" smtClean="0"/>
              <a:t>L1</a:t>
            </a:r>
            <a:r>
              <a:rPr lang="ja-JP" altLang="en-US" sz="1800" b="1" dirty="0" smtClean="0"/>
              <a:t>言語の非正則性の証明</a:t>
            </a:r>
            <a:endParaRPr lang="en-US" altLang="ja-JP" sz="1800" b="1" dirty="0" smtClean="0"/>
          </a:p>
          <a:p>
            <a:endParaRPr lang="en-US" altLang="ja-JP" sz="1800" dirty="0"/>
          </a:p>
          <a:p>
            <a:r>
              <a:rPr lang="ja-JP" altLang="en-US" sz="1800" dirty="0"/>
              <a:t>　</a:t>
            </a:r>
            <a:endParaRPr lang="en-US" altLang="ja-JP" sz="1800" dirty="0" smtClean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971598" y="1340768"/>
            <a:ext cx="6540573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/>
              <a:t>はじめに・・・・</a:t>
            </a:r>
            <a:endParaRPr kumimoji="1" lang="en-US" altLang="ja-JP" b="1" dirty="0" smtClean="0"/>
          </a:p>
          <a:p>
            <a:endParaRPr lang="en-US" altLang="ja-JP" dirty="0"/>
          </a:p>
          <a:p>
            <a:r>
              <a:rPr kumimoji="1" lang="ja-JP" altLang="en-US" dirty="0" smtClean="0"/>
              <a:t>　</a:t>
            </a:r>
            <a:r>
              <a:rPr kumimoji="1" lang="en-US" altLang="ja-JP" dirty="0" smtClean="0"/>
              <a:t>L1</a:t>
            </a:r>
            <a:r>
              <a:rPr kumimoji="1" lang="ja-JP" altLang="en-US" dirty="0" smtClean="0"/>
              <a:t>　言語＝｛</a:t>
            </a:r>
            <a:r>
              <a:rPr kumimoji="1" lang="en-US" altLang="ja-JP" dirty="0" smtClean="0"/>
              <a:t>0</a:t>
            </a:r>
            <a:r>
              <a:rPr kumimoji="1" lang="en-US" altLang="ja-JP" baseline="30000" dirty="0" smtClean="0"/>
              <a:t>i</a:t>
            </a:r>
            <a:r>
              <a:rPr kumimoji="1" lang="en-US" altLang="ja-JP" dirty="0" smtClean="0"/>
              <a:t>1</a:t>
            </a:r>
            <a:r>
              <a:rPr kumimoji="1" lang="en-US" altLang="ja-JP" baseline="30000" dirty="0" smtClean="0"/>
              <a:t>i</a:t>
            </a:r>
            <a:r>
              <a:rPr lang="ja-JP" altLang="en-US" dirty="0" smtClean="0"/>
              <a:t>｜</a:t>
            </a:r>
            <a:r>
              <a:rPr lang="en-US" altLang="ja-JP" dirty="0" err="1" smtClean="0"/>
              <a:t>i</a:t>
            </a:r>
            <a:r>
              <a:rPr lang="ja-JP" altLang="en-US" dirty="0" smtClean="0"/>
              <a:t>≧</a:t>
            </a:r>
            <a:r>
              <a:rPr lang="en-US" altLang="ja-JP" dirty="0" smtClean="0"/>
              <a:t>1</a:t>
            </a:r>
            <a:r>
              <a:rPr kumimoji="1" lang="ja-JP" altLang="en-US" dirty="0" smtClean="0"/>
              <a:t>｝　を受理する有限オートマトン（</a:t>
            </a:r>
            <a:r>
              <a:rPr kumimoji="1" lang="en-US" altLang="ja-JP" dirty="0" smtClean="0"/>
              <a:t>M</a:t>
            </a:r>
            <a:r>
              <a:rPr kumimoji="1" lang="ja-JP" altLang="en-US" dirty="0" smtClean="0"/>
              <a:t>）を考えてみる。</a:t>
            </a:r>
            <a:endParaRPr kumimoji="1" lang="en-US" altLang="ja-JP" dirty="0" smtClean="0"/>
          </a:p>
          <a:p>
            <a:r>
              <a:rPr kumimoji="1" lang="en-US" altLang="ja-JP" dirty="0" smtClean="0"/>
              <a:t>M</a:t>
            </a:r>
            <a:r>
              <a:rPr kumimoji="1" lang="ja-JP" altLang="en-US" dirty="0" smtClean="0"/>
              <a:t>が存在すれば、言語 </a:t>
            </a:r>
            <a:r>
              <a:rPr kumimoji="1" lang="en-US" altLang="ja-JP" dirty="0" smtClean="0"/>
              <a:t>L1</a:t>
            </a:r>
            <a:r>
              <a:rPr kumimoji="1" lang="ja-JP" altLang="en-US" dirty="0" smtClean="0"/>
              <a:t>は正則言語である。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lang="ja-JP" altLang="en-US" dirty="0"/>
              <a:t>言語</a:t>
            </a:r>
            <a:r>
              <a:rPr lang="ja-JP" altLang="en-US" dirty="0" smtClean="0"/>
              <a:t>は、</a:t>
            </a:r>
            <a:r>
              <a:rPr lang="en-US" altLang="ja-JP" dirty="0" smtClean="0"/>
              <a:t>01</a:t>
            </a:r>
            <a:r>
              <a:rPr lang="ja-JP" altLang="en-US" dirty="0" smtClean="0"/>
              <a:t>　</a:t>
            </a:r>
            <a:r>
              <a:rPr lang="en-US" altLang="ja-JP" dirty="0" smtClean="0"/>
              <a:t>0011</a:t>
            </a:r>
            <a:r>
              <a:rPr lang="ja-JP" altLang="en-US" dirty="0" smtClean="0"/>
              <a:t>　</a:t>
            </a:r>
            <a:r>
              <a:rPr lang="en-US" altLang="ja-JP" dirty="0" smtClean="0"/>
              <a:t>000111</a:t>
            </a:r>
            <a:r>
              <a:rPr lang="ja-JP" altLang="en-US" dirty="0" smtClean="0"/>
              <a:t>　・・・・　と</a:t>
            </a:r>
            <a:r>
              <a:rPr lang="en-US" altLang="ja-JP" dirty="0" smtClean="0"/>
              <a:t>0</a:t>
            </a:r>
            <a:r>
              <a:rPr lang="ja-JP" altLang="en-US" dirty="0" smtClean="0"/>
              <a:t>と</a:t>
            </a:r>
            <a:r>
              <a:rPr lang="en-US" altLang="ja-JP" dirty="0" smtClean="0"/>
              <a:t>1</a:t>
            </a:r>
            <a:r>
              <a:rPr lang="ja-JP" altLang="en-US" dirty="0" smtClean="0"/>
              <a:t>が同数並んでいる</a:t>
            </a:r>
            <a:r>
              <a:rPr lang="ja-JP" altLang="en-US" dirty="0"/>
              <a:t>言語で</a:t>
            </a:r>
            <a:r>
              <a:rPr lang="ja-JP" altLang="en-US" dirty="0" smtClean="0"/>
              <a:t>ある。</a:t>
            </a:r>
            <a:endParaRPr lang="en-US" altLang="ja-JP" dirty="0" smtClean="0"/>
          </a:p>
          <a:p>
            <a:r>
              <a:rPr lang="ja-JP" altLang="en-US" dirty="0" smtClean="0"/>
              <a:t>例えば、以下のような有限オートマトンが考えられる。</a:t>
            </a:r>
            <a:endParaRPr lang="en-US" altLang="ja-JP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691679" y="3351534"/>
            <a:ext cx="3126177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q0	q11	q21	</a:t>
            </a:r>
            <a:r>
              <a:rPr kumimoji="1" lang="en-US" altLang="ja-JP" dirty="0" err="1" smtClean="0"/>
              <a:t>qf</a:t>
            </a:r>
            <a:endParaRPr kumimoji="1" lang="en-US" altLang="ja-JP" dirty="0" smtClean="0"/>
          </a:p>
          <a:p>
            <a:endParaRPr lang="en-US" altLang="ja-JP" dirty="0" smtClean="0"/>
          </a:p>
          <a:p>
            <a:endParaRPr lang="en-US" altLang="ja-JP" dirty="0"/>
          </a:p>
          <a:p>
            <a:r>
              <a:rPr kumimoji="1" lang="ja-JP" altLang="en-US" dirty="0" smtClean="0"/>
              <a:t>　</a:t>
            </a:r>
            <a:r>
              <a:rPr kumimoji="1" lang="en-US" altLang="ja-JP" dirty="0" smtClean="0"/>
              <a:t>	q12	q22</a:t>
            </a:r>
          </a:p>
          <a:p>
            <a:endParaRPr lang="en-US" altLang="ja-JP" dirty="0" smtClean="0"/>
          </a:p>
          <a:p>
            <a:endParaRPr lang="en-US" altLang="ja-JP" dirty="0"/>
          </a:p>
          <a:p>
            <a:r>
              <a:rPr lang="ja-JP" altLang="en-US" dirty="0"/>
              <a:t>　　　　</a:t>
            </a:r>
            <a:r>
              <a:rPr lang="en-US" altLang="ja-JP" dirty="0" smtClean="0"/>
              <a:t>	q13	q23</a:t>
            </a:r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11" name="円/楕円 10"/>
          <p:cNvSpPr/>
          <p:nvPr/>
        </p:nvSpPr>
        <p:spPr>
          <a:xfrm>
            <a:off x="1647978" y="3291466"/>
            <a:ext cx="504056" cy="490138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円/楕円 16"/>
          <p:cNvSpPr/>
          <p:nvPr/>
        </p:nvSpPr>
        <p:spPr>
          <a:xfrm>
            <a:off x="3540325" y="4725144"/>
            <a:ext cx="504056" cy="490138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円/楕円 17"/>
          <p:cNvSpPr/>
          <p:nvPr/>
        </p:nvSpPr>
        <p:spPr>
          <a:xfrm>
            <a:off x="2609234" y="4725144"/>
            <a:ext cx="504056" cy="490138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/楕円 18"/>
          <p:cNvSpPr/>
          <p:nvPr/>
        </p:nvSpPr>
        <p:spPr>
          <a:xfrm>
            <a:off x="3540325" y="3993735"/>
            <a:ext cx="504056" cy="490138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円/楕円 19"/>
          <p:cNvSpPr/>
          <p:nvPr/>
        </p:nvSpPr>
        <p:spPr>
          <a:xfrm>
            <a:off x="2609234" y="3993735"/>
            <a:ext cx="504056" cy="490138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円/楕円 21"/>
          <p:cNvSpPr/>
          <p:nvPr/>
        </p:nvSpPr>
        <p:spPr>
          <a:xfrm>
            <a:off x="3528659" y="3291466"/>
            <a:ext cx="504056" cy="490138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円/楕円 22"/>
          <p:cNvSpPr/>
          <p:nvPr/>
        </p:nvSpPr>
        <p:spPr>
          <a:xfrm>
            <a:off x="2609234" y="3291466"/>
            <a:ext cx="504056" cy="490138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" name="直線矢印コネクタ 24"/>
          <p:cNvCxnSpPr>
            <a:endCxn id="23" idx="2"/>
          </p:cNvCxnSpPr>
          <p:nvPr/>
        </p:nvCxnSpPr>
        <p:spPr>
          <a:xfrm>
            <a:off x="2136246" y="3536535"/>
            <a:ext cx="472988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>
            <a:stCxn id="23" idx="6"/>
            <a:endCxn id="22" idx="2"/>
          </p:cNvCxnSpPr>
          <p:nvPr/>
        </p:nvCxnSpPr>
        <p:spPr>
          <a:xfrm>
            <a:off x="3113290" y="3536535"/>
            <a:ext cx="415369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/>
          <p:cNvCxnSpPr/>
          <p:nvPr/>
        </p:nvCxnSpPr>
        <p:spPr>
          <a:xfrm>
            <a:off x="4044381" y="3554015"/>
            <a:ext cx="383603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/>
          <p:cNvCxnSpPr>
            <a:endCxn id="20" idx="0"/>
          </p:cNvCxnSpPr>
          <p:nvPr/>
        </p:nvCxnSpPr>
        <p:spPr>
          <a:xfrm>
            <a:off x="2861262" y="3781604"/>
            <a:ext cx="0" cy="21213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/>
          <p:cNvCxnSpPr/>
          <p:nvPr/>
        </p:nvCxnSpPr>
        <p:spPr>
          <a:xfrm>
            <a:off x="3124956" y="4973839"/>
            <a:ext cx="415369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/>
          <p:cNvCxnSpPr/>
          <p:nvPr/>
        </p:nvCxnSpPr>
        <p:spPr>
          <a:xfrm>
            <a:off x="3113290" y="4228575"/>
            <a:ext cx="415369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45"/>
          <p:cNvCxnSpPr/>
          <p:nvPr/>
        </p:nvCxnSpPr>
        <p:spPr>
          <a:xfrm>
            <a:off x="2826924" y="5206964"/>
            <a:ext cx="0" cy="21213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矢印コネクタ 47"/>
          <p:cNvCxnSpPr/>
          <p:nvPr/>
        </p:nvCxnSpPr>
        <p:spPr>
          <a:xfrm>
            <a:off x="2826924" y="4513013"/>
            <a:ext cx="0" cy="21213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矢印コネクタ 48"/>
          <p:cNvCxnSpPr/>
          <p:nvPr/>
        </p:nvCxnSpPr>
        <p:spPr>
          <a:xfrm>
            <a:off x="3799579" y="3781604"/>
            <a:ext cx="0" cy="212131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テキスト ボックス 50"/>
          <p:cNvSpPr txBox="1"/>
          <p:nvPr/>
        </p:nvSpPr>
        <p:spPr>
          <a:xfrm>
            <a:off x="2223500" y="3219799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0</a:t>
            </a:r>
            <a:endParaRPr kumimoji="1" lang="ja-JP" altLang="en-US" dirty="0"/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2617336" y="3718392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0</a:t>
            </a:r>
            <a:endParaRPr kumimoji="1" lang="ja-JP" altLang="en-US" dirty="0"/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2554151" y="5152148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0</a:t>
            </a:r>
            <a:endParaRPr kumimoji="1" lang="ja-JP" altLang="en-US" dirty="0"/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2555776" y="4462225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0</a:t>
            </a:r>
            <a:endParaRPr kumimoji="1" lang="ja-JP" altLang="en-US" dirty="0"/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4092644" y="3291466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1</a:t>
            </a:r>
            <a:endParaRPr kumimoji="1" lang="ja-JP" altLang="en-US" dirty="0"/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3180371" y="3928094"/>
            <a:ext cx="2760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ε</a:t>
            </a:r>
            <a:endParaRPr kumimoji="1" lang="ja-JP" altLang="en-US" dirty="0"/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3799579" y="4462225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1</a:t>
            </a:r>
            <a:endParaRPr kumimoji="1" lang="ja-JP" altLang="en-US" dirty="0"/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3799579" y="3718392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1</a:t>
            </a:r>
            <a:endParaRPr kumimoji="1" lang="ja-JP" altLang="en-US" dirty="0"/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3779912" y="5201355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1</a:t>
            </a:r>
            <a:endParaRPr kumimoji="1" lang="ja-JP" altLang="en-US" dirty="0"/>
          </a:p>
        </p:txBody>
      </p:sp>
      <p:cxnSp>
        <p:nvCxnSpPr>
          <p:cNvPr id="63" name="直線矢印コネクタ 62"/>
          <p:cNvCxnSpPr/>
          <p:nvPr/>
        </p:nvCxnSpPr>
        <p:spPr>
          <a:xfrm>
            <a:off x="3789158" y="4483873"/>
            <a:ext cx="0" cy="212131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矢印コネクタ 63"/>
          <p:cNvCxnSpPr/>
          <p:nvPr/>
        </p:nvCxnSpPr>
        <p:spPr>
          <a:xfrm>
            <a:off x="3780687" y="5201506"/>
            <a:ext cx="0" cy="212131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テキスト ボックス 65"/>
          <p:cNvSpPr txBox="1"/>
          <p:nvPr/>
        </p:nvSpPr>
        <p:spPr>
          <a:xfrm>
            <a:off x="3182955" y="3212976"/>
            <a:ext cx="2760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ε</a:t>
            </a:r>
            <a:endParaRPr kumimoji="1" lang="ja-JP" altLang="en-US" dirty="0"/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3180371" y="4696004"/>
            <a:ext cx="2760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ε</a:t>
            </a:r>
            <a:endParaRPr kumimoji="1" lang="ja-JP" altLang="en-US" dirty="0"/>
          </a:p>
        </p:txBody>
      </p:sp>
      <p:sp>
        <p:nvSpPr>
          <p:cNvPr id="69" name="ドーナツ 68"/>
          <p:cNvSpPr/>
          <p:nvPr/>
        </p:nvSpPr>
        <p:spPr>
          <a:xfrm>
            <a:off x="4391124" y="3306461"/>
            <a:ext cx="472988" cy="490138"/>
          </a:xfrm>
          <a:prstGeom prst="donut">
            <a:avLst>
              <a:gd name="adj" fmla="val 9392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71" name="直線コネクタ 70"/>
          <p:cNvCxnSpPr/>
          <p:nvPr/>
        </p:nvCxnSpPr>
        <p:spPr>
          <a:xfrm>
            <a:off x="3332640" y="5321425"/>
            <a:ext cx="0" cy="481379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テキスト ボックス 71"/>
          <p:cNvSpPr txBox="1"/>
          <p:nvPr/>
        </p:nvSpPr>
        <p:spPr>
          <a:xfrm>
            <a:off x="3071292" y="5562114"/>
            <a:ext cx="5870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 smtClean="0"/>
              <a:t>∞</a:t>
            </a:r>
            <a:endParaRPr kumimoji="1" lang="ja-JP" altLang="en-US" sz="4400" dirty="0"/>
          </a:p>
        </p:txBody>
      </p:sp>
      <p:sp>
        <p:nvSpPr>
          <p:cNvPr id="75" name="下矢印 74"/>
          <p:cNvSpPr/>
          <p:nvPr/>
        </p:nvSpPr>
        <p:spPr>
          <a:xfrm rot="16200000">
            <a:off x="1301485" y="3369002"/>
            <a:ext cx="285014" cy="365055"/>
          </a:xfrm>
          <a:prstGeom prst="downArrow">
            <a:avLst>
              <a:gd name="adj1" fmla="val 26912"/>
              <a:gd name="adj2" fmla="val 61545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5301197" y="4279437"/>
            <a:ext cx="2185214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状態数は</a:t>
            </a:r>
            <a:r>
              <a:rPr lang="ja-JP" altLang="en-US" sz="2000" dirty="0" smtClean="0"/>
              <a:t>∞</a:t>
            </a:r>
            <a:r>
              <a:rPr lang="ja-JP" altLang="en-US" dirty="0" smtClean="0"/>
              <a:t>になるので</a:t>
            </a:r>
            <a:endParaRPr lang="en-US" altLang="ja-JP" dirty="0" smtClean="0"/>
          </a:p>
          <a:p>
            <a:r>
              <a:rPr kumimoji="1" lang="en-US" altLang="ja-JP" dirty="0" smtClean="0"/>
              <a:t>M</a:t>
            </a:r>
            <a:r>
              <a:rPr kumimoji="1" lang="ja-JP" altLang="en-US" dirty="0" smtClean="0"/>
              <a:t>は有限オートマトンに</a:t>
            </a:r>
            <a:endParaRPr kumimoji="1" lang="en-US" altLang="ja-JP" dirty="0" smtClean="0"/>
          </a:p>
          <a:p>
            <a:r>
              <a:rPr lang="ja-JP" altLang="en-US" dirty="0"/>
              <a:t>は</a:t>
            </a:r>
            <a:r>
              <a:rPr lang="ja-JP" altLang="en-US" dirty="0" smtClean="0"/>
              <a:t>ならない。</a:t>
            </a:r>
            <a:endParaRPr lang="en-US" altLang="ja-JP" dirty="0" smtClean="0"/>
          </a:p>
          <a:p>
            <a:endParaRPr lang="en-US" altLang="ja-JP" dirty="0" smtClean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7812360" y="6331555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30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74514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1116012" y="981075"/>
            <a:ext cx="720040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600" dirty="0" smtClean="0">
                <a:solidFill>
                  <a:srgbClr val="000000"/>
                </a:solidFill>
              </a:rPr>
              <a:t>問題１</a:t>
            </a:r>
            <a:endParaRPr lang="ja-JP" altLang="en-US" sz="1600" dirty="0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600" dirty="0">
                <a:solidFill>
                  <a:srgbClr val="000000"/>
                </a:solidFill>
              </a:rPr>
              <a:t>　下図の有限オートマトン（</a:t>
            </a:r>
            <a:r>
              <a:rPr lang="en-US" altLang="ja-JP" sz="1600" dirty="0">
                <a:solidFill>
                  <a:srgbClr val="000000"/>
                </a:solidFill>
              </a:rPr>
              <a:t>M</a:t>
            </a:r>
            <a:r>
              <a:rPr lang="ja-JP" altLang="en-US" sz="1600" dirty="0">
                <a:solidFill>
                  <a:srgbClr val="000000"/>
                </a:solidFill>
              </a:rPr>
              <a:t>）により受理される言語</a:t>
            </a:r>
            <a:r>
              <a:rPr lang="en-US" altLang="ja-JP" sz="1600" dirty="0">
                <a:solidFill>
                  <a:srgbClr val="000000"/>
                </a:solidFill>
              </a:rPr>
              <a:t>L(M)</a:t>
            </a:r>
            <a:r>
              <a:rPr lang="ja-JP" altLang="en-US" sz="1600" dirty="0">
                <a:solidFill>
                  <a:srgbClr val="000000"/>
                </a:solidFill>
              </a:rPr>
              <a:t>の正則表現</a:t>
            </a:r>
            <a:r>
              <a:rPr lang="ja-JP" altLang="en-US" sz="1600" dirty="0" smtClean="0">
                <a:solidFill>
                  <a:srgbClr val="000000"/>
                </a:solidFill>
              </a:rPr>
              <a:t>を作成</a:t>
            </a:r>
            <a:r>
              <a:rPr lang="ja-JP" altLang="en-US" sz="1600" dirty="0">
                <a:solidFill>
                  <a:srgbClr val="000000"/>
                </a:solidFill>
              </a:rPr>
              <a:t>せよ。</a:t>
            </a: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2198688" y="2134196"/>
            <a:ext cx="438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>
                <a:solidFill>
                  <a:srgbClr val="000000"/>
                </a:solidFill>
              </a:rPr>
              <a:t>q1</a:t>
            </a:r>
          </a:p>
        </p:txBody>
      </p:sp>
      <p:sp>
        <p:nvSpPr>
          <p:cNvPr id="19461" name="Oval 5"/>
          <p:cNvSpPr>
            <a:spLocks noChangeArrowheads="1"/>
          </p:cNvSpPr>
          <p:nvPr/>
        </p:nvSpPr>
        <p:spPr bwMode="auto">
          <a:xfrm>
            <a:off x="2271713" y="2134196"/>
            <a:ext cx="360362" cy="3603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600">
              <a:solidFill>
                <a:srgbClr val="000000"/>
              </a:solidFill>
            </a:endParaRPr>
          </a:p>
        </p:txBody>
      </p:sp>
      <p:sp>
        <p:nvSpPr>
          <p:cNvPr id="19462" name="Oval 6"/>
          <p:cNvSpPr>
            <a:spLocks noChangeArrowheads="1"/>
          </p:cNvSpPr>
          <p:nvPr/>
        </p:nvSpPr>
        <p:spPr bwMode="auto">
          <a:xfrm>
            <a:off x="3279775" y="2134196"/>
            <a:ext cx="360363" cy="3603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600">
              <a:solidFill>
                <a:srgbClr val="000000"/>
              </a:solidFill>
            </a:endParaRPr>
          </a:p>
        </p:txBody>
      </p:sp>
      <p:sp>
        <p:nvSpPr>
          <p:cNvPr id="19463" name="Oval 7"/>
          <p:cNvSpPr>
            <a:spLocks noChangeArrowheads="1"/>
          </p:cNvSpPr>
          <p:nvPr/>
        </p:nvSpPr>
        <p:spPr bwMode="auto">
          <a:xfrm>
            <a:off x="2271713" y="3142258"/>
            <a:ext cx="360362" cy="3603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600">
              <a:solidFill>
                <a:srgbClr val="000000"/>
              </a:solidFill>
            </a:endParaRPr>
          </a:p>
        </p:txBody>
      </p:sp>
      <p:sp>
        <p:nvSpPr>
          <p:cNvPr id="19464" name="Text Box 8"/>
          <p:cNvSpPr txBox="1">
            <a:spLocks noChangeArrowheads="1"/>
          </p:cNvSpPr>
          <p:nvPr/>
        </p:nvSpPr>
        <p:spPr bwMode="auto">
          <a:xfrm>
            <a:off x="3206750" y="2134196"/>
            <a:ext cx="438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>
                <a:solidFill>
                  <a:srgbClr val="000000"/>
                </a:solidFill>
              </a:rPr>
              <a:t>q2</a:t>
            </a:r>
          </a:p>
        </p:txBody>
      </p:sp>
      <p:sp>
        <p:nvSpPr>
          <p:cNvPr id="19465" name="Text Box 9"/>
          <p:cNvSpPr txBox="1">
            <a:spLocks noChangeArrowheads="1"/>
          </p:cNvSpPr>
          <p:nvPr/>
        </p:nvSpPr>
        <p:spPr bwMode="auto">
          <a:xfrm>
            <a:off x="2198688" y="3142258"/>
            <a:ext cx="438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>
                <a:solidFill>
                  <a:srgbClr val="000000"/>
                </a:solidFill>
              </a:rPr>
              <a:t>q3</a:t>
            </a:r>
          </a:p>
        </p:txBody>
      </p:sp>
      <p:sp>
        <p:nvSpPr>
          <p:cNvPr id="19466" name="Line 10"/>
          <p:cNvSpPr>
            <a:spLocks noChangeShapeType="1"/>
          </p:cNvSpPr>
          <p:nvPr/>
        </p:nvSpPr>
        <p:spPr bwMode="auto">
          <a:xfrm flipV="1">
            <a:off x="2630488" y="2277071"/>
            <a:ext cx="6492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9467" name="Freeform 11"/>
          <p:cNvSpPr>
            <a:spLocks/>
          </p:cNvSpPr>
          <p:nvPr/>
        </p:nvSpPr>
        <p:spPr bwMode="auto">
          <a:xfrm>
            <a:off x="3195638" y="1823046"/>
            <a:ext cx="539750" cy="360362"/>
          </a:xfrm>
          <a:custGeom>
            <a:avLst/>
            <a:gdLst>
              <a:gd name="T0" fmla="*/ 2147483647 w 340"/>
              <a:gd name="T1" fmla="*/ 2147483647 h 227"/>
              <a:gd name="T2" fmla="*/ 2147483647 w 340"/>
              <a:gd name="T3" fmla="*/ 2147483647 h 227"/>
              <a:gd name="T4" fmla="*/ 2147483647 w 340"/>
              <a:gd name="T5" fmla="*/ 0 h 227"/>
              <a:gd name="T6" fmla="*/ 2147483647 w 340"/>
              <a:gd name="T7" fmla="*/ 2147483647 h 227"/>
              <a:gd name="T8" fmla="*/ 2147483647 w 340"/>
              <a:gd name="T9" fmla="*/ 2147483647 h 22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40" h="227">
                <a:moveTo>
                  <a:pt x="98" y="227"/>
                </a:moveTo>
                <a:cubicBezTo>
                  <a:pt x="49" y="178"/>
                  <a:pt x="0" y="129"/>
                  <a:pt x="7" y="91"/>
                </a:cubicBezTo>
                <a:cubicBezTo>
                  <a:pt x="14" y="53"/>
                  <a:pt x="90" y="0"/>
                  <a:pt x="143" y="0"/>
                </a:cubicBezTo>
                <a:cubicBezTo>
                  <a:pt x="196" y="0"/>
                  <a:pt x="310" y="53"/>
                  <a:pt x="325" y="91"/>
                </a:cubicBezTo>
                <a:cubicBezTo>
                  <a:pt x="340" y="129"/>
                  <a:pt x="287" y="178"/>
                  <a:pt x="234" y="227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9468" name="Freeform 12"/>
          <p:cNvSpPr>
            <a:spLocks/>
          </p:cNvSpPr>
          <p:nvPr/>
        </p:nvSpPr>
        <p:spPr bwMode="auto">
          <a:xfrm rot="-5400000">
            <a:off x="1859757" y="3139876"/>
            <a:ext cx="539750" cy="360363"/>
          </a:xfrm>
          <a:custGeom>
            <a:avLst/>
            <a:gdLst>
              <a:gd name="T0" fmla="*/ 2147483647 w 340"/>
              <a:gd name="T1" fmla="*/ 2147483647 h 227"/>
              <a:gd name="T2" fmla="*/ 2147483647 w 340"/>
              <a:gd name="T3" fmla="*/ 2147483647 h 227"/>
              <a:gd name="T4" fmla="*/ 2147483647 w 340"/>
              <a:gd name="T5" fmla="*/ 0 h 227"/>
              <a:gd name="T6" fmla="*/ 2147483647 w 340"/>
              <a:gd name="T7" fmla="*/ 2147483647 h 227"/>
              <a:gd name="T8" fmla="*/ 2147483647 w 340"/>
              <a:gd name="T9" fmla="*/ 2147483647 h 22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40" h="227">
                <a:moveTo>
                  <a:pt x="98" y="227"/>
                </a:moveTo>
                <a:cubicBezTo>
                  <a:pt x="49" y="178"/>
                  <a:pt x="0" y="129"/>
                  <a:pt x="7" y="91"/>
                </a:cubicBezTo>
                <a:cubicBezTo>
                  <a:pt x="14" y="53"/>
                  <a:pt x="90" y="0"/>
                  <a:pt x="143" y="0"/>
                </a:cubicBezTo>
                <a:cubicBezTo>
                  <a:pt x="196" y="0"/>
                  <a:pt x="310" y="53"/>
                  <a:pt x="325" y="91"/>
                </a:cubicBezTo>
                <a:cubicBezTo>
                  <a:pt x="340" y="129"/>
                  <a:pt x="287" y="178"/>
                  <a:pt x="234" y="227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9469" name="Text Box 13"/>
          <p:cNvSpPr txBox="1">
            <a:spLocks noChangeArrowheads="1"/>
          </p:cNvSpPr>
          <p:nvPr/>
        </p:nvSpPr>
        <p:spPr bwMode="auto">
          <a:xfrm>
            <a:off x="1911350" y="2564408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19470" name="Text Box 14"/>
          <p:cNvSpPr txBox="1">
            <a:spLocks noChangeArrowheads="1"/>
          </p:cNvSpPr>
          <p:nvPr/>
        </p:nvSpPr>
        <p:spPr bwMode="auto">
          <a:xfrm>
            <a:off x="2774950" y="1989733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19471" name="Text Box 15"/>
          <p:cNvSpPr txBox="1">
            <a:spLocks noChangeArrowheads="1"/>
          </p:cNvSpPr>
          <p:nvPr/>
        </p:nvSpPr>
        <p:spPr bwMode="auto">
          <a:xfrm>
            <a:off x="2630488" y="2635846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19472" name="Text Box 16"/>
          <p:cNvSpPr txBox="1">
            <a:spLocks noChangeArrowheads="1"/>
          </p:cNvSpPr>
          <p:nvPr/>
        </p:nvSpPr>
        <p:spPr bwMode="auto">
          <a:xfrm>
            <a:off x="1693863" y="3140671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19473" name="Text Box 17"/>
          <p:cNvSpPr txBox="1">
            <a:spLocks noChangeArrowheads="1"/>
          </p:cNvSpPr>
          <p:nvPr/>
        </p:nvSpPr>
        <p:spPr bwMode="auto">
          <a:xfrm>
            <a:off x="3638550" y="1700808"/>
            <a:ext cx="501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>
                <a:solidFill>
                  <a:srgbClr val="000000"/>
                </a:solidFill>
              </a:rPr>
              <a:t>0,1</a:t>
            </a:r>
          </a:p>
        </p:txBody>
      </p:sp>
      <p:sp>
        <p:nvSpPr>
          <p:cNvPr id="19474" name="Oval 18"/>
          <p:cNvSpPr>
            <a:spLocks noChangeArrowheads="1"/>
          </p:cNvSpPr>
          <p:nvPr/>
        </p:nvSpPr>
        <p:spPr bwMode="auto">
          <a:xfrm>
            <a:off x="2300288" y="3175596"/>
            <a:ext cx="288925" cy="2873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600">
              <a:solidFill>
                <a:srgbClr val="000000"/>
              </a:solidFill>
            </a:endParaRPr>
          </a:p>
        </p:txBody>
      </p:sp>
      <p:sp>
        <p:nvSpPr>
          <p:cNvPr id="19475" name="Line 19"/>
          <p:cNvSpPr>
            <a:spLocks noChangeShapeType="1"/>
          </p:cNvSpPr>
          <p:nvPr/>
        </p:nvSpPr>
        <p:spPr bwMode="auto">
          <a:xfrm>
            <a:off x="1909763" y="2205633"/>
            <a:ext cx="360362" cy="71438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9476" name="Freeform 20"/>
          <p:cNvSpPr>
            <a:spLocks/>
          </p:cNvSpPr>
          <p:nvPr/>
        </p:nvSpPr>
        <p:spPr bwMode="auto">
          <a:xfrm>
            <a:off x="2198688" y="2492971"/>
            <a:ext cx="144462" cy="647700"/>
          </a:xfrm>
          <a:custGeom>
            <a:avLst/>
            <a:gdLst>
              <a:gd name="T0" fmla="*/ 2147483647 w 91"/>
              <a:gd name="T1" fmla="*/ 0 h 408"/>
              <a:gd name="T2" fmla="*/ 0 w 91"/>
              <a:gd name="T3" fmla="*/ 2147483647 h 408"/>
              <a:gd name="T4" fmla="*/ 2147483647 w 91"/>
              <a:gd name="T5" fmla="*/ 2147483647 h 40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91" h="408">
                <a:moveTo>
                  <a:pt x="91" y="0"/>
                </a:moveTo>
                <a:cubicBezTo>
                  <a:pt x="45" y="34"/>
                  <a:pt x="0" y="68"/>
                  <a:pt x="0" y="136"/>
                </a:cubicBezTo>
                <a:cubicBezTo>
                  <a:pt x="0" y="204"/>
                  <a:pt x="45" y="306"/>
                  <a:pt x="91" y="40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9477" name="Freeform 21"/>
          <p:cNvSpPr>
            <a:spLocks/>
          </p:cNvSpPr>
          <p:nvPr/>
        </p:nvSpPr>
        <p:spPr bwMode="auto">
          <a:xfrm>
            <a:off x="2559050" y="2492971"/>
            <a:ext cx="144463" cy="647700"/>
          </a:xfrm>
          <a:custGeom>
            <a:avLst/>
            <a:gdLst>
              <a:gd name="T0" fmla="*/ 0 w 91"/>
              <a:gd name="T1" fmla="*/ 2147483647 h 408"/>
              <a:gd name="T2" fmla="*/ 2147483647 w 91"/>
              <a:gd name="T3" fmla="*/ 2147483647 h 408"/>
              <a:gd name="T4" fmla="*/ 0 w 91"/>
              <a:gd name="T5" fmla="*/ 0 h 40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91" h="408">
                <a:moveTo>
                  <a:pt x="0" y="408"/>
                </a:moveTo>
                <a:cubicBezTo>
                  <a:pt x="45" y="351"/>
                  <a:pt x="91" y="295"/>
                  <a:pt x="91" y="227"/>
                </a:cubicBezTo>
                <a:cubicBezTo>
                  <a:pt x="91" y="159"/>
                  <a:pt x="45" y="79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9478" name="Text Box 23"/>
          <p:cNvSpPr txBox="1">
            <a:spLocks noChangeArrowheads="1"/>
          </p:cNvSpPr>
          <p:nvPr/>
        </p:nvSpPr>
        <p:spPr bwMode="auto">
          <a:xfrm>
            <a:off x="1131661" y="4268787"/>
            <a:ext cx="6072496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600" dirty="0" smtClean="0">
                <a:solidFill>
                  <a:srgbClr val="000000"/>
                </a:solidFill>
              </a:rPr>
              <a:t>問題２</a:t>
            </a:r>
            <a:endParaRPr lang="ja-JP" altLang="en-US" sz="1600" dirty="0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ja-JP" altLang="en-US" sz="1600" dirty="0" smtClean="0">
                <a:solidFill>
                  <a:srgbClr val="000000"/>
                </a:solidFill>
              </a:rPr>
              <a:t>　　正則</a:t>
            </a:r>
            <a:r>
              <a:rPr lang="ja-JP" altLang="en-US" sz="1600" dirty="0">
                <a:solidFill>
                  <a:srgbClr val="000000"/>
                </a:solidFill>
              </a:rPr>
              <a:t>表現 </a:t>
            </a:r>
            <a:r>
              <a:rPr lang="en-US" altLang="ja-JP" sz="1600" dirty="0">
                <a:solidFill>
                  <a:srgbClr val="000000"/>
                </a:solidFill>
              </a:rPr>
              <a:t>(</a:t>
            </a:r>
            <a:r>
              <a:rPr lang="en-US" altLang="ja-JP" sz="1600" dirty="0" smtClean="0">
                <a:solidFill>
                  <a:srgbClr val="000000"/>
                </a:solidFill>
              </a:rPr>
              <a:t>ab</a:t>
            </a:r>
            <a:r>
              <a:rPr lang="ja-JP" altLang="en-US" sz="1600" dirty="0" smtClean="0">
                <a:solidFill>
                  <a:srgbClr val="000000"/>
                </a:solidFill>
              </a:rPr>
              <a:t>*</a:t>
            </a:r>
            <a:r>
              <a:rPr lang="en-US" altLang="ja-JP" sz="1600" dirty="0" err="1" smtClean="0">
                <a:solidFill>
                  <a:srgbClr val="000000"/>
                </a:solidFill>
              </a:rPr>
              <a:t>a+ba</a:t>
            </a:r>
            <a:r>
              <a:rPr lang="ja-JP" altLang="en-US" sz="1600" dirty="0" smtClean="0">
                <a:solidFill>
                  <a:srgbClr val="000000"/>
                </a:solidFill>
              </a:rPr>
              <a:t>*</a:t>
            </a:r>
            <a:r>
              <a:rPr lang="en-US" altLang="ja-JP" sz="1600" dirty="0" smtClean="0">
                <a:solidFill>
                  <a:srgbClr val="000000"/>
                </a:solidFill>
              </a:rPr>
              <a:t>b)* </a:t>
            </a:r>
            <a:r>
              <a:rPr lang="ja-JP" altLang="en-US" sz="1600" dirty="0">
                <a:solidFill>
                  <a:srgbClr val="000000"/>
                </a:solidFill>
              </a:rPr>
              <a:t>を受理する有限オートマトンを作成せよ</a:t>
            </a:r>
            <a:r>
              <a:rPr lang="ja-JP" altLang="en-US" sz="1600" dirty="0" smtClean="0">
                <a:solidFill>
                  <a:srgbClr val="000000"/>
                </a:solidFill>
              </a:rPr>
              <a:t>。</a:t>
            </a:r>
            <a:endParaRPr lang="en-US" altLang="ja-JP" sz="1600" dirty="0" smtClean="0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ja-JP" altLang="en-US" sz="1600" dirty="0">
                <a:solidFill>
                  <a:srgbClr val="000000"/>
                </a:solidFill>
              </a:rPr>
              <a:t>　</a:t>
            </a:r>
            <a:r>
              <a:rPr lang="ja-JP" altLang="en-US" sz="1600" dirty="0" smtClean="0">
                <a:solidFill>
                  <a:srgbClr val="000000"/>
                </a:solidFill>
              </a:rPr>
              <a:t>（１</a:t>
            </a:r>
            <a:r>
              <a:rPr lang="ja-JP" altLang="en-US" sz="1600" dirty="0" smtClean="0">
                <a:solidFill>
                  <a:srgbClr val="000000"/>
                </a:solidFill>
              </a:rPr>
              <a:t>）はじめに、冗長</a:t>
            </a:r>
            <a:r>
              <a:rPr lang="ja-JP" altLang="en-US" sz="1600" dirty="0" smtClean="0">
                <a:solidFill>
                  <a:srgbClr val="000000"/>
                </a:solidFill>
              </a:rPr>
              <a:t>な</a:t>
            </a:r>
            <a:r>
              <a:rPr lang="en-US" altLang="ja-JP" sz="1600" dirty="0" smtClean="0">
                <a:solidFill>
                  <a:srgbClr val="000000"/>
                </a:solidFill>
              </a:rPr>
              <a:t>ε</a:t>
            </a:r>
            <a:r>
              <a:rPr lang="ja-JP" altLang="en-US" sz="1600" dirty="0" smtClean="0">
                <a:solidFill>
                  <a:srgbClr val="000000"/>
                </a:solidFill>
              </a:rPr>
              <a:t>動作を持つ有限オートマトンを作成せよ。</a:t>
            </a:r>
            <a:endParaRPr lang="en-US" altLang="ja-JP" sz="1600" dirty="0" smtClean="0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ja-JP" altLang="en-US" sz="1600" dirty="0" smtClean="0">
                <a:solidFill>
                  <a:srgbClr val="000000"/>
                </a:solidFill>
              </a:rPr>
              <a:t>　（２</a:t>
            </a:r>
            <a:r>
              <a:rPr lang="ja-JP" altLang="en-US" sz="1600" dirty="0" smtClean="0">
                <a:solidFill>
                  <a:srgbClr val="000000"/>
                </a:solidFill>
              </a:rPr>
              <a:t>）つぎに、冗長</a:t>
            </a:r>
            <a:r>
              <a:rPr lang="ja-JP" altLang="en-US" sz="1600" dirty="0" smtClean="0">
                <a:solidFill>
                  <a:srgbClr val="000000"/>
                </a:solidFill>
              </a:rPr>
              <a:t>な</a:t>
            </a:r>
            <a:r>
              <a:rPr lang="en-US" altLang="ja-JP" sz="1600" dirty="0" smtClean="0">
                <a:solidFill>
                  <a:srgbClr val="000000"/>
                </a:solidFill>
              </a:rPr>
              <a:t>ε</a:t>
            </a:r>
            <a:r>
              <a:rPr lang="ja-JP" altLang="en-US" sz="1600" dirty="0" smtClean="0">
                <a:solidFill>
                  <a:srgbClr val="000000"/>
                </a:solidFill>
              </a:rPr>
              <a:t>動作を除去した有限オートマトンを</a:t>
            </a:r>
            <a:r>
              <a:rPr lang="ja-JP" altLang="en-US" sz="1600" dirty="0">
                <a:solidFill>
                  <a:srgbClr val="000000"/>
                </a:solidFill>
              </a:rPr>
              <a:t>作成</a:t>
            </a:r>
            <a:r>
              <a:rPr lang="ja-JP" altLang="en-US" sz="1600" dirty="0" smtClean="0">
                <a:solidFill>
                  <a:srgbClr val="000000"/>
                </a:solidFill>
              </a:rPr>
              <a:t>せよ。</a:t>
            </a:r>
            <a:endParaRPr lang="en-US" altLang="ja-JP" sz="1600" dirty="0" smtClean="0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ja-JP" sz="1600" b="1" dirty="0" smtClean="0">
                <a:solidFill>
                  <a:srgbClr val="0000FF"/>
                </a:solidFill>
              </a:rPr>
              <a:t>      </a:t>
            </a:r>
            <a:endParaRPr lang="en-US" altLang="ja-JP" sz="1600" b="1" dirty="0">
              <a:solidFill>
                <a:srgbClr val="0000FF"/>
              </a:solidFill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2309814" y="3644996"/>
            <a:ext cx="3561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M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4843017" y="1713578"/>
            <a:ext cx="26084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solidFill>
                  <a:srgbClr val="0000FF"/>
                </a:solidFill>
              </a:rPr>
              <a:t>MY</a:t>
            </a:r>
            <a:r>
              <a:rPr kumimoji="1" lang="ja-JP" altLang="en-US" sz="2000" dirty="0" smtClean="0">
                <a:solidFill>
                  <a:srgbClr val="0000FF"/>
                </a:solidFill>
              </a:rPr>
              <a:t>法を用いて</a:t>
            </a:r>
            <a:r>
              <a:rPr kumimoji="1" lang="en-US" altLang="ja-JP" sz="2000" dirty="0" smtClean="0">
                <a:solidFill>
                  <a:srgbClr val="0000FF"/>
                </a:solidFill>
              </a:rPr>
              <a:t>R13</a:t>
            </a:r>
            <a:r>
              <a:rPr kumimoji="1" lang="en-US" altLang="ja-JP" sz="2000" baseline="30000" dirty="0" smtClean="0">
                <a:solidFill>
                  <a:srgbClr val="0000FF"/>
                </a:solidFill>
              </a:rPr>
              <a:t>3 </a:t>
            </a:r>
            <a:r>
              <a:rPr lang="ja-JP" altLang="en-US" sz="2000" dirty="0" smtClean="0">
                <a:solidFill>
                  <a:srgbClr val="0000FF"/>
                </a:solidFill>
              </a:rPr>
              <a:t>を</a:t>
            </a:r>
            <a:endParaRPr lang="en-US" altLang="ja-JP" sz="2000" dirty="0" smtClean="0">
              <a:solidFill>
                <a:srgbClr val="0000FF"/>
              </a:solidFill>
            </a:endParaRPr>
          </a:p>
          <a:p>
            <a:r>
              <a:rPr lang="ja-JP" altLang="en-US" sz="2000" dirty="0" smtClean="0">
                <a:solidFill>
                  <a:srgbClr val="0000FF"/>
                </a:solidFill>
              </a:rPr>
              <a:t>計算して</a:t>
            </a:r>
            <a:r>
              <a:rPr lang="ja-JP" altLang="en-US" sz="2000" dirty="0" smtClean="0">
                <a:solidFill>
                  <a:srgbClr val="0000FF"/>
                </a:solidFill>
              </a:rPr>
              <a:t>ください</a:t>
            </a:r>
            <a:endParaRPr kumimoji="1" lang="ja-JP" altLang="en-US" sz="2000" baseline="30000" dirty="0">
              <a:solidFill>
                <a:srgbClr val="0000FF"/>
              </a:solidFill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915694" y="6207779"/>
            <a:ext cx="6976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31/31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891582" y="401610"/>
            <a:ext cx="7360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演習７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7092280" y="570887"/>
            <a:ext cx="7200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その７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57469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スライド番号プレースホルダー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57F29235-D86E-48D5-96FD-D4BC64AAA9DE}" type="slidenum">
              <a:rPr lang="en-US" altLang="ja-JP" sz="1400" smtClean="0"/>
              <a:pPr eaLnBrk="1" hangingPunct="1">
                <a:spcBef>
                  <a:spcPct val="0"/>
                </a:spcBef>
                <a:buFontTx/>
                <a:buNone/>
              </a:pPr>
              <a:t>4</a:t>
            </a:fld>
            <a:endParaRPr lang="en-US" altLang="ja-JP" sz="1400" smtClean="0"/>
          </a:p>
        </p:txBody>
      </p:sp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468313" y="692696"/>
            <a:ext cx="76327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b="1" dirty="0" smtClean="0"/>
              <a:t>事例</a:t>
            </a:r>
            <a:r>
              <a:rPr lang="ja-JP" altLang="en-US" sz="1800" dirty="0" smtClean="0"/>
              <a:t>　　最小（最短）の状態推移を実行するための入力記号列</a:t>
            </a:r>
            <a:endParaRPr lang="ja-JP" altLang="en-US" sz="1800" dirty="0"/>
          </a:p>
        </p:txBody>
      </p:sp>
      <p:sp>
        <p:nvSpPr>
          <p:cNvPr id="6169" name="Text Box 5"/>
          <p:cNvSpPr txBox="1">
            <a:spLocks noChangeArrowheads="1"/>
          </p:cNvSpPr>
          <p:nvPr/>
        </p:nvSpPr>
        <p:spPr bwMode="auto">
          <a:xfrm>
            <a:off x="1331913" y="1714822"/>
            <a:ext cx="438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/>
              <a:t>q1</a:t>
            </a:r>
          </a:p>
        </p:txBody>
      </p:sp>
      <p:sp>
        <p:nvSpPr>
          <p:cNvPr id="6170" name="Oval 6"/>
          <p:cNvSpPr>
            <a:spLocks noChangeArrowheads="1"/>
          </p:cNvSpPr>
          <p:nvPr/>
        </p:nvSpPr>
        <p:spPr bwMode="auto">
          <a:xfrm>
            <a:off x="1404938" y="1714822"/>
            <a:ext cx="360363" cy="3603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600"/>
          </a:p>
        </p:txBody>
      </p:sp>
      <p:sp>
        <p:nvSpPr>
          <p:cNvPr id="6171" name="Oval 7"/>
          <p:cNvSpPr>
            <a:spLocks noChangeArrowheads="1"/>
          </p:cNvSpPr>
          <p:nvPr/>
        </p:nvSpPr>
        <p:spPr bwMode="auto">
          <a:xfrm>
            <a:off x="2413001" y="1714822"/>
            <a:ext cx="360363" cy="3603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600"/>
          </a:p>
        </p:txBody>
      </p:sp>
      <p:sp>
        <p:nvSpPr>
          <p:cNvPr id="6173" name="Text Box 9"/>
          <p:cNvSpPr txBox="1">
            <a:spLocks noChangeArrowheads="1"/>
          </p:cNvSpPr>
          <p:nvPr/>
        </p:nvSpPr>
        <p:spPr bwMode="auto">
          <a:xfrm>
            <a:off x="2339976" y="1714822"/>
            <a:ext cx="438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/>
              <a:t>q2</a:t>
            </a:r>
          </a:p>
        </p:txBody>
      </p:sp>
      <p:sp>
        <p:nvSpPr>
          <p:cNvPr id="6174" name="Text Box 10"/>
          <p:cNvSpPr txBox="1">
            <a:spLocks noChangeArrowheads="1"/>
          </p:cNvSpPr>
          <p:nvPr/>
        </p:nvSpPr>
        <p:spPr bwMode="auto">
          <a:xfrm>
            <a:off x="3413770" y="1743448"/>
            <a:ext cx="438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 dirty="0"/>
              <a:t>q3</a:t>
            </a:r>
          </a:p>
        </p:txBody>
      </p:sp>
      <p:sp>
        <p:nvSpPr>
          <p:cNvPr id="6175" name="Line 11"/>
          <p:cNvSpPr>
            <a:spLocks noChangeShapeType="1"/>
          </p:cNvSpPr>
          <p:nvPr/>
        </p:nvSpPr>
        <p:spPr bwMode="auto">
          <a:xfrm flipV="1">
            <a:off x="1763713" y="1857697"/>
            <a:ext cx="6492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6176" name="Line 12"/>
          <p:cNvSpPr>
            <a:spLocks noChangeShapeType="1"/>
          </p:cNvSpPr>
          <p:nvPr/>
        </p:nvSpPr>
        <p:spPr bwMode="auto">
          <a:xfrm>
            <a:off x="2771776" y="1857697"/>
            <a:ext cx="6492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6177" name="Freeform 13"/>
          <p:cNvSpPr>
            <a:spLocks/>
          </p:cNvSpPr>
          <p:nvPr/>
        </p:nvSpPr>
        <p:spPr bwMode="auto">
          <a:xfrm>
            <a:off x="1692276" y="2002160"/>
            <a:ext cx="1728788" cy="298450"/>
          </a:xfrm>
          <a:custGeom>
            <a:avLst/>
            <a:gdLst>
              <a:gd name="T0" fmla="*/ 0 w 1089"/>
              <a:gd name="T1" fmla="*/ 45 h 188"/>
              <a:gd name="T2" fmla="*/ 544 w 1089"/>
              <a:gd name="T3" fmla="*/ 181 h 188"/>
              <a:gd name="T4" fmla="*/ 1089 w 1089"/>
              <a:gd name="T5" fmla="*/ 0 h 18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89" h="188">
                <a:moveTo>
                  <a:pt x="0" y="45"/>
                </a:moveTo>
                <a:cubicBezTo>
                  <a:pt x="181" y="116"/>
                  <a:pt x="363" y="188"/>
                  <a:pt x="544" y="181"/>
                </a:cubicBezTo>
                <a:cubicBezTo>
                  <a:pt x="725" y="174"/>
                  <a:pt x="907" y="87"/>
                  <a:pt x="1089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6178" name="Freeform 14"/>
          <p:cNvSpPr>
            <a:spLocks/>
          </p:cNvSpPr>
          <p:nvPr/>
        </p:nvSpPr>
        <p:spPr bwMode="auto">
          <a:xfrm>
            <a:off x="2328863" y="1403672"/>
            <a:ext cx="539750" cy="360362"/>
          </a:xfrm>
          <a:custGeom>
            <a:avLst/>
            <a:gdLst>
              <a:gd name="T0" fmla="*/ 98 w 340"/>
              <a:gd name="T1" fmla="*/ 227 h 227"/>
              <a:gd name="T2" fmla="*/ 7 w 340"/>
              <a:gd name="T3" fmla="*/ 91 h 227"/>
              <a:gd name="T4" fmla="*/ 143 w 340"/>
              <a:gd name="T5" fmla="*/ 0 h 227"/>
              <a:gd name="T6" fmla="*/ 325 w 340"/>
              <a:gd name="T7" fmla="*/ 91 h 227"/>
              <a:gd name="T8" fmla="*/ 234 w 340"/>
              <a:gd name="T9" fmla="*/ 227 h 22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40" h="227">
                <a:moveTo>
                  <a:pt x="98" y="227"/>
                </a:moveTo>
                <a:cubicBezTo>
                  <a:pt x="49" y="178"/>
                  <a:pt x="0" y="129"/>
                  <a:pt x="7" y="91"/>
                </a:cubicBezTo>
                <a:cubicBezTo>
                  <a:pt x="14" y="53"/>
                  <a:pt x="90" y="0"/>
                  <a:pt x="143" y="0"/>
                </a:cubicBezTo>
                <a:cubicBezTo>
                  <a:pt x="196" y="0"/>
                  <a:pt x="310" y="53"/>
                  <a:pt x="325" y="91"/>
                </a:cubicBezTo>
                <a:cubicBezTo>
                  <a:pt x="340" y="129"/>
                  <a:pt x="287" y="178"/>
                  <a:pt x="234" y="227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6179" name="Freeform 15"/>
          <p:cNvSpPr>
            <a:spLocks/>
          </p:cNvSpPr>
          <p:nvPr/>
        </p:nvSpPr>
        <p:spPr bwMode="auto">
          <a:xfrm>
            <a:off x="3325813" y="1389385"/>
            <a:ext cx="539750" cy="360362"/>
          </a:xfrm>
          <a:custGeom>
            <a:avLst/>
            <a:gdLst>
              <a:gd name="T0" fmla="*/ 98 w 340"/>
              <a:gd name="T1" fmla="*/ 227 h 227"/>
              <a:gd name="T2" fmla="*/ 7 w 340"/>
              <a:gd name="T3" fmla="*/ 91 h 227"/>
              <a:gd name="T4" fmla="*/ 143 w 340"/>
              <a:gd name="T5" fmla="*/ 0 h 227"/>
              <a:gd name="T6" fmla="*/ 325 w 340"/>
              <a:gd name="T7" fmla="*/ 91 h 227"/>
              <a:gd name="T8" fmla="*/ 234 w 340"/>
              <a:gd name="T9" fmla="*/ 227 h 22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40" h="227">
                <a:moveTo>
                  <a:pt x="98" y="227"/>
                </a:moveTo>
                <a:cubicBezTo>
                  <a:pt x="49" y="178"/>
                  <a:pt x="0" y="129"/>
                  <a:pt x="7" y="91"/>
                </a:cubicBezTo>
                <a:cubicBezTo>
                  <a:pt x="14" y="53"/>
                  <a:pt x="90" y="0"/>
                  <a:pt x="143" y="0"/>
                </a:cubicBezTo>
                <a:cubicBezTo>
                  <a:pt x="196" y="0"/>
                  <a:pt x="310" y="53"/>
                  <a:pt x="325" y="91"/>
                </a:cubicBezTo>
                <a:cubicBezTo>
                  <a:pt x="340" y="129"/>
                  <a:pt x="287" y="178"/>
                  <a:pt x="234" y="227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6180" name="Text Box 16"/>
          <p:cNvSpPr txBox="1">
            <a:spLocks noChangeArrowheads="1"/>
          </p:cNvSpPr>
          <p:nvPr/>
        </p:nvSpPr>
        <p:spPr bwMode="auto">
          <a:xfrm>
            <a:off x="2339976" y="2282974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 dirty="0"/>
              <a:t>0</a:t>
            </a:r>
          </a:p>
        </p:txBody>
      </p:sp>
      <p:sp>
        <p:nvSpPr>
          <p:cNvPr id="6181" name="Text Box 17"/>
          <p:cNvSpPr txBox="1">
            <a:spLocks noChangeArrowheads="1"/>
          </p:cNvSpPr>
          <p:nvPr/>
        </p:nvSpPr>
        <p:spPr bwMode="auto">
          <a:xfrm>
            <a:off x="1908176" y="1570360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/>
              <a:t>1</a:t>
            </a:r>
          </a:p>
        </p:txBody>
      </p:sp>
      <p:sp>
        <p:nvSpPr>
          <p:cNvPr id="6182" name="Text Box 18"/>
          <p:cNvSpPr txBox="1">
            <a:spLocks noChangeArrowheads="1"/>
          </p:cNvSpPr>
          <p:nvPr/>
        </p:nvSpPr>
        <p:spPr bwMode="auto">
          <a:xfrm>
            <a:off x="3779838" y="1281435"/>
            <a:ext cx="501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/>
              <a:t>0,1</a:t>
            </a:r>
          </a:p>
        </p:txBody>
      </p:sp>
      <p:sp>
        <p:nvSpPr>
          <p:cNvPr id="6183" name="Text Box 19"/>
          <p:cNvSpPr txBox="1">
            <a:spLocks noChangeArrowheads="1"/>
          </p:cNvSpPr>
          <p:nvPr/>
        </p:nvSpPr>
        <p:spPr bwMode="auto">
          <a:xfrm>
            <a:off x="2916238" y="1570360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/>
              <a:t>1</a:t>
            </a:r>
          </a:p>
        </p:txBody>
      </p:sp>
      <p:sp>
        <p:nvSpPr>
          <p:cNvPr id="6184" name="Text Box 20"/>
          <p:cNvSpPr txBox="1">
            <a:spLocks noChangeArrowheads="1"/>
          </p:cNvSpPr>
          <p:nvPr/>
        </p:nvSpPr>
        <p:spPr bwMode="auto">
          <a:xfrm>
            <a:off x="2771776" y="1281435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/>
              <a:t>0</a:t>
            </a:r>
          </a:p>
        </p:txBody>
      </p:sp>
      <p:sp>
        <p:nvSpPr>
          <p:cNvPr id="6149" name="Text Box 21"/>
          <p:cNvSpPr txBox="1">
            <a:spLocks noChangeArrowheads="1"/>
          </p:cNvSpPr>
          <p:nvPr/>
        </p:nvSpPr>
        <p:spPr bwMode="auto">
          <a:xfrm>
            <a:off x="4500563" y="1352872"/>
            <a:ext cx="281940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/>
              <a:t>決定性有限オートマトン</a:t>
            </a:r>
            <a:r>
              <a:rPr lang="en-US" altLang="ja-JP" sz="1800" dirty="0"/>
              <a:t>M1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/>
              <a:t>で表される正則言語の正則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/>
              <a:t>表現を求める</a:t>
            </a:r>
          </a:p>
        </p:txBody>
      </p:sp>
      <p:sp>
        <p:nvSpPr>
          <p:cNvPr id="6151" name="Line 23"/>
          <p:cNvSpPr>
            <a:spLocks noChangeShapeType="1"/>
          </p:cNvSpPr>
          <p:nvPr/>
        </p:nvSpPr>
        <p:spPr bwMode="auto">
          <a:xfrm>
            <a:off x="1042988" y="1857697"/>
            <a:ext cx="360362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443803" y="2733874"/>
            <a:ext cx="32560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ＭＳ Ｐゴシック" panose="020B0600070205080204" pitchFamily="50" charset="-128"/>
              </a:rPr>
              <a:t>図</a:t>
            </a:r>
            <a:r>
              <a:rPr kumimoji="1" lang="en-US" altLang="ja-JP" dirty="0" smtClean="0">
                <a:latin typeface="ＭＳ Ｐゴシック" panose="020B0600070205080204" pitchFamily="50" charset="-128"/>
              </a:rPr>
              <a:t>2.44</a:t>
            </a:r>
            <a:r>
              <a:rPr kumimoji="1" lang="ja-JP" altLang="en-US" dirty="0" smtClean="0">
                <a:latin typeface="ＭＳ Ｐゴシック" panose="020B0600070205080204" pitchFamily="50" charset="-128"/>
              </a:rPr>
              <a:t>　決定性有限オートマトン</a:t>
            </a:r>
            <a:r>
              <a:rPr kumimoji="1" lang="en-US" altLang="ja-JP" dirty="0" smtClean="0">
                <a:latin typeface="ＭＳ Ｐゴシック" panose="020B0600070205080204" pitchFamily="50" charset="-128"/>
              </a:rPr>
              <a:t>M1</a:t>
            </a:r>
            <a:endParaRPr kumimoji="1" lang="ja-JP" altLang="en-US" dirty="0">
              <a:latin typeface="ＭＳ Ｐゴシック" panose="020B0600070205080204" pitchFamily="50" charset="-128"/>
            </a:endParaRPr>
          </a:p>
        </p:txBody>
      </p:sp>
      <p:sp>
        <p:nvSpPr>
          <p:cNvPr id="4" name="ドーナツ 3"/>
          <p:cNvSpPr/>
          <p:nvPr/>
        </p:nvSpPr>
        <p:spPr>
          <a:xfrm>
            <a:off x="3435855" y="1749747"/>
            <a:ext cx="429708" cy="401638"/>
          </a:xfrm>
          <a:prstGeom prst="donut">
            <a:avLst>
              <a:gd name="adj" fmla="val 7365"/>
            </a:avLst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042988" y="3657798"/>
            <a:ext cx="67249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800" dirty="0" smtClean="0"/>
              <a:t>R11</a:t>
            </a:r>
            <a:r>
              <a:rPr lang="en-US" altLang="ja-JP" sz="1800" baseline="30000" dirty="0" smtClean="0"/>
              <a:t>0</a:t>
            </a:r>
            <a:r>
              <a:rPr lang="en-US" altLang="ja-JP" sz="1800" dirty="0" smtClean="0"/>
              <a:t>={ε} </a:t>
            </a:r>
            <a:r>
              <a:rPr lang="ja-JP" altLang="en-US" sz="1800" dirty="0"/>
              <a:t> </a:t>
            </a:r>
            <a:r>
              <a:rPr lang="ja-JP" altLang="en-US" sz="1800" dirty="0" smtClean="0">
                <a:solidFill>
                  <a:srgbClr val="0000FF"/>
                </a:solidFill>
              </a:rPr>
              <a:t>→</a:t>
            </a:r>
            <a:r>
              <a:rPr lang="en-US" altLang="ja-JP" sz="1800" dirty="0" smtClean="0">
                <a:solidFill>
                  <a:srgbClr val="0000FF"/>
                </a:solidFill>
              </a:rPr>
              <a:t>ε</a:t>
            </a:r>
            <a:r>
              <a:rPr lang="ja-JP" altLang="en-US" sz="1800" dirty="0" smtClean="0"/>
              <a:t>　　　</a:t>
            </a:r>
            <a:r>
              <a:rPr lang="en-US" altLang="ja-JP" sz="1800" dirty="0" smtClean="0"/>
              <a:t>R12</a:t>
            </a:r>
            <a:r>
              <a:rPr lang="en-US" altLang="ja-JP" sz="1800" baseline="30000" dirty="0" smtClean="0"/>
              <a:t>0</a:t>
            </a:r>
            <a:r>
              <a:rPr lang="en-US" altLang="ja-JP" sz="1800" dirty="0" smtClean="0"/>
              <a:t>={1}</a:t>
            </a:r>
            <a:r>
              <a:rPr lang="ja-JP" altLang="en-US" sz="1800" dirty="0" smtClean="0"/>
              <a:t>　   </a:t>
            </a:r>
            <a:r>
              <a:rPr lang="ja-JP" altLang="en-US" sz="1800" dirty="0" smtClean="0">
                <a:solidFill>
                  <a:srgbClr val="0000FF"/>
                </a:solidFill>
              </a:rPr>
              <a:t>→</a:t>
            </a:r>
            <a:r>
              <a:rPr lang="en-US" altLang="ja-JP" sz="1800" dirty="0" smtClean="0">
                <a:solidFill>
                  <a:srgbClr val="0000FF"/>
                </a:solidFill>
              </a:rPr>
              <a:t>1</a:t>
            </a:r>
            <a:r>
              <a:rPr lang="ja-JP" altLang="en-US" sz="1800" dirty="0" smtClean="0"/>
              <a:t>　　　   </a:t>
            </a:r>
            <a:r>
              <a:rPr lang="en-US" altLang="ja-JP" sz="1800" dirty="0" smtClean="0"/>
              <a:t>R13</a:t>
            </a:r>
            <a:r>
              <a:rPr lang="en-US" altLang="ja-JP" sz="1800" baseline="30000" dirty="0" smtClean="0"/>
              <a:t>0</a:t>
            </a:r>
            <a:r>
              <a:rPr lang="en-US" altLang="ja-JP" sz="1800" dirty="0" smtClean="0"/>
              <a:t>={0}        </a:t>
            </a:r>
            <a:r>
              <a:rPr lang="ja-JP" altLang="en-US" sz="1800" dirty="0" smtClean="0">
                <a:solidFill>
                  <a:srgbClr val="0000FF"/>
                </a:solidFill>
              </a:rPr>
              <a:t>→</a:t>
            </a:r>
            <a:r>
              <a:rPr lang="en-US" altLang="ja-JP" sz="1800" dirty="0" smtClean="0">
                <a:solidFill>
                  <a:srgbClr val="0000FF"/>
                </a:solidFill>
              </a:rPr>
              <a:t>0</a:t>
            </a:r>
          </a:p>
          <a:p>
            <a:r>
              <a:rPr kumimoji="1" lang="en-US" altLang="ja-JP" sz="1800" dirty="0" smtClean="0"/>
              <a:t>R21</a:t>
            </a:r>
            <a:r>
              <a:rPr kumimoji="1" lang="en-US" altLang="ja-JP" sz="1800" baseline="30000" dirty="0" smtClean="0"/>
              <a:t>0</a:t>
            </a:r>
            <a:r>
              <a:rPr kumimoji="1" lang="en-US" altLang="ja-JP" sz="1800" dirty="0" smtClean="0"/>
              <a:t>=φ</a:t>
            </a:r>
            <a:r>
              <a:rPr kumimoji="1" lang="ja-JP" altLang="en-US" sz="1800" dirty="0" smtClean="0"/>
              <a:t>　 </a:t>
            </a:r>
            <a:r>
              <a:rPr lang="ja-JP" altLang="en-US" sz="1800" dirty="0">
                <a:solidFill>
                  <a:srgbClr val="0000FF"/>
                </a:solidFill>
              </a:rPr>
              <a:t>→</a:t>
            </a:r>
            <a:r>
              <a:rPr kumimoji="1" lang="en-US" altLang="ja-JP" sz="1800" dirty="0" smtClean="0">
                <a:solidFill>
                  <a:srgbClr val="0000FF"/>
                </a:solidFill>
              </a:rPr>
              <a:t>φ</a:t>
            </a:r>
            <a:r>
              <a:rPr kumimoji="1" lang="ja-JP" altLang="en-US" sz="1800" dirty="0" smtClean="0"/>
              <a:t>　　　</a:t>
            </a:r>
            <a:r>
              <a:rPr kumimoji="1" lang="en-US" altLang="ja-JP" sz="1800" dirty="0" smtClean="0"/>
              <a:t>R22</a:t>
            </a:r>
            <a:r>
              <a:rPr kumimoji="1" lang="en-US" altLang="ja-JP" sz="1800" baseline="30000" dirty="0" smtClean="0"/>
              <a:t>0</a:t>
            </a:r>
            <a:r>
              <a:rPr kumimoji="1" lang="en-US" altLang="ja-JP" sz="1800" dirty="0" smtClean="0"/>
              <a:t>={0,ε}</a:t>
            </a:r>
            <a:r>
              <a:rPr kumimoji="1" lang="ja-JP" altLang="en-US" sz="1800" dirty="0" smtClean="0"/>
              <a:t>　</a:t>
            </a:r>
            <a:r>
              <a:rPr lang="ja-JP" altLang="en-US" sz="1800" dirty="0">
                <a:solidFill>
                  <a:srgbClr val="0000FF"/>
                </a:solidFill>
              </a:rPr>
              <a:t>→</a:t>
            </a:r>
            <a:r>
              <a:rPr kumimoji="1" lang="en-US" altLang="ja-JP" sz="1800" dirty="0" smtClean="0">
                <a:solidFill>
                  <a:srgbClr val="0000FF"/>
                </a:solidFill>
              </a:rPr>
              <a:t>0+ε</a:t>
            </a:r>
            <a:r>
              <a:rPr kumimoji="1" lang="ja-JP" altLang="en-US" sz="1800" dirty="0" smtClean="0"/>
              <a:t>　　 </a:t>
            </a:r>
            <a:r>
              <a:rPr kumimoji="1" lang="en-US" altLang="ja-JP" sz="1800" dirty="0" smtClean="0"/>
              <a:t>R23</a:t>
            </a:r>
            <a:r>
              <a:rPr kumimoji="1" lang="en-US" altLang="ja-JP" sz="1800" baseline="30000" dirty="0" smtClean="0"/>
              <a:t>0</a:t>
            </a:r>
            <a:r>
              <a:rPr kumimoji="1" lang="en-US" altLang="ja-JP" sz="1800" dirty="0" smtClean="0"/>
              <a:t>={1}</a:t>
            </a:r>
            <a:r>
              <a:rPr kumimoji="1" lang="ja-JP" altLang="en-US" sz="1800" dirty="0" smtClean="0"/>
              <a:t>　      </a:t>
            </a:r>
            <a:r>
              <a:rPr lang="ja-JP" altLang="en-US" sz="1800" dirty="0" smtClean="0">
                <a:solidFill>
                  <a:srgbClr val="0000FF"/>
                </a:solidFill>
              </a:rPr>
              <a:t>→</a:t>
            </a:r>
            <a:r>
              <a:rPr kumimoji="1" lang="en-US" altLang="ja-JP" sz="1800" dirty="0" smtClean="0">
                <a:solidFill>
                  <a:srgbClr val="0000FF"/>
                </a:solidFill>
              </a:rPr>
              <a:t>1</a:t>
            </a:r>
            <a:endParaRPr lang="en-US" altLang="ja-JP" sz="1800" dirty="0">
              <a:solidFill>
                <a:srgbClr val="0000FF"/>
              </a:solidFill>
            </a:endParaRPr>
          </a:p>
          <a:p>
            <a:r>
              <a:rPr kumimoji="1" lang="en-US" altLang="ja-JP" sz="1800" dirty="0" smtClean="0"/>
              <a:t>R31</a:t>
            </a:r>
            <a:r>
              <a:rPr kumimoji="1" lang="en-US" altLang="ja-JP" sz="1800" baseline="30000" dirty="0" smtClean="0"/>
              <a:t>0</a:t>
            </a:r>
            <a:r>
              <a:rPr lang="en-US" altLang="ja-JP" sz="1800" dirty="0"/>
              <a:t>=φ</a:t>
            </a:r>
            <a:r>
              <a:rPr lang="ja-JP" altLang="en-US" sz="1800" dirty="0"/>
              <a:t>　 </a:t>
            </a:r>
            <a:r>
              <a:rPr lang="ja-JP" altLang="en-US" sz="1800" dirty="0">
                <a:solidFill>
                  <a:srgbClr val="0000FF"/>
                </a:solidFill>
              </a:rPr>
              <a:t>→</a:t>
            </a:r>
            <a:r>
              <a:rPr lang="en-US" altLang="ja-JP" sz="1800" dirty="0" smtClean="0">
                <a:solidFill>
                  <a:srgbClr val="0000FF"/>
                </a:solidFill>
              </a:rPr>
              <a:t>φ</a:t>
            </a:r>
            <a:r>
              <a:rPr lang="ja-JP" altLang="en-US" sz="1800" dirty="0" smtClean="0"/>
              <a:t>　　　</a:t>
            </a:r>
            <a:r>
              <a:rPr lang="en-US" altLang="ja-JP" sz="1800" dirty="0" smtClean="0"/>
              <a:t>R32</a:t>
            </a:r>
            <a:r>
              <a:rPr lang="en-US" altLang="ja-JP" sz="1800" baseline="30000" dirty="0" smtClean="0"/>
              <a:t>0</a:t>
            </a:r>
            <a:r>
              <a:rPr lang="en-US" altLang="ja-JP" sz="1800" dirty="0" smtClean="0"/>
              <a:t>=</a:t>
            </a:r>
            <a:r>
              <a:rPr lang="en-US" altLang="ja-JP" sz="1800" dirty="0"/>
              <a:t>φ</a:t>
            </a:r>
            <a:r>
              <a:rPr lang="ja-JP" altLang="en-US" sz="1800" dirty="0"/>
              <a:t>　 </a:t>
            </a:r>
            <a:r>
              <a:rPr lang="ja-JP" altLang="en-US" sz="1800" dirty="0" smtClean="0"/>
              <a:t>    </a:t>
            </a:r>
            <a:r>
              <a:rPr lang="ja-JP" altLang="en-US" sz="1800" dirty="0" smtClean="0">
                <a:solidFill>
                  <a:srgbClr val="0000FF"/>
                </a:solidFill>
              </a:rPr>
              <a:t>→</a:t>
            </a:r>
            <a:r>
              <a:rPr lang="en-US" altLang="ja-JP" sz="1800" dirty="0" smtClean="0">
                <a:solidFill>
                  <a:srgbClr val="0000FF"/>
                </a:solidFill>
              </a:rPr>
              <a:t>φ</a:t>
            </a:r>
            <a:r>
              <a:rPr lang="ja-JP" altLang="en-US" sz="1800" dirty="0" smtClean="0"/>
              <a:t>　　　　</a:t>
            </a:r>
            <a:r>
              <a:rPr lang="en-US" altLang="ja-JP" sz="1800" dirty="0" smtClean="0"/>
              <a:t>R33</a:t>
            </a:r>
            <a:r>
              <a:rPr lang="en-US" altLang="ja-JP" sz="1800" baseline="30000" dirty="0" smtClean="0"/>
              <a:t>0</a:t>
            </a:r>
            <a:r>
              <a:rPr lang="en-US" altLang="ja-JP" sz="1800" dirty="0" smtClean="0"/>
              <a:t>={0,1,ε}</a:t>
            </a:r>
            <a:r>
              <a:rPr lang="ja-JP" altLang="en-US" sz="1800" dirty="0" smtClean="0"/>
              <a:t>　</a:t>
            </a:r>
            <a:r>
              <a:rPr lang="ja-JP" altLang="en-US" sz="1800" dirty="0" smtClean="0">
                <a:solidFill>
                  <a:srgbClr val="0000FF"/>
                </a:solidFill>
              </a:rPr>
              <a:t>→</a:t>
            </a:r>
            <a:r>
              <a:rPr lang="en-US" altLang="ja-JP" sz="1800" dirty="0" smtClean="0">
                <a:solidFill>
                  <a:srgbClr val="0000FF"/>
                </a:solidFill>
              </a:rPr>
              <a:t>0+1+ε</a:t>
            </a:r>
            <a:endParaRPr kumimoji="1" lang="ja-JP" altLang="en-US" sz="18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7542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スライド番号プレースホルダー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B703A6F0-D123-423D-BB27-D9E2C66B2E8B}" type="slidenum">
              <a:rPr lang="en-US" altLang="ja-JP" sz="1400" smtClean="0"/>
              <a:pPr eaLnBrk="1" hangingPunct="1">
                <a:spcBef>
                  <a:spcPct val="0"/>
                </a:spcBef>
                <a:buFontTx/>
                <a:buNone/>
              </a:pPr>
              <a:t>5</a:t>
            </a:fld>
            <a:endParaRPr lang="en-US" altLang="ja-JP" sz="1400" smtClean="0"/>
          </a:p>
        </p:txBody>
      </p:sp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701036" y="260648"/>
            <a:ext cx="7539328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ja-JP" altLang="en-US" sz="1800" dirty="0" smtClean="0"/>
              <a:t>（２）</a:t>
            </a:r>
            <a:r>
              <a:rPr lang="en-US" altLang="ja-JP" sz="1800" dirty="0" smtClean="0"/>
              <a:t>qi</a:t>
            </a:r>
            <a:r>
              <a:rPr lang="ja-JP" altLang="en-US" sz="1800" dirty="0" smtClean="0"/>
              <a:t>から</a:t>
            </a:r>
            <a:r>
              <a:rPr lang="en-US" altLang="ja-JP" sz="1800" dirty="0" err="1" smtClean="0"/>
              <a:t>qj</a:t>
            </a:r>
            <a:r>
              <a:rPr lang="ja-JP" altLang="en-US" sz="1800" dirty="0" smtClean="0"/>
              <a:t>へ至る状態推移として、</a:t>
            </a:r>
            <a:r>
              <a:rPr lang="en-US" altLang="ja-JP" sz="1800" dirty="0" smtClean="0"/>
              <a:t>qi</a:t>
            </a:r>
            <a:r>
              <a:rPr lang="ja-JP" altLang="en-US" sz="1800" dirty="0"/>
              <a:t>から</a:t>
            </a:r>
            <a:r>
              <a:rPr lang="en-US" altLang="ja-JP" sz="1800" dirty="0" err="1"/>
              <a:t>qj</a:t>
            </a:r>
            <a:r>
              <a:rPr lang="ja-JP" altLang="en-US" sz="1800" dirty="0"/>
              <a:t>に</a:t>
            </a:r>
            <a:r>
              <a:rPr lang="ja-JP" altLang="en-US" sz="1800" dirty="0" smtClean="0"/>
              <a:t>直接状態推移する場合</a:t>
            </a:r>
            <a:r>
              <a:rPr lang="ja-JP" altLang="en-US" sz="1800" dirty="0"/>
              <a:t>と</a:t>
            </a:r>
            <a:r>
              <a:rPr lang="ja-JP" altLang="en-US" sz="1800" dirty="0" smtClean="0"/>
              <a:t>、</a:t>
            </a:r>
            <a:endParaRPr lang="en-US" altLang="ja-JP" sz="1800" dirty="0" smtClean="0"/>
          </a:p>
          <a:p>
            <a:pPr eaLnBrk="1" hangingPunct="1">
              <a:spcBef>
                <a:spcPct val="0"/>
              </a:spcBef>
              <a:buNone/>
            </a:pPr>
            <a:r>
              <a:rPr lang="ja-JP" altLang="en-US" sz="1800" dirty="0"/>
              <a:t>　</a:t>
            </a:r>
            <a:r>
              <a:rPr lang="ja-JP" altLang="en-US" sz="1800" dirty="0" smtClean="0"/>
              <a:t>　さらに</a:t>
            </a:r>
            <a:r>
              <a:rPr lang="ja-JP" altLang="en-US" sz="1800" dirty="0"/>
              <a:t>、</a:t>
            </a:r>
            <a:r>
              <a:rPr lang="en-US" altLang="ja-JP" sz="1800" dirty="0"/>
              <a:t> </a:t>
            </a:r>
            <a:r>
              <a:rPr lang="en-US" altLang="ja-JP" sz="1800" dirty="0" smtClean="0"/>
              <a:t>qi</a:t>
            </a:r>
            <a:r>
              <a:rPr lang="ja-JP" altLang="en-US" sz="1800" dirty="0"/>
              <a:t>から</a:t>
            </a:r>
            <a:r>
              <a:rPr lang="en-US" altLang="ja-JP" sz="1800" dirty="0" err="1" smtClean="0"/>
              <a:t>qj</a:t>
            </a:r>
            <a:r>
              <a:rPr lang="ja-JP" altLang="en-US" sz="1800" dirty="0" err="1" smtClean="0"/>
              <a:t>への</a:t>
            </a:r>
            <a:r>
              <a:rPr lang="ja-JP" altLang="en-US" sz="1800" dirty="0" smtClean="0"/>
              <a:t>途中で</a:t>
            </a:r>
            <a:r>
              <a:rPr lang="en-US" altLang="ja-JP" sz="1800" dirty="0" smtClean="0"/>
              <a:t>q1</a:t>
            </a:r>
            <a:r>
              <a:rPr lang="ja-JP" altLang="en-US" sz="1800" dirty="0"/>
              <a:t>を</a:t>
            </a:r>
            <a:r>
              <a:rPr lang="ja-JP" altLang="en-US" sz="1800" dirty="0" smtClean="0"/>
              <a:t>経由して状態推移する場合も加えた</a:t>
            </a:r>
            <a:endParaRPr lang="en-US" altLang="ja-JP" sz="1800" dirty="0" smtClean="0"/>
          </a:p>
          <a:p>
            <a:pPr eaLnBrk="1" hangingPunct="1">
              <a:spcBef>
                <a:spcPct val="0"/>
              </a:spcBef>
              <a:buNone/>
            </a:pPr>
            <a:r>
              <a:rPr lang="ja-JP" altLang="en-US" sz="1800" dirty="0"/>
              <a:t>　</a:t>
            </a:r>
            <a:r>
              <a:rPr lang="ja-JP" altLang="en-US" sz="1800" dirty="0" smtClean="0"/>
              <a:t>　時の入力</a:t>
            </a:r>
            <a:r>
              <a:rPr lang="ja-JP" altLang="en-US" sz="1800" dirty="0"/>
              <a:t>記号列の集合（</a:t>
            </a:r>
            <a:r>
              <a:rPr lang="en-US" altLang="ja-JP" sz="1800" dirty="0"/>
              <a:t>Rij</a:t>
            </a:r>
            <a:r>
              <a:rPr lang="en-US" altLang="ja-JP" sz="1800" baseline="30000" dirty="0"/>
              <a:t>1</a:t>
            </a:r>
            <a:r>
              <a:rPr lang="ja-JP" altLang="en-US" sz="1800" dirty="0" smtClean="0"/>
              <a:t>）の算出</a:t>
            </a:r>
            <a:endParaRPr lang="en-US" altLang="ja-JP" sz="1800" dirty="0"/>
          </a:p>
        </p:txBody>
      </p:sp>
      <p:sp>
        <p:nvSpPr>
          <p:cNvPr id="4101" name="Oval 5"/>
          <p:cNvSpPr>
            <a:spLocks noChangeArrowheads="1"/>
          </p:cNvSpPr>
          <p:nvPr/>
        </p:nvSpPr>
        <p:spPr bwMode="auto">
          <a:xfrm>
            <a:off x="1619250" y="1581929"/>
            <a:ext cx="360363" cy="3603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600"/>
          </a:p>
        </p:txBody>
      </p:sp>
      <p:sp>
        <p:nvSpPr>
          <p:cNvPr id="4102" name="Oval 6"/>
          <p:cNvSpPr>
            <a:spLocks noChangeArrowheads="1"/>
          </p:cNvSpPr>
          <p:nvPr/>
        </p:nvSpPr>
        <p:spPr bwMode="auto">
          <a:xfrm>
            <a:off x="2627313" y="1581929"/>
            <a:ext cx="360362" cy="3603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600"/>
          </a:p>
        </p:txBody>
      </p:sp>
      <p:sp>
        <p:nvSpPr>
          <p:cNvPr id="4103" name="Text Box 7"/>
          <p:cNvSpPr txBox="1">
            <a:spLocks noChangeArrowheads="1"/>
          </p:cNvSpPr>
          <p:nvPr/>
        </p:nvSpPr>
        <p:spPr bwMode="auto">
          <a:xfrm>
            <a:off x="1619250" y="1581929"/>
            <a:ext cx="361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/>
              <a:t>qi</a:t>
            </a:r>
          </a:p>
        </p:txBody>
      </p:sp>
      <p:sp>
        <p:nvSpPr>
          <p:cNvPr id="4104" name="Text Box 8"/>
          <p:cNvSpPr txBox="1">
            <a:spLocks noChangeArrowheads="1"/>
          </p:cNvSpPr>
          <p:nvPr/>
        </p:nvSpPr>
        <p:spPr bwMode="auto">
          <a:xfrm>
            <a:off x="2627313" y="1581929"/>
            <a:ext cx="361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/>
              <a:t>qj</a:t>
            </a:r>
          </a:p>
        </p:txBody>
      </p:sp>
      <p:sp>
        <p:nvSpPr>
          <p:cNvPr id="4105" name="Line 9"/>
          <p:cNvSpPr>
            <a:spLocks noChangeShapeType="1"/>
          </p:cNvSpPr>
          <p:nvPr/>
        </p:nvSpPr>
        <p:spPr bwMode="auto">
          <a:xfrm>
            <a:off x="1979613" y="1797829"/>
            <a:ext cx="647700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106" name="Text Box 10"/>
          <p:cNvSpPr txBox="1">
            <a:spLocks noChangeArrowheads="1"/>
          </p:cNvSpPr>
          <p:nvPr/>
        </p:nvSpPr>
        <p:spPr bwMode="auto">
          <a:xfrm>
            <a:off x="2124075" y="2518554"/>
            <a:ext cx="438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/>
              <a:t>q1</a:t>
            </a:r>
          </a:p>
        </p:txBody>
      </p:sp>
      <p:sp>
        <p:nvSpPr>
          <p:cNvPr id="4107" name="Oval 11"/>
          <p:cNvSpPr>
            <a:spLocks noChangeArrowheads="1"/>
          </p:cNvSpPr>
          <p:nvPr/>
        </p:nvSpPr>
        <p:spPr bwMode="auto">
          <a:xfrm>
            <a:off x="2124075" y="2518554"/>
            <a:ext cx="360363" cy="3603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600"/>
          </a:p>
        </p:txBody>
      </p:sp>
      <p:sp>
        <p:nvSpPr>
          <p:cNvPr id="4108" name="Line 12"/>
          <p:cNvSpPr>
            <a:spLocks noChangeShapeType="1"/>
          </p:cNvSpPr>
          <p:nvPr/>
        </p:nvSpPr>
        <p:spPr bwMode="auto">
          <a:xfrm>
            <a:off x="1908175" y="1942291"/>
            <a:ext cx="287338" cy="576263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109" name="Line 13"/>
          <p:cNvSpPr>
            <a:spLocks noChangeShapeType="1"/>
          </p:cNvSpPr>
          <p:nvPr/>
        </p:nvSpPr>
        <p:spPr bwMode="auto">
          <a:xfrm flipV="1">
            <a:off x="2411413" y="1942291"/>
            <a:ext cx="288925" cy="576263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110" name="Text Box 14"/>
          <p:cNvSpPr txBox="1">
            <a:spLocks noChangeArrowheads="1"/>
          </p:cNvSpPr>
          <p:nvPr/>
        </p:nvSpPr>
        <p:spPr bwMode="auto">
          <a:xfrm>
            <a:off x="3924300" y="1942291"/>
            <a:ext cx="28463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 dirty="0">
                <a:solidFill>
                  <a:srgbClr val="0000FF"/>
                </a:solidFill>
              </a:rPr>
              <a:t>Rij</a:t>
            </a:r>
            <a:r>
              <a:rPr lang="en-US" altLang="ja-JP" sz="1800" baseline="30000" dirty="0">
                <a:solidFill>
                  <a:srgbClr val="0000FF"/>
                </a:solidFill>
              </a:rPr>
              <a:t>1</a:t>
            </a:r>
            <a:r>
              <a:rPr lang="en-US" altLang="ja-JP" sz="1800" dirty="0"/>
              <a:t>=</a:t>
            </a:r>
            <a:r>
              <a:rPr lang="en-US" altLang="ja-JP" sz="1800" dirty="0">
                <a:solidFill>
                  <a:srgbClr val="FF0000"/>
                </a:solidFill>
              </a:rPr>
              <a:t>Rij</a:t>
            </a:r>
            <a:r>
              <a:rPr lang="en-US" altLang="ja-JP" sz="1800" baseline="30000" dirty="0">
                <a:solidFill>
                  <a:srgbClr val="FF0000"/>
                </a:solidFill>
              </a:rPr>
              <a:t>0</a:t>
            </a:r>
            <a:r>
              <a:rPr lang="en-US" altLang="ja-JP" sz="1800" dirty="0"/>
              <a:t>∪Ri1</a:t>
            </a:r>
            <a:r>
              <a:rPr lang="en-US" altLang="ja-JP" sz="1800" baseline="30000" dirty="0"/>
              <a:t>0</a:t>
            </a:r>
            <a:r>
              <a:rPr lang="en-US" altLang="ja-JP" sz="1800" dirty="0"/>
              <a:t>(</a:t>
            </a:r>
            <a:r>
              <a:rPr lang="en-US" altLang="ja-JP" sz="1800" dirty="0">
                <a:solidFill>
                  <a:srgbClr val="009900"/>
                </a:solidFill>
              </a:rPr>
              <a:t>R11</a:t>
            </a:r>
            <a:r>
              <a:rPr lang="en-US" altLang="ja-JP" sz="1800" baseline="30000" dirty="0">
                <a:solidFill>
                  <a:srgbClr val="009900"/>
                </a:solidFill>
              </a:rPr>
              <a:t>0</a:t>
            </a:r>
            <a:r>
              <a:rPr lang="en-US" altLang="ja-JP" sz="1800" dirty="0"/>
              <a:t>)*R1j</a:t>
            </a:r>
            <a:r>
              <a:rPr lang="en-US" altLang="ja-JP" sz="1800" baseline="30000" dirty="0"/>
              <a:t>0</a:t>
            </a:r>
          </a:p>
        </p:txBody>
      </p:sp>
      <p:sp>
        <p:nvSpPr>
          <p:cNvPr id="4111" name="Text Box 15"/>
          <p:cNvSpPr txBox="1">
            <a:spLocks noChangeArrowheads="1"/>
          </p:cNvSpPr>
          <p:nvPr/>
        </p:nvSpPr>
        <p:spPr bwMode="auto">
          <a:xfrm>
            <a:off x="4284663" y="1527358"/>
            <a:ext cx="161133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400" dirty="0" smtClean="0"/>
              <a:t>qi</a:t>
            </a:r>
            <a:r>
              <a:rPr lang="ja-JP" altLang="en-US" sz="1400" dirty="0" smtClean="0"/>
              <a:t>から</a:t>
            </a:r>
            <a:r>
              <a:rPr lang="en-US" altLang="ja-JP" sz="1400" dirty="0" err="1" smtClean="0"/>
              <a:t>qj</a:t>
            </a:r>
            <a:r>
              <a:rPr lang="ja-JP" altLang="en-US" sz="1400" dirty="0"/>
              <a:t>へ直接行く</a:t>
            </a:r>
          </a:p>
        </p:txBody>
      </p:sp>
      <p:sp>
        <p:nvSpPr>
          <p:cNvPr id="4112" name="Text Box 16"/>
          <p:cNvSpPr txBox="1">
            <a:spLocks noChangeArrowheads="1"/>
          </p:cNvSpPr>
          <p:nvPr/>
        </p:nvSpPr>
        <p:spPr bwMode="auto">
          <a:xfrm>
            <a:off x="3635375" y="2589991"/>
            <a:ext cx="167065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400" dirty="0" smtClean="0"/>
              <a:t>qi</a:t>
            </a:r>
            <a:r>
              <a:rPr lang="ja-JP" altLang="en-US" sz="1400" dirty="0" smtClean="0"/>
              <a:t>から</a:t>
            </a:r>
            <a:r>
              <a:rPr lang="en-US" altLang="ja-JP" sz="1400" dirty="0" smtClean="0"/>
              <a:t>q1</a:t>
            </a:r>
            <a:r>
              <a:rPr lang="ja-JP" altLang="en-US" sz="1400" dirty="0"/>
              <a:t>へ直接行く</a:t>
            </a:r>
          </a:p>
        </p:txBody>
      </p:sp>
      <p:sp>
        <p:nvSpPr>
          <p:cNvPr id="4113" name="Text Box 17"/>
          <p:cNvSpPr txBox="1">
            <a:spLocks noChangeArrowheads="1"/>
          </p:cNvSpPr>
          <p:nvPr/>
        </p:nvSpPr>
        <p:spPr bwMode="auto">
          <a:xfrm>
            <a:off x="6516688" y="2589991"/>
            <a:ext cx="167065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400" dirty="0" smtClean="0"/>
              <a:t>q1</a:t>
            </a:r>
            <a:r>
              <a:rPr lang="ja-JP" altLang="en-US" sz="1400" dirty="0" smtClean="0"/>
              <a:t>から</a:t>
            </a:r>
            <a:r>
              <a:rPr lang="en-US" altLang="ja-JP" sz="1400" dirty="0" err="1" smtClean="0"/>
              <a:t>qj</a:t>
            </a:r>
            <a:r>
              <a:rPr lang="ja-JP" altLang="en-US" sz="1400" dirty="0"/>
              <a:t>へ直接行く</a:t>
            </a:r>
          </a:p>
        </p:txBody>
      </p:sp>
      <p:sp>
        <p:nvSpPr>
          <p:cNvPr id="4114" name="Line 18"/>
          <p:cNvSpPr>
            <a:spLocks noChangeShapeType="1"/>
          </p:cNvSpPr>
          <p:nvPr/>
        </p:nvSpPr>
        <p:spPr bwMode="auto">
          <a:xfrm flipH="1">
            <a:off x="4787900" y="1765284"/>
            <a:ext cx="107950" cy="25003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115" name="Line 19"/>
          <p:cNvSpPr>
            <a:spLocks noChangeShapeType="1"/>
          </p:cNvSpPr>
          <p:nvPr/>
        </p:nvSpPr>
        <p:spPr bwMode="auto">
          <a:xfrm flipV="1">
            <a:off x="4643438" y="2158191"/>
            <a:ext cx="792162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116" name="Line 20"/>
          <p:cNvSpPr>
            <a:spLocks noChangeShapeType="1"/>
          </p:cNvSpPr>
          <p:nvPr/>
        </p:nvSpPr>
        <p:spPr bwMode="auto">
          <a:xfrm flipH="1" flipV="1">
            <a:off x="6659563" y="2158191"/>
            <a:ext cx="576262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117" name="Text Box 21"/>
          <p:cNvSpPr txBox="1">
            <a:spLocks noChangeArrowheads="1"/>
          </p:cNvSpPr>
          <p:nvPr/>
        </p:nvSpPr>
        <p:spPr bwMode="auto">
          <a:xfrm>
            <a:off x="5364163" y="2734454"/>
            <a:ext cx="1193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400" dirty="0">
                <a:solidFill>
                  <a:srgbClr val="009900"/>
                </a:solidFill>
              </a:rPr>
              <a:t>q1</a:t>
            </a:r>
            <a:r>
              <a:rPr lang="ja-JP" altLang="en-US" sz="1400" dirty="0">
                <a:solidFill>
                  <a:srgbClr val="009900"/>
                </a:solidFill>
              </a:rPr>
              <a:t>を繰り返す</a:t>
            </a:r>
          </a:p>
        </p:txBody>
      </p:sp>
      <p:sp>
        <p:nvSpPr>
          <p:cNvPr id="4118" name="Line 22"/>
          <p:cNvSpPr>
            <a:spLocks noChangeShapeType="1"/>
          </p:cNvSpPr>
          <p:nvPr/>
        </p:nvSpPr>
        <p:spPr bwMode="auto">
          <a:xfrm flipV="1">
            <a:off x="5795963" y="2158191"/>
            <a:ext cx="215900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119" name="Text Box 23"/>
          <p:cNvSpPr txBox="1">
            <a:spLocks noChangeArrowheads="1"/>
          </p:cNvSpPr>
          <p:nvPr/>
        </p:nvSpPr>
        <p:spPr bwMode="auto">
          <a:xfrm>
            <a:off x="1979613" y="1366029"/>
            <a:ext cx="5349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>
                <a:solidFill>
                  <a:srgbClr val="FF0000"/>
                </a:solidFill>
              </a:rPr>
              <a:t>Rij</a:t>
            </a:r>
            <a:r>
              <a:rPr lang="en-US" altLang="ja-JP" sz="1800" baseline="3000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4120" name="Text Box 24"/>
          <p:cNvSpPr txBox="1">
            <a:spLocks noChangeArrowheads="1"/>
          </p:cNvSpPr>
          <p:nvPr/>
        </p:nvSpPr>
        <p:spPr bwMode="auto">
          <a:xfrm>
            <a:off x="1476375" y="2086754"/>
            <a:ext cx="6111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/>
              <a:t>Ri1</a:t>
            </a:r>
            <a:r>
              <a:rPr lang="en-US" altLang="ja-JP" sz="1800" baseline="30000"/>
              <a:t>0</a:t>
            </a:r>
          </a:p>
        </p:txBody>
      </p:sp>
      <p:sp>
        <p:nvSpPr>
          <p:cNvPr id="4121" name="Text Box 25"/>
          <p:cNvSpPr txBox="1">
            <a:spLocks noChangeArrowheads="1"/>
          </p:cNvSpPr>
          <p:nvPr/>
        </p:nvSpPr>
        <p:spPr bwMode="auto">
          <a:xfrm>
            <a:off x="2484438" y="2086754"/>
            <a:ext cx="7762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ja-JP" sz="1800"/>
              <a:t>R1j</a:t>
            </a:r>
            <a:r>
              <a:rPr lang="en-US" altLang="ja-JP" sz="1800" baseline="30000"/>
              <a:t>0</a:t>
            </a:r>
          </a:p>
        </p:txBody>
      </p:sp>
      <p:sp>
        <p:nvSpPr>
          <p:cNvPr id="4138" name="Freeform 42"/>
          <p:cNvSpPr>
            <a:spLocks/>
          </p:cNvSpPr>
          <p:nvPr/>
        </p:nvSpPr>
        <p:spPr bwMode="auto">
          <a:xfrm>
            <a:off x="1966913" y="2805891"/>
            <a:ext cx="696912" cy="433388"/>
          </a:xfrm>
          <a:custGeom>
            <a:avLst/>
            <a:gdLst>
              <a:gd name="T0" fmla="*/ 2147483647 w 439"/>
              <a:gd name="T1" fmla="*/ 0 h 273"/>
              <a:gd name="T2" fmla="*/ 2147483647 w 439"/>
              <a:gd name="T3" fmla="*/ 2147483647 h 273"/>
              <a:gd name="T4" fmla="*/ 2147483647 w 439"/>
              <a:gd name="T5" fmla="*/ 2147483647 h 273"/>
              <a:gd name="T6" fmla="*/ 2147483647 w 439"/>
              <a:gd name="T7" fmla="*/ 2147483647 h 273"/>
              <a:gd name="T8" fmla="*/ 2147483647 w 439"/>
              <a:gd name="T9" fmla="*/ 0 h 27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39" h="273">
                <a:moveTo>
                  <a:pt x="144" y="0"/>
                </a:moveTo>
                <a:cubicBezTo>
                  <a:pt x="72" y="46"/>
                  <a:pt x="0" y="92"/>
                  <a:pt x="8" y="137"/>
                </a:cubicBezTo>
                <a:cubicBezTo>
                  <a:pt x="16" y="182"/>
                  <a:pt x="122" y="273"/>
                  <a:pt x="190" y="273"/>
                </a:cubicBezTo>
                <a:cubicBezTo>
                  <a:pt x="258" y="273"/>
                  <a:pt x="393" y="182"/>
                  <a:pt x="416" y="137"/>
                </a:cubicBezTo>
                <a:cubicBezTo>
                  <a:pt x="439" y="92"/>
                  <a:pt x="382" y="46"/>
                  <a:pt x="326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140" name="Text Box 44"/>
          <p:cNvSpPr txBox="1">
            <a:spLocks noChangeArrowheads="1"/>
          </p:cNvSpPr>
          <p:nvPr/>
        </p:nvSpPr>
        <p:spPr bwMode="auto">
          <a:xfrm>
            <a:off x="2535238" y="2897966"/>
            <a:ext cx="6873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 dirty="0">
                <a:solidFill>
                  <a:srgbClr val="009900"/>
                </a:solidFill>
              </a:rPr>
              <a:t>R11</a:t>
            </a:r>
            <a:r>
              <a:rPr lang="en-US" altLang="ja-JP" sz="1800" baseline="30000" dirty="0">
                <a:solidFill>
                  <a:srgbClr val="009900"/>
                </a:solidFill>
              </a:rPr>
              <a:t>0</a:t>
            </a:r>
          </a:p>
        </p:txBody>
      </p:sp>
      <p:sp>
        <p:nvSpPr>
          <p:cNvPr id="4142" name="Line 46"/>
          <p:cNvSpPr>
            <a:spLocks noChangeShapeType="1"/>
          </p:cNvSpPr>
          <p:nvPr/>
        </p:nvSpPr>
        <p:spPr bwMode="auto">
          <a:xfrm>
            <a:off x="3924300" y="1439054"/>
            <a:ext cx="323056" cy="509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143" name="Text Box 47"/>
          <p:cNvSpPr txBox="1">
            <a:spLocks noChangeArrowheads="1"/>
          </p:cNvSpPr>
          <p:nvPr/>
        </p:nvSpPr>
        <p:spPr bwMode="auto">
          <a:xfrm>
            <a:off x="3597510" y="1196752"/>
            <a:ext cx="3110147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600" dirty="0">
                <a:solidFill>
                  <a:srgbClr val="0000FF"/>
                </a:solidFill>
              </a:rPr>
              <a:t>途中</a:t>
            </a:r>
            <a:r>
              <a:rPr lang="ja-JP" altLang="en-US" sz="1600" dirty="0" smtClean="0">
                <a:solidFill>
                  <a:srgbClr val="0000FF"/>
                </a:solidFill>
              </a:rPr>
              <a:t>で</a:t>
            </a:r>
            <a:r>
              <a:rPr lang="en-US" altLang="ja-JP" sz="1600" dirty="0" smtClean="0">
                <a:solidFill>
                  <a:srgbClr val="0000FF"/>
                </a:solidFill>
              </a:rPr>
              <a:t>1</a:t>
            </a:r>
            <a:r>
              <a:rPr lang="ja-JP" altLang="en-US" sz="1600" dirty="0" smtClean="0">
                <a:solidFill>
                  <a:srgbClr val="0000FF"/>
                </a:solidFill>
              </a:rPr>
              <a:t>個の状態（</a:t>
            </a:r>
            <a:r>
              <a:rPr lang="en-US" altLang="ja-JP" sz="1600" dirty="0" smtClean="0">
                <a:solidFill>
                  <a:srgbClr val="0000FF"/>
                </a:solidFill>
              </a:rPr>
              <a:t>q1</a:t>
            </a:r>
            <a:r>
              <a:rPr lang="ja-JP" altLang="en-US" sz="1600" dirty="0" smtClean="0">
                <a:solidFill>
                  <a:srgbClr val="0000FF"/>
                </a:solidFill>
              </a:rPr>
              <a:t>）を経由する</a:t>
            </a:r>
            <a:endParaRPr lang="ja-JP" altLang="en-US" sz="1600" dirty="0">
              <a:solidFill>
                <a:srgbClr val="0000FF"/>
              </a:solidFill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1535257" y="3318396"/>
            <a:ext cx="3211068" cy="33752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 smtClean="0"/>
              <a:t>i</a:t>
            </a:r>
            <a:r>
              <a:rPr kumimoji="1" lang="en-US" altLang="ja-JP" dirty="0" smtClean="0"/>
              <a:t>=1</a:t>
            </a:r>
            <a:r>
              <a:rPr kumimoji="1" lang="ja-JP" altLang="en-US" dirty="0" err="1" smtClean="0"/>
              <a:t>、</a:t>
            </a:r>
            <a:r>
              <a:rPr kumimoji="1" lang="ja-JP" altLang="en-US" dirty="0" smtClean="0"/>
              <a:t>　</a:t>
            </a:r>
            <a:r>
              <a:rPr kumimoji="1" lang="en-US" altLang="ja-JP" dirty="0" smtClean="0"/>
              <a:t>j=1,2,3</a:t>
            </a:r>
          </a:p>
          <a:p>
            <a:r>
              <a:rPr kumimoji="1" lang="en-US" altLang="ja-JP" dirty="0" smtClean="0"/>
              <a:t>R1j</a:t>
            </a:r>
            <a:r>
              <a:rPr kumimoji="1" lang="en-US" altLang="ja-JP" baseline="30000" dirty="0" smtClean="0"/>
              <a:t>1</a:t>
            </a:r>
            <a:r>
              <a:rPr kumimoji="1" lang="en-US" altLang="ja-JP" dirty="0" smtClean="0"/>
              <a:t>=R1j</a:t>
            </a:r>
            <a:r>
              <a:rPr kumimoji="1" lang="en-US" altLang="ja-JP" baseline="30000" dirty="0" smtClean="0"/>
              <a:t>0</a:t>
            </a:r>
            <a:r>
              <a:rPr kumimoji="1" lang="ja-JP" altLang="en-US" dirty="0" smtClean="0"/>
              <a:t>∪</a:t>
            </a:r>
            <a:r>
              <a:rPr kumimoji="1" lang="en-US" altLang="ja-JP" dirty="0" smtClean="0"/>
              <a:t>R11</a:t>
            </a:r>
            <a:r>
              <a:rPr kumimoji="1" lang="en-US" altLang="ja-JP" baseline="30000" dirty="0" smtClean="0"/>
              <a:t>0</a:t>
            </a:r>
            <a:r>
              <a:rPr kumimoji="1" lang="en-US" altLang="ja-JP" dirty="0" smtClean="0"/>
              <a:t>(R11</a:t>
            </a:r>
            <a:r>
              <a:rPr kumimoji="1" lang="en-US" altLang="ja-JP" baseline="30000" dirty="0" smtClean="0"/>
              <a:t>0</a:t>
            </a:r>
            <a:r>
              <a:rPr kumimoji="1" lang="en-US" altLang="ja-JP" dirty="0" smtClean="0"/>
              <a:t>)</a:t>
            </a:r>
            <a:r>
              <a:rPr kumimoji="1" lang="ja-JP" altLang="en-US" dirty="0" smtClean="0"/>
              <a:t>*</a:t>
            </a:r>
            <a:r>
              <a:rPr kumimoji="1" lang="en-US" altLang="ja-JP" dirty="0" smtClean="0"/>
              <a:t>R1j</a:t>
            </a:r>
            <a:r>
              <a:rPr kumimoji="1" lang="en-US" altLang="ja-JP" baseline="30000" dirty="0" smtClean="0"/>
              <a:t>0</a:t>
            </a:r>
          </a:p>
          <a:p>
            <a:r>
              <a:rPr lang="ja-JP" altLang="en-US" dirty="0"/>
              <a:t>　</a:t>
            </a:r>
            <a:r>
              <a:rPr lang="ja-JP" altLang="en-US" dirty="0" smtClean="0"/>
              <a:t>　　</a:t>
            </a:r>
            <a:r>
              <a:rPr lang="en-US" altLang="ja-JP" dirty="0" smtClean="0"/>
              <a:t>=R1j</a:t>
            </a:r>
            <a:r>
              <a:rPr lang="en-US" altLang="ja-JP" baseline="30000" dirty="0" smtClean="0"/>
              <a:t>0</a:t>
            </a:r>
            <a:r>
              <a:rPr lang="ja-JP" altLang="en-US" dirty="0" smtClean="0"/>
              <a:t>∪</a:t>
            </a:r>
            <a:r>
              <a:rPr lang="en-US" altLang="ja-JP" dirty="0" smtClean="0"/>
              <a:t>{ε}{ε}</a:t>
            </a:r>
            <a:r>
              <a:rPr lang="ja-JP" altLang="en-US" dirty="0" smtClean="0"/>
              <a:t>*</a:t>
            </a:r>
            <a:r>
              <a:rPr lang="en-US" altLang="ja-JP" dirty="0" smtClean="0"/>
              <a:t>R1j</a:t>
            </a:r>
            <a:r>
              <a:rPr lang="en-US" altLang="ja-JP" baseline="30000" dirty="0" smtClean="0"/>
              <a:t>0</a:t>
            </a:r>
          </a:p>
          <a:p>
            <a:r>
              <a:rPr lang="ja-JP" altLang="en-US" dirty="0"/>
              <a:t>　</a:t>
            </a:r>
            <a:r>
              <a:rPr lang="ja-JP" altLang="en-US" dirty="0" smtClean="0"/>
              <a:t>　　</a:t>
            </a:r>
            <a:r>
              <a:rPr lang="en-US" altLang="ja-JP" dirty="0" smtClean="0"/>
              <a:t>=R1j</a:t>
            </a:r>
            <a:r>
              <a:rPr lang="en-US" altLang="ja-JP" baseline="30000" dirty="0" smtClean="0"/>
              <a:t>0</a:t>
            </a:r>
          </a:p>
          <a:p>
            <a:endParaRPr lang="en-US" altLang="ja-JP" baseline="30000" dirty="0" smtClean="0"/>
          </a:p>
          <a:p>
            <a:r>
              <a:rPr lang="en-US" altLang="ja-JP" dirty="0" err="1" smtClean="0"/>
              <a:t>i</a:t>
            </a:r>
            <a:r>
              <a:rPr lang="en-US" altLang="ja-JP" dirty="0" smtClean="0"/>
              <a:t>=2</a:t>
            </a:r>
            <a:r>
              <a:rPr lang="ja-JP" altLang="en-US" dirty="0" err="1"/>
              <a:t>、</a:t>
            </a:r>
            <a:r>
              <a:rPr lang="ja-JP" altLang="en-US" dirty="0"/>
              <a:t>　</a:t>
            </a:r>
            <a:r>
              <a:rPr lang="en-US" altLang="ja-JP" dirty="0"/>
              <a:t>j=1,2,3</a:t>
            </a:r>
            <a:endParaRPr lang="en-US" altLang="ja-JP" dirty="0" smtClean="0"/>
          </a:p>
          <a:p>
            <a:r>
              <a:rPr lang="en-US" altLang="ja-JP" dirty="0" smtClean="0"/>
              <a:t>R2j</a:t>
            </a:r>
            <a:r>
              <a:rPr lang="en-US" altLang="ja-JP" baseline="30000" dirty="0" smtClean="0"/>
              <a:t>1</a:t>
            </a:r>
            <a:r>
              <a:rPr lang="en-US" altLang="ja-JP" dirty="0" smtClean="0"/>
              <a:t>=R2j</a:t>
            </a:r>
            <a:r>
              <a:rPr lang="en-US" altLang="ja-JP" baseline="30000" dirty="0" smtClean="0"/>
              <a:t>0</a:t>
            </a:r>
            <a:r>
              <a:rPr lang="ja-JP" altLang="en-US" dirty="0"/>
              <a:t>∪</a:t>
            </a:r>
            <a:r>
              <a:rPr lang="en-US" altLang="ja-JP" dirty="0" smtClean="0"/>
              <a:t>R21</a:t>
            </a:r>
            <a:r>
              <a:rPr lang="en-US" altLang="ja-JP" baseline="30000" dirty="0" smtClean="0"/>
              <a:t>0</a:t>
            </a:r>
            <a:r>
              <a:rPr lang="en-US" altLang="ja-JP" dirty="0" smtClean="0"/>
              <a:t>(R11</a:t>
            </a:r>
            <a:r>
              <a:rPr lang="en-US" altLang="ja-JP" baseline="30000" dirty="0" smtClean="0"/>
              <a:t>0</a:t>
            </a:r>
            <a:r>
              <a:rPr lang="en-US" altLang="ja-JP" dirty="0"/>
              <a:t>)</a:t>
            </a:r>
            <a:r>
              <a:rPr lang="ja-JP" altLang="en-US" dirty="0"/>
              <a:t>*</a:t>
            </a:r>
            <a:r>
              <a:rPr lang="en-US" altLang="ja-JP" dirty="0"/>
              <a:t>R1j</a:t>
            </a:r>
            <a:r>
              <a:rPr lang="en-US" altLang="ja-JP" baseline="30000" dirty="0"/>
              <a:t>0</a:t>
            </a:r>
          </a:p>
          <a:p>
            <a:r>
              <a:rPr lang="ja-JP" altLang="en-US" dirty="0"/>
              <a:t>　　　</a:t>
            </a:r>
            <a:r>
              <a:rPr lang="en-US" altLang="ja-JP" dirty="0"/>
              <a:t>=</a:t>
            </a:r>
            <a:r>
              <a:rPr lang="en-US" altLang="ja-JP" dirty="0" smtClean="0"/>
              <a:t>R2j</a:t>
            </a:r>
            <a:r>
              <a:rPr lang="en-US" altLang="ja-JP" baseline="30000" dirty="0" smtClean="0"/>
              <a:t>0</a:t>
            </a:r>
            <a:r>
              <a:rPr lang="ja-JP" altLang="en-US" dirty="0" smtClean="0"/>
              <a:t>∪</a:t>
            </a:r>
            <a:r>
              <a:rPr lang="en-US" altLang="ja-JP" dirty="0" smtClean="0"/>
              <a:t>{ε</a:t>
            </a:r>
            <a:r>
              <a:rPr lang="en-US" altLang="ja-JP" dirty="0"/>
              <a:t>}</a:t>
            </a:r>
            <a:r>
              <a:rPr lang="ja-JP" altLang="en-US" dirty="0"/>
              <a:t>*</a:t>
            </a:r>
            <a:r>
              <a:rPr lang="en-US" altLang="ja-JP" dirty="0"/>
              <a:t>R1j</a:t>
            </a:r>
            <a:r>
              <a:rPr lang="en-US" altLang="ja-JP" baseline="30000" dirty="0"/>
              <a:t>0</a:t>
            </a:r>
          </a:p>
          <a:p>
            <a:r>
              <a:rPr lang="ja-JP" altLang="en-US" dirty="0"/>
              <a:t>　　　</a:t>
            </a:r>
            <a:r>
              <a:rPr lang="en-US" altLang="ja-JP" dirty="0"/>
              <a:t>=</a:t>
            </a:r>
            <a:r>
              <a:rPr lang="en-US" altLang="ja-JP" dirty="0" smtClean="0"/>
              <a:t>R2j</a:t>
            </a:r>
            <a:r>
              <a:rPr lang="en-US" altLang="ja-JP" baseline="30000" dirty="0" smtClean="0"/>
              <a:t>0</a:t>
            </a:r>
          </a:p>
          <a:p>
            <a:endParaRPr lang="en-US" altLang="ja-JP" baseline="30000" dirty="0"/>
          </a:p>
          <a:p>
            <a:r>
              <a:rPr lang="en-US" altLang="ja-JP" dirty="0" err="1" smtClean="0"/>
              <a:t>i</a:t>
            </a:r>
            <a:r>
              <a:rPr lang="en-US" altLang="ja-JP" dirty="0" smtClean="0"/>
              <a:t>=3</a:t>
            </a:r>
            <a:r>
              <a:rPr lang="ja-JP" altLang="en-US" dirty="0" err="1"/>
              <a:t>、</a:t>
            </a:r>
            <a:r>
              <a:rPr lang="ja-JP" altLang="en-US" dirty="0"/>
              <a:t>　</a:t>
            </a:r>
            <a:r>
              <a:rPr lang="en-US" altLang="ja-JP" dirty="0"/>
              <a:t>j=1,2,3</a:t>
            </a:r>
          </a:p>
          <a:p>
            <a:r>
              <a:rPr lang="en-US" altLang="ja-JP" dirty="0" smtClean="0"/>
              <a:t>R3j</a:t>
            </a:r>
            <a:r>
              <a:rPr lang="en-US" altLang="ja-JP" baseline="30000" dirty="0" smtClean="0"/>
              <a:t>1</a:t>
            </a:r>
            <a:r>
              <a:rPr lang="en-US" altLang="ja-JP" dirty="0" smtClean="0"/>
              <a:t>=R3j</a:t>
            </a:r>
            <a:r>
              <a:rPr lang="en-US" altLang="ja-JP" baseline="30000" dirty="0" smtClean="0"/>
              <a:t>0</a:t>
            </a:r>
            <a:r>
              <a:rPr lang="ja-JP" altLang="en-US" dirty="0"/>
              <a:t>∪</a:t>
            </a:r>
            <a:r>
              <a:rPr lang="en-US" altLang="ja-JP" dirty="0" smtClean="0"/>
              <a:t>R31</a:t>
            </a:r>
            <a:r>
              <a:rPr lang="en-US" altLang="ja-JP" baseline="30000" dirty="0" smtClean="0"/>
              <a:t>0</a:t>
            </a:r>
            <a:r>
              <a:rPr lang="en-US" altLang="ja-JP" dirty="0" smtClean="0"/>
              <a:t>(R11</a:t>
            </a:r>
            <a:r>
              <a:rPr lang="en-US" altLang="ja-JP" baseline="30000" dirty="0" smtClean="0"/>
              <a:t>0</a:t>
            </a:r>
            <a:r>
              <a:rPr lang="en-US" altLang="ja-JP" dirty="0"/>
              <a:t>)</a:t>
            </a:r>
            <a:r>
              <a:rPr lang="ja-JP" altLang="en-US" dirty="0"/>
              <a:t>*</a:t>
            </a:r>
            <a:r>
              <a:rPr lang="en-US" altLang="ja-JP" dirty="0"/>
              <a:t>R1j</a:t>
            </a:r>
            <a:r>
              <a:rPr lang="en-US" altLang="ja-JP" baseline="30000" dirty="0"/>
              <a:t>0</a:t>
            </a:r>
          </a:p>
          <a:p>
            <a:r>
              <a:rPr lang="ja-JP" altLang="en-US" dirty="0"/>
              <a:t>　　　</a:t>
            </a:r>
            <a:r>
              <a:rPr lang="en-US" altLang="ja-JP" dirty="0"/>
              <a:t>=</a:t>
            </a:r>
            <a:r>
              <a:rPr lang="en-US" altLang="ja-JP" dirty="0" smtClean="0"/>
              <a:t>R3j</a:t>
            </a:r>
            <a:r>
              <a:rPr lang="en-US" altLang="ja-JP" baseline="30000" dirty="0" smtClean="0"/>
              <a:t>0</a:t>
            </a:r>
            <a:r>
              <a:rPr lang="ja-JP" altLang="en-US" dirty="0"/>
              <a:t>∪</a:t>
            </a:r>
            <a:r>
              <a:rPr lang="en-US" altLang="ja-JP" dirty="0"/>
              <a:t>{ε}</a:t>
            </a:r>
            <a:r>
              <a:rPr lang="ja-JP" altLang="en-US" dirty="0"/>
              <a:t>*</a:t>
            </a:r>
            <a:r>
              <a:rPr lang="en-US" altLang="ja-JP" dirty="0"/>
              <a:t>R1j</a:t>
            </a:r>
            <a:r>
              <a:rPr lang="en-US" altLang="ja-JP" baseline="30000" dirty="0"/>
              <a:t>0</a:t>
            </a:r>
          </a:p>
          <a:p>
            <a:r>
              <a:rPr lang="ja-JP" altLang="en-US" dirty="0"/>
              <a:t>　　　</a:t>
            </a:r>
            <a:r>
              <a:rPr lang="en-US" altLang="ja-JP" dirty="0"/>
              <a:t>=</a:t>
            </a:r>
            <a:r>
              <a:rPr lang="en-US" altLang="ja-JP" dirty="0" smtClean="0"/>
              <a:t>R3j</a:t>
            </a:r>
            <a:r>
              <a:rPr lang="en-US" altLang="ja-JP" baseline="30000" dirty="0" smtClean="0"/>
              <a:t>0</a:t>
            </a:r>
            <a:endParaRPr lang="en-US" altLang="ja-JP" baseline="300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917525" y="3086548"/>
            <a:ext cx="2888932" cy="17338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j=1</a:t>
            </a:r>
            <a:r>
              <a:rPr kumimoji="1" lang="ja-JP" altLang="en-US" dirty="0" smtClean="0"/>
              <a:t>のとき　　　　（１）で計算すみ</a:t>
            </a:r>
            <a:endParaRPr kumimoji="1" lang="en-US" altLang="ja-JP" dirty="0" smtClean="0"/>
          </a:p>
          <a:p>
            <a:r>
              <a:rPr lang="ja-JP" altLang="en-US" dirty="0" smtClean="0"/>
              <a:t>　</a:t>
            </a:r>
            <a:r>
              <a:rPr lang="en-US" altLang="ja-JP" dirty="0" smtClean="0"/>
              <a:t>R11</a:t>
            </a:r>
            <a:r>
              <a:rPr lang="en-US" altLang="ja-JP" baseline="30000" dirty="0" smtClean="0"/>
              <a:t>1</a:t>
            </a:r>
            <a:r>
              <a:rPr lang="en-US" altLang="ja-JP" dirty="0" smtClean="0"/>
              <a:t>=R11</a:t>
            </a:r>
            <a:r>
              <a:rPr lang="en-US" altLang="ja-JP" baseline="30000" dirty="0" smtClean="0"/>
              <a:t>0</a:t>
            </a:r>
            <a:r>
              <a:rPr lang="en-US" altLang="ja-JP" dirty="0" smtClean="0"/>
              <a:t> </a:t>
            </a:r>
            <a:r>
              <a:rPr lang="en-US" altLang="ja-JP" dirty="0"/>
              <a:t>=</a:t>
            </a:r>
            <a:r>
              <a:rPr lang="en-US" altLang="ja-JP" dirty="0" smtClean="0"/>
              <a:t>ε</a:t>
            </a:r>
          </a:p>
          <a:p>
            <a:r>
              <a:rPr lang="en-US" altLang="ja-JP" dirty="0" smtClean="0"/>
              <a:t>j=2</a:t>
            </a:r>
            <a:r>
              <a:rPr lang="ja-JP" altLang="en-US" dirty="0" smtClean="0"/>
              <a:t>のとき</a:t>
            </a:r>
            <a:endParaRPr lang="en-US" altLang="ja-JP" dirty="0" smtClean="0"/>
          </a:p>
          <a:p>
            <a:r>
              <a:rPr lang="ja-JP" altLang="en-US" dirty="0" smtClean="0"/>
              <a:t>　</a:t>
            </a:r>
            <a:r>
              <a:rPr lang="en-US" altLang="ja-JP" dirty="0" smtClean="0"/>
              <a:t>R12</a:t>
            </a:r>
            <a:r>
              <a:rPr lang="en-US" altLang="ja-JP" baseline="30000" dirty="0" smtClean="0"/>
              <a:t>1</a:t>
            </a:r>
            <a:r>
              <a:rPr lang="en-US" altLang="ja-JP" dirty="0" smtClean="0"/>
              <a:t>=R12</a:t>
            </a:r>
            <a:r>
              <a:rPr lang="en-US" altLang="ja-JP" baseline="30000" dirty="0" smtClean="0"/>
              <a:t>0</a:t>
            </a:r>
            <a:r>
              <a:rPr lang="en-US" altLang="ja-JP" dirty="0" smtClean="0"/>
              <a:t>=1</a:t>
            </a:r>
            <a:endParaRPr lang="en-US" altLang="ja-JP" dirty="0"/>
          </a:p>
          <a:p>
            <a:r>
              <a:rPr lang="en-US" altLang="ja-JP" dirty="0" smtClean="0"/>
              <a:t>j=3</a:t>
            </a:r>
            <a:r>
              <a:rPr lang="ja-JP" altLang="en-US" dirty="0" smtClean="0"/>
              <a:t>のとき</a:t>
            </a:r>
            <a:endParaRPr lang="en-US" altLang="ja-JP" dirty="0" smtClean="0"/>
          </a:p>
          <a:p>
            <a:r>
              <a:rPr lang="ja-JP" altLang="en-US" dirty="0"/>
              <a:t>　</a:t>
            </a:r>
            <a:r>
              <a:rPr lang="en-US" altLang="ja-JP" dirty="0" smtClean="0"/>
              <a:t>R13</a:t>
            </a:r>
            <a:r>
              <a:rPr lang="en-US" altLang="ja-JP" baseline="30000" dirty="0" smtClean="0"/>
              <a:t>1</a:t>
            </a:r>
            <a:r>
              <a:rPr lang="en-US" altLang="ja-JP" dirty="0" smtClean="0"/>
              <a:t>=R13</a:t>
            </a:r>
            <a:r>
              <a:rPr lang="en-US" altLang="ja-JP" baseline="30000" dirty="0" smtClean="0"/>
              <a:t>0</a:t>
            </a:r>
            <a:r>
              <a:rPr lang="en-US" altLang="ja-JP" dirty="0" smtClean="0"/>
              <a:t>=0</a:t>
            </a:r>
          </a:p>
          <a:p>
            <a:endParaRPr kumimoji="1" lang="ja-JP" altLang="en-US" baseline="30000" dirty="0"/>
          </a:p>
        </p:txBody>
      </p:sp>
      <p:cxnSp>
        <p:nvCxnSpPr>
          <p:cNvPr id="7" name="直線矢印コネクタ 6"/>
          <p:cNvCxnSpPr/>
          <p:nvPr/>
        </p:nvCxnSpPr>
        <p:spPr>
          <a:xfrm flipH="1">
            <a:off x="5983746" y="3264679"/>
            <a:ext cx="311125" cy="14837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右矢印 7"/>
          <p:cNvSpPr/>
          <p:nvPr/>
        </p:nvSpPr>
        <p:spPr>
          <a:xfrm>
            <a:off x="4470700" y="3645320"/>
            <a:ext cx="371175" cy="308132"/>
          </a:xfrm>
          <a:prstGeom prst="rightArrow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939941" y="4651079"/>
            <a:ext cx="15744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同様に計算</a:t>
            </a:r>
            <a:r>
              <a:rPr lang="ja-JP" altLang="en-US" dirty="0"/>
              <a:t>する</a:t>
            </a:r>
            <a:endParaRPr kumimoji="1" lang="ja-JP" altLang="en-US" dirty="0"/>
          </a:p>
        </p:txBody>
      </p:sp>
      <p:sp>
        <p:nvSpPr>
          <p:cNvPr id="35" name="右矢印 34"/>
          <p:cNvSpPr/>
          <p:nvPr/>
        </p:nvSpPr>
        <p:spPr>
          <a:xfrm>
            <a:off x="4437512" y="4666290"/>
            <a:ext cx="371175" cy="308132"/>
          </a:xfrm>
          <a:prstGeom prst="rightArrow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右矢印 35"/>
          <p:cNvSpPr/>
          <p:nvPr/>
        </p:nvSpPr>
        <p:spPr>
          <a:xfrm flipV="1">
            <a:off x="4416725" y="5759966"/>
            <a:ext cx="371175" cy="309785"/>
          </a:xfrm>
          <a:prstGeom prst="rightArrow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5039519" y="5731197"/>
            <a:ext cx="15744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同様に計算する</a:t>
            </a:r>
            <a:endParaRPr kumimoji="1" lang="ja-JP" altLang="en-US" dirty="0"/>
          </a:p>
        </p:txBody>
      </p:sp>
      <p:sp>
        <p:nvSpPr>
          <p:cNvPr id="3" name="正方形/長方形 2"/>
          <p:cNvSpPr/>
          <p:nvPr/>
        </p:nvSpPr>
        <p:spPr>
          <a:xfrm>
            <a:off x="4939941" y="3086548"/>
            <a:ext cx="1807223" cy="148738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正方形/長方形 39"/>
          <p:cNvSpPr/>
          <p:nvPr/>
        </p:nvSpPr>
        <p:spPr>
          <a:xfrm>
            <a:off x="4932040" y="4651079"/>
            <a:ext cx="1807223" cy="62982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正方形/長方形 40"/>
          <p:cNvSpPr/>
          <p:nvPr/>
        </p:nvSpPr>
        <p:spPr>
          <a:xfrm>
            <a:off x="4942716" y="5731197"/>
            <a:ext cx="1807223" cy="62982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95535" y="3413050"/>
            <a:ext cx="9989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q1</a:t>
            </a:r>
            <a:r>
              <a:rPr kumimoji="1" lang="ja-JP" altLang="en-US" dirty="0" smtClean="0"/>
              <a:t>を経由</a:t>
            </a:r>
            <a:endParaRPr kumimoji="1" lang="ja-JP" altLang="en-US" dirty="0"/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395536" y="4560823"/>
            <a:ext cx="9989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q2</a:t>
            </a:r>
            <a:r>
              <a:rPr kumimoji="1" lang="ja-JP" altLang="en-US" dirty="0" smtClean="0"/>
              <a:t>を経由</a:t>
            </a:r>
            <a:endParaRPr kumimoji="1" lang="ja-JP" altLang="en-US" dirty="0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392937" y="5699621"/>
            <a:ext cx="9989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q3</a:t>
            </a:r>
            <a:r>
              <a:rPr kumimoji="1" lang="ja-JP" altLang="en-US" dirty="0" smtClean="0"/>
              <a:t>を経由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51668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スライド番号プレースホルダー 3"/>
          <p:cNvSpPr>
            <a:spLocks noGrp="1"/>
          </p:cNvSpPr>
          <p:nvPr>
            <p:ph type="sldNum" sz="quarter" idx="12"/>
          </p:nvPr>
        </p:nvSpPr>
        <p:spPr>
          <a:xfrm>
            <a:off x="6735467" y="6237312"/>
            <a:ext cx="2133600" cy="476250"/>
          </a:xfrm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B703A6F0-D123-423D-BB27-D9E2C66B2E8B}" type="slidenum">
              <a:rPr lang="en-US" altLang="ja-JP" sz="1400" smtClean="0"/>
              <a:pPr eaLnBrk="1" hangingPunct="1">
                <a:spcBef>
                  <a:spcPct val="0"/>
                </a:spcBef>
                <a:buFontTx/>
                <a:buNone/>
              </a:pPr>
              <a:t>6</a:t>
            </a:fld>
            <a:endParaRPr lang="en-US" altLang="ja-JP" sz="1400" dirty="0" smtClean="0"/>
          </a:p>
        </p:txBody>
      </p:sp>
      <p:sp>
        <p:nvSpPr>
          <p:cNvPr id="4122" name="Oval 26"/>
          <p:cNvSpPr>
            <a:spLocks noChangeArrowheads="1"/>
          </p:cNvSpPr>
          <p:nvPr/>
        </p:nvSpPr>
        <p:spPr bwMode="auto">
          <a:xfrm>
            <a:off x="1172990" y="2617018"/>
            <a:ext cx="360362" cy="3603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600"/>
          </a:p>
        </p:txBody>
      </p:sp>
      <p:sp>
        <p:nvSpPr>
          <p:cNvPr id="4123" name="Oval 27"/>
          <p:cNvSpPr>
            <a:spLocks noChangeArrowheads="1"/>
          </p:cNvSpPr>
          <p:nvPr/>
        </p:nvSpPr>
        <p:spPr bwMode="auto">
          <a:xfrm>
            <a:off x="2181052" y="2617018"/>
            <a:ext cx="360363" cy="3603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600"/>
          </a:p>
        </p:txBody>
      </p:sp>
      <p:sp>
        <p:nvSpPr>
          <p:cNvPr id="4124" name="Text Box 28"/>
          <p:cNvSpPr txBox="1">
            <a:spLocks noChangeArrowheads="1"/>
          </p:cNvSpPr>
          <p:nvPr/>
        </p:nvSpPr>
        <p:spPr bwMode="auto">
          <a:xfrm>
            <a:off x="1172990" y="2617018"/>
            <a:ext cx="361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/>
              <a:t>qi</a:t>
            </a:r>
          </a:p>
        </p:txBody>
      </p:sp>
      <p:sp>
        <p:nvSpPr>
          <p:cNvPr id="4125" name="Text Box 29"/>
          <p:cNvSpPr txBox="1">
            <a:spLocks noChangeArrowheads="1"/>
          </p:cNvSpPr>
          <p:nvPr/>
        </p:nvSpPr>
        <p:spPr bwMode="auto">
          <a:xfrm>
            <a:off x="2181052" y="2617018"/>
            <a:ext cx="361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/>
              <a:t>qj</a:t>
            </a:r>
          </a:p>
        </p:txBody>
      </p:sp>
      <p:sp>
        <p:nvSpPr>
          <p:cNvPr id="4126" name="Line 30"/>
          <p:cNvSpPr>
            <a:spLocks noChangeShapeType="1"/>
          </p:cNvSpPr>
          <p:nvPr/>
        </p:nvSpPr>
        <p:spPr bwMode="auto">
          <a:xfrm>
            <a:off x="1533352" y="2832918"/>
            <a:ext cx="647700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127" name="Text Box 31"/>
          <p:cNvSpPr txBox="1">
            <a:spLocks noChangeArrowheads="1"/>
          </p:cNvSpPr>
          <p:nvPr/>
        </p:nvSpPr>
        <p:spPr bwMode="auto">
          <a:xfrm>
            <a:off x="1677815" y="3553643"/>
            <a:ext cx="438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/>
              <a:t>q2</a:t>
            </a:r>
          </a:p>
        </p:txBody>
      </p:sp>
      <p:sp>
        <p:nvSpPr>
          <p:cNvPr id="4128" name="Oval 32"/>
          <p:cNvSpPr>
            <a:spLocks noChangeArrowheads="1"/>
          </p:cNvSpPr>
          <p:nvPr/>
        </p:nvSpPr>
        <p:spPr bwMode="auto">
          <a:xfrm>
            <a:off x="1677815" y="3553643"/>
            <a:ext cx="360362" cy="3603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600"/>
          </a:p>
        </p:txBody>
      </p:sp>
      <p:sp>
        <p:nvSpPr>
          <p:cNvPr id="4129" name="Line 33"/>
          <p:cNvSpPr>
            <a:spLocks noChangeShapeType="1"/>
          </p:cNvSpPr>
          <p:nvPr/>
        </p:nvSpPr>
        <p:spPr bwMode="auto">
          <a:xfrm>
            <a:off x="1461915" y="2977381"/>
            <a:ext cx="287337" cy="576262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130" name="Line 34"/>
          <p:cNvSpPr>
            <a:spLocks noChangeShapeType="1"/>
          </p:cNvSpPr>
          <p:nvPr/>
        </p:nvSpPr>
        <p:spPr bwMode="auto">
          <a:xfrm flipV="1">
            <a:off x="1965152" y="2977381"/>
            <a:ext cx="288925" cy="576262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131" name="Text Box 35"/>
          <p:cNvSpPr txBox="1">
            <a:spLocks noChangeArrowheads="1"/>
          </p:cNvSpPr>
          <p:nvPr/>
        </p:nvSpPr>
        <p:spPr bwMode="auto">
          <a:xfrm>
            <a:off x="3478040" y="2977381"/>
            <a:ext cx="28463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 dirty="0">
                <a:solidFill>
                  <a:srgbClr val="0000FF"/>
                </a:solidFill>
              </a:rPr>
              <a:t>Rij</a:t>
            </a:r>
            <a:r>
              <a:rPr lang="en-US" altLang="ja-JP" sz="1800" baseline="30000" dirty="0">
                <a:solidFill>
                  <a:srgbClr val="0000FF"/>
                </a:solidFill>
              </a:rPr>
              <a:t>2</a:t>
            </a:r>
            <a:r>
              <a:rPr lang="en-US" altLang="ja-JP" sz="1800" dirty="0"/>
              <a:t>=</a:t>
            </a:r>
            <a:r>
              <a:rPr lang="en-US" altLang="ja-JP" sz="1800" dirty="0">
                <a:solidFill>
                  <a:srgbClr val="FF0000"/>
                </a:solidFill>
              </a:rPr>
              <a:t>Rij</a:t>
            </a:r>
            <a:r>
              <a:rPr lang="en-US" altLang="ja-JP" sz="1800" baseline="30000" dirty="0">
                <a:solidFill>
                  <a:srgbClr val="FF0000"/>
                </a:solidFill>
              </a:rPr>
              <a:t>1</a:t>
            </a:r>
            <a:r>
              <a:rPr lang="en-US" altLang="ja-JP" sz="1800" dirty="0"/>
              <a:t>∪Ri2</a:t>
            </a:r>
            <a:r>
              <a:rPr lang="en-US" altLang="ja-JP" sz="1800" baseline="30000" dirty="0"/>
              <a:t>1</a:t>
            </a:r>
            <a:r>
              <a:rPr lang="en-US" altLang="ja-JP" sz="1800" dirty="0"/>
              <a:t>(</a:t>
            </a:r>
            <a:r>
              <a:rPr lang="en-US" altLang="ja-JP" sz="1800" dirty="0">
                <a:solidFill>
                  <a:srgbClr val="009900"/>
                </a:solidFill>
              </a:rPr>
              <a:t>R22</a:t>
            </a:r>
            <a:r>
              <a:rPr lang="en-US" altLang="ja-JP" sz="1800" baseline="30000" dirty="0">
                <a:solidFill>
                  <a:srgbClr val="009900"/>
                </a:solidFill>
              </a:rPr>
              <a:t>1</a:t>
            </a:r>
            <a:r>
              <a:rPr lang="en-US" altLang="ja-JP" sz="1800" dirty="0"/>
              <a:t>)*R2j</a:t>
            </a:r>
            <a:r>
              <a:rPr lang="en-US" altLang="ja-JP" sz="1800" baseline="30000" dirty="0"/>
              <a:t>1</a:t>
            </a:r>
          </a:p>
        </p:txBody>
      </p:sp>
      <p:sp>
        <p:nvSpPr>
          <p:cNvPr id="4132" name="Text Box 36"/>
          <p:cNvSpPr txBox="1">
            <a:spLocks noChangeArrowheads="1"/>
          </p:cNvSpPr>
          <p:nvPr/>
        </p:nvSpPr>
        <p:spPr bwMode="auto">
          <a:xfrm>
            <a:off x="3765377" y="2474143"/>
            <a:ext cx="274145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400" dirty="0" smtClean="0"/>
              <a:t>qi</a:t>
            </a:r>
            <a:r>
              <a:rPr lang="ja-JP" altLang="en-US" sz="1400" dirty="0" smtClean="0"/>
              <a:t>から</a:t>
            </a:r>
            <a:r>
              <a:rPr lang="en-US" altLang="ja-JP" sz="1400" dirty="0" err="1" smtClean="0"/>
              <a:t>qj</a:t>
            </a:r>
            <a:r>
              <a:rPr lang="ja-JP" altLang="en-US" sz="1400" dirty="0"/>
              <a:t>へ直接、</a:t>
            </a:r>
            <a:r>
              <a:rPr lang="en-US" altLang="ja-JP" sz="1400" dirty="0"/>
              <a:t>q1</a:t>
            </a:r>
            <a:r>
              <a:rPr lang="ja-JP" altLang="en-US" sz="1400" dirty="0"/>
              <a:t>を経由して行く</a:t>
            </a:r>
          </a:p>
        </p:txBody>
      </p:sp>
      <p:sp>
        <p:nvSpPr>
          <p:cNvPr id="4133" name="Line 37"/>
          <p:cNvSpPr>
            <a:spLocks noChangeShapeType="1"/>
          </p:cNvSpPr>
          <p:nvPr/>
        </p:nvSpPr>
        <p:spPr bwMode="auto">
          <a:xfrm flipH="1">
            <a:off x="4168902" y="2690043"/>
            <a:ext cx="74900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134" name="Text Box 38"/>
          <p:cNvSpPr txBox="1">
            <a:spLocks noChangeArrowheads="1"/>
          </p:cNvSpPr>
          <p:nvPr/>
        </p:nvSpPr>
        <p:spPr bwMode="auto">
          <a:xfrm>
            <a:off x="1533352" y="2401118"/>
            <a:ext cx="5349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>
                <a:solidFill>
                  <a:srgbClr val="FF0000"/>
                </a:solidFill>
              </a:rPr>
              <a:t>Rij</a:t>
            </a:r>
            <a:r>
              <a:rPr lang="en-US" altLang="ja-JP" sz="1800" baseline="3000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135" name="Text Box 39"/>
          <p:cNvSpPr txBox="1">
            <a:spLocks noChangeArrowheads="1"/>
          </p:cNvSpPr>
          <p:nvPr/>
        </p:nvSpPr>
        <p:spPr bwMode="auto">
          <a:xfrm>
            <a:off x="1043608" y="3105968"/>
            <a:ext cx="6111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/>
              <a:t>Ri2</a:t>
            </a:r>
            <a:r>
              <a:rPr lang="en-US" altLang="ja-JP" sz="1800" baseline="30000"/>
              <a:t>1</a:t>
            </a:r>
          </a:p>
        </p:txBody>
      </p:sp>
      <p:sp>
        <p:nvSpPr>
          <p:cNvPr id="4136" name="Text Box 40"/>
          <p:cNvSpPr txBox="1">
            <a:spLocks noChangeArrowheads="1"/>
          </p:cNvSpPr>
          <p:nvPr/>
        </p:nvSpPr>
        <p:spPr bwMode="auto">
          <a:xfrm>
            <a:off x="2038177" y="3121843"/>
            <a:ext cx="7762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ja-JP" sz="1800"/>
              <a:t>R2j</a:t>
            </a:r>
            <a:r>
              <a:rPr lang="en-US" altLang="ja-JP" sz="1800" baseline="30000"/>
              <a:t>1</a:t>
            </a:r>
          </a:p>
        </p:txBody>
      </p:sp>
      <p:sp>
        <p:nvSpPr>
          <p:cNvPr id="4137" name="Text Box 41"/>
          <p:cNvSpPr txBox="1">
            <a:spLocks noChangeArrowheads="1"/>
          </p:cNvSpPr>
          <p:nvPr/>
        </p:nvSpPr>
        <p:spPr bwMode="auto">
          <a:xfrm>
            <a:off x="522871" y="908720"/>
            <a:ext cx="7561336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ja-JP" altLang="en-US" sz="1800" dirty="0"/>
              <a:t>（３）</a:t>
            </a:r>
            <a:r>
              <a:rPr lang="en-US" altLang="ja-JP" sz="1800" dirty="0" smtClean="0"/>
              <a:t>qi</a:t>
            </a:r>
            <a:r>
              <a:rPr lang="ja-JP" altLang="en-US" sz="1800" dirty="0"/>
              <a:t>から</a:t>
            </a:r>
            <a:r>
              <a:rPr lang="en-US" altLang="ja-JP" sz="1800" dirty="0" err="1"/>
              <a:t>qj</a:t>
            </a:r>
            <a:r>
              <a:rPr lang="ja-JP" altLang="en-US" sz="1800" dirty="0"/>
              <a:t>に</a:t>
            </a:r>
            <a:r>
              <a:rPr lang="ja-JP" altLang="en-US" sz="1800" dirty="0" smtClean="0"/>
              <a:t>直接状態推移する場合</a:t>
            </a:r>
            <a:r>
              <a:rPr lang="ja-JP" altLang="en-US" sz="1800" dirty="0"/>
              <a:t>と</a:t>
            </a:r>
            <a:r>
              <a:rPr lang="ja-JP" altLang="en-US" sz="1800" dirty="0" smtClean="0"/>
              <a:t>、</a:t>
            </a:r>
            <a:r>
              <a:rPr lang="en-US" altLang="ja-JP" sz="1800" dirty="0" smtClean="0"/>
              <a:t> </a:t>
            </a:r>
            <a:r>
              <a:rPr lang="en-US" altLang="ja-JP" sz="1800" dirty="0"/>
              <a:t>qi</a:t>
            </a:r>
            <a:r>
              <a:rPr lang="ja-JP" altLang="en-US" sz="1800" dirty="0"/>
              <a:t>から</a:t>
            </a:r>
            <a:r>
              <a:rPr lang="en-US" altLang="ja-JP" sz="1800" dirty="0" err="1"/>
              <a:t>qj</a:t>
            </a:r>
            <a:r>
              <a:rPr lang="ja-JP" altLang="en-US" sz="1800" dirty="0"/>
              <a:t>に</a:t>
            </a:r>
            <a:r>
              <a:rPr lang="en-US" altLang="ja-JP" sz="1800" dirty="0"/>
              <a:t>q1</a:t>
            </a:r>
            <a:r>
              <a:rPr lang="ja-JP" altLang="en-US" sz="1800" dirty="0"/>
              <a:t>を経由して行く</a:t>
            </a:r>
            <a:r>
              <a:rPr lang="ja-JP" altLang="en-US" sz="1800" dirty="0" smtClean="0"/>
              <a:t>場合と、</a:t>
            </a:r>
            <a:endParaRPr lang="en-US" altLang="ja-JP" sz="1800" dirty="0" smtClean="0"/>
          </a:p>
          <a:p>
            <a:pPr eaLnBrk="1" hangingPunct="1">
              <a:spcBef>
                <a:spcPct val="0"/>
              </a:spcBef>
              <a:buNone/>
            </a:pPr>
            <a:r>
              <a:rPr lang="ja-JP" altLang="en-US" sz="1800" dirty="0"/>
              <a:t>　</a:t>
            </a:r>
            <a:r>
              <a:rPr lang="ja-JP" altLang="en-US" sz="1800" dirty="0" smtClean="0"/>
              <a:t>　　さらに</a:t>
            </a:r>
            <a:r>
              <a:rPr lang="en-US" altLang="ja-JP" sz="1800" dirty="0" smtClean="0"/>
              <a:t>qi</a:t>
            </a:r>
            <a:r>
              <a:rPr lang="ja-JP" altLang="en-US" sz="1800" dirty="0" smtClean="0"/>
              <a:t>から</a:t>
            </a:r>
            <a:r>
              <a:rPr lang="en-US" altLang="ja-JP" sz="1800" dirty="0" err="1" smtClean="0"/>
              <a:t>qj</a:t>
            </a:r>
            <a:r>
              <a:rPr lang="ja-JP" altLang="en-US" sz="1800" dirty="0" smtClean="0"/>
              <a:t>に</a:t>
            </a:r>
            <a:r>
              <a:rPr lang="en-US" altLang="ja-JP" sz="1800" dirty="0" smtClean="0"/>
              <a:t>q2</a:t>
            </a:r>
            <a:r>
              <a:rPr lang="ja-JP" altLang="en-US" sz="1800" dirty="0" smtClean="0"/>
              <a:t>を経由して行く場合もの加えたときの入力</a:t>
            </a:r>
            <a:r>
              <a:rPr lang="ja-JP" altLang="en-US" sz="1800" dirty="0"/>
              <a:t>記号列</a:t>
            </a:r>
            <a:r>
              <a:rPr lang="ja-JP" altLang="en-US" sz="1800" dirty="0" smtClean="0"/>
              <a:t>の</a:t>
            </a:r>
            <a:endParaRPr lang="en-US" altLang="ja-JP" sz="1800" dirty="0" smtClean="0"/>
          </a:p>
          <a:p>
            <a:pPr eaLnBrk="1" hangingPunct="1">
              <a:spcBef>
                <a:spcPct val="0"/>
              </a:spcBef>
              <a:buNone/>
            </a:pPr>
            <a:r>
              <a:rPr lang="ja-JP" altLang="en-US" sz="1800" dirty="0"/>
              <a:t>　</a:t>
            </a:r>
            <a:r>
              <a:rPr lang="ja-JP" altLang="en-US" sz="1800" dirty="0" smtClean="0"/>
              <a:t>　　集合</a:t>
            </a:r>
            <a:r>
              <a:rPr lang="ja-JP" altLang="en-US" sz="1800" dirty="0"/>
              <a:t>（</a:t>
            </a:r>
            <a:r>
              <a:rPr lang="en-US" altLang="ja-JP" sz="1800" dirty="0" smtClean="0"/>
              <a:t>Rij</a:t>
            </a:r>
            <a:r>
              <a:rPr lang="en-US" altLang="ja-JP" sz="1800" baseline="30000" dirty="0" smtClean="0"/>
              <a:t>2</a:t>
            </a:r>
            <a:r>
              <a:rPr lang="ja-JP" altLang="en-US" sz="1800" dirty="0" smtClean="0"/>
              <a:t>）の算出</a:t>
            </a:r>
            <a:endParaRPr lang="en-US" altLang="ja-JP" sz="1800" dirty="0"/>
          </a:p>
        </p:txBody>
      </p:sp>
      <p:sp>
        <p:nvSpPr>
          <p:cNvPr id="4139" name="Freeform 43"/>
          <p:cNvSpPr>
            <a:spLocks/>
          </p:cNvSpPr>
          <p:nvPr/>
        </p:nvSpPr>
        <p:spPr bwMode="auto">
          <a:xfrm>
            <a:off x="1461915" y="3842568"/>
            <a:ext cx="696912" cy="433388"/>
          </a:xfrm>
          <a:custGeom>
            <a:avLst/>
            <a:gdLst>
              <a:gd name="T0" fmla="*/ 2147483647 w 439"/>
              <a:gd name="T1" fmla="*/ 0 h 273"/>
              <a:gd name="T2" fmla="*/ 2147483647 w 439"/>
              <a:gd name="T3" fmla="*/ 2147483647 h 273"/>
              <a:gd name="T4" fmla="*/ 2147483647 w 439"/>
              <a:gd name="T5" fmla="*/ 2147483647 h 273"/>
              <a:gd name="T6" fmla="*/ 2147483647 w 439"/>
              <a:gd name="T7" fmla="*/ 2147483647 h 273"/>
              <a:gd name="T8" fmla="*/ 2147483647 w 439"/>
              <a:gd name="T9" fmla="*/ 0 h 27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39" h="273">
                <a:moveTo>
                  <a:pt x="144" y="0"/>
                </a:moveTo>
                <a:cubicBezTo>
                  <a:pt x="72" y="46"/>
                  <a:pt x="0" y="92"/>
                  <a:pt x="8" y="137"/>
                </a:cubicBezTo>
                <a:cubicBezTo>
                  <a:pt x="16" y="182"/>
                  <a:pt x="122" y="273"/>
                  <a:pt x="190" y="273"/>
                </a:cubicBezTo>
                <a:cubicBezTo>
                  <a:pt x="258" y="273"/>
                  <a:pt x="393" y="182"/>
                  <a:pt x="416" y="137"/>
                </a:cubicBezTo>
                <a:cubicBezTo>
                  <a:pt x="439" y="92"/>
                  <a:pt x="382" y="46"/>
                  <a:pt x="326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141" name="Text Box 45"/>
          <p:cNvSpPr txBox="1">
            <a:spLocks noChangeArrowheads="1"/>
          </p:cNvSpPr>
          <p:nvPr/>
        </p:nvSpPr>
        <p:spPr bwMode="auto">
          <a:xfrm>
            <a:off x="1966740" y="4058468"/>
            <a:ext cx="6873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 dirty="0">
                <a:solidFill>
                  <a:srgbClr val="009900"/>
                </a:solidFill>
              </a:rPr>
              <a:t>R22</a:t>
            </a:r>
            <a:r>
              <a:rPr lang="en-US" altLang="ja-JP" sz="1800" baseline="30000" dirty="0">
                <a:solidFill>
                  <a:srgbClr val="009900"/>
                </a:solidFill>
              </a:rPr>
              <a:t>1</a:t>
            </a:r>
          </a:p>
        </p:txBody>
      </p:sp>
      <p:sp>
        <p:nvSpPr>
          <p:cNvPr id="4144" name="Text Box 48"/>
          <p:cNvSpPr txBox="1">
            <a:spLocks noChangeArrowheads="1"/>
          </p:cNvSpPr>
          <p:nvPr/>
        </p:nvSpPr>
        <p:spPr bwMode="auto">
          <a:xfrm>
            <a:off x="2880714" y="3769543"/>
            <a:ext cx="284565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400" b="1" dirty="0" smtClean="0"/>
              <a:t>qi</a:t>
            </a:r>
            <a:r>
              <a:rPr lang="ja-JP" altLang="en-US" sz="1400" b="1" dirty="0" smtClean="0"/>
              <a:t>から</a:t>
            </a:r>
            <a:r>
              <a:rPr lang="en-US" altLang="ja-JP" sz="1400" b="1" dirty="0" smtClean="0"/>
              <a:t>q2</a:t>
            </a:r>
            <a:r>
              <a:rPr lang="ja-JP" altLang="en-US" sz="1400" b="1" dirty="0"/>
              <a:t>へ直接、</a:t>
            </a:r>
            <a:r>
              <a:rPr lang="en-US" altLang="ja-JP" sz="1400" b="1" dirty="0"/>
              <a:t>q1</a:t>
            </a:r>
            <a:r>
              <a:rPr lang="ja-JP" altLang="en-US" sz="1400" b="1" dirty="0"/>
              <a:t>を経由して行く</a:t>
            </a:r>
          </a:p>
        </p:txBody>
      </p:sp>
      <p:sp>
        <p:nvSpPr>
          <p:cNvPr id="4145" name="Line 49"/>
          <p:cNvSpPr>
            <a:spLocks noChangeShapeType="1"/>
          </p:cNvSpPr>
          <p:nvPr/>
        </p:nvSpPr>
        <p:spPr bwMode="auto">
          <a:xfrm flipV="1">
            <a:off x="4775027" y="3305197"/>
            <a:ext cx="13507" cy="5373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146" name="Text Box 50"/>
          <p:cNvSpPr txBox="1">
            <a:spLocks noChangeArrowheads="1"/>
          </p:cNvSpPr>
          <p:nvPr/>
        </p:nvSpPr>
        <p:spPr bwMode="auto">
          <a:xfrm>
            <a:off x="2081105" y="2164655"/>
            <a:ext cx="363112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600" dirty="0" smtClean="0">
                <a:solidFill>
                  <a:srgbClr val="0000FF"/>
                </a:solidFill>
              </a:rPr>
              <a:t>途中で、</a:t>
            </a:r>
            <a:r>
              <a:rPr lang="en-US" altLang="ja-JP" sz="1600" dirty="0" smtClean="0">
                <a:solidFill>
                  <a:srgbClr val="0000FF"/>
                </a:solidFill>
              </a:rPr>
              <a:t>2</a:t>
            </a:r>
            <a:r>
              <a:rPr lang="ja-JP" altLang="en-US" sz="1600" dirty="0" smtClean="0">
                <a:solidFill>
                  <a:srgbClr val="0000FF"/>
                </a:solidFill>
              </a:rPr>
              <a:t>個の状態（</a:t>
            </a:r>
            <a:r>
              <a:rPr lang="en-US" altLang="ja-JP" sz="1600" dirty="0" smtClean="0">
                <a:solidFill>
                  <a:srgbClr val="0000FF"/>
                </a:solidFill>
              </a:rPr>
              <a:t>q1</a:t>
            </a:r>
            <a:r>
              <a:rPr lang="ja-JP" altLang="en-US" sz="1600" dirty="0" smtClean="0">
                <a:solidFill>
                  <a:srgbClr val="0000FF"/>
                </a:solidFill>
              </a:rPr>
              <a:t>と</a:t>
            </a:r>
            <a:r>
              <a:rPr lang="en-US" altLang="ja-JP" sz="1600" dirty="0" smtClean="0">
                <a:solidFill>
                  <a:srgbClr val="0000FF"/>
                </a:solidFill>
              </a:rPr>
              <a:t>q2</a:t>
            </a:r>
            <a:r>
              <a:rPr lang="ja-JP" altLang="en-US" sz="1600" dirty="0" smtClean="0">
                <a:solidFill>
                  <a:srgbClr val="0000FF"/>
                </a:solidFill>
              </a:rPr>
              <a:t>）を経由する</a:t>
            </a:r>
            <a:endParaRPr lang="en-US" altLang="ja-JP" sz="1600" dirty="0">
              <a:solidFill>
                <a:srgbClr val="0000FF"/>
              </a:solidFill>
            </a:endParaRPr>
          </a:p>
        </p:txBody>
      </p:sp>
      <p:sp>
        <p:nvSpPr>
          <p:cNvPr id="4147" name="Line 51"/>
          <p:cNvSpPr>
            <a:spLocks noChangeShapeType="1"/>
          </p:cNvSpPr>
          <p:nvPr/>
        </p:nvSpPr>
        <p:spPr bwMode="auto">
          <a:xfrm>
            <a:off x="3333577" y="2401118"/>
            <a:ext cx="540544" cy="649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148" name="Text Box 52"/>
          <p:cNvSpPr txBox="1">
            <a:spLocks noChangeArrowheads="1"/>
          </p:cNvSpPr>
          <p:nvPr/>
        </p:nvSpPr>
        <p:spPr bwMode="auto">
          <a:xfrm>
            <a:off x="4414665" y="4201343"/>
            <a:ext cx="297389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400" b="1" dirty="0" smtClean="0">
                <a:solidFill>
                  <a:srgbClr val="009900"/>
                </a:solidFill>
              </a:rPr>
              <a:t>q2</a:t>
            </a:r>
            <a:r>
              <a:rPr lang="ja-JP" altLang="en-US" sz="1400" b="1" dirty="0" smtClean="0">
                <a:solidFill>
                  <a:srgbClr val="009900"/>
                </a:solidFill>
              </a:rPr>
              <a:t>から</a:t>
            </a:r>
            <a:r>
              <a:rPr lang="en-US" altLang="ja-JP" sz="1400" b="1" dirty="0" smtClean="0">
                <a:solidFill>
                  <a:srgbClr val="009900"/>
                </a:solidFill>
              </a:rPr>
              <a:t>q2</a:t>
            </a:r>
            <a:r>
              <a:rPr lang="ja-JP" altLang="en-US" sz="1400" b="1" dirty="0">
                <a:solidFill>
                  <a:srgbClr val="009900"/>
                </a:solidFill>
              </a:rPr>
              <a:t>へ直接、</a:t>
            </a:r>
            <a:r>
              <a:rPr lang="en-US" altLang="ja-JP" sz="1400" b="1" dirty="0">
                <a:solidFill>
                  <a:srgbClr val="009900"/>
                </a:solidFill>
              </a:rPr>
              <a:t>q1</a:t>
            </a:r>
            <a:r>
              <a:rPr lang="ja-JP" altLang="en-US" sz="1400" b="1" dirty="0">
                <a:solidFill>
                  <a:srgbClr val="009900"/>
                </a:solidFill>
              </a:rPr>
              <a:t>経由を繰り返す</a:t>
            </a:r>
          </a:p>
        </p:txBody>
      </p:sp>
      <p:sp>
        <p:nvSpPr>
          <p:cNvPr id="4149" name="Line 53"/>
          <p:cNvSpPr>
            <a:spLocks noChangeShapeType="1"/>
          </p:cNvSpPr>
          <p:nvPr/>
        </p:nvSpPr>
        <p:spPr bwMode="auto">
          <a:xfrm flipH="1" flipV="1">
            <a:off x="5350322" y="3305197"/>
            <a:ext cx="432768" cy="9691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54" name="Text Box 52"/>
          <p:cNvSpPr txBox="1">
            <a:spLocks noChangeArrowheads="1"/>
          </p:cNvSpPr>
          <p:nvPr/>
        </p:nvSpPr>
        <p:spPr bwMode="auto">
          <a:xfrm>
            <a:off x="5731424" y="3452628"/>
            <a:ext cx="284565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400" b="1" dirty="0" smtClean="0"/>
              <a:t>q2</a:t>
            </a:r>
            <a:r>
              <a:rPr lang="ja-JP" altLang="en-US" sz="1400" b="1" dirty="0" smtClean="0"/>
              <a:t>から</a:t>
            </a:r>
            <a:r>
              <a:rPr lang="en-US" altLang="ja-JP" sz="1400" b="1" dirty="0" err="1" smtClean="0"/>
              <a:t>qj</a:t>
            </a:r>
            <a:r>
              <a:rPr lang="ja-JP" altLang="en-US" sz="1400" b="1" dirty="0" smtClean="0"/>
              <a:t>へ直接、</a:t>
            </a:r>
            <a:r>
              <a:rPr lang="en-US" altLang="ja-JP" sz="1400" b="1" dirty="0" smtClean="0"/>
              <a:t>q1</a:t>
            </a:r>
            <a:r>
              <a:rPr lang="ja-JP" altLang="en-US" sz="1400" b="1" dirty="0" smtClean="0"/>
              <a:t>を経由して行く</a:t>
            </a:r>
            <a:endParaRPr lang="ja-JP" altLang="en-US" sz="1400" b="1" dirty="0"/>
          </a:p>
        </p:txBody>
      </p:sp>
      <p:cxnSp>
        <p:nvCxnSpPr>
          <p:cNvPr id="3" name="直線矢印コネクタ 2"/>
          <p:cNvCxnSpPr>
            <a:stCxn id="54" idx="0"/>
          </p:cNvCxnSpPr>
          <p:nvPr/>
        </p:nvCxnSpPr>
        <p:spPr>
          <a:xfrm flipH="1" flipV="1">
            <a:off x="6214909" y="3265512"/>
            <a:ext cx="939341" cy="1871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7BD152-E9CF-4F2B-8053-443212B443FC}" type="slidenum">
              <a:rPr lang="en-US" altLang="ja-JP" smtClean="0"/>
              <a:pPr>
                <a:defRPr/>
              </a:pPr>
              <a:t>7</a:t>
            </a:fld>
            <a:endParaRPr lang="en-US" altLang="ja-JP"/>
          </a:p>
        </p:txBody>
      </p:sp>
      <p:sp>
        <p:nvSpPr>
          <p:cNvPr id="3" name="Oval 26"/>
          <p:cNvSpPr>
            <a:spLocks noChangeArrowheads="1"/>
          </p:cNvSpPr>
          <p:nvPr/>
        </p:nvSpPr>
        <p:spPr bwMode="auto">
          <a:xfrm>
            <a:off x="1048479" y="3121074"/>
            <a:ext cx="360362" cy="3603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600"/>
          </a:p>
        </p:txBody>
      </p:sp>
      <p:sp>
        <p:nvSpPr>
          <p:cNvPr id="4" name="Oval 27"/>
          <p:cNvSpPr>
            <a:spLocks noChangeArrowheads="1"/>
          </p:cNvSpPr>
          <p:nvPr/>
        </p:nvSpPr>
        <p:spPr bwMode="auto">
          <a:xfrm>
            <a:off x="2056541" y="3121074"/>
            <a:ext cx="360363" cy="3603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600"/>
          </a:p>
        </p:txBody>
      </p:sp>
      <p:sp>
        <p:nvSpPr>
          <p:cNvPr id="5" name="Text Box 28"/>
          <p:cNvSpPr txBox="1">
            <a:spLocks noChangeArrowheads="1"/>
          </p:cNvSpPr>
          <p:nvPr/>
        </p:nvSpPr>
        <p:spPr bwMode="auto">
          <a:xfrm>
            <a:off x="1048479" y="3121074"/>
            <a:ext cx="361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/>
              <a:t>qi</a:t>
            </a:r>
          </a:p>
        </p:txBody>
      </p:sp>
      <p:sp>
        <p:nvSpPr>
          <p:cNvPr id="6" name="Text Box 29"/>
          <p:cNvSpPr txBox="1">
            <a:spLocks noChangeArrowheads="1"/>
          </p:cNvSpPr>
          <p:nvPr/>
        </p:nvSpPr>
        <p:spPr bwMode="auto">
          <a:xfrm>
            <a:off x="2056541" y="3121074"/>
            <a:ext cx="361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/>
              <a:t>qj</a:t>
            </a:r>
          </a:p>
        </p:txBody>
      </p:sp>
      <p:sp>
        <p:nvSpPr>
          <p:cNvPr id="7" name="Line 30"/>
          <p:cNvSpPr>
            <a:spLocks noChangeShapeType="1"/>
          </p:cNvSpPr>
          <p:nvPr/>
        </p:nvSpPr>
        <p:spPr bwMode="auto">
          <a:xfrm>
            <a:off x="1408841" y="3336974"/>
            <a:ext cx="647700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8" name="Text Box 31"/>
          <p:cNvSpPr txBox="1">
            <a:spLocks noChangeArrowheads="1"/>
          </p:cNvSpPr>
          <p:nvPr/>
        </p:nvSpPr>
        <p:spPr bwMode="auto">
          <a:xfrm>
            <a:off x="1553304" y="4057699"/>
            <a:ext cx="44114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 dirty="0" smtClean="0"/>
              <a:t>q3</a:t>
            </a:r>
            <a:endParaRPr lang="en-US" altLang="ja-JP" sz="1800" dirty="0"/>
          </a:p>
        </p:txBody>
      </p:sp>
      <p:sp>
        <p:nvSpPr>
          <p:cNvPr id="9" name="Oval 32"/>
          <p:cNvSpPr>
            <a:spLocks noChangeArrowheads="1"/>
          </p:cNvSpPr>
          <p:nvPr/>
        </p:nvSpPr>
        <p:spPr bwMode="auto">
          <a:xfrm>
            <a:off x="1553304" y="4057699"/>
            <a:ext cx="360362" cy="3603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600"/>
          </a:p>
        </p:txBody>
      </p:sp>
      <p:sp>
        <p:nvSpPr>
          <p:cNvPr id="10" name="Line 33"/>
          <p:cNvSpPr>
            <a:spLocks noChangeShapeType="1"/>
          </p:cNvSpPr>
          <p:nvPr/>
        </p:nvSpPr>
        <p:spPr bwMode="auto">
          <a:xfrm>
            <a:off x="1337404" y="3481437"/>
            <a:ext cx="287337" cy="576262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1" name="Line 34"/>
          <p:cNvSpPr>
            <a:spLocks noChangeShapeType="1"/>
          </p:cNvSpPr>
          <p:nvPr/>
        </p:nvSpPr>
        <p:spPr bwMode="auto">
          <a:xfrm flipV="1">
            <a:off x="1840641" y="3481437"/>
            <a:ext cx="288925" cy="576262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2" name="Text Box 35"/>
          <p:cNvSpPr txBox="1">
            <a:spLocks noChangeArrowheads="1"/>
          </p:cNvSpPr>
          <p:nvPr/>
        </p:nvSpPr>
        <p:spPr bwMode="auto">
          <a:xfrm>
            <a:off x="3353529" y="3481437"/>
            <a:ext cx="295786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 dirty="0" smtClean="0">
                <a:solidFill>
                  <a:srgbClr val="0000FF"/>
                </a:solidFill>
              </a:rPr>
              <a:t>Rij</a:t>
            </a:r>
            <a:r>
              <a:rPr lang="en-US" altLang="ja-JP" sz="1800" baseline="30000" dirty="0" smtClean="0">
                <a:solidFill>
                  <a:srgbClr val="0000FF"/>
                </a:solidFill>
              </a:rPr>
              <a:t>3</a:t>
            </a:r>
            <a:r>
              <a:rPr lang="en-US" altLang="ja-JP" sz="1800" dirty="0" smtClean="0"/>
              <a:t>=</a:t>
            </a:r>
            <a:r>
              <a:rPr lang="en-US" altLang="ja-JP" sz="1800" dirty="0" smtClean="0">
                <a:solidFill>
                  <a:srgbClr val="FF0000"/>
                </a:solidFill>
              </a:rPr>
              <a:t>Rij</a:t>
            </a:r>
            <a:r>
              <a:rPr lang="en-US" altLang="ja-JP" sz="1800" baseline="30000" dirty="0" smtClean="0">
                <a:solidFill>
                  <a:srgbClr val="FF0000"/>
                </a:solidFill>
              </a:rPr>
              <a:t>2</a:t>
            </a:r>
            <a:r>
              <a:rPr lang="en-US" altLang="ja-JP" sz="1800" dirty="0" smtClean="0"/>
              <a:t>∪Ri3</a:t>
            </a:r>
            <a:r>
              <a:rPr lang="en-US" altLang="ja-JP" sz="1800" baseline="30000" dirty="0" smtClean="0"/>
              <a:t>2</a:t>
            </a:r>
            <a:r>
              <a:rPr lang="en-US" altLang="ja-JP" sz="1800" dirty="0" smtClean="0"/>
              <a:t>(</a:t>
            </a:r>
            <a:r>
              <a:rPr lang="en-US" altLang="ja-JP" sz="1800" dirty="0" smtClean="0">
                <a:solidFill>
                  <a:srgbClr val="009900"/>
                </a:solidFill>
              </a:rPr>
              <a:t>R33</a:t>
            </a:r>
            <a:r>
              <a:rPr lang="en-US" altLang="ja-JP" sz="1800" baseline="30000" dirty="0" smtClean="0">
                <a:solidFill>
                  <a:srgbClr val="009900"/>
                </a:solidFill>
              </a:rPr>
              <a:t>2</a:t>
            </a:r>
            <a:r>
              <a:rPr lang="en-US" altLang="ja-JP" sz="1800" dirty="0" smtClean="0"/>
              <a:t>)*R3j</a:t>
            </a:r>
            <a:r>
              <a:rPr lang="en-US" altLang="ja-JP" sz="1800" baseline="30000" dirty="0" smtClean="0"/>
              <a:t>2</a:t>
            </a:r>
            <a:endParaRPr lang="en-US" altLang="ja-JP" sz="1800" baseline="30000" dirty="0"/>
          </a:p>
        </p:txBody>
      </p:sp>
      <p:sp>
        <p:nvSpPr>
          <p:cNvPr id="13" name="Text Box 36"/>
          <p:cNvSpPr txBox="1">
            <a:spLocks noChangeArrowheads="1"/>
          </p:cNvSpPr>
          <p:nvPr/>
        </p:nvSpPr>
        <p:spPr bwMode="auto">
          <a:xfrm>
            <a:off x="3640866" y="2978199"/>
            <a:ext cx="305885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400" dirty="0" smtClean="0"/>
              <a:t>qi</a:t>
            </a:r>
            <a:r>
              <a:rPr lang="ja-JP" altLang="en-US" sz="1400" dirty="0" smtClean="0"/>
              <a:t>から</a:t>
            </a:r>
            <a:r>
              <a:rPr lang="en-US" altLang="ja-JP" sz="1400" dirty="0" err="1" smtClean="0"/>
              <a:t>qj</a:t>
            </a:r>
            <a:r>
              <a:rPr lang="ja-JP" altLang="en-US" sz="1400" dirty="0"/>
              <a:t>へ直接、</a:t>
            </a:r>
            <a:r>
              <a:rPr lang="en-US" altLang="ja-JP" sz="1400" dirty="0" smtClean="0"/>
              <a:t>q1</a:t>
            </a:r>
            <a:r>
              <a:rPr lang="ja-JP" altLang="en-US" sz="1400" dirty="0" err="1" smtClean="0"/>
              <a:t>、</a:t>
            </a:r>
            <a:r>
              <a:rPr lang="en-US" altLang="ja-JP" sz="1400" dirty="0" smtClean="0"/>
              <a:t>q2</a:t>
            </a:r>
            <a:r>
              <a:rPr lang="ja-JP" altLang="en-US" sz="1400" dirty="0" smtClean="0"/>
              <a:t>を</a:t>
            </a:r>
            <a:r>
              <a:rPr lang="ja-JP" altLang="en-US" sz="1400" dirty="0"/>
              <a:t>経由して行く</a:t>
            </a:r>
          </a:p>
        </p:txBody>
      </p:sp>
      <p:sp>
        <p:nvSpPr>
          <p:cNvPr id="14" name="Line 37"/>
          <p:cNvSpPr>
            <a:spLocks noChangeShapeType="1"/>
          </p:cNvSpPr>
          <p:nvPr/>
        </p:nvSpPr>
        <p:spPr bwMode="auto">
          <a:xfrm flipH="1">
            <a:off x="4044391" y="3194099"/>
            <a:ext cx="74900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5" name="Text Box 38"/>
          <p:cNvSpPr txBox="1">
            <a:spLocks noChangeArrowheads="1"/>
          </p:cNvSpPr>
          <p:nvPr/>
        </p:nvSpPr>
        <p:spPr bwMode="auto">
          <a:xfrm>
            <a:off x="1408841" y="2905174"/>
            <a:ext cx="53893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 dirty="0" smtClean="0">
                <a:solidFill>
                  <a:srgbClr val="FF0000"/>
                </a:solidFill>
              </a:rPr>
              <a:t>Rij</a:t>
            </a:r>
            <a:r>
              <a:rPr lang="en-US" altLang="ja-JP" sz="1800" baseline="30000" dirty="0" smtClean="0">
                <a:solidFill>
                  <a:srgbClr val="FF0000"/>
                </a:solidFill>
              </a:rPr>
              <a:t>2</a:t>
            </a:r>
            <a:endParaRPr lang="en-US" altLang="ja-JP" sz="1800" baseline="30000" dirty="0">
              <a:solidFill>
                <a:srgbClr val="FF0000"/>
              </a:solidFill>
            </a:endParaRPr>
          </a:p>
        </p:txBody>
      </p:sp>
      <p:sp>
        <p:nvSpPr>
          <p:cNvPr id="16" name="Text Box 39"/>
          <p:cNvSpPr txBox="1">
            <a:spLocks noChangeArrowheads="1"/>
          </p:cNvSpPr>
          <p:nvPr/>
        </p:nvSpPr>
        <p:spPr bwMode="auto">
          <a:xfrm>
            <a:off x="919097" y="3610024"/>
            <a:ext cx="61587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 dirty="0" smtClean="0"/>
              <a:t>Ri3</a:t>
            </a:r>
            <a:r>
              <a:rPr lang="en-US" altLang="ja-JP" sz="1800" baseline="30000" dirty="0" smtClean="0"/>
              <a:t>2</a:t>
            </a:r>
            <a:endParaRPr lang="en-US" altLang="ja-JP" sz="1800" baseline="30000" dirty="0"/>
          </a:p>
        </p:txBody>
      </p:sp>
      <p:sp>
        <p:nvSpPr>
          <p:cNvPr id="17" name="Text Box 40"/>
          <p:cNvSpPr txBox="1">
            <a:spLocks noChangeArrowheads="1"/>
          </p:cNvSpPr>
          <p:nvPr/>
        </p:nvSpPr>
        <p:spPr bwMode="auto">
          <a:xfrm>
            <a:off x="1913666" y="3625899"/>
            <a:ext cx="7762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ja-JP" sz="1800" dirty="0" smtClean="0"/>
              <a:t>R3j</a:t>
            </a:r>
            <a:r>
              <a:rPr lang="en-US" altLang="ja-JP" sz="1800" baseline="30000" dirty="0" smtClean="0"/>
              <a:t>2</a:t>
            </a:r>
            <a:endParaRPr lang="en-US" altLang="ja-JP" sz="1800" baseline="30000" dirty="0"/>
          </a:p>
        </p:txBody>
      </p:sp>
      <p:sp>
        <p:nvSpPr>
          <p:cNvPr id="18" name="Text Box 41"/>
          <p:cNvSpPr txBox="1">
            <a:spLocks noChangeArrowheads="1"/>
          </p:cNvSpPr>
          <p:nvPr/>
        </p:nvSpPr>
        <p:spPr bwMode="auto">
          <a:xfrm>
            <a:off x="683568" y="1021771"/>
            <a:ext cx="7561336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ja-JP" altLang="en-US" sz="1800" dirty="0"/>
              <a:t>（４</a:t>
            </a:r>
            <a:r>
              <a:rPr lang="ja-JP" altLang="en-US" sz="1800" dirty="0" smtClean="0"/>
              <a:t>）</a:t>
            </a:r>
            <a:r>
              <a:rPr lang="en-US" altLang="ja-JP" sz="1800" dirty="0" smtClean="0"/>
              <a:t>qi</a:t>
            </a:r>
            <a:r>
              <a:rPr lang="ja-JP" altLang="en-US" sz="1800" dirty="0"/>
              <a:t>から</a:t>
            </a:r>
            <a:r>
              <a:rPr lang="en-US" altLang="ja-JP" sz="1800" dirty="0" err="1"/>
              <a:t>qj</a:t>
            </a:r>
            <a:r>
              <a:rPr lang="ja-JP" altLang="en-US" sz="1800" dirty="0"/>
              <a:t>に</a:t>
            </a:r>
            <a:r>
              <a:rPr lang="ja-JP" altLang="en-US" sz="1800" dirty="0" smtClean="0"/>
              <a:t>直接状態推移する場合</a:t>
            </a:r>
            <a:r>
              <a:rPr lang="ja-JP" altLang="en-US" sz="1800" dirty="0"/>
              <a:t>と、</a:t>
            </a:r>
            <a:r>
              <a:rPr lang="en-US" altLang="ja-JP" sz="1800" dirty="0"/>
              <a:t>qi</a:t>
            </a:r>
            <a:r>
              <a:rPr lang="ja-JP" altLang="en-US" sz="1800" dirty="0"/>
              <a:t>から</a:t>
            </a:r>
            <a:r>
              <a:rPr lang="en-US" altLang="ja-JP" sz="1800" dirty="0" err="1"/>
              <a:t>qj</a:t>
            </a:r>
            <a:r>
              <a:rPr lang="ja-JP" altLang="en-US" sz="1800" dirty="0"/>
              <a:t>に</a:t>
            </a:r>
            <a:r>
              <a:rPr lang="en-US" altLang="ja-JP" sz="1800" dirty="0"/>
              <a:t>q1</a:t>
            </a:r>
            <a:r>
              <a:rPr lang="ja-JP" altLang="en-US" sz="1800" dirty="0"/>
              <a:t>を経由して行く場合と</a:t>
            </a:r>
            <a:r>
              <a:rPr lang="ja-JP" altLang="en-US" sz="1800" dirty="0" smtClean="0"/>
              <a:t>、</a:t>
            </a:r>
            <a:endParaRPr lang="en-US" altLang="ja-JP" sz="1800" dirty="0" smtClean="0"/>
          </a:p>
          <a:p>
            <a:pPr eaLnBrk="1" hangingPunct="1">
              <a:spcBef>
                <a:spcPct val="0"/>
              </a:spcBef>
              <a:buNone/>
            </a:pPr>
            <a:r>
              <a:rPr lang="ja-JP" altLang="en-US" sz="1800" dirty="0"/>
              <a:t>　</a:t>
            </a:r>
            <a:r>
              <a:rPr lang="ja-JP" altLang="en-US" sz="1800" dirty="0" smtClean="0"/>
              <a:t>　</a:t>
            </a:r>
            <a:r>
              <a:rPr lang="en-US" altLang="ja-JP" sz="1800" dirty="0" smtClean="0"/>
              <a:t>qi</a:t>
            </a:r>
            <a:r>
              <a:rPr lang="ja-JP" altLang="en-US" sz="1800" dirty="0"/>
              <a:t>から</a:t>
            </a:r>
            <a:r>
              <a:rPr lang="en-US" altLang="ja-JP" sz="1800" dirty="0" err="1" smtClean="0"/>
              <a:t>qj</a:t>
            </a:r>
            <a:r>
              <a:rPr lang="ja-JP" altLang="en-US" sz="1800" dirty="0" smtClean="0"/>
              <a:t>に</a:t>
            </a:r>
            <a:r>
              <a:rPr lang="en-US" altLang="ja-JP" sz="1800" dirty="0"/>
              <a:t>q2</a:t>
            </a:r>
            <a:r>
              <a:rPr lang="ja-JP" altLang="en-US" sz="1800" dirty="0"/>
              <a:t>を経由して行く場合と、さらに、</a:t>
            </a:r>
            <a:r>
              <a:rPr lang="en-US" altLang="ja-JP" sz="1800" dirty="0"/>
              <a:t> qi</a:t>
            </a:r>
            <a:r>
              <a:rPr lang="ja-JP" altLang="en-US" sz="1800" dirty="0"/>
              <a:t>から</a:t>
            </a:r>
            <a:r>
              <a:rPr lang="en-US" altLang="ja-JP" sz="1800" dirty="0" err="1"/>
              <a:t>qj</a:t>
            </a:r>
            <a:r>
              <a:rPr lang="ja-JP" altLang="en-US" sz="1800" dirty="0"/>
              <a:t>に</a:t>
            </a:r>
            <a:r>
              <a:rPr lang="en-US" altLang="ja-JP" sz="1800" dirty="0"/>
              <a:t>q3</a:t>
            </a:r>
            <a:r>
              <a:rPr lang="ja-JP" altLang="en-US" sz="1800" dirty="0"/>
              <a:t>を経由して</a:t>
            </a:r>
            <a:r>
              <a:rPr lang="ja-JP" altLang="en-US" sz="1800" dirty="0" smtClean="0"/>
              <a:t>行く</a:t>
            </a:r>
            <a:endParaRPr lang="en-US" altLang="ja-JP" sz="1800" dirty="0" smtClean="0"/>
          </a:p>
          <a:p>
            <a:pPr eaLnBrk="1" hangingPunct="1">
              <a:spcBef>
                <a:spcPct val="0"/>
              </a:spcBef>
              <a:buNone/>
            </a:pPr>
            <a:r>
              <a:rPr lang="ja-JP" altLang="en-US" sz="1800" dirty="0"/>
              <a:t>　</a:t>
            </a:r>
            <a:r>
              <a:rPr lang="ja-JP" altLang="en-US" sz="1800" dirty="0" smtClean="0"/>
              <a:t>　場合も加えたときの入力</a:t>
            </a:r>
            <a:r>
              <a:rPr lang="ja-JP" altLang="en-US" sz="1800" dirty="0"/>
              <a:t>記号列の集合（</a:t>
            </a:r>
            <a:r>
              <a:rPr lang="en-US" altLang="ja-JP" sz="1800" dirty="0"/>
              <a:t>Rij</a:t>
            </a:r>
            <a:r>
              <a:rPr lang="en-US" altLang="ja-JP" sz="1800" baseline="30000" dirty="0"/>
              <a:t>3</a:t>
            </a:r>
            <a:r>
              <a:rPr lang="ja-JP" altLang="en-US" sz="1800" dirty="0" smtClean="0"/>
              <a:t>）の算出</a:t>
            </a:r>
            <a:endParaRPr lang="en-US" altLang="ja-JP" sz="1800" dirty="0"/>
          </a:p>
          <a:p>
            <a:pPr eaLnBrk="1" hangingPunct="1">
              <a:spcBef>
                <a:spcPct val="0"/>
              </a:spcBef>
              <a:buNone/>
            </a:pPr>
            <a:endParaRPr lang="en-US" altLang="ja-JP" sz="1800" dirty="0"/>
          </a:p>
        </p:txBody>
      </p:sp>
      <p:sp>
        <p:nvSpPr>
          <p:cNvPr id="19" name="Freeform 43"/>
          <p:cNvSpPr>
            <a:spLocks/>
          </p:cNvSpPr>
          <p:nvPr/>
        </p:nvSpPr>
        <p:spPr bwMode="auto">
          <a:xfrm>
            <a:off x="1337404" y="4346624"/>
            <a:ext cx="696912" cy="433388"/>
          </a:xfrm>
          <a:custGeom>
            <a:avLst/>
            <a:gdLst>
              <a:gd name="T0" fmla="*/ 2147483647 w 439"/>
              <a:gd name="T1" fmla="*/ 0 h 273"/>
              <a:gd name="T2" fmla="*/ 2147483647 w 439"/>
              <a:gd name="T3" fmla="*/ 2147483647 h 273"/>
              <a:gd name="T4" fmla="*/ 2147483647 w 439"/>
              <a:gd name="T5" fmla="*/ 2147483647 h 273"/>
              <a:gd name="T6" fmla="*/ 2147483647 w 439"/>
              <a:gd name="T7" fmla="*/ 2147483647 h 273"/>
              <a:gd name="T8" fmla="*/ 2147483647 w 439"/>
              <a:gd name="T9" fmla="*/ 0 h 27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39" h="273">
                <a:moveTo>
                  <a:pt x="144" y="0"/>
                </a:moveTo>
                <a:cubicBezTo>
                  <a:pt x="72" y="46"/>
                  <a:pt x="0" y="92"/>
                  <a:pt x="8" y="137"/>
                </a:cubicBezTo>
                <a:cubicBezTo>
                  <a:pt x="16" y="182"/>
                  <a:pt x="122" y="273"/>
                  <a:pt x="190" y="273"/>
                </a:cubicBezTo>
                <a:cubicBezTo>
                  <a:pt x="258" y="273"/>
                  <a:pt x="393" y="182"/>
                  <a:pt x="416" y="137"/>
                </a:cubicBezTo>
                <a:cubicBezTo>
                  <a:pt x="439" y="92"/>
                  <a:pt x="382" y="46"/>
                  <a:pt x="326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0" name="Text Box 45"/>
          <p:cNvSpPr txBox="1">
            <a:spLocks noChangeArrowheads="1"/>
          </p:cNvSpPr>
          <p:nvPr/>
        </p:nvSpPr>
        <p:spPr bwMode="auto">
          <a:xfrm>
            <a:off x="1842229" y="4562524"/>
            <a:ext cx="69281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 dirty="0" smtClean="0">
                <a:solidFill>
                  <a:srgbClr val="009900"/>
                </a:solidFill>
              </a:rPr>
              <a:t>R33</a:t>
            </a:r>
            <a:r>
              <a:rPr lang="en-US" altLang="ja-JP" sz="1800" baseline="30000" dirty="0" smtClean="0">
                <a:solidFill>
                  <a:srgbClr val="009900"/>
                </a:solidFill>
              </a:rPr>
              <a:t>2</a:t>
            </a:r>
            <a:endParaRPr lang="en-US" altLang="ja-JP" sz="1800" baseline="30000" dirty="0">
              <a:solidFill>
                <a:srgbClr val="009900"/>
              </a:solidFill>
            </a:endParaRPr>
          </a:p>
        </p:txBody>
      </p:sp>
      <p:sp>
        <p:nvSpPr>
          <p:cNvPr id="21" name="Text Box 48"/>
          <p:cNvSpPr txBox="1">
            <a:spLocks noChangeArrowheads="1"/>
          </p:cNvSpPr>
          <p:nvPr/>
        </p:nvSpPr>
        <p:spPr bwMode="auto">
          <a:xfrm>
            <a:off x="2756203" y="4273599"/>
            <a:ext cx="317426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400" b="1" dirty="0" smtClean="0"/>
              <a:t>qi</a:t>
            </a:r>
            <a:r>
              <a:rPr lang="ja-JP" altLang="en-US" sz="1400" b="1" dirty="0" smtClean="0"/>
              <a:t>から</a:t>
            </a:r>
            <a:r>
              <a:rPr lang="en-US" altLang="ja-JP" sz="1400" b="1" dirty="0" smtClean="0"/>
              <a:t>q3</a:t>
            </a:r>
            <a:r>
              <a:rPr lang="ja-JP" altLang="en-US" sz="1400" b="1" dirty="0" smtClean="0"/>
              <a:t>へ</a:t>
            </a:r>
            <a:r>
              <a:rPr lang="ja-JP" altLang="en-US" sz="1400" b="1" dirty="0"/>
              <a:t>直接、</a:t>
            </a:r>
            <a:r>
              <a:rPr lang="en-US" altLang="ja-JP" sz="1400" b="1" dirty="0" smtClean="0"/>
              <a:t>q1</a:t>
            </a:r>
            <a:r>
              <a:rPr lang="ja-JP" altLang="en-US" sz="1400" b="1" dirty="0" err="1" smtClean="0"/>
              <a:t>、</a:t>
            </a:r>
            <a:r>
              <a:rPr lang="en-US" altLang="ja-JP" sz="1400" b="1" dirty="0" smtClean="0"/>
              <a:t>q2</a:t>
            </a:r>
            <a:r>
              <a:rPr lang="ja-JP" altLang="en-US" sz="1400" b="1" dirty="0" smtClean="0"/>
              <a:t>を</a:t>
            </a:r>
            <a:r>
              <a:rPr lang="ja-JP" altLang="en-US" sz="1400" b="1" dirty="0"/>
              <a:t>経由して行く</a:t>
            </a:r>
          </a:p>
        </p:txBody>
      </p:sp>
      <p:sp>
        <p:nvSpPr>
          <p:cNvPr id="22" name="Line 49"/>
          <p:cNvSpPr>
            <a:spLocks noChangeShapeType="1"/>
          </p:cNvSpPr>
          <p:nvPr/>
        </p:nvSpPr>
        <p:spPr bwMode="auto">
          <a:xfrm flipV="1">
            <a:off x="4650516" y="3809253"/>
            <a:ext cx="13507" cy="5373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3" name="Text Box 50"/>
          <p:cNvSpPr txBox="1">
            <a:spLocks noChangeArrowheads="1"/>
          </p:cNvSpPr>
          <p:nvPr/>
        </p:nvSpPr>
        <p:spPr bwMode="auto">
          <a:xfrm>
            <a:off x="1624741" y="2391377"/>
            <a:ext cx="400141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600" dirty="0" smtClean="0">
                <a:solidFill>
                  <a:srgbClr val="0000FF"/>
                </a:solidFill>
              </a:rPr>
              <a:t>途中で、３個の状態（</a:t>
            </a:r>
            <a:r>
              <a:rPr lang="en-US" altLang="ja-JP" sz="1600" dirty="0" smtClean="0">
                <a:solidFill>
                  <a:srgbClr val="0000FF"/>
                </a:solidFill>
              </a:rPr>
              <a:t>q1</a:t>
            </a:r>
            <a:r>
              <a:rPr lang="ja-JP" altLang="en-US" sz="1600" dirty="0" err="1" smtClean="0">
                <a:solidFill>
                  <a:srgbClr val="0000FF"/>
                </a:solidFill>
              </a:rPr>
              <a:t>、</a:t>
            </a:r>
            <a:r>
              <a:rPr lang="en-US" altLang="ja-JP" sz="1600" dirty="0" smtClean="0">
                <a:solidFill>
                  <a:srgbClr val="0000FF"/>
                </a:solidFill>
              </a:rPr>
              <a:t>q2</a:t>
            </a:r>
            <a:r>
              <a:rPr lang="ja-JP" altLang="en-US" sz="1600" dirty="0" err="1" smtClean="0">
                <a:solidFill>
                  <a:srgbClr val="0000FF"/>
                </a:solidFill>
              </a:rPr>
              <a:t>、</a:t>
            </a:r>
            <a:r>
              <a:rPr lang="en-US" altLang="ja-JP" sz="1600" dirty="0" smtClean="0">
                <a:solidFill>
                  <a:srgbClr val="0000FF"/>
                </a:solidFill>
              </a:rPr>
              <a:t>q3</a:t>
            </a:r>
            <a:r>
              <a:rPr lang="ja-JP" altLang="en-US" sz="1600" dirty="0" smtClean="0">
                <a:solidFill>
                  <a:srgbClr val="0000FF"/>
                </a:solidFill>
              </a:rPr>
              <a:t>）を経由する</a:t>
            </a:r>
            <a:endParaRPr lang="en-US" altLang="ja-JP" sz="1600" dirty="0">
              <a:solidFill>
                <a:srgbClr val="0000FF"/>
              </a:solidFill>
            </a:endParaRPr>
          </a:p>
        </p:txBody>
      </p:sp>
      <p:sp>
        <p:nvSpPr>
          <p:cNvPr id="24" name="Line 51"/>
          <p:cNvSpPr>
            <a:spLocks noChangeShapeType="1"/>
          </p:cNvSpPr>
          <p:nvPr/>
        </p:nvSpPr>
        <p:spPr bwMode="auto">
          <a:xfrm>
            <a:off x="3353529" y="2729931"/>
            <a:ext cx="287338" cy="82453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5" name="Text Box 52"/>
          <p:cNvSpPr txBox="1">
            <a:spLocks noChangeArrowheads="1"/>
          </p:cNvSpPr>
          <p:nvPr/>
        </p:nvSpPr>
        <p:spPr bwMode="auto">
          <a:xfrm>
            <a:off x="4290154" y="4705399"/>
            <a:ext cx="348204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400" b="1" dirty="0" smtClean="0">
                <a:solidFill>
                  <a:srgbClr val="009900"/>
                </a:solidFill>
              </a:rPr>
              <a:t>q3</a:t>
            </a:r>
            <a:r>
              <a:rPr lang="ja-JP" altLang="en-US" sz="1400" b="1" dirty="0" smtClean="0">
                <a:solidFill>
                  <a:srgbClr val="009900"/>
                </a:solidFill>
              </a:rPr>
              <a:t>から</a:t>
            </a:r>
            <a:r>
              <a:rPr lang="en-US" altLang="ja-JP" sz="1400" b="1" dirty="0" smtClean="0">
                <a:solidFill>
                  <a:srgbClr val="009900"/>
                </a:solidFill>
              </a:rPr>
              <a:t>q3</a:t>
            </a:r>
            <a:r>
              <a:rPr lang="ja-JP" altLang="en-US" sz="1400" b="1" dirty="0" smtClean="0">
                <a:solidFill>
                  <a:srgbClr val="009900"/>
                </a:solidFill>
              </a:rPr>
              <a:t>へ</a:t>
            </a:r>
            <a:r>
              <a:rPr lang="ja-JP" altLang="en-US" sz="1400" b="1" dirty="0">
                <a:solidFill>
                  <a:srgbClr val="009900"/>
                </a:solidFill>
              </a:rPr>
              <a:t>直接、</a:t>
            </a:r>
            <a:r>
              <a:rPr lang="en-US" altLang="ja-JP" sz="1400" b="1" dirty="0" smtClean="0">
                <a:solidFill>
                  <a:srgbClr val="009900"/>
                </a:solidFill>
              </a:rPr>
              <a:t>q1</a:t>
            </a:r>
            <a:r>
              <a:rPr lang="ja-JP" altLang="en-US" sz="1400" b="1" dirty="0" err="1" smtClean="0">
                <a:solidFill>
                  <a:srgbClr val="009900"/>
                </a:solidFill>
              </a:rPr>
              <a:t>、</a:t>
            </a:r>
            <a:r>
              <a:rPr lang="en-US" altLang="ja-JP" sz="1400" b="1" dirty="0" smtClean="0">
                <a:solidFill>
                  <a:srgbClr val="009900"/>
                </a:solidFill>
              </a:rPr>
              <a:t>q2</a:t>
            </a:r>
            <a:r>
              <a:rPr lang="ja-JP" altLang="en-US" sz="1400" b="1" dirty="0">
                <a:solidFill>
                  <a:srgbClr val="009900"/>
                </a:solidFill>
              </a:rPr>
              <a:t>の</a:t>
            </a:r>
            <a:r>
              <a:rPr lang="ja-JP" altLang="en-US" sz="1400" b="1" dirty="0" smtClean="0">
                <a:solidFill>
                  <a:srgbClr val="009900"/>
                </a:solidFill>
              </a:rPr>
              <a:t>経由</a:t>
            </a:r>
            <a:r>
              <a:rPr lang="ja-JP" altLang="en-US" sz="1400" b="1" dirty="0">
                <a:solidFill>
                  <a:srgbClr val="009900"/>
                </a:solidFill>
              </a:rPr>
              <a:t>を繰り返す</a:t>
            </a:r>
          </a:p>
        </p:txBody>
      </p:sp>
      <p:sp>
        <p:nvSpPr>
          <p:cNvPr id="26" name="Line 53"/>
          <p:cNvSpPr>
            <a:spLocks noChangeShapeType="1"/>
          </p:cNvSpPr>
          <p:nvPr/>
        </p:nvSpPr>
        <p:spPr bwMode="auto">
          <a:xfrm flipH="1" flipV="1">
            <a:off x="5225811" y="3809253"/>
            <a:ext cx="432768" cy="9691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7" name="Text Box 52"/>
          <p:cNvSpPr txBox="1">
            <a:spLocks noChangeArrowheads="1"/>
          </p:cNvSpPr>
          <p:nvPr/>
        </p:nvSpPr>
        <p:spPr bwMode="auto">
          <a:xfrm>
            <a:off x="5606913" y="3956684"/>
            <a:ext cx="317426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400" b="1" dirty="0" smtClean="0"/>
              <a:t>q3</a:t>
            </a:r>
            <a:r>
              <a:rPr lang="ja-JP" altLang="en-US" sz="1400" b="1" dirty="0" smtClean="0"/>
              <a:t>から</a:t>
            </a:r>
            <a:r>
              <a:rPr lang="en-US" altLang="ja-JP" sz="1400" b="1" dirty="0" err="1" smtClean="0"/>
              <a:t>qj</a:t>
            </a:r>
            <a:r>
              <a:rPr lang="ja-JP" altLang="en-US" sz="1400" b="1" dirty="0" smtClean="0"/>
              <a:t>へ直接、</a:t>
            </a:r>
            <a:r>
              <a:rPr lang="en-US" altLang="ja-JP" sz="1400" b="1" dirty="0" smtClean="0"/>
              <a:t>q1</a:t>
            </a:r>
            <a:r>
              <a:rPr lang="ja-JP" altLang="en-US" sz="1400" b="1" dirty="0" err="1" smtClean="0"/>
              <a:t>、</a:t>
            </a:r>
            <a:r>
              <a:rPr lang="en-US" altLang="ja-JP" sz="1400" b="1" dirty="0" smtClean="0"/>
              <a:t>q2</a:t>
            </a:r>
            <a:r>
              <a:rPr lang="ja-JP" altLang="en-US" sz="1400" b="1" dirty="0" smtClean="0"/>
              <a:t>を経由して行く</a:t>
            </a:r>
            <a:endParaRPr lang="ja-JP" altLang="en-US" sz="1400" b="1" dirty="0"/>
          </a:p>
        </p:txBody>
      </p:sp>
      <p:cxnSp>
        <p:nvCxnSpPr>
          <p:cNvPr id="28" name="直線矢印コネクタ 27"/>
          <p:cNvCxnSpPr>
            <a:stCxn id="27" idx="0"/>
          </p:cNvCxnSpPr>
          <p:nvPr/>
        </p:nvCxnSpPr>
        <p:spPr>
          <a:xfrm flipH="1" flipV="1">
            <a:off x="6090408" y="3769568"/>
            <a:ext cx="1103639" cy="1871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/>
          <p:cNvSpPr txBox="1"/>
          <p:nvPr/>
        </p:nvSpPr>
        <p:spPr>
          <a:xfrm>
            <a:off x="1229454" y="5757974"/>
            <a:ext cx="56477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この例題では、状態は</a:t>
            </a:r>
            <a:r>
              <a:rPr kumimoji="1" lang="en-US" altLang="ja-JP" dirty="0" smtClean="0"/>
              <a:t>q1,q2,q3</a:t>
            </a:r>
            <a:r>
              <a:rPr kumimoji="1" lang="ja-JP" altLang="en-US" dirty="0" smtClean="0"/>
              <a:t>の</a:t>
            </a:r>
            <a:r>
              <a:rPr kumimoji="1" lang="en-US" altLang="ja-JP" dirty="0" smtClean="0">
                <a:solidFill>
                  <a:srgbClr val="0000FF"/>
                </a:solidFill>
              </a:rPr>
              <a:t>3</a:t>
            </a:r>
            <a:r>
              <a:rPr kumimoji="1" lang="ja-JP" altLang="en-US" dirty="0" smtClean="0"/>
              <a:t>個なので、</a:t>
            </a:r>
            <a:r>
              <a:rPr kumimoji="1" lang="en-US" altLang="ja-JP" dirty="0" smtClean="0"/>
              <a:t>Rij</a:t>
            </a:r>
            <a:r>
              <a:rPr kumimoji="1" lang="en-US" altLang="ja-JP" baseline="30000" dirty="0" smtClean="0"/>
              <a:t>3</a:t>
            </a:r>
            <a:r>
              <a:rPr kumimoji="1" lang="ja-JP" altLang="en-US" dirty="0" err="1" smtClean="0"/>
              <a:t>まで</a:t>
            </a:r>
            <a:r>
              <a:rPr kumimoji="1" lang="ja-JP" altLang="en-US" dirty="0" smtClean="0"/>
              <a:t>計算する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61083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スライド番号プレースホルダー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44C1EA23-C55D-4765-9413-299C58673827}" type="slidenum">
              <a:rPr lang="en-US" altLang="ja-JP" sz="1400" smtClean="0"/>
              <a:pPr eaLnBrk="1" hangingPunct="1">
                <a:spcBef>
                  <a:spcPct val="0"/>
                </a:spcBef>
                <a:buFontTx/>
                <a:buNone/>
              </a:pPr>
              <a:t>8</a:t>
            </a:fld>
            <a:endParaRPr lang="en-US" altLang="ja-JP" sz="1400" smtClean="0"/>
          </a:p>
        </p:txBody>
      </p:sp>
      <p:sp>
        <p:nvSpPr>
          <p:cNvPr id="5124" name="Oval 34"/>
          <p:cNvSpPr>
            <a:spLocks noChangeArrowheads="1"/>
          </p:cNvSpPr>
          <p:nvPr/>
        </p:nvSpPr>
        <p:spPr bwMode="auto">
          <a:xfrm>
            <a:off x="1258888" y="2510610"/>
            <a:ext cx="360362" cy="3603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600"/>
          </a:p>
        </p:txBody>
      </p:sp>
      <p:sp>
        <p:nvSpPr>
          <p:cNvPr id="5125" name="Oval 35"/>
          <p:cNvSpPr>
            <a:spLocks noChangeArrowheads="1"/>
          </p:cNvSpPr>
          <p:nvPr/>
        </p:nvSpPr>
        <p:spPr bwMode="auto">
          <a:xfrm>
            <a:off x="2266950" y="2510610"/>
            <a:ext cx="360363" cy="3603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600"/>
          </a:p>
        </p:txBody>
      </p:sp>
      <p:sp>
        <p:nvSpPr>
          <p:cNvPr id="5126" name="Text Box 36"/>
          <p:cNvSpPr txBox="1">
            <a:spLocks noChangeArrowheads="1"/>
          </p:cNvSpPr>
          <p:nvPr/>
        </p:nvSpPr>
        <p:spPr bwMode="auto">
          <a:xfrm>
            <a:off x="1258888" y="2510610"/>
            <a:ext cx="361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/>
              <a:t>qi</a:t>
            </a:r>
          </a:p>
        </p:txBody>
      </p:sp>
      <p:sp>
        <p:nvSpPr>
          <p:cNvPr id="5127" name="Text Box 37"/>
          <p:cNvSpPr txBox="1">
            <a:spLocks noChangeArrowheads="1"/>
          </p:cNvSpPr>
          <p:nvPr/>
        </p:nvSpPr>
        <p:spPr bwMode="auto">
          <a:xfrm>
            <a:off x="2266950" y="2510610"/>
            <a:ext cx="361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/>
              <a:t>qj</a:t>
            </a:r>
          </a:p>
        </p:txBody>
      </p:sp>
      <p:sp>
        <p:nvSpPr>
          <p:cNvPr id="5128" name="Line 38"/>
          <p:cNvSpPr>
            <a:spLocks noChangeShapeType="1"/>
          </p:cNvSpPr>
          <p:nvPr/>
        </p:nvSpPr>
        <p:spPr bwMode="auto">
          <a:xfrm>
            <a:off x="1619250" y="2726510"/>
            <a:ext cx="647700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5129" name="Text Box 39"/>
          <p:cNvSpPr txBox="1">
            <a:spLocks noChangeArrowheads="1"/>
          </p:cNvSpPr>
          <p:nvPr/>
        </p:nvSpPr>
        <p:spPr bwMode="auto">
          <a:xfrm>
            <a:off x="1763713" y="3447235"/>
            <a:ext cx="425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/>
              <a:t>qk</a:t>
            </a:r>
          </a:p>
        </p:txBody>
      </p:sp>
      <p:sp>
        <p:nvSpPr>
          <p:cNvPr id="5130" name="Oval 40"/>
          <p:cNvSpPr>
            <a:spLocks noChangeArrowheads="1"/>
          </p:cNvSpPr>
          <p:nvPr/>
        </p:nvSpPr>
        <p:spPr bwMode="auto">
          <a:xfrm>
            <a:off x="1763713" y="3447235"/>
            <a:ext cx="360362" cy="3603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600"/>
          </a:p>
        </p:txBody>
      </p:sp>
      <p:sp>
        <p:nvSpPr>
          <p:cNvPr id="5131" name="Line 41"/>
          <p:cNvSpPr>
            <a:spLocks noChangeShapeType="1"/>
          </p:cNvSpPr>
          <p:nvPr/>
        </p:nvSpPr>
        <p:spPr bwMode="auto">
          <a:xfrm>
            <a:off x="1547813" y="2870973"/>
            <a:ext cx="287337" cy="576262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5132" name="Line 42"/>
          <p:cNvSpPr>
            <a:spLocks noChangeShapeType="1"/>
          </p:cNvSpPr>
          <p:nvPr/>
        </p:nvSpPr>
        <p:spPr bwMode="auto">
          <a:xfrm flipV="1">
            <a:off x="2051050" y="2870973"/>
            <a:ext cx="288925" cy="576262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5133" name="Text Box 43"/>
          <p:cNvSpPr txBox="1">
            <a:spLocks noChangeArrowheads="1"/>
          </p:cNvSpPr>
          <p:nvPr/>
        </p:nvSpPr>
        <p:spPr bwMode="auto">
          <a:xfrm>
            <a:off x="3563938" y="2870973"/>
            <a:ext cx="3295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/>
              <a:t>Rij</a:t>
            </a:r>
            <a:r>
              <a:rPr lang="en-US" altLang="ja-JP" sz="1800" baseline="30000"/>
              <a:t>k</a:t>
            </a:r>
            <a:r>
              <a:rPr lang="en-US" altLang="ja-JP" sz="1800"/>
              <a:t>=</a:t>
            </a:r>
            <a:r>
              <a:rPr lang="en-US" altLang="ja-JP" sz="1800">
                <a:solidFill>
                  <a:srgbClr val="FF0000"/>
                </a:solidFill>
              </a:rPr>
              <a:t>Rij</a:t>
            </a:r>
            <a:r>
              <a:rPr lang="en-US" altLang="ja-JP" sz="1800" baseline="30000">
                <a:solidFill>
                  <a:srgbClr val="FF0000"/>
                </a:solidFill>
              </a:rPr>
              <a:t>k-1</a:t>
            </a:r>
            <a:r>
              <a:rPr lang="en-US" altLang="ja-JP" sz="1800"/>
              <a:t>∪Rik</a:t>
            </a:r>
            <a:r>
              <a:rPr lang="en-US" altLang="ja-JP" sz="1800" baseline="30000"/>
              <a:t>k-1</a:t>
            </a:r>
            <a:r>
              <a:rPr lang="en-US" altLang="ja-JP" sz="1800"/>
              <a:t>(Rkk</a:t>
            </a:r>
            <a:r>
              <a:rPr lang="en-US" altLang="ja-JP" sz="1800" baseline="30000"/>
              <a:t>k-1</a:t>
            </a:r>
            <a:r>
              <a:rPr lang="en-US" altLang="ja-JP" sz="1800"/>
              <a:t>)*Rkj</a:t>
            </a:r>
            <a:r>
              <a:rPr lang="en-US" altLang="ja-JP" sz="1800" baseline="30000"/>
              <a:t>k-1</a:t>
            </a:r>
          </a:p>
        </p:txBody>
      </p:sp>
      <p:sp>
        <p:nvSpPr>
          <p:cNvPr id="5134" name="Text Box 44"/>
          <p:cNvSpPr txBox="1">
            <a:spLocks noChangeArrowheads="1"/>
          </p:cNvSpPr>
          <p:nvPr/>
        </p:nvSpPr>
        <p:spPr bwMode="auto">
          <a:xfrm>
            <a:off x="4601068" y="2253107"/>
            <a:ext cx="335861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400" dirty="0" smtClean="0"/>
              <a:t>qi</a:t>
            </a:r>
            <a:r>
              <a:rPr lang="ja-JP" altLang="en-US" sz="1400" dirty="0" smtClean="0"/>
              <a:t>から</a:t>
            </a:r>
            <a:r>
              <a:rPr lang="en-US" altLang="ja-JP" sz="1400" dirty="0" err="1" smtClean="0"/>
              <a:t>qj</a:t>
            </a:r>
            <a:r>
              <a:rPr lang="ja-JP" altLang="en-US" sz="1400" dirty="0"/>
              <a:t>へ直接、</a:t>
            </a:r>
            <a:r>
              <a:rPr lang="en-US" altLang="ja-JP" sz="1400" dirty="0"/>
              <a:t>q1</a:t>
            </a:r>
            <a:r>
              <a:rPr lang="ja-JP" altLang="en-US" sz="1400" dirty="0"/>
              <a:t>・・・</a:t>
            </a:r>
            <a:r>
              <a:rPr lang="en-US" altLang="ja-JP" sz="1400" dirty="0"/>
              <a:t>qk-1</a:t>
            </a:r>
            <a:r>
              <a:rPr lang="ja-JP" altLang="en-US" sz="1400" dirty="0"/>
              <a:t>を経由して行く</a:t>
            </a:r>
          </a:p>
        </p:txBody>
      </p:sp>
      <p:sp>
        <p:nvSpPr>
          <p:cNvPr id="5135" name="Line 47"/>
          <p:cNvSpPr>
            <a:spLocks noChangeShapeType="1"/>
          </p:cNvSpPr>
          <p:nvPr/>
        </p:nvSpPr>
        <p:spPr bwMode="auto">
          <a:xfrm flipH="1">
            <a:off x="4284663" y="2510610"/>
            <a:ext cx="86360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5136" name="Text Box 52"/>
          <p:cNvSpPr txBox="1">
            <a:spLocks noChangeArrowheads="1"/>
          </p:cNvSpPr>
          <p:nvPr/>
        </p:nvSpPr>
        <p:spPr bwMode="auto">
          <a:xfrm>
            <a:off x="1619250" y="2294710"/>
            <a:ext cx="6619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>
                <a:solidFill>
                  <a:srgbClr val="FF0000"/>
                </a:solidFill>
              </a:rPr>
              <a:t>Rij</a:t>
            </a:r>
            <a:r>
              <a:rPr lang="en-US" altLang="ja-JP" sz="1800" baseline="30000">
                <a:solidFill>
                  <a:srgbClr val="FF0000"/>
                </a:solidFill>
              </a:rPr>
              <a:t>k-1</a:t>
            </a:r>
          </a:p>
        </p:txBody>
      </p:sp>
      <p:sp>
        <p:nvSpPr>
          <p:cNvPr id="5137" name="Text Box 53"/>
          <p:cNvSpPr txBox="1">
            <a:spLocks noChangeArrowheads="1"/>
          </p:cNvSpPr>
          <p:nvPr/>
        </p:nvSpPr>
        <p:spPr bwMode="auto">
          <a:xfrm>
            <a:off x="755650" y="3015435"/>
            <a:ext cx="7254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/>
              <a:t>Rik</a:t>
            </a:r>
            <a:r>
              <a:rPr lang="en-US" altLang="ja-JP" sz="1800" baseline="30000"/>
              <a:t>k-1</a:t>
            </a:r>
          </a:p>
        </p:txBody>
      </p:sp>
      <p:sp>
        <p:nvSpPr>
          <p:cNvPr id="5138" name="Text Box 54"/>
          <p:cNvSpPr txBox="1">
            <a:spLocks noChangeArrowheads="1"/>
          </p:cNvSpPr>
          <p:nvPr/>
        </p:nvSpPr>
        <p:spPr bwMode="auto">
          <a:xfrm>
            <a:off x="2124075" y="3015435"/>
            <a:ext cx="7762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ja-JP" sz="1800"/>
              <a:t>Rkj</a:t>
            </a:r>
            <a:r>
              <a:rPr lang="en-US" altLang="ja-JP" sz="1800" baseline="30000"/>
              <a:t>k-1</a:t>
            </a:r>
          </a:p>
        </p:txBody>
      </p:sp>
      <p:sp>
        <p:nvSpPr>
          <p:cNvPr id="5139" name="Text Box 55"/>
          <p:cNvSpPr txBox="1">
            <a:spLocks noChangeArrowheads="1"/>
          </p:cNvSpPr>
          <p:nvPr/>
        </p:nvSpPr>
        <p:spPr bwMode="auto">
          <a:xfrm>
            <a:off x="611188" y="764704"/>
            <a:ext cx="7705228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/>
              <a:t>（５</a:t>
            </a:r>
            <a:r>
              <a:rPr lang="ja-JP" altLang="en-US" sz="1800" dirty="0" smtClean="0"/>
              <a:t>）一般には、</a:t>
            </a:r>
            <a:r>
              <a:rPr lang="en-US" altLang="ja-JP" sz="1800" dirty="0" smtClean="0"/>
              <a:t>qi</a:t>
            </a:r>
            <a:r>
              <a:rPr lang="ja-JP" altLang="en-US" sz="1800" dirty="0"/>
              <a:t>から</a:t>
            </a:r>
            <a:r>
              <a:rPr lang="en-US" altLang="ja-JP" sz="1800" dirty="0" err="1"/>
              <a:t>qj</a:t>
            </a:r>
            <a:r>
              <a:rPr lang="ja-JP" altLang="en-US" sz="1800" dirty="0"/>
              <a:t>に</a:t>
            </a:r>
            <a:r>
              <a:rPr lang="ja-JP" altLang="en-US" sz="1600" dirty="0" smtClean="0">
                <a:solidFill>
                  <a:srgbClr val="FF0000"/>
                </a:solidFill>
              </a:rPr>
              <a:t>直接状態推移する場合</a:t>
            </a:r>
            <a:r>
              <a:rPr lang="ja-JP" altLang="en-US" sz="1600" dirty="0">
                <a:solidFill>
                  <a:srgbClr val="FF0000"/>
                </a:solidFill>
              </a:rPr>
              <a:t>、</a:t>
            </a:r>
            <a:r>
              <a:rPr lang="en-US" altLang="ja-JP" sz="1600" dirty="0">
                <a:solidFill>
                  <a:srgbClr val="FF0000"/>
                </a:solidFill>
              </a:rPr>
              <a:t>q1</a:t>
            </a:r>
            <a:r>
              <a:rPr lang="ja-JP" altLang="en-US" sz="1600" dirty="0" err="1">
                <a:solidFill>
                  <a:srgbClr val="FF0000"/>
                </a:solidFill>
              </a:rPr>
              <a:t>、</a:t>
            </a:r>
            <a:r>
              <a:rPr lang="en-US" altLang="ja-JP" sz="1600" dirty="0">
                <a:solidFill>
                  <a:srgbClr val="FF0000"/>
                </a:solidFill>
              </a:rPr>
              <a:t>q2</a:t>
            </a:r>
            <a:r>
              <a:rPr lang="ja-JP" altLang="en-US" sz="1600" dirty="0" err="1">
                <a:solidFill>
                  <a:srgbClr val="FF0000"/>
                </a:solidFill>
              </a:rPr>
              <a:t>、</a:t>
            </a:r>
            <a:r>
              <a:rPr lang="en-US" altLang="ja-JP" sz="1600" dirty="0">
                <a:solidFill>
                  <a:srgbClr val="FF0000"/>
                </a:solidFill>
              </a:rPr>
              <a:t>q3</a:t>
            </a:r>
            <a:r>
              <a:rPr lang="ja-JP" altLang="en-US" sz="1600" dirty="0">
                <a:solidFill>
                  <a:srgbClr val="FF0000"/>
                </a:solidFill>
              </a:rPr>
              <a:t>・・・</a:t>
            </a:r>
            <a:r>
              <a:rPr lang="en-US" altLang="ja-JP" sz="1600" dirty="0">
                <a:solidFill>
                  <a:srgbClr val="FF0000"/>
                </a:solidFill>
              </a:rPr>
              <a:t>qk-1</a:t>
            </a:r>
            <a:r>
              <a:rPr lang="ja-JP" altLang="en-US" sz="1600" dirty="0"/>
              <a:t>と</a:t>
            </a:r>
            <a:r>
              <a:rPr lang="en-US" altLang="ja-JP" sz="1600" dirty="0" err="1"/>
              <a:t>qk</a:t>
            </a:r>
            <a:r>
              <a:rPr lang="ja-JP" altLang="en-US" sz="1600" dirty="0"/>
              <a:t>を経由</a:t>
            </a:r>
            <a:r>
              <a:rPr lang="ja-JP" altLang="en-US" sz="1600" dirty="0" smtClean="0"/>
              <a:t>して</a:t>
            </a:r>
            <a:endParaRPr lang="en-US" altLang="ja-JP" sz="1600" dirty="0" smtClean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600" dirty="0"/>
              <a:t>　</a:t>
            </a:r>
            <a:r>
              <a:rPr lang="ja-JP" altLang="en-US" sz="1600" dirty="0" smtClean="0"/>
              <a:t>　行く場合の入力記号列の集合　</a:t>
            </a:r>
            <a:r>
              <a:rPr lang="en-US" altLang="ja-JP" sz="1600" dirty="0" err="1" smtClean="0"/>
              <a:t>Rij</a:t>
            </a:r>
            <a:r>
              <a:rPr lang="en-US" altLang="ja-JP" sz="1600" baseline="30000" dirty="0" err="1" smtClean="0"/>
              <a:t>k</a:t>
            </a:r>
            <a:endParaRPr lang="ja-JP" altLang="en-US" sz="1600" baseline="30000" dirty="0"/>
          </a:p>
        </p:txBody>
      </p:sp>
      <p:sp>
        <p:nvSpPr>
          <p:cNvPr id="5140" name="Freeform 58"/>
          <p:cNvSpPr>
            <a:spLocks/>
          </p:cNvSpPr>
          <p:nvPr/>
        </p:nvSpPr>
        <p:spPr bwMode="auto">
          <a:xfrm>
            <a:off x="1547813" y="3736160"/>
            <a:ext cx="696912" cy="433388"/>
          </a:xfrm>
          <a:custGeom>
            <a:avLst/>
            <a:gdLst>
              <a:gd name="T0" fmla="*/ 2147483647 w 439"/>
              <a:gd name="T1" fmla="*/ 0 h 273"/>
              <a:gd name="T2" fmla="*/ 2147483647 w 439"/>
              <a:gd name="T3" fmla="*/ 2147483647 h 273"/>
              <a:gd name="T4" fmla="*/ 2147483647 w 439"/>
              <a:gd name="T5" fmla="*/ 2147483647 h 273"/>
              <a:gd name="T6" fmla="*/ 2147483647 w 439"/>
              <a:gd name="T7" fmla="*/ 2147483647 h 273"/>
              <a:gd name="T8" fmla="*/ 2147483647 w 439"/>
              <a:gd name="T9" fmla="*/ 0 h 27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39" h="273">
                <a:moveTo>
                  <a:pt x="144" y="0"/>
                </a:moveTo>
                <a:cubicBezTo>
                  <a:pt x="72" y="46"/>
                  <a:pt x="0" y="92"/>
                  <a:pt x="8" y="137"/>
                </a:cubicBezTo>
                <a:cubicBezTo>
                  <a:pt x="16" y="182"/>
                  <a:pt x="122" y="273"/>
                  <a:pt x="190" y="273"/>
                </a:cubicBezTo>
                <a:cubicBezTo>
                  <a:pt x="258" y="273"/>
                  <a:pt x="393" y="182"/>
                  <a:pt x="416" y="137"/>
                </a:cubicBezTo>
                <a:cubicBezTo>
                  <a:pt x="439" y="92"/>
                  <a:pt x="382" y="46"/>
                  <a:pt x="326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5141" name="Text Box 60"/>
          <p:cNvSpPr txBox="1">
            <a:spLocks noChangeArrowheads="1"/>
          </p:cNvSpPr>
          <p:nvPr/>
        </p:nvSpPr>
        <p:spPr bwMode="auto">
          <a:xfrm>
            <a:off x="2052638" y="3952060"/>
            <a:ext cx="7889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/>
              <a:t>Rkk</a:t>
            </a:r>
            <a:r>
              <a:rPr lang="en-US" altLang="ja-JP" sz="1800" baseline="30000"/>
              <a:t>k-1</a:t>
            </a:r>
          </a:p>
        </p:txBody>
      </p:sp>
      <p:sp>
        <p:nvSpPr>
          <p:cNvPr id="5142" name="Text Box 63"/>
          <p:cNvSpPr txBox="1">
            <a:spLocks noChangeArrowheads="1"/>
          </p:cNvSpPr>
          <p:nvPr/>
        </p:nvSpPr>
        <p:spPr bwMode="auto">
          <a:xfrm>
            <a:off x="2872069" y="3663135"/>
            <a:ext cx="340830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400" dirty="0" smtClean="0"/>
              <a:t>qi</a:t>
            </a:r>
            <a:r>
              <a:rPr lang="ja-JP" altLang="en-US" sz="1400" dirty="0" smtClean="0"/>
              <a:t>から</a:t>
            </a:r>
            <a:r>
              <a:rPr lang="en-US" altLang="ja-JP" sz="1400" dirty="0" err="1" smtClean="0"/>
              <a:t>qk</a:t>
            </a:r>
            <a:r>
              <a:rPr lang="ja-JP" altLang="en-US" sz="1400" dirty="0"/>
              <a:t>へ直接、</a:t>
            </a:r>
            <a:r>
              <a:rPr lang="en-US" altLang="ja-JP" sz="1400" dirty="0"/>
              <a:t>q1</a:t>
            </a:r>
            <a:r>
              <a:rPr lang="ja-JP" altLang="en-US" sz="1400" dirty="0"/>
              <a:t>・・・</a:t>
            </a:r>
            <a:r>
              <a:rPr lang="en-US" altLang="ja-JP" sz="1400" dirty="0"/>
              <a:t>qk-1</a:t>
            </a:r>
            <a:r>
              <a:rPr lang="ja-JP" altLang="en-US" sz="1400" dirty="0"/>
              <a:t>を経由して行く</a:t>
            </a:r>
          </a:p>
        </p:txBody>
      </p:sp>
      <p:sp>
        <p:nvSpPr>
          <p:cNvPr id="5143" name="Line 64"/>
          <p:cNvSpPr>
            <a:spLocks noChangeShapeType="1"/>
          </p:cNvSpPr>
          <p:nvPr/>
        </p:nvSpPr>
        <p:spPr bwMode="auto">
          <a:xfrm flipV="1">
            <a:off x="4463803" y="3159103"/>
            <a:ext cx="492104" cy="50403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4" name="Text Box 52"/>
          <p:cNvSpPr txBox="1">
            <a:spLocks noChangeArrowheads="1"/>
          </p:cNvSpPr>
          <p:nvPr/>
        </p:nvSpPr>
        <p:spPr bwMode="auto">
          <a:xfrm>
            <a:off x="2972030" y="4301743"/>
            <a:ext cx="396775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400" b="1" dirty="0" err="1" smtClean="0">
                <a:solidFill>
                  <a:srgbClr val="009900"/>
                </a:solidFill>
              </a:rPr>
              <a:t>qk</a:t>
            </a:r>
            <a:r>
              <a:rPr lang="ja-JP" altLang="en-US" sz="1400" b="1" dirty="0" smtClean="0">
                <a:solidFill>
                  <a:srgbClr val="009900"/>
                </a:solidFill>
              </a:rPr>
              <a:t>から</a:t>
            </a:r>
            <a:r>
              <a:rPr lang="en-US" altLang="ja-JP" sz="1400" b="1" dirty="0" err="1" smtClean="0">
                <a:solidFill>
                  <a:srgbClr val="009900"/>
                </a:solidFill>
              </a:rPr>
              <a:t>qk</a:t>
            </a:r>
            <a:r>
              <a:rPr lang="ja-JP" altLang="en-US" sz="1400" b="1" dirty="0" smtClean="0">
                <a:solidFill>
                  <a:srgbClr val="009900"/>
                </a:solidFill>
              </a:rPr>
              <a:t>へ</a:t>
            </a:r>
            <a:r>
              <a:rPr lang="ja-JP" altLang="en-US" sz="1400" b="1" dirty="0">
                <a:solidFill>
                  <a:srgbClr val="009900"/>
                </a:solidFill>
              </a:rPr>
              <a:t>直接、</a:t>
            </a:r>
            <a:r>
              <a:rPr lang="en-US" altLang="ja-JP" sz="1400" b="1" dirty="0" smtClean="0">
                <a:solidFill>
                  <a:srgbClr val="009900"/>
                </a:solidFill>
              </a:rPr>
              <a:t>q1,q2,</a:t>
            </a:r>
            <a:r>
              <a:rPr lang="ja-JP" altLang="en-US" sz="1400" b="1" dirty="0" smtClean="0">
                <a:solidFill>
                  <a:srgbClr val="009900"/>
                </a:solidFill>
              </a:rPr>
              <a:t>・・・</a:t>
            </a:r>
            <a:r>
              <a:rPr lang="en-US" altLang="ja-JP" sz="1400" b="1" dirty="0" smtClean="0">
                <a:solidFill>
                  <a:srgbClr val="009900"/>
                </a:solidFill>
              </a:rPr>
              <a:t>,qk-1</a:t>
            </a:r>
            <a:r>
              <a:rPr lang="ja-JP" altLang="en-US" sz="1400" b="1" dirty="0" smtClean="0">
                <a:solidFill>
                  <a:srgbClr val="009900"/>
                </a:solidFill>
              </a:rPr>
              <a:t>経由</a:t>
            </a:r>
            <a:r>
              <a:rPr lang="ja-JP" altLang="en-US" sz="1400" b="1" dirty="0">
                <a:solidFill>
                  <a:srgbClr val="009900"/>
                </a:solidFill>
              </a:rPr>
              <a:t>を繰り返す</a:t>
            </a:r>
          </a:p>
        </p:txBody>
      </p:sp>
      <p:sp>
        <p:nvSpPr>
          <p:cNvPr id="25" name="Text Box 52"/>
          <p:cNvSpPr txBox="1">
            <a:spLocks noChangeArrowheads="1"/>
          </p:cNvSpPr>
          <p:nvPr/>
        </p:nvSpPr>
        <p:spPr bwMode="auto">
          <a:xfrm>
            <a:off x="4639213" y="4849415"/>
            <a:ext cx="39597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400" b="1" dirty="0" err="1" smtClean="0"/>
              <a:t>qk</a:t>
            </a:r>
            <a:r>
              <a:rPr lang="ja-JP" altLang="en-US" sz="1400" b="1" dirty="0" smtClean="0"/>
              <a:t>から</a:t>
            </a:r>
            <a:r>
              <a:rPr lang="en-US" altLang="ja-JP" sz="1400" b="1" dirty="0" err="1" smtClean="0"/>
              <a:t>qj</a:t>
            </a:r>
            <a:r>
              <a:rPr lang="ja-JP" altLang="en-US" sz="1400" b="1" dirty="0" smtClean="0"/>
              <a:t>へ、直接、</a:t>
            </a:r>
            <a:r>
              <a:rPr lang="en-US" altLang="ja-JP" sz="1400" b="1" dirty="0" smtClean="0"/>
              <a:t>q1,q2,</a:t>
            </a:r>
            <a:r>
              <a:rPr lang="ja-JP" altLang="en-US" sz="1400" b="1" dirty="0" smtClean="0"/>
              <a:t>・・・</a:t>
            </a:r>
            <a:r>
              <a:rPr lang="en-US" altLang="ja-JP" sz="1400" b="1" dirty="0" smtClean="0"/>
              <a:t>,qk-1</a:t>
            </a:r>
            <a:r>
              <a:rPr lang="ja-JP" altLang="en-US" sz="1400" b="1" dirty="0" smtClean="0"/>
              <a:t>を経由して行く</a:t>
            </a:r>
            <a:endParaRPr lang="ja-JP" altLang="en-US" sz="1400" b="1" dirty="0"/>
          </a:p>
        </p:txBody>
      </p:sp>
      <p:sp>
        <p:nvSpPr>
          <p:cNvPr id="26" name="Line 64"/>
          <p:cNvSpPr>
            <a:spLocks noChangeShapeType="1"/>
          </p:cNvSpPr>
          <p:nvPr/>
        </p:nvSpPr>
        <p:spPr bwMode="auto">
          <a:xfrm flipV="1">
            <a:off x="5014654" y="3159102"/>
            <a:ext cx="432665" cy="114264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7" name="Line 64"/>
          <p:cNvSpPr>
            <a:spLocks noChangeShapeType="1"/>
          </p:cNvSpPr>
          <p:nvPr/>
        </p:nvSpPr>
        <p:spPr bwMode="auto">
          <a:xfrm flipH="1" flipV="1">
            <a:off x="6373335" y="3159103"/>
            <a:ext cx="901350" cy="1690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2733388" y="1700808"/>
            <a:ext cx="39661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途中で</a:t>
            </a:r>
            <a:r>
              <a:rPr kumimoji="1" lang="en-US" altLang="ja-JP" dirty="0" smtClean="0"/>
              <a:t>k</a:t>
            </a:r>
            <a:r>
              <a:rPr kumimoji="1" lang="ja-JP" altLang="en-US" dirty="0" smtClean="0"/>
              <a:t>個の状態（</a:t>
            </a:r>
            <a:r>
              <a:rPr kumimoji="1" lang="en-US" altLang="ja-JP" dirty="0" smtClean="0"/>
              <a:t>q1,q2,</a:t>
            </a:r>
            <a:r>
              <a:rPr kumimoji="1" lang="ja-JP" altLang="en-US" dirty="0" smtClean="0"/>
              <a:t>・・・</a:t>
            </a:r>
            <a:r>
              <a:rPr lang="en-US" altLang="ja-JP" dirty="0" err="1" smtClean="0"/>
              <a:t>qk</a:t>
            </a:r>
            <a:r>
              <a:rPr lang="ja-JP" altLang="en-US" dirty="0" smtClean="0"/>
              <a:t>）を経由す</a:t>
            </a:r>
            <a:r>
              <a:rPr lang="ja-JP" altLang="en-US" dirty="0"/>
              <a:t>る</a:t>
            </a:r>
            <a:endParaRPr kumimoji="1" lang="en-US" altLang="ja-JP" dirty="0" smtClean="0"/>
          </a:p>
        </p:txBody>
      </p:sp>
      <p:sp>
        <p:nvSpPr>
          <p:cNvPr id="28" name="Line 47"/>
          <p:cNvSpPr>
            <a:spLocks noChangeShapeType="1"/>
          </p:cNvSpPr>
          <p:nvPr/>
        </p:nvSpPr>
        <p:spPr bwMode="auto">
          <a:xfrm flipH="1">
            <a:off x="3851920" y="1975194"/>
            <a:ext cx="143818" cy="96721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118394" y="5589240"/>
            <a:ext cx="7889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図</a:t>
            </a:r>
            <a:r>
              <a:rPr kumimoji="1" lang="en-US" altLang="ja-JP" dirty="0" smtClean="0"/>
              <a:t>2.46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スライド番号プレースホルダー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1237396-BE9D-4E99-A0ED-84E92DBDEB25}" type="slidenum">
              <a:rPr lang="en-US" altLang="ja-JP" sz="1400" smtClean="0"/>
              <a:pPr eaLnBrk="1" hangingPunct="1">
                <a:spcBef>
                  <a:spcPct val="0"/>
                </a:spcBef>
                <a:buFontTx/>
                <a:buNone/>
              </a:pPr>
              <a:t>9</a:t>
            </a:fld>
            <a:endParaRPr lang="en-US" altLang="ja-JP" sz="1400" smtClean="0"/>
          </a:p>
        </p:txBody>
      </p:sp>
      <p:sp>
        <p:nvSpPr>
          <p:cNvPr id="2052" name="Text Box 5"/>
          <p:cNvSpPr txBox="1">
            <a:spLocks noChangeArrowheads="1"/>
          </p:cNvSpPr>
          <p:nvPr/>
        </p:nvSpPr>
        <p:spPr bwMode="auto">
          <a:xfrm>
            <a:off x="515361" y="2429966"/>
            <a:ext cx="3025187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ja-JP" sz="1600" dirty="0" smtClean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ja-JP" sz="1600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6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600" dirty="0"/>
              <a:t>L(M)=            ∪</a:t>
            </a:r>
            <a:r>
              <a:rPr lang="ja-JP" altLang="en-US" sz="1600" dirty="0"/>
              <a:t>　　　　　∪・・・∪</a:t>
            </a:r>
          </a:p>
        </p:txBody>
      </p:sp>
      <p:sp>
        <p:nvSpPr>
          <p:cNvPr id="2081" name="Text Box 6"/>
          <p:cNvSpPr txBox="1">
            <a:spLocks noChangeArrowheads="1"/>
          </p:cNvSpPr>
          <p:nvPr/>
        </p:nvSpPr>
        <p:spPr bwMode="auto">
          <a:xfrm>
            <a:off x="3624263" y="5776913"/>
            <a:ext cx="330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600" b="1"/>
              <a:t>R</a:t>
            </a:r>
          </a:p>
        </p:txBody>
      </p:sp>
      <p:sp>
        <p:nvSpPr>
          <p:cNvPr id="2082" name="Text Box 7"/>
          <p:cNvSpPr txBox="1">
            <a:spLocks noChangeArrowheads="1"/>
          </p:cNvSpPr>
          <p:nvPr/>
        </p:nvSpPr>
        <p:spPr bwMode="auto">
          <a:xfrm>
            <a:off x="3778828" y="5877272"/>
            <a:ext cx="43313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400" dirty="0"/>
              <a:t>1</a:t>
            </a:r>
            <a:r>
              <a:rPr lang="en-US" altLang="ja-JP" sz="1400" dirty="0">
                <a:solidFill>
                  <a:srgbClr val="009900"/>
                </a:solidFill>
              </a:rPr>
              <a:t>f</a:t>
            </a:r>
            <a:r>
              <a:rPr lang="en-US" altLang="ja-JP" sz="1400" baseline="-25000" dirty="0">
                <a:solidFill>
                  <a:srgbClr val="009900"/>
                </a:solidFill>
              </a:rPr>
              <a:t>m</a:t>
            </a:r>
          </a:p>
        </p:txBody>
      </p:sp>
      <p:sp>
        <p:nvSpPr>
          <p:cNvPr id="2083" name="Text Box 8"/>
          <p:cNvSpPr txBox="1">
            <a:spLocks noChangeArrowheads="1"/>
          </p:cNvSpPr>
          <p:nvPr/>
        </p:nvSpPr>
        <p:spPr bwMode="auto">
          <a:xfrm>
            <a:off x="3787776" y="5661025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400"/>
              <a:t>n</a:t>
            </a:r>
          </a:p>
        </p:txBody>
      </p:sp>
      <p:grpSp>
        <p:nvGrpSpPr>
          <p:cNvPr id="2054" name="Group 10"/>
          <p:cNvGrpSpPr>
            <a:grpSpLocks/>
          </p:cNvGrpSpPr>
          <p:nvPr/>
        </p:nvGrpSpPr>
        <p:grpSpPr bwMode="auto">
          <a:xfrm>
            <a:off x="3551238" y="3006725"/>
            <a:ext cx="596900" cy="525462"/>
            <a:chOff x="1552" y="2341"/>
            <a:chExt cx="376" cy="331"/>
          </a:xfrm>
        </p:grpSpPr>
        <p:sp>
          <p:nvSpPr>
            <p:cNvPr id="2078" name="Text Box 11"/>
            <p:cNvSpPr txBox="1">
              <a:spLocks noChangeArrowheads="1"/>
            </p:cNvSpPr>
            <p:nvPr/>
          </p:nvSpPr>
          <p:spPr bwMode="auto">
            <a:xfrm>
              <a:off x="1552" y="2414"/>
              <a:ext cx="2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1600"/>
                <a:t>R</a:t>
              </a:r>
            </a:p>
          </p:txBody>
        </p:sp>
        <p:sp>
          <p:nvSpPr>
            <p:cNvPr id="2079" name="Text Box 12"/>
            <p:cNvSpPr txBox="1">
              <a:spLocks noChangeArrowheads="1"/>
            </p:cNvSpPr>
            <p:nvPr/>
          </p:nvSpPr>
          <p:spPr bwMode="auto">
            <a:xfrm>
              <a:off x="1655" y="2478"/>
              <a:ext cx="273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1400" dirty="0"/>
                <a:t>1</a:t>
              </a:r>
              <a:r>
                <a:rPr lang="en-US" altLang="ja-JP" sz="1400" dirty="0">
                  <a:solidFill>
                    <a:srgbClr val="00B050"/>
                  </a:solidFill>
                </a:rPr>
                <a:t>f</a:t>
              </a:r>
              <a:r>
                <a:rPr lang="en-US" altLang="ja-JP" sz="1400" baseline="-25000" dirty="0">
                  <a:solidFill>
                    <a:srgbClr val="00B050"/>
                  </a:solidFill>
                </a:rPr>
                <a:t>m</a:t>
              </a:r>
            </a:p>
          </p:txBody>
        </p:sp>
        <p:sp>
          <p:nvSpPr>
            <p:cNvPr id="2080" name="Text Box 13"/>
            <p:cNvSpPr txBox="1">
              <a:spLocks noChangeArrowheads="1"/>
            </p:cNvSpPr>
            <p:nvPr/>
          </p:nvSpPr>
          <p:spPr bwMode="auto">
            <a:xfrm>
              <a:off x="1655" y="2341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1400"/>
                <a:t>n</a:t>
              </a:r>
            </a:p>
          </p:txBody>
        </p:sp>
      </p:grpSp>
      <p:grpSp>
        <p:nvGrpSpPr>
          <p:cNvPr id="2055" name="Group 14"/>
          <p:cNvGrpSpPr>
            <a:grpSpLocks/>
          </p:cNvGrpSpPr>
          <p:nvPr/>
        </p:nvGrpSpPr>
        <p:grpSpPr bwMode="auto">
          <a:xfrm>
            <a:off x="2111375" y="3006725"/>
            <a:ext cx="565150" cy="525462"/>
            <a:chOff x="1552" y="2341"/>
            <a:chExt cx="356" cy="331"/>
          </a:xfrm>
        </p:grpSpPr>
        <p:sp>
          <p:nvSpPr>
            <p:cNvPr id="2075" name="Text Box 15"/>
            <p:cNvSpPr txBox="1">
              <a:spLocks noChangeArrowheads="1"/>
            </p:cNvSpPr>
            <p:nvPr/>
          </p:nvSpPr>
          <p:spPr bwMode="auto">
            <a:xfrm>
              <a:off x="1552" y="2414"/>
              <a:ext cx="2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1600"/>
                <a:t>R</a:t>
              </a:r>
            </a:p>
          </p:txBody>
        </p:sp>
        <p:sp>
          <p:nvSpPr>
            <p:cNvPr id="2076" name="Text Box 16"/>
            <p:cNvSpPr txBox="1">
              <a:spLocks noChangeArrowheads="1"/>
            </p:cNvSpPr>
            <p:nvPr/>
          </p:nvSpPr>
          <p:spPr bwMode="auto">
            <a:xfrm>
              <a:off x="1655" y="2478"/>
              <a:ext cx="253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1400" dirty="0"/>
                <a:t>1</a:t>
              </a:r>
              <a:r>
                <a:rPr lang="en-US" altLang="ja-JP" sz="1400" dirty="0">
                  <a:solidFill>
                    <a:srgbClr val="00B050"/>
                  </a:solidFill>
                </a:rPr>
                <a:t>f</a:t>
              </a:r>
              <a:r>
                <a:rPr lang="en-US" altLang="ja-JP" sz="1400" baseline="-25000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2077" name="Text Box 17"/>
            <p:cNvSpPr txBox="1">
              <a:spLocks noChangeArrowheads="1"/>
            </p:cNvSpPr>
            <p:nvPr/>
          </p:nvSpPr>
          <p:spPr bwMode="auto">
            <a:xfrm>
              <a:off x="1655" y="2341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1400"/>
                <a:t>n</a:t>
              </a:r>
            </a:p>
          </p:txBody>
        </p:sp>
      </p:grpSp>
      <p:grpSp>
        <p:nvGrpSpPr>
          <p:cNvPr id="2056" name="Group 18"/>
          <p:cNvGrpSpPr>
            <a:grpSpLocks/>
          </p:cNvGrpSpPr>
          <p:nvPr/>
        </p:nvGrpSpPr>
        <p:grpSpPr bwMode="auto">
          <a:xfrm>
            <a:off x="1247775" y="3006725"/>
            <a:ext cx="565150" cy="525462"/>
            <a:chOff x="1552" y="2341"/>
            <a:chExt cx="356" cy="331"/>
          </a:xfrm>
        </p:grpSpPr>
        <p:sp>
          <p:nvSpPr>
            <p:cNvPr id="2072" name="Text Box 19"/>
            <p:cNvSpPr txBox="1">
              <a:spLocks noChangeArrowheads="1"/>
            </p:cNvSpPr>
            <p:nvPr/>
          </p:nvSpPr>
          <p:spPr bwMode="auto">
            <a:xfrm>
              <a:off x="1552" y="2414"/>
              <a:ext cx="2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1600"/>
                <a:t>R</a:t>
              </a:r>
            </a:p>
          </p:txBody>
        </p:sp>
        <p:sp>
          <p:nvSpPr>
            <p:cNvPr id="2073" name="Text Box 20"/>
            <p:cNvSpPr txBox="1">
              <a:spLocks noChangeArrowheads="1"/>
            </p:cNvSpPr>
            <p:nvPr/>
          </p:nvSpPr>
          <p:spPr bwMode="auto">
            <a:xfrm>
              <a:off x="1655" y="2478"/>
              <a:ext cx="253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1400" dirty="0"/>
                <a:t>1</a:t>
              </a:r>
              <a:r>
                <a:rPr lang="en-US" altLang="ja-JP" sz="1400" dirty="0">
                  <a:solidFill>
                    <a:srgbClr val="00B050"/>
                  </a:solidFill>
                </a:rPr>
                <a:t>f</a:t>
              </a:r>
              <a:r>
                <a:rPr lang="en-US" altLang="ja-JP" sz="1400" baseline="-25000" dirty="0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2074" name="Text Box 21"/>
            <p:cNvSpPr txBox="1">
              <a:spLocks noChangeArrowheads="1"/>
            </p:cNvSpPr>
            <p:nvPr/>
          </p:nvSpPr>
          <p:spPr bwMode="auto">
            <a:xfrm>
              <a:off x="1655" y="2341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1400"/>
                <a:t>n</a:t>
              </a:r>
            </a:p>
          </p:txBody>
        </p:sp>
      </p:grpSp>
      <p:sp>
        <p:nvSpPr>
          <p:cNvPr id="2057" name="Text Box 23"/>
          <p:cNvSpPr txBox="1">
            <a:spLocks noChangeArrowheads="1"/>
          </p:cNvSpPr>
          <p:nvPr/>
        </p:nvSpPr>
        <p:spPr bwMode="auto">
          <a:xfrm>
            <a:off x="815975" y="4005263"/>
            <a:ext cx="2311400" cy="106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600" dirty="0"/>
              <a:t>初期状態　</a:t>
            </a:r>
            <a:r>
              <a:rPr lang="en-US" altLang="ja-JP" sz="1600" dirty="0"/>
              <a:t>q1</a:t>
            </a:r>
            <a:r>
              <a:rPr lang="ja-JP" altLang="en-US" sz="1600" dirty="0"/>
              <a:t>から始めて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600" dirty="0"/>
              <a:t>n</a:t>
            </a:r>
            <a:r>
              <a:rPr lang="ja-JP" altLang="en-US" sz="1600" dirty="0"/>
              <a:t>個の状態を経由して最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600" dirty="0"/>
              <a:t>終状態</a:t>
            </a:r>
            <a:r>
              <a:rPr lang="en-US" altLang="ja-JP" sz="1600" dirty="0"/>
              <a:t>q</a:t>
            </a:r>
            <a:r>
              <a:rPr lang="en-US" altLang="ja-JP" sz="1600" dirty="0">
                <a:solidFill>
                  <a:srgbClr val="00B050"/>
                </a:solidFill>
              </a:rPr>
              <a:t>f</a:t>
            </a:r>
            <a:r>
              <a:rPr lang="en-US" altLang="ja-JP" sz="1600" baseline="-25000" dirty="0">
                <a:solidFill>
                  <a:srgbClr val="00B050"/>
                </a:solidFill>
              </a:rPr>
              <a:t>1</a:t>
            </a:r>
            <a:r>
              <a:rPr lang="ja-JP" altLang="en-US" sz="1600" dirty="0" err="1"/>
              <a:t>に到</a:t>
            </a:r>
            <a:r>
              <a:rPr lang="ja-JP" altLang="en-US" sz="1600" dirty="0"/>
              <a:t>達させる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600" dirty="0"/>
              <a:t>入力記号列の集合</a:t>
            </a:r>
          </a:p>
        </p:txBody>
      </p:sp>
      <p:sp>
        <p:nvSpPr>
          <p:cNvPr id="2058" name="Text Box 24"/>
          <p:cNvSpPr txBox="1">
            <a:spLocks noChangeArrowheads="1"/>
          </p:cNvSpPr>
          <p:nvPr/>
        </p:nvSpPr>
        <p:spPr bwMode="auto">
          <a:xfrm>
            <a:off x="3624263" y="4076700"/>
            <a:ext cx="2311400" cy="106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600" dirty="0"/>
              <a:t>初期状態　</a:t>
            </a:r>
            <a:r>
              <a:rPr lang="en-US" altLang="ja-JP" sz="1600" dirty="0"/>
              <a:t>q1</a:t>
            </a:r>
            <a:r>
              <a:rPr lang="ja-JP" altLang="en-US" sz="1600" dirty="0"/>
              <a:t>から始めて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600" dirty="0"/>
              <a:t>n</a:t>
            </a:r>
            <a:r>
              <a:rPr lang="ja-JP" altLang="en-US" sz="1600" dirty="0"/>
              <a:t>個の状態を経由して最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600" dirty="0"/>
              <a:t>終状態</a:t>
            </a:r>
            <a:r>
              <a:rPr lang="en-US" altLang="ja-JP" sz="1600" dirty="0" err="1"/>
              <a:t>q</a:t>
            </a:r>
            <a:r>
              <a:rPr lang="en-US" altLang="ja-JP" sz="1600" dirty="0" err="1">
                <a:solidFill>
                  <a:srgbClr val="00B050"/>
                </a:solidFill>
              </a:rPr>
              <a:t>f</a:t>
            </a:r>
            <a:r>
              <a:rPr lang="en-US" altLang="ja-JP" sz="1600" baseline="-25000" dirty="0" err="1">
                <a:solidFill>
                  <a:srgbClr val="00B050"/>
                </a:solidFill>
              </a:rPr>
              <a:t>m</a:t>
            </a:r>
            <a:r>
              <a:rPr lang="ja-JP" altLang="en-US" sz="1600" dirty="0" err="1"/>
              <a:t>に到</a:t>
            </a:r>
            <a:r>
              <a:rPr lang="ja-JP" altLang="en-US" sz="1600" dirty="0"/>
              <a:t>達させる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600" dirty="0"/>
              <a:t>入力記号列の集合</a:t>
            </a:r>
          </a:p>
        </p:txBody>
      </p:sp>
      <p:sp>
        <p:nvSpPr>
          <p:cNvPr id="2059" name="Line 25"/>
          <p:cNvSpPr>
            <a:spLocks noChangeShapeType="1"/>
          </p:cNvSpPr>
          <p:nvPr/>
        </p:nvSpPr>
        <p:spPr bwMode="auto">
          <a:xfrm flipV="1">
            <a:off x="1535113" y="3509962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060" name="Line 26"/>
          <p:cNvSpPr>
            <a:spLocks noChangeShapeType="1"/>
          </p:cNvSpPr>
          <p:nvPr/>
        </p:nvSpPr>
        <p:spPr bwMode="auto">
          <a:xfrm flipH="1" flipV="1">
            <a:off x="3767138" y="3438525"/>
            <a:ext cx="144462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061" name="Text Box 27"/>
          <p:cNvSpPr txBox="1">
            <a:spLocks noChangeArrowheads="1"/>
          </p:cNvSpPr>
          <p:nvPr/>
        </p:nvSpPr>
        <p:spPr bwMode="auto">
          <a:xfrm>
            <a:off x="795338" y="5272088"/>
            <a:ext cx="4916487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600"/>
              <a:t>言語</a:t>
            </a:r>
            <a:r>
              <a:rPr lang="en-US" altLang="ja-JP" sz="1600"/>
              <a:t>L(M)</a:t>
            </a:r>
            <a:r>
              <a:rPr lang="ja-JP" altLang="en-US" sz="1600"/>
              <a:t>の正則表現は、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600"/>
              <a:t>L(M)=             +             +</a:t>
            </a:r>
            <a:r>
              <a:rPr lang="ja-JP" altLang="en-US" sz="1600"/>
              <a:t>・・・</a:t>
            </a:r>
            <a:r>
              <a:rPr lang="en-US" altLang="ja-JP" sz="1600"/>
              <a:t>+</a:t>
            </a:r>
          </a:p>
        </p:txBody>
      </p:sp>
      <p:grpSp>
        <p:nvGrpSpPr>
          <p:cNvPr id="2062" name="Group 28"/>
          <p:cNvGrpSpPr>
            <a:grpSpLocks/>
          </p:cNvGrpSpPr>
          <p:nvPr/>
        </p:nvGrpSpPr>
        <p:grpSpPr bwMode="auto">
          <a:xfrm>
            <a:off x="2327275" y="5661025"/>
            <a:ext cx="565150" cy="525463"/>
            <a:chOff x="1552" y="2341"/>
            <a:chExt cx="356" cy="331"/>
          </a:xfrm>
        </p:grpSpPr>
        <p:sp>
          <p:nvSpPr>
            <p:cNvPr id="2069" name="Text Box 29"/>
            <p:cNvSpPr txBox="1">
              <a:spLocks noChangeArrowheads="1"/>
            </p:cNvSpPr>
            <p:nvPr/>
          </p:nvSpPr>
          <p:spPr bwMode="auto">
            <a:xfrm>
              <a:off x="1552" y="2414"/>
              <a:ext cx="2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1600" b="1"/>
                <a:t>R</a:t>
              </a:r>
            </a:p>
          </p:txBody>
        </p:sp>
        <p:sp>
          <p:nvSpPr>
            <p:cNvPr id="2070" name="Text Box 30"/>
            <p:cNvSpPr txBox="1">
              <a:spLocks noChangeArrowheads="1"/>
            </p:cNvSpPr>
            <p:nvPr/>
          </p:nvSpPr>
          <p:spPr bwMode="auto">
            <a:xfrm>
              <a:off x="1655" y="2478"/>
              <a:ext cx="253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1400" dirty="0" smtClean="0"/>
                <a:t>1</a:t>
              </a:r>
              <a:r>
                <a:rPr lang="en-US" altLang="ja-JP" sz="1400" dirty="0" smtClean="0">
                  <a:solidFill>
                    <a:srgbClr val="009900"/>
                  </a:solidFill>
                </a:rPr>
                <a:t>f</a:t>
              </a:r>
              <a:r>
                <a:rPr lang="en-US" altLang="ja-JP" sz="1400" baseline="-25000" dirty="0" smtClean="0">
                  <a:solidFill>
                    <a:srgbClr val="009900"/>
                  </a:solidFill>
                </a:rPr>
                <a:t>2</a:t>
              </a:r>
              <a:endParaRPr lang="en-US" altLang="ja-JP" sz="1400" baseline="-25000" dirty="0">
                <a:solidFill>
                  <a:srgbClr val="009900"/>
                </a:solidFill>
              </a:endParaRPr>
            </a:p>
          </p:txBody>
        </p:sp>
        <p:sp>
          <p:nvSpPr>
            <p:cNvPr id="2071" name="Text Box 31"/>
            <p:cNvSpPr txBox="1">
              <a:spLocks noChangeArrowheads="1"/>
            </p:cNvSpPr>
            <p:nvPr/>
          </p:nvSpPr>
          <p:spPr bwMode="auto">
            <a:xfrm>
              <a:off x="1655" y="2341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1400"/>
                <a:t>n</a:t>
              </a:r>
            </a:p>
          </p:txBody>
        </p:sp>
      </p:grpSp>
      <p:grpSp>
        <p:nvGrpSpPr>
          <p:cNvPr id="2063" name="Group 32"/>
          <p:cNvGrpSpPr>
            <a:grpSpLocks/>
          </p:cNvGrpSpPr>
          <p:nvPr/>
        </p:nvGrpSpPr>
        <p:grpSpPr bwMode="auto">
          <a:xfrm>
            <a:off x="1463675" y="5661025"/>
            <a:ext cx="565150" cy="525463"/>
            <a:chOff x="1552" y="2341"/>
            <a:chExt cx="356" cy="331"/>
          </a:xfrm>
        </p:grpSpPr>
        <p:sp>
          <p:nvSpPr>
            <p:cNvPr id="2066" name="Text Box 33"/>
            <p:cNvSpPr txBox="1">
              <a:spLocks noChangeArrowheads="1"/>
            </p:cNvSpPr>
            <p:nvPr/>
          </p:nvSpPr>
          <p:spPr bwMode="auto">
            <a:xfrm>
              <a:off x="1552" y="2414"/>
              <a:ext cx="2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1600" b="1"/>
                <a:t>R</a:t>
              </a:r>
            </a:p>
          </p:txBody>
        </p:sp>
        <p:sp>
          <p:nvSpPr>
            <p:cNvPr id="2067" name="Text Box 34"/>
            <p:cNvSpPr txBox="1">
              <a:spLocks noChangeArrowheads="1"/>
            </p:cNvSpPr>
            <p:nvPr/>
          </p:nvSpPr>
          <p:spPr bwMode="auto">
            <a:xfrm>
              <a:off x="1655" y="2478"/>
              <a:ext cx="253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1400" dirty="0"/>
                <a:t>1</a:t>
              </a:r>
              <a:r>
                <a:rPr lang="en-US" altLang="ja-JP" sz="1400" dirty="0">
                  <a:solidFill>
                    <a:srgbClr val="009900"/>
                  </a:solidFill>
                </a:rPr>
                <a:t>f</a:t>
              </a:r>
              <a:r>
                <a:rPr lang="en-US" altLang="ja-JP" sz="1400" baseline="-25000" dirty="0">
                  <a:solidFill>
                    <a:srgbClr val="009900"/>
                  </a:solidFill>
                </a:rPr>
                <a:t>1</a:t>
              </a:r>
            </a:p>
          </p:txBody>
        </p:sp>
        <p:sp>
          <p:nvSpPr>
            <p:cNvPr id="2068" name="Text Box 35"/>
            <p:cNvSpPr txBox="1">
              <a:spLocks noChangeArrowheads="1"/>
            </p:cNvSpPr>
            <p:nvPr/>
          </p:nvSpPr>
          <p:spPr bwMode="auto">
            <a:xfrm>
              <a:off x="1655" y="2341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1400"/>
                <a:t>n</a:t>
              </a:r>
            </a:p>
          </p:txBody>
        </p:sp>
      </p:grpSp>
      <p:sp>
        <p:nvSpPr>
          <p:cNvPr id="2064" name="Rectangle 37"/>
          <p:cNvSpPr>
            <a:spLocks noChangeArrowheads="1"/>
          </p:cNvSpPr>
          <p:nvPr/>
        </p:nvSpPr>
        <p:spPr bwMode="auto">
          <a:xfrm>
            <a:off x="468313" y="3006725"/>
            <a:ext cx="4535487" cy="5746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600"/>
          </a:p>
        </p:txBody>
      </p:sp>
      <p:sp>
        <p:nvSpPr>
          <p:cNvPr id="2065" name="Rectangle 38"/>
          <p:cNvSpPr>
            <a:spLocks noChangeArrowheads="1"/>
          </p:cNvSpPr>
          <p:nvPr/>
        </p:nvSpPr>
        <p:spPr bwMode="auto">
          <a:xfrm>
            <a:off x="539750" y="5684838"/>
            <a:ext cx="4535488" cy="5746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60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642452" y="764704"/>
            <a:ext cx="5279009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有限オートマトン</a:t>
            </a:r>
            <a:r>
              <a:rPr lang="en-US" altLang="ja-JP" dirty="0"/>
              <a:t>(M</a:t>
            </a:r>
            <a:r>
              <a:rPr lang="en-US" altLang="ja-JP" dirty="0" smtClean="0"/>
              <a:t>)</a:t>
            </a:r>
            <a:r>
              <a:rPr lang="ja-JP" altLang="en-US" dirty="0" smtClean="0"/>
              <a:t>　　</a:t>
            </a:r>
            <a:endParaRPr lang="en-US" altLang="ja-JP" dirty="0" smtClean="0"/>
          </a:p>
          <a:p>
            <a:r>
              <a:rPr lang="ja-JP" altLang="en-US" dirty="0"/>
              <a:t>　</a:t>
            </a:r>
            <a:r>
              <a:rPr lang="ja-JP" altLang="en-US" dirty="0" smtClean="0"/>
              <a:t>　①　</a:t>
            </a:r>
            <a:r>
              <a:rPr lang="en-US" altLang="ja-JP" dirty="0" smtClean="0"/>
              <a:t>n</a:t>
            </a:r>
            <a:r>
              <a:rPr lang="ja-JP" altLang="en-US" dirty="0"/>
              <a:t>個の</a:t>
            </a:r>
            <a:r>
              <a:rPr lang="ja-JP" altLang="en-US" dirty="0" smtClean="0"/>
              <a:t>状態　</a:t>
            </a:r>
            <a:r>
              <a:rPr lang="en-US" altLang="ja-JP" dirty="0" smtClean="0"/>
              <a:t>{</a:t>
            </a:r>
            <a:r>
              <a:rPr lang="en-US" altLang="ja-JP" dirty="0"/>
              <a:t>q1,q2,</a:t>
            </a:r>
            <a:r>
              <a:rPr lang="ja-JP" altLang="en-US" dirty="0"/>
              <a:t>・・・</a:t>
            </a:r>
            <a:r>
              <a:rPr lang="en-US" altLang="ja-JP" dirty="0" err="1"/>
              <a:t>qn</a:t>
            </a:r>
            <a:r>
              <a:rPr lang="en-US" altLang="ja-JP" dirty="0" smtClean="0"/>
              <a:t>}</a:t>
            </a:r>
          </a:p>
          <a:p>
            <a:r>
              <a:rPr lang="ja-JP" altLang="en-US" dirty="0"/>
              <a:t>　</a:t>
            </a:r>
            <a:r>
              <a:rPr lang="ja-JP" altLang="en-US" dirty="0" smtClean="0"/>
              <a:t>　②　初期状態　　</a:t>
            </a:r>
            <a:r>
              <a:rPr lang="en-US" altLang="ja-JP" dirty="0" smtClean="0"/>
              <a:t>q1</a:t>
            </a:r>
          </a:p>
          <a:p>
            <a:r>
              <a:rPr lang="ja-JP" altLang="en-US" dirty="0"/>
              <a:t>　</a:t>
            </a:r>
            <a:r>
              <a:rPr lang="ja-JP" altLang="en-US" dirty="0" smtClean="0"/>
              <a:t>　③　最終状態　　</a:t>
            </a:r>
            <a:r>
              <a:rPr lang="en-US" altLang="ja-JP" dirty="0" smtClean="0"/>
              <a:t>{</a:t>
            </a:r>
            <a:r>
              <a:rPr lang="en-US" altLang="ja-JP" dirty="0"/>
              <a:t>q</a:t>
            </a:r>
            <a:r>
              <a:rPr lang="en-US" altLang="ja-JP" dirty="0">
                <a:solidFill>
                  <a:srgbClr val="00B050"/>
                </a:solidFill>
              </a:rPr>
              <a:t>f</a:t>
            </a:r>
            <a:r>
              <a:rPr lang="en-US" altLang="ja-JP" baseline="-25000" dirty="0">
                <a:solidFill>
                  <a:srgbClr val="00B050"/>
                </a:solidFill>
              </a:rPr>
              <a:t>1</a:t>
            </a:r>
            <a:r>
              <a:rPr lang="en-US" altLang="ja-JP" dirty="0"/>
              <a:t>,q</a:t>
            </a:r>
            <a:r>
              <a:rPr lang="en-US" altLang="ja-JP" dirty="0">
                <a:solidFill>
                  <a:srgbClr val="00B050"/>
                </a:solidFill>
              </a:rPr>
              <a:t>f</a:t>
            </a:r>
            <a:r>
              <a:rPr lang="en-US" altLang="ja-JP" baseline="-25000" dirty="0">
                <a:solidFill>
                  <a:srgbClr val="00B050"/>
                </a:solidFill>
              </a:rPr>
              <a:t>2</a:t>
            </a:r>
            <a:r>
              <a:rPr lang="en-US" altLang="ja-JP" dirty="0"/>
              <a:t>,</a:t>
            </a:r>
            <a:r>
              <a:rPr lang="ja-JP" altLang="en-US" dirty="0"/>
              <a:t>・・・</a:t>
            </a:r>
            <a:r>
              <a:rPr lang="en-US" altLang="ja-JP" dirty="0" err="1"/>
              <a:t>q</a:t>
            </a:r>
            <a:r>
              <a:rPr lang="en-US" altLang="ja-JP" dirty="0" err="1">
                <a:solidFill>
                  <a:srgbClr val="00B050"/>
                </a:solidFill>
              </a:rPr>
              <a:t>f</a:t>
            </a:r>
            <a:r>
              <a:rPr lang="en-US" altLang="ja-JP" baseline="-25000" dirty="0" err="1">
                <a:solidFill>
                  <a:srgbClr val="00B050"/>
                </a:solidFill>
              </a:rPr>
              <a:t>m</a:t>
            </a:r>
            <a:r>
              <a:rPr lang="en-US" altLang="ja-JP" dirty="0" smtClean="0"/>
              <a:t>}</a:t>
            </a:r>
            <a:r>
              <a:rPr lang="ja-JP" altLang="en-US" dirty="0" smtClean="0"/>
              <a:t>　　最終状態が</a:t>
            </a:r>
            <a:r>
              <a:rPr lang="en-US" altLang="ja-JP" dirty="0" smtClean="0"/>
              <a:t>m</a:t>
            </a:r>
            <a:r>
              <a:rPr lang="ja-JP" altLang="en-US" dirty="0" smtClean="0"/>
              <a:t>個ある</a:t>
            </a:r>
            <a:endParaRPr lang="en-US" altLang="ja-JP" dirty="0" smtClean="0"/>
          </a:p>
          <a:p>
            <a:endParaRPr lang="ja-JP" altLang="en-US" dirty="0"/>
          </a:p>
          <a:p>
            <a:r>
              <a:rPr lang="ja-JP" altLang="en-US" dirty="0" smtClean="0"/>
              <a:t>のとき、</a:t>
            </a:r>
            <a:r>
              <a:rPr lang="en-US" altLang="ja-JP" dirty="0" smtClean="0"/>
              <a:t>M</a:t>
            </a:r>
            <a:r>
              <a:rPr lang="ja-JP" altLang="en-US" dirty="0" smtClean="0"/>
              <a:t>が表わす、言語</a:t>
            </a:r>
            <a:r>
              <a:rPr lang="en-US" altLang="ja-JP" dirty="0"/>
              <a:t>L(M)</a:t>
            </a:r>
            <a:r>
              <a:rPr lang="ja-JP" altLang="en-US" dirty="0"/>
              <a:t>の</a:t>
            </a:r>
            <a:r>
              <a:rPr lang="ja-JP" altLang="en-US" dirty="0">
                <a:solidFill>
                  <a:srgbClr val="0000FF"/>
                </a:solidFill>
              </a:rPr>
              <a:t>正則集合</a:t>
            </a:r>
            <a:r>
              <a:rPr lang="ja-JP" altLang="en-US" dirty="0"/>
              <a:t>は、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58812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標準デザイン">
  <a:themeElements>
    <a:clrScheme name="標準デザイン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標準デザイン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​​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​​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3236</TotalTime>
  <Words>2060</Words>
  <Application>Microsoft Office PowerPoint</Application>
  <PresentationFormat>画面に合わせる (4:3)</PresentationFormat>
  <Paragraphs>801</Paragraphs>
  <Slides>31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31</vt:i4>
      </vt:variant>
    </vt:vector>
  </HeadingPairs>
  <TitlesOfParts>
    <vt:vector size="32" baseType="lpstr">
      <vt:lpstr>標準デザイン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情報工学科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takeuchi</dc:creator>
  <cp:lastModifiedBy>takeuti</cp:lastModifiedBy>
  <cp:revision>204</cp:revision>
  <cp:lastPrinted>2014-10-29T11:50:07Z</cp:lastPrinted>
  <dcterms:created xsi:type="dcterms:W3CDTF">2006-05-20T12:44:45Z</dcterms:created>
  <dcterms:modified xsi:type="dcterms:W3CDTF">2015-05-27T02:19:53Z</dcterms:modified>
</cp:coreProperties>
</file>