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根本貴大" initials="根本貴大" lastIdx="1" clrIdx="0">
    <p:extLst>
      <p:ext uri="{19B8F6BF-5375-455C-9EA6-DF929625EA0E}">
        <p15:presenceInfo xmlns:p15="http://schemas.microsoft.com/office/powerpoint/2012/main" userId="649a488392f97e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5" autoAdjust="0"/>
    <p:restoredTop sz="94660"/>
  </p:normalViewPr>
  <p:slideViewPr>
    <p:cSldViewPr snapToGrid="0">
      <p:cViewPr varScale="1">
        <p:scale>
          <a:sx n="64" d="100"/>
          <a:sy n="64"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65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250597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328482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144928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71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44297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80037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137133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338767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64269B-A157-44FB-979B-15F3226A2F54}" type="datetimeFigureOut">
              <a:rPr kumimoji="1" lang="ja-JP" altLang="en-US" smtClean="0"/>
              <a:t>2017/8/2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349529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4269B-A157-44FB-979B-15F3226A2F54}" type="datetimeFigureOut">
              <a:rPr kumimoji="1" lang="ja-JP" altLang="en-US" smtClean="0"/>
              <a:t>2017/8/2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1FC7F5E-34F0-4BFD-9B26-459EB79D0D3C}" type="slidenum">
              <a:rPr kumimoji="1" lang="ja-JP" altLang="en-US" smtClean="0"/>
              <a:t>‹#›</a:t>
            </a:fld>
            <a:endParaRPr kumimoji="1" lang="ja-JP" altLang="en-US"/>
          </a:p>
        </p:txBody>
      </p:sp>
    </p:spTree>
    <p:extLst>
      <p:ext uri="{BB962C8B-B14F-4D97-AF65-F5344CB8AC3E}">
        <p14:creationId xmlns:p14="http://schemas.microsoft.com/office/powerpoint/2010/main" val="14453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4269B-A157-44FB-979B-15F3226A2F54}" type="datetimeFigureOut">
              <a:rPr kumimoji="1" lang="ja-JP" altLang="en-US" smtClean="0"/>
              <a:t>2017/8/2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C7F5E-34F0-4BFD-9B26-459EB79D0D3C}"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09106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461326"/>
          </a:xfrm>
        </p:spPr>
        <p:txBody>
          <a:bodyPr/>
          <a:lstStyle/>
          <a:p>
            <a:r>
              <a:rPr kumimoji="1" lang="en-US" altLang="ja-JP" sz="5400" dirty="0" smtClean="0"/>
              <a:t>2</a:t>
            </a:r>
            <a:r>
              <a:rPr kumimoji="1" lang="ja-JP" altLang="en-US" sz="5400" dirty="0" smtClean="0"/>
              <a:t>値化処理の問題点及び検討</a:t>
            </a:r>
            <a:endParaRPr kumimoji="1" lang="ja-JP" altLang="en-US" sz="5400" dirty="0"/>
          </a:p>
        </p:txBody>
      </p:sp>
      <p:sp>
        <p:nvSpPr>
          <p:cNvPr id="3" name="サブタイトル 2"/>
          <p:cNvSpPr>
            <a:spLocks noGrp="1"/>
          </p:cNvSpPr>
          <p:nvPr>
            <p:ph type="subTitle" idx="1"/>
          </p:nvPr>
        </p:nvSpPr>
        <p:spPr/>
        <p:txBody>
          <a:bodyPr>
            <a:normAutofit fontScale="25000" lnSpcReduction="20000"/>
          </a:bodyPr>
          <a:lstStyle/>
          <a:p>
            <a:pPr algn="r" latinLnBrk="1"/>
            <a:r>
              <a:rPr lang="en-US" altLang="ja-JP" sz="11200" dirty="0">
                <a:solidFill>
                  <a:schemeClr val="tx1"/>
                </a:solidFill>
              </a:rPr>
              <a:t>256252</a:t>
            </a:r>
            <a:r>
              <a:rPr lang="ja-JP" altLang="ja-JP" sz="11200" dirty="0">
                <a:solidFill>
                  <a:schemeClr val="tx1"/>
                </a:solidFill>
              </a:rPr>
              <a:t>　山田　健斗</a:t>
            </a:r>
          </a:p>
          <a:p>
            <a:pPr algn="r" latinLnBrk="1"/>
            <a:r>
              <a:rPr lang="en-US" altLang="ja-JP" sz="11200" dirty="0">
                <a:solidFill>
                  <a:schemeClr val="tx1"/>
                </a:solidFill>
              </a:rPr>
              <a:t>266196</a:t>
            </a:r>
            <a:r>
              <a:rPr lang="ja-JP" altLang="ja-JP" sz="11200" dirty="0">
                <a:solidFill>
                  <a:schemeClr val="tx1"/>
                </a:solidFill>
              </a:rPr>
              <a:t>　横澤　明彦</a:t>
            </a:r>
          </a:p>
          <a:p>
            <a:pPr algn="r" latinLnBrk="1"/>
            <a:r>
              <a:rPr lang="en-US" altLang="ja-JP" sz="11200" dirty="0">
                <a:solidFill>
                  <a:schemeClr val="tx1"/>
                </a:solidFill>
              </a:rPr>
              <a:t>276154</a:t>
            </a:r>
            <a:r>
              <a:rPr lang="ja-JP" altLang="ja-JP" sz="11200" dirty="0">
                <a:solidFill>
                  <a:schemeClr val="tx1"/>
                </a:solidFill>
              </a:rPr>
              <a:t>　西田　城司</a:t>
            </a:r>
          </a:p>
          <a:p>
            <a:pPr algn="r" latinLnBrk="1"/>
            <a:r>
              <a:rPr lang="en-US" altLang="ja-JP" sz="11200" dirty="0">
                <a:solidFill>
                  <a:schemeClr val="tx1"/>
                </a:solidFill>
              </a:rPr>
              <a:t>276156</a:t>
            </a:r>
            <a:r>
              <a:rPr lang="ja-JP" altLang="ja-JP" sz="11200" dirty="0">
                <a:solidFill>
                  <a:schemeClr val="tx1"/>
                </a:solidFill>
              </a:rPr>
              <a:t>　根本　貴大</a:t>
            </a:r>
          </a:p>
          <a:p>
            <a:endParaRPr kumimoji="1" lang="ja-JP" altLang="en-US" dirty="0"/>
          </a:p>
        </p:txBody>
      </p:sp>
    </p:spTree>
    <p:extLst>
      <p:ext uri="{BB962C8B-B14F-4D97-AF65-F5344CB8AC3E}">
        <p14:creationId xmlns:p14="http://schemas.microsoft.com/office/powerpoint/2010/main" val="403319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実験結果と考察② </a:t>
            </a:r>
            <a:r>
              <a:rPr kumimoji="1" lang="en-US" altLang="ja-JP" dirty="0" smtClean="0"/>
              <a:t>(</a:t>
            </a:r>
            <a:r>
              <a:rPr kumimoji="1" lang="ja-JP" altLang="en-US" dirty="0" smtClean="0"/>
              <a:t>１</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numCol="2"/>
          <a:lstStyle/>
          <a:p>
            <a:r>
              <a:rPr lang="ja-JP" altLang="en-US" sz="2800" dirty="0" smtClean="0"/>
              <a:t>実験条件</a:t>
            </a:r>
            <a:endParaRPr lang="en-US" altLang="ja-JP" sz="2800" dirty="0" smtClean="0"/>
          </a:p>
          <a:p>
            <a:pPr marL="201168" lvl="1" indent="0">
              <a:buNone/>
            </a:pPr>
            <a:r>
              <a:rPr lang="ja-JP" altLang="en-US" sz="2400" dirty="0" smtClean="0"/>
              <a:t>・実験で</a:t>
            </a:r>
            <a:r>
              <a:rPr lang="ja-JP" altLang="en-US" sz="2400" dirty="0"/>
              <a:t>使用</a:t>
            </a:r>
            <a:r>
              <a:rPr lang="ja-JP" altLang="en-US" sz="2400" dirty="0" smtClean="0"/>
              <a:t>する画像</a:t>
            </a:r>
            <a:endParaRPr lang="en-US" altLang="ja-JP" sz="2400" dirty="0" smtClean="0"/>
          </a:p>
          <a:p>
            <a:endParaRPr kumimoji="1"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sz="1800" dirty="0" smtClean="0"/>
          </a:p>
          <a:p>
            <a:endParaRPr lang="en-US" altLang="ja-JP" dirty="0"/>
          </a:p>
          <a:p>
            <a:endParaRPr kumimoji="1" lang="en-US" altLang="ja-JP" sz="500" dirty="0" smtClean="0"/>
          </a:p>
          <a:p>
            <a:pPr marL="0" indent="0">
              <a:buNone/>
            </a:pPr>
            <a:r>
              <a:rPr lang="ja-JP" altLang="en-US" sz="1800" dirty="0" smtClean="0"/>
              <a:t>・</a:t>
            </a:r>
            <a:r>
              <a:rPr lang="ja-JP" altLang="en-US" sz="2400" dirty="0" smtClean="0"/>
              <a:t>改善</a:t>
            </a:r>
            <a:r>
              <a:rPr lang="ja-JP" altLang="en-US" sz="2400" dirty="0"/>
              <a:t>手法</a:t>
            </a:r>
            <a:r>
              <a:rPr lang="ja-JP" altLang="en-US" sz="2400" dirty="0" smtClean="0"/>
              <a:t>で用いるフィルタ係数</a:t>
            </a:r>
            <a:endParaRPr kumimoji="1" lang="ja-JP" altLang="en-US" sz="2400" dirty="0"/>
          </a:p>
        </p:txBody>
      </p:sp>
      <p:pic>
        <p:nvPicPr>
          <p:cNvPr id="7" name="図 6" descr="C:\Users\joji\AppData\Local\Microsoft\Windows\INetCache\Content.Word\books.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2568" y="2678755"/>
            <a:ext cx="3136849" cy="3373778"/>
          </a:xfrm>
          <a:prstGeom prst="rect">
            <a:avLst/>
          </a:prstGeom>
          <a:noFill/>
          <a:ln>
            <a:noFill/>
          </a:ln>
        </p:spPr>
      </p:pic>
      <p:sp>
        <p:nvSpPr>
          <p:cNvPr id="5" name="Rectangle 2"/>
          <p:cNvSpPr>
            <a:spLocks noChangeArrowheads="1"/>
          </p:cNvSpPr>
          <p:nvPr/>
        </p:nvSpPr>
        <p:spPr bwMode="auto">
          <a:xfrm>
            <a:off x="463679" y="43656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4199458641"/>
              </p:ext>
            </p:extLst>
          </p:nvPr>
        </p:nvGraphicFramePr>
        <p:xfrm>
          <a:off x="6276380" y="2479400"/>
          <a:ext cx="2033203" cy="1777870"/>
        </p:xfrm>
        <a:graphic>
          <a:graphicData uri="http://schemas.openxmlformats.org/presentationml/2006/ole">
            <mc:AlternateContent xmlns:mc="http://schemas.openxmlformats.org/markup-compatibility/2006">
              <mc:Choice xmlns:v="urn:schemas-microsoft-com:vml" Requires="v">
                <p:oleObj spid="_x0000_s5127" name="数式" r:id="rId4" imgW="799920" imgH="672840" progId="Equation.3">
                  <p:embed/>
                </p:oleObj>
              </mc:Choice>
              <mc:Fallback>
                <p:oleObj name="数式" r:id="rId4" imgW="799920" imgH="672840" progId="Equation.3">
                  <p:embed/>
                  <p:pic>
                    <p:nvPicPr>
                      <p:cNvPr id="0" name="Object 1"/>
                      <p:cNvPicPr>
                        <a:picLocks noChangeAspect="1" noChangeArrowheads="1"/>
                      </p:cNvPicPr>
                      <p:nvPr/>
                    </p:nvPicPr>
                    <p:blipFill>
                      <a:blip r:embed="rId5"/>
                      <a:srcRect/>
                      <a:stretch>
                        <a:fillRect/>
                      </a:stretch>
                    </p:blipFill>
                    <p:spPr bwMode="auto">
                      <a:xfrm>
                        <a:off x="6276380" y="2479400"/>
                        <a:ext cx="2033203" cy="1777870"/>
                      </a:xfrm>
                      <a:prstGeom prst="rect">
                        <a:avLst/>
                      </a:prstGeom>
                      <a:noFill/>
                    </p:spPr>
                  </p:pic>
                </p:oleObj>
              </mc:Fallback>
            </mc:AlternateContent>
          </a:graphicData>
        </a:graphic>
      </p:graphicFrame>
    </p:spTree>
    <p:extLst>
      <p:ext uri="{BB962C8B-B14F-4D97-AF65-F5344CB8AC3E}">
        <p14:creationId xmlns:p14="http://schemas.microsoft.com/office/powerpoint/2010/main" val="189954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実験結果と考察② </a:t>
            </a:r>
            <a:r>
              <a:rPr lang="en-US" altLang="ja-JP" dirty="0" smtClean="0"/>
              <a:t>(</a:t>
            </a:r>
            <a:r>
              <a:rPr lang="ja-JP" altLang="en-US" dirty="0"/>
              <a:t>２</a:t>
            </a:r>
            <a:r>
              <a:rPr lang="en-US" altLang="ja-JP" dirty="0" smtClean="0"/>
              <a:t>)</a:t>
            </a:r>
            <a:endParaRPr kumimoji="1" lang="ja-JP" altLang="en-US" dirty="0"/>
          </a:p>
        </p:txBody>
      </p:sp>
      <p:sp>
        <p:nvSpPr>
          <p:cNvPr id="3" name="コンテンツ プレースホルダー 2"/>
          <p:cNvSpPr>
            <a:spLocks noGrp="1"/>
          </p:cNvSpPr>
          <p:nvPr>
            <p:ph idx="1"/>
          </p:nvPr>
        </p:nvSpPr>
        <p:spPr>
          <a:xfrm>
            <a:off x="1097280" y="1838239"/>
            <a:ext cx="10058400" cy="4375184"/>
          </a:xfrm>
        </p:spPr>
        <p:txBody>
          <a:bodyPr>
            <a:normAutofit lnSpcReduction="10000"/>
          </a:bodyPr>
          <a:lstStyle/>
          <a:p>
            <a:r>
              <a:rPr kumimoji="1" lang="ja-JP" altLang="en-US" sz="2800" dirty="0" smtClean="0"/>
              <a:t>実験条件</a:t>
            </a:r>
            <a:endParaRPr kumimoji="1" lang="en-US" altLang="ja-JP" sz="2800" dirty="0" smtClean="0"/>
          </a:p>
          <a:p>
            <a:pPr marL="201168" lvl="1" indent="0">
              <a:buNone/>
            </a:pPr>
            <a:r>
              <a:rPr lang="ja-JP" altLang="en-US" sz="2400" dirty="0" smtClean="0"/>
              <a:t>・実験で使用するしきい値　</a:t>
            </a:r>
            <a:r>
              <a:rPr lang="en-US" altLang="ja-JP" sz="2400" dirty="0" smtClean="0"/>
              <a:t>129</a:t>
            </a:r>
          </a:p>
          <a:p>
            <a:pPr marL="201168" lvl="1" indent="0">
              <a:buNone/>
            </a:pPr>
            <a:r>
              <a:rPr lang="ja-JP" altLang="en-US" sz="2400" dirty="0" smtClean="0"/>
              <a:t>　画像</a:t>
            </a:r>
            <a:r>
              <a:rPr lang="ja-JP" altLang="en-US" sz="2400" dirty="0"/>
              <a:t>に表記されているヒストグラムからモード法を用いてしきい値を決定</a:t>
            </a:r>
            <a:r>
              <a:rPr lang="ja-JP" altLang="en-US" sz="2400" dirty="0" smtClean="0"/>
              <a:t>。</a:t>
            </a:r>
            <a:endParaRPr kumimoji="1" lang="en-US" altLang="ja-JP" sz="2400" dirty="0"/>
          </a:p>
          <a:p>
            <a:pPr marL="201168" lvl="1" indent="0">
              <a:buNone/>
            </a:pPr>
            <a:endParaRPr lang="en-US" altLang="ja-JP" dirty="0" smtClean="0"/>
          </a:p>
          <a:p>
            <a:pPr marL="201168" lvl="1" indent="0">
              <a:buNone/>
            </a:pPr>
            <a:endParaRPr kumimoji="1" lang="en-US" altLang="ja-JP" dirty="0"/>
          </a:p>
          <a:p>
            <a:pPr marL="201168" lvl="1" indent="0">
              <a:buNone/>
            </a:pPr>
            <a:endParaRPr lang="en-US" altLang="ja-JP" dirty="0" smtClean="0"/>
          </a:p>
          <a:p>
            <a:pPr marL="201168" lvl="1" indent="0">
              <a:buNone/>
            </a:pPr>
            <a:endParaRPr kumimoji="1" lang="en-US" altLang="ja-JP" dirty="0"/>
          </a:p>
          <a:p>
            <a:pPr marL="201168" lvl="1" indent="0">
              <a:buNone/>
            </a:pPr>
            <a:endParaRPr lang="en-US" altLang="ja-JP" dirty="0" smtClean="0"/>
          </a:p>
          <a:p>
            <a:pPr marL="201168" lvl="1" indent="0">
              <a:buNone/>
            </a:pPr>
            <a:endParaRPr kumimoji="1" lang="en-US" altLang="ja-JP" dirty="0"/>
          </a:p>
          <a:p>
            <a:pPr marL="201168" lvl="1" indent="0">
              <a:buNone/>
            </a:pPr>
            <a:endParaRPr lang="en-US" altLang="ja-JP" dirty="0" smtClean="0"/>
          </a:p>
          <a:p>
            <a:pPr marL="201168" lvl="1" indent="0">
              <a:buNone/>
            </a:pPr>
            <a:endParaRPr kumimoji="1" lang="en-US" altLang="ja-JP" dirty="0"/>
          </a:p>
          <a:p>
            <a:pPr marL="201168" lvl="1" indent="0">
              <a:buNone/>
            </a:pPr>
            <a:endParaRPr lang="en-US" altLang="ja-JP" dirty="0" smtClean="0"/>
          </a:p>
          <a:p>
            <a:pPr marL="201168" lvl="1" indent="0">
              <a:buNone/>
            </a:pPr>
            <a:r>
              <a:rPr kumimoji="1" lang="en-US" altLang="ja-JP" dirty="0" smtClean="0"/>
              <a:t>     </a:t>
            </a:r>
            <a:endParaRPr kumimoji="1" lang="ja-JP" altLang="en-US" dirty="0"/>
          </a:p>
        </p:txBody>
      </p:sp>
      <p:pic>
        <p:nvPicPr>
          <p:cNvPr id="8194" name="Picture 2" descr="test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851" y="2936926"/>
            <a:ext cx="3074130" cy="307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75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実験結果と</a:t>
            </a:r>
            <a:r>
              <a:rPr lang="ja-JP" altLang="en-US" dirty="0" smtClean="0"/>
              <a:t>考察② </a:t>
            </a:r>
            <a:r>
              <a:rPr lang="en-US" altLang="ja-JP" dirty="0" smtClean="0"/>
              <a:t>(</a:t>
            </a:r>
            <a:r>
              <a:rPr lang="ja-JP" altLang="en-US" dirty="0"/>
              <a:t>３</a:t>
            </a:r>
            <a:r>
              <a:rPr lang="en-US" altLang="ja-JP" dirty="0" smtClean="0"/>
              <a:t>)</a:t>
            </a:r>
            <a:endParaRPr kumimoji="1" lang="ja-JP" altLang="en-US" dirty="0"/>
          </a:p>
        </p:txBody>
      </p:sp>
      <p:sp>
        <p:nvSpPr>
          <p:cNvPr id="3" name="コンテンツ プレースホルダー 2"/>
          <p:cNvSpPr>
            <a:spLocks noGrp="1"/>
          </p:cNvSpPr>
          <p:nvPr>
            <p:ph idx="1"/>
          </p:nvPr>
        </p:nvSpPr>
        <p:spPr>
          <a:xfrm>
            <a:off x="1044814" y="1875714"/>
            <a:ext cx="10058400" cy="4023360"/>
          </a:xfrm>
        </p:spPr>
        <p:txBody>
          <a:bodyPr>
            <a:normAutofit fontScale="92500" lnSpcReduction="20000"/>
          </a:bodyPr>
          <a:lstStyle/>
          <a:p>
            <a:r>
              <a:rPr kumimoji="1" lang="ja-JP" altLang="en-US" sz="2800" dirty="0" smtClean="0"/>
              <a:t>実験結果</a:t>
            </a:r>
            <a:endParaRPr kumimoji="1" lang="en-US" altLang="ja-JP" sz="2800" dirty="0" smtClean="0"/>
          </a:p>
          <a:p>
            <a:endParaRPr lang="en-US" altLang="ja-JP" dirty="0"/>
          </a:p>
          <a:p>
            <a:endParaRPr kumimoji="1" lang="en-US" altLang="ja-JP" sz="3000" dirty="0" smtClean="0"/>
          </a:p>
          <a:p>
            <a:endParaRPr lang="en-US" altLang="ja-JP" dirty="0"/>
          </a:p>
          <a:p>
            <a:endParaRPr kumimoji="1" lang="en-US" altLang="ja-JP" dirty="0" smtClean="0"/>
          </a:p>
          <a:p>
            <a:endParaRPr lang="en-US" altLang="ja-JP" dirty="0" smtClean="0"/>
          </a:p>
          <a:p>
            <a:endParaRPr lang="en-US" altLang="ja-JP" dirty="0"/>
          </a:p>
          <a:p>
            <a:endParaRPr kumimoji="1" lang="en-US" altLang="ja-JP" dirty="0" smtClean="0"/>
          </a:p>
          <a:p>
            <a:r>
              <a:rPr lang="ja-JP" altLang="en-US" dirty="0" smtClean="0"/>
              <a:t>　</a:t>
            </a:r>
            <a:r>
              <a:rPr lang="ja-JP" altLang="en-US" sz="2600" dirty="0" smtClean="0"/>
              <a:t>輪郭が強調されているため影に隠れている部分、薄く表現されている部分、どちらの文字列も読み取ることができる。</a:t>
            </a:r>
            <a:endParaRPr kumimoji="1" lang="ja-JP" altLang="en-US" sz="2600" dirty="0"/>
          </a:p>
        </p:txBody>
      </p:sp>
      <p:pic>
        <p:nvPicPr>
          <p:cNvPr id="4097" name="Picture 1" descr="tes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940" y="2301481"/>
            <a:ext cx="2706870" cy="270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98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600" dirty="0" smtClean="0"/>
              <a:t>発表内容</a:t>
            </a:r>
            <a:endParaRPr kumimoji="1" lang="ja-JP" altLang="en-US" sz="6600" dirty="0"/>
          </a:p>
        </p:txBody>
      </p:sp>
      <p:sp>
        <p:nvSpPr>
          <p:cNvPr id="3" name="コンテンツ プレースホルダー 2"/>
          <p:cNvSpPr>
            <a:spLocks noGrp="1"/>
          </p:cNvSpPr>
          <p:nvPr>
            <p:ph idx="1"/>
          </p:nvPr>
        </p:nvSpPr>
        <p:spPr/>
        <p:txBody>
          <a:bodyPr/>
          <a:lstStyle/>
          <a:p>
            <a:pPr lvl="0"/>
            <a:r>
              <a:rPr kumimoji="1" lang="en-US" altLang="ja-JP" sz="3200" dirty="0" smtClean="0">
                <a:latin typeface="+mn-ea"/>
              </a:rPr>
              <a:t>1.</a:t>
            </a:r>
            <a:r>
              <a:rPr lang="en-US" altLang="ja-JP" sz="3200" dirty="0">
                <a:latin typeface="+mn-ea"/>
              </a:rPr>
              <a:t> 2</a:t>
            </a:r>
            <a:r>
              <a:rPr lang="ja-JP" altLang="ja-JP" sz="3200" dirty="0">
                <a:latin typeface="+mn-ea"/>
              </a:rPr>
              <a:t>値化手法</a:t>
            </a:r>
            <a:r>
              <a:rPr lang="en-US" altLang="ja-JP" sz="3200" dirty="0">
                <a:latin typeface="+mn-ea"/>
              </a:rPr>
              <a:t>(</a:t>
            </a:r>
            <a:r>
              <a:rPr lang="ja-JP" altLang="ja-JP" sz="3200" dirty="0">
                <a:latin typeface="+mn-ea"/>
              </a:rPr>
              <a:t>固定しきい値法</a:t>
            </a:r>
            <a:r>
              <a:rPr lang="en-US" altLang="ja-JP" sz="3200" dirty="0">
                <a:latin typeface="+mn-ea"/>
              </a:rPr>
              <a:t>)</a:t>
            </a:r>
            <a:r>
              <a:rPr lang="ja-JP" altLang="ja-JP" sz="3200" dirty="0">
                <a:latin typeface="+mn-ea"/>
              </a:rPr>
              <a:t>の概要</a:t>
            </a:r>
          </a:p>
          <a:p>
            <a:pPr lvl="0"/>
            <a:r>
              <a:rPr kumimoji="1" lang="en-US" altLang="ja-JP" sz="3200" dirty="0" smtClean="0">
                <a:latin typeface="+mn-ea"/>
              </a:rPr>
              <a:t>2.</a:t>
            </a:r>
            <a:r>
              <a:rPr lang="en-US" altLang="ja-JP" sz="3200" dirty="0">
                <a:latin typeface="+mn-ea"/>
              </a:rPr>
              <a:t> 2</a:t>
            </a:r>
            <a:r>
              <a:rPr lang="ja-JP" altLang="ja-JP" sz="3200" dirty="0">
                <a:latin typeface="+mn-ea"/>
              </a:rPr>
              <a:t>値化手法</a:t>
            </a:r>
            <a:r>
              <a:rPr lang="en-US" altLang="ja-JP" sz="3200" dirty="0">
                <a:latin typeface="+mn-ea"/>
              </a:rPr>
              <a:t>(</a:t>
            </a:r>
            <a:r>
              <a:rPr lang="ja-JP" altLang="ja-JP" sz="3200" dirty="0">
                <a:latin typeface="+mn-ea"/>
              </a:rPr>
              <a:t>固定しきい値法</a:t>
            </a:r>
            <a:r>
              <a:rPr lang="en-US" altLang="ja-JP" sz="3200" dirty="0">
                <a:latin typeface="+mn-ea"/>
              </a:rPr>
              <a:t>)</a:t>
            </a:r>
            <a:r>
              <a:rPr lang="ja-JP" altLang="ja-JP" sz="3200" dirty="0">
                <a:latin typeface="+mn-ea"/>
              </a:rPr>
              <a:t>による問題点</a:t>
            </a:r>
          </a:p>
          <a:p>
            <a:pPr lvl="0"/>
            <a:r>
              <a:rPr kumimoji="1" lang="en-US" altLang="ja-JP" sz="3200" dirty="0" smtClean="0">
                <a:latin typeface="+mn-ea"/>
              </a:rPr>
              <a:t>3.</a:t>
            </a:r>
            <a:r>
              <a:rPr lang="en-US" altLang="ja-JP" sz="3200" dirty="0">
                <a:latin typeface="+mn-ea"/>
              </a:rPr>
              <a:t> 2</a:t>
            </a:r>
            <a:r>
              <a:rPr lang="ja-JP" altLang="ja-JP" sz="3200" dirty="0">
                <a:latin typeface="+mn-ea"/>
              </a:rPr>
              <a:t>値化処理の改善手法①</a:t>
            </a:r>
          </a:p>
          <a:p>
            <a:pPr lvl="0"/>
            <a:r>
              <a:rPr lang="en-US" altLang="ja-JP" sz="3200" dirty="0" smtClean="0">
                <a:latin typeface="+mn-ea"/>
              </a:rPr>
              <a:t>4.</a:t>
            </a:r>
            <a:r>
              <a:rPr lang="ja-JP" altLang="ja-JP" sz="3200" dirty="0">
                <a:latin typeface="+mn-ea"/>
              </a:rPr>
              <a:t>実験結果と考察</a:t>
            </a:r>
            <a:r>
              <a:rPr lang="ja-JP" altLang="ja-JP" sz="3200" dirty="0" smtClean="0">
                <a:latin typeface="+mn-ea"/>
              </a:rPr>
              <a:t>①</a:t>
            </a:r>
            <a:endParaRPr lang="en-US" altLang="ja-JP" sz="3200" dirty="0" smtClean="0">
              <a:latin typeface="+mn-ea"/>
            </a:endParaRPr>
          </a:p>
          <a:p>
            <a:pPr lvl="0"/>
            <a:r>
              <a:rPr lang="en-US" altLang="ja-JP" sz="3200" dirty="0" smtClean="0">
                <a:latin typeface="+mn-ea"/>
              </a:rPr>
              <a:t>5. </a:t>
            </a:r>
            <a:r>
              <a:rPr lang="en-US" altLang="ja-JP" sz="3200" dirty="0">
                <a:latin typeface="+mn-ea"/>
              </a:rPr>
              <a:t>2</a:t>
            </a:r>
            <a:r>
              <a:rPr lang="ja-JP" altLang="ja-JP" sz="3200" dirty="0">
                <a:latin typeface="+mn-ea"/>
              </a:rPr>
              <a:t>値化処理の改善</a:t>
            </a:r>
            <a:r>
              <a:rPr lang="ja-JP" altLang="ja-JP" sz="3200" dirty="0" smtClean="0">
                <a:latin typeface="+mn-ea"/>
              </a:rPr>
              <a:t>手法</a:t>
            </a:r>
            <a:r>
              <a:rPr lang="ja-JP" altLang="en-US" sz="3200" dirty="0" smtClean="0">
                <a:latin typeface="+mn-ea"/>
              </a:rPr>
              <a:t>②</a:t>
            </a:r>
            <a:endParaRPr lang="ja-JP" altLang="ja-JP" sz="3200" dirty="0">
              <a:latin typeface="+mn-ea"/>
            </a:endParaRPr>
          </a:p>
          <a:p>
            <a:pPr lvl="0"/>
            <a:r>
              <a:rPr lang="en-US" altLang="ja-JP" sz="3200" dirty="0">
                <a:latin typeface="+mn-ea"/>
              </a:rPr>
              <a:t>6</a:t>
            </a:r>
            <a:r>
              <a:rPr lang="en-US" altLang="ja-JP" sz="3200" dirty="0" smtClean="0">
                <a:latin typeface="+mn-ea"/>
              </a:rPr>
              <a:t>.</a:t>
            </a:r>
            <a:r>
              <a:rPr lang="ja-JP" altLang="ja-JP" sz="3200" dirty="0">
                <a:latin typeface="+mn-ea"/>
              </a:rPr>
              <a:t>実験結果と</a:t>
            </a:r>
            <a:r>
              <a:rPr lang="ja-JP" altLang="ja-JP" sz="3200" dirty="0" smtClean="0">
                <a:latin typeface="+mn-ea"/>
              </a:rPr>
              <a:t>考察</a:t>
            </a:r>
            <a:r>
              <a:rPr lang="ja-JP" altLang="en-US" sz="3200" dirty="0">
                <a:latin typeface="+mn-ea"/>
              </a:rPr>
              <a:t>②</a:t>
            </a:r>
            <a:endParaRPr lang="ja-JP" altLang="ja-JP" sz="3200" dirty="0">
              <a:latin typeface="+mn-ea"/>
            </a:endParaRPr>
          </a:p>
          <a:p>
            <a:pPr lvl="0"/>
            <a:endParaRPr lang="ja-JP" altLang="ja-JP" dirty="0">
              <a:latin typeface="+mn-ea"/>
            </a:endParaRPr>
          </a:p>
          <a:p>
            <a:endParaRPr kumimoji="1" lang="en-US" altLang="ja-JP" dirty="0" smtClean="0"/>
          </a:p>
        </p:txBody>
      </p:sp>
    </p:spTree>
    <p:extLst>
      <p:ext uri="{BB962C8B-B14F-4D97-AF65-F5344CB8AC3E}">
        <p14:creationId xmlns:p14="http://schemas.microsoft.com/office/powerpoint/2010/main" val="345841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lang="en-US" altLang="ja-JP" dirty="0">
                <a:latin typeface="+mn-ea"/>
              </a:rPr>
              <a:t>2</a:t>
            </a:r>
            <a:r>
              <a:rPr lang="ja-JP" altLang="ja-JP" dirty="0">
                <a:latin typeface="+mn-ea"/>
              </a:rPr>
              <a:t>値化手法</a:t>
            </a:r>
            <a:r>
              <a:rPr lang="en-US" altLang="ja-JP" dirty="0">
                <a:latin typeface="+mn-ea"/>
              </a:rPr>
              <a:t>(</a:t>
            </a:r>
            <a:r>
              <a:rPr lang="ja-JP" altLang="ja-JP" dirty="0">
                <a:latin typeface="+mn-ea"/>
              </a:rPr>
              <a:t>固定しきい値法</a:t>
            </a:r>
            <a:r>
              <a:rPr lang="en-US" altLang="ja-JP" dirty="0">
                <a:latin typeface="+mn-ea"/>
              </a:rPr>
              <a:t>)</a:t>
            </a:r>
            <a:r>
              <a:rPr lang="ja-JP" altLang="ja-JP" dirty="0">
                <a:latin typeface="+mn-ea"/>
              </a:rPr>
              <a:t>の</a:t>
            </a:r>
            <a:r>
              <a:rPr lang="ja-JP" altLang="ja-JP" dirty="0" smtClean="0">
                <a:latin typeface="+mn-ea"/>
              </a:rPr>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a:t>
            </a:r>
            <a:r>
              <a:rPr kumimoji="1" lang="en-US" altLang="ja-JP" sz="2800" dirty="0" smtClean="0"/>
              <a:t>2</a:t>
            </a:r>
            <a:r>
              <a:rPr kumimoji="1" lang="ja-JP" altLang="en-US" sz="2800" dirty="0" smtClean="0"/>
              <a:t>値化手法</a:t>
            </a:r>
            <a:endParaRPr kumimoji="1" lang="en-US" altLang="ja-JP" sz="2800" dirty="0" smtClean="0"/>
          </a:p>
          <a:p>
            <a:pPr lvl="1"/>
            <a:r>
              <a:rPr lang="en-US" altLang="ja-JP" sz="2400" dirty="0" smtClean="0"/>
              <a:t>2</a:t>
            </a:r>
            <a:r>
              <a:rPr lang="ja-JP" altLang="en-US" sz="2400" dirty="0" smtClean="0"/>
              <a:t>値化手法とは画像の各画素が白と黒の</a:t>
            </a:r>
            <a:r>
              <a:rPr lang="en-US" altLang="ja-JP" sz="2400" dirty="0" smtClean="0"/>
              <a:t>2</a:t>
            </a:r>
            <a:r>
              <a:rPr lang="ja-JP" altLang="en-US" sz="2400" dirty="0" smtClean="0"/>
              <a:t>値化により表現された画像のことである。</a:t>
            </a:r>
            <a:endParaRPr lang="en-US" altLang="ja-JP" sz="2400" dirty="0" smtClean="0"/>
          </a:p>
          <a:p>
            <a:pPr lvl="1"/>
            <a:r>
              <a:rPr lang="ja-JP" altLang="en-US" sz="2400" dirty="0" smtClean="0"/>
              <a:t>固定しきい値法により</a:t>
            </a:r>
            <a:r>
              <a:rPr lang="en-US" altLang="ja-JP" sz="2400" dirty="0" smtClean="0"/>
              <a:t>2</a:t>
            </a:r>
            <a:r>
              <a:rPr lang="ja-JP" altLang="en-US" sz="2400" dirty="0" smtClean="0"/>
              <a:t>値化画像を作成する。固定しきい値法は以下の手順によって求められる。</a:t>
            </a:r>
            <a:endParaRPr lang="en-US" altLang="ja-JP" sz="2400" dirty="0"/>
          </a:p>
          <a:p>
            <a:pPr marL="201168" lvl="1" indent="0">
              <a:buNone/>
            </a:pPr>
            <a:r>
              <a:rPr lang="ja-JP" altLang="en-US" sz="2400" dirty="0" smtClean="0"/>
              <a:t>　　原画像</a:t>
            </a:r>
            <a:r>
              <a:rPr lang="en-US" altLang="ja-JP" sz="2400" dirty="0" smtClean="0"/>
              <a:t>x(</a:t>
            </a:r>
            <a:r>
              <a:rPr lang="en-US" altLang="ja-JP" sz="2400" dirty="0" err="1" smtClean="0"/>
              <a:t>i,j</a:t>
            </a:r>
            <a:r>
              <a:rPr lang="en-US" altLang="ja-JP" sz="2400" dirty="0" smtClean="0"/>
              <a:t>)</a:t>
            </a:r>
            <a:r>
              <a:rPr lang="ja-JP" altLang="en-US" sz="2400" dirty="0" smtClean="0"/>
              <a:t>に対して、あるしきい値</a:t>
            </a:r>
            <a:r>
              <a:rPr lang="ja-JP" altLang="en-US" sz="2400" dirty="0" err="1" smtClean="0"/>
              <a:t>ｔ</a:t>
            </a:r>
            <a:r>
              <a:rPr lang="ja-JP" altLang="en-US" sz="2400" dirty="0" smtClean="0"/>
              <a:t>を求め</a:t>
            </a:r>
            <a:r>
              <a:rPr lang="en-US" altLang="ja-JP" sz="2400" dirty="0" smtClean="0"/>
              <a:t>2</a:t>
            </a:r>
            <a:r>
              <a:rPr lang="ja-JP" altLang="en-US" sz="2400" dirty="0" smtClean="0"/>
              <a:t>値画像</a:t>
            </a:r>
            <a:r>
              <a:rPr lang="en-US" altLang="ja-JP" sz="2400" dirty="0" smtClean="0"/>
              <a:t>y(</a:t>
            </a:r>
            <a:r>
              <a:rPr lang="en-US" altLang="ja-JP" sz="2400" dirty="0" err="1"/>
              <a:t>i</a:t>
            </a:r>
            <a:r>
              <a:rPr lang="en-US" altLang="ja-JP" sz="2400" dirty="0" err="1" smtClean="0"/>
              <a:t>,j</a:t>
            </a:r>
            <a:r>
              <a:rPr lang="en-US" altLang="ja-JP" sz="2400" dirty="0" smtClean="0"/>
              <a:t>)</a:t>
            </a:r>
            <a:r>
              <a:rPr lang="ja-JP" altLang="en-US" sz="2400" dirty="0" smtClean="0"/>
              <a:t>を</a:t>
            </a:r>
            <a:endParaRPr lang="en-US" altLang="ja-JP" sz="2400" dirty="0" smtClean="0"/>
          </a:p>
          <a:p>
            <a:pPr marL="201168" lvl="1" indent="0">
              <a:buNone/>
            </a:pPr>
            <a:endParaRPr lang="en-US" altLang="ja-JP" sz="2400" dirty="0"/>
          </a:p>
          <a:p>
            <a:pPr marL="201168" lvl="1" indent="0">
              <a:buNone/>
            </a:pPr>
            <a:endParaRPr lang="en-US" altLang="ja-JP" sz="2400" dirty="0" smtClean="0"/>
          </a:p>
          <a:p>
            <a:pPr marL="201168" lvl="1" indent="0">
              <a:buNone/>
            </a:pPr>
            <a:r>
              <a:rPr lang="ja-JP" altLang="en-US" sz="2400" dirty="0"/>
              <a:t>　</a:t>
            </a:r>
            <a:r>
              <a:rPr lang="ja-JP" altLang="en-US" sz="2400" dirty="0" smtClean="0"/>
              <a:t>　とする。</a:t>
            </a:r>
            <a:endParaRPr lang="en-US" altLang="ja-JP" sz="2400" dirty="0"/>
          </a:p>
          <a:p>
            <a:pPr lvl="1"/>
            <a:endParaRPr kumimoji="1" lang="en-US" altLang="ja-JP" dirty="0" smtClean="0"/>
          </a:p>
        </p:txBody>
      </p:sp>
      <p:sp>
        <p:nvSpPr>
          <p:cNvPr id="16"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7" name="オブジェクト 16"/>
          <p:cNvGraphicFramePr>
            <a:graphicFrameLocks noChangeAspect="1"/>
          </p:cNvGraphicFramePr>
          <p:nvPr>
            <p:extLst>
              <p:ext uri="{D42A27DB-BD31-4B8C-83A1-F6EECF244321}">
                <p14:modId xmlns:p14="http://schemas.microsoft.com/office/powerpoint/2010/main" val="2643177711"/>
              </p:ext>
            </p:extLst>
          </p:nvPr>
        </p:nvGraphicFramePr>
        <p:xfrm>
          <a:off x="2038662" y="4195184"/>
          <a:ext cx="2674135" cy="841511"/>
        </p:xfrm>
        <a:graphic>
          <a:graphicData uri="http://schemas.openxmlformats.org/presentationml/2006/ole">
            <mc:AlternateContent xmlns:mc="http://schemas.openxmlformats.org/markup-compatibility/2006">
              <mc:Choice xmlns:v="urn:schemas-microsoft-com:vml" Requires="v">
                <p:oleObj spid="_x0000_s1043" name="数式" r:id="rId3" imgW="1498600" imgH="457200" progId="Equation.3">
                  <p:embed/>
                </p:oleObj>
              </mc:Choice>
              <mc:Fallback>
                <p:oleObj name="数式" r:id="rId3" imgW="1498600" imgH="457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662" y="4195184"/>
                        <a:ext cx="2674135" cy="841511"/>
                      </a:xfrm>
                      <a:prstGeom prst="rect">
                        <a:avLst/>
                      </a:prstGeom>
                      <a:noFill/>
                    </p:spPr>
                  </p:pic>
                </p:oleObj>
              </mc:Fallback>
            </mc:AlternateContent>
          </a:graphicData>
        </a:graphic>
      </p:graphicFrame>
    </p:spTree>
    <p:extLst>
      <p:ext uri="{BB962C8B-B14F-4D97-AF65-F5344CB8AC3E}">
        <p14:creationId xmlns:p14="http://schemas.microsoft.com/office/powerpoint/2010/main" val="140270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8049" y="1156033"/>
            <a:ext cx="10058400" cy="989504"/>
          </a:xfrm>
        </p:spPr>
        <p:txBody>
          <a:bodyPr>
            <a:normAutofit fontScale="90000"/>
          </a:bodyPr>
          <a:lstStyle/>
          <a:p>
            <a:pPr lvl="0"/>
            <a:r>
              <a:rPr lang="en-US" altLang="ja-JP" dirty="0">
                <a:latin typeface="+mn-ea"/>
              </a:rPr>
              <a:t>2</a:t>
            </a:r>
            <a:r>
              <a:rPr lang="ja-JP" altLang="ja-JP" dirty="0">
                <a:latin typeface="+mn-ea"/>
              </a:rPr>
              <a:t>値化手法</a:t>
            </a:r>
            <a:r>
              <a:rPr lang="en-US" altLang="ja-JP" dirty="0">
                <a:latin typeface="+mn-ea"/>
              </a:rPr>
              <a:t>(</a:t>
            </a:r>
            <a:r>
              <a:rPr lang="ja-JP" altLang="ja-JP" dirty="0">
                <a:latin typeface="+mn-ea"/>
              </a:rPr>
              <a:t>固定しきい値法</a:t>
            </a:r>
            <a:r>
              <a:rPr lang="en-US" altLang="ja-JP" dirty="0">
                <a:latin typeface="+mn-ea"/>
              </a:rPr>
              <a:t>)</a:t>
            </a:r>
            <a:r>
              <a:rPr lang="ja-JP" altLang="ja-JP" dirty="0">
                <a:latin typeface="+mn-ea"/>
              </a:rPr>
              <a:t>による</a:t>
            </a:r>
            <a:r>
              <a:rPr lang="ja-JP" altLang="ja-JP" dirty="0" smtClean="0">
                <a:latin typeface="+mn-ea"/>
              </a:rPr>
              <a:t>問題点</a:t>
            </a:r>
            <a:br>
              <a:rPr lang="ja-JP" altLang="ja-JP" dirty="0" smtClean="0">
                <a:latin typeface="+mn-ea"/>
              </a:rPr>
            </a:br>
            <a:endParaRPr kumimoji="1" lang="ja-JP" altLang="en-US" dirty="0"/>
          </a:p>
        </p:txBody>
      </p:sp>
      <p:sp>
        <p:nvSpPr>
          <p:cNvPr id="3" name="コンテンツ プレースホルダー 2"/>
          <p:cNvSpPr>
            <a:spLocks noGrp="1"/>
          </p:cNvSpPr>
          <p:nvPr>
            <p:ph idx="1"/>
          </p:nvPr>
        </p:nvSpPr>
        <p:spPr>
          <a:xfrm>
            <a:off x="1319134" y="1830744"/>
            <a:ext cx="9556230" cy="4712463"/>
          </a:xfrm>
        </p:spPr>
        <p:txBody>
          <a:bodyPr/>
          <a:lstStyle/>
          <a:p>
            <a:r>
              <a:rPr kumimoji="1" lang="ja-JP" altLang="en-US" sz="4400" dirty="0" smtClean="0"/>
              <a:t>・</a:t>
            </a:r>
            <a:r>
              <a:rPr kumimoji="1" lang="ja-JP" altLang="en-US" sz="3200" dirty="0" smtClean="0"/>
              <a:t>問題点</a:t>
            </a:r>
            <a:endParaRPr kumimoji="1" lang="en-US" altLang="ja-JP" sz="4400" dirty="0" smtClean="0"/>
          </a:p>
          <a:p>
            <a:pPr marL="384048" lvl="2" indent="0">
              <a:buNone/>
            </a:pPr>
            <a:r>
              <a:rPr lang="ja-JP" altLang="en-US" sz="1800" dirty="0" smtClean="0"/>
              <a:t>　</a:t>
            </a:r>
            <a:r>
              <a:rPr lang="ja-JP" altLang="en-US" sz="2800" dirty="0" smtClean="0"/>
              <a:t>画素の値がしきい値以上か以下かでしか判断しないため、影の部分が基本的に黒く表現されてしまう。つまり影にかかっている部分がほとんどつぶれてしまう。</a:t>
            </a:r>
            <a:endParaRPr lang="en-US" altLang="ja-JP" sz="2800" dirty="0" smtClean="0"/>
          </a:p>
          <a:p>
            <a:pPr marL="384048" lvl="2" indent="0">
              <a:buNone/>
            </a:pPr>
            <a:r>
              <a:rPr lang="ja-JP" altLang="en-US" sz="2800" dirty="0"/>
              <a:t>　</a:t>
            </a:r>
            <a:r>
              <a:rPr lang="ja-JP" altLang="en-US" sz="2800" dirty="0" smtClean="0"/>
              <a:t>その</a:t>
            </a:r>
            <a:r>
              <a:rPr lang="ja-JP" altLang="en-US" sz="2800" dirty="0"/>
              <a:t>問題</a:t>
            </a:r>
            <a:r>
              <a:rPr lang="ja-JP" altLang="en-US" sz="2800" dirty="0" smtClean="0"/>
              <a:t>に対処するためにしきい値を低くした場合、逆に光に当たっている部分や薄く表現されている部分の多くが白く表現されてしまう。</a:t>
            </a:r>
            <a:endParaRPr lang="en-US" altLang="ja-JP" sz="2800" dirty="0" smtClean="0"/>
          </a:p>
          <a:p>
            <a:pPr marL="384048" lvl="2" indent="0">
              <a:buNone/>
            </a:pPr>
            <a:r>
              <a:rPr lang="ja-JP" altLang="en-US" sz="2800" dirty="0"/>
              <a:t>　</a:t>
            </a:r>
            <a:r>
              <a:rPr lang="ja-JP" altLang="en-US" sz="2800" dirty="0" smtClean="0"/>
              <a:t>そのため文字が表示されている画像に</a:t>
            </a:r>
            <a:r>
              <a:rPr lang="en-US" altLang="ja-JP" sz="2800" dirty="0" smtClean="0"/>
              <a:t>2</a:t>
            </a:r>
            <a:r>
              <a:rPr lang="ja-JP" altLang="en-US" sz="2800" dirty="0" smtClean="0"/>
              <a:t>値化処理を施すと読み取れない文字列が表示されてしまう場合がある。</a:t>
            </a:r>
            <a:endParaRPr lang="en-US" altLang="ja-JP" sz="2800" dirty="0" smtClean="0"/>
          </a:p>
          <a:p>
            <a:pPr marL="201168" lvl="1" indent="0">
              <a:buNone/>
            </a:pPr>
            <a:endParaRPr lang="en-US" altLang="ja-JP" dirty="0" smtClean="0"/>
          </a:p>
          <a:p>
            <a:pPr marL="201168" lvl="1" indent="0">
              <a:buNone/>
            </a:pPr>
            <a:endParaRPr lang="en-US" altLang="ja-JP" dirty="0" smtClean="0"/>
          </a:p>
          <a:p>
            <a:pPr marL="201168" lvl="1" indent="0">
              <a:buNone/>
            </a:pPr>
            <a:endParaRPr lang="en-US" altLang="ja-JP" dirty="0" smtClean="0"/>
          </a:p>
          <a:p>
            <a:pPr marL="201168" lvl="1" indent="0">
              <a:buNone/>
            </a:pPr>
            <a:endParaRPr lang="en-US" altLang="ja-JP" dirty="0" smtClean="0"/>
          </a:p>
        </p:txBody>
      </p:sp>
    </p:spTree>
    <p:extLst>
      <p:ext uri="{BB962C8B-B14F-4D97-AF65-F5344CB8AC3E}">
        <p14:creationId xmlns:p14="http://schemas.microsoft.com/office/powerpoint/2010/main" val="50266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C:\Users\joji\AppData\Local\Microsoft\Windows\INetCache\Content.Word\books.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0872" y="1235410"/>
            <a:ext cx="2786531" cy="2751973"/>
          </a:xfrm>
          <a:prstGeom prst="rect">
            <a:avLst/>
          </a:prstGeom>
          <a:noFill/>
          <a:ln>
            <a:noFill/>
          </a:ln>
        </p:spPr>
      </p:pic>
      <p:pic>
        <p:nvPicPr>
          <p:cNvPr id="3" name="図 2" descr="C:\Users\joji\AppData\Local\Microsoft\Windows\INetCache\Content.Word\a.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1467" y="1235410"/>
            <a:ext cx="2640436" cy="2751973"/>
          </a:xfrm>
          <a:prstGeom prst="rect">
            <a:avLst/>
          </a:prstGeom>
          <a:noFill/>
          <a:ln>
            <a:noFill/>
          </a:ln>
        </p:spPr>
      </p:pic>
      <p:pic>
        <p:nvPicPr>
          <p:cNvPr id="4" name="Picture 2" desc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774" y="1328841"/>
            <a:ext cx="2742036" cy="274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矢印 4"/>
          <p:cNvSpPr/>
          <p:nvPr/>
        </p:nvSpPr>
        <p:spPr>
          <a:xfrm>
            <a:off x="4152274" y="2008681"/>
            <a:ext cx="1034322" cy="856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9"/>
          <p:cNvSpPr>
            <a:spLocks noGrp="1"/>
          </p:cNvSpPr>
          <p:nvPr>
            <p:ph idx="4294967295"/>
          </p:nvPr>
        </p:nvSpPr>
        <p:spPr>
          <a:xfrm>
            <a:off x="900410" y="629222"/>
            <a:ext cx="10058400" cy="5472113"/>
          </a:xfrm>
        </p:spPr>
        <p:txBody>
          <a:bodyPr/>
          <a:lstStyle/>
          <a:p>
            <a:r>
              <a:rPr lang="en-US" altLang="ja-JP" sz="2800" dirty="0" smtClean="0"/>
              <a:t>[</a:t>
            </a:r>
            <a:r>
              <a:rPr lang="ja-JP" altLang="en-US" sz="2800" dirty="0" smtClean="0"/>
              <a:t>例</a:t>
            </a:r>
            <a:r>
              <a:rPr lang="en-US" altLang="ja-JP" sz="2800" dirty="0" smtClean="0"/>
              <a:t>]</a:t>
            </a:r>
          </a:p>
          <a:p>
            <a:endParaRPr kumimoji="1" lang="en-US" altLang="ja-JP" dirty="0"/>
          </a:p>
          <a:p>
            <a:endParaRPr lang="en-US" altLang="ja-JP" dirty="0" smtClean="0"/>
          </a:p>
          <a:p>
            <a:endParaRPr kumimoji="1" lang="en-US" altLang="ja-JP" dirty="0"/>
          </a:p>
          <a:p>
            <a:endParaRPr lang="en-US" altLang="ja-JP" dirty="0" smtClean="0"/>
          </a:p>
          <a:p>
            <a:pPr marL="1471400" lvl="8" indent="0">
              <a:buNone/>
            </a:pPr>
            <a:endParaRPr lang="en-US" altLang="ja-JP" dirty="0" smtClean="0"/>
          </a:p>
          <a:p>
            <a:pPr marL="1471400" lvl="8" indent="0">
              <a:buNone/>
            </a:pPr>
            <a:endParaRPr lang="en-US" altLang="ja-JP" dirty="0"/>
          </a:p>
          <a:p>
            <a:pPr marL="1471400" lvl="8" indent="0">
              <a:buNone/>
            </a:pPr>
            <a:r>
              <a:rPr lang="en-US" altLang="ja-JP" dirty="0" smtClean="0"/>
              <a:t>		</a:t>
            </a:r>
            <a:r>
              <a:rPr lang="ja-JP" altLang="en-US" dirty="0" smtClean="0"/>
              <a:t>　　　　　　</a:t>
            </a:r>
            <a:r>
              <a:rPr lang="en-US" altLang="ja-JP" sz="1800" dirty="0" smtClean="0"/>
              <a:t>2</a:t>
            </a:r>
            <a:r>
              <a:rPr lang="ja-JP" altLang="en-US" sz="1800" dirty="0" smtClean="0"/>
              <a:t>値化</a:t>
            </a:r>
            <a:endParaRPr lang="en-US" altLang="ja-JP" sz="1800" dirty="0" smtClean="0"/>
          </a:p>
          <a:p>
            <a:endParaRPr kumimoji="1" lang="en-US" altLang="ja-JP" dirty="0"/>
          </a:p>
          <a:p>
            <a:pPr marL="566928" lvl="3" indent="0">
              <a:buNone/>
            </a:pPr>
            <a:r>
              <a:rPr kumimoji="1" lang="ja-JP" altLang="en-US" sz="2400" dirty="0" smtClean="0"/>
              <a:t>　図</a:t>
            </a:r>
            <a:r>
              <a:rPr kumimoji="1" lang="en-US" altLang="ja-JP" sz="2400" dirty="0" smtClean="0"/>
              <a:t>1 </a:t>
            </a:r>
            <a:r>
              <a:rPr kumimoji="1" lang="ja-JP" altLang="en-US" sz="2400" dirty="0" smtClean="0"/>
              <a:t>原画像</a:t>
            </a:r>
            <a:r>
              <a:rPr kumimoji="1" lang="en-US" altLang="ja-JP" sz="2400" dirty="0" smtClean="0"/>
              <a:t>			  </a:t>
            </a:r>
            <a:r>
              <a:rPr kumimoji="1" lang="ja-JP" altLang="en-US" sz="2400" dirty="0" smtClean="0"/>
              <a:t>図</a:t>
            </a:r>
            <a:r>
              <a:rPr kumimoji="1" lang="en-US" altLang="ja-JP" sz="2400" dirty="0" smtClean="0"/>
              <a:t>2</a:t>
            </a:r>
            <a:r>
              <a:rPr lang="ja-JP" altLang="en-US" sz="2400" dirty="0"/>
              <a:t> </a:t>
            </a:r>
            <a:r>
              <a:rPr kumimoji="1" lang="ja-JP" altLang="en-US" sz="2400" dirty="0" smtClean="0"/>
              <a:t>しきい値</a:t>
            </a:r>
            <a:r>
              <a:rPr kumimoji="1" lang="en-US" altLang="ja-JP" sz="2400" dirty="0" smtClean="0"/>
              <a:t>96	     </a:t>
            </a:r>
            <a:r>
              <a:rPr kumimoji="1" lang="ja-JP" altLang="en-US" sz="2400" dirty="0" smtClean="0"/>
              <a:t>図</a:t>
            </a:r>
            <a:r>
              <a:rPr kumimoji="1" lang="en-US" altLang="ja-JP" sz="2400" dirty="0" smtClean="0"/>
              <a:t>3 </a:t>
            </a:r>
            <a:r>
              <a:rPr kumimoji="1" lang="ja-JP" altLang="en-US" sz="2400" dirty="0" smtClean="0"/>
              <a:t>しきい値</a:t>
            </a:r>
            <a:r>
              <a:rPr kumimoji="1" lang="en-US" altLang="ja-JP" sz="2400" dirty="0" smtClean="0"/>
              <a:t>128</a:t>
            </a:r>
          </a:p>
          <a:p>
            <a:pPr marL="566928" lvl="3" indent="0">
              <a:buNone/>
            </a:pPr>
            <a:endParaRPr lang="en-US" altLang="ja-JP" dirty="0" smtClean="0"/>
          </a:p>
          <a:p>
            <a:pPr marL="566928" lvl="3" indent="0">
              <a:buNone/>
            </a:pPr>
            <a:r>
              <a:rPr lang="ja-JP" altLang="en-US" sz="2400" dirty="0" smtClean="0"/>
              <a:t>図</a:t>
            </a:r>
            <a:r>
              <a:rPr lang="en-US" altLang="ja-JP" sz="2400" dirty="0" smtClean="0"/>
              <a:t>2</a:t>
            </a:r>
            <a:r>
              <a:rPr lang="ja-JP" altLang="en-US" sz="2400" dirty="0" smtClean="0"/>
              <a:t>ではしきい値が低いため「</a:t>
            </a:r>
            <a:r>
              <a:rPr lang="en-US" altLang="ja-JP" sz="2400" dirty="0" smtClean="0"/>
              <a:t>DIGITAL</a:t>
            </a:r>
            <a:r>
              <a:rPr lang="ja-JP" altLang="en-US" sz="2400" dirty="0" smtClean="0"/>
              <a:t>」の文字が白く飛んでいる。</a:t>
            </a:r>
            <a:endParaRPr lang="en-US" altLang="ja-JP" sz="2400" dirty="0" smtClean="0"/>
          </a:p>
          <a:p>
            <a:pPr marL="566928" lvl="3" indent="0">
              <a:buNone/>
            </a:pPr>
            <a:r>
              <a:rPr lang="ja-JP" altLang="en-US" sz="2400" dirty="0" smtClean="0"/>
              <a:t>図</a:t>
            </a:r>
            <a:r>
              <a:rPr lang="en-US" altLang="ja-JP" sz="2400" dirty="0" smtClean="0"/>
              <a:t>3</a:t>
            </a:r>
            <a:r>
              <a:rPr lang="ja-JP" altLang="en-US" sz="2400" dirty="0" smtClean="0"/>
              <a:t>ではしきい値が高いため影の部分が黒く表現さえれており「</a:t>
            </a:r>
            <a:r>
              <a:rPr lang="en-US" altLang="ja-JP" sz="2400" dirty="0" smtClean="0"/>
              <a:t>28</a:t>
            </a:r>
            <a:r>
              <a:rPr lang="ja-JP" altLang="en-US" sz="2400" dirty="0" smtClean="0"/>
              <a:t>」の文字が欠けている。</a:t>
            </a:r>
            <a:endParaRPr lang="en-US" altLang="ja-JP" sz="2400" dirty="0" smtClean="0"/>
          </a:p>
        </p:txBody>
      </p:sp>
      <p:sp>
        <p:nvSpPr>
          <p:cNvPr id="11" name="正方形/長方形 10"/>
          <p:cNvSpPr/>
          <p:nvPr/>
        </p:nvSpPr>
        <p:spPr>
          <a:xfrm>
            <a:off x="6930287" y="1699845"/>
            <a:ext cx="1298813" cy="3072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0905" y="2713220"/>
            <a:ext cx="599606" cy="47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853461" y="1731365"/>
            <a:ext cx="1298813" cy="3072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3075482" y="2611396"/>
            <a:ext cx="599606" cy="47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438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latin typeface="+mn-ea"/>
              </a:rPr>
              <a:t>2</a:t>
            </a:r>
            <a:r>
              <a:rPr lang="ja-JP" altLang="ja-JP" dirty="0">
                <a:latin typeface="+mn-ea"/>
              </a:rPr>
              <a:t>値化処理の改善手法①</a:t>
            </a:r>
            <a:endParaRPr kumimoji="1" lang="ja-JP" altLang="en-US" dirty="0"/>
          </a:p>
        </p:txBody>
      </p:sp>
      <p:sp>
        <p:nvSpPr>
          <p:cNvPr id="5" name="コンテンツ プレースホルダー 4"/>
          <p:cNvSpPr>
            <a:spLocks noGrp="1"/>
          </p:cNvSpPr>
          <p:nvPr>
            <p:ph idx="1"/>
          </p:nvPr>
        </p:nvSpPr>
        <p:spPr/>
        <p:txBody>
          <a:bodyPr>
            <a:normAutofit/>
          </a:bodyPr>
          <a:lstStyle/>
          <a:p>
            <a:pPr marL="457200" indent="-457200">
              <a:buFont typeface="+mj-lt"/>
              <a:buAutoNum type="arabicPeriod"/>
            </a:pPr>
            <a:r>
              <a:rPr kumimoji="1" lang="ja-JP" altLang="en-US" sz="3200" dirty="0" smtClean="0"/>
              <a:t>フィルタ処理によってエッジを検出する。エッジを検出することによって輪郭を強調することができる。</a:t>
            </a:r>
            <a:endParaRPr kumimoji="1" lang="en-US" altLang="ja-JP" sz="3200" dirty="0" smtClean="0"/>
          </a:p>
          <a:p>
            <a:pPr lvl="1"/>
            <a:r>
              <a:rPr lang="ja-JP" altLang="en-US" sz="2800" dirty="0" smtClean="0"/>
              <a:t>今回はラプラシアンフィルタ処理を用いた</a:t>
            </a:r>
            <a:r>
              <a:rPr lang="ja-JP" altLang="en-US" sz="2800" dirty="0" smtClean="0"/>
              <a:t>。</a:t>
            </a:r>
            <a:endParaRPr lang="en-US" altLang="ja-JP" sz="2800" dirty="0" smtClean="0"/>
          </a:p>
          <a:p>
            <a:pPr marL="201168" lvl="1" indent="0">
              <a:buNone/>
            </a:pPr>
            <a:endParaRPr kumimoji="1" lang="en-US" altLang="ja-JP" sz="2800" dirty="0" smtClean="0"/>
          </a:p>
          <a:p>
            <a:pPr marL="457200" indent="-457200">
              <a:buFont typeface="+mj-lt"/>
              <a:buAutoNum type="arabicPeriod"/>
            </a:pPr>
            <a:r>
              <a:rPr lang="en-US" altLang="ja-JP" sz="3200" dirty="0"/>
              <a:t>2</a:t>
            </a:r>
            <a:r>
              <a:rPr lang="ja-JP" altLang="en-US" sz="3200" dirty="0" smtClean="0"/>
              <a:t>値化処理を施す。</a:t>
            </a:r>
            <a:endParaRPr kumimoji="1" lang="ja-JP" altLang="en-US" sz="3200" dirty="0"/>
          </a:p>
        </p:txBody>
      </p:sp>
    </p:spTree>
    <p:extLst>
      <p:ext uri="{BB962C8B-B14F-4D97-AF65-F5344CB8AC3E}">
        <p14:creationId xmlns:p14="http://schemas.microsoft.com/office/powerpoint/2010/main" val="159500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実験結果と考察① </a:t>
            </a:r>
            <a:r>
              <a:rPr kumimoji="1" lang="en-US" altLang="ja-JP" dirty="0" smtClean="0"/>
              <a:t>(</a:t>
            </a:r>
            <a:r>
              <a:rPr kumimoji="1" lang="ja-JP" altLang="en-US" dirty="0" smtClean="0"/>
              <a:t>１</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1552599" y="1814998"/>
            <a:ext cx="17028825" cy="4023360"/>
          </a:xfrm>
        </p:spPr>
        <p:txBody>
          <a:bodyPr numCol="2"/>
          <a:lstStyle/>
          <a:p>
            <a:r>
              <a:rPr lang="ja-JP" altLang="en-US" sz="2800" dirty="0" smtClean="0"/>
              <a:t>実験</a:t>
            </a:r>
            <a:r>
              <a:rPr lang="ja-JP" altLang="en-US" sz="2800" dirty="0" smtClean="0"/>
              <a:t>条件</a:t>
            </a:r>
            <a:endParaRPr lang="en-US" altLang="ja-JP" sz="2800" dirty="0" smtClean="0"/>
          </a:p>
          <a:p>
            <a:pPr marL="201168" lvl="1" indent="0" algn="r">
              <a:buNone/>
            </a:pPr>
            <a:r>
              <a:rPr lang="ja-JP" altLang="en-US" sz="2800" dirty="0" smtClean="0"/>
              <a:t>・実験で</a:t>
            </a:r>
            <a:r>
              <a:rPr lang="ja-JP" altLang="en-US" sz="2800" dirty="0"/>
              <a:t>使用</a:t>
            </a:r>
            <a:r>
              <a:rPr lang="ja-JP" altLang="en-US" sz="2800" dirty="0" smtClean="0"/>
              <a:t>する</a:t>
            </a:r>
            <a:r>
              <a:rPr lang="ja-JP" altLang="en-US" sz="2800" dirty="0" smtClean="0"/>
              <a:t>画像　</a:t>
            </a:r>
            <a:r>
              <a:rPr lang="ja-JP" altLang="en-US" sz="2000" dirty="0"/>
              <a:t>・</a:t>
            </a:r>
            <a:r>
              <a:rPr lang="ja-JP" altLang="en-US" sz="2800" dirty="0"/>
              <a:t>改善手法で用いるフィルタ係数</a:t>
            </a:r>
          </a:p>
          <a:p>
            <a:pPr marL="201168" lvl="1" indent="0">
              <a:buNone/>
            </a:pPr>
            <a:endParaRPr kumimoji="1"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sz="500" dirty="0" smtClean="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3541557247"/>
              </p:ext>
            </p:extLst>
          </p:nvPr>
        </p:nvGraphicFramePr>
        <p:xfrm>
          <a:off x="6309715" y="2847585"/>
          <a:ext cx="1754711" cy="1817830"/>
        </p:xfrm>
        <a:graphic>
          <a:graphicData uri="http://schemas.openxmlformats.org/presentationml/2006/ole">
            <mc:AlternateContent xmlns:mc="http://schemas.openxmlformats.org/markup-compatibility/2006">
              <mc:Choice xmlns:v="urn:schemas-microsoft-com:vml" Requires="v">
                <p:oleObj spid="_x0000_s3082" name="数式" r:id="rId3" imgW="660240" imgH="672840" progId="Equation.3">
                  <p:embed/>
                </p:oleObj>
              </mc:Choice>
              <mc:Fallback>
                <p:oleObj name="数式" r:id="rId3" imgW="660240" imgH="672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9715" y="2847585"/>
                        <a:ext cx="1754711" cy="1817830"/>
                      </a:xfrm>
                      <a:prstGeom prst="rect">
                        <a:avLst/>
                      </a:prstGeom>
                      <a:noFill/>
                    </p:spPr>
                  </p:pic>
                </p:oleObj>
              </mc:Fallback>
            </mc:AlternateContent>
          </a:graphicData>
        </a:graphic>
      </p:graphicFrame>
      <p:pic>
        <p:nvPicPr>
          <p:cNvPr id="7" name="図 6" descr="C:\Users\joji\AppData\Local\Microsoft\Windows\INetCache\Content.Word\books.bmp"/>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2599" y="2847585"/>
            <a:ext cx="3241780" cy="3373778"/>
          </a:xfrm>
          <a:prstGeom prst="rect">
            <a:avLst/>
          </a:prstGeom>
          <a:noFill/>
          <a:ln>
            <a:noFill/>
          </a:ln>
        </p:spPr>
      </p:pic>
    </p:spTree>
    <p:extLst>
      <p:ext uri="{BB962C8B-B14F-4D97-AF65-F5344CB8AC3E}">
        <p14:creationId xmlns:p14="http://schemas.microsoft.com/office/powerpoint/2010/main" val="14883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実験結果と考察① </a:t>
            </a:r>
            <a:r>
              <a:rPr lang="en-US" altLang="ja-JP" dirty="0" smtClean="0"/>
              <a:t>(</a:t>
            </a:r>
            <a:r>
              <a:rPr lang="ja-JP" altLang="en-US" dirty="0" smtClean="0"/>
              <a:t>２</a:t>
            </a:r>
            <a:r>
              <a:rPr lang="en-US" altLang="ja-JP" dirty="0" smtClean="0"/>
              <a:t>)</a:t>
            </a:r>
            <a:endParaRPr kumimoji="1" lang="ja-JP" altLang="en-US" dirty="0"/>
          </a:p>
        </p:txBody>
      </p:sp>
      <p:sp>
        <p:nvSpPr>
          <p:cNvPr id="3" name="コンテンツ プレースホルダー 2"/>
          <p:cNvSpPr>
            <a:spLocks noGrp="1"/>
          </p:cNvSpPr>
          <p:nvPr>
            <p:ph idx="1"/>
          </p:nvPr>
        </p:nvSpPr>
        <p:spPr>
          <a:xfrm>
            <a:off x="1044814" y="1875714"/>
            <a:ext cx="10058400" cy="4023360"/>
          </a:xfrm>
        </p:spPr>
        <p:txBody>
          <a:bodyPr/>
          <a:lstStyle/>
          <a:p>
            <a:r>
              <a:rPr kumimoji="1" lang="ja-JP" altLang="en-US" sz="2800" dirty="0" smtClean="0"/>
              <a:t>実験結果</a:t>
            </a:r>
            <a:endParaRPr kumimoji="1" lang="en-US" altLang="ja-JP" sz="2800"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　</a:t>
            </a:r>
            <a:r>
              <a:rPr lang="ja-JP" altLang="en-US" sz="2400" dirty="0" smtClean="0"/>
              <a:t>輪郭は白く表現されているが読み取ることは不可能。</a:t>
            </a:r>
            <a:endParaRPr kumimoji="1" lang="ja-JP" altLang="en-US" sz="2400" dirty="0"/>
          </a:p>
        </p:txBody>
      </p:sp>
      <p:pic>
        <p:nvPicPr>
          <p:cNvPr id="4" name="Picture 3" descr="test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323" y="2272202"/>
            <a:ext cx="2738437"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7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latin typeface="+mn-ea"/>
              </a:rPr>
              <a:t>2</a:t>
            </a:r>
            <a:r>
              <a:rPr lang="ja-JP" altLang="ja-JP" dirty="0">
                <a:latin typeface="+mn-ea"/>
              </a:rPr>
              <a:t>値化処理の改善</a:t>
            </a:r>
            <a:r>
              <a:rPr lang="ja-JP" altLang="ja-JP" dirty="0" smtClean="0">
                <a:latin typeface="+mn-ea"/>
              </a:rPr>
              <a:t>手法</a:t>
            </a:r>
            <a:r>
              <a:rPr lang="ja-JP" altLang="en-US" dirty="0" smtClean="0">
                <a:latin typeface="+mn-ea"/>
              </a:rPr>
              <a:t>②</a:t>
            </a:r>
            <a:endParaRPr kumimoji="1" lang="ja-JP" altLang="en-US" dirty="0"/>
          </a:p>
        </p:txBody>
      </p:sp>
      <p:sp>
        <p:nvSpPr>
          <p:cNvPr id="5" name="コンテンツ プレースホルダー 4"/>
          <p:cNvSpPr>
            <a:spLocks noGrp="1"/>
          </p:cNvSpPr>
          <p:nvPr>
            <p:ph idx="1"/>
          </p:nvPr>
        </p:nvSpPr>
        <p:spPr/>
        <p:txBody>
          <a:bodyPr>
            <a:normAutofit/>
          </a:bodyPr>
          <a:lstStyle/>
          <a:p>
            <a:pPr marL="457200" indent="-457200">
              <a:buFont typeface="+mj-lt"/>
              <a:buAutoNum type="arabicPeriod"/>
            </a:pPr>
            <a:r>
              <a:rPr kumimoji="1" lang="ja-JP" altLang="en-US" sz="2800" dirty="0" smtClean="0"/>
              <a:t>フィルタ処理によってエッジを検出する。エッジを検出することによって輪郭を強調することができる。</a:t>
            </a:r>
            <a:endParaRPr kumimoji="1" lang="en-US" altLang="ja-JP" sz="2800" dirty="0" smtClean="0"/>
          </a:p>
          <a:p>
            <a:pPr lvl="1"/>
            <a:r>
              <a:rPr lang="ja-JP" altLang="en-US" sz="2400" dirty="0" smtClean="0"/>
              <a:t>今回は先鋭化フィルタ処理を用いた</a:t>
            </a:r>
            <a:r>
              <a:rPr lang="ja-JP" altLang="en-US" sz="2400" dirty="0" smtClean="0"/>
              <a:t>。</a:t>
            </a:r>
            <a:endParaRPr lang="en-US" altLang="ja-JP" sz="2400" dirty="0" smtClean="0"/>
          </a:p>
          <a:p>
            <a:pPr marL="201168" lvl="1" indent="0">
              <a:buNone/>
            </a:pPr>
            <a:endParaRPr kumimoji="1" lang="en-US" altLang="ja-JP" sz="2400" dirty="0" smtClean="0"/>
          </a:p>
          <a:p>
            <a:pPr marL="457200" indent="-457200">
              <a:buFont typeface="+mj-lt"/>
              <a:buAutoNum type="arabicPeriod"/>
            </a:pPr>
            <a:r>
              <a:rPr lang="en-US" altLang="ja-JP" sz="2800" dirty="0"/>
              <a:t>2</a:t>
            </a:r>
            <a:r>
              <a:rPr lang="ja-JP" altLang="en-US" sz="2800" dirty="0" smtClean="0"/>
              <a:t>値化処理を施す。</a:t>
            </a:r>
            <a:endParaRPr kumimoji="1" lang="ja-JP" altLang="en-US" sz="2800" dirty="0"/>
          </a:p>
        </p:txBody>
      </p:sp>
    </p:spTree>
    <p:extLst>
      <p:ext uri="{BB962C8B-B14F-4D97-AF65-F5344CB8AC3E}">
        <p14:creationId xmlns:p14="http://schemas.microsoft.com/office/powerpoint/2010/main" val="1391120943"/>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106</TotalTime>
  <Words>317</Words>
  <Application>Microsoft Office PowerPoint</Application>
  <PresentationFormat>ワイド画面</PresentationFormat>
  <Paragraphs>104</Paragraphs>
  <Slides>12</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12</vt:i4>
      </vt:variant>
    </vt:vector>
  </HeadingPairs>
  <TitlesOfParts>
    <vt:vector size="17" baseType="lpstr">
      <vt:lpstr>ＭＳ Ｐゴシック</vt:lpstr>
      <vt:lpstr>Calibri</vt:lpstr>
      <vt:lpstr>Calibri Light</vt:lpstr>
      <vt:lpstr>レトロスペクト</vt:lpstr>
      <vt:lpstr>数式</vt:lpstr>
      <vt:lpstr>2値化処理の問題点及び検討</vt:lpstr>
      <vt:lpstr>発表内容</vt:lpstr>
      <vt:lpstr>2値化手法(固定しきい値法)の概要</vt:lpstr>
      <vt:lpstr>2値化手法(固定しきい値法)による問題点 </vt:lpstr>
      <vt:lpstr>PowerPoint プレゼンテーション</vt:lpstr>
      <vt:lpstr>2値化処理の改善手法①</vt:lpstr>
      <vt:lpstr>実験結果と考察① (１)</vt:lpstr>
      <vt:lpstr>実験結果と考察① (２)</vt:lpstr>
      <vt:lpstr>2値化処理の改善手法②</vt:lpstr>
      <vt:lpstr>実験結果と考察② (１)</vt:lpstr>
      <vt:lpstr>実験結果と考察② (２)</vt:lpstr>
      <vt:lpstr>実験結果と考察② (３)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2値化処理の問題点及び検討</dc:title>
  <dc:creator>根本貴大</dc:creator>
  <cp:lastModifiedBy>根本貴大</cp:lastModifiedBy>
  <cp:revision>12</cp:revision>
  <dcterms:created xsi:type="dcterms:W3CDTF">2017-07-28T18:24:46Z</dcterms:created>
  <dcterms:modified xsi:type="dcterms:W3CDTF">2017-08-02T10:39:17Z</dcterms:modified>
</cp:coreProperties>
</file>