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58" r:id="rId5"/>
    <p:sldId id="261" r:id="rId6"/>
    <p:sldId id="262" r:id="rId7"/>
    <p:sldId id="263"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96" y="-4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DC73F418-EB74-4423-BB1C-1F209630B4B0}" type="datetimeFigureOut">
              <a:rPr kumimoji="1" lang="ja-JP" altLang="en-US" smtClean="0"/>
              <a:t>2015/11/27</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CB52D915-8281-4AFA-A0AB-B19481C50AD4}"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DC73F418-EB74-4423-BB1C-1F209630B4B0}" type="datetimeFigureOut">
              <a:rPr kumimoji="1" lang="ja-JP" altLang="en-US" smtClean="0"/>
              <a:t>2015/11/27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CB52D915-8281-4AFA-A0AB-B19481C50AD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DC73F418-EB74-4423-BB1C-1F209630B4B0}" type="datetimeFigureOut">
              <a:rPr kumimoji="1" lang="ja-JP" altLang="en-US" smtClean="0"/>
              <a:t>2015/11/27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CB52D915-8281-4AFA-A0AB-B19481C50AD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DC73F418-EB74-4423-BB1C-1F209630B4B0}" type="datetimeFigureOut">
              <a:rPr kumimoji="1" lang="ja-JP" altLang="en-US" smtClean="0"/>
              <a:t>2015/11/27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CB52D915-8281-4AFA-A0AB-B19481C50AD4}" type="slidenum">
              <a:rPr kumimoji="1" lang="ja-JP" altLang="en-US" smtClean="0"/>
              <a: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DC73F418-EB74-4423-BB1C-1F209630B4B0}" type="datetimeFigureOut">
              <a:rPr kumimoji="1" lang="ja-JP" altLang="en-US" smtClean="0"/>
              <a:t>2015/11/27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CB52D915-8281-4AFA-A0AB-B19481C50AD4}"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DC73F418-EB74-4423-BB1C-1F209630B4B0}" type="datetimeFigureOut">
              <a:rPr kumimoji="1" lang="ja-JP" altLang="en-US" smtClean="0"/>
              <a:t>2015/11/27</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CB52D915-8281-4AFA-A0AB-B19481C50AD4}" type="slidenum">
              <a:rPr kumimoji="1" lang="ja-JP" altLang="en-US" smtClean="0"/>
              <a: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DC73F418-EB74-4423-BB1C-1F209630B4B0}" type="datetimeFigureOut">
              <a:rPr kumimoji="1" lang="ja-JP" altLang="en-US" smtClean="0"/>
              <a:t>2015/11/27</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p:txBody>
          <a:bodyPr/>
          <a:lstStyle>
            <a:extLst/>
          </a:lstStyle>
          <a:p>
            <a:fld id="{CB52D915-8281-4AFA-A0AB-B19481C50AD4}"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fld id="{DC73F418-EB74-4423-BB1C-1F209630B4B0}" type="datetimeFigureOut">
              <a:rPr kumimoji="1" lang="ja-JP" altLang="en-US" smtClean="0"/>
              <a:t>2015/11/27</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CB52D915-8281-4AFA-A0AB-B19481C50AD4}" type="slidenum">
              <a:rPr kumimoji="1" lang="ja-JP" altLang="en-US" smtClean="0"/>
              <a: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DC73F418-EB74-4423-BB1C-1F209630B4B0}" type="datetimeFigureOut">
              <a:rPr kumimoji="1" lang="ja-JP" altLang="en-US" smtClean="0"/>
              <a:t>2015/11/27</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CB52D915-8281-4AFA-A0AB-B19481C50AD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fld id="{DC73F418-EB74-4423-BB1C-1F209630B4B0}" type="datetimeFigureOut">
              <a:rPr kumimoji="1" lang="ja-JP" altLang="en-US" smtClean="0"/>
              <a:t>2015/11/27</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p:txBody>
          <a:bodyPr/>
          <a:lstStyle>
            <a:extLst/>
          </a:lstStyle>
          <a:p>
            <a:fld id="{CB52D915-8281-4AFA-A0AB-B19481C50AD4}"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DC73F418-EB74-4423-BB1C-1F209630B4B0}" type="datetimeFigureOut">
              <a:rPr kumimoji="1" lang="ja-JP" altLang="en-US" smtClean="0"/>
              <a:t>2015/11/27</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CB52D915-8281-4AFA-A0AB-B19481C50AD4}"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73F418-EB74-4423-BB1C-1F209630B4B0}" type="datetimeFigureOut">
              <a:rPr kumimoji="1" lang="ja-JP" altLang="en-US" smtClean="0"/>
              <a:t>2015/11/27</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B52D915-8281-4AFA-A0AB-B19481C50AD4}"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39552" y="692696"/>
            <a:ext cx="7772400" cy="1829761"/>
          </a:xfrm>
        </p:spPr>
        <p:txBody>
          <a:bodyPr/>
          <a:lstStyle/>
          <a:p>
            <a:r>
              <a:rPr kumimoji="1" lang="ja-JP" altLang="en-US" dirty="0" smtClean="0"/>
              <a:t>設計問題１</a:t>
            </a:r>
            <a:endParaRPr kumimoji="1" lang="ja-JP" altLang="en-US" dirty="0"/>
          </a:p>
        </p:txBody>
      </p:sp>
      <p:sp>
        <p:nvSpPr>
          <p:cNvPr id="3" name="サブタイトル 2"/>
          <p:cNvSpPr>
            <a:spLocks noGrp="1"/>
          </p:cNvSpPr>
          <p:nvPr>
            <p:ph type="subTitle" idx="1"/>
          </p:nvPr>
        </p:nvSpPr>
        <p:spPr>
          <a:xfrm>
            <a:off x="1979712" y="2924944"/>
            <a:ext cx="6400800" cy="2495128"/>
          </a:xfrm>
        </p:spPr>
        <p:txBody>
          <a:bodyPr>
            <a:normAutofit fontScale="92500"/>
          </a:bodyPr>
          <a:lstStyle/>
          <a:p>
            <a:pPr algn="ctr"/>
            <a:r>
              <a:rPr kumimoji="1" lang="en-US" altLang="ja-JP" sz="2800" dirty="0" smtClean="0"/>
              <a:t>9</a:t>
            </a:r>
            <a:r>
              <a:rPr kumimoji="1" lang="ja-JP" altLang="en-US" sz="2800" dirty="0" smtClean="0"/>
              <a:t>班</a:t>
            </a:r>
            <a:endParaRPr kumimoji="1" lang="en-US" altLang="ja-JP" sz="2800" dirty="0" smtClean="0"/>
          </a:p>
          <a:p>
            <a:r>
              <a:rPr lang="en-US" altLang="ja-JP" sz="2800" dirty="0" smtClean="0"/>
              <a:t>256123</a:t>
            </a:r>
            <a:r>
              <a:rPr lang="ja-JP" altLang="en-US" sz="2800" dirty="0" smtClean="0"/>
              <a:t>　島村佳樹　</a:t>
            </a:r>
            <a:r>
              <a:rPr lang="en-US" altLang="ja-JP" sz="2800" dirty="0" smtClean="0"/>
              <a:t>256127</a:t>
            </a:r>
            <a:r>
              <a:rPr lang="ja-JP" altLang="en-US" sz="2800" dirty="0" smtClean="0"/>
              <a:t>　庄條達哉</a:t>
            </a:r>
            <a:endParaRPr lang="en-US" altLang="ja-JP" sz="2800" dirty="0" smtClean="0"/>
          </a:p>
          <a:p>
            <a:r>
              <a:rPr kumimoji="1" lang="en-US" altLang="ja-JP" sz="2800" dirty="0" smtClean="0"/>
              <a:t>256124</a:t>
            </a:r>
            <a:r>
              <a:rPr kumimoji="1" lang="ja-JP" altLang="en-US" sz="2800" dirty="0" smtClean="0"/>
              <a:t>　清水瑛朗　</a:t>
            </a:r>
            <a:r>
              <a:rPr kumimoji="1" lang="en-US" altLang="ja-JP" sz="2800" dirty="0" smtClean="0"/>
              <a:t>256128</a:t>
            </a:r>
            <a:r>
              <a:rPr kumimoji="1" lang="ja-JP" altLang="en-US" sz="2800" dirty="0" smtClean="0"/>
              <a:t>　菅原祥平</a:t>
            </a:r>
            <a:endParaRPr kumimoji="1" lang="en-US" altLang="ja-JP" sz="2800" dirty="0" smtClean="0"/>
          </a:p>
          <a:p>
            <a:r>
              <a:rPr lang="en-US" altLang="ja-JP" sz="2800" dirty="0" smtClean="0"/>
              <a:t>256125</a:t>
            </a:r>
            <a:r>
              <a:rPr lang="ja-JP" altLang="en-US" sz="2800" dirty="0" smtClean="0"/>
              <a:t>　清水貴弘　</a:t>
            </a:r>
            <a:r>
              <a:rPr lang="en-US" altLang="ja-JP" sz="2800" dirty="0" smtClean="0"/>
              <a:t>256129</a:t>
            </a:r>
            <a:r>
              <a:rPr lang="ja-JP" altLang="en-US" sz="2800" dirty="0" smtClean="0"/>
              <a:t>　杉浦　</a:t>
            </a:r>
            <a:r>
              <a:rPr lang="ja-JP" altLang="en-US" sz="2800" dirty="0" smtClean="0"/>
              <a:t> 圭</a:t>
            </a:r>
            <a:endParaRPr kumimoji="1" lang="ja-JP" altLang="en-US" sz="2800" dirty="0"/>
          </a:p>
        </p:txBody>
      </p:sp>
    </p:spTree>
    <p:extLst>
      <p:ext uri="{BB962C8B-B14F-4D97-AF65-F5344CB8AC3E}">
        <p14:creationId xmlns:p14="http://schemas.microsoft.com/office/powerpoint/2010/main" val="2924486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23528" y="404664"/>
            <a:ext cx="8064896" cy="5232202"/>
          </a:xfrm>
          <a:prstGeom prst="rect">
            <a:avLst/>
          </a:prstGeom>
        </p:spPr>
        <p:txBody>
          <a:bodyPr wrap="square">
            <a:spAutoFit/>
          </a:bodyPr>
          <a:lstStyle/>
          <a:p>
            <a:endParaRPr lang="ja-JP" altLang="en-US" sz="800" dirty="0">
              <a:latin typeface="Arial"/>
            </a:endParaRPr>
          </a:p>
          <a:p>
            <a:endParaRPr lang="ja-JP" altLang="en-US" sz="800" dirty="0">
              <a:latin typeface="Arial"/>
            </a:endParaRPr>
          </a:p>
          <a:p>
            <a:r>
              <a:rPr lang="ja-JP" altLang="en-US" sz="800" dirty="0">
                <a:latin typeface="Arial"/>
              </a:rPr>
              <a:t> </a:t>
            </a:r>
          </a:p>
          <a:p>
            <a:r>
              <a:rPr lang="zh-TW" altLang="en-US" sz="4000" b="0" i="0" u="none" strike="noStrike" baseline="0" dirty="0" smtClean="0">
                <a:latin typeface="ＭＳ Ｐゴシック"/>
                <a:ea typeface="ＭＳ Ｐゴシック"/>
              </a:rPr>
              <a:t>設計問題１：設計条件 </a:t>
            </a:r>
          </a:p>
          <a:p>
            <a:r>
              <a:rPr lang="en-US" altLang="ja-JP" dirty="0">
                <a:latin typeface="Arial"/>
              </a:rPr>
              <a:t>A</a:t>
            </a:r>
            <a:r>
              <a:rPr lang="ja-JP" altLang="en-US" dirty="0">
                <a:latin typeface="ＭＳ Ｐゴシック"/>
              </a:rPr>
              <a:t>社は，プライベートアドレス空間</a:t>
            </a:r>
            <a:r>
              <a:rPr lang="en-US" altLang="ja-JP" dirty="0">
                <a:latin typeface="Arial"/>
              </a:rPr>
              <a:t>192.168.A.0/24</a:t>
            </a:r>
            <a:r>
              <a:rPr lang="ja-JP" altLang="en-US" dirty="0">
                <a:latin typeface="ＭＳ Ｐゴシック"/>
              </a:rPr>
              <a:t>を使って社内ネットワークを構築 </a:t>
            </a:r>
          </a:p>
          <a:p>
            <a:r>
              <a:rPr lang="ja-JP" altLang="en-US" dirty="0">
                <a:latin typeface="ＭＳ Ｐゴシック"/>
              </a:rPr>
              <a:t>サーバファームの</a:t>
            </a:r>
            <a:r>
              <a:rPr lang="en-US" altLang="ja-JP" dirty="0" err="1">
                <a:latin typeface="Arial"/>
              </a:rPr>
              <a:t>VLANa</a:t>
            </a:r>
            <a:r>
              <a:rPr lang="ja-JP" altLang="en-US" dirty="0">
                <a:latin typeface="ＭＳ Ｐゴシック"/>
              </a:rPr>
              <a:t>にサーバを２台設置し，情報共有をしている． </a:t>
            </a:r>
          </a:p>
          <a:p>
            <a:r>
              <a:rPr lang="ja-JP" altLang="en-US" dirty="0">
                <a:latin typeface="ＭＳ Ｐゴシック"/>
              </a:rPr>
              <a:t>また，本社スタッフを</a:t>
            </a:r>
            <a:r>
              <a:rPr lang="en-US" altLang="ja-JP" dirty="0" err="1">
                <a:latin typeface="Arial"/>
              </a:rPr>
              <a:t>VLANb</a:t>
            </a:r>
            <a:r>
              <a:rPr lang="ja-JP" altLang="en-US" dirty="0">
                <a:latin typeface="ＭＳ Ｐゴシック"/>
              </a:rPr>
              <a:t>に収容している． </a:t>
            </a:r>
          </a:p>
          <a:p>
            <a:r>
              <a:rPr lang="ja-JP" altLang="en-US" dirty="0">
                <a:latin typeface="ＭＳ Ｐゴシック"/>
              </a:rPr>
              <a:t>さらに，支社に</a:t>
            </a:r>
            <a:r>
              <a:rPr lang="en-US" altLang="ja-JP" dirty="0">
                <a:latin typeface="Arial"/>
              </a:rPr>
              <a:t>1700</a:t>
            </a:r>
            <a:r>
              <a:rPr lang="ja-JP" altLang="en-US" dirty="0">
                <a:latin typeface="ＭＳ Ｐゴシック"/>
              </a:rPr>
              <a:t>ルータを使って接続．支社のスタッフは</a:t>
            </a:r>
            <a:r>
              <a:rPr lang="en-US" altLang="ja-JP" dirty="0">
                <a:latin typeface="Arial"/>
              </a:rPr>
              <a:t>1700</a:t>
            </a:r>
            <a:r>
              <a:rPr lang="ja-JP" altLang="en-US" dirty="0">
                <a:latin typeface="ＭＳ Ｐゴシック"/>
              </a:rPr>
              <a:t>ルータに収容． </a:t>
            </a:r>
          </a:p>
          <a:p>
            <a:r>
              <a:rPr lang="ja-JP" altLang="en-US" dirty="0">
                <a:latin typeface="ＭＳ Ｐゴシック"/>
              </a:rPr>
              <a:t>社外ネットワークとの接続のため，</a:t>
            </a:r>
            <a:r>
              <a:rPr lang="en-US" altLang="ja-JP" dirty="0">
                <a:latin typeface="Arial"/>
              </a:rPr>
              <a:t>172.31.255.”224+A”/28</a:t>
            </a:r>
            <a:r>
              <a:rPr lang="ja-JP" altLang="en-US" dirty="0">
                <a:latin typeface="ＭＳ Ｐゴシック"/>
              </a:rPr>
              <a:t>のｱﾄﾞﾚｽを使用． </a:t>
            </a:r>
          </a:p>
          <a:p>
            <a:r>
              <a:rPr lang="ja-JP" altLang="en-US" dirty="0">
                <a:latin typeface="ＭＳ Ｐゴシック"/>
              </a:rPr>
              <a:t>（社外ネットワークは，授業スタッフにて準備．指定した机のﾎﾟｰﾄ</a:t>
            </a:r>
            <a:r>
              <a:rPr lang="en-US" altLang="ja-JP" dirty="0">
                <a:latin typeface="Arial"/>
              </a:rPr>
              <a:t>A</a:t>
            </a:r>
            <a:r>
              <a:rPr lang="ja-JP" altLang="en-US" dirty="0">
                <a:latin typeface="ＭＳ Ｐゴシック"/>
              </a:rPr>
              <a:t>より接続） </a:t>
            </a:r>
          </a:p>
          <a:p>
            <a:r>
              <a:rPr lang="ja-JP" altLang="en-US" dirty="0">
                <a:latin typeface="ＭＳ Ｐゴシック"/>
              </a:rPr>
              <a:t>社内ネットワーク内のルーティングは</a:t>
            </a:r>
            <a:r>
              <a:rPr lang="en-US" altLang="ja-JP" dirty="0">
                <a:latin typeface="Arial"/>
              </a:rPr>
              <a:t>RIP</a:t>
            </a:r>
            <a:r>
              <a:rPr lang="ja-JP" altLang="en-US" dirty="0">
                <a:latin typeface="ＭＳ Ｐゴシック"/>
              </a:rPr>
              <a:t>を使用． </a:t>
            </a:r>
          </a:p>
          <a:p>
            <a:r>
              <a:rPr lang="ja-JP" altLang="en-US" dirty="0">
                <a:latin typeface="ＭＳ Ｐゴシック"/>
              </a:rPr>
              <a:t>社外ネットワークとは，スタティックルーティングを使用． </a:t>
            </a:r>
          </a:p>
          <a:p>
            <a:r>
              <a:rPr lang="ja-JP" altLang="en-US" dirty="0">
                <a:latin typeface="ＭＳ Ｐゴシック"/>
              </a:rPr>
              <a:t>問題 </a:t>
            </a:r>
          </a:p>
          <a:p>
            <a:r>
              <a:rPr lang="ja-JP" altLang="en-US" dirty="0">
                <a:latin typeface="ＭＳ Ｐゴシック"/>
              </a:rPr>
              <a:t>（１）この構成で本社スタッフのホストは何台まで収容可能か． </a:t>
            </a:r>
          </a:p>
          <a:p>
            <a:r>
              <a:rPr lang="ja-JP" altLang="en-US" dirty="0">
                <a:latin typeface="ＭＳ Ｐゴシック"/>
              </a:rPr>
              <a:t>（２）本社スタッフが増えた場合，どのようにすれば良いか． </a:t>
            </a:r>
          </a:p>
          <a:p>
            <a:r>
              <a:rPr lang="ja-JP" altLang="en-US" dirty="0">
                <a:latin typeface="Arial"/>
              </a:rPr>
              <a:t>（可能であればその設定を行い，通信確認すること） </a:t>
            </a:r>
          </a:p>
          <a:p>
            <a:r>
              <a:rPr lang="ja-JP" altLang="en-US" dirty="0">
                <a:latin typeface="ＭＳ Ｐゴシック"/>
              </a:rPr>
              <a:t>（３）社外ネットワークとの接続は，本社スタッフのみ可（支社スタッフは不可）とするにはどのようにすれば良いか． </a:t>
            </a:r>
            <a:endParaRPr lang="ja-JP" altLang="en-US" dirty="0">
              <a:latin typeface="Arial"/>
            </a:endParaRPr>
          </a:p>
          <a:p>
            <a:r>
              <a:rPr lang="ja-JP" altLang="en-US" dirty="0">
                <a:latin typeface="ＭＳ Ｐゴシック"/>
              </a:rPr>
              <a:t>（４）このネットワーク構成の問題点は何か． </a:t>
            </a:r>
            <a:endParaRPr lang="ja-JP" altLang="en-US" dirty="0"/>
          </a:p>
        </p:txBody>
      </p:sp>
    </p:spTree>
    <p:extLst>
      <p:ext uri="{BB962C8B-B14F-4D97-AF65-F5344CB8AC3E}">
        <p14:creationId xmlns:p14="http://schemas.microsoft.com/office/powerpoint/2010/main" val="3277949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929" y="1481138"/>
            <a:ext cx="7078141" cy="4525962"/>
          </a:xfrm>
        </p:spPr>
      </p:pic>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608089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Autofit/>
          </a:bodyPr>
          <a:lstStyle/>
          <a:p>
            <a:pPr marL="0" indent="0">
              <a:buNone/>
            </a:pPr>
            <a:r>
              <a:rPr lang="ja-JP" altLang="en-US" dirty="0" smtClean="0"/>
              <a:t>社内ネットワークのサブネット数</a:t>
            </a:r>
            <a:r>
              <a:rPr lang="ja-JP" altLang="en-US" dirty="0" smtClean="0"/>
              <a:t>　５　</a:t>
            </a:r>
            <a:endParaRPr lang="en-US" altLang="ja-JP" dirty="0" smtClean="0"/>
          </a:p>
          <a:p>
            <a:pPr marL="0" indent="0">
              <a:buNone/>
            </a:pPr>
            <a:r>
              <a:rPr lang="ja-JP" altLang="en-US" dirty="0" smtClean="0"/>
              <a:t>使用可能なのは　</a:t>
            </a:r>
            <a:r>
              <a:rPr lang="en-US" altLang="ja-JP" dirty="0" smtClean="0"/>
              <a:t>/27</a:t>
            </a:r>
            <a:r>
              <a:rPr lang="ja-JP" altLang="en-US" dirty="0" smtClean="0"/>
              <a:t>　</a:t>
            </a:r>
            <a:r>
              <a:rPr lang="en-US" altLang="ja-JP" dirty="0" smtClean="0"/>
              <a:t>/28</a:t>
            </a:r>
            <a:r>
              <a:rPr lang="ja-JP" altLang="en-US" dirty="0" smtClean="0"/>
              <a:t>　</a:t>
            </a:r>
            <a:r>
              <a:rPr lang="en-US" altLang="ja-JP" dirty="0" smtClean="0"/>
              <a:t>/29  /30</a:t>
            </a:r>
          </a:p>
          <a:p>
            <a:pPr marL="0" indent="0">
              <a:buNone/>
            </a:pPr>
            <a:r>
              <a:rPr lang="ja-JP" altLang="en-US" dirty="0" smtClean="0"/>
              <a:t>サブネットマスク　</a:t>
            </a:r>
            <a:r>
              <a:rPr lang="en-US" altLang="ja-JP" dirty="0" smtClean="0"/>
              <a:t>255.255.255.224(/27)</a:t>
            </a:r>
            <a:r>
              <a:rPr lang="ja-JP" altLang="en-US" dirty="0" smtClean="0"/>
              <a:t>の</a:t>
            </a:r>
            <a:endParaRPr lang="en-US" altLang="ja-JP" dirty="0" smtClean="0"/>
          </a:p>
          <a:p>
            <a:pPr marL="0" indent="0">
              <a:buNone/>
            </a:pPr>
            <a:r>
              <a:rPr lang="en-US" altLang="ja-JP" dirty="0"/>
              <a:t>IP</a:t>
            </a:r>
            <a:r>
              <a:rPr lang="ja-JP" altLang="en-US" dirty="0" smtClean="0"/>
              <a:t>数３２から先頭と終端をひいて　３０</a:t>
            </a:r>
            <a:endParaRPr lang="en-US" altLang="ja-JP" dirty="0" smtClean="0"/>
          </a:p>
          <a:p>
            <a:pPr marL="0" indent="0">
              <a:buNone/>
            </a:pPr>
            <a:r>
              <a:rPr lang="ja-JP" altLang="en-US" dirty="0" smtClean="0"/>
              <a:t>デフォルトゲートウェイに</a:t>
            </a:r>
            <a:r>
              <a:rPr lang="ja-JP" altLang="en-US" dirty="0"/>
              <a:t>アドレス</a:t>
            </a:r>
            <a:r>
              <a:rPr lang="ja-JP" altLang="en-US" dirty="0" smtClean="0"/>
              <a:t>を振ってるので</a:t>
            </a:r>
            <a:endParaRPr lang="en-US" altLang="ja-JP" dirty="0" smtClean="0"/>
          </a:p>
          <a:p>
            <a:pPr marL="0" indent="0">
              <a:buNone/>
            </a:pPr>
            <a:r>
              <a:rPr lang="ja-JP" altLang="en-US" dirty="0" smtClean="0"/>
              <a:t>３０－１　＝　２９</a:t>
            </a:r>
            <a:endParaRPr lang="en-US" altLang="ja-JP" dirty="0" smtClean="0"/>
          </a:p>
          <a:p>
            <a:pPr marL="0" indent="0">
              <a:buNone/>
            </a:pPr>
            <a:r>
              <a:rPr lang="ja-JP" altLang="en-US" dirty="0" smtClean="0"/>
              <a:t>よって　</a:t>
            </a:r>
            <a:r>
              <a:rPr lang="ja-JP" altLang="en-US" dirty="0"/>
              <a:t>２９</a:t>
            </a:r>
            <a:r>
              <a:rPr lang="ja-JP" altLang="en-US" dirty="0" smtClean="0"/>
              <a:t>台収納</a:t>
            </a:r>
            <a:r>
              <a:rPr lang="ja-JP" altLang="en-US" dirty="0" smtClean="0"/>
              <a:t>可能</a:t>
            </a:r>
            <a:endParaRPr lang="en-US" altLang="ja-JP" dirty="0" smtClean="0"/>
          </a:p>
          <a:p>
            <a:pPr marL="0" indent="0">
              <a:buNone/>
            </a:pPr>
            <a:r>
              <a:rPr lang="en-US" altLang="ja-JP" dirty="0" smtClean="0"/>
              <a:t> </a:t>
            </a:r>
          </a:p>
          <a:p>
            <a:pPr marL="0" indent="0">
              <a:buNone/>
            </a:pPr>
            <a:endParaRPr lang="en-US" altLang="ja-JP" dirty="0" smtClean="0"/>
          </a:p>
        </p:txBody>
      </p:sp>
      <p:sp>
        <p:nvSpPr>
          <p:cNvPr id="2" name="タイトル 1"/>
          <p:cNvSpPr>
            <a:spLocks noGrp="1"/>
          </p:cNvSpPr>
          <p:nvPr>
            <p:ph type="title"/>
          </p:nvPr>
        </p:nvSpPr>
        <p:spPr/>
        <p:txBody>
          <a:bodyPr>
            <a:normAutofit fontScale="90000"/>
          </a:bodyPr>
          <a:lstStyle/>
          <a:p>
            <a:r>
              <a:rPr kumimoji="1" lang="ja-JP" altLang="en-US" dirty="0" smtClean="0"/>
              <a:t>（１）この構成で本社スタッフのホストは何台まで収容可能か</a:t>
            </a:r>
            <a:endParaRPr kumimoji="1" lang="ja-JP" altLang="en-US" dirty="0"/>
          </a:p>
        </p:txBody>
      </p:sp>
    </p:spTree>
    <p:extLst>
      <p:ext uri="{BB962C8B-B14F-4D97-AF65-F5344CB8AC3E}">
        <p14:creationId xmlns:p14="http://schemas.microsoft.com/office/powerpoint/2010/main" val="22749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600200"/>
            <a:ext cx="8229600" cy="5141168"/>
          </a:xfrm>
        </p:spPr>
        <p:txBody>
          <a:bodyPr>
            <a:normAutofit/>
          </a:bodyPr>
          <a:lstStyle/>
          <a:p>
            <a:pPr marL="0" indent="0">
              <a:buNone/>
            </a:pPr>
            <a:r>
              <a:rPr lang="ja-JP" altLang="en-US" dirty="0" smtClean="0"/>
              <a:t>→　必要なアドレス数に基づいてサブネットごとにサブネットマスクを決める</a:t>
            </a:r>
            <a:endParaRPr lang="en-US" altLang="ja-JP" dirty="0" smtClean="0"/>
          </a:p>
          <a:p>
            <a:pPr marL="0" indent="0">
              <a:buNone/>
            </a:pPr>
            <a:r>
              <a:rPr lang="ja-JP" altLang="en-US" dirty="0" smtClean="0"/>
              <a:t>サブネット数が５だったので　</a:t>
            </a:r>
            <a:r>
              <a:rPr lang="en-US" altLang="ja-JP" dirty="0" smtClean="0"/>
              <a:t>/27</a:t>
            </a:r>
            <a:r>
              <a:rPr lang="ja-JP" altLang="en-US" dirty="0" smtClean="0"/>
              <a:t>　のサブネット数が６－５＝１で１つ余る</a:t>
            </a:r>
            <a:endParaRPr lang="en-US" altLang="ja-JP" dirty="0" smtClean="0"/>
          </a:p>
          <a:p>
            <a:pPr marL="0" indent="0">
              <a:buNone/>
            </a:pPr>
            <a:r>
              <a:rPr lang="ja-JP" altLang="en-US" dirty="0" smtClean="0"/>
              <a:t>余ったサブネットで</a:t>
            </a:r>
            <a:r>
              <a:rPr lang="en-US" altLang="ja-JP" dirty="0" smtClean="0"/>
              <a:t>VLAN</a:t>
            </a:r>
            <a:r>
              <a:rPr lang="ja-JP" altLang="en-US" dirty="0" smtClean="0"/>
              <a:t>を作り</a:t>
            </a:r>
            <a:r>
              <a:rPr lang="ja-JP" altLang="en-US" dirty="0"/>
              <a:t>収容</a:t>
            </a:r>
            <a:r>
              <a:rPr lang="ja-JP" altLang="en-US" dirty="0" smtClean="0"/>
              <a:t>人数を増やす</a:t>
            </a:r>
            <a:endParaRPr lang="en-US" altLang="ja-JP" dirty="0" smtClean="0"/>
          </a:p>
          <a:p>
            <a:pPr marL="0" indent="0">
              <a:buNone/>
            </a:pPr>
            <a:r>
              <a:rPr lang="ja-JP" altLang="en-US" dirty="0" smtClean="0"/>
              <a:t>設定</a:t>
            </a:r>
            <a:r>
              <a:rPr lang="ja-JP" altLang="en-US" dirty="0" smtClean="0"/>
              <a:t>方法</a:t>
            </a:r>
            <a:endParaRPr lang="en-US" altLang="ja-JP" dirty="0" smtClean="0"/>
          </a:p>
          <a:p>
            <a:pPr marL="0" indent="0">
              <a:buNone/>
            </a:pPr>
            <a:r>
              <a:rPr lang="en-US" altLang="ja-JP" dirty="0" err="1" smtClean="0"/>
              <a:t>Ifconfig</a:t>
            </a:r>
            <a:r>
              <a:rPr lang="en-US" altLang="ja-JP" dirty="0" smtClean="0"/>
              <a:t> </a:t>
            </a:r>
            <a:r>
              <a:rPr lang="en-US" altLang="ja-JP" dirty="0" smtClean="0"/>
              <a:t>eth0 </a:t>
            </a:r>
            <a:r>
              <a:rPr lang="en-US" altLang="ja-JP" dirty="0" smtClean="0"/>
              <a:t> </a:t>
            </a:r>
            <a:r>
              <a:rPr lang="ja-JP" altLang="en-US" dirty="0" smtClean="0"/>
              <a:t>略　</a:t>
            </a:r>
            <a:r>
              <a:rPr lang="en-US" altLang="ja-JP" dirty="0" smtClean="0"/>
              <a:t>netmask </a:t>
            </a:r>
            <a:r>
              <a:rPr lang="ja-JP" altLang="en-US" dirty="0" smtClean="0"/>
              <a:t>　略　</a:t>
            </a:r>
            <a:r>
              <a:rPr lang="en-US" altLang="ja-JP" dirty="0" smtClean="0"/>
              <a:t>broadcast</a:t>
            </a:r>
            <a:r>
              <a:rPr lang="ja-JP" altLang="en-US" dirty="0" smtClean="0"/>
              <a:t>　略</a:t>
            </a:r>
            <a:r>
              <a:rPr lang="en-US" altLang="ja-JP" dirty="0" smtClean="0"/>
              <a:t> </a:t>
            </a:r>
            <a:endParaRPr lang="en-US" altLang="ja-JP" dirty="0" smtClean="0"/>
          </a:p>
          <a:p>
            <a:pPr marL="0" indent="0">
              <a:buNone/>
            </a:pPr>
            <a:endParaRPr lang="en-US" altLang="ja-JP" dirty="0" smtClean="0"/>
          </a:p>
          <a:p>
            <a:pPr marL="0" indent="0">
              <a:buNone/>
            </a:pPr>
            <a:r>
              <a:rPr lang="ja-JP" altLang="en-US" dirty="0" smtClean="0"/>
              <a:t>確認方法</a:t>
            </a:r>
            <a:r>
              <a:rPr lang="ja-JP" altLang="en-US" dirty="0"/>
              <a:t>　</a:t>
            </a:r>
            <a:r>
              <a:rPr kumimoji="1" lang="en-US" altLang="ja-JP" dirty="0" smtClean="0"/>
              <a:t>Ipconfig</a:t>
            </a:r>
            <a:endParaRPr kumimoji="1" lang="ja-JP" altLang="en-US" dirty="0"/>
          </a:p>
        </p:txBody>
      </p:sp>
      <p:sp>
        <p:nvSpPr>
          <p:cNvPr id="2" name="タイトル 1"/>
          <p:cNvSpPr>
            <a:spLocks noGrp="1"/>
          </p:cNvSpPr>
          <p:nvPr>
            <p:ph type="title"/>
          </p:nvPr>
        </p:nvSpPr>
        <p:spPr/>
        <p:txBody>
          <a:bodyPr>
            <a:normAutofit fontScale="90000"/>
          </a:bodyPr>
          <a:lstStyle/>
          <a:p>
            <a:r>
              <a:rPr kumimoji="1" lang="en-US" altLang="ja-JP" dirty="0" smtClean="0"/>
              <a:t>(</a:t>
            </a:r>
            <a:r>
              <a:rPr kumimoji="1" lang="en-US" altLang="ja-JP" dirty="0" smtClean="0"/>
              <a:t>2)</a:t>
            </a:r>
            <a:r>
              <a:rPr kumimoji="1" lang="ja-JP" altLang="en-US" dirty="0" smtClean="0"/>
              <a:t>本社スタッフが増えた場合、</a:t>
            </a:r>
            <a:r>
              <a:rPr kumimoji="1" lang="en-US" altLang="ja-JP" dirty="0" smtClean="0"/>
              <a:t/>
            </a:r>
            <a:br>
              <a:rPr kumimoji="1" lang="en-US" altLang="ja-JP" dirty="0" smtClean="0"/>
            </a:br>
            <a:r>
              <a:rPr kumimoji="1" lang="ja-JP" altLang="en-US" dirty="0" smtClean="0"/>
              <a:t>どのようにすればいい</a:t>
            </a:r>
            <a:r>
              <a:rPr kumimoji="1" lang="ja-JP" altLang="en-US" dirty="0" smtClean="0"/>
              <a:t>か　</a:t>
            </a:r>
            <a:r>
              <a:rPr kumimoji="1" lang="en-US" altLang="ja-JP" dirty="0" smtClean="0"/>
              <a:t>//Help</a:t>
            </a:r>
            <a:r>
              <a:rPr kumimoji="1" lang="ja-JP" altLang="en-US" dirty="0" smtClean="0"/>
              <a:t>あきお</a:t>
            </a:r>
            <a:endParaRPr kumimoji="1" lang="ja-JP" altLang="en-US" dirty="0"/>
          </a:p>
        </p:txBody>
      </p:sp>
    </p:spTree>
    <p:extLst>
      <p:ext uri="{BB962C8B-B14F-4D97-AF65-F5344CB8AC3E}">
        <p14:creationId xmlns:p14="http://schemas.microsoft.com/office/powerpoint/2010/main" val="1645238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endParaRPr kumimoji="1" lang="en-US" altLang="ja-JP" dirty="0" smtClean="0"/>
          </a:p>
          <a:p>
            <a:r>
              <a:rPr kumimoji="1" lang="ja-JP" altLang="en-US" dirty="0" smtClean="0"/>
              <a:t>本社</a:t>
            </a:r>
            <a:r>
              <a:rPr kumimoji="1" lang="ja-JP" altLang="en-US" dirty="0" smtClean="0"/>
              <a:t>の</a:t>
            </a:r>
            <a:r>
              <a:rPr kumimoji="1" lang="en-US" altLang="ja-JP" dirty="0" smtClean="0"/>
              <a:t>PC</a:t>
            </a:r>
            <a:r>
              <a:rPr lang="ja-JP" altLang="en-US" dirty="0" smtClean="0"/>
              <a:t>の</a:t>
            </a:r>
            <a:r>
              <a:rPr lang="en-US" altLang="ja-JP" dirty="0" smtClean="0"/>
              <a:t>IP</a:t>
            </a:r>
            <a:r>
              <a:rPr lang="ja-JP" altLang="en-US" dirty="0" smtClean="0"/>
              <a:t>アドレスだけを登録</a:t>
            </a:r>
            <a:r>
              <a:rPr lang="ja-JP" altLang="en-US" dirty="0" smtClean="0"/>
              <a:t>する</a:t>
            </a:r>
            <a:endParaRPr lang="en-US" altLang="ja-JP" dirty="0" smtClean="0"/>
          </a:p>
          <a:p>
            <a:endParaRPr lang="en-US" altLang="ja-JP" dirty="0" smtClean="0"/>
          </a:p>
          <a:p>
            <a:r>
              <a:rPr kumimoji="1" lang="ja-JP" altLang="en-US" dirty="0" smtClean="0"/>
              <a:t>支社のデフォルトルートを削除する</a:t>
            </a:r>
            <a:endParaRPr kumimoji="1" lang="ja-JP" altLang="en-US" dirty="0"/>
          </a:p>
        </p:txBody>
      </p:sp>
      <p:sp>
        <p:nvSpPr>
          <p:cNvPr id="2" name="タイトル 1"/>
          <p:cNvSpPr>
            <a:spLocks noGrp="1"/>
          </p:cNvSpPr>
          <p:nvPr>
            <p:ph type="title"/>
          </p:nvPr>
        </p:nvSpPr>
        <p:spPr/>
        <p:txBody>
          <a:bodyPr>
            <a:normAutofit fontScale="90000"/>
          </a:bodyPr>
          <a:lstStyle/>
          <a:p>
            <a:r>
              <a:rPr lang="en-US" altLang="ja-JP" sz="3600" dirty="0">
                <a:solidFill>
                  <a:prstClr val="black"/>
                </a:solidFill>
              </a:rPr>
              <a:t>(3)</a:t>
            </a:r>
            <a:r>
              <a:rPr lang="ja-JP" altLang="en-US" sz="3600" dirty="0">
                <a:solidFill>
                  <a:prstClr val="black"/>
                </a:solidFill>
              </a:rPr>
              <a:t>社外ネットワークとの接続は本社スタッフのみ可能にするにはどうすればいいか</a:t>
            </a:r>
            <a:endParaRPr kumimoji="1" lang="ja-JP" altLang="en-US" dirty="0"/>
          </a:p>
        </p:txBody>
      </p:sp>
    </p:spTree>
    <p:extLst>
      <p:ext uri="{BB962C8B-B14F-4D97-AF65-F5344CB8AC3E}">
        <p14:creationId xmlns:p14="http://schemas.microsoft.com/office/powerpoint/2010/main" val="3917921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dirty="0" smtClean="0"/>
              <a:t>固定長の</a:t>
            </a:r>
            <a:r>
              <a:rPr lang="en-US" altLang="ja-JP" dirty="0" smtClean="0"/>
              <a:t>FLSM</a:t>
            </a:r>
            <a:r>
              <a:rPr lang="ja-JP" altLang="en-US" dirty="0" smtClean="0"/>
              <a:t>ではダイナミックルーティングを行う場合、ルーティングプロトコルに制限がないというメリットの反面、必要な</a:t>
            </a:r>
            <a:r>
              <a:rPr lang="en-US" altLang="ja-JP" dirty="0" smtClean="0"/>
              <a:t>IP</a:t>
            </a:r>
            <a:r>
              <a:rPr lang="ja-JP" altLang="en-US" dirty="0" smtClean="0"/>
              <a:t>アドレスに対して過剰に</a:t>
            </a:r>
            <a:r>
              <a:rPr lang="en-US" altLang="ja-JP" dirty="0" smtClean="0"/>
              <a:t>IP</a:t>
            </a:r>
            <a:r>
              <a:rPr lang="ja-JP" altLang="en-US" dirty="0" smtClean="0"/>
              <a:t>アドレスを割り振ってしまう</a:t>
            </a:r>
            <a:endParaRPr lang="en-US" altLang="ja-JP" dirty="0" smtClean="0"/>
          </a:p>
          <a:p>
            <a:pPr marL="0" indent="0">
              <a:buNone/>
            </a:pPr>
            <a:endParaRPr lang="en-US" altLang="ja-JP" dirty="0" smtClean="0"/>
          </a:p>
          <a:p>
            <a:pPr marL="0" indent="0">
              <a:buNone/>
            </a:pPr>
            <a:r>
              <a:rPr kumimoji="1" lang="ja-JP" altLang="en-US" dirty="0" smtClean="0"/>
              <a:t>それに対して可変長の</a:t>
            </a:r>
            <a:r>
              <a:rPr kumimoji="1" lang="en-US" altLang="ja-JP" dirty="0" smtClean="0"/>
              <a:t>VLSM</a:t>
            </a:r>
            <a:r>
              <a:rPr kumimoji="1" lang="ja-JP" altLang="en-US" dirty="0" smtClean="0"/>
              <a:t>ではサブネットごとに違うサブネットマスクを使用することができるので</a:t>
            </a:r>
            <a:r>
              <a:rPr kumimoji="1" lang="en-US" altLang="ja-JP" dirty="0" smtClean="0"/>
              <a:t>FLSM</a:t>
            </a:r>
            <a:r>
              <a:rPr kumimoji="1" lang="ja-JP" altLang="en-US" dirty="0" smtClean="0"/>
              <a:t>と比べると</a:t>
            </a:r>
            <a:r>
              <a:rPr kumimoji="1" lang="en-US" altLang="ja-JP" dirty="0" smtClean="0"/>
              <a:t>IP</a:t>
            </a:r>
            <a:r>
              <a:rPr kumimoji="1" lang="ja-JP" altLang="en-US" dirty="0" smtClean="0"/>
              <a:t>アドレスの割り振りが効率的である</a:t>
            </a:r>
            <a:endParaRPr kumimoji="1" lang="en-US" altLang="ja-JP" dirty="0" smtClean="0"/>
          </a:p>
        </p:txBody>
      </p:sp>
      <p:sp>
        <p:nvSpPr>
          <p:cNvPr id="2" name="タイトル 1"/>
          <p:cNvSpPr>
            <a:spLocks noGrp="1"/>
          </p:cNvSpPr>
          <p:nvPr>
            <p:ph type="title"/>
          </p:nvPr>
        </p:nvSpPr>
        <p:spPr/>
        <p:txBody>
          <a:bodyPr>
            <a:noAutofit/>
          </a:bodyPr>
          <a:lstStyle/>
          <a:p>
            <a:r>
              <a:rPr lang="en-US" altLang="ja-JP" sz="3600" dirty="0" smtClean="0">
                <a:latin typeface="ＭＳ Ｐゴシック"/>
              </a:rPr>
              <a:t/>
            </a:r>
            <a:br>
              <a:rPr lang="en-US" altLang="ja-JP" sz="3600" dirty="0" smtClean="0">
                <a:latin typeface="ＭＳ Ｐゴシック"/>
              </a:rPr>
            </a:br>
            <a:r>
              <a:rPr lang="ja-JP" altLang="en-US" sz="3600" dirty="0" smtClean="0">
                <a:latin typeface="ＭＳ Ｐゴシック"/>
              </a:rPr>
              <a:t>（４）このネットワーク構成の問題点は何か． </a:t>
            </a:r>
            <a:r>
              <a:rPr lang="ja-JP" altLang="en-US" dirty="0" smtClean="0"/>
              <a:t/>
            </a:r>
            <a:br>
              <a:rPr lang="ja-JP" altLang="en-US" dirty="0" smtClean="0"/>
            </a:br>
            <a:endParaRPr kumimoji="1" lang="ja-JP" altLang="en-US" dirty="0"/>
          </a:p>
        </p:txBody>
      </p:sp>
    </p:spTree>
    <p:extLst>
      <p:ext uri="{BB962C8B-B14F-4D97-AF65-F5344CB8AC3E}">
        <p14:creationId xmlns:p14="http://schemas.microsoft.com/office/powerpoint/2010/main" val="31047171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4401</TotalTime>
  <Words>349</Words>
  <Application>Microsoft Office PowerPoint</Application>
  <PresentationFormat>画面に合わせる (4:3)</PresentationFormat>
  <Paragraphs>49</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ビジネス</vt:lpstr>
      <vt:lpstr>設計問題１</vt:lpstr>
      <vt:lpstr>PowerPoint プレゼンテーション</vt:lpstr>
      <vt:lpstr>PowerPoint プレゼンテーション</vt:lpstr>
      <vt:lpstr>（１）この構成で本社スタッフのホストは何台まで収容可能か</vt:lpstr>
      <vt:lpstr>(2)本社スタッフが増えた場合、 どのようにすればいいか　//Helpあきお</vt:lpstr>
      <vt:lpstr>(3)社外ネットワークとの接続は本社スタッフのみ可能にするにはどうすればいいか</vt:lpstr>
      <vt:lpstr> （４）このネットワーク構成の問題点は何か．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設計問題１</dc:title>
  <dc:creator>Kei</dc:creator>
  <cp:lastModifiedBy>Kei</cp:lastModifiedBy>
  <cp:revision>16</cp:revision>
  <dcterms:created xsi:type="dcterms:W3CDTF">2015-11-26T19:12:01Z</dcterms:created>
  <dcterms:modified xsi:type="dcterms:W3CDTF">2015-11-30T00:59:31Z</dcterms:modified>
</cp:coreProperties>
</file>