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44" r:id="rId1"/>
  </p:sldMasterIdLst>
  <p:notesMasterIdLst>
    <p:notesMasterId r:id="rId42"/>
  </p:notesMasterIdLst>
  <p:handoutMasterIdLst>
    <p:handoutMasterId r:id="rId43"/>
  </p:handoutMasterIdLst>
  <p:sldIdLst>
    <p:sldId id="316" r:id="rId2"/>
    <p:sldId id="257" r:id="rId3"/>
    <p:sldId id="358" r:id="rId4"/>
    <p:sldId id="360" r:id="rId5"/>
    <p:sldId id="359" r:id="rId6"/>
    <p:sldId id="361" r:id="rId7"/>
    <p:sldId id="362" r:id="rId8"/>
    <p:sldId id="369" r:id="rId9"/>
    <p:sldId id="370" r:id="rId10"/>
    <p:sldId id="371" r:id="rId11"/>
    <p:sldId id="372" r:id="rId12"/>
    <p:sldId id="366" r:id="rId13"/>
    <p:sldId id="363" r:id="rId14"/>
    <p:sldId id="364" r:id="rId15"/>
    <p:sldId id="400" r:id="rId16"/>
    <p:sldId id="367" r:id="rId17"/>
    <p:sldId id="373" r:id="rId18"/>
    <p:sldId id="374" r:id="rId19"/>
    <p:sldId id="375" r:id="rId20"/>
    <p:sldId id="376" r:id="rId21"/>
    <p:sldId id="377" r:id="rId22"/>
    <p:sldId id="378" r:id="rId23"/>
    <p:sldId id="380" r:id="rId24"/>
    <p:sldId id="381" r:id="rId25"/>
    <p:sldId id="382" r:id="rId26"/>
    <p:sldId id="383" r:id="rId27"/>
    <p:sldId id="386" r:id="rId28"/>
    <p:sldId id="385" r:id="rId29"/>
    <p:sldId id="388" r:id="rId30"/>
    <p:sldId id="389" r:id="rId31"/>
    <p:sldId id="390" r:id="rId32"/>
    <p:sldId id="391" r:id="rId33"/>
    <p:sldId id="392" r:id="rId34"/>
    <p:sldId id="399" r:id="rId35"/>
    <p:sldId id="393" r:id="rId36"/>
    <p:sldId id="394" r:id="rId37"/>
    <p:sldId id="395" r:id="rId38"/>
    <p:sldId id="397" r:id="rId39"/>
    <p:sldId id="398" r:id="rId40"/>
    <p:sldId id="396" r:id="rId41"/>
  </p:sldIdLst>
  <p:sldSz cx="9144000" cy="6858000" type="screen4x3"/>
  <p:notesSz cx="6769100" cy="9906000"/>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F261"/>
    <a:srgbClr val="FF1093"/>
    <a:srgbClr val="3366FF"/>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25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ＭＳ Ｐゴシック" pitchFamily="-110" charset="-128"/>
                <a:cs typeface="ＭＳ Ｐゴシック" pitchFamily="-110" charset="-128"/>
              </a:defRPr>
            </a:lvl1pPr>
          </a:lstStyle>
          <a:p>
            <a:pPr>
              <a:defRPr/>
            </a:pPr>
            <a:endParaRPr lang="en-US" altLang="ja-JP"/>
          </a:p>
        </p:txBody>
      </p:sp>
      <p:sp>
        <p:nvSpPr>
          <p:cNvPr id="47107" name="Rectangle 3"/>
          <p:cNvSpPr>
            <a:spLocks noGrp="1" noChangeArrowheads="1"/>
          </p:cNvSpPr>
          <p:nvPr>
            <p:ph type="dt" sz="quarter" idx="1"/>
          </p:nvPr>
        </p:nvSpPr>
        <p:spPr bwMode="auto">
          <a:xfrm>
            <a:off x="3833813"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ＭＳ Ｐゴシック" pitchFamily="-110" charset="-128"/>
                <a:cs typeface="ＭＳ Ｐゴシック" pitchFamily="-110" charset="-128"/>
              </a:defRPr>
            </a:lvl1pPr>
          </a:lstStyle>
          <a:p>
            <a:pPr>
              <a:defRPr/>
            </a:pPr>
            <a:endParaRPr lang="en-US" altLang="ja-JP"/>
          </a:p>
        </p:txBody>
      </p:sp>
      <p:sp>
        <p:nvSpPr>
          <p:cNvPr id="47108" name="Rectangle 4"/>
          <p:cNvSpPr>
            <a:spLocks noGrp="1" noChangeArrowheads="1"/>
          </p:cNvSpPr>
          <p:nvPr>
            <p:ph type="ftr" sz="quarter" idx="2"/>
          </p:nvPr>
        </p:nvSpPr>
        <p:spPr bwMode="auto">
          <a:xfrm>
            <a:off x="0" y="9409113"/>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ＭＳ Ｐゴシック" pitchFamily="-110" charset="-128"/>
                <a:cs typeface="ＭＳ Ｐゴシック" pitchFamily="-110" charset="-128"/>
              </a:defRPr>
            </a:lvl1pPr>
          </a:lstStyle>
          <a:p>
            <a:pPr>
              <a:defRPr/>
            </a:pPr>
            <a:endParaRPr lang="en-US" altLang="ja-JP"/>
          </a:p>
        </p:txBody>
      </p:sp>
      <p:sp>
        <p:nvSpPr>
          <p:cNvPr id="47109" name="Rectangle 5"/>
          <p:cNvSpPr>
            <a:spLocks noGrp="1" noChangeArrowheads="1"/>
          </p:cNvSpPr>
          <p:nvPr>
            <p:ph type="sldNum" sz="quarter" idx="3"/>
          </p:nvPr>
        </p:nvSpPr>
        <p:spPr bwMode="auto">
          <a:xfrm>
            <a:off x="3833813" y="9409113"/>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A5AC098-E890-4B90-8388-29AF7BFE536B}" type="slidenum">
              <a:rPr lang="en-US" altLang="ja-JP"/>
              <a:pPr/>
              <a:t>‹#›</a:t>
            </a:fld>
            <a:endParaRPr lang="en-US" altLang="ja-JP"/>
          </a:p>
        </p:txBody>
      </p:sp>
    </p:spTree>
    <p:extLst>
      <p:ext uri="{BB962C8B-B14F-4D97-AF65-F5344CB8AC3E}">
        <p14:creationId xmlns:p14="http://schemas.microsoft.com/office/powerpoint/2010/main" val="3391976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ＭＳ Ｐゴシック" pitchFamily="-110" charset="-128"/>
                <a:cs typeface="ＭＳ Ｐゴシック" pitchFamily="-110" charset="-128"/>
              </a:defRPr>
            </a:lvl1pPr>
          </a:lstStyle>
          <a:p>
            <a:pPr>
              <a:defRPr/>
            </a:pPr>
            <a:endParaRPr lang="en-US" altLang="ja-JP"/>
          </a:p>
        </p:txBody>
      </p:sp>
      <p:sp>
        <p:nvSpPr>
          <p:cNvPr id="49155" name="Rectangle 3"/>
          <p:cNvSpPr>
            <a:spLocks noGrp="1" noChangeArrowheads="1"/>
          </p:cNvSpPr>
          <p:nvPr>
            <p:ph type="dt" idx="1"/>
          </p:nvPr>
        </p:nvSpPr>
        <p:spPr bwMode="auto">
          <a:xfrm>
            <a:off x="381000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ＭＳ Ｐゴシック" pitchFamily="-110" charset="-128"/>
                <a:cs typeface="ＭＳ Ｐゴシック" pitchFamily="-110"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a:t>
            </a:r>
            <a:r>
              <a:rPr lang="en-US" altLang="ja-JP" noProof="0"/>
              <a:t> </a:t>
            </a:r>
            <a:r>
              <a:rPr lang="ja-JP" altLang="en-US" noProof="0"/>
              <a:t>テキストの書式設定</a:t>
            </a:r>
            <a:endParaRPr lang="en-US" altLang="ja-JP" noProof="0"/>
          </a:p>
          <a:p>
            <a:pPr lvl="1"/>
            <a:r>
              <a:rPr lang="ja-JP" altLang="en-US" noProof="0"/>
              <a:t>第</a:t>
            </a:r>
            <a:r>
              <a:rPr lang="en-US" altLang="ja-JP" noProof="0"/>
              <a:t> 2 </a:t>
            </a:r>
            <a:r>
              <a:rPr lang="ja-JP" altLang="en-US" noProof="0"/>
              <a:t>レベル</a:t>
            </a:r>
            <a:endParaRPr lang="en-US" altLang="ja-JP" noProof="0"/>
          </a:p>
          <a:p>
            <a:pPr lvl="2"/>
            <a:r>
              <a:rPr lang="ja-JP" altLang="en-US" noProof="0"/>
              <a:t>第</a:t>
            </a:r>
            <a:r>
              <a:rPr lang="en-US" altLang="ja-JP" noProof="0"/>
              <a:t> 3 </a:t>
            </a:r>
            <a:r>
              <a:rPr lang="ja-JP" altLang="en-US" noProof="0"/>
              <a:t>レベル</a:t>
            </a:r>
            <a:endParaRPr lang="en-US" altLang="ja-JP" noProof="0"/>
          </a:p>
          <a:p>
            <a:pPr lvl="3"/>
            <a:r>
              <a:rPr lang="ja-JP" altLang="en-US" noProof="0"/>
              <a:t>第</a:t>
            </a:r>
            <a:r>
              <a:rPr lang="en-US" altLang="ja-JP" noProof="0"/>
              <a:t> 4 </a:t>
            </a:r>
            <a:r>
              <a:rPr lang="ja-JP" altLang="en-US" noProof="0"/>
              <a:t>レベル</a:t>
            </a:r>
            <a:endParaRPr lang="en-US" altLang="ja-JP" noProof="0"/>
          </a:p>
          <a:p>
            <a:pPr lvl="4"/>
            <a:r>
              <a:rPr lang="ja-JP" altLang="en-US" noProof="0"/>
              <a:t>第</a:t>
            </a:r>
            <a:r>
              <a:rPr lang="en-US" altLang="ja-JP" noProof="0"/>
              <a:t> 5 </a:t>
            </a:r>
            <a:r>
              <a:rPr lang="ja-JP" altLang="en-US" noProof="0"/>
              <a:t>レベル</a:t>
            </a:r>
          </a:p>
        </p:txBody>
      </p:sp>
      <p:sp>
        <p:nvSpPr>
          <p:cNvPr id="49158" name="Rectangle 6"/>
          <p:cNvSpPr>
            <a:spLocks noGrp="1" noChangeArrowheads="1"/>
          </p:cNvSpPr>
          <p:nvPr>
            <p:ph type="ftr" sz="quarter" idx="4"/>
          </p:nvPr>
        </p:nvSpPr>
        <p:spPr bwMode="auto">
          <a:xfrm>
            <a:off x="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ＭＳ Ｐゴシック" pitchFamily="-110" charset="-128"/>
                <a:cs typeface="ＭＳ Ｐゴシック" pitchFamily="-110" charset="-128"/>
              </a:defRPr>
            </a:lvl1pPr>
          </a:lstStyle>
          <a:p>
            <a:pPr>
              <a:defRPr/>
            </a:pPr>
            <a:endParaRPr lang="en-US" altLang="ja-JP"/>
          </a:p>
        </p:txBody>
      </p:sp>
      <p:sp>
        <p:nvSpPr>
          <p:cNvPr id="49159" name="Rectangle 7"/>
          <p:cNvSpPr>
            <a:spLocks noGrp="1" noChangeArrowheads="1"/>
          </p:cNvSpPr>
          <p:nvPr>
            <p:ph type="sldNum" sz="quarter" idx="5"/>
          </p:nvPr>
        </p:nvSpPr>
        <p:spPr bwMode="auto">
          <a:xfrm>
            <a:off x="3810000" y="93726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6BC1D4B-9033-47BE-B48E-4009F45AE35F}" type="slidenum">
              <a:rPr lang="en-US" altLang="ja-JP"/>
              <a:pPr/>
              <a:t>‹#›</a:t>
            </a:fld>
            <a:endParaRPr lang="en-US" altLang="ja-JP"/>
          </a:p>
        </p:txBody>
      </p:sp>
    </p:spTree>
    <p:extLst>
      <p:ext uri="{BB962C8B-B14F-4D97-AF65-F5344CB8AC3E}">
        <p14:creationId xmlns:p14="http://schemas.microsoft.com/office/powerpoint/2010/main" val="302674759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110" charset="0"/>
        <a:ea typeface="ＭＳ Ｐ明朝" pitchFamily="-110" charset="-128"/>
        <a:cs typeface="ＭＳ Ｐ明朝" pitchFamily="-110" charset="-128"/>
      </a:defRPr>
    </a:lvl1pPr>
    <a:lvl2pPr marL="457200" algn="l" rtl="0" eaLnBrk="0" fontAlgn="base" hangingPunct="0">
      <a:spcBef>
        <a:spcPct val="30000"/>
      </a:spcBef>
      <a:spcAft>
        <a:spcPct val="0"/>
      </a:spcAft>
      <a:defRPr kumimoji="1" sz="1200" kern="1200">
        <a:solidFill>
          <a:schemeClr val="tx1"/>
        </a:solidFill>
        <a:latin typeface="Arial" pitchFamily="-110" charset="0"/>
        <a:ea typeface="ＭＳ Ｐ明朝" pitchFamily="-110" charset="-128"/>
        <a:cs typeface="ＭＳ Ｐ明朝" pitchFamily="-110" charset="-128"/>
      </a:defRPr>
    </a:lvl2pPr>
    <a:lvl3pPr marL="914400" algn="l" rtl="0" eaLnBrk="0" fontAlgn="base" hangingPunct="0">
      <a:spcBef>
        <a:spcPct val="30000"/>
      </a:spcBef>
      <a:spcAft>
        <a:spcPct val="0"/>
      </a:spcAft>
      <a:defRPr kumimoji="1" sz="1200" kern="1200">
        <a:solidFill>
          <a:schemeClr val="tx1"/>
        </a:solidFill>
        <a:latin typeface="Arial" pitchFamily="-110" charset="0"/>
        <a:ea typeface="ＭＳ Ｐ明朝" pitchFamily="-110" charset="-128"/>
        <a:cs typeface="ＭＳ Ｐ明朝" pitchFamily="-110" charset="-128"/>
      </a:defRPr>
    </a:lvl3pPr>
    <a:lvl4pPr marL="1371600" algn="l" rtl="0" eaLnBrk="0" fontAlgn="base" hangingPunct="0">
      <a:spcBef>
        <a:spcPct val="30000"/>
      </a:spcBef>
      <a:spcAft>
        <a:spcPct val="0"/>
      </a:spcAft>
      <a:defRPr kumimoji="1" sz="1200" kern="1200">
        <a:solidFill>
          <a:schemeClr val="tx1"/>
        </a:solidFill>
        <a:latin typeface="Arial" pitchFamily="-110" charset="0"/>
        <a:ea typeface="ＭＳ Ｐ明朝" pitchFamily="-110" charset="-128"/>
        <a:cs typeface="ＭＳ Ｐ明朝" pitchFamily="-110" charset="-128"/>
      </a:defRPr>
    </a:lvl4pPr>
    <a:lvl5pPr marL="1828800" algn="l" rtl="0" eaLnBrk="0" fontAlgn="base" hangingPunct="0">
      <a:spcBef>
        <a:spcPct val="30000"/>
      </a:spcBef>
      <a:spcAft>
        <a:spcPct val="0"/>
      </a:spcAft>
      <a:defRPr kumimoji="1" sz="1200" kern="1200">
        <a:solidFill>
          <a:schemeClr val="tx1"/>
        </a:solidFill>
        <a:latin typeface="Arial" pitchFamily="-110" charset="0"/>
        <a:ea typeface="ＭＳ Ｐ明朝" pitchFamily="-110" charset="-128"/>
        <a:cs typeface="ＭＳ Ｐ明朝" pitchFamily="-110" charset="-128"/>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FA9A626-F97A-46A5-AFE5-736EC3739868}" type="slidenum">
              <a:rPr kumimoji="1" lang="ja-JP" altLang="en-US" smtClean="0"/>
              <a:t>0</a:t>
            </a:fld>
            <a:endParaRPr kumimoji="1" lang="ja-JP" altLang="en-US"/>
          </a:p>
        </p:txBody>
      </p:sp>
    </p:spTree>
    <p:extLst>
      <p:ext uri="{BB962C8B-B14F-4D97-AF65-F5344CB8AC3E}">
        <p14:creationId xmlns:p14="http://schemas.microsoft.com/office/powerpoint/2010/main" val="299055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A2CAB51A-4386-4F1C-A063-B6D0F3BE5736}" type="slidenum">
              <a:rPr lang="en-US" altLang="ja-JP"/>
              <a:pPr/>
              <a:t>1</a:t>
            </a:fld>
            <a:endParaRPr lang="en-US" altLang="ja-JP"/>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ja-JP" altLang="en-US" smtClean="0">
              <a:latin typeface="Arial" pitchFamily="34" charset="0"/>
              <a:ea typeface="ＭＳ Ｐ明朝" pitchFamily="1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lgn="ctr">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7" name="日付プレースホルダ 3"/>
          <p:cNvSpPr>
            <a:spLocks noGrp="1"/>
          </p:cNvSpPr>
          <p:nvPr>
            <p:ph type="dt" sz="half" idx="2"/>
          </p:nvPr>
        </p:nvSpPr>
        <p:spPr>
          <a:xfrm>
            <a:off x="457200" y="6545237"/>
            <a:ext cx="2133600" cy="268139"/>
          </a:xfrm>
          <a:prstGeom prst="rect">
            <a:avLst/>
          </a:prstGeom>
        </p:spPr>
        <p:txBody>
          <a:bodyPr vert="horz" lIns="91440" tIns="45720" rIns="91440" bIns="45720" rtlCol="0" anchor="ctr"/>
          <a:lstStyle>
            <a:lvl1pPr algn="l">
              <a:defRPr sz="1400">
                <a:solidFill>
                  <a:schemeClr val="tx1"/>
                </a:solidFill>
                <a:latin typeface="Times New Roman" panose="02020603050405020304" pitchFamily="18" charset="0"/>
                <a:cs typeface="Times New Roman" panose="02020603050405020304" pitchFamily="18" charset="0"/>
              </a:defRPr>
            </a:lvl1pPr>
          </a:lstStyle>
          <a:p>
            <a:pPr>
              <a:defRPr/>
            </a:pPr>
            <a:r>
              <a:rPr lang="en-US" altLang="ja-JP" smtClean="0"/>
              <a:t>2015/4/17</a:t>
            </a:r>
            <a:endParaRPr lang="en-US" altLang="ja-JP"/>
          </a:p>
        </p:txBody>
      </p:sp>
      <p:sp>
        <p:nvSpPr>
          <p:cNvPr id="9" name="スライド番号プレースホルダ 5"/>
          <p:cNvSpPr>
            <a:spLocks noGrp="1"/>
          </p:cNvSpPr>
          <p:nvPr>
            <p:ph type="sldNum" sz="quarter" idx="4"/>
          </p:nvPr>
        </p:nvSpPr>
        <p:spPr>
          <a:xfrm>
            <a:off x="6553200" y="6545237"/>
            <a:ext cx="2133600" cy="268139"/>
          </a:xfrm>
          <a:prstGeom prst="rect">
            <a:avLst/>
          </a:prstGeom>
        </p:spPr>
        <p:txBody>
          <a:bodyPr vert="horz" lIns="91440" tIns="45720" rIns="91440" bIns="45720" rtlCol="0" anchor="ctr"/>
          <a:lstStyle>
            <a:lvl1pPr algn="r">
              <a:defRPr sz="1400">
                <a:solidFill>
                  <a:schemeClr val="tx1"/>
                </a:solidFill>
                <a:latin typeface="Times New Roman" panose="02020603050405020304" pitchFamily="18" charset="0"/>
                <a:cs typeface="Times New Roman" panose="02020603050405020304" pitchFamily="18" charset="0"/>
              </a:defRPr>
            </a:lvl1pPr>
          </a:lstStyle>
          <a:p>
            <a:fld id="{4FE8FA97-AA68-4534-814B-87FFE99D82B8}" type="slidenum">
              <a:rPr lang="en-US" altLang="ja-JP" smtClean="0"/>
              <a:pPr/>
              <a:t>‹#›</a:t>
            </a:fld>
            <a:endParaRPr lang="en-US" altLang="ja-JP"/>
          </a:p>
        </p:txBody>
      </p:sp>
      <p:sp>
        <p:nvSpPr>
          <p:cNvPr id="10" name="フッター プレースホルダ 4"/>
          <p:cNvSpPr>
            <a:spLocks noGrp="1"/>
          </p:cNvSpPr>
          <p:nvPr>
            <p:ph type="ftr" sz="quarter" idx="3"/>
          </p:nvPr>
        </p:nvSpPr>
        <p:spPr>
          <a:xfrm>
            <a:off x="2843808" y="6545237"/>
            <a:ext cx="3456384" cy="268139"/>
          </a:xfrm>
          <a:prstGeom prst="rect">
            <a:avLst/>
          </a:prstGeom>
        </p:spPr>
        <p:txBody>
          <a:bodyPr vert="horz" lIns="91440" tIns="45720" rIns="91440" bIns="45720" rtlCol="0" anchor="ctr"/>
          <a:lstStyle>
            <a:lvl1pPr algn="ctr">
              <a:defRPr sz="1400">
                <a:solidFill>
                  <a:schemeClr val="tx1"/>
                </a:solidFill>
                <a:latin typeface="Times New Roman" panose="02020603050405020304" pitchFamily="18" charset="0"/>
                <a:cs typeface="Times New Roman" panose="02020603050405020304" pitchFamily="18" charset="0"/>
              </a:defRPr>
            </a:lvl1pPr>
          </a:lstStyle>
          <a:p>
            <a:pPr>
              <a:defRPr/>
            </a:pPr>
            <a:r>
              <a:rPr lang="ja-JP" altLang="en-US" smtClean="0"/>
              <a:t>プログラミング言語</a:t>
            </a:r>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pPr>
              <a:defRPr/>
            </a:pPr>
            <a:r>
              <a:rPr lang="en-US" altLang="ja-JP" smtClean="0"/>
              <a:t>2015/4/17</a:t>
            </a:r>
            <a:endParaRPr lang="en-US" altLang="ja-JP"/>
          </a:p>
        </p:txBody>
      </p:sp>
      <p:sp>
        <p:nvSpPr>
          <p:cNvPr id="5" name="フッター プレースホルダ 4"/>
          <p:cNvSpPr>
            <a:spLocks noGrp="1"/>
          </p:cNvSpPr>
          <p:nvPr>
            <p:ph type="ftr" sz="quarter" idx="11"/>
          </p:nvPr>
        </p:nvSpPr>
        <p:spPr/>
        <p:txBody>
          <a:bodyPr/>
          <a:lstStyle/>
          <a:p>
            <a:pPr>
              <a:defRPr/>
            </a:pPr>
            <a:r>
              <a:rPr lang="ja-JP" altLang="en-US" smtClean="0"/>
              <a:t>プログラミング言語</a:t>
            </a:r>
            <a:endParaRPr lang="en-US" altLang="ja-JP"/>
          </a:p>
        </p:txBody>
      </p:sp>
      <p:sp>
        <p:nvSpPr>
          <p:cNvPr id="6" name="スライド番号プレースホルダ 5"/>
          <p:cNvSpPr>
            <a:spLocks noGrp="1"/>
          </p:cNvSpPr>
          <p:nvPr>
            <p:ph type="sldNum" sz="quarter" idx="12"/>
          </p:nvPr>
        </p:nvSpPr>
        <p:spPr/>
        <p:txBody>
          <a:bodyPr/>
          <a:lstStyle/>
          <a:p>
            <a:fld id="{1C8AA72A-B607-426A-AD63-15862EE77A7E}" type="slidenum">
              <a:rPr lang="en-US" altLang="ja-JP" smtClean="0"/>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pPr>
              <a:defRPr/>
            </a:pPr>
            <a:r>
              <a:rPr lang="en-US" altLang="ja-JP" smtClean="0"/>
              <a:t>2015/4/17</a:t>
            </a:r>
            <a:endParaRPr lang="en-US" altLang="ja-JP"/>
          </a:p>
        </p:txBody>
      </p:sp>
      <p:sp>
        <p:nvSpPr>
          <p:cNvPr id="5" name="フッター プレースホルダ 4"/>
          <p:cNvSpPr>
            <a:spLocks noGrp="1"/>
          </p:cNvSpPr>
          <p:nvPr>
            <p:ph type="ftr" sz="quarter" idx="11"/>
          </p:nvPr>
        </p:nvSpPr>
        <p:spPr/>
        <p:txBody>
          <a:bodyPr/>
          <a:lstStyle/>
          <a:p>
            <a:pPr>
              <a:defRPr/>
            </a:pPr>
            <a:r>
              <a:rPr lang="ja-JP" altLang="en-US" smtClean="0"/>
              <a:t>プログラミング言語</a:t>
            </a:r>
            <a:endParaRPr lang="en-US" altLang="ja-JP"/>
          </a:p>
        </p:txBody>
      </p:sp>
      <p:sp>
        <p:nvSpPr>
          <p:cNvPr id="6" name="スライド番号プレースホルダ 5"/>
          <p:cNvSpPr>
            <a:spLocks noGrp="1"/>
          </p:cNvSpPr>
          <p:nvPr>
            <p:ph type="sldNum" sz="quarter" idx="12"/>
          </p:nvPr>
        </p:nvSpPr>
        <p:spPr/>
        <p:txBody>
          <a:bodyPr/>
          <a:lstStyle/>
          <a:p>
            <a:fld id="{88821F85-B4A3-4EB4-A2F9-264E1E9B8F7B}" type="slidenum">
              <a:rPr lang="en-US" altLang="ja-JP" smtClean="0"/>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pPr>
              <a:defRPr/>
            </a:pPr>
            <a:r>
              <a:rPr lang="en-US" altLang="ja-JP" smtClean="0"/>
              <a:t>2015/4/17</a:t>
            </a:r>
            <a:endParaRPr lang="en-US" altLang="ja-JP" dirty="0"/>
          </a:p>
        </p:txBody>
      </p:sp>
      <p:sp>
        <p:nvSpPr>
          <p:cNvPr id="5" name="フッター プレースホルダ 4"/>
          <p:cNvSpPr>
            <a:spLocks noGrp="1"/>
          </p:cNvSpPr>
          <p:nvPr>
            <p:ph type="ftr" sz="quarter" idx="11"/>
          </p:nvPr>
        </p:nvSpPr>
        <p:spPr/>
        <p:txBody>
          <a:bodyPr/>
          <a:lstStyle/>
          <a:p>
            <a:pPr>
              <a:defRPr/>
            </a:pPr>
            <a:r>
              <a:rPr lang="ja-JP" altLang="en-US" smtClean="0"/>
              <a:t>プログラミング言語</a:t>
            </a:r>
            <a:endParaRPr lang="en-US" altLang="ja-JP"/>
          </a:p>
        </p:txBody>
      </p:sp>
      <p:sp>
        <p:nvSpPr>
          <p:cNvPr id="6" name="スライド番号プレースホルダ 5"/>
          <p:cNvSpPr>
            <a:spLocks noGrp="1"/>
          </p:cNvSpPr>
          <p:nvPr>
            <p:ph type="sldNum" sz="quarter" idx="12"/>
          </p:nvPr>
        </p:nvSpPr>
        <p:spPr/>
        <p:txBody>
          <a:bodyPr/>
          <a:lstStyle/>
          <a:p>
            <a:fld id="{245D9390-AD4F-4EBA-AA90-B99BC61DF73A}" type="slidenum">
              <a:rPr lang="en-US" altLang="ja-JP" smtClean="0"/>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 3"/>
          <p:cNvSpPr>
            <a:spLocks noGrp="1"/>
          </p:cNvSpPr>
          <p:nvPr>
            <p:ph type="dt" sz="half" idx="10"/>
          </p:nvPr>
        </p:nvSpPr>
        <p:spPr/>
        <p:txBody>
          <a:bodyPr/>
          <a:lstStyle/>
          <a:p>
            <a:pPr>
              <a:defRPr/>
            </a:pPr>
            <a:r>
              <a:rPr lang="en-US" altLang="ja-JP" smtClean="0"/>
              <a:t>2015/4/17</a:t>
            </a:r>
            <a:endParaRPr lang="en-US" altLang="ja-JP"/>
          </a:p>
        </p:txBody>
      </p:sp>
      <p:sp>
        <p:nvSpPr>
          <p:cNvPr id="5" name="フッター プレースホルダ 4"/>
          <p:cNvSpPr>
            <a:spLocks noGrp="1"/>
          </p:cNvSpPr>
          <p:nvPr>
            <p:ph type="ftr" sz="quarter" idx="11"/>
          </p:nvPr>
        </p:nvSpPr>
        <p:spPr/>
        <p:txBody>
          <a:bodyPr/>
          <a:lstStyle/>
          <a:p>
            <a:pPr>
              <a:defRPr/>
            </a:pPr>
            <a:r>
              <a:rPr lang="ja-JP" altLang="en-US" smtClean="0"/>
              <a:t>プログラミング言語</a:t>
            </a:r>
            <a:endParaRPr lang="en-US" altLang="ja-JP"/>
          </a:p>
        </p:txBody>
      </p:sp>
      <p:sp>
        <p:nvSpPr>
          <p:cNvPr id="6" name="スライド番号プレースホルダ 5"/>
          <p:cNvSpPr>
            <a:spLocks noGrp="1"/>
          </p:cNvSpPr>
          <p:nvPr>
            <p:ph type="sldNum" sz="quarter" idx="12"/>
          </p:nvPr>
        </p:nvSpPr>
        <p:spPr/>
        <p:txBody>
          <a:bodyPr/>
          <a:lstStyle/>
          <a:p>
            <a:fld id="{88821F85-B4A3-4EB4-A2F9-264E1E9B8F7B}" type="slidenum">
              <a:rPr lang="en-US" altLang="ja-JP" smtClean="0"/>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pPr>
              <a:defRPr/>
            </a:pPr>
            <a:r>
              <a:rPr lang="en-US" altLang="ja-JP" smtClean="0"/>
              <a:t>2015/4/17</a:t>
            </a:r>
            <a:endParaRPr lang="en-US" altLang="ja-JP"/>
          </a:p>
        </p:txBody>
      </p:sp>
      <p:sp>
        <p:nvSpPr>
          <p:cNvPr id="6" name="フッター プレースホルダ 5"/>
          <p:cNvSpPr>
            <a:spLocks noGrp="1"/>
          </p:cNvSpPr>
          <p:nvPr>
            <p:ph type="ftr" sz="quarter" idx="11"/>
          </p:nvPr>
        </p:nvSpPr>
        <p:spPr/>
        <p:txBody>
          <a:bodyPr/>
          <a:lstStyle/>
          <a:p>
            <a:pPr>
              <a:defRPr/>
            </a:pPr>
            <a:r>
              <a:rPr lang="ja-JP" altLang="en-US" smtClean="0"/>
              <a:t>プログラミング言語</a:t>
            </a:r>
            <a:endParaRPr lang="en-US" altLang="ja-JP"/>
          </a:p>
        </p:txBody>
      </p:sp>
      <p:sp>
        <p:nvSpPr>
          <p:cNvPr id="7" name="スライド番号プレースホルダ 6"/>
          <p:cNvSpPr>
            <a:spLocks noGrp="1"/>
          </p:cNvSpPr>
          <p:nvPr>
            <p:ph type="sldNum" sz="quarter" idx="12"/>
          </p:nvPr>
        </p:nvSpPr>
        <p:spPr/>
        <p:txBody>
          <a:bodyPr/>
          <a:lstStyle/>
          <a:p>
            <a:fld id="{E46CC29A-3FC6-4370-BCD7-FC61098BBC01}" type="slidenum">
              <a:rPr lang="en-US" altLang="ja-JP" smtClean="0"/>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pPr>
              <a:defRPr/>
            </a:pPr>
            <a:r>
              <a:rPr lang="en-US" altLang="ja-JP" smtClean="0"/>
              <a:t>2015/4/17</a:t>
            </a:r>
            <a:endParaRPr lang="en-US" altLang="ja-JP"/>
          </a:p>
        </p:txBody>
      </p:sp>
      <p:sp>
        <p:nvSpPr>
          <p:cNvPr id="8" name="フッター プレースホルダ 7"/>
          <p:cNvSpPr>
            <a:spLocks noGrp="1"/>
          </p:cNvSpPr>
          <p:nvPr>
            <p:ph type="ftr" sz="quarter" idx="11"/>
          </p:nvPr>
        </p:nvSpPr>
        <p:spPr/>
        <p:txBody>
          <a:bodyPr/>
          <a:lstStyle/>
          <a:p>
            <a:pPr>
              <a:defRPr/>
            </a:pPr>
            <a:r>
              <a:rPr lang="ja-JP" altLang="en-US" smtClean="0"/>
              <a:t>プログラミング言語</a:t>
            </a:r>
            <a:endParaRPr lang="en-US" altLang="ja-JP"/>
          </a:p>
        </p:txBody>
      </p:sp>
      <p:sp>
        <p:nvSpPr>
          <p:cNvPr id="9" name="スライド番号プレースホルダ 8"/>
          <p:cNvSpPr>
            <a:spLocks noGrp="1"/>
          </p:cNvSpPr>
          <p:nvPr>
            <p:ph type="sldNum" sz="quarter" idx="12"/>
          </p:nvPr>
        </p:nvSpPr>
        <p:spPr/>
        <p:txBody>
          <a:bodyPr/>
          <a:lstStyle/>
          <a:p>
            <a:fld id="{E3131AF7-F8AC-4217-B39C-D6BEC36C6F65}" type="slidenum">
              <a:rPr lang="en-US" altLang="ja-JP" smtClean="0"/>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 2"/>
          <p:cNvSpPr>
            <a:spLocks noGrp="1"/>
          </p:cNvSpPr>
          <p:nvPr>
            <p:ph type="dt" sz="half" idx="10"/>
          </p:nvPr>
        </p:nvSpPr>
        <p:spPr/>
        <p:txBody>
          <a:bodyPr/>
          <a:lstStyle/>
          <a:p>
            <a:pPr>
              <a:defRPr/>
            </a:pPr>
            <a:r>
              <a:rPr lang="en-US" altLang="ja-JP" smtClean="0"/>
              <a:t>2015/4/17</a:t>
            </a:r>
            <a:endParaRPr lang="en-US" altLang="ja-JP"/>
          </a:p>
        </p:txBody>
      </p:sp>
      <p:sp>
        <p:nvSpPr>
          <p:cNvPr id="4" name="フッター プレースホルダ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 4"/>
          <p:cNvSpPr>
            <a:spLocks noGrp="1"/>
          </p:cNvSpPr>
          <p:nvPr>
            <p:ph type="sldNum" sz="quarter" idx="12"/>
          </p:nvPr>
        </p:nvSpPr>
        <p:spPr/>
        <p:txBody>
          <a:bodyPr/>
          <a:lstStyle/>
          <a:p>
            <a:fld id="{5B17A342-E713-41F0-90A9-E3F0E5408BA5}" type="slidenum">
              <a:rPr lang="en-US" altLang="ja-JP" smtClean="0"/>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pPr>
              <a:defRPr/>
            </a:pPr>
            <a:r>
              <a:rPr lang="en-US" altLang="ja-JP" smtClean="0"/>
              <a:t>2015/4/17</a:t>
            </a:r>
            <a:endParaRPr lang="en-US" altLang="ja-JP"/>
          </a:p>
        </p:txBody>
      </p:sp>
      <p:sp>
        <p:nvSpPr>
          <p:cNvPr id="3" name="フッター プレースホルダ 2"/>
          <p:cNvSpPr>
            <a:spLocks noGrp="1"/>
          </p:cNvSpPr>
          <p:nvPr>
            <p:ph type="ftr" sz="quarter" idx="11"/>
          </p:nvPr>
        </p:nvSpPr>
        <p:spPr/>
        <p:txBody>
          <a:bodyPr/>
          <a:lstStyle/>
          <a:p>
            <a:pPr>
              <a:defRPr/>
            </a:pPr>
            <a:r>
              <a:rPr lang="ja-JP" altLang="en-US" smtClean="0"/>
              <a:t>プログラミング言語</a:t>
            </a:r>
            <a:endParaRPr lang="en-US" altLang="ja-JP"/>
          </a:p>
        </p:txBody>
      </p:sp>
      <p:sp>
        <p:nvSpPr>
          <p:cNvPr id="4" name="スライド番号プレースホルダ 3"/>
          <p:cNvSpPr>
            <a:spLocks noGrp="1"/>
          </p:cNvSpPr>
          <p:nvPr>
            <p:ph type="sldNum" sz="quarter" idx="12"/>
          </p:nvPr>
        </p:nvSpPr>
        <p:spPr/>
        <p:txBody>
          <a:bodyPr/>
          <a:lstStyle/>
          <a:p>
            <a:fld id="{0AC4B3A6-B2D4-4CEA-89DA-DE3C3A5D68EB}" type="slidenum">
              <a:rPr lang="en-US" altLang="ja-JP" smtClean="0"/>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 4"/>
          <p:cNvSpPr>
            <a:spLocks noGrp="1"/>
          </p:cNvSpPr>
          <p:nvPr>
            <p:ph type="dt" sz="half" idx="10"/>
          </p:nvPr>
        </p:nvSpPr>
        <p:spPr/>
        <p:txBody>
          <a:bodyPr/>
          <a:lstStyle/>
          <a:p>
            <a:pPr>
              <a:defRPr/>
            </a:pPr>
            <a:r>
              <a:rPr lang="en-US" altLang="ja-JP" smtClean="0"/>
              <a:t>2015/4/17</a:t>
            </a:r>
            <a:endParaRPr lang="en-US" altLang="ja-JP"/>
          </a:p>
        </p:txBody>
      </p:sp>
      <p:sp>
        <p:nvSpPr>
          <p:cNvPr id="6" name="フッター プレースホルダ 5"/>
          <p:cNvSpPr>
            <a:spLocks noGrp="1"/>
          </p:cNvSpPr>
          <p:nvPr>
            <p:ph type="ftr" sz="quarter" idx="11"/>
          </p:nvPr>
        </p:nvSpPr>
        <p:spPr/>
        <p:txBody>
          <a:bodyPr/>
          <a:lstStyle/>
          <a:p>
            <a:pPr>
              <a:defRPr/>
            </a:pPr>
            <a:r>
              <a:rPr lang="ja-JP" altLang="en-US" smtClean="0"/>
              <a:t>プログラミング言語</a:t>
            </a:r>
            <a:endParaRPr lang="en-US" altLang="ja-JP"/>
          </a:p>
        </p:txBody>
      </p:sp>
      <p:sp>
        <p:nvSpPr>
          <p:cNvPr id="7" name="スライド番号プレースホルダ 6"/>
          <p:cNvSpPr>
            <a:spLocks noGrp="1"/>
          </p:cNvSpPr>
          <p:nvPr>
            <p:ph type="sldNum" sz="quarter" idx="12"/>
          </p:nvPr>
        </p:nvSpPr>
        <p:spPr/>
        <p:txBody>
          <a:bodyPr/>
          <a:lstStyle/>
          <a:p>
            <a:fld id="{089D9FA3-96B9-4F71-A12F-83D03E21A9AA}" type="slidenum">
              <a:rPr lang="en-US" altLang="ja-JP" smtClean="0"/>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 4"/>
          <p:cNvSpPr>
            <a:spLocks noGrp="1"/>
          </p:cNvSpPr>
          <p:nvPr>
            <p:ph type="dt" sz="half" idx="10"/>
          </p:nvPr>
        </p:nvSpPr>
        <p:spPr/>
        <p:txBody>
          <a:bodyPr/>
          <a:lstStyle/>
          <a:p>
            <a:pPr>
              <a:defRPr/>
            </a:pPr>
            <a:r>
              <a:rPr lang="en-US" altLang="ja-JP" smtClean="0"/>
              <a:t>2015/4/17</a:t>
            </a:r>
            <a:endParaRPr lang="en-US" altLang="ja-JP"/>
          </a:p>
        </p:txBody>
      </p:sp>
      <p:sp>
        <p:nvSpPr>
          <p:cNvPr id="6" name="フッター プレースホルダ 5"/>
          <p:cNvSpPr>
            <a:spLocks noGrp="1"/>
          </p:cNvSpPr>
          <p:nvPr>
            <p:ph type="ftr" sz="quarter" idx="11"/>
          </p:nvPr>
        </p:nvSpPr>
        <p:spPr/>
        <p:txBody>
          <a:bodyPr/>
          <a:lstStyle/>
          <a:p>
            <a:pPr>
              <a:defRPr/>
            </a:pPr>
            <a:r>
              <a:rPr lang="ja-JP" altLang="en-US" smtClean="0"/>
              <a:t>プログラミング言語</a:t>
            </a:r>
            <a:endParaRPr lang="en-US" altLang="ja-JP"/>
          </a:p>
        </p:txBody>
      </p:sp>
      <p:sp>
        <p:nvSpPr>
          <p:cNvPr id="7" name="スライド番号プレースホルダ 6"/>
          <p:cNvSpPr>
            <a:spLocks noGrp="1"/>
          </p:cNvSpPr>
          <p:nvPr>
            <p:ph type="sldNum" sz="quarter" idx="12"/>
          </p:nvPr>
        </p:nvSpPr>
        <p:spPr/>
        <p:txBody>
          <a:bodyPr/>
          <a:lstStyle/>
          <a:p>
            <a:fld id="{88821F85-B4A3-4EB4-A2F9-264E1E9B8F7B}" type="slidenum">
              <a:rPr lang="en-US" altLang="ja-JP" smtClean="0"/>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196752"/>
            <a:ext cx="8229600" cy="5112568"/>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545237"/>
            <a:ext cx="2133600" cy="268139"/>
          </a:xfrm>
          <a:prstGeom prst="rect">
            <a:avLst/>
          </a:prstGeom>
        </p:spPr>
        <p:txBody>
          <a:bodyPr vert="horz" lIns="91440" tIns="45720" rIns="91440" bIns="45720" rtlCol="0" anchor="ctr"/>
          <a:lstStyle>
            <a:lvl1pPr algn="l">
              <a:defRPr sz="1400">
                <a:solidFill>
                  <a:schemeClr val="tx1"/>
                </a:solidFill>
                <a:latin typeface="Times New Roman" panose="02020603050405020304" pitchFamily="18" charset="0"/>
                <a:cs typeface="Times New Roman" panose="02020603050405020304" pitchFamily="18" charset="0"/>
              </a:defRPr>
            </a:lvl1pPr>
          </a:lstStyle>
          <a:p>
            <a:pPr>
              <a:defRPr/>
            </a:pPr>
            <a:r>
              <a:rPr lang="en-US" altLang="ja-JP" smtClean="0"/>
              <a:t>2015/4/17</a:t>
            </a:r>
            <a:endParaRPr lang="en-US" altLang="ja-JP"/>
          </a:p>
        </p:txBody>
      </p:sp>
      <p:sp>
        <p:nvSpPr>
          <p:cNvPr id="5" name="フッター プレースホルダ 4"/>
          <p:cNvSpPr>
            <a:spLocks noGrp="1"/>
          </p:cNvSpPr>
          <p:nvPr>
            <p:ph type="ftr" sz="quarter" idx="3"/>
          </p:nvPr>
        </p:nvSpPr>
        <p:spPr>
          <a:xfrm>
            <a:off x="2843808" y="6545237"/>
            <a:ext cx="3456384" cy="268139"/>
          </a:xfrm>
          <a:prstGeom prst="rect">
            <a:avLst/>
          </a:prstGeom>
        </p:spPr>
        <p:txBody>
          <a:bodyPr vert="horz" lIns="91440" tIns="45720" rIns="91440" bIns="45720" rtlCol="0" anchor="ctr"/>
          <a:lstStyle>
            <a:lvl1pPr algn="ctr">
              <a:defRPr sz="1400">
                <a:solidFill>
                  <a:schemeClr val="tx1"/>
                </a:solidFill>
                <a:latin typeface="Times New Roman" panose="02020603050405020304" pitchFamily="18" charset="0"/>
                <a:cs typeface="Times New Roman" panose="02020603050405020304" pitchFamily="18" charset="0"/>
              </a:defRPr>
            </a:lvl1pPr>
          </a:lstStyle>
          <a:p>
            <a:pPr>
              <a:defRPr/>
            </a:pPr>
            <a:r>
              <a:rPr lang="ja-JP" altLang="en-US" smtClean="0"/>
              <a:t>プログラミング言語</a:t>
            </a:r>
            <a:endParaRPr lang="en-US" altLang="ja-JP"/>
          </a:p>
        </p:txBody>
      </p:sp>
      <p:sp>
        <p:nvSpPr>
          <p:cNvPr id="6" name="スライド番号プレースホルダ 5"/>
          <p:cNvSpPr>
            <a:spLocks noGrp="1"/>
          </p:cNvSpPr>
          <p:nvPr>
            <p:ph type="sldNum" sz="quarter" idx="4"/>
          </p:nvPr>
        </p:nvSpPr>
        <p:spPr>
          <a:xfrm>
            <a:off x="6553200" y="6545237"/>
            <a:ext cx="2133600" cy="268139"/>
          </a:xfrm>
          <a:prstGeom prst="rect">
            <a:avLst/>
          </a:prstGeom>
        </p:spPr>
        <p:txBody>
          <a:bodyPr vert="horz" lIns="91440" tIns="45720" rIns="91440" bIns="45720" rtlCol="0" anchor="ctr"/>
          <a:lstStyle>
            <a:lvl1pPr algn="r">
              <a:defRPr sz="1400">
                <a:solidFill>
                  <a:schemeClr val="tx1"/>
                </a:solidFill>
                <a:latin typeface="Times New Roman" panose="02020603050405020304" pitchFamily="18" charset="0"/>
                <a:cs typeface="Times New Roman" panose="02020603050405020304" pitchFamily="18" charset="0"/>
              </a:defRPr>
            </a:lvl1pPr>
          </a:lstStyle>
          <a:p>
            <a:fld id="{88821F85-B4A3-4EB4-A2F9-264E1E9B8F7B}" type="slidenum">
              <a:rPr lang="en-US" altLang="ja-JP" smtClean="0"/>
              <a:pPr/>
              <a:t>‹#›</a:t>
            </a:fld>
            <a:endParaRPr lang="en-US" altLang="ja-JP"/>
          </a:p>
        </p:txBody>
      </p:sp>
      <p:cxnSp>
        <p:nvCxnSpPr>
          <p:cNvPr id="8" name="直線コネクタ 7"/>
          <p:cNvCxnSpPr/>
          <p:nvPr/>
        </p:nvCxnSpPr>
        <p:spPr>
          <a:xfrm>
            <a:off x="457200" y="1052736"/>
            <a:ext cx="8229600" cy="0"/>
          </a:xfrm>
          <a:prstGeom prst="line">
            <a:avLst/>
          </a:prstGeom>
          <a:ln w="31750">
            <a:solidFill>
              <a:srgbClr val="F62837"/>
            </a:solidFill>
          </a:ln>
        </p:spPr>
        <p:style>
          <a:lnRef idx="2">
            <a:schemeClr val="accent2"/>
          </a:lnRef>
          <a:fillRef idx="0">
            <a:schemeClr val="accent2"/>
          </a:fillRef>
          <a:effectRef idx="1">
            <a:schemeClr val="accent2"/>
          </a:effectRef>
          <a:fontRef idx="minor">
            <a:schemeClr val="tx1"/>
          </a:fontRef>
        </p:style>
      </p:cxnSp>
      <p:cxnSp>
        <p:nvCxnSpPr>
          <p:cNvPr id="10" name="直線コネクタ 9"/>
          <p:cNvCxnSpPr/>
          <p:nvPr/>
        </p:nvCxnSpPr>
        <p:spPr>
          <a:xfrm>
            <a:off x="0" y="6453336"/>
            <a:ext cx="9144000" cy="0"/>
          </a:xfrm>
          <a:prstGeom prst="line">
            <a:avLst/>
          </a:prstGeom>
          <a:ln w="31750">
            <a:solidFill>
              <a:srgbClr val="F62837"/>
            </a:solidFill>
          </a:ln>
        </p:spPr>
        <p:style>
          <a:lnRef idx="2">
            <a:schemeClr val="accent2"/>
          </a:lnRef>
          <a:fillRef idx="0">
            <a:schemeClr val="accent2"/>
          </a:fillRef>
          <a:effectRef idx="1">
            <a:schemeClr val="accent2"/>
          </a:effectRef>
          <a:fontRef idx="minor">
            <a:schemeClr val="tx1"/>
          </a:fontRef>
        </p:style>
      </p:cxnSp>
      <p:pic>
        <p:nvPicPr>
          <p:cNvPr id="1027" name="Picture 3" descr="C:\Users\sekizawa\Dropbox\nu\references\Nドットデータ集\NUsymbol - 390-356.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44408" y="44624"/>
            <a:ext cx="788422" cy="72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spcBef>
          <a:spcPct val="0"/>
        </a:spcBef>
        <a:buNone/>
        <a:defRPr kumimoji="1"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ctrTitle"/>
          </p:nvPr>
        </p:nvSpPr>
        <p:spPr>
          <a:xfrm>
            <a:off x="685800" y="2130425"/>
            <a:ext cx="7772400" cy="1470025"/>
          </a:xfrm>
        </p:spPr>
        <p:txBody>
          <a:bodyPr/>
          <a:lstStyle/>
          <a:p>
            <a:r>
              <a:rPr kumimoji="1" lang="ja-JP" altLang="en-US" dirty="0" smtClean="0"/>
              <a:t>プログラミング</a:t>
            </a:r>
            <a:r>
              <a:rPr lang="ja-JP" altLang="en-US" dirty="0" smtClean="0"/>
              <a:t>言語</a:t>
            </a:r>
            <a:endParaRPr kumimoji="1" lang="ja-JP" altLang="en-US" dirty="0"/>
          </a:p>
        </p:txBody>
      </p:sp>
      <p:sp>
        <p:nvSpPr>
          <p:cNvPr id="8" name="サブタイトル 2"/>
          <p:cNvSpPr>
            <a:spLocks noGrp="1"/>
          </p:cNvSpPr>
          <p:nvPr>
            <p:ph type="subTitle" idx="1"/>
          </p:nvPr>
        </p:nvSpPr>
        <p:spPr>
          <a:xfrm>
            <a:off x="1371600" y="3886200"/>
            <a:ext cx="6400800" cy="1752600"/>
          </a:xfrm>
        </p:spPr>
        <p:txBody>
          <a:bodyPr/>
          <a:lstStyle/>
          <a:p>
            <a:r>
              <a:rPr lang="ja-JP" altLang="en-US" dirty="0" smtClean="0">
                <a:solidFill>
                  <a:schemeClr val="tx1"/>
                </a:solidFill>
              </a:rPr>
              <a:t>名倉</a:t>
            </a:r>
            <a:r>
              <a:rPr kumimoji="1" lang="ja-JP" altLang="en-US" dirty="0" smtClean="0">
                <a:solidFill>
                  <a:schemeClr val="tx1"/>
                </a:solidFill>
              </a:rPr>
              <a:t> 正剛</a:t>
            </a:r>
            <a:endParaRPr kumimoji="1" lang="en-US" altLang="ja-JP" dirty="0" smtClean="0">
              <a:solidFill>
                <a:schemeClr val="tx1"/>
              </a:solidFill>
            </a:endParaRPr>
          </a:p>
          <a:p>
            <a:r>
              <a:rPr lang="ja-JP" altLang="en-US" dirty="0">
                <a:solidFill>
                  <a:schemeClr val="tx1"/>
                </a:solidFill>
              </a:rPr>
              <a:t>日本</a:t>
            </a:r>
            <a:r>
              <a:rPr lang="ja-JP" altLang="en-US" dirty="0" smtClean="0">
                <a:solidFill>
                  <a:schemeClr val="tx1"/>
                </a:solidFill>
              </a:rPr>
              <a:t>大学 工学部 情報工学科</a:t>
            </a:r>
            <a:endParaRPr lang="en-US" altLang="ja-JP" dirty="0" smtClean="0">
              <a:solidFill>
                <a:schemeClr val="tx1"/>
              </a:solidFill>
            </a:endParaRPr>
          </a:p>
          <a:p>
            <a:r>
              <a:rPr kumimoji="1" lang="en-US" altLang="ja-JP" dirty="0" smtClean="0">
                <a:solidFill>
                  <a:schemeClr val="tx1"/>
                </a:solidFill>
              </a:rPr>
              <a:t>70</a:t>
            </a:r>
            <a:r>
              <a:rPr kumimoji="1" lang="ja-JP" altLang="en-US" dirty="0" smtClean="0">
                <a:solidFill>
                  <a:schemeClr val="tx1"/>
                </a:solidFill>
              </a:rPr>
              <a:t>号館</a:t>
            </a:r>
            <a:r>
              <a:rPr kumimoji="1" lang="en-US" altLang="ja-JP" dirty="0" smtClean="0">
                <a:solidFill>
                  <a:schemeClr val="tx1"/>
                </a:solidFill>
              </a:rPr>
              <a:t>7044</a:t>
            </a:r>
            <a:r>
              <a:rPr kumimoji="1" lang="ja-JP" altLang="en-US" dirty="0" smtClean="0">
                <a:solidFill>
                  <a:schemeClr val="tx1"/>
                </a:solidFill>
              </a:rPr>
              <a:t>号室</a:t>
            </a:r>
            <a:endParaRPr kumimoji="1" lang="ja-JP" altLang="en-US" dirty="0">
              <a:solidFill>
                <a:schemeClr val="tx1"/>
              </a:solidFill>
            </a:endParaRPr>
          </a:p>
        </p:txBody>
      </p:sp>
    </p:spTree>
    <p:extLst>
      <p:ext uri="{BB962C8B-B14F-4D97-AF65-F5344CB8AC3E}">
        <p14:creationId xmlns:p14="http://schemas.microsoft.com/office/powerpoint/2010/main" val="1596822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言語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語の集合を指す．</a:t>
            </a:r>
            <a:endParaRPr kumimoji="1" lang="en-US" altLang="ja-JP" dirty="0" smtClean="0"/>
          </a:p>
          <a:p>
            <a:pPr lvl="1"/>
            <a:r>
              <a:rPr lang="ja-JP" altLang="en-US" dirty="0" smtClean="0"/>
              <a:t>語全体の集合を，</a:t>
            </a:r>
            <a:r>
              <a:rPr lang="el-GR" altLang="ja-JP" i="1" dirty="0"/>
              <a:t>Σ</a:t>
            </a:r>
            <a:r>
              <a:rPr lang="en-US" altLang="ja-JP" baseline="30000" dirty="0" smtClean="0"/>
              <a:t>+</a:t>
            </a:r>
            <a:r>
              <a:rPr lang="en-US" altLang="ja-JP" dirty="0" smtClean="0"/>
              <a:t> </a:t>
            </a:r>
            <a:r>
              <a:rPr lang="ja-JP" altLang="en-US" dirty="0" smtClean="0"/>
              <a:t>で表す．</a:t>
            </a:r>
            <a:endParaRPr lang="en-US" altLang="ja-JP" dirty="0" smtClean="0"/>
          </a:p>
          <a:p>
            <a:pPr lvl="1"/>
            <a:r>
              <a:rPr lang="el-GR" altLang="ja-JP" i="1" dirty="0"/>
              <a:t>Σ</a:t>
            </a:r>
            <a:r>
              <a:rPr lang="en-US" altLang="ja-JP" baseline="30000" dirty="0" smtClean="0"/>
              <a:t>+</a:t>
            </a:r>
            <a:r>
              <a:rPr lang="en-US" altLang="ja-JP" dirty="0" smtClean="0"/>
              <a:t> </a:t>
            </a:r>
            <a:r>
              <a:rPr lang="ja-JP" altLang="en-US" dirty="0" smtClean="0"/>
              <a:t>に空列 </a:t>
            </a:r>
            <a:r>
              <a:rPr lang="en-US" altLang="ja-JP" dirty="0" err="1" smtClean="0"/>
              <a:t>ε</a:t>
            </a:r>
            <a:r>
              <a:rPr lang="ja-JP" altLang="en-US" dirty="0" smtClean="0"/>
              <a:t> を加えたものを，</a:t>
            </a:r>
            <a:r>
              <a:rPr lang="el-GR" altLang="ja-JP" i="1" dirty="0"/>
              <a:t>Σ</a:t>
            </a:r>
            <a:r>
              <a:rPr lang="en-US" altLang="ja-JP" dirty="0" smtClean="0"/>
              <a:t>* </a:t>
            </a:r>
            <a:r>
              <a:rPr lang="ja-JP" altLang="en-US" dirty="0" smtClean="0"/>
              <a:t>で表す．</a:t>
            </a:r>
            <a:endParaRPr lang="en-US" altLang="ja-JP" dirty="0"/>
          </a:p>
          <a:p>
            <a:r>
              <a:rPr lang="ja-JP" altLang="en-US" dirty="0"/>
              <a:t>例：</a:t>
            </a:r>
            <a:endParaRPr lang="en-US" altLang="ja-JP" dirty="0"/>
          </a:p>
          <a:p>
            <a:pPr lvl="1"/>
            <a:r>
              <a:rPr lang="ja-JP" altLang="en-US" dirty="0"/>
              <a:t>機械語の</a:t>
            </a:r>
            <a:r>
              <a:rPr lang="ja-JP" altLang="en-US" dirty="0" smtClean="0"/>
              <a:t>場合 （文字集合 </a:t>
            </a:r>
            <a:r>
              <a:rPr lang="en-US" altLang="ja-JP" dirty="0" smtClean="0"/>
              <a:t>{0,1}</a:t>
            </a:r>
            <a:r>
              <a:rPr lang="ja-JP" altLang="en-US" dirty="0" smtClean="0"/>
              <a:t>）：</a:t>
            </a:r>
            <a:endParaRPr lang="en-US" altLang="ja-JP" dirty="0" smtClean="0"/>
          </a:p>
          <a:p>
            <a:pPr lvl="2"/>
            <a:r>
              <a:rPr lang="el-GR" altLang="ja-JP" i="1" dirty="0"/>
              <a:t>Σ</a:t>
            </a:r>
            <a:r>
              <a:rPr lang="en-US" altLang="ja-JP" baseline="30000" dirty="0" smtClean="0"/>
              <a:t>+</a:t>
            </a:r>
            <a:r>
              <a:rPr lang="en-US" altLang="ja-JP" dirty="0" smtClean="0"/>
              <a:t> =</a:t>
            </a:r>
            <a:r>
              <a:rPr lang="ja-JP" altLang="en-US" dirty="0" smtClean="0"/>
              <a:t> </a:t>
            </a:r>
            <a:r>
              <a:rPr lang="en-US" altLang="ja-JP" dirty="0" smtClean="0"/>
              <a:t>{0,</a:t>
            </a:r>
            <a:r>
              <a:rPr lang="ja-JP" altLang="en-US" dirty="0" smtClean="0"/>
              <a:t> </a:t>
            </a:r>
            <a:r>
              <a:rPr lang="en-US" altLang="ja-JP" dirty="0" smtClean="0"/>
              <a:t>1,</a:t>
            </a:r>
            <a:r>
              <a:rPr lang="ja-JP" altLang="en-US" dirty="0" smtClean="0"/>
              <a:t> </a:t>
            </a:r>
            <a:r>
              <a:rPr lang="en-US" altLang="ja-JP" dirty="0" smtClean="0"/>
              <a:t> 00, 01, 100, 101, 110, …}</a:t>
            </a:r>
            <a:r>
              <a:rPr lang="en-US" altLang="ja-JP" dirty="0"/>
              <a:t> </a:t>
            </a:r>
            <a:endParaRPr lang="en-US" altLang="ja-JP" dirty="0" smtClean="0"/>
          </a:p>
          <a:p>
            <a:pPr lvl="2"/>
            <a:r>
              <a:rPr lang="el-GR" altLang="ja-JP" i="1" dirty="0"/>
              <a:t>Σ</a:t>
            </a:r>
            <a:r>
              <a:rPr lang="en-US" altLang="ja-JP" dirty="0" smtClean="0"/>
              <a:t>* </a:t>
            </a:r>
            <a:r>
              <a:rPr lang="en-US" altLang="ja-JP" dirty="0"/>
              <a:t>=</a:t>
            </a:r>
            <a:r>
              <a:rPr lang="ja-JP" altLang="en-US" dirty="0"/>
              <a:t> </a:t>
            </a:r>
            <a:r>
              <a:rPr lang="en-US" altLang="ja-JP" dirty="0" smtClean="0"/>
              <a:t>{</a:t>
            </a:r>
            <a:r>
              <a:rPr lang="en-US" altLang="ja-JP" dirty="0" err="1" smtClean="0"/>
              <a:t>ε</a:t>
            </a:r>
            <a:r>
              <a:rPr lang="en-US" altLang="ja-JP" dirty="0" smtClean="0"/>
              <a:t>, 0</a:t>
            </a:r>
            <a:r>
              <a:rPr lang="en-US" altLang="ja-JP" dirty="0"/>
              <a:t>,</a:t>
            </a:r>
            <a:r>
              <a:rPr lang="ja-JP" altLang="en-US" dirty="0"/>
              <a:t> </a:t>
            </a:r>
            <a:r>
              <a:rPr lang="en-US" altLang="ja-JP" dirty="0"/>
              <a:t>1,</a:t>
            </a:r>
            <a:r>
              <a:rPr lang="ja-JP" altLang="en-US" dirty="0"/>
              <a:t> </a:t>
            </a:r>
            <a:r>
              <a:rPr lang="en-US" altLang="ja-JP" dirty="0"/>
              <a:t> 00, 01, 100, 101, 110, …</a:t>
            </a:r>
            <a:r>
              <a:rPr lang="en-US" altLang="ja-JP" dirty="0" smtClean="0"/>
              <a:t>}</a:t>
            </a:r>
            <a:endParaRPr lang="en-US" altLang="ja-JP" dirty="0"/>
          </a:p>
          <a:p>
            <a:r>
              <a:rPr lang="ja-JP" altLang="en-US" dirty="0" smtClean="0"/>
              <a:t>アルファベット </a:t>
            </a:r>
            <a:r>
              <a:rPr lang="el-GR" altLang="ja-JP" i="1" dirty="0"/>
              <a:t>Σ</a:t>
            </a:r>
            <a:r>
              <a:rPr lang="ja-JP" altLang="en-US" dirty="0" smtClean="0"/>
              <a:t> による言語</a:t>
            </a:r>
            <a:r>
              <a:rPr lang="ja-JP" altLang="ja-JP" dirty="0"/>
              <a:t> </a:t>
            </a:r>
            <a:r>
              <a:rPr lang="en-US" altLang="ja-JP" dirty="0" smtClean="0"/>
              <a:t>L</a:t>
            </a:r>
            <a:r>
              <a:rPr lang="ja-JP" altLang="en-US" dirty="0" smtClean="0"/>
              <a:t> の定義</a:t>
            </a:r>
            <a:r>
              <a:rPr lang="en-US" altLang="ja-JP" dirty="0" smtClean="0"/>
              <a:t/>
            </a:r>
            <a:br>
              <a:rPr lang="en-US" altLang="ja-JP" dirty="0" smtClean="0"/>
            </a:br>
            <a:r>
              <a:rPr lang="ja-JP" altLang="en-US" dirty="0" smtClean="0"/>
              <a:t>＝ </a:t>
            </a:r>
            <a:r>
              <a:rPr lang="el-GR" altLang="ja-JP" i="1" dirty="0"/>
              <a:t>Σ</a:t>
            </a:r>
            <a:r>
              <a:rPr lang="en-US" altLang="ja-JP" dirty="0" smtClean="0"/>
              <a:t>* </a:t>
            </a:r>
            <a:r>
              <a:rPr lang="ja-JP" altLang="en-US" dirty="0" smtClean="0"/>
              <a:t>の任意の部分集合のこと</a:t>
            </a:r>
            <a:endParaRPr lang="en-US" altLang="ja-JP" dirty="0"/>
          </a:p>
          <a:p>
            <a:pPr lvl="2"/>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9</a:t>
            </a:fld>
            <a:endParaRPr lang="en-US" altLang="ja-JP"/>
          </a:p>
        </p:txBody>
      </p:sp>
      <p:sp>
        <p:nvSpPr>
          <p:cNvPr id="6" name="円形吹き出し 5"/>
          <p:cNvSpPr/>
          <p:nvPr/>
        </p:nvSpPr>
        <p:spPr>
          <a:xfrm>
            <a:off x="5580112" y="188640"/>
            <a:ext cx="3240360" cy="1800200"/>
          </a:xfrm>
          <a:prstGeom prst="wedgeEllipseCallout">
            <a:avLst>
              <a:gd name="adj1" fmla="val -67972"/>
              <a:gd name="adj2" fmla="val 40600"/>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dirty="0" smtClean="0"/>
              <a:t>＋：</a:t>
            </a:r>
            <a:r>
              <a:rPr kumimoji="1" lang="ja-JP" altLang="en-US" u="sng" dirty="0" smtClean="0"/>
              <a:t>ひとつ</a:t>
            </a:r>
            <a:r>
              <a:rPr kumimoji="1" lang="ja-JP" altLang="en-US" dirty="0" smtClean="0"/>
              <a:t>以上の</a:t>
            </a:r>
            <a:r>
              <a:rPr kumimoji="1" lang="en-US" altLang="ja-JP" dirty="0" smtClean="0"/>
              <a:t/>
            </a:r>
            <a:br>
              <a:rPr kumimoji="1" lang="en-US" altLang="ja-JP" dirty="0" smtClean="0"/>
            </a:br>
            <a:r>
              <a:rPr kumimoji="1" lang="ja-JP" altLang="en-US" dirty="0" smtClean="0"/>
              <a:t>任意数の単語</a:t>
            </a:r>
            <a:r>
              <a:rPr kumimoji="1" lang="en-US" altLang="ja-JP" dirty="0" smtClean="0"/>
              <a:t/>
            </a:r>
            <a:br>
              <a:rPr kumimoji="1" lang="en-US" altLang="ja-JP" dirty="0" smtClean="0"/>
            </a:br>
            <a:r>
              <a:rPr kumimoji="1" lang="ja-JP" altLang="en-US" dirty="0" smtClean="0"/>
              <a:t>＊：</a:t>
            </a:r>
            <a:r>
              <a:rPr kumimoji="1" lang="ja-JP" altLang="en-US" u="sng" dirty="0" smtClean="0"/>
              <a:t>ゼロ</a:t>
            </a:r>
            <a:r>
              <a:rPr kumimoji="1" lang="ja-JP" altLang="en-US" dirty="0" smtClean="0"/>
              <a:t>以上の</a:t>
            </a:r>
            <a:r>
              <a:rPr kumimoji="1" lang="en-US" altLang="ja-JP" dirty="0" smtClean="0"/>
              <a:t/>
            </a:r>
            <a:br>
              <a:rPr kumimoji="1" lang="en-US" altLang="ja-JP" dirty="0" smtClean="0"/>
            </a:br>
            <a:r>
              <a:rPr kumimoji="1" lang="ja-JP" altLang="en-US" dirty="0" smtClean="0"/>
              <a:t>任意数の単語</a:t>
            </a:r>
            <a:r>
              <a:rPr kumimoji="1" lang="en-US" altLang="ja-JP" dirty="0" smtClean="0"/>
              <a:t/>
            </a:r>
            <a:br>
              <a:rPr kumimoji="1" lang="en-US" altLang="ja-JP" dirty="0" smtClean="0"/>
            </a:br>
            <a:r>
              <a:rPr kumimoji="1" lang="ja-JP" altLang="en-US" dirty="0" smtClean="0"/>
              <a:t>（シェルのワイルドカードと同じ）</a:t>
            </a:r>
            <a:endParaRPr kumimoji="1" lang="ja-JP" altLang="en-US" dirty="0"/>
          </a:p>
        </p:txBody>
      </p:sp>
    </p:spTree>
    <p:extLst>
      <p:ext uri="{BB962C8B-B14F-4D97-AF65-F5344CB8AC3E}">
        <p14:creationId xmlns:p14="http://schemas.microsoft.com/office/powerpoint/2010/main" val="110141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文法</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言語を形式的に定義する方法</a:t>
            </a:r>
            <a:endParaRPr kumimoji="1" lang="en-US" altLang="ja-JP" dirty="0" smtClean="0"/>
          </a:p>
          <a:p>
            <a:endParaRPr lang="en-US" altLang="ja-JP" dirty="0"/>
          </a:p>
          <a:p>
            <a:r>
              <a:rPr kumimoji="1" lang="ja-JP" altLang="en-US" dirty="0" smtClean="0"/>
              <a:t>文法は，次の四つ組 </a:t>
            </a:r>
            <a:r>
              <a:rPr kumimoji="1" lang="en-US" altLang="ja-JP" i="1" dirty="0" smtClean="0"/>
              <a:t>G</a:t>
            </a:r>
            <a:r>
              <a:rPr kumimoji="1" lang="en-US" altLang="ja-JP" dirty="0" smtClean="0"/>
              <a:t>=(</a:t>
            </a:r>
            <a:r>
              <a:rPr kumimoji="1" lang="en-US" altLang="ja-JP" i="1" dirty="0" smtClean="0"/>
              <a:t>V,</a:t>
            </a:r>
            <a:r>
              <a:rPr kumimoji="1" lang="ja-JP" altLang="en-US" i="1" dirty="0" smtClean="0"/>
              <a:t> </a:t>
            </a:r>
            <a:r>
              <a:rPr lang="el-GR" altLang="ja-JP" i="1" dirty="0" smtClean="0"/>
              <a:t>Σ</a:t>
            </a:r>
            <a:r>
              <a:rPr kumimoji="1" lang="en-US" altLang="ja-JP" i="1" dirty="0" smtClean="0"/>
              <a:t>, R, S</a:t>
            </a:r>
            <a:r>
              <a:rPr kumimoji="1" lang="en-US" altLang="ja-JP" dirty="0" smtClean="0"/>
              <a:t>) </a:t>
            </a:r>
            <a:r>
              <a:rPr kumimoji="1" lang="ja-JP" altLang="en-US" dirty="0" smtClean="0"/>
              <a:t>で定義</a:t>
            </a:r>
            <a:endParaRPr kumimoji="1" lang="en-US" altLang="ja-JP" dirty="0" smtClean="0"/>
          </a:p>
          <a:p>
            <a:pPr marL="457200" lvl="1" indent="0">
              <a:buNone/>
            </a:pPr>
            <a:r>
              <a:rPr kumimoji="1" lang="en-US" altLang="ja-JP" i="1" dirty="0" smtClean="0"/>
              <a:t>V</a:t>
            </a:r>
            <a:r>
              <a:rPr kumimoji="1" lang="en-US" altLang="ja-JP" dirty="0" smtClean="0"/>
              <a:t>:</a:t>
            </a:r>
            <a:r>
              <a:rPr lang="en-US" altLang="ja-JP" dirty="0"/>
              <a:t>	</a:t>
            </a:r>
            <a:r>
              <a:rPr kumimoji="1" lang="ja-JP" altLang="en-US" dirty="0" smtClean="0"/>
              <a:t>変数 （非終端記号）の有限集合</a:t>
            </a:r>
            <a:endParaRPr kumimoji="1" lang="en-US" altLang="ja-JP" dirty="0" smtClean="0"/>
          </a:p>
          <a:p>
            <a:pPr marL="457200" lvl="1" indent="0">
              <a:buNone/>
            </a:pPr>
            <a:r>
              <a:rPr lang="el-GR" altLang="ja-JP" i="1" dirty="0" smtClean="0"/>
              <a:t>Σ</a:t>
            </a:r>
            <a:r>
              <a:rPr lang="en-US" altLang="ja-JP" dirty="0" smtClean="0"/>
              <a:t>:</a:t>
            </a:r>
            <a:r>
              <a:rPr lang="en-US" altLang="ja-JP" dirty="0"/>
              <a:t>	</a:t>
            </a:r>
            <a:r>
              <a:rPr lang="ja-JP" altLang="en-US" dirty="0" smtClean="0"/>
              <a:t>終端記号の有限集合 （文字の集合</a:t>
            </a:r>
            <a:r>
              <a:rPr lang="el-GR" altLang="ja-JP" i="1" dirty="0"/>
              <a:t>Σ</a:t>
            </a:r>
            <a:r>
              <a:rPr lang="ja-JP" altLang="en-US" dirty="0" smtClean="0"/>
              <a:t>）</a:t>
            </a:r>
            <a:endParaRPr lang="en-US" altLang="ja-JP" dirty="0" smtClean="0"/>
          </a:p>
          <a:p>
            <a:pPr marL="457200" lvl="1" indent="0">
              <a:buNone/>
            </a:pPr>
            <a:r>
              <a:rPr lang="en-US" altLang="ja-JP" i="1" dirty="0" smtClean="0"/>
              <a:t>R</a:t>
            </a:r>
            <a:r>
              <a:rPr lang="en-US" altLang="ja-JP" dirty="0" smtClean="0"/>
              <a:t>:	</a:t>
            </a:r>
            <a:r>
              <a:rPr lang="en-US" altLang="ja-JP" i="1" dirty="0" smtClean="0"/>
              <a:t>V</a:t>
            </a:r>
            <a:r>
              <a:rPr lang="ja-JP" altLang="en-US" i="1" dirty="0" smtClean="0"/>
              <a:t> </a:t>
            </a:r>
            <a:r>
              <a:rPr lang="ja-JP" altLang="en-US" dirty="0" smtClean="0"/>
              <a:t>から </a:t>
            </a:r>
            <a:r>
              <a:rPr lang="en-US" altLang="ja-JP" dirty="0" smtClean="0"/>
              <a:t>(</a:t>
            </a:r>
            <a:r>
              <a:rPr lang="en-US" altLang="ja-JP" i="1" dirty="0" smtClean="0"/>
              <a:t>V</a:t>
            </a:r>
            <a:r>
              <a:rPr lang="ja-JP" altLang="en-US" i="1" dirty="0" smtClean="0"/>
              <a:t> </a:t>
            </a:r>
            <a:r>
              <a:rPr lang="en-US" altLang="ja-JP" dirty="0" smtClean="0"/>
              <a:t>∪</a:t>
            </a:r>
            <a:r>
              <a:rPr lang="ja-JP" altLang="en-US" i="1" dirty="0" smtClean="0"/>
              <a:t> </a:t>
            </a:r>
            <a:r>
              <a:rPr lang="el-GR" altLang="ja-JP" i="1" dirty="0" smtClean="0"/>
              <a:t>Σ</a:t>
            </a:r>
            <a:r>
              <a:rPr lang="ja-JP" altLang="en-US" dirty="0" smtClean="0"/>
              <a:t>）</a:t>
            </a:r>
            <a:r>
              <a:rPr lang="en-US" altLang="ja-JP" baseline="30000" dirty="0" smtClean="0"/>
              <a:t>* </a:t>
            </a:r>
            <a:r>
              <a:rPr lang="ja-JP" altLang="en-US" dirty="0" smtClean="0"/>
              <a:t>への写像</a:t>
            </a:r>
            <a:endParaRPr lang="en-US" altLang="ja-JP" dirty="0" smtClean="0"/>
          </a:p>
          <a:p>
            <a:pPr marL="457200" lvl="1" indent="0">
              <a:buNone/>
            </a:pPr>
            <a:r>
              <a:rPr kumimoji="1" lang="en-US" altLang="ja-JP" i="1" dirty="0" smtClean="0"/>
              <a:t>S</a:t>
            </a:r>
            <a:r>
              <a:rPr lang="en-US" altLang="en-US" dirty="0" smtClean="0"/>
              <a:t>:	</a:t>
            </a:r>
            <a:r>
              <a:rPr lang="ja-JP" altLang="en-US" dirty="0" smtClean="0"/>
              <a:t>開始を示す変数</a:t>
            </a:r>
            <a:endParaRPr lang="en-US" altLang="ja-JP" dirty="0" smtClean="0"/>
          </a:p>
          <a:p>
            <a:pPr marL="457200" lvl="1" indent="0">
              <a:buNone/>
            </a:pPr>
            <a:endParaRPr lang="en-US" altLang="ja-JP" dirty="0" smtClean="0"/>
          </a:p>
          <a:p>
            <a:r>
              <a:rPr lang="ja-JP" altLang="en-US" dirty="0" smtClean="0"/>
              <a:t>この形式で表現できる文法を，</a:t>
            </a:r>
            <a:r>
              <a:rPr lang="ja-JP" altLang="en-US" dirty="0"/>
              <a:t>文脈自由文法 （</a:t>
            </a:r>
            <a:r>
              <a:rPr lang="en-US" altLang="ja-JP" dirty="0"/>
              <a:t>Context-free Grammar</a:t>
            </a:r>
            <a:r>
              <a:rPr lang="ja-JP" altLang="en-US" dirty="0" smtClean="0"/>
              <a:t>：</a:t>
            </a:r>
            <a:r>
              <a:rPr lang="en-US" altLang="ja-JP" dirty="0" smtClean="0"/>
              <a:t>CFG</a:t>
            </a:r>
            <a:r>
              <a:rPr lang="ja-JP" altLang="en-US" dirty="0" smtClean="0"/>
              <a:t>） という</a:t>
            </a:r>
            <a:endParaRPr lang="en-US" altLang="ja-JP" sz="2400" dirty="0"/>
          </a:p>
          <a:p>
            <a:pPr lvl="1"/>
            <a:r>
              <a:rPr lang="ja-JP" altLang="en-US" sz="2400" dirty="0" smtClean="0"/>
              <a:t>前後関係に依存せずに，ある</a:t>
            </a:r>
            <a:r>
              <a:rPr lang="ja-JP" altLang="en-US" sz="2400" dirty="0"/>
              <a:t>文字列を終端記号と非終端記号から構成される文字列に置き換え可能な</a:t>
            </a:r>
            <a:r>
              <a:rPr lang="ja-JP" altLang="en-US" sz="2400" dirty="0" smtClean="0"/>
              <a:t>文法</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10</a:t>
            </a:fld>
            <a:endParaRPr lang="en-US" altLang="ja-JP"/>
          </a:p>
        </p:txBody>
      </p:sp>
    </p:spTree>
    <p:extLst>
      <p:ext uri="{BB962C8B-B14F-4D97-AF65-F5344CB8AC3E}">
        <p14:creationId xmlns:p14="http://schemas.microsoft.com/office/powerpoint/2010/main" val="309122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プログラムの </a:t>
            </a:r>
            <a:r>
              <a:rPr lang="en-US" altLang="ja-JP" dirty="0"/>
              <a:t>Syntax</a:t>
            </a:r>
            <a:r>
              <a:rPr lang="ja-JP" altLang="en-US" dirty="0"/>
              <a:t> ＝文脈自由文法</a:t>
            </a:r>
            <a:endParaRPr kumimoji="1" lang="ja-JP" altLang="en-US" dirty="0"/>
          </a:p>
        </p:txBody>
      </p:sp>
      <p:sp>
        <p:nvSpPr>
          <p:cNvPr id="3" name="コンテンツ プレースホルダー 2"/>
          <p:cNvSpPr>
            <a:spLocks noGrp="1"/>
          </p:cNvSpPr>
          <p:nvPr>
            <p:ph idx="1"/>
          </p:nvPr>
        </p:nvSpPr>
        <p:spPr>
          <a:xfrm>
            <a:off x="179512" y="1052736"/>
            <a:ext cx="8712968" cy="5256584"/>
          </a:xfrm>
        </p:spPr>
        <p:txBody>
          <a:bodyPr>
            <a:noAutofit/>
          </a:bodyPr>
          <a:lstStyle/>
          <a:p>
            <a:r>
              <a:rPr lang="ja-JP" altLang="en-US" sz="2400" dirty="0" smtClean="0"/>
              <a:t>ざっくり</a:t>
            </a:r>
            <a:r>
              <a:rPr lang="ja-JP" altLang="en-US" sz="2400" dirty="0"/>
              <a:t>言う</a:t>
            </a:r>
            <a:r>
              <a:rPr lang="ja-JP" altLang="en-US" sz="2400" dirty="0" smtClean="0"/>
              <a:t>と，キャラクタ列の集合と，特定の変換ルールで定義される文 </a:t>
            </a:r>
            <a:r>
              <a:rPr lang="en-US" altLang="ja-JP" sz="2400" i="1" dirty="0"/>
              <a:t>G</a:t>
            </a:r>
            <a:r>
              <a:rPr lang="en-US" altLang="ja-JP" sz="2400" dirty="0"/>
              <a:t>=(</a:t>
            </a:r>
            <a:r>
              <a:rPr lang="en-US" altLang="ja-JP" sz="2400" i="1" dirty="0"/>
              <a:t>V,</a:t>
            </a:r>
            <a:r>
              <a:rPr lang="ja-JP" altLang="en-US" sz="2400" i="1" dirty="0"/>
              <a:t> </a:t>
            </a:r>
            <a:r>
              <a:rPr lang="el-GR" altLang="ja-JP" sz="2400" i="1" dirty="0"/>
              <a:t>Σ</a:t>
            </a:r>
            <a:r>
              <a:rPr lang="en-US" altLang="ja-JP" sz="2400" i="1" dirty="0"/>
              <a:t>, R, S</a:t>
            </a:r>
            <a:r>
              <a:rPr lang="en-US" altLang="ja-JP" sz="2400" dirty="0"/>
              <a:t>) </a:t>
            </a:r>
          </a:p>
          <a:p>
            <a:pPr marL="457200" lvl="1" indent="0">
              <a:buNone/>
            </a:pPr>
            <a:r>
              <a:rPr lang="ja-JP" altLang="en-US" sz="2400" dirty="0"/>
              <a:t>例</a:t>
            </a:r>
            <a:r>
              <a:rPr lang="ja-JP" altLang="en-US" sz="2400" dirty="0" smtClean="0"/>
              <a:t>） 自然言語の場合の文法の定義例 （非常に簡単化）</a:t>
            </a:r>
            <a:endParaRPr lang="en-US" altLang="ja-JP" sz="2400" dirty="0"/>
          </a:p>
          <a:p>
            <a:pPr lvl="2"/>
            <a:r>
              <a:rPr lang="ja-JP" altLang="en-US" sz="2000" dirty="0"/>
              <a:t>非終端</a:t>
            </a:r>
            <a:r>
              <a:rPr lang="ja-JP" altLang="en-US" sz="2000" dirty="0" smtClean="0"/>
              <a:t>記号</a:t>
            </a:r>
            <a:r>
              <a:rPr lang="en-US" altLang="ja-JP" sz="2000" i="1" dirty="0"/>
              <a:t>V</a:t>
            </a:r>
            <a:r>
              <a:rPr lang="ja-JP" altLang="en-US" sz="2000" dirty="0" smtClean="0"/>
              <a:t>： 終端記号と非終端記号の集合 </a:t>
            </a:r>
            <a:r>
              <a:rPr lang="en-US" altLang="ja-JP" sz="2000" dirty="0" smtClean="0"/>
              <a:t>(</a:t>
            </a:r>
            <a:r>
              <a:rPr lang="en-US" altLang="ja-JP" sz="2000" i="1" dirty="0"/>
              <a:t>V</a:t>
            </a:r>
            <a:r>
              <a:rPr lang="ja-JP" altLang="en-US" sz="2000" i="1" dirty="0"/>
              <a:t> </a:t>
            </a:r>
            <a:r>
              <a:rPr lang="en-US" altLang="ja-JP" sz="2000" dirty="0"/>
              <a:t>∪</a:t>
            </a:r>
            <a:r>
              <a:rPr lang="ja-JP" altLang="en-US" sz="2000" i="1" dirty="0"/>
              <a:t> </a:t>
            </a:r>
            <a:r>
              <a:rPr lang="el-GR" altLang="ja-JP" sz="2000" i="1" dirty="0"/>
              <a:t>Σ</a:t>
            </a:r>
            <a:r>
              <a:rPr lang="ja-JP" altLang="en-US" sz="2000" dirty="0"/>
              <a:t>）</a:t>
            </a:r>
            <a:r>
              <a:rPr lang="en-US" altLang="ja-JP" sz="2000" baseline="30000" dirty="0"/>
              <a:t>* </a:t>
            </a:r>
            <a:r>
              <a:rPr lang="ja-JP" altLang="en-US" sz="2000" i="1" dirty="0" smtClean="0"/>
              <a:t> </a:t>
            </a:r>
            <a:r>
              <a:rPr lang="ja-JP" altLang="en-US" sz="2000" dirty="0" smtClean="0"/>
              <a:t>に</a:t>
            </a:r>
            <a:r>
              <a:rPr lang="ja-JP" altLang="en-US" sz="2000" dirty="0"/>
              <a:t>置き換え可能な，抽象的な</a:t>
            </a:r>
            <a:r>
              <a:rPr lang="ja-JP" altLang="en-US" sz="2000" dirty="0" smtClean="0"/>
              <a:t>記号</a:t>
            </a:r>
            <a:r>
              <a:rPr lang="en-US" altLang="ja-JP" sz="2000" dirty="0" smtClean="0"/>
              <a:t/>
            </a:r>
            <a:br>
              <a:rPr lang="en-US" altLang="ja-JP" sz="2000" dirty="0" smtClean="0"/>
            </a:br>
            <a:r>
              <a:rPr lang="en-US" altLang="ja-JP" sz="2000" i="1" dirty="0" smtClean="0"/>
              <a:t>V </a:t>
            </a:r>
            <a:r>
              <a:rPr lang="en-US" altLang="ja-JP" sz="2000" dirty="0" smtClean="0"/>
              <a:t>={</a:t>
            </a:r>
            <a:r>
              <a:rPr lang="ja-JP" altLang="en-US" sz="2000" dirty="0" smtClean="0"/>
              <a:t>文，主語，述語，名詞，補語，動詞</a:t>
            </a:r>
            <a:r>
              <a:rPr lang="en-US" altLang="ja-JP" sz="2000" dirty="0" smtClean="0"/>
              <a:t>}</a:t>
            </a:r>
          </a:p>
          <a:p>
            <a:pPr lvl="2"/>
            <a:r>
              <a:rPr lang="ja-JP" altLang="en-US" sz="2000" dirty="0"/>
              <a:t>終端</a:t>
            </a:r>
            <a:r>
              <a:rPr lang="ja-JP" altLang="en-US" sz="2000" dirty="0" smtClean="0"/>
              <a:t>記号</a:t>
            </a:r>
            <a:r>
              <a:rPr lang="el-GR" altLang="ja-JP" sz="2000" i="1" dirty="0"/>
              <a:t>Σ</a:t>
            </a:r>
            <a:r>
              <a:rPr lang="ja-JP" altLang="en-US" sz="2000" dirty="0" smtClean="0"/>
              <a:t>： </a:t>
            </a:r>
            <a:r>
              <a:rPr lang="ja-JP" altLang="en-US" sz="2000" dirty="0"/>
              <a:t>最終的な</a:t>
            </a:r>
            <a:r>
              <a:rPr lang="ja-JP" altLang="en-US" sz="2000" dirty="0" smtClean="0"/>
              <a:t>具体的文字列を</a:t>
            </a:r>
            <a:r>
              <a:rPr lang="ja-JP" altLang="en-US" sz="2000" dirty="0"/>
              <a:t>表す</a:t>
            </a:r>
            <a:r>
              <a:rPr lang="ja-JP" altLang="en-US" sz="2000" dirty="0" smtClean="0"/>
              <a:t>記号</a:t>
            </a:r>
            <a:r>
              <a:rPr lang="en-US" altLang="ja-JP" sz="2000" dirty="0"/>
              <a:t/>
            </a:r>
            <a:br>
              <a:rPr lang="en-US" altLang="ja-JP" sz="2000" dirty="0"/>
            </a:br>
            <a:r>
              <a:rPr lang="el-GR" altLang="ja-JP" sz="2000" i="1" dirty="0"/>
              <a:t>Σ </a:t>
            </a:r>
            <a:r>
              <a:rPr lang="en-US" altLang="ja-JP" sz="2000" dirty="0" smtClean="0"/>
              <a:t>= {“</a:t>
            </a:r>
            <a:r>
              <a:rPr lang="ja-JP" altLang="en-US" sz="2000" dirty="0"/>
              <a:t>私</a:t>
            </a:r>
            <a:r>
              <a:rPr lang="en-US" altLang="ja-JP" sz="2000" dirty="0" smtClean="0"/>
              <a:t>”</a:t>
            </a:r>
            <a:r>
              <a:rPr lang="en-US" altLang="en-US" sz="2000" dirty="0"/>
              <a:t>,</a:t>
            </a:r>
            <a:r>
              <a:rPr lang="en-US" altLang="ja-JP" sz="2000" dirty="0" smtClean="0"/>
              <a:t> </a:t>
            </a:r>
            <a:r>
              <a:rPr lang="ja-JP" altLang="en-US" sz="2000" dirty="0" smtClean="0"/>
              <a:t>“</a:t>
            </a:r>
            <a:r>
              <a:rPr lang="ja-JP" altLang="en-US" sz="2000" dirty="0"/>
              <a:t>太郎</a:t>
            </a:r>
            <a:r>
              <a:rPr lang="en-US" altLang="ja-JP" sz="2000" dirty="0" smtClean="0"/>
              <a:t>” </a:t>
            </a:r>
            <a:r>
              <a:rPr lang="en-US" altLang="en-US" sz="2000" dirty="0" smtClean="0"/>
              <a:t>, </a:t>
            </a:r>
            <a:r>
              <a:rPr lang="ja-JP" altLang="en-US" sz="2000" dirty="0" smtClean="0"/>
              <a:t>“</a:t>
            </a:r>
            <a:r>
              <a:rPr lang="ja-JP" altLang="en-US" sz="2000" dirty="0"/>
              <a:t>は</a:t>
            </a:r>
            <a:r>
              <a:rPr lang="en-US" altLang="ja-JP" sz="2000" dirty="0"/>
              <a:t>” </a:t>
            </a:r>
            <a:r>
              <a:rPr lang="en-US" altLang="ja-JP" sz="2000" dirty="0" smtClean="0"/>
              <a:t>, </a:t>
            </a:r>
            <a:r>
              <a:rPr lang="en-US" altLang="ja-JP" sz="2000" dirty="0"/>
              <a:t>“</a:t>
            </a:r>
            <a:r>
              <a:rPr lang="ja-JP" altLang="en-US" sz="2000" dirty="0"/>
              <a:t>に</a:t>
            </a:r>
            <a:r>
              <a:rPr lang="en-US" altLang="ja-JP" sz="2000" dirty="0" smtClean="0"/>
              <a:t>”, </a:t>
            </a:r>
            <a:r>
              <a:rPr lang="ja-JP" altLang="en-US" sz="2000" dirty="0" smtClean="0"/>
              <a:t>“</a:t>
            </a:r>
            <a:r>
              <a:rPr lang="ja-JP" altLang="en-US" sz="2000" dirty="0"/>
              <a:t>話す</a:t>
            </a:r>
            <a:r>
              <a:rPr lang="ja-JP" altLang="en-US" sz="2000" dirty="0" smtClean="0"/>
              <a:t>”</a:t>
            </a:r>
            <a:r>
              <a:rPr lang="en-US" altLang="ja-JP" sz="2000" dirty="0" smtClean="0"/>
              <a:t>, </a:t>
            </a:r>
            <a:r>
              <a:rPr lang="ja-JP" altLang="en-US" sz="2000" dirty="0" smtClean="0"/>
              <a:t>“</a:t>
            </a:r>
            <a:r>
              <a:rPr lang="ja-JP" altLang="en-US" sz="2000" dirty="0"/>
              <a:t>聞く</a:t>
            </a:r>
            <a:r>
              <a:rPr lang="ja-JP" altLang="en-US" sz="2000" dirty="0" smtClean="0"/>
              <a:t>”</a:t>
            </a:r>
            <a:r>
              <a:rPr lang="en-US" altLang="ja-JP" sz="2000" dirty="0" smtClean="0"/>
              <a:t>}</a:t>
            </a:r>
          </a:p>
          <a:p>
            <a:pPr lvl="2"/>
            <a:r>
              <a:rPr lang="en-US" altLang="ja-JP" sz="2000" i="1" dirty="0"/>
              <a:t>V</a:t>
            </a:r>
            <a:r>
              <a:rPr lang="ja-JP" altLang="en-US" sz="2000" i="1" dirty="0"/>
              <a:t> </a:t>
            </a:r>
            <a:r>
              <a:rPr lang="ja-JP" altLang="en-US" sz="2000" dirty="0"/>
              <a:t>から </a:t>
            </a:r>
            <a:r>
              <a:rPr lang="en-US" altLang="ja-JP" sz="2000" dirty="0"/>
              <a:t>(</a:t>
            </a:r>
            <a:r>
              <a:rPr lang="en-US" altLang="ja-JP" sz="2000" i="1" dirty="0"/>
              <a:t>V</a:t>
            </a:r>
            <a:r>
              <a:rPr lang="ja-JP" altLang="en-US" sz="2000" i="1" dirty="0"/>
              <a:t> </a:t>
            </a:r>
            <a:r>
              <a:rPr lang="en-US" altLang="ja-JP" sz="2000" dirty="0"/>
              <a:t>∪</a:t>
            </a:r>
            <a:r>
              <a:rPr lang="ja-JP" altLang="en-US" sz="2000" i="1" dirty="0"/>
              <a:t> </a:t>
            </a:r>
            <a:r>
              <a:rPr lang="el-GR" altLang="ja-JP" sz="2000" i="1" dirty="0"/>
              <a:t>Σ</a:t>
            </a:r>
            <a:r>
              <a:rPr lang="ja-JP" altLang="en-US" sz="2000" dirty="0"/>
              <a:t>）</a:t>
            </a:r>
            <a:r>
              <a:rPr lang="en-US" altLang="ja-JP" sz="2000" baseline="30000" dirty="0"/>
              <a:t>* </a:t>
            </a:r>
            <a:r>
              <a:rPr lang="ja-JP" altLang="en-US" sz="2000" dirty="0"/>
              <a:t>への</a:t>
            </a:r>
            <a:r>
              <a:rPr lang="ja-JP" altLang="en-US" sz="2000" dirty="0" smtClean="0"/>
              <a:t>写像</a:t>
            </a:r>
            <a:r>
              <a:rPr lang="en-US" altLang="ja-JP" sz="2000" i="1" dirty="0" smtClean="0"/>
              <a:t>R</a:t>
            </a:r>
            <a:r>
              <a:rPr lang="en-US" altLang="ja-JP" sz="2000" dirty="0" smtClean="0"/>
              <a:t>: </a:t>
            </a:r>
            <a:r>
              <a:rPr lang="ja-JP" altLang="en-US" sz="2000" dirty="0" smtClean="0"/>
              <a:t>ここでは簡単化のため，</a:t>
            </a:r>
            <a:r>
              <a:rPr lang="en-US" altLang="ja-JP" sz="2000" i="1" dirty="0"/>
              <a:t>V</a:t>
            </a:r>
            <a:r>
              <a:rPr lang="en-US" altLang="ja-JP" sz="2000" baseline="30000" dirty="0"/>
              <a:t>*</a:t>
            </a:r>
            <a:r>
              <a:rPr lang="ja-JP" altLang="en-US" sz="2000" baseline="30000" dirty="0"/>
              <a:t> </a:t>
            </a:r>
            <a:r>
              <a:rPr lang="ja-JP" altLang="en-US" sz="2000" dirty="0"/>
              <a:t>へ</a:t>
            </a:r>
            <a:r>
              <a:rPr lang="ja-JP" altLang="en-US" sz="2000" dirty="0" smtClean="0"/>
              <a:t>の写像と，</a:t>
            </a:r>
            <a:r>
              <a:rPr lang="el-GR" altLang="ja-JP" sz="2000" i="1" dirty="0"/>
              <a:t>Σ</a:t>
            </a:r>
            <a:r>
              <a:rPr lang="en-US" altLang="ja-JP" sz="2000" baseline="30000" dirty="0"/>
              <a:t>*</a:t>
            </a:r>
            <a:r>
              <a:rPr lang="ja-JP" altLang="en-US" sz="2000" baseline="30000" dirty="0"/>
              <a:t>　</a:t>
            </a:r>
            <a:r>
              <a:rPr lang="ja-JP" altLang="en-US" sz="2000" dirty="0"/>
              <a:t>へ</a:t>
            </a:r>
            <a:r>
              <a:rPr lang="ja-JP" altLang="en-US" sz="2000" dirty="0" smtClean="0"/>
              <a:t>の写像が別個に定義されているとする．</a:t>
            </a:r>
            <a:endParaRPr lang="en-US" altLang="ja-JP" sz="2000" dirty="0"/>
          </a:p>
          <a:p>
            <a:pPr lvl="3"/>
            <a:r>
              <a:rPr lang="en-US" altLang="ja-JP" sz="1600" i="1" dirty="0" smtClean="0"/>
              <a:t>V</a:t>
            </a:r>
            <a:r>
              <a:rPr lang="en-US" altLang="ja-JP" sz="1600" baseline="30000" dirty="0" smtClean="0"/>
              <a:t>*</a:t>
            </a:r>
            <a:r>
              <a:rPr lang="ja-JP" altLang="en-US" sz="1600" baseline="30000" dirty="0" smtClean="0"/>
              <a:t> </a:t>
            </a:r>
            <a:r>
              <a:rPr lang="ja-JP" altLang="en-US" sz="1600" dirty="0" smtClean="0"/>
              <a:t>への置き換え例：文</a:t>
            </a:r>
            <a:r>
              <a:rPr lang="en-US" altLang="ja-JP" sz="1600" dirty="0" smtClean="0"/>
              <a:t>→</a:t>
            </a:r>
            <a:r>
              <a:rPr lang="ja-JP" altLang="en-US" sz="1600" dirty="0" smtClean="0"/>
              <a:t> </a:t>
            </a:r>
            <a:r>
              <a:rPr lang="ja-JP" altLang="en-US" sz="1600" dirty="0"/>
              <a:t>主語＋述語，</a:t>
            </a:r>
            <a:r>
              <a:rPr lang="ja-JP" altLang="en-US" sz="1600" dirty="0" smtClean="0"/>
              <a:t>主語</a:t>
            </a:r>
            <a:r>
              <a:rPr lang="en-US" altLang="ja-JP" sz="1600" dirty="0" smtClean="0"/>
              <a:t>→</a:t>
            </a:r>
            <a:r>
              <a:rPr lang="ja-JP" altLang="en-US" sz="1600" dirty="0" smtClean="0"/>
              <a:t>名詞</a:t>
            </a:r>
            <a:r>
              <a:rPr lang="ja-JP" altLang="en-US" sz="1600" dirty="0"/>
              <a:t>＋補語，</a:t>
            </a:r>
            <a:r>
              <a:rPr lang="ja-JP" altLang="en-US" sz="1600" dirty="0" smtClean="0"/>
              <a:t>述語</a:t>
            </a:r>
            <a:r>
              <a:rPr lang="en-US" altLang="ja-JP" sz="1600" dirty="0" smtClean="0"/>
              <a:t>→</a:t>
            </a:r>
            <a:r>
              <a:rPr lang="ja-JP" altLang="en-US" sz="1600" dirty="0" smtClean="0"/>
              <a:t>動詞</a:t>
            </a:r>
            <a:endParaRPr lang="en-US" altLang="ja-JP" sz="1600" dirty="0" smtClean="0"/>
          </a:p>
          <a:p>
            <a:pPr lvl="3"/>
            <a:r>
              <a:rPr lang="el-GR" altLang="ja-JP" sz="1600" i="1" dirty="0" smtClean="0"/>
              <a:t>Σ</a:t>
            </a:r>
            <a:r>
              <a:rPr lang="en-US" altLang="ja-JP" sz="1600" baseline="30000" dirty="0" smtClean="0"/>
              <a:t>*</a:t>
            </a:r>
            <a:r>
              <a:rPr lang="ja-JP" altLang="en-US" sz="1600" baseline="30000" dirty="0" smtClean="0"/>
              <a:t>　</a:t>
            </a:r>
            <a:r>
              <a:rPr lang="ja-JP" altLang="en-US" sz="1600" dirty="0" smtClean="0"/>
              <a:t>への置き換え例：</a:t>
            </a:r>
            <a:r>
              <a:rPr lang="ja-JP" altLang="en-US" sz="1600" dirty="0"/>
              <a:t>名詞</a:t>
            </a:r>
            <a:r>
              <a:rPr lang="en-US" altLang="ja-JP" sz="1600" dirty="0"/>
              <a:t>→(“</a:t>
            </a:r>
            <a:r>
              <a:rPr lang="ja-JP" altLang="en-US" sz="1600" dirty="0"/>
              <a:t>私</a:t>
            </a:r>
            <a:r>
              <a:rPr lang="en-US" altLang="ja-JP" sz="1600" dirty="0"/>
              <a:t>” or </a:t>
            </a:r>
            <a:r>
              <a:rPr lang="ja-JP" altLang="en-US" sz="1600" dirty="0"/>
              <a:t>“太郎</a:t>
            </a:r>
            <a:r>
              <a:rPr lang="en-US" altLang="ja-JP" sz="1600" dirty="0"/>
              <a:t>”)</a:t>
            </a:r>
            <a:r>
              <a:rPr lang="ja-JP" altLang="en-US" sz="1600" dirty="0"/>
              <a:t>， 補語</a:t>
            </a:r>
            <a:r>
              <a:rPr lang="en-US" altLang="ja-JP" sz="1600" dirty="0"/>
              <a:t>→</a:t>
            </a:r>
            <a:r>
              <a:rPr lang="ja-JP" altLang="en-US" sz="1600" dirty="0"/>
              <a:t>（“は</a:t>
            </a:r>
            <a:r>
              <a:rPr lang="en-US" altLang="ja-JP" sz="1600" dirty="0"/>
              <a:t>” or “</a:t>
            </a:r>
            <a:r>
              <a:rPr lang="ja-JP" altLang="en-US" sz="1600" dirty="0"/>
              <a:t>に</a:t>
            </a:r>
            <a:r>
              <a:rPr lang="en-US" altLang="ja-JP" sz="1600" dirty="0"/>
              <a:t>”)</a:t>
            </a:r>
            <a:r>
              <a:rPr lang="ja-JP" altLang="en-US" sz="1600" dirty="0"/>
              <a:t>，動詞</a:t>
            </a:r>
            <a:r>
              <a:rPr lang="en-US" altLang="ja-JP" sz="1600" dirty="0"/>
              <a:t>→</a:t>
            </a:r>
            <a:r>
              <a:rPr lang="ja-JP" altLang="en-US" sz="1600" dirty="0"/>
              <a:t>（“話す” </a:t>
            </a:r>
            <a:r>
              <a:rPr lang="en-US" altLang="ja-JP" sz="1600" dirty="0"/>
              <a:t>or </a:t>
            </a:r>
            <a:r>
              <a:rPr lang="ja-JP" altLang="en-US" sz="1600" dirty="0"/>
              <a:t>“聞く”</a:t>
            </a:r>
            <a:r>
              <a:rPr lang="ja-JP" altLang="en-US" sz="1600" dirty="0" smtClean="0"/>
              <a:t>）</a:t>
            </a:r>
            <a:endParaRPr lang="en-US" altLang="ja-JP" sz="1600" dirty="0" smtClean="0"/>
          </a:p>
          <a:p>
            <a:pPr lvl="2"/>
            <a:r>
              <a:rPr lang="ja-JP" altLang="en-US" dirty="0" smtClean="0"/>
              <a:t>開始記号</a:t>
            </a:r>
            <a:r>
              <a:rPr lang="en-US" altLang="ja-JP" i="1" dirty="0" smtClean="0"/>
              <a:t>S</a:t>
            </a:r>
            <a:r>
              <a:rPr lang="ja-JP" altLang="en-US" dirty="0" smtClean="0"/>
              <a:t>：</a:t>
            </a:r>
            <a:r>
              <a:rPr lang="ja-JP" altLang="en-US" dirty="0"/>
              <a:t>非終端記号</a:t>
            </a:r>
            <a:r>
              <a:rPr lang="en-US" altLang="ja-JP" i="1" dirty="0" smtClean="0"/>
              <a:t>V</a:t>
            </a:r>
            <a:r>
              <a:rPr lang="ja-JP" altLang="en-US" i="1" dirty="0" smtClean="0"/>
              <a:t> </a:t>
            </a:r>
            <a:r>
              <a:rPr lang="ja-JP" altLang="en-US" dirty="0" smtClean="0"/>
              <a:t>のうちの，文</a:t>
            </a:r>
            <a:endParaRPr lang="en-US" altLang="ja-JP" dirty="0"/>
          </a:p>
          <a:p>
            <a:pPr marL="457200" lvl="1" indent="0">
              <a:buNone/>
            </a:pPr>
            <a:r>
              <a:rPr lang="en-US" altLang="ja-JP" dirty="0" smtClean="0"/>
              <a:t>→</a:t>
            </a:r>
            <a:r>
              <a:rPr lang="ja-JP" altLang="en-US" dirty="0" smtClean="0"/>
              <a:t> 「私は話す」，「太郎に聞く」などの文章を記述可能</a:t>
            </a:r>
            <a:endParaRPr lang="en-US" altLang="ja-JP"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11</a:t>
            </a:fld>
            <a:endParaRPr lang="en-US" altLang="ja-JP"/>
          </a:p>
        </p:txBody>
      </p:sp>
    </p:spTree>
    <p:extLst>
      <p:ext uri="{BB962C8B-B14F-4D97-AF65-F5344CB8AC3E}">
        <p14:creationId xmlns:p14="http://schemas.microsoft.com/office/powerpoint/2010/main" val="209944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バッカス・</a:t>
            </a:r>
            <a:r>
              <a:rPr lang="ja-JP" altLang="en-US" dirty="0" smtClean="0"/>
              <a:t>ナウア記法 （</a:t>
            </a:r>
            <a:r>
              <a:rPr lang="en-US" altLang="ja-JP" dirty="0" smtClean="0"/>
              <a:t>BNF</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CFG</a:t>
            </a:r>
            <a:r>
              <a:rPr kumimoji="1" lang="ja-JP" altLang="en-US" dirty="0" smtClean="0"/>
              <a:t> を表現する代表的な記法</a:t>
            </a:r>
            <a:endParaRPr kumimoji="1" lang="en-US" altLang="ja-JP" dirty="0" smtClean="0"/>
          </a:p>
          <a:p>
            <a:pPr lvl="1"/>
            <a:r>
              <a:rPr kumimoji="1" lang="en-US" altLang="ja-JP" dirty="0" smtClean="0"/>
              <a:t>ALGOL</a:t>
            </a:r>
            <a:r>
              <a:rPr kumimoji="1" lang="ja-JP" altLang="en-US" dirty="0" smtClean="0"/>
              <a:t> の文法を表現するための記法</a:t>
            </a:r>
            <a:endParaRPr kumimoji="1" lang="en-US" altLang="ja-JP" dirty="0" smtClean="0"/>
          </a:p>
          <a:p>
            <a:pPr lvl="1"/>
            <a:r>
              <a:rPr lang="en-US" altLang="ja-JP" dirty="0" smtClean="0"/>
              <a:t>ALGOL</a:t>
            </a:r>
            <a:r>
              <a:rPr lang="ja-JP" altLang="en-US" dirty="0" smtClean="0"/>
              <a:t>：</a:t>
            </a:r>
            <a:r>
              <a:rPr lang="en-US" altLang="ja-JP" dirty="0" smtClean="0"/>
              <a:t>1958</a:t>
            </a:r>
            <a:r>
              <a:rPr lang="ja-JP" altLang="en-US" dirty="0" smtClean="0"/>
              <a:t>年に （アメリカでは </a:t>
            </a:r>
            <a:r>
              <a:rPr lang="en-US" altLang="ja-JP" dirty="0" smtClean="0"/>
              <a:t>Fortran/COBOL</a:t>
            </a:r>
            <a:r>
              <a:rPr lang="ja-JP" altLang="en-US" dirty="0" smtClean="0"/>
              <a:t> のころ），ヨーロッパの研究者を中心に考案された言語</a:t>
            </a:r>
            <a:endParaRPr lang="en-US" altLang="ja-JP" dirty="0" smtClean="0"/>
          </a:p>
          <a:p>
            <a:pPr lvl="2"/>
            <a:r>
              <a:rPr lang="en-US" altLang="ja-JP" dirty="0"/>
              <a:t>BEGIN/</a:t>
            </a:r>
            <a:r>
              <a:rPr lang="en-US" altLang="ja-JP" dirty="0" smtClean="0"/>
              <a:t>END</a:t>
            </a:r>
            <a:r>
              <a:rPr lang="ja-JP" altLang="en-US" dirty="0" smtClean="0"/>
              <a:t> </a:t>
            </a:r>
            <a:r>
              <a:rPr lang="en-US" altLang="ja-JP" dirty="0" smtClean="0"/>
              <a:t>(C</a:t>
            </a:r>
            <a:r>
              <a:rPr lang="ja-JP" altLang="en-US" dirty="0" smtClean="0"/>
              <a:t>言語でいうところの </a:t>
            </a:r>
            <a:r>
              <a:rPr lang="en-US" altLang="ja-JP" dirty="0" smtClean="0"/>
              <a:t>{}) </a:t>
            </a:r>
            <a:r>
              <a:rPr lang="ja-JP" altLang="en-US" dirty="0" smtClean="0"/>
              <a:t>の入れ子によるブロック構造による構造化記述を持つ．</a:t>
            </a:r>
            <a:endParaRPr lang="en-US" altLang="ja-JP" dirty="0" smtClean="0"/>
          </a:p>
          <a:p>
            <a:pPr lvl="2"/>
            <a:r>
              <a:rPr lang="ja-JP" altLang="en-US" dirty="0" smtClean="0"/>
              <a:t>のちの言語文法構造に，大きな影響を与える．</a:t>
            </a:r>
            <a:endParaRPr lang="en-US" altLang="ja-JP" dirty="0" smtClean="0"/>
          </a:p>
          <a:p>
            <a:pPr lvl="2"/>
            <a:endParaRPr lang="en-US" altLang="ja-JP" dirty="0" smtClean="0"/>
          </a:p>
          <a:p>
            <a:r>
              <a:rPr kumimoji="1" lang="ja-JP" altLang="en-US" dirty="0" smtClean="0"/>
              <a:t>次の導出規則の集合：</a:t>
            </a:r>
            <a:endParaRPr kumimoji="1" lang="en-US" altLang="ja-JP" dirty="0" smtClean="0"/>
          </a:p>
          <a:p>
            <a:pPr marL="457200" lvl="1" indent="0">
              <a:buNone/>
            </a:pPr>
            <a:r>
              <a:rPr lang="en-US" altLang="ja-JP" dirty="0" smtClean="0"/>
              <a:t>	&lt;</a:t>
            </a:r>
            <a:r>
              <a:rPr lang="en-US" altLang="ja-JP" dirty="0"/>
              <a:t>symbol&gt; ::= &lt;expression with symbols&gt;</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12</a:t>
            </a:fld>
            <a:endParaRPr lang="en-US" altLang="ja-JP"/>
          </a:p>
        </p:txBody>
      </p:sp>
    </p:spTree>
    <p:extLst>
      <p:ext uri="{BB962C8B-B14F-4D97-AF65-F5344CB8AC3E}">
        <p14:creationId xmlns:p14="http://schemas.microsoft.com/office/powerpoint/2010/main" val="228134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BNF</a:t>
            </a:r>
            <a:r>
              <a:rPr kumimoji="1" lang="ja-JP" altLang="en-US" dirty="0" smtClean="0"/>
              <a:t>表現</a:t>
            </a:r>
            <a:endParaRPr kumimoji="1" lang="ja-JP" altLang="en-US" dirty="0"/>
          </a:p>
        </p:txBody>
      </p:sp>
      <p:sp>
        <p:nvSpPr>
          <p:cNvPr id="3" name="コンテンツ プレースホルダー 2"/>
          <p:cNvSpPr>
            <a:spLocks noGrp="1"/>
          </p:cNvSpPr>
          <p:nvPr>
            <p:ph idx="1"/>
          </p:nvPr>
        </p:nvSpPr>
        <p:spPr/>
        <p:txBody>
          <a:bodyPr/>
          <a:lstStyle/>
          <a:p>
            <a:pPr marL="457200" lvl="1" indent="0">
              <a:buNone/>
            </a:pPr>
            <a:r>
              <a:rPr lang="en-US" altLang="ja-JP" dirty="0"/>
              <a:t>	&lt;symbol&gt; ::= &lt;expression with symbols&gt;</a:t>
            </a:r>
            <a:endParaRPr lang="ja-JP" altLang="en-US" dirty="0"/>
          </a:p>
          <a:p>
            <a:r>
              <a:rPr lang="ja-JP" altLang="en-US" dirty="0" smtClean="0"/>
              <a:t>左辺 </a:t>
            </a:r>
            <a:r>
              <a:rPr lang="en-US" altLang="ja-JP" dirty="0" smtClean="0"/>
              <a:t>&lt;</a:t>
            </a:r>
            <a:r>
              <a:rPr lang="en-US" altLang="ja-JP" dirty="0"/>
              <a:t>symbol&gt; </a:t>
            </a:r>
            <a:r>
              <a:rPr lang="ja-JP" altLang="en-US" dirty="0" smtClean="0"/>
              <a:t>は，単一の記号</a:t>
            </a:r>
            <a:endParaRPr lang="en-US" altLang="ja-JP" dirty="0" smtClean="0"/>
          </a:p>
          <a:p>
            <a:r>
              <a:rPr lang="ja-JP" altLang="en-US" dirty="0" smtClean="0"/>
              <a:t>右辺</a:t>
            </a:r>
            <a:r>
              <a:rPr lang="en-US" altLang="ja-JP" dirty="0" smtClean="0"/>
              <a:t> &lt;</a:t>
            </a:r>
            <a:r>
              <a:rPr lang="en-US" altLang="ja-JP" dirty="0"/>
              <a:t>expression with symbols&gt; </a:t>
            </a:r>
            <a:r>
              <a:rPr lang="ja-JP" altLang="en-US" dirty="0" smtClean="0"/>
              <a:t>は，任意の記号列</a:t>
            </a:r>
            <a:endParaRPr lang="en-US" altLang="ja-JP" dirty="0" smtClean="0"/>
          </a:p>
          <a:p>
            <a:endParaRPr lang="en-US" altLang="ja-JP" dirty="0" smtClean="0"/>
          </a:p>
          <a:p>
            <a:r>
              <a:rPr lang="ja-JP" altLang="en-US" dirty="0" smtClean="0"/>
              <a:t>非終端記号は，左辺に現れた記号になる．</a:t>
            </a:r>
            <a:endParaRPr lang="en-US" altLang="ja-JP" dirty="0" smtClean="0"/>
          </a:p>
          <a:p>
            <a:r>
              <a:rPr kumimoji="1" lang="ja-JP" altLang="en-US" dirty="0" smtClean="0"/>
              <a:t>いずれの導出規則の左辺にも現れなかった記号が，終端記号</a:t>
            </a:r>
            <a:endParaRPr kumimoji="1" lang="en-US" altLang="ja-JP" dirty="0"/>
          </a:p>
          <a:p>
            <a:endParaRPr kumimoji="1" lang="en-US" altLang="ja-JP" dirty="0" smtClean="0"/>
          </a:p>
          <a:p>
            <a:endParaRPr kumimoji="1" lang="en-US" altLang="ja-JP" dirty="0" smtClean="0"/>
          </a:p>
          <a:p>
            <a:pPr lvl="1"/>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13</a:t>
            </a:fld>
            <a:endParaRPr lang="en-US" altLang="ja-JP"/>
          </a:p>
        </p:txBody>
      </p:sp>
    </p:spTree>
    <p:extLst>
      <p:ext uri="{BB962C8B-B14F-4D97-AF65-F5344CB8AC3E}">
        <p14:creationId xmlns:p14="http://schemas.microsoft.com/office/powerpoint/2010/main" val="334618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BNF</a:t>
            </a:r>
            <a:r>
              <a:rPr kumimoji="1" lang="ja-JP" altLang="en-US" smtClean="0"/>
              <a:t> 記法の記号</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基本的な記号は次の通り</a:t>
            </a:r>
            <a:endParaRPr lang="en-US" altLang="ja-JP" dirty="0" smtClean="0"/>
          </a:p>
          <a:p>
            <a:pPr marL="457200" lvl="1" indent="0">
              <a:buNone/>
            </a:pPr>
            <a:r>
              <a:rPr lang="en-US" altLang="ja-JP" dirty="0" smtClean="0"/>
              <a:t>:</a:t>
            </a:r>
            <a:r>
              <a:rPr lang="en-US" altLang="ja-JP" dirty="0"/>
              <a:t>:</a:t>
            </a:r>
            <a:r>
              <a:rPr lang="en-US" altLang="ja-JP" dirty="0" smtClean="0"/>
              <a:t>=</a:t>
            </a:r>
            <a:r>
              <a:rPr lang="en-US" altLang="ja-JP" dirty="0"/>
              <a:t>	</a:t>
            </a:r>
            <a:r>
              <a:rPr lang="ja-JP" altLang="en-US" dirty="0" smtClean="0"/>
              <a:t>（左側</a:t>
            </a:r>
            <a:r>
              <a:rPr lang="ja-JP" altLang="en-US" dirty="0"/>
              <a:t>に書かれた要素</a:t>
            </a:r>
            <a:r>
              <a:rPr lang="ja-JP" altLang="en-US" dirty="0" smtClean="0"/>
              <a:t>の構文</a:t>
            </a:r>
            <a:r>
              <a:rPr lang="ja-JP" altLang="en-US" dirty="0"/>
              <a:t>を右側に定義</a:t>
            </a:r>
            <a:r>
              <a:rPr lang="ja-JP" altLang="en-US" dirty="0" smtClean="0"/>
              <a:t>する）</a:t>
            </a:r>
            <a:endParaRPr lang="en-US" altLang="ja-JP" dirty="0"/>
          </a:p>
          <a:p>
            <a:pPr marL="457200" lvl="1" indent="0">
              <a:buNone/>
            </a:pPr>
            <a:r>
              <a:rPr lang="en-US" altLang="ja-JP" dirty="0" smtClean="0"/>
              <a:t>&lt;&gt;	</a:t>
            </a:r>
            <a:r>
              <a:rPr lang="ja-JP" altLang="en-US" dirty="0" smtClean="0"/>
              <a:t>（まぎらわしさ</a:t>
            </a:r>
            <a:r>
              <a:rPr lang="ja-JP" altLang="en-US" dirty="0"/>
              <a:t>を無くすための</a:t>
            </a:r>
            <a:r>
              <a:rPr lang="ja-JP" altLang="en-US" dirty="0" smtClean="0"/>
              <a:t>区切り）</a:t>
            </a:r>
            <a:endParaRPr lang="en-US" altLang="ja-JP" dirty="0"/>
          </a:p>
          <a:p>
            <a:pPr marL="457200" lvl="1" indent="0">
              <a:buNone/>
            </a:pPr>
            <a:r>
              <a:rPr lang="en-US" altLang="ja-JP" dirty="0" smtClean="0"/>
              <a:t>|	</a:t>
            </a:r>
            <a:r>
              <a:rPr lang="ja-JP" altLang="en-US" dirty="0" smtClean="0"/>
              <a:t>（どちら</a:t>
            </a:r>
            <a:r>
              <a:rPr lang="ja-JP" altLang="en-US" dirty="0"/>
              <a:t>かを選択</a:t>
            </a:r>
            <a:r>
              <a:rPr lang="ja-JP" altLang="en-US" dirty="0" smtClean="0"/>
              <a:t>する </a:t>
            </a:r>
            <a:r>
              <a:rPr lang="en-US" altLang="ja-JP" dirty="0" smtClean="0"/>
              <a:t>OR</a:t>
            </a:r>
            <a:r>
              <a:rPr lang="ja-JP" altLang="en-US" dirty="0" smtClean="0"/>
              <a:t>）</a:t>
            </a:r>
            <a:endParaRPr lang="en-US" altLang="ja-JP" dirty="0"/>
          </a:p>
          <a:p>
            <a:pPr marL="457200" lvl="1" indent="0">
              <a:buNone/>
            </a:pPr>
            <a:r>
              <a:rPr lang="ja-JP" altLang="en-US" dirty="0" smtClean="0"/>
              <a:t>［］</a:t>
            </a:r>
            <a:r>
              <a:rPr lang="en-US" altLang="ja-JP" dirty="0" smtClean="0"/>
              <a:t>	</a:t>
            </a:r>
            <a:r>
              <a:rPr lang="ja-JP" altLang="en-US" dirty="0" smtClean="0"/>
              <a:t>（省略可能要素を囲む）</a:t>
            </a:r>
            <a:endParaRPr lang="en-US" altLang="ja-JP" dirty="0"/>
          </a:p>
          <a:p>
            <a:pPr marL="457200" lvl="1" indent="0">
              <a:buNone/>
            </a:pPr>
            <a:r>
              <a:rPr lang="en-US" altLang="ja-JP" dirty="0" smtClean="0"/>
              <a:t>･</a:t>
            </a:r>
            <a:r>
              <a:rPr lang="en-US" altLang="ja-JP" dirty="0"/>
              <a:t>･</a:t>
            </a:r>
            <a:r>
              <a:rPr lang="en-US" altLang="ja-JP" dirty="0" smtClean="0"/>
              <a:t>･	</a:t>
            </a:r>
            <a:r>
              <a:rPr lang="ja-JP" altLang="en-US" dirty="0" smtClean="0"/>
              <a:t>（直前の要素を反復する）</a:t>
            </a:r>
            <a:endParaRPr lang="en-US" altLang="ja-JP" dirty="0"/>
          </a:p>
          <a:p>
            <a:pPr marL="457200" lvl="1" indent="0">
              <a:buNone/>
            </a:pPr>
            <a:r>
              <a:rPr lang="ja-JP" altLang="en-US" dirty="0" smtClean="0"/>
              <a:t>＊</a:t>
            </a:r>
            <a:r>
              <a:rPr lang="en-US" altLang="ja-JP" dirty="0" smtClean="0"/>
              <a:t>	</a:t>
            </a:r>
            <a:r>
              <a:rPr lang="ja-JP" altLang="en-US" dirty="0" smtClean="0"/>
              <a:t>（</a:t>
            </a:r>
            <a:r>
              <a:rPr lang="en-US" altLang="ja-JP" dirty="0" smtClean="0"/>
              <a:t>0</a:t>
            </a:r>
            <a:r>
              <a:rPr lang="ja-JP" altLang="en-US" dirty="0" smtClean="0"/>
              <a:t>回以上の繰り返し）</a:t>
            </a:r>
            <a:endParaRPr lang="en-US" altLang="ja-JP" dirty="0"/>
          </a:p>
          <a:p>
            <a:pPr marL="457200" lvl="1" indent="0">
              <a:buNone/>
            </a:pPr>
            <a:r>
              <a:rPr lang="en-US" altLang="ja-JP" dirty="0" smtClean="0"/>
              <a:t>+	</a:t>
            </a:r>
            <a:r>
              <a:rPr lang="ja-JP" altLang="en-US" dirty="0" smtClean="0"/>
              <a:t>（</a:t>
            </a:r>
            <a:r>
              <a:rPr lang="en-US" altLang="ja-JP" dirty="0" smtClean="0"/>
              <a:t>1</a:t>
            </a:r>
            <a:r>
              <a:rPr lang="ja-JP" altLang="en-US" dirty="0" smtClean="0"/>
              <a:t>回以上の繰り返し）</a:t>
            </a:r>
            <a:endParaRPr lang="en-US" altLang="ja-JP" dirty="0" smtClean="0"/>
          </a:p>
          <a:p>
            <a:pPr marL="457200" lvl="1" indent="0">
              <a:buNone/>
            </a:pPr>
            <a:r>
              <a:rPr lang="en-US" altLang="ja-JP" dirty="0" smtClean="0"/>
              <a:t>?	</a:t>
            </a:r>
            <a:r>
              <a:rPr lang="ja-JP" altLang="en-US" dirty="0" smtClean="0"/>
              <a:t>（直前の要素があってもなくても良いことを示す）</a:t>
            </a:r>
            <a:endParaRPr lang="en-US" altLang="ja-JP" dirty="0" smtClean="0"/>
          </a:p>
          <a:p>
            <a:pPr marL="457200" lvl="1" indent="0">
              <a:buNone/>
            </a:pPr>
            <a:r>
              <a:rPr lang="en-US" altLang="ja-JP" dirty="0" smtClean="0"/>
              <a:t>' '	</a:t>
            </a:r>
            <a:r>
              <a:rPr lang="ja-JP" altLang="en-US" dirty="0" smtClean="0"/>
              <a:t>（文字や文字列を表す）</a:t>
            </a:r>
            <a:endParaRPr lang="ja-JP" altLang="en-US" dirty="0"/>
          </a:p>
          <a:p>
            <a:r>
              <a:rPr kumimoji="1" lang="ja-JP" altLang="en-US" dirty="0" smtClean="0"/>
              <a:t>例：</a:t>
            </a:r>
            <a:r>
              <a:rPr kumimoji="1" lang="en-US" altLang="ja-JP" dirty="0" smtClean="0"/>
              <a:t/>
            </a:r>
            <a:br>
              <a:rPr kumimoji="1" lang="en-US" altLang="ja-JP" dirty="0" smtClean="0"/>
            </a:br>
            <a:r>
              <a:rPr kumimoji="1" lang="ja-JP" altLang="en-US" dirty="0" smtClean="0"/>
              <a:t>整数</a:t>
            </a:r>
            <a:r>
              <a:rPr kumimoji="1" lang="en-US" altLang="ja-JP" dirty="0" smtClean="0"/>
              <a:t>=['</a:t>
            </a:r>
            <a:r>
              <a:rPr lang="en-US" altLang="ja-JP" dirty="0" smtClean="0"/>
              <a:t>+</a:t>
            </a:r>
            <a:r>
              <a:rPr lang="en-US" altLang="ja-JP" dirty="0"/>
              <a:t>'</a:t>
            </a:r>
            <a:r>
              <a:rPr lang="en-US" altLang="ja-JP" dirty="0" smtClean="0"/>
              <a:t>|</a:t>
            </a:r>
            <a:r>
              <a:rPr lang="en-US" altLang="ja-JP" dirty="0"/>
              <a:t>'</a:t>
            </a:r>
            <a:r>
              <a:rPr lang="en-US" altLang="ja-JP" dirty="0" smtClean="0"/>
              <a:t>-</a:t>
            </a:r>
            <a:r>
              <a:rPr lang="en-US" altLang="ja-JP" dirty="0"/>
              <a:t>'</a:t>
            </a:r>
            <a:r>
              <a:rPr lang="en-US" altLang="ja-JP" dirty="0" smtClean="0"/>
              <a:t>] </a:t>
            </a:r>
            <a:r>
              <a:rPr lang="fr-FR" altLang="ja-JP" dirty="0"/>
              <a:t>('</a:t>
            </a:r>
            <a:r>
              <a:rPr lang="en-US" altLang="ja-JP" dirty="0"/>
              <a:t>1</a:t>
            </a:r>
            <a:r>
              <a:rPr lang="fr-FR" altLang="ja-JP" dirty="0"/>
              <a:t>' | '</a:t>
            </a:r>
            <a:r>
              <a:rPr lang="en-US" altLang="ja-JP" dirty="0"/>
              <a:t>2</a:t>
            </a:r>
            <a:r>
              <a:rPr lang="fr-FR" altLang="ja-JP" dirty="0"/>
              <a:t>' | '</a:t>
            </a:r>
            <a:r>
              <a:rPr lang="en-US" altLang="ja-JP" dirty="0"/>
              <a:t>3</a:t>
            </a:r>
            <a:r>
              <a:rPr lang="fr-FR" altLang="ja-JP" dirty="0"/>
              <a:t>' | '</a:t>
            </a:r>
            <a:r>
              <a:rPr lang="en-US" altLang="ja-JP" dirty="0"/>
              <a:t>4</a:t>
            </a:r>
            <a:r>
              <a:rPr lang="fr-FR" altLang="ja-JP" dirty="0"/>
              <a:t>' | '</a:t>
            </a:r>
            <a:r>
              <a:rPr lang="en-US" altLang="ja-JP" dirty="0"/>
              <a:t>5</a:t>
            </a:r>
            <a:r>
              <a:rPr lang="fr-FR" altLang="ja-JP" dirty="0"/>
              <a:t>' | '</a:t>
            </a:r>
            <a:r>
              <a:rPr lang="en-US" altLang="ja-JP" dirty="0"/>
              <a:t>6</a:t>
            </a:r>
            <a:r>
              <a:rPr lang="fr-FR" altLang="ja-JP" dirty="0"/>
              <a:t>' | '</a:t>
            </a:r>
            <a:r>
              <a:rPr lang="en-US" altLang="ja-JP" dirty="0"/>
              <a:t>7</a:t>
            </a:r>
            <a:r>
              <a:rPr lang="fr-FR" altLang="ja-JP" dirty="0"/>
              <a:t>' | '</a:t>
            </a:r>
            <a:r>
              <a:rPr lang="en-US" altLang="ja-JP" dirty="0"/>
              <a:t>8</a:t>
            </a:r>
            <a:r>
              <a:rPr lang="fr-FR" altLang="ja-JP" dirty="0"/>
              <a:t>' | '</a:t>
            </a:r>
            <a:r>
              <a:rPr lang="en-US" altLang="ja-JP" dirty="0"/>
              <a:t>9</a:t>
            </a:r>
            <a:r>
              <a:rPr lang="fr-FR" altLang="ja-JP" dirty="0"/>
              <a:t>' | '</a:t>
            </a:r>
            <a:r>
              <a:rPr lang="en-US" altLang="ja-JP" dirty="0"/>
              <a:t>0</a:t>
            </a:r>
            <a:r>
              <a:rPr lang="fr-FR" altLang="ja-JP" dirty="0"/>
              <a:t>')</a:t>
            </a:r>
            <a:r>
              <a:rPr lang="en-US" altLang="ja-JP" baseline="30000" dirty="0" smtClean="0"/>
              <a:t>+</a:t>
            </a:r>
            <a:r>
              <a:rPr lang="en-US" altLang="ja-JP" dirty="0"/>
              <a:t/>
            </a:r>
            <a:br>
              <a:rPr lang="en-US" altLang="ja-JP" dirty="0"/>
            </a:br>
            <a:r>
              <a:rPr lang="ja-JP" altLang="en-US" dirty="0" smtClean="0"/>
              <a:t>整数</a:t>
            </a:r>
            <a:r>
              <a:rPr lang="en-US" altLang="ja-JP" dirty="0"/>
              <a:t>=</a:t>
            </a:r>
            <a:r>
              <a:rPr lang="fr-FR" altLang="ja-JP" dirty="0" smtClean="0"/>
              <a:t>('</a:t>
            </a:r>
            <a:r>
              <a:rPr lang="en-US" altLang="ja-JP" dirty="0" smtClean="0"/>
              <a:t>+</a:t>
            </a:r>
            <a:r>
              <a:rPr lang="fr-FR" altLang="ja-JP" dirty="0"/>
              <a:t>'</a:t>
            </a:r>
            <a:r>
              <a:rPr lang="fr-FR" altLang="ja-JP" dirty="0" smtClean="0"/>
              <a:t>|</a:t>
            </a:r>
            <a:r>
              <a:rPr lang="fr-FR" altLang="ja-JP" dirty="0"/>
              <a:t>'</a:t>
            </a:r>
            <a:r>
              <a:rPr lang="en-US" altLang="ja-JP" dirty="0" smtClean="0"/>
              <a:t>-</a:t>
            </a:r>
            <a:r>
              <a:rPr lang="fr-FR" altLang="ja-JP" dirty="0"/>
              <a:t>'</a:t>
            </a:r>
            <a:r>
              <a:rPr lang="en-US" altLang="ja-JP" dirty="0" smtClean="0"/>
              <a:t>)</a:t>
            </a:r>
            <a:r>
              <a:rPr lang="fr-FR" altLang="ja-JP" dirty="0"/>
              <a:t>? </a:t>
            </a:r>
            <a:r>
              <a:rPr lang="fr-FR" altLang="ja-JP" dirty="0" smtClean="0"/>
              <a:t>('</a:t>
            </a:r>
            <a:r>
              <a:rPr lang="en-US" altLang="ja-JP" dirty="0" smtClean="0"/>
              <a:t>1</a:t>
            </a:r>
            <a:r>
              <a:rPr lang="fr-FR" altLang="ja-JP" dirty="0" smtClean="0"/>
              <a:t>' </a:t>
            </a:r>
            <a:r>
              <a:rPr lang="fr-FR" altLang="ja-JP" dirty="0"/>
              <a:t>| </a:t>
            </a:r>
            <a:r>
              <a:rPr lang="fr-FR" altLang="ja-JP" dirty="0" smtClean="0"/>
              <a:t>'</a:t>
            </a:r>
            <a:r>
              <a:rPr lang="en-US" altLang="ja-JP" dirty="0" smtClean="0"/>
              <a:t>2</a:t>
            </a:r>
            <a:r>
              <a:rPr lang="fr-FR" altLang="ja-JP" dirty="0" smtClean="0"/>
              <a:t>' </a:t>
            </a:r>
            <a:r>
              <a:rPr lang="fr-FR" altLang="ja-JP" dirty="0"/>
              <a:t>| </a:t>
            </a:r>
            <a:r>
              <a:rPr lang="fr-FR" altLang="ja-JP" dirty="0" smtClean="0"/>
              <a:t>'</a:t>
            </a:r>
            <a:r>
              <a:rPr lang="en-US" altLang="ja-JP" dirty="0" smtClean="0"/>
              <a:t>3</a:t>
            </a:r>
            <a:r>
              <a:rPr lang="fr-FR" altLang="ja-JP" dirty="0" smtClean="0"/>
              <a:t>' </a:t>
            </a:r>
            <a:r>
              <a:rPr lang="fr-FR" altLang="ja-JP" dirty="0"/>
              <a:t>| </a:t>
            </a:r>
            <a:r>
              <a:rPr lang="fr-FR" altLang="ja-JP" dirty="0" smtClean="0"/>
              <a:t>'</a:t>
            </a:r>
            <a:r>
              <a:rPr lang="en-US" altLang="ja-JP" dirty="0" smtClean="0"/>
              <a:t>4</a:t>
            </a:r>
            <a:r>
              <a:rPr lang="fr-FR" altLang="ja-JP" dirty="0" smtClean="0"/>
              <a:t>' </a:t>
            </a:r>
            <a:r>
              <a:rPr lang="fr-FR" altLang="ja-JP" dirty="0"/>
              <a:t>| </a:t>
            </a:r>
            <a:r>
              <a:rPr lang="fr-FR" altLang="ja-JP" dirty="0" smtClean="0"/>
              <a:t>'</a:t>
            </a:r>
            <a:r>
              <a:rPr lang="en-US" altLang="ja-JP" dirty="0" smtClean="0"/>
              <a:t>5</a:t>
            </a:r>
            <a:r>
              <a:rPr lang="fr-FR" altLang="ja-JP" dirty="0" smtClean="0"/>
              <a:t>' </a:t>
            </a:r>
            <a:r>
              <a:rPr lang="fr-FR" altLang="ja-JP" dirty="0"/>
              <a:t>| </a:t>
            </a:r>
            <a:r>
              <a:rPr lang="fr-FR" altLang="ja-JP" dirty="0" smtClean="0"/>
              <a:t>'</a:t>
            </a:r>
            <a:r>
              <a:rPr lang="en-US" altLang="ja-JP" dirty="0" smtClean="0"/>
              <a:t>6</a:t>
            </a:r>
            <a:r>
              <a:rPr lang="fr-FR" altLang="ja-JP" dirty="0" smtClean="0"/>
              <a:t>' </a:t>
            </a:r>
            <a:r>
              <a:rPr lang="fr-FR" altLang="ja-JP" dirty="0"/>
              <a:t>| </a:t>
            </a:r>
            <a:r>
              <a:rPr lang="fr-FR" altLang="ja-JP" dirty="0" smtClean="0"/>
              <a:t>'</a:t>
            </a:r>
            <a:r>
              <a:rPr lang="en-US" altLang="ja-JP" dirty="0" smtClean="0"/>
              <a:t>7</a:t>
            </a:r>
            <a:r>
              <a:rPr lang="fr-FR" altLang="ja-JP" dirty="0" smtClean="0"/>
              <a:t>' </a:t>
            </a:r>
            <a:r>
              <a:rPr lang="fr-FR" altLang="ja-JP" dirty="0"/>
              <a:t>| </a:t>
            </a:r>
            <a:r>
              <a:rPr lang="fr-FR" altLang="ja-JP" dirty="0" smtClean="0"/>
              <a:t>'</a:t>
            </a:r>
            <a:r>
              <a:rPr lang="en-US" altLang="ja-JP" dirty="0" smtClean="0"/>
              <a:t>8</a:t>
            </a:r>
            <a:r>
              <a:rPr lang="fr-FR" altLang="ja-JP" dirty="0" smtClean="0"/>
              <a:t>' </a:t>
            </a:r>
            <a:r>
              <a:rPr lang="fr-FR" altLang="ja-JP" dirty="0"/>
              <a:t>| </a:t>
            </a:r>
            <a:r>
              <a:rPr lang="fr-FR" altLang="ja-JP" dirty="0" smtClean="0"/>
              <a:t>'</a:t>
            </a:r>
            <a:r>
              <a:rPr lang="en-US" altLang="ja-JP" dirty="0" smtClean="0"/>
              <a:t>9</a:t>
            </a:r>
            <a:r>
              <a:rPr lang="fr-FR" altLang="ja-JP" dirty="0" smtClean="0"/>
              <a:t>' </a:t>
            </a:r>
            <a:r>
              <a:rPr lang="fr-FR" altLang="ja-JP" dirty="0"/>
              <a:t>| </a:t>
            </a:r>
            <a:r>
              <a:rPr lang="fr-FR" altLang="ja-JP" dirty="0" smtClean="0"/>
              <a:t>'</a:t>
            </a:r>
            <a:r>
              <a:rPr lang="en-US" altLang="ja-JP" dirty="0" smtClean="0"/>
              <a:t>0</a:t>
            </a:r>
            <a:r>
              <a:rPr lang="fr-FR" altLang="ja-JP" dirty="0" smtClean="0"/>
              <a:t>')</a:t>
            </a:r>
            <a:r>
              <a:rPr lang="en-US" altLang="ja-JP" baseline="30000" dirty="0" smtClean="0"/>
              <a:t>+</a:t>
            </a:r>
            <a:br>
              <a:rPr lang="en-US" altLang="ja-JP" baseline="30000" dirty="0" smtClean="0"/>
            </a:br>
            <a:r>
              <a:rPr lang="en-US" altLang="ja-JP" dirty="0" smtClean="0"/>
              <a:t>※</a:t>
            </a:r>
            <a:r>
              <a:rPr lang="ja-JP" altLang="en-US" dirty="0" smtClean="0"/>
              <a:t>同じ情報に対しても，表現方法がいろいろと存在．</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14</a:t>
            </a:fld>
            <a:endParaRPr lang="en-US" altLang="ja-JP"/>
          </a:p>
        </p:txBody>
      </p:sp>
    </p:spTree>
    <p:extLst>
      <p:ext uri="{BB962C8B-B14F-4D97-AF65-F5344CB8AC3E}">
        <p14:creationId xmlns:p14="http://schemas.microsoft.com/office/powerpoint/2010/main" val="212954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先ほどの</a:t>
            </a:r>
            <a:r>
              <a:rPr kumimoji="1" lang="en-US" altLang="ja-JP" dirty="0" smtClean="0"/>
              <a:t>CFG</a:t>
            </a:r>
            <a:r>
              <a:rPr kumimoji="1" lang="ja-JP" altLang="en-US" dirty="0" smtClean="0"/>
              <a:t>例</a:t>
            </a:r>
            <a:r>
              <a:rPr lang="ja-JP" altLang="en-US" dirty="0" smtClean="0"/>
              <a:t>の写像 </a:t>
            </a:r>
            <a:r>
              <a:rPr lang="en-US" altLang="ja-JP" i="1" dirty="0" smtClean="0"/>
              <a:t>R</a:t>
            </a:r>
            <a:r>
              <a:rPr lang="ja-JP" altLang="en-US" dirty="0" smtClean="0"/>
              <a:t> </a:t>
            </a:r>
            <a:r>
              <a:rPr kumimoji="1" lang="ja-JP" altLang="en-US" dirty="0" smtClean="0"/>
              <a:t>を </a:t>
            </a:r>
            <a:r>
              <a:rPr kumimoji="1" lang="en-US" altLang="ja-JP" dirty="0" smtClean="0"/>
              <a:t>BNF</a:t>
            </a:r>
            <a:r>
              <a:rPr kumimoji="1" lang="ja-JP" altLang="en-US" dirty="0" smtClean="0"/>
              <a:t> で記述</a:t>
            </a:r>
            <a:endParaRPr kumimoji="1" lang="en-US" altLang="ja-JP" dirty="0" smtClean="0"/>
          </a:p>
          <a:p>
            <a:pPr lvl="1"/>
            <a:r>
              <a:rPr lang="en-US" altLang="ja-JP" dirty="0" smtClean="0"/>
              <a:t>&lt;</a:t>
            </a:r>
            <a:r>
              <a:rPr lang="ja-JP" altLang="en-US" dirty="0" smtClean="0"/>
              <a:t>文</a:t>
            </a:r>
            <a:r>
              <a:rPr lang="en-US" altLang="ja-JP" dirty="0" smtClean="0"/>
              <a:t>&gt;::=&lt;</a:t>
            </a:r>
            <a:r>
              <a:rPr lang="ja-JP" altLang="en-US" dirty="0" smtClean="0"/>
              <a:t>主語</a:t>
            </a:r>
            <a:r>
              <a:rPr lang="en-US" altLang="ja-JP" dirty="0" smtClean="0"/>
              <a:t>&gt;&lt;</a:t>
            </a:r>
            <a:r>
              <a:rPr lang="ja-JP" altLang="en-US" dirty="0" smtClean="0"/>
              <a:t>述語</a:t>
            </a:r>
            <a:r>
              <a:rPr lang="en-US" altLang="ja-JP" dirty="0" smtClean="0"/>
              <a:t>&gt;</a:t>
            </a:r>
          </a:p>
          <a:p>
            <a:pPr lvl="1"/>
            <a:r>
              <a:rPr lang="en-US" altLang="ja-JP" dirty="0" smtClean="0"/>
              <a:t>&lt;</a:t>
            </a:r>
            <a:r>
              <a:rPr lang="ja-JP" altLang="en-US" dirty="0" smtClean="0"/>
              <a:t>主語</a:t>
            </a:r>
            <a:r>
              <a:rPr lang="en-US" altLang="ja-JP" dirty="0" smtClean="0"/>
              <a:t>&gt;::=&lt;</a:t>
            </a:r>
            <a:r>
              <a:rPr lang="ja-JP" altLang="en-US" dirty="0" smtClean="0"/>
              <a:t>名詞</a:t>
            </a:r>
            <a:r>
              <a:rPr lang="en-US" altLang="ja-JP" dirty="0" smtClean="0"/>
              <a:t>&gt;&lt;</a:t>
            </a:r>
            <a:r>
              <a:rPr lang="ja-JP" altLang="en-US" dirty="0" smtClean="0"/>
              <a:t>補語</a:t>
            </a:r>
            <a:r>
              <a:rPr lang="en-US" altLang="ja-JP" dirty="0" smtClean="0"/>
              <a:t>&gt;</a:t>
            </a:r>
          </a:p>
          <a:p>
            <a:pPr lvl="1"/>
            <a:r>
              <a:rPr lang="en-US" altLang="ja-JP" dirty="0" smtClean="0"/>
              <a:t>&lt;</a:t>
            </a:r>
            <a:r>
              <a:rPr lang="ja-JP" altLang="en-US" dirty="0" smtClean="0"/>
              <a:t>述語</a:t>
            </a:r>
            <a:r>
              <a:rPr lang="en-US" altLang="ja-JP" dirty="0" smtClean="0"/>
              <a:t>&gt;::=&lt;</a:t>
            </a:r>
            <a:r>
              <a:rPr lang="ja-JP" altLang="en-US" dirty="0" smtClean="0"/>
              <a:t>動詞</a:t>
            </a:r>
            <a:r>
              <a:rPr lang="en-US" altLang="ja-JP" dirty="0" smtClean="0"/>
              <a:t>&gt;</a:t>
            </a:r>
            <a:endParaRPr lang="ja-JP" altLang="en-US" dirty="0"/>
          </a:p>
          <a:p>
            <a:pPr lvl="1"/>
            <a:r>
              <a:rPr lang="en-US" altLang="ja-JP" dirty="0" smtClean="0"/>
              <a:t>&lt;</a:t>
            </a:r>
            <a:r>
              <a:rPr lang="ja-JP" altLang="en-US" dirty="0" smtClean="0"/>
              <a:t>名詞</a:t>
            </a:r>
            <a:r>
              <a:rPr lang="en-US" altLang="ja-JP" dirty="0" smtClean="0"/>
              <a:t>&gt;::= </a:t>
            </a:r>
            <a:r>
              <a:rPr lang="fr-FR" altLang="ja-JP" dirty="0" smtClean="0"/>
              <a:t>'</a:t>
            </a:r>
            <a:r>
              <a:rPr lang="ja-JP" altLang="en-US" dirty="0" smtClean="0"/>
              <a:t>私</a:t>
            </a:r>
            <a:r>
              <a:rPr lang="fr-FR" altLang="ja-JP" dirty="0" smtClean="0"/>
              <a:t>'</a:t>
            </a:r>
            <a:endParaRPr lang="en-US" altLang="ja-JP" dirty="0"/>
          </a:p>
          <a:p>
            <a:pPr lvl="1"/>
            <a:r>
              <a:rPr lang="en-US" altLang="ja-JP" dirty="0"/>
              <a:t>&lt;</a:t>
            </a:r>
            <a:r>
              <a:rPr lang="ja-JP" altLang="en-US" dirty="0"/>
              <a:t>名詞</a:t>
            </a:r>
            <a:r>
              <a:rPr lang="en-US" altLang="ja-JP" dirty="0"/>
              <a:t>&gt;::= </a:t>
            </a:r>
            <a:r>
              <a:rPr lang="fr-FR" altLang="ja-JP" dirty="0" smtClean="0"/>
              <a:t>'</a:t>
            </a:r>
            <a:r>
              <a:rPr lang="ja-JP" altLang="en-US" dirty="0" smtClean="0"/>
              <a:t>太郎</a:t>
            </a:r>
            <a:r>
              <a:rPr lang="fr-FR" altLang="ja-JP" dirty="0" smtClean="0"/>
              <a:t>'</a:t>
            </a:r>
            <a:endParaRPr lang="en-US" altLang="ja-JP" dirty="0" smtClean="0"/>
          </a:p>
          <a:p>
            <a:pPr lvl="1"/>
            <a:r>
              <a:rPr lang="en-US" altLang="ja-JP" dirty="0" smtClean="0"/>
              <a:t>&lt;</a:t>
            </a:r>
            <a:r>
              <a:rPr lang="ja-JP" altLang="en-US" dirty="0" smtClean="0"/>
              <a:t>補語</a:t>
            </a:r>
            <a:r>
              <a:rPr lang="en-US" altLang="ja-JP" dirty="0" smtClean="0"/>
              <a:t>&gt;::= </a:t>
            </a:r>
            <a:r>
              <a:rPr lang="fr-FR" altLang="ja-JP" dirty="0" smtClean="0"/>
              <a:t>'</a:t>
            </a:r>
            <a:r>
              <a:rPr lang="ja-JP" altLang="en-US" dirty="0" smtClean="0"/>
              <a:t>は</a:t>
            </a:r>
            <a:r>
              <a:rPr lang="fr-FR" altLang="ja-JP" dirty="0" smtClean="0"/>
              <a:t>'</a:t>
            </a:r>
            <a:endParaRPr lang="en-US" altLang="ja-JP" dirty="0"/>
          </a:p>
          <a:p>
            <a:pPr lvl="1"/>
            <a:r>
              <a:rPr lang="en-US" altLang="ja-JP" dirty="0"/>
              <a:t>&lt;</a:t>
            </a:r>
            <a:r>
              <a:rPr lang="ja-JP" altLang="en-US" dirty="0"/>
              <a:t>補語</a:t>
            </a:r>
            <a:r>
              <a:rPr lang="en-US" altLang="ja-JP" dirty="0"/>
              <a:t>&gt;::= </a:t>
            </a:r>
            <a:r>
              <a:rPr lang="fr-FR" altLang="ja-JP" dirty="0" smtClean="0"/>
              <a:t>'</a:t>
            </a:r>
            <a:r>
              <a:rPr lang="ja-JP" altLang="en-US" dirty="0" smtClean="0"/>
              <a:t>に</a:t>
            </a:r>
            <a:r>
              <a:rPr lang="fr-FR" altLang="ja-JP" dirty="0" smtClean="0"/>
              <a:t>'</a:t>
            </a:r>
            <a:endParaRPr lang="en-US" altLang="ja-JP" dirty="0" smtClean="0"/>
          </a:p>
          <a:p>
            <a:pPr lvl="1"/>
            <a:r>
              <a:rPr lang="en-US" altLang="ja-JP" dirty="0" smtClean="0"/>
              <a:t>&lt;</a:t>
            </a:r>
            <a:r>
              <a:rPr lang="ja-JP" altLang="en-US" dirty="0" smtClean="0"/>
              <a:t>動詞</a:t>
            </a:r>
            <a:r>
              <a:rPr lang="en-US" altLang="ja-JP" dirty="0" smtClean="0"/>
              <a:t>&gt;::= </a:t>
            </a:r>
            <a:r>
              <a:rPr lang="fr-FR" altLang="ja-JP" dirty="0" smtClean="0"/>
              <a:t>'</a:t>
            </a:r>
            <a:r>
              <a:rPr lang="ja-JP" altLang="en-US" dirty="0" smtClean="0"/>
              <a:t>話す</a:t>
            </a:r>
            <a:r>
              <a:rPr lang="fr-FR" altLang="ja-JP" dirty="0" smtClean="0"/>
              <a:t>'</a:t>
            </a:r>
            <a:endParaRPr lang="en-US" altLang="ja-JP" dirty="0" smtClean="0"/>
          </a:p>
          <a:p>
            <a:pPr lvl="1"/>
            <a:r>
              <a:rPr lang="en-US" altLang="ja-JP" dirty="0"/>
              <a:t>&lt;</a:t>
            </a:r>
            <a:r>
              <a:rPr lang="ja-JP" altLang="en-US" dirty="0"/>
              <a:t>動詞</a:t>
            </a:r>
            <a:r>
              <a:rPr lang="en-US" altLang="ja-JP" dirty="0"/>
              <a:t>&gt;::= </a:t>
            </a:r>
            <a:r>
              <a:rPr lang="fr-FR" altLang="ja-JP" dirty="0" smtClean="0"/>
              <a:t>'</a:t>
            </a:r>
            <a:r>
              <a:rPr lang="ja-JP" altLang="en-US" dirty="0" smtClean="0"/>
              <a:t>聞く</a:t>
            </a:r>
            <a:r>
              <a:rPr lang="fr-FR" altLang="ja-JP" dirty="0" smtClean="0"/>
              <a:t>'</a:t>
            </a:r>
            <a:endParaRPr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15</a:t>
            </a:fld>
            <a:endParaRPr lang="en-US" altLang="ja-JP"/>
          </a:p>
        </p:txBody>
      </p:sp>
      <p:sp>
        <p:nvSpPr>
          <p:cNvPr id="6" name="テキスト ボックス 5"/>
          <p:cNvSpPr txBox="1"/>
          <p:nvPr/>
        </p:nvSpPr>
        <p:spPr>
          <a:xfrm>
            <a:off x="4788024" y="5301208"/>
            <a:ext cx="3945611" cy="646331"/>
          </a:xfrm>
          <a:prstGeom prst="rect">
            <a:avLst/>
          </a:prstGeom>
          <a:noFill/>
        </p:spPr>
        <p:txBody>
          <a:bodyPr wrap="none" rtlCol="0">
            <a:spAutoFit/>
          </a:bodyPr>
          <a:lstStyle/>
          <a:p>
            <a:r>
              <a:rPr kumimoji="1" lang="en-US" altLang="ja-JP" dirty="0" smtClean="0"/>
              <a:t>※</a:t>
            </a:r>
            <a:r>
              <a:rPr kumimoji="1" lang="ja-JP" altLang="en-US" dirty="0" smtClean="0"/>
              <a:t> 記号を ＜＞  で囲う必要は無いが，</a:t>
            </a:r>
            <a:r>
              <a:rPr kumimoji="1" lang="en-US" altLang="ja-JP" dirty="0" smtClean="0"/>
              <a:t/>
            </a:r>
            <a:br>
              <a:rPr kumimoji="1" lang="en-US" altLang="ja-JP" dirty="0" smtClean="0"/>
            </a:br>
            <a:r>
              <a:rPr kumimoji="1" lang="ja-JP" altLang="en-US" dirty="0" smtClean="0"/>
              <a:t>ここでは，見易さのために囲っている．</a:t>
            </a:r>
            <a:endParaRPr kumimoji="1" lang="ja-JP" altLang="en-US" dirty="0"/>
          </a:p>
        </p:txBody>
      </p:sp>
    </p:spTree>
    <p:extLst>
      <p:ext uri="{BB962C8B-B14F-4D97-AF65-F5344CB8AC3E}">
        <p14:creationId xmlns:p14="http://schemas.microsoft.com/office/powerpoint/2010/main" val="160207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オートマトン</a:t>
            </a:r>
            <a:endParaRPr kumimoji="1" lang="ja-JP" altLang="en-US" dirty="0"/>
          </a:p>
        </p:txBody>
      </p:sp>
      <p:sp>
        <p:nvSpPr>
          <p:cNvPr id="3" name="コンテンツ プレースホルダー 2"/>
          <p:cNvSpPr>
            <a:spLocks noGrp="1"/>
          </p:cNvSpPr>
          <p:nvPr>
            <p:ph idx="1"/>
          </p:nvPr>
        </p:nvSpPr>
        <p:spPr>
          <a:xfrm>
            <a:off x="457200" y="1196752"/>
            <a:ext cx="8229600" cy="1224136"/>
          </a:xfrm>
        </p:spPr>
        <p:txBody>
          <a:bodyPr/>
          <a:lstStyle/>
          <a:p>
            <a:r>
              <a:rPr kumimoji="1" lang="ja-JP" altLang="en-US" dirty="0" smtClean="0"/>
              <a:t>言語を計算機上で認識 （これを，受理という）するための，抽象的な機械</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16</a:t>
            </a:fld>
            <a:endParaRPr lang="en-US" altLang="ja-JP"/>
          </a:p>
        </p:txBody>
      </p:sp>
      <p:grpSp>
        <p:nvGrpSpPr>
          <p:cNvPr id="14" name="図形グループ 13"/>
          <p:cNvGrpSpPr/>
          <p:nvPr/>
        </p:nvGrpSpPr>
        <p:grpSpPr>
          <a:xfrm>
            <a:off x="827584" y="2708920"/>
            <a:ext cx="7416824" cy="432048"/>
            <a:chOff x="971600" y="3645024"/>
            <a:chExt cx="7416824" cy="432048"/>
          </a:xfrm>
        </p:grpSpPr>
        <p:sp>
          <p:nvSpPr>
            <p:cNvPr id="6" name="正方形/長方形 5"/>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2483768"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p:cNvSpPr/>
            <p:nvPr/>
          </p:nvSpPr>
          <p:spPr>
            <a:xfrm>
              <a:off x="2987824"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349188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p:cNvSpPr/>
            <p:nvPr/>
          </p:nvSpPr>
          <p:spPr>
            <a:xfrm>
              <a:off x="399593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p:cNvSpPr/>
            <p:nvPr/>
          </p:nvSpPr>
          <p:spPr>
            <a:xfrm>
              <a:off x="4499992" y="3645024"/>
              <a:ext cx="388843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cxnSp>
        <p:nvCxnSpPr>
          <p:cNvPr id="16" name="直線矢印コネクタ 15"/>
          <p:cNvCxnSpPr>
            <a:stCxn id="7" idx="2"/>
            <a:endCxn id="17" idx="0"/>
          </p:cNvCxnSpPr>
          <p:nvPr/>
        </p:nvCxnSpPr>
        <p:spPr>
          <a:xfrm rot="5400000">
            <a:off x="1043608" y="3248980"/>
            <a:ext cx="648072" cy="43204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7" name="正方形/長方形 16"/>
          <p:cNvSpPr/>
          <p:nvPr/>
        </p:nvSpPr>
        <p:spPr>
          <a:xfrm>
            <a:off x="611560" y="378904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sp>
        <p:nvSpPr>
          <p:cNvPr id="20" name="正方形/長方形 19"/>
          <p:cNvSpPr/>
          <p:nvPr/>
        </p:nvSpPr>
        <p:spPr>
          <a:xfrm>
            <a:off x="1403648" y="458112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endParaRPr kumimoji="1" lang="ja-JP" altLang="en-US" dirty="0"/>
          </a:p>
        </p:txBody>
      </p:sp>
      <p:cxnSp>
        <p:nvCxnSpPr>
          <p:cNvPr id="22" name="直線コネクタ 21"/>
          <p:cNvCxnSpPr>
            <a:stCxn id="17" idx="2"/>
            <a:endCxn id="20" idx="1"/>
          </p:cNvCxnSpPr>
          <p:nvPr/>
        </p:nvCxnSpPr>
        <p:spPr>
          <a:xfrm rot="16200000" flipH="1">
            <a:off x="1061610" y="452712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755576" y="234888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26" name="コンテンツ プレースホルダー 2"/>
          <p:cNvSpPr txBox="1">
            <a:spLocks/>
          </p:cNvSpPr>
          <p:nvPr/>
        </p:nvSpPr>
        <p:spPr>
          <a:xfrm>
            <a:off x="2339752" y="3645024"/>
            <a:ext cx="6624736" cy="230425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仮想的にテープから読み込み，読み込み順に処理</a:t>
            </a:r>
            <a:endParaRPr lang="en-US" altLang="ja-JP" dirty="0" smtClean="0"/>
          </a:p>
          <a:p>
            <a:r>
              <a:rPr lang="ja-JP" altLang="en-US" dirty="0" smtClean="0"/>
              <a:t>読み込んだ記号により，状態を変化させる</a:t>
            </a:r>
            <a:endParaRPr lang="en-US" altLang="ja-JP" dirty="0" smtClean="0"/>
          </a:p>
          <a:p>
            <a:r>
              <a:rPr lang="ja-JP" altLang="en-US" dirty="0" smtClean="0"/>
              <a:t>入力記号列を全て読み込んだ状態が最終状態になったことを，受理した，という</a:t>
            </a:r>
            <a:r>
              <a:rPr lang="en-US" altLang="ja-JP" dirty="0" smtClean="0"/>
              <a:t/>
            </a:r>
            <a:br>
              <a:rPr lang="en-US" altLang="ja-JP" dirty="0" smtClean="0"/>
            </a:br>
            <a:r>
              <a:rPr lang="ja-JP" altLang="en-US" dirty="0" smtClean="0"/>
              <a:t>（ルールに従って，解析できた状態）</a:t>
            </a:r>
            <a:endParaRPr lang="ja-JP" altLang="en-US" dirty="0"/>
          </a:p>
        </p:txBody>
      </p:sp>
      <p:sp>
        <p:nvSpPr>
          <p:cNvPr id="29" name="右矢印 28"/>
          <p:cNvSpPr/>
          <p:nvPr/>
        </p:nvSpPr>
        <p:spPr>
          <a:xfrm>
            <a:off x="1691680" y="321297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18980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代表的なオートマトンの種類</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t>有限オートマトン：</a:t>
            </a:r>
            <a:r>
              <a:rPr lang="ja-JP" altLang="en-US" dirty="0"/>
              <a:t>有限個の状態と遷移と動作の組み合わせから</a:t>
            </a:r>
            <a:r>
              <a:rPr lang="ja-JP" altLang="en-US" dirty="0" smtClean="0"/>
              <a:t>なるオートマトン</a:t>
            </a:r>
            <a:endParaRPr kumimoji="1" lang="en-US" altLang="ja-JP" dirty="0" smtClean="0"/>
          </a:p>
          <a:p>
            <a:pPr lvl="1"/>
            <a:r>
              <a:rPr lang="ja-JP" altLang="en-US" dirty="0" smtClean="0"/>
              <a:t>プッシュダウンオートマトン：無限容量のスタックによって状態遷移を判定する有限オートマトン</a:t>
            </a:r>
            <a:endParaRPr lang="en-US" altLang="ja-JP" dirty="0" smtClean="0"/>
          </a:p>
          <a:p>
            <a:r>
              <a:rPr kumimoji="1" lang="ja-JP" altLang="en-US" dirty="0" smtClean="0"/>
              <a:t>チューリングマシン： ヘッド位置のテープに書き込みができる （すなわち，変数に代入できる）</a:t>
            </a:r>
            <a:r>
              <a:rPr kumimoji="1" lang="en-US" altLang="ja-JP" dirty="0" smtClean="0"/>
              <a:t> </a:t>
            </a:r>
            <a:r>
              <a:rPr kumimoji="1" lang="ja-JP" altLang="en-US" dirty="0" smtClean="0"/>
              <a:t>オートマトン </a:t>
            </a:r>
            <a:r>
              <a:rPr kumimoji="1" lang="en-US" altLang="ja-JP" dirty="0" smtClean="0"/>
              <a:t>【</a:t>
            </a:r>
            <a:r>
              <a:rPr kumimoji="1" lang="ja-JP" altLang="en-US" dirty="0" smtClean="0"/>
              <a:t>現実の計算機の基本動作</a:t>
            </a:r>
            <a:r>
              <a:rPr kumimoji="1" lang="en-US" altLang="ja-JP" dirty="0" smtClean="0"/>
              <a:t>】</a:t>
            </a:r>
          </a:p>
          <a:p>
            <a:endParaRPr lang="en-US" altLang="ja-JP" dirty="0"/>
          </a:p>
          <a:p>
            <a:r>
              <a:rPr kumimoji="1" lang="ja-JP" altLang="en-US" dirty="0" smtClean="0"/>
              <a:t>それぞれに対して，決定性</a:t>
            </a:r>
            <a:r>
              <a:rPr kumimoji="1" lang="en-US" altLang="ja-JP" dirty="0" smtClean="0"/>
              <a:t>/</a:t>
            </a:r>
            <a:r>
              <a:rPr kumimoji="1" lang="ja-JP" altLang="en-US" dirty="0" smtClean="0"/>
              <a:t>非決定性の区分もある．</a:t>
            </a:r>
            <a:endParaRPr kumimoji="1" lang="en-US" altLang="ja-JP" dirty="0" smtClean="0"/>
          </a:p>
          <a:p>
            <a:pPr lvl="1"/>
            <a:r>
              <a:rPr lang="ja-JP" altLang="en-US" dirty="0" smtClean="0"/>
              <a:t>決定性オートマトン</a:t>
            </a:r>
            <a:r>
              <a:rPr lang="ja-JP" altLang="en-US" dirty="0"/>
              <a:t>：状態と入力によって，遷移先の状態が一意に定まる</a:t>
            </a:r>
            <a:endParaRPr lang="en-US" altLang="ja-JP" dirty="0"/>
          </a:p>
          <a:p>
            <a:pPr lvl="1"/>
            <a:r>
              <a:rPr lang="ja-JP" altLang="en-US" dirty="0" smtClean="0"/>
              <a:t>非決定性オートマトン</a:t>
            </a:r>
            <a:r>
              <a:rPr lang="ja-JP" altLang="en-US" dirty="0"/>
              <a:t>：状態と入力だけで遷移先の状態が一意に決定</a:t>
            </a:r>
            <a:r>
              <a:rPr lang="ja-JP" altLang="en-US" dirty="0" smtClean="0"/>
              <a:t>しない</a:t>
            </a:r>
            <a:endParaRPr lang="en-US" altLang="ja-JP" dirty="0"/>
          </a:p>
          <a:p>
            <a:pPr marL="457200" lvl="1" indent="0">
              <a:buNone/>
            </a:pPr>
            <a:r>
              <a:rPr lang="en-US" altLang="ja-JP" dirty="0" smtClean="0"/>
              <a:t>ex)</a:t>
            </a:r>
            <a:r>
              <a:rPr lang="ja-JP" altLang="en-US" dirty="0" smtClean="0"/>
              <a:t> 決定性有限オートマトン，非決定性プッシュダウンオートマトン，などなど．．．</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17</a:t>
            </a:fld>
            <a:endParaRPr lang="en-US" altLang="ja-JP"/>
          </a:p>
        </p:txBody>
      </p:sp>
    </p:spTree>
    <p:extLst>
      <p:ext uri="{BB962C8B-B14F-4D97-AF65-F5344CB8AC3E}">
        <p14:creationId xmlns:p14="http://schemas.microsoft.com/office/powerpoint/2010/main" val="70230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オートマトンでの </a:t>
            </a:r>
            <a:r>
              <a:rPr kumimoji="1" lang="en-US" altLang="ja-JP" dirty="0" smtClean="0"/>
              <a:t>CFG</a:t>
            </a:r>
            <a:r>
              <a:rPr lang="ja-JP" altLang="ja-JP" dirty="0" smtClean="0"/>
              <a:t> </a:t>
            </a:r>
            <a:r>
              <a:rPr lang="ja-JP" altLang="en-US" dirty="0" smtClean="0"/>
              <a:t>受理</a:t>
            </a:r>
            <a:endParaRPr kumimoji="1" lang="ja-JP" altLang="en-US" dirty="0"/>
          </a:p>
        </p:txBody>
      </p:sp>
      <p:sp>
        <p:nvSpPr>
          <p:cNvPr id="3" name="コンテンツ プレースホルダー 2"/>
          <p:cNvSpPr>
            <a:spLocks noGrp="1"/>
          </p:cNvSpPr>
          <p:nvPr>
            <p:ph idx="1"/>
          </p:nvPr>
        </p:nvSpPr>
        <p:spPr>
          <a:xfrm>
            <a:off x="457200" y="1196752"/>
            <a:ext cx="8229600" cy="2160240"/>
          </a:xfrm>
        </p:spPr>
        <p:txBody>
          <a:bodyPr/>
          <a:lstStyle/>
          <a:p>
            <a:r>
              <a:rPr kumimoji="1" lang="ja-JP" altLang="en-US" dirty="0" smtClean="0"/>
              <a:t>プッシュダウンオートマトンを利用する</a:t>
            </a:r>
            <a:endParaRPr kumimoji="1" lang="en-US" altLang="ja-JP" dirty="0" smtClean="0"/>
          </a:p>
          <a:p>
            <a:pPr lvl="1"/>
            <a:r>
              <a:rPr kumimoji="1" lang="ja-JP" altLang="en-US" dirty="0" smtClean="0"/>
              <a:t>プログラムを読んで受理するだけなので，読み込みのみ．</a:t>
            </a:r>
            <a:endParaRPr kumimoji="1" lang="en-US" altLang="ja-JP" dirty="0" smtClean="0"/>
          </a:p>
          <a:p>
            <a:pPr lvl="1"/>
            <a:r>
              <a:rPr lang="ja-JP" altLang="en-US" dirty="0" smtClean="0"/>
              <a:t>非決定性有限オートマトン＋プッシュダウンストア</a:t>
            </a:r>
            <a:endParaRPr kumimoji="1"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18</a:t>
            </a:fld>
            <a:endParaRPr lang="en-US" altLang="ja-JP"/>
          </a:p>
        </p:txBody>
      </p:sp>
      <p:grpSp>
        <p:nvGrpSpPr>
          <p:cNvPr id="6" name="図形グループ 5"/>
          <p:cNvGrpSpPr/>
          <p:nvPr/>
        </p:nvGrpSpPr>
        <p:grpSpPr>
          <a:xfrm>
            <a:off x="827584" y="3789040"/>
            <a:ext cx="7416824" cy="432048"/>
            <a:chOff x="971600" y="3645024"/>
            <a:chExt cx="7416824"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p:cNvSpPr/>
            <p:nvPr/>
          </p:nvSpPr>
          <p:spPr>
            <a:xfrm>
              <a:off x="2483768"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2987824"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p:cNvSpPr/>
            <p:nvPr/>
          </p:nvSpPr>
          <p:spPr>
            <a:xfrm>
              <a:off x="349188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p:cNvSpPr/>
            <p:nvPr/>
          </p:nvSpPr>
          <p:spPr>
            <a:xfrm>
              <a:off x="399593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正方形/長方形 13"/>
            <p:cNvSpPr/>
            <p:nvPr/>
          </p:nvSpPr>
          <p:spPr>
            <a:xfrm>
              <a:off x="4499992" y="3645024"/>
              <a:ext cx="388843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cxnSp>
        <p:nvCxnSpPr>
          <p:cNvPr id="15" name="直線矢印コネクタ 15"/>
          <p:cNvCxnSpPr>
            <a:stCxn id="8" idx="2"/>
            <a:endCxn id="16" idx="0"/>
          </p:cNvCxnSpPr>
          <p:nvPr/>
        </p:nvCxnSpPr>
        <p:spPr>
          <a:xfrm rot="5400000">
            <a:off x="1043608" y="4329100"/>
            <a:ext cx="648072" cy="43204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8" name="直線コネクタ 21"/>
          <p:cNvCxnSpPr>
            <a:stCxn id="16" idx="3"/>
            <a:endCxn id="24" idx="1"/>
          </p:cNvCxnSpPr>
          <p:nvPr/>
        </p:nvCxnSpPr>
        <p:spPr>
          <a:xfrm>
            <a:off x="1691680" y="5193196"/>
            <a:ext cx="1556911" cy="589551"/>
          </a:xfrm>
          <a:prstGeom prst="bentConnector3">
            <a:avLst>
              <a:gd name="adj1" fmla="val 50000"/>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21" name="右矢印 20"/>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角丸四角形吹き出し 46"/>
          <p:cNvSpPr/>
          <p:nvPr/>
        </p:nvSpPr>
        <p:spPr>
          <a:xfrm>
            <a:off x="5004048" y="5877272"/>
            <a:ext cx="1368152" cy="504056"/>
          </a:xfrm>
          <a:prstGeom prst="wedgeRoundRectCallout">
            <a:avLst>
              <a:gd name="adj1" fmla="val -90975"/>
              <a:gd name="adj2" fmla="val -23586"/>
              <a:gd name="adj3" fmla="val 16667"/>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終端記号</a:t>
            </a:r>
            <a:endParaRPr lang="ja-JP" altLang="en-US" dirty="0">
              <a:solidFill>
                <a:schemeClr val="dk1"/>
              </a:solidFill>
            </a:endParaRPr>
          </a:p>
        </p:txBody>
      </p:sp>
      <p:sp>
        <p:nvSpPr>
          <p:cNvPr id="48" name="雲形吹き出し 47"/>
          <p:cNvSpPr/>
          <p:nvPr/>
        </p:nvSpPr>
        <p:spPr>
          <a:xfrm>
            <a:off x="4788024" y="4293096"/>
            <a:ext cx="3600400" cy="1440160"/>
          </a:xfrm>
          <a:prstGeom prst="cloudCallout">
            <a:avLst>
              <a:gd name="adj1" fmla="val -57193"/>
              <a:gd name="adj2" fmla="val 42139"/>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solidFill>
                  <a:schemeClr val="dk1"/>
                </a:solidFill>
              </a:rPr>
              <a:t>入力順に</a:t>
            </a:r>
            <a:r>
              <a:rPr lang="en-US" altLang="ja-JP" dirty="0" smtClean="0">
                <a:solidFill>
                  <a:schemeClr val="dk1"/>
                </a:solidFill>
              </a:rPr>
              <a:t>Push</a:t>
            </a:r>
            <a:br>
              <a:rPr lang="en-US" altLang="ja-JP" dirty="0" smtClean="0">
                <a:solidFill>
                  <a:schemeClr val="dk1"/>
                </a:solidFill>
              </a:rPr>
            </a:br>
            <a:r>
              <a:rPr lang="ja-JP" altLang="en-US" dirty="0" smtClean="0">
                <a:solidFill>
                  <a:schemeClr val="dk1"/>
                </a:solidFill>
              </a:rPr>
              <a:t>全入力が終わった時に，終端記号のみになったら，受理</a:t>
            </a:r>
            <a:endParaRPr lang="ja-JP" altLang="en-US" dirty="0">
              <a:solidFill>
                <a:schemeClr val="dk1"/>
              </a:solidFill>
            </a:endParaRPr>
          </a:p>
        </p:txBody>
      </p:sp>
      <p:sp>
        <p:nvSpPr>
          <p:cNvPr id="49" name="正方形/長方形 48"/>
          <p:cNvSpPr/>
          <p:nvPr/>
        </p:nvSpPr>
        <p:spPr>
          <a:xfrm>
            <a:off x="1403648" y="566124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endParaRPr kumimoji="1" lang="ja-JP" altLang="en-US" dirty="0"/>
          </a:p>
        </p:txBody>
      </p:sp>
      <p:cxnSp>
        <p:nvCxnSpPr>
          <p:cNvPr id="50" name="直線コネクタ 21"/>
          <p:cNvCxnSpPr>
            <a:stCxn id="16" idx="2"/>
            <a:endCxn id="49" idx="1"/>
          </p:cNvCxnSpPr>
          <p:nvPr/>
        </p:nvCxnSpPr>
        <p:spPr>
          <a:xfrm rot="16200000" flipH="1">
            <a:off x="1061610" y="560724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grpSp>
        <p:nvGrpSpPr>
          <p:cNvPr id="53" name="図形グループ 52"/>
          <p:cNvGrpSpPr/>
          <p:nvPr/>
        </p:nvGrpSpPr>
        <p:grpSpPr>
          <a:xfrm>
            <a:off x="3248591" y="4602294"/>
            <a:ext cx="1179393" cy="1500234"/>
            <a:chOff x="3347864" y="4881094"/>
            <a:chExt cx="675337" cy="1500234"/>
          </a:xfrm>
        </p:grpSpPr>
        <p:grpSp>
          <p:nvGrpSpPr>
            <p:cNvPr id="54" name="図形グループ 53"/>
            <p:cNvGrpSpPr/>
            <p:nvPr/>
          </p:nvGrpSpPr>
          <p:grpSpPr>
            <a:xfrm>
              <a:off x="3347864" y="5089439"/>
              <a:ext cx="675337" cy="1291787"/>
              <a:chOff x="971600" y="1277270"/>
              <a:chExt cx="504056" cy="2583574"/>
            </a:xfrm>
          </p:grpSpPr>
          <p:sp>
            <p:nvSpPr>
              <p:cNvPr id="59" name="正方形/長方形 58"/>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dirty="0"/>
              </a:p>
            </p:txBody>
          </p:sp>
          <p:sp>
            <p:nvSpPr>
              <p:cNvPr id="60" name="正方形/長方形 59"/>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61" name="正方形/長方形 60"/>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62" name="正方形/長方形 61"/>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63" name="正方形/長方形 62"/>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64" name="正方形/長方形 63"/>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55" name="図形グループ 54"/>
            <p:cNvGrpSpPr/>
            <p:nvPr/>
          </p:nvGrpSpPr>
          <p:grpSpPr>
            <a:xfrm>
              <a:off x="3347864" y="4881094"/>
              <a:ext cx="675337" cy="1500233"/>
              <a:chOff x="3347864" y="4857750"/>
              <a:chExt cx="675337" cy="1415566"/>
            </a:xfrm>
          </p:grpSpPr>
          <p:cxnSp>
            <p:nvCxnSpPr>
              <p:cNvPr id="57" name="直線コネクタ 56"/>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58" name="直線コネクタ 57"/>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56" name="直線コネクタ 55"/>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65" name="正方形/長方形 64"/>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Tree>
    <p:extLst>
      <p:ext uri="{BB962C8B-B14F-4D97-AF65-F5344CB8AC3E}">
        <p14:creationId xmlns:p14="http://schemas.microsoft.com/office/powerpoint/2010/main" val="75824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defRPr/>
            </a:pPr>
            <a:r>
              <a:rPr lang="ja-JP" altLang="en-US" dirty="0" smtClean="0">
                <a:cs typeface="+mj-cs"/>
              </a:rPr>
              <a:t>プログラミング言語　第</a:t>
            </a:r>
            <a:r>
              <a:rPr lang="ja-JP" altLang="ja-JP" dirty="0"/>
              <a:t>3</a:t>
            </a:r>
            <a:r>
              <a:rPr lang="ja-JP" altLang="en-US" dirty="0" smtClean="0">
                <a:cs typeface="+mj-cs"/>
              </a:rPr>
              <a:t>回</a:t>
            </a:r>
            <a:endParaRPr lang="ja-JP" altLang="en-US" dirty="0">
              <a:cs typeface="+mj-cs"/>
            </a:endParaRPr>
          </a:p>
        </p:txBody>
      </p:sp>
      <p:sp>
        <p:nvSpPr>
          <p:cNvPr id="3075" name="Rectangle 3"/>
          <p:cNvSpPr>
            <a:spLocks noGrp="1" noChangeArrowheads="1"/>
          </p:cNvSpPr>
          <p:nvPr>
            <p:ph idx="1"/>
          </p:nvPr>
        </p:nvSpPr>
        <p:spPr/>
        <p:txBody>
          <a:bodyPr/>
          <a:lstStyle/>
          <a:p>
            <a:pPr eaLnBrk="1" hangingPunct="1"/>
            <a:r>
              <a:rPr lang="ja-JP" altLang="en-US" dirty="0" smtClean="0"/>
              <a:t>構文，意味，</a:t>
            </a:r>
            <a:r>
              <a:rPr lang="en-US" altLang="ja-JP" dirty="0" smtClean="0"/>
              <a:t>BNF</a:t>
            </a:r>
          </a:p>
        </p:txBody>
      </p:sp>
      <p:sp>
        <p:nvSpPr>
          <p:cNvPr id="5" name="フッター プレースホルダー 4"/>
          <p:cNvSpPr>
            <a:spLocks noGrp="1"/>
          </p:cNvSpPr>
          <p:nvPr>
            <p:ph type="ftr" sz="quarter" idx="11"/>
          </p:nvPr>
        </p:nvSpPr>
        <p:spPr/>
        <p:txBody>
          <a:bodyPr/>
          <a:lstStyle/>
          <a:p>
            <a:pPr>
              <a:defRPr/>
            </a:pPr>
            <a:r>
              <a:rPr lang="ja-JP" altLang="en-US" smtClean="0"/>
              <a:t>プログラミング言語</a:t>
            </a:r>
            <a:endParaRPr lang="en-US" altLang="ja-JP"/>
          </a:p>
        </p:txBody>
      </p:sp>
      <p:sp>
        <p:nvSpPr>
          <p:cNvPr id="2" name="スライド番号プレースホルダー 1"/>
          <p:cNvSpPr>
            <a:spLocks noGrp="1"/>
          </p:cNvSpPr>
          <p:nvPr>
            <p:ph type="sldNum" sz="quarter" idx="12"/>
          </p:nvPr>
        </p:nvSpPr>
        <p:spPr/>
        <p:txBody>
          <a:bodyPr/>
          <a:lstStyle/>
          <a:p>
            <a:fld id="{245D9390-AD4F-4EBA-AA90-B99BC61DF73A}" type="slidenum">
              <a:rPr lang="en-US" altLang="ja-JP" smtClean="0"/>
              <a:pPr/>
              <a:t>1</a:t>
            </a:fld>
            <a:endParaRPr lang="en-US" altLang="ja-JP"/>
          </a:p>
        </p:txBody>
      </p:sp>
      <p:sp>
        <p:nvSpPr>
          <p:cNvPr id="3" name="正方形/長方形 2"/>
          <p:cNvSpPr/>
          <p:nvPr/>
        </p:nvSpPr>
        <p:spPr>
          <a:xfrm>
            <a:off x="2699792" y="4869160"/>
            <a:ext cx="6192688"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2400" dirty="0" smtClean="0"/>
              <a:t>連絡：</a:t>
            </a:r>
            <a:r>
              <a:rPr kumimoji="1" lang="en-US" altLang="ja-JP" sz="2400" dirty="0" smtClean="0"/>
              <a:t/>
            </a:r>
            <a:br>
              <a:rPr kumimoji="1" lang="en-US" altLang="ja-JP" sz="2400" dirty="0" smtClean="0"/>
            </a:br>
            <a:r>
              <a:rPr kumimoji="1" lang="en-US" altLang="ja-JP" sz="2400" dirty="0" smtClean="0"/>
              <a:t>	</a:t>
            </a:r>
            <a:r>
              <a:rPr kumimoji="1" lang="ja-JP" altLang="en-US" sz="2400" dirty="0" smtClean="0"/>
              <a:t>研究室紹介が </a:t>
            </a:r>
            <a:r>
              <a:rPr kumimoji="1" lang="en-US" altLang="ja-JP" sz="2400" dirty="0" smtClean="0"/>
              <a:t>10/13</a:t>
            </a:r>
            <a:r>
              <a:rPr kumimoji="1" lang="ja-JP" altLang="en-US" sz="2400" dirty="0" smtClean="0"/>
              <a:t> （火）にあります．</a:t>
            </a:r>
            <a:endParaRPr kumimoji="1" lang="en-US" altLang="ja-JP" sz="2400" dirty="0" smtClean="0"/>
          </a:p>
          <a:p>
            <a:r>
              <a:rPr lang="en-US" altLang="ja-JP" sz="2400" dirty="0" smtClean="0"/>
              <a:t>	</a:t>
            </a:r>
            <a:r>
              <a:rPr lang="ja-JP" altLang="en-US" sz="2400" dirty="0" smtClean="0"/>
              <a:t>よかったら聞いてください．</a:t>
            </a:r>
            <a:endParaRPr kumimoji="1" lang="ja-JP" altLang="en-US" sz="24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先ほどの</a:t>
            </a:r>
            <a:r>
              <a:rPr kumimoji="1" lang="en-US" altLang="ja-JP" dirty="0" smtClean="0"/>
              <a:t>CFG</a:t>
            </a:r>
            <a:r>
              <a:rPr lang="ja-JP" altLang="en-US" dirty="0" smtClean="0"/>
              <a:t>例</a:t>
            </a:r>
            <a:r>
              <a:rPr kumimoji="1" lang="ja-JP" altLang="en-US" dirty="0" smtClean="0"/>
              <a:t>の状態遷移表現</a:t>
            </a:r>
            <a:endParaRPr kumimoji="1" lang="ja-JP" altLang="en-US" dirty="0"/>
          </a:p>
        </p:txBody>
      </p:sp>
      <p:sp>
        <p:nvSpPr>
          <p:cNvPr id="3" name="コンテンツ プレースホルダー 2"/>
          <p:cNvSpPr>
            <a:spLocks noGrp="1"/>
          </p:cNvSpPr>
          <p:nvPr>
            <p:ph idx="1"/>
          </p:nvPr>
        </p:nvSpPr>
        <p:spPr>
          <a:xfrm>
            <a:off x="395536" y="1340768"/>
            <a:ext cx="4978896" cy="1800200"/>
          </a:xfrm>
        </p:spPr>
        <p:txBody>
          <a:bodyPr>
            <a:normAutofit fontScale="92500" lnSpcReduction="20000"/>
          </a:bodyPr>
          <a:lstStyle/>
          <a:p>
            <a:r>
              <a:rPr kumimoji="1" lang="ja-JP" altLang="en-US" dirty="0" smtClean="0"/>
              <a:t>ひとつひとつの記号を</a:t>
            </a:r>
            <a:r>
              <a:rPr lang="ja-JP" altLang="en-US" dirty="0" smtClean="0"/>
              <a:t>認識すると状態が遷移する単純なモデル</a:t>
            </a:r>
            <a:endParaRPr lang="en-US" altLang="ja-JP" dirty="0" smtClean="0"/>
          </a:p>
          <a:p>
            <a:r>
              <a:rPr kumimoji="1" lang="en-US" altLang="ja-JP" dirty="0" err="1" smtClean="0"/>
              <a:t>ε</a:t>
            </a:r>
            <a:r>
              <a:rPr kumimoji="1" lang="ja-JP" altLang="en-US" dirty="0" smtClean="0"/>
              <a:t> （空入力）遷移も考える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19</a:t>
            </a:fld>
            <a:endParaRPr lang="en-US" altLang="ja-JP"/>
          </a:p>
        </p:txBody>
      </p:sp>
      <p:grpSp>
        <p:nvGrpSpPr>
          <p:cNvPr id="55" name="図形グループ 54"/>
          <p:cNvGrpSpPr/>
          <p:nvPr/>
        </p:nvGrpSpPr>
        <p:grpSpPr>
          <a:xfrm>
            <a:off x="240505" y="3923764"/>
            <a:ext cx="8723983" cy="1521460"/>
            <a:chOff x="240505" y="3923764"/>
            <a:chExt cx="8723983" cy="1521460"/>
          </a:xfrm>
        </p:grpSpPr>
        <p:sp>
          <p:nvSpPr>
            <p:cNvPr id="6" name="角丸四角形 5"/>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7" name="角丸四角形 6"/>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8" name="直線矢印コネクタ 15"/>
            <p:cNvCxnSpPr>
              <a:stCxn id="7" idx="1"/>
              <a:endCxn id="6"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2" name="曲線コネクタ 11"/>
            <p:cNvCxnSpPr>
              <a:stCxn id="18" idx="1"/>
              <a:endCxn id="18"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8" name="正方形/長方形 17"/>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4" name="曲線コネクタ 23"/>
            <p:cNvCxnSpPr>
              <a:stCxn id="25" idx="1"/>
              <a:endCxn id="25"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5" name="正方形/長方形 24"/>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29" name="テキスト ボックス 28"/>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30" name="テキスト ボックス 29"/>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31" name="角丸四角形 30"/>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32" name="直線矢印コネクタ 15"/>
            <p:cNvCxnSpPr>
              <a:stCxn id="31" idx="1"/>
              <a:endCxn id="7"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33" name="曲線コネクタ 32"/>
            <p:cNvCxnSpPr>
              <a:stCxn id="34" idx="1"/>
              <a:endCxn id="34"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36" name="テキスト ボックス 35"/>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2" name="角丸四角形 41"/>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43" name="直線矢印コネクタ 15"/>
            <p:cNvCxnSpPr>
              <a:stCxn id="42" idx="1"/>
              <a:endCxn id="31"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4" name="曲線コネクタ 43"/>
            <p:cNvCxnSpPr>
              <a:stCxn id="45" idx="1"/>
              <a:endCxn id="45"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正方形/長方形 44"/>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47" name="テキスト ボックス 46"/>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9" name="角丸四角形 48"/>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50" name="直線矢印コネクタ 15"/>
            <p:cNvCxnSpPr>
              <a:stCxn id="49"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pic>
        <p:nvPicPr>
          <p:cNvPr id="9" name="図 8"/>
          <p:cNvPicPr>
            <a:picLocks noChangeAspect="1"/>
          </p:cNvPicPr>
          <p:nvPr/>
        </p:nvPicPr>
        <p:blipFill>
          <a:blip r:embed="rId2"/>
          <a:stretch>
            <a:fillRect/>
          </a:stretch>
        </p:blipFill>
        <p:spPr>
          <a:xfrm>
            <a:off x="5436096" y="1196752"/>
            <a:ext cx="3480048" cy="2610036"/>
          </a:xfrm>
          <a:prstGeom prst="rect">
            <a:avLst/>
          </a:prstGeom>
        </p:spPr>
      </p:pic>
    </p:spTree>
    <p:extLst>
      <p:ext uri="{BB962C8B-B14F-4D97-AF65-F5344CB8AC3E}">
        <p14:creationId xmlns:p14="http://schemas.microsoft.com/office/powerpoint/2010/main" val="231800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(1</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20</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7" idx="2"/>
            <a:endCxn id="16" idx="0"/>
          </p:cNvCxnSpPr>
          <p:nvPr/>
        </p:nvCxnSpPr>
        <p:spPr>
          <a:xfrm rot="5400000">
            <a:off x="905593" y="4467115"/>
            <a:ext cx="648072" cy="15601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26" idx="1"/>
          </p:cNvCxnSpPr>
          <p:nvPr/>
        </p:nvCxnSpPr>
        <p:spPr>
          <a:xfrm>
            <a:off x="1691680" y="5193196"/>
            <a:ext cx="1556911" cy="589551"/>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0" name="図形グループ 19"/>
          <p:cNvGrpSpPr/>
          <p:nvPr/>
        </p:nvGrpSpPr>
        <p:grpSpPr>
          <a:xfrm>
            <a:off x="3248591" y="4602294"/>
            <a:ext cx="1179393" cy="1500234"/>
            <a:chOff x="3347864" y="4881094"/>
            <a:chExt cx="675337" cy="1500234"/>
          </a:xfrm>
        </p:grpSpPr>
        <p:grpSp>
          <p:nvGrpSpPr>
            <p:cNvPr id="21" name="図形グループ 20"/>
            <p:cNvGrpSpPr/>
            <p:nvPr/>
          </p:nvGrpSpPr>
          <p:grpSpPr>
            <a:xfrm>
              <a:off x="3347864" y="5089439"/>
              <a:ext cx="675337" cy="1291787"/>
              <a:chOff x="971600" y="1277270"/>
              <a:chExt cx="504056" cy="2583574"/>
            </a:xfrm>
          </p:grpSpPr>
          <p:sp>
            <p:nvSpPr>
              <p:cNvPr id="26" name="正方形/長方形 25"/>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私</a:t>
                </a:r>
                <a:r>
                  <a:rPr lang="fr-FR" altLang="ja-JP" sz="1600" dirty="0" smtClean="0"/>
                  <a:t>'</a:t>
                </a:r>
                <a:endParaRPr kumimoji="1" lang="ja-JP" altLang="en-US" sz="1600" dirty="0"/>
              </a:p>
            </p:txBody>
          </p:sp>
          <p:sp>
            <p:nvSpPr>
              <p:cNvPr id="27" name="正方形/長方形 26"/>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28" name="正方形/長方形 27"/>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29" name="正方形/長方形 28"/>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30" name="正方形/長方形 29"/>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31" name="正方形/長方形 30"/>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22" name="図形グループ 21"/>
            <p:cNvGrpSpPr/>
            <p:nvPr/>
          </p:nvGrpSpPr>
          <p:grpSpPr>
            <a:xfrm>
              <a:off x="3347864" y="4881094"/>
              <a:ext cx="675337" cy="1500233"/>
              <a:chOff x="3347864" y="4857750"/>
              <a:chExt cx="675337" cy="1415566"/>
            </a:xfrm>
          </p:grpSpPr>
          <p:cxnSp>
            <p:nvCxnSpPr>
              <p:cNvPr id="24" name="直線コネクタ 23"/>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25" name="直線コネクタ 24"/>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23" name="直線コネクタ 22"/>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32" name="正方形/長方形 31"/>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
        <p:nvSpPr>
          <p:cNvPr id="35" name="正方形/長方形 34"/>
          <p:cNvSpPr/>
          <p:nvPr/>
        </p:nvSpPr>
        <p:spPr>
          <a:xfrm>
            <a:off x="1403648" y="566124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(0)</a:t>
            </a:r>
            <a:endParaRPr kumimoji="1" lang="ja-JP" altLang="en-US" dirty="0"/>
          </a:p>
        </p:txBody>
      </p:sp>
      <p:cxnSp>
        <p:nvCxnSpPr>
          <p:cNvPr id="36" name="直線コネクタ 21"/>
          <p:cNvCxnSpPr>
            <a:stCxn id="16" idx="2"/>
            <a:endCxn id="35" idx="1"/>
          </p:cNvCxnSpPr>
          <p:nvPr/>
        </p:nvCxnSpPr>
        <p:spPr>
          <a:xfrm rot="16200000" flipH="1">
            <a:off x="1061610" y="560724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grpSp>
        <p:nvGrpSpPr>
          <p:cNvPr id="38" name="図形グループ 37"/>
          <p:cNvGrpSpPr/>
          <p:nvPr/>
        </p:nvGrpSpPr>
        <p:grpSpPr>
          <a:xfrm>
            <a:off x="240505" y="1628800"/>
            <a:ext cx="8723983" cy="1521460"/>
            <a:chOff x="240505" y="3923764"/>
            <a:chExt cx="8723983" cy="1521460"/>
          </a:xfrm>
        </p:grpSpPr>
        <p:sp>
          <p:nvSpPr>
            <p:cNvPr id="39" name="角丸四角形 38"/>
            <p:cNvSpPr/>
            <p:nvPr/>
          </p:nvSpPr>
          <p:spPr>
            <a:xfrm>
              <a:off x="240505"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40" name="角丸四角形 39"/>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41" name="直線矢印コネクタ 15"/>
            <p:cNvCxnSpPr>
              <a:stCxn id="40" idx="1"/>
              <a:endCxn id="39"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2" name="曲線コネクタ 41"/>
            <p:cNvCxnSpPr>
              <a:stCxn id="43" idx="1"/>
              <a:endCxn id="43"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3" name="正方形/長方形 42"/>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4" name="曲線コネクタ 43"/>
            <p:cNvCxnSpPr>
              <a:stCxn id="45" idx="1"/>
              <a:endCxn id="45"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正方形/長方形 44"/>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7" name="テキスト ボックス 46"/>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48" name="テキスト ボックス 47"/>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9" name="角丸四角形 48"/>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50" name="直線矢印コネクタ 15"/>
            <p:cNvCxnSpPr>
              <a:stCxn id="49" idx="1"/>
              <a:endCxn id="40"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1" name="曲線コネクタ 50"/>
            <p:cNvCxnSpPr>
              <a:stCxn id="52" idx="1"/>
              <a:endCxn id="52"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2" name="正方形/長方形 51"/>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54" name="テキスト ボックス 53"/>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55" name="角丸四角形 54"/>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56" name="直線矢印コネクタ 15"/>
            <p:cNvCxnSpPr>
              <a:stCxn id="55" idx="1"/>
              <a:endCxn id="49"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7" name="曲線コネクタ 56"/>
            <p:cNvCxnSpPr>
              <a:stCxn id="58" idx="1"/>
              <a:endCxn id="58"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8" name="正方形/長方形 57"/>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60" name="テキスト ボックス 59"/>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61" name="角丸四角形 60"/>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62" name="直線矢印コネクタ 15"/>
            <p:cNvCxnSpPr>
              <a:stCxn id="61"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64" name="テキスト ボックス 63"/>
          <p:cNvSpPr txBox="1"/>
          <p:nvPr/>
        </p:nvSpPr>
        <p:spPr>
          <a:xfrm>
            <a:off x="1763688" y="4869160"/>
            <a:ext cx="1068321" cy="369332"/>
          </a:xfrm>
          <a:prstGeom prst="rect">
            <a:avLst/>
          </a:prstGeom>
          <a:noFill/>
        </p:spPr>
        <p:txBody>
          <a:bodyPr wrap="none" rtlCol="0">
            <a:spAutoFit/>
          </a:bodyPr>
          <a:lstStyle/>
          <a:p>
            <a:r>
              <a:rPr lang="en-US" altLang="ja-JP" dirty="0" smtClean="0"/>
              <a:t>push </a:t>
            </a:r>
            <a:r>
              <a:rPr lang="fr-FR" altLang="ja-JP" dirty="0" smtClean="0"/>
              <a:t>'</a:t>
            </a:r>
            <a:r>
              <a:rPr lang="ja-JP" altLang="en-US" dirty="0" smtClean="0"/>
              <a:t>私</a:t>
            </a:r>
            <a:r>
              <a:rPr lang="fr-FR" altLang="ja-JP" dirty="0" smtClean="0"/>
              <a:t>'</a:t>
            </a:r>
            <a:endParaRPr lang="ja-JP" altLang="en-US" dirty="0"/>
          </a:p>
        </p:txBody>
      </p:sp>
      <p:sp>
        <p:nvSpPr>
          <p:cNvPr id="65" name="コンテンツ プレースホルダー 2"/>
          <p:cNvSpPr txBox="1">
            <a:spLocks/>
          </p:cNvSpPr>
          <p:nvPr/>
        </p:nvSpPr>
        <p:spPr>
          <a:xfrm>
            <a:off x="4427984" y="3645024"/>
            <a:ext cx="4032448"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入力された記号をスタックにプッシュ</a:t>
            </a:r>
            <a:endParaRPr lang="ja-JP" altLang="en-US" dirty="0"/>
          </a:p>
        </p:txBody>
      </p:sp>
    </p:spTree>
    <p:extLst>
      <p:ext uri="{BB962C8B-B14F-4D97-AF65-F5344CB8AC3E}">
        <p14:creationId xmlns:p14="http://schemas.microsoft.com/office/powerpoint/2010/main" val="2635901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(2</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21</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7" idx="2"/>
            <a:endCxn id="16" idx="0"/>
          </p:cNvCxnSpPr>
          <p:nvPr/>
        </p:nvCxnSpPr>
        <p:spPr>
          <a:xfrm rot="5400000">
            <a:off x="905593" y="4467115"/>
            <a:ext cx="648072" cy="15601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arrow"/>
            <a:tailEnd type="non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(0)</a:t>
            </a:r>
            <a:br>
              <a:rPr kumimoji="1" lang="en-US" altLang="ja-JP" dirty="0" smtClean="0"/>
            </a:br>
            <a:r>
              <a:rPr kumimoji="1" lang="en-US" altLang="ja-JP" dirty="0" smtClean="0"/>
              <a:t>→(1)</a:t>
            </a:r>
            <a:endParaRPr kumimoji="1" lang="ja-JP" altLang="en-US" dirty="0"/>
          </a:p>
        </p:txBody>
      </p:sp>
      <p:cxnSp>
        <p:nvCxnSpPr>
          <p:cNvPr id="36" name="直線コネクタ 21"/>
          <p:cNvCxnSpPr>
            <a:stCxn id="16" idx="2"/>
            <a:endCxn id="35"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grpSp>
        <p:nvGrpSpPr>
          <p:cNvPr id="38" name="図形グループ 37"/>
          <p:cNvGrpSpPr/>
          <p:nvPr/>
        </p:nvGrpSpPr>
        <p:grpSpPr>
          <a:xfrm>
            <a:off x="240505" y="1628800"/>
            <a:ext cx="8723983" cy="1521460"/>
            <a:chOff x="240505" y="3923764"/>
            <a:chExt cx="8723983" cy="1521460"/>
          </a:xfrm>
        </p:grpSpPr>
        <p:sp>
          <p:nvSpPr>
            <p:cNvPr id="39" name="角丸四角形 38"/>
            <p:cNvSpPr/>
            <p:nvPr/>
          </p:nvSpPr>
          <p:spPr>
            <a:xfrm>
              <a:off x="240505"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40" name="角丸四角形 39"/>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41" name="直線矢印コネクタ 15"/>
            <p:cNvCxnSpPr>
              <a:stCxn id="40" idx="1"/>
              <a:endCxn id="39"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2" name="曲線コネクタ 41"/>
            <p:cNvCxnSpPr>
              <a:stCxn id="43" idx="1"/>
              <a:endCxn id="43"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3" name="正方形/長方形 42"/>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4" name="曲線コネクタ 43"/>
            <p:cNvCxnSpPr>
              <a:stCxn id="45" idx="1"/>
              <a:endCxn id="45"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正方形/長方形 44"/>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7" name="テキスト ボックス 46"/>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48" name="テキスト ボックス 47"/>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9" name="角丸四角形 48"/>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50" name="直線矢印コネクタ 15"/>
            <p:cNvCxnSpPr>
              <a:stCxn id="49" idx="1"/>
              <a:endCxn id="40"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1" name="曲線コネクタ 50"/>
            <p:cNvCxnSpPr>
              <a:stCxn id="52" idx="1"/>
              <a:endCxn id="52"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2" name="正方形/長方形 51"/>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54" name="テキスト ボックス 53"/>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55" name="角丸四角形 54"/>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56" name="直線矢印コネクタ 15"/>
            <p:cNvCxnSpPr>
              <a:stCxn id="55" idx="1"/>
              <a:endCxn id="49"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7" name="曲線コネクタ 56"/>
            <p:cNvCxnSpPr>
              <a:stCxn id="58" idx="1"/>
              <a:endCxn id="58"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8" name="正方形/長方形 57"/>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60" name="テキスト ボックス 59"/>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61" name="角丸四角形 60"/>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62" name="直線矢印コネクタ 15"/>
            <p:cNvCxnSpPr>
              <a:stCxn id="61"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64" name="テキスト ボックス 63"/>
          <p:cNvSpPr txBox="1"/>
          <p:nvPr/>
        </p:nvSpPr>
        <p:spPr>
          <a:xfrm>
            <a:off x="1763688" y="4869160"/>
            <a:ext cx="569800" cy="369332"/>
          </a:xfrm>
          <a:prstGeom prst="rect">
            <a:avLst/>
          </a:prstGeom>
          <a:noFill/>
        </p:spPr>
        <p:txBody>
          <a:bodyPr wrap="none" rtlCol="0">
            <a:spAutoFit/>
          </a:bodyPr>
          <a:lstStyle/>
          <a:p>
            <a:r>
              <a:rPr lang="en-US" altLang="ja-JP" dirty="0" smtClean="0"/>
              <a:t>pop</a:t>
            </a:r>
            <a:endParaRPr lang="ja-JP" altLang="en-US" dirty="0"/>
          </a:p>
        </p:txBody>
      </p:sp>
      <p:sp>
        <p:nvSpPr>
          <p:cNvPr id="65" name="コンテンツ プレースホルダー 2"/>
          <p:cNvSpPr txBox="1">
            <a:spLocks/>
          </p:cNvSpPr>
          <p:nvPr/>
        </p:nvSpPr>
        <p:spPr>
          <a:xfrm>
            <a:off x="4427984"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smtClean="0"/>
              <a:t>pop </a:t>
            </a:r>
            <a:r>
              <a:rPr lang="ja-JP" altLang="en-US" dirty="0" smtClean="0"/>
              <a:t>した記号を評価し，状態を変化させる</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私</a:t>
                </a:r>
                <a:r>
                  <a:rPr lang="fr-FR" altLang="ja-JP" sz="1600" dirty="0" smtClean="0"/>
                  <a:t>'</a:t>
                </a:r>
                <a:r>
                  <a:rPr lang="en-US" altLang="ja-JP" sz="1600" dirty="0" smtClean="0"/>
                  <a:t>→</a:t>
                </a:r>
                <a:r>
                  <a:rPr lang="en-US" altLang="ja-JP" sz="1600" dirty="0" err="1" smtClean="0"/>
                  <a:t>ε</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Tree>
    <p:extLst>
      <p:ext uri="{BB962C8B-B14F-4D97-AF65-F5344CB8AC3E}">
        <p14:creationId xmlns:p14="http://schemas.microsoft.com/office/powerpoint/2010/main" val="716869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(3</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22</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8" idx="2"/>
            <a:endCxn id="16" idx="0"/>
          </p:cNvCxnSpPr>
          <p:nvPr/>
        </p:nvCxnSpPr>
        <p:spPr>
          <a:xfrm rot="5400000">
            <a:off x="1385647" y="3987062"/>
            <a:ext cx="648072" cy="1116125"/>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2483768" y="429309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6" name="直線コネクタ 21"/>
          <p:cNvCxnSpPr>
            <a:stCxn id="16" idx="2"/>
            <a:endCxn id="59" idx="1"/>
          </p:cNvCxnSpPr>
          <p:nvPr/>
        </p:nvCxnSpPr>
        <p:spPr>
          <a:xfrm rot="16200000" flipH="1">
            <a:off x="1061610" y="560724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763688" y="4869160"/>
            <a:ext cx="1068321" cy="369332"/>
          </a:xfrm>
          <a:prstGeom prst="rect">
            <a:avLst/>
          </a:prstGeom>
          <a:noFill/>
        </p:spPr>
        <p:txBody>
          <a:bodyPr wrap="none" rtlCol="0">
            <a:spAutoFit/>
          </a:bodyPr>
          <a:lstStyle/>
          <a:p>
            <a:r>
              <a:rPr lang="en-US" altLang="ja-JP" dirty="0" smtClean="0"/>
              <a:t>push </a:t>
            </a:r>
            <a:r>
              <a:rPr lang="fr-FR" altLang="ja-JP" dirty="0" smtClean="0"/>
              <a:t>'</a:t>
            </a:r>
            <a:r>
              <a:rPr lang="ja-JP" altLang="en-US" dirty="0" smtClean="0"/>
              <a:t>は</a:t>
            </a:r>
            <a:r>
              <a:rPr lang="fr-FR" altLang="ja-JP" dirty="0" smtClean="0"/>
              <a:t>'</a:t>
            </a:r>
            <a:endParaRPr lang="ja-JP" altLang="en-US" dirty="0"/>
          </a:p>
        </p:txBody>
      </p:sp>
      <p:sp>
        <p:nvSpPr>
          <p:cNvPr id="65" name="コンテンツ プレースホルダー 2"/>
          <p:cNvSpPr txBox="1">
            <a:spLocks/>
          </p:cNvSpPr>
          <p:nvPr/>
        </p:nvSpPr>
        <p:spPr>
          <a:xfrm>
            <a:off x="4427984"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次の記号を </a:t>
            </a:r>
            <a:r>
              <a:rPr lang="en-US" altLang="ja-JP" dirty="0" smtClean="0"/>
              <a:t>push</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は</a:t>
                </a:r>
                <a:r>
                  <a:rPr lang="fr-FR" altLang="ja-JP" sz="1600" dirty="0" smtClean="0"/>
                  <a:t>'</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grpSp>
        <p:nvGrpSpPr>
          <p:cNvPr id="79" name="図形グループ 78"/>
          <p:cNvGrpSpPr/>
          <p:nvPr/>
        </p:nvGrpSpPr>
        <p:grpSpPr>
          <a:xfrm>
            <a:off x="240505" y="1628800"/>
            <a:ext cx="8723983" cy="1521460"/>
            <a:chOff x="240505" y="3923764"/>
            <a:chExt cx="8723983" cy="1521460"/>
          </a:xfrm>
        </p:grpSpPr>
        <p:sp>
          <p:nvSpPr>
            <p:cNvPr id="80" name="角丸四角形 79"/>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81" name="角丸四角形 80"/>
            <p:cNvSpPr/>
            <p:nvPr/>
          </p:nvSpPr>
          <p:spPr>
            <a:xfrm>
              <a:off x="2308406"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82" name="直線矢印コネクタ 15"/>
            <p:cNvCxnSpPr>
              <a:stCxn id="81" idx="1"/>
              <a:endCxn id="80"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3" name="曲線コネクタ 82"/>
            <p:cNvCxnSpPr>
              <a:stCxn id="84" idx="1"/>
              <a:endCxn id="84"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4" name="正方形/長方形 83"/>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5" name="曲線コネクタ 84"/>
            <p:cNvCxnSpPr>
              <a:stCxn id="86" idx="1"/>
              <a:endCxn id="86"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6" name="正方形/長方形 85"/>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88" name="テキスト ボックス 87"/>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89" name="テキスト ボックス 88"/>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0" name="角丸四角形 89"/>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91" name="直線矢印コネクタ 15"/>
            <p:cNvCxnSpPr>
              <a:stCxn id="90" idx="1"/>
              <a:endCxn id="81"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2" name="曲線コネクタ 91"/>
            <p:cNvCxnSpPr>
              <a:stCxn id="93" idx="1"/>
              <a:endCxn id="93"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95" name="テキスト ボックス 94"/>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6" name="角丸四角形 95"/>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97" name="直線矢印コネクタ 15"/>
            <p:cNvCxnSpPr>
              <a:stCxn id="96" idx="1"/>
              <a:endCxn id="90"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8" name="曲線コネクタ 97"/>
            <p:cNvCxnSpPr>
              <a:stCxn id="99" idx="1"/>
              <a:endCxn id="99"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テキスト ボックス 99"/>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01" name="テキスト ボックス 100"/>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2" name="角丸四角形 101"/>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03" name="直線矢印コネクタ 15"/>
            <p:cNvCxnSpPr>
              <a:stCxn id="102"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59" name="正方形/長方形 58"/>
          <p:cNvSpPr/>
          <p:nvPr/>
        </p:nvSpPr>
        <p:spPr>
          <a:xfrm>
            <a:off x="1403648" y="566124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(1)</a:t>
            </a:r>
            <a:endParaRPr kumimoji="1" lang="ja-JP" altLang="en-US" dirty="0"/>
          </a:p>
        </p:txBody>
      </p:sp>
    </p:spTree>
    <p:extLst>
      <p:ext uri="{BB962C8B-B14F-4D97-AF65-F5344CB8AC3E}">
        <p14:creationId xmlns:p14="http://schemas.microsoft.com/office/powerpoint/2010/main" val="2030794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(4</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23</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arrow"/>
            <a:tailEnd type="non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35" name="正方形/長方形 34"/>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(1)</a:t>
            </a:r>
            <a:br>
              <a:rPr kumimoji="1" lang="en-US" altLang="ja-JP" dirty="0" smtClean="0"/>
            </a:br>
            <a:r>
              <a:rPr kumimoji="1" lang="en-US" altLang="ja-JP" dirty="0" smtClean="0"/>
              <a:t>→(2)</a:t>
            </a:r>
            <a:endParaRPr kumimoji="1" lang="ja-JP" altLang="en-US" dirty="0"/>
          </a:p>
        </p:txBody>
      </p:sp>
      <p:cxnSp>
        <p:nvCxnSpPr>
          <p:cNvPr id="36" name="直線コネクタ 21"/>
          <p:cNvCxnSpPr>
            <a:stCxn id="16" idx="2"/>
            <a:endCxn id="35"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763688" y="4869160"/>
            <a:ext cx="569800" cy="369332"/>
          </a:xfrm>
          <a:prstGeom prst="rect">
            <a:avLst/>
          </a:prstGeom>
          <a:noFill/>
        </p:spPr>
        <p:txBody>
          <a:bodyPr wrap="none" rtlCol="0">
            <a:spAutoFit/>
          </a:bodyPr>
          <a:lstStyle/>
          <a:p>
            <a:r>
              <a:rPr lang="en-US" altLang="ja-JP" dirty="0" smtClean="0"/>
              <a:t>pop</a:t>
            </a:r>
            <a:endParaRPr lang="ja-JP" altLang="en-US" dirty="0"/>
          </a:p>
        </p:txBody>
      </p:sp>
      <p:sp>
        <p:nvSpPr>
          <p:cNvPr id="65" name="コンテンツ プレースホルダー 2"/>
          <p:cNvSpPr txBox="1">
            <a:spLocks/>
          </p:cNvSpPr>
          <p:nvPr/>
        </p:nvSpPr>
        <p:spPr>
          <a:xfrm>
            <a:off x="4427984"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smtClean="0"/>
              <a:t>pop </a:t>
            </a:r>
            <a:r>
              <a:rPr lang="ja-JP" altLang="en-US" dirty="0" smtClean="0"/>
              <a:t>した記号を評価し，状態を変化させる</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は</a:t>
                </a:r>
                <a:r>
                  <a:rPr lang="fr-FR" altLang="ja-JP" sz="1600" dirty="0" smtClean="0"/>
                  <a:t>'</a:t>
                </a:r>
                <a:r>
                  <a:rPr lang="en-US" altLang="ja-JP" sz="1600" dirty="0" smtClean="0"/>
                  <a:t>→</a:t>
                </a:r>
                <a:r>
                  <a:rPr lang="en-US" altLang="ja-JP" sz="1600" dirty="0" err="1" smtClean="0"/>
                  <a:t>ε</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grpSp>
        <p:nvGrpSpPr>
          <p:cNvPr id="79" name="図形グループ 78"/>
          <p:cNvGrpSpPr/>
          <p:nvPr/>
        </p:nvGrpSpPr>
        <p:grpSpPr>
          <a:xfrm>
            <a:off x="240505" y="1628800"/>
            <a:ext cx="8723983" cy="1521460"/>
            <a:chOff x="240505" y="3923764"/>
            <a:chExt cx="8723983" cy="1521460"/>
          </a:xfrm>
        </p:grpSpPr>
        <p:sp>
          <p:nvSpPr>
            <p:cNvPr id="80" name="角丸四角形 79"/>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81" name="角丸四角形 80"/>
            <p:cNvSpPr/>
            <p:nvPr/>
          </p:nvSpPr>
          <p:spPr>
            <a:xfrm>
              <a:off x="2308406"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82" name="直線矢印コネクタ 15"/>
            <p:cNvCxnSpPr>
              <a:stCxn id="81" idx="1"/>
              <a:endCxn id="80"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3" name="曲線コネクタ 82"/>
            <p:cNvCxnSpPr>
              <a:stCxn id="84" idx="1"/>
              <a:endCxn id="84"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4" name="正方形/長方形 83"/>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5" name="曲線コネクタ 84"/>
            <p:cNvCxnSpPr>
              <a:stCxn id="86" idx="1"/>
              <a:endCxn id="86"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6" name="正方形/長方形 85"/>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88" name="テキスト ボックス 87"/>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89" name="テキスト ボックス 88"/>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0" name="角丸四角形 89"/>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91" name="直線矢印コネクタ 15"/>
            <p:cNvCxnSpPr>
              <a:stCxn id="90" idx="1"/>
              <a:endCxn id="81"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2" name="曲線コネクタ 91"/>
            <p:cNvCxnSpPr>
              <a:stCxn id="93" idx="1"/>
              <a:endCxn id="93"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95" name="テキスト ボックス 94"/>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6" name="角丸四角形 95"/>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97" name="直線矢印コネクタ 15"/>
            <p:cNvCxnSpPr>
              <a:stCxn id="96" idx="1"/>
              <a:endCxn id="90"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8" name="曲線コネクタ 97"/>
            <p:cNvCxnSpPr>
              <a:stCxn id="99" idx="1"/>
              <a:endCxn id="99"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テキスト ボックス 99"/>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01" name="テキスト ボックス 100"/>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2" name="角丸四角形 101"/>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03" name="直線矢印コネクタ 15"/>
            <p:cNvCxnSpPr>
              <a:stCxn id="102"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cxnSp>
        <p:nvCxnSpPr>
          <p:cNvPr id="105" name="直線矢印コネクタ 15"/>
          <p:cNvCxnSpPr>
            <a:stCxn id="8" idx="2"/>
            <a:endCxn id="16" idx="0"/>
          </p:cNvCxnSpPr>
          <p:nvPr/>
        </p:nvCxnSpPr>
        <p:spPr>
          <a:xfrm rot="5400000">
            <a:off x="1385647" y="3987062"/>
            <a:ext cx="648072" cy="1116125"/>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6" name="右矢印 105"/>
          <p:cNvSpPr/>
          <p:nvPr/>
        </p:nvSpPr>
        <p:spPr>
          <a:xfrm>
            <a:off x="2483768" y="429309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932992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(5</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24</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9" idx="2"/>
            <a:endCxn id="16" idx="0"/>
          </p:cNvCxnSpPr>
          <p:nvPr/>
        </p:nvCxnSpPr>
        <p:spPr>
          <a:xfrm rot="5400000">
            <a:off x="1865700" y="3507009"/>
            <a:ext cx="648072" cy="2076231"/>
          </a:xfrm>
          <a:prstGeom prst="bentConnector3">
            <a:avLst>
              <a:gd name="adj1" fmla="val 58166"/>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187624" y="429309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6" name="直線コネクタ 21"/>
          <p:cNvCxnSpPr>
            <a:stCxn id="16" idx="2"/>
            <a:endCxn id="59" idx="1"/>
          </p:cNvCxnSpPr>
          <p:nvPr/>
        </p:nvCxnSpPr>
        <p:spPr>
          <a:xfrm rot="16200000" flipH="1">
            <a:off x="1061610" y="560724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763688" y="4869160"/>
            <a:ext cx="1290137" cy="369332"/>
          </a:xfrm>
          <a:prstGeom prst="rect">
            <a:avLst/>
          </a:prstGeom>
          <a:noFill/>
        </p:spPr>
        <p:txBody>
          <a:bodyPr wrap="none" rtlCol="0">
            <a:spAutoFit/>
          </a:bodyPr>
          <a:lstStyle/>
          <a:p>
            <a:r>
              <a:rPr lang="en-US" altLang="ja-JP" dirty="0" smtClean="0"/>
              <a:t>push </a:t>
            </a:r>
            <a:r>
              <a:rPr lang="fr-FR" altLang="ja-JP" dirty="0" smtClean="0"/>
              <a:t>'</a:t>
            </a:r>
            <a:r>
              <a:rPr lang="ja-JP" altLang="en-US" dirty="0" smtClean="0"/>
              <a:t>話す</a:t>
            </a:r>
            <a:r>
              <a:rPr lang="fr-FR" altLang="ja-JP" dirty="0" smtClean="0"/>
              <a:t>'</a:t>
            </a:r>
            <a:endParaRPr lang="ja-JP" altLang="en-US" dirty="0"/>
          </a:p>
        </p:txBody>
      </p:sp>
      <p:sp>
        <p:nvSpPr>
          <p:cNvPr id="65" name="コンテンツ プレースホルダー 2"/>
          <p:cNvSpPr txBox="1">
            <a:spLocks/>
          </p:cNvSpPr>
          <p:nvPr/>
        </p:nvSpPr>
        <p:spPr>
          <a:xfrm>
            <a:off x="4427984"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次の記号を </a:t>
            </a:r>
            <a:r>
              <a:rPr lang="en-US" altLang="ja-JP" dirty="0" smtClean="0"/>
              <a:t>push</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話す</a:t>
                </a:r>
                <a:r>
                  <a:rPr lang="fr-FR" altLang="ja-JP" sz="1600" dirty="0" smtClean="0"/>
                  <a:t>'</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
        <p:nvSpPr>
          <p:cNvPr id="59" name="正方形/長方形 58"/>
          <p:cNvSpPr/>
          <p:nvPr/>
        </p:nvSpPr>
        <p:spPr>
          <a:xfrm>
            <a:off x="1403648" y="566124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(2)</a:t>
            </a:r>
            <a:endParaRPr kumimoji="1" lang="ja-JP" altLang="en-US" dirty="0"/>
          </a:p>
        </p:txBody>
      </p:sp>
      <p:grpSp>
        <p:nvGrpSpPr>
          <p:cNvPr id="58" name="図形グループ 57"/>
          <p:cNvGrpSpPr/>
          <p:nvPr/>
        </p:nvGrpSpPr>
        <p:grpSpPr>
          <a:xfrm>
            <a:off x="240505" y="1628800"/>
            <a:ext cx="8723983" cy="1521460"/>
            <a:chOff x="240505" y="3923764"/>
            <a:chExt cx="8723983" cy="1521460"/>
          </a:xfrm>
        </p:grpSpPr>
        <p:sp>
          <p:nvSpPr>
            <p:cNvPr id="60" name="角丸四角形 59"/>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61" name="角丸四角形 60"/>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62" name="直線矢印コネクタ 15"/>
            <p:cNvCxnSpPr>
              <a:stCxn id="61" idx="1"/>
              <a:endCxn id="60"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63" name="曲線コネクタ 62"/>
            <p:cNvCxnSpPr>
              <a:stCxn id="105" idx="1"/>
              <a:endCxn id="105"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5" name="正方形/長方形 104"/>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6" name="曲線コネクタ 105"/>
            <p:cNvCxnSpPr>
              <a:stCxn id="107" idx="1"/>
              <a:endCxn id="107"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7" name="正方形/長方形 106"/>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8" name="テキスト ボックス 107"/>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9" name="テキスト ボックス 108"/>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110" name="テキスト ボックス 109"/>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11" name="角丸四角形 110"/>
            <p:cNvSpPr/>
            <p:nvPr/>
          </p:nvSpPr>
          <p:spPr>
            <a:xfrm>
              <a:off x="4272953"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112" name="直線矢印コネクタ 15"/>
            <p:cNvCxnSpPr>
              <a:stCxn id="111" idx="1"/>
              <a:endCxn id="61"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13" name="曲線コネクタ 112"/>
            <p:cNvCxnSpPr>
              <a:stCxn id="114" idx="1"/>
              <a:endCxn id="114"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14" name="正方形/長方形 113"/>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116" name="テキスト ボックス 115"/>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17" name="角丸四角形 116"/>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118" name="直線矢印コネクタ 15"/>
            <p:cNvCxnSpPr>
              <a:stCxn id="117" idx="1"/>
              <a:endCxn id="111"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19" name="曲線コネクタ 118"/>
            <p:cNvCxnSpPr>
              <a:stCxn id="120" idx="1"/>
              <a:endCxn id="120"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20" name="正方形/長方形 119"/>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22" name="テキスト ボックス 121"/>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23" name="角丸四角形 122"/>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24" name="直線矢印コネクタ 15"/>
            <p:cNvCxnSpPr>
              <a:stCxn id="123"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25" name="テキスト ボックス 124"/>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Tree>
    <p:extLst>
      <p:ext uri="{BB962C8B-B14F-4D97-AF65-F5344CB8AC3E}">
        <p14:creationId xmlns:p14="http://schemas.microsoft.com/office/powerpoint/2010/main" val="127916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(6</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25</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arrow"/>
            <a:tailEnd type="non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35" name="正方形/長方形 34"/>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(2)</a:t>
            </a:r>
            <a:br>
              <a:rPr kumimoji="1" lang="en-US" altLang="ja-JP" dirty="0" smtClean="0"/>
            </a:br>
            <a:r>
              <a:rPr kumimoji="1" lang="en-US" altLang="ja-JP" dirty="0" smtClean="0"/>
              <a:t>→(3)</a:t>
            </a:r>
            <a:endParaRPr kumimoji="1" lang="ja-JP" altLang="en-US" dirty="0"/>
          </a:p>
        </p:txBody>
      </p:sp>
      <p:cxnSp>
        <p:nvCxnSpPr>
          <p:cNvPr id="36" name="直線コネクタ 21"/>
          <p:cNvCxnSpPr>
            <a:stCxn id="16" idx="2"/>
            <a:endCxn id="35"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763688" y="4869160"/>
            <a:ext cx="569800" cy="369332"/>
          </a:xfrm>
          <a:prstGeom prst="rect">
            <a:avLst/>
          </a:prstGeom>
          <a:noFill/>
        </p:spPr>
        <p:txBody>
          <a:bodyPr wrap="none" rtlCol="0">
            <a:spAutoFit/>
          </a:bodyPr>
          <a:lstStyle/>
          <a:p>
            <a:r>
              <a:rPr lang="en-US" altLang="ja-JP" dirty="0" smtClean="0"/>
              <a:t>pop</a:t>
            </a:r>
            <a:endParaRPr lang="ja-JP" altLang="en-US" dirty="0"/>
          </a:p>
        </p:txBody>
      </p:sp>
      <p:sp>
        <p:nvSpPr>
          <p:cNvPr id="65" name="コンテンツ プレースホルダー 2"/>
          <p:cNvSpPr txBox="1">
            <a:spLocks/>
          </p:cNvSpPr>
          <p:nvPr/>
        </p:nvSpPr>
        <p:spPr>
          <a:xfrm>
            <a:off x="4427984"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smtClean="0"/>
              <a:t>pop </a:t>
            </a:r>
            <a:r>
              <a:rPr lang="ja-JP" altLang="en-US" dirty="0" smtClean="0"/>
              <a:t>した記号を評価し，状態を変化させる</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話す</a:t>
                </a:r>
                <a:r>
                  <a:rPr lang="fr-FR" altLang="ja-JP" sz="1600" dirty="0" smtClean="0"/>
                  <a:t>'</a:t>
                </a:r>
                <a:r>
                  <a:rPr lang="en-US" altLang="ja-JP" sz="1600" dirty="0" smtClean="0"/>
                  <a:t>→</a:t>
                </a:r>
                <a:r>
                  <a:rPr lang="en-US" altLang="ja-JP" sz="1600" dirty="0" err="1" smtClean="0"/>
                  <a:t>ε</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grpSp>
        <p:nvGrpSpPr>
          <p:cNvPr id="58" name="図形グループ 57"/>
          <p:cNvGrpSpPr/>
          <p:nvPr/>
        </p:nvGrpSpPr>
        <p:grpSpPr>
          <a:xfrm>
            <a:off x="240505" y="1628800"/>
            <a:ext cx="8723983" cy="1521460"/>
            <a:chOff x="240505" y="3923764"/>
            <a:chExt cx="8723983" cy="1521460"/>
          </a:xfrm>
        </p:grpSpPr>
        <p:sp>
          <p:nvSpPr>
            <p:cNvPr id="59" name="角丸四角形 58"/>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60" name="角丸四角形 59"/>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61" name="直線矢印コネクタ 15"/>
            <p:cNvCxnSpPr>
              <a:stCxn id="60" idx="1"/>
              <a:endCxn id="59"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62" name="曲線コネクタ 61"/>
            <p:cNvCxnSpPr>
              <a:stCxn id="63" idx="1"/>
              <a:endCxn id="63"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7" name="曲線コネクタ 106"/>
            <p:cNvCxnSpPr>
              <a:stCxn id="108" idx="1"/>
              <a:endCxn id="108"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8" name="正方形/長方形 107"/>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10" name="テキスト ボックス 109"/>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111" name="テキスト ボックス 110"/>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12" name="角丸四角形 111"/>
            <p:cNvSpPr/>
            <p:nvPr/>
          </p:nvSpPr>
          <p:spPr>
            <a:xfrm>
              <a:off x="4272953"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113" name="直線矢印コネクタ 15"/>
            <p:cNvCxnSpPr>
              <a:stCxn id="112" idx="1"/>
              <a:endCxn id="60"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14" name="曲線コネクタ 113"/>
            <p:cNvCxnSpPr>
              <a:stCxn id="115" idx="1"/>
              <a:endCxn id="115"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15" name="正方形/長方形 114"/>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テキスト ボックス 115"/>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117" name="テキスト ボックス 116"/>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18" name="角丸四角形 117"/>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119" name="直線矢印コネクタ 15"/>
            <p:cNvCxnSpPr>
              <a:stCxn id="118" idx="1"/>
              <a:endCxn id="112"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20" name="曲線コネクタ 119"/>
            <p:cNvCxnSpPr>
              <a:stCxn id="121" idx="1"/>
              <a:endCxn id="121"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21" name="正方形/長方形 120"/>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2" name="テキスト ボックス 121"/>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23" name="テキスト ボックス 122"/>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24" name="角丸四角形 123"/>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25" name="直線矢印コネクタ 15"/>
            <p:cNvCxnSpPr>
              <a:stCxn id="124"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26" name="テキスト ボックス 125"/>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cxnSp>
        <p:nvCxnSpPr>
          <p:cNvPr id="127" name="直線矢印コネクタ 15"/>
          <p:cNvCxnSpPr>
            <a:stCxn id="9" idx="2"/>
            <a:endCxn id="16" idx="0"/>
          </p:cNvCxnSpPr>
          <p:nvPr/>
        </p:nvCxnSpPr>
        <p:spPr>
          <a:xfrm rot="5400000">
            <a:off x="1865700" y="3507009"/>
            <a:ext cx="648072" cy="2076231"/>
          </a:xfrm>
          <a:prstGeom prst="bentConnector3">
            <a:avLst>
              <a:gd name="adj1" fmla="val 59799"/>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28" name="右矢印 127"/>
          <p:cNvSpPr/>
          <p:nvPr/>
        </p:nvSpPr>
        <p:spPr>
          <a:xfrm>
            <a:off x="1187624" y="429309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7625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(7</a:t>
            </a:r>
            <a:r>
              <a:rPr lang="en-US" altLang="ja-JP" dirty="0"/>
              <a:t>/8</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26</a:t>
            </a:fld>
            <a:endParaRPr lang="en-US" altLang="ja-JP"/>
          </a:p>
        </p:txBody>
      </p:sp>
      <p:grpSp>
        <p:nvGrpSpPr>
          <p:cNvPr id="6" name="図形グループ 5"/>
          <p:cNvGrpSpPr/>
          <p:nvPr/>
        </p:nvGrpSpPr>
        <p:grpSpPr>
          <a:xfrm>
            <a:off x="827584" y="3789040"/>
            <a:ext cx="2880320" cy="432048"/>
            <a:chOff x="971600" y="3645024"/>
            <a:chExt cx="1512168"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11" idx="2"/>
            <a:endCxn id="16" idx="0"/>
          </p:cNvCxnSpPr>
          <p:nvPr/>
        </p:nvCxnSpPr>
        <p:spPr>
          <a:xfrm rot="5400000">
            <a:off x="2195736" y="3176972"/>
            <a:ext cx="648072" cy="2736304"/>
          </a:xfrm>
          <a:prstGeom prst="bentConnector3">
            <a:avLst>
              <a:gd name="adj1" fmla="val 5653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p:cNvCxnSpPr>
          <p:nvPr/>
        </p:nvCxnSpPr>
        <p:spPr>
          <a:xfrm>
            <a:off x="1691680" y="5193196"/>
            <a:ext cx="1512168" cy="756084"/>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187624" y="429309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6" name="直線コネクタ 21"/>
          <p:cNvCxnSpPr>
            <a:stCxn id="16" idx="2"/>
            <a:endCxn id="127"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5" name="コンテンツ プレースホルダー 2"/>
          <p:cNvSpPr txBox="1">
            <a:spLocks/>
          </p:cNvSpPr>
          <p:nvPr/>
        </p:nvSpPr>
        <p:spPr>
          <a:xfrm>
            <a:off x="4499992" y="3645024"/>
            <a:ext cx="4320480" cy="23042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次の記号を読んで </a:t>
            </a:r>
            <a:r>
              <a:rPr lang="en-US" altLang="ja-JP" dirty="0" smtClean="0"/>
              <a:t>push</a:t>
            </a:r>
            <a:r>
              <a:rPr lang="ja-JP" altLang="en-US" dirty="0" smtClean="0"/>
              <a:t> するが，入力がない （空入力）</a:t>
            </a:r>
            <a:endParaRPr lang="en-US" altLang="ja-JP" dirty="0" smtClean="0"/>
          </a:p>
          <a:p>
            <a:r>
              <a:rPr lang="ja-JP" altLang="en-US" dirty="0" smtClean="0"/>
              <a:t>空入力＋終了記号</a:t>
            </a:r>
            <a:r>
              <a:rPr lang="en-US" altLang="ja-JP" dirty="0" smtClean="0"/>
              <a:t>$</a:t>
            </a:r>
            <a:r>
              <a:rPr lang="ja-JP" altLang="en-US" dirty="0" smtClean="0"/>
              <a:t> が入力なので，状態遷移</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
        <p:nvSpPr>
          <p:cNvPr id="11" name="正方形/長方形 10"/>
          <p:cNvSpPr/>
          <p:nvPr/>
        </p:nvSpPr>
        <p:spPr>
          <a:xfrm>
            <a:off x="3707904" y="4005064"/>
            <a:ext cx="360040"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79" name="図形グループ 78"/>
          <p:cNvGrpSpPr/>
          <p:nvPr/>
        </p:nvGrpSpPr>
        <p:grpSpPr>
          <a:xfrm>
            <a:off x="240505" y="1628800"/>
            <a:ext cx="8723983" cy="1521460"/>
            <a:chOff x="240505" y="3923764"/>
            <a:chExt cx="8723983" cy="1521460"/>
          </a:xfrm>
        </p:grpSpPr>
        <p:sp>
          <p:nvSpPr>
            <p:cNvPr id="80" name="角丸四角形 79"/>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81" name="角丸四角形 80"/>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82" name="直線矢印コネクタ 15"/>
            <p:cNvCxnSpPr>
              <a:stCxn id="81" idx="1"/>
              <a:endCxn id="80"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3" name="曲線コネクタ 82"/>
            <p:cNvCxnSpPr>
              <a:stCxn id="84" idx="1"/>
              <a:endCxn id="84"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4" name="正方形/長方形 83"/>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5" name="曲線コネクタ 84"/>
            <p:cNvCxnSpPr>
              <a:stCxn id="86" idx="1"/>
              <a:endCxn id="86"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6" name="正方形/長方形 85"/>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88" name="テキスト ボックス 87"/>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89" name="テキスト ボックス 88"/>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0" name="角丸四角形 89"/>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91" name="直線矢印コネクタ 15"/>
            <p:cNvCxnSpPr>
              <a:stCxn id="90" idx="1"/>
              <a:endCxn id="81"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2" name="曲線コネクタ 91"/>
            <p:cNvCxnSpPr>
              <a:stCxn id="93" idx="1"/>
              <a:endCxn id="93"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95" name="テキスト ボックス 94"/>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6" name="角丸四角形 95"/>
            <p:cNvSpPr/>
            <p:nvPr/>
          </p:nvSpPr>
          <p:spPr>
            <a:xfrm>
              <a:off x="6252035"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97" name="直線矢印コネクタ 15"/>
            <p:cNvCxnSpPr>
              <a:stCxn id="96" idx="1"/>
              <a:endCxn id="90"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8" name="曲線コネクタ 97"/>
            <p:cNvCxnSpPr>
              <a:stCxn id="99" idx="1"/>
              <a:endCxn id="99"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テキスト ボックス 99"/>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01" name="テキスト ボックス 100"/>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2" name="角丸四角形 101"/>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03" name="直線矢印コネクタ 15"/>
            <p:cNvCxnSpPr>
              <a:stCxn id="102"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127" name="正方形/長方形 126"/>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(3)</a:t>
            </a:r>
            <a:br>
              <a:rPr kumimoji="1" lang="en-US" altLang="ja-JP" dirty="0" smtClean="0"/>
            </a:br>
            <a:r>
              <a:rPr kumimoji="1" lang="en-US" altLang="ja-JP" dirty="0" smtClean="0"/>
              <a:t>→(4)</a:t>
            </a:r>
            <a:endParaRPr kumimoji="1" lang="ja-JP" altLang="en-US" dirty="0"/>
          </a:p>
        </p:txBody>
      </p:sp>
    </p:spTree>
    <p:extLst>
      <p:ext uri="{BB962C8B-B14F-4D97-AF65-F5344CB8AC3E}">
        <p14:creationId xmlns:p14="http://schemas.microsoft.com/office/powerpoint/2010/main" val="564450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入力「私は話す」に対する動作例 </a:t>
            </a:r>
            <a:r>
              <a:rPr kumimoji="1" lang="en-US" altLang="ja-JP" dirty="0" smtClean="0"/>
              <a:t>(8/8)</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27</a:t>
            </a:fld>
            <a:endParaRPr lang="en-US" altLang="ja-JP"/>
          </a:p>
        </p:txBody>
      </p:sp>
      <p:sp>
        <p:nvSpPr>
          <p:cNvPr id="35" name="正方形/長方形 34"/>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(2)</a:t>
            </a:r>
            <a:br>
              <a:rPr kumimoji="1" lang="en-US" altLang="ja-JP" dirty="0" smtClean="0"/>
            </a:br>
            <a:r>
              <a:rPr kumimoji="1" lang="en-US" altLang="ja-JP" dirty="0" smtClean="0"/>
              <a:t>→(3)</a:t>
            </a:r>
            <a:endParaRPr kumimoji="1" lang="ja-JP" altLang="en-US" dirty="0"/>
          </a:p>
        </p:txBody>
      </p:sp>
      <p:cxnSp>
        <p:nvCxnSpPr>
          <p:cNvPr id="36" name="直線コネクタ 21"/>
          <p:cNvCxnSpPr>
            <a:stCxn id="132" idx="2"/>
            <a:endCxn id="35"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5" name="コンテンツ プレースホルダー 2"/>
          <p:cNvSpPr txBox="1">
            <a:spLocks/>
          </p:cNvSpPr>
          <p:nvPr/>
        </p:nvSpPr>
        <p:spPr>
          <a:xfrm>
            <a:off x="4427984"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終了状態に移り，受理される</a:t>
            </a:r>
            <a:endParaRPr lang="ja-JP" altLang="en-US" dirty="0"/>
          </a:p>
        </p:txBody>
      </p:sp>
      <p:grpSp>
        <p:nvGrpSpPr>
          <p:cNvPr id="79" name="図形グループ 78"/>
          <p:cNvGrpSpPr/>
          <p:nvPr/>
        </p:nvGrpSpPr>
        <p:grpSpPr>
          <a:xfrm>
            <a:off x="240505" y="1628800"/>
            <a:ext cx="8723983" cy="1521460"/>
            <a:chOff x="240505" y="3923764"/>
            <a:chExt cx="8723983" cy="1521460"/>
          </a:xfrm>
        </p:grpSpPr>
        <p:sp>
          <p:nvSpPr>
            <p:cNvPr id="80" name="角丸四角形 79"/>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81" name="角丸四角形 80"/>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82" name="直線矢印コネクタ 15"/>
            <p:cNvCxnSpPr>
              <a:stCxn id="81" idx="1"/>
              <a:endCxn id="80"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3" name="曲線コネクタ 82"/>
            <p:cNvCxnSpPr>
              <a:stCxn id="84" idx="1"/>
              <a:endCxn id="84"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4" name="正方形/長方形 83"/>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5" name="曲線コネクタ 84"/>
            <p:cNvCxnSpPr>
              <a:stCxn id="86" idx="1"/>
              <a:endCxn id="86"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6" name="正方形/長方形 85"/>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88" name="テキスト ボックス 87"/>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89" name="テキスト ボックス 88"/>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0" name="角丸四角形 89"/>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91" name="直線矢印コネクタ 15"/>
            <p:cNvCxnSpPr>
              <a:stCxn id="90" idx="1"/>
              <a:endCxn id="81"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2" name="曲線コネクタ 91"/>
            <p:cNvCxnSpPr>
              <a:stCxn id="93" idx="1"/>
              <a:endCxn id="93"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95" name="テキスト ボックス 94"/>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6" name="角丸四角形 95"/>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97" name="直線矢印コネクタ 15"/>
            <p:cNvCxnSpPr>
              <a:stCxn id="96" idx="1"/>
              <a:endCxn id="90"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8" name="曲線コネクタ 97"/>
            <p:cNvCxnSpPr>
              <a:stCxn id="99" idx="1"/>
              <a:endCxn id="99"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テキスト ボックス 99"/>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01" name="テキスト ボックス 100"/>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2" name="角丸四角形 101"/>
            <p:cNvSpPr/>
            <p:nvPr/>
          </p:nvSpPr>
          <p:spPr>
            <a:xfrm>
              <a:off x="8213062"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03" name="直線矢印コネクタ 15"/>
            <p:cNvCxnSpPr>
              <a:stCxn id="102"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4" name="テキスト ボックス 103"/>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grpSp>
        <p:nvGrpSpPr>
          <p:cNvPr id="105" name="図形グループ 104"/>
          <p:cNvGrpSpPr/>
          <p:nvPr/>
        </p:nvGrpSpPr>
        <p:grpSpPr>
          <a:xfrm>
            <a:off x="827584" y="3789040"/>
            <a:ext cx="2880320" cy="432048"/>
            <a:chOff x="971600" y="3645024"/>
            <a:chExt cx="1512168" cy="432048"/>
          </a:xfrm>
        </p:grpSpPr>
        <p:sp>
          <p:nvSpPr>
            <p:cNvPr id="106" name="正方形/長方形 105"/>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129" name="正方形/長方形 128"/>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は</a:t>
              </a:r>
              <a:r>
                <a:rPr lang="fr-FR" altLang="ja-JP" dirty="0" smtClean="0"/>
                <a:t>'</a:t>
              </a:r>
              <a:endParaRPr kumimoji="1" lang="ja-JP" altLang="en-US" dirty="0"/>
            </a:p>
          </p:txBody>
        </p:sp>
        <p:sp>
          <p:nvSpPr>
            <p:cNvPr id="130" name="正方形/長方形 129"/>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31" name="直線矢印コネクタ 15"/>
          <p:cNvCxnSpPr>
            <a:stCxn id="149" idx="2"/>
            <a:endCxn id="132" idx="0"/>
          </p:cNvCxnSpPr>
          <p:nvPr/>
        </p:nvCxnSpPr>
        <p:spPr>
          <a:xfrm rot="5400000">
            <a:off x="2195736" y="3176972"/>
            <a:ext cx="648072" cy="2736304"/>
          </a:xfrm>
          <a:prstGeom prst="bentConnector3">
            <a:avLst>
              <a:gd name="adj1" fmla="val 5653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32" name="正方形/長方形 131"/>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33" name="直線コネクタ 21"/>
          <p:cNvCxnSpPr>
            <a:stCxn id="132" idx="3"/>
          </p:cNvCxnSpPr>
          <p:nvPr/>
        </p:nvCxnSpPr>
        <p:spPr>
          <a:xfrm>
            <a:off x="1691680" y="5193196"/>
            <a:ext cx="1512168" cy="756084"/>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34" name="テキスト ボックス 133"/>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35" name="右矢印 134"/>
          <p:cNvSpPr/>
          <p:nvPr/>
        </p:nvSpPr>
        <p:spPr>
          <a:xfrm>
            <a:off x="1187624" y="4293096"/>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36" name="図形グループ 135"/>
          <p:cNvGrpSpPr/>
          <p:nvPr/>
        </p:nvGrpSpPr>
        <p:grpSpPr>
          <a:xfrm>
            <a:off x="3248591" y="4602294"/>
            <a:ext cx="1179393" cy="1500234"/>
            <a:chOff x="3347864" y="4881094"/>
            <a:chExt cx="675337" cy="1500234"/>
          </a:xfrm>
        </p:grpSpPr>
        <p:grpSp>
          <p:nvGrpSpPr>
            <p:cNvPr id="137" name="図形グループ 136"/>
            <p:cNvGrpSpPr/>
            <p:nvPr/>
          </p:nvGrpSpPr>
          <p:grpSpPr>
            <a:xfrm>
              <a:off x="3347864" y="5089439"/>
              <a:ext cx="675337" cy="1291787"/>
              <a:chOff x="971600" y="1277270"/>
              <a:chExt cx="504056" cy="2583574"/>
            </a:xfrm>
          </p:grpSpPr>
          <p:sp>
            <p:nvSpPr>
              <p:cNvPr id="142" name="正方形/長方形 14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dirty="0"/>
              </a:p>
            </p:txBody>
          </p:sp>
          <p:sp>
            <p:nvSpPr>
              <p:cNvPr id="143" name="正方形/長方形 14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144" name="正方形/長方形 14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145" name="正方形/長方形 14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146" name="正方形/長方形 14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147" name="正方形/長方形 14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138" name="図形グループ 137"/>
            <p:cNvGrpSpPr/>
            <p:nvPr/>
          </p:nvGrpSpPr>
          <p:grpSpPr>
            <a:xfrm>
              <a:off x="3347864" y="4881094"/>
              <a:ext cx="675337" cy="1500233"/>
              <a:chOff x="3347864" y="4857750"/>
              <a:chExt cx="675337" cy="1415566"/>
            </a:xfrm>
          </p:grpSpPr>
          <p:cxnSp>
            <p:nvCxnSpPr>
              <p:cNvPr id="140" name="直線コネクタ 13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141" name="直線コネクタ 14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139" name="直線コネクタ 13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148" name="正方形/長方形 147"/>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
        <p:nvSpPr>
          <p:cNvPr id="149" name="正方形/長方形 148"/>
          <p:cNvSpPr/>
          <p:nvPr/>
        </p:nvSpPr>
        <p:spPr>
          <a:xfrm>
            <a:off x="3707904" y="4005064"/>
            <a:ext cx="360040"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8904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誤入力「私太郎は話す」の場合の動作例 </a:t>
            </a:r>
            <a:r>
              <a:rPr lang="en-US" altLang="ja-JP" dirty="0"/>
              <a:t>(</a:t>
            </a:r>
            <a:r>
              <a:rPr lang="en-US" altLang="ja-JP" dirty="0" smtClean="0"/>
              <a:t>1/4)</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28</a:t>
            </a:fld>
            <a:endParaRPr lang="en-US" altLang="ja-JP"/>
          </a:p>
        </p:txBody>
      </p:sp>
      <p:grpSp>
        <p:nvGrpSpPr>
          <p:cNvPr id="6" name="図形グループ 5"/>
          <p:cNvGrpSpPr/>
          <p:nvPr/>
        </p:nvGrpSpPr>
        <p:grpSpPr>
          <a:xfrm>
            <a:off x="827584" y="3789040"/>
            <a:ext cx="3843404" cy="432048"/>
            <a:chOff x="971600" y="3645024"/>
            <a:chExt cx="2017787"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太郎</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は</a:t>
              </a:r>
              <a:r>
                <a:rPr kumimoji="1" lang="fr-FR" altLang="ja-JP" dirty="0" smtClean="0"/>
                <a:t>'</a:t>
              </a:r>
              <a:endParaRPr kumimoji="1" lang="ja-JP" altLang="en-US" dirty="0"/>
            </a:p>
          </p:txBody>
        </p:sp>
        <p:sp>
          <p:nvSpPr>
            <p:cNvPr id="66" name="正方形/長方形 65"/>
            <p:cNvSpPr/>
            <p:nvPr/>
          </p:nvSpPr>
          <p:spPr>
            <a:xfrm>
              <a:off x="2485331"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7" idx="2"/>
            <a:endCxn id="16" idx="0"/>
          </p:cNvCxnSpPr>
          <p:nvPr/>
        </p:nvCxnSpPr>
        <p:spPr>
          <a:xfrm rot="5400000">
            <a:off x="905593" y="4467115"/>
            <a:ext cx="648072" cy="15601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26" idx="1"/>
          </p:cNvCxnSpPr>
          <p:nvPr/>
        </p:nvCxnSpPr>
        <p:spPr>
          <a:xfrm>
            <a:off x="1691680" y="5193196"/>
            <a:ext cx="1556911" cy="589551"/>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0" name="図形グループ 19"/>
          <p:cNvGrpSpPr/>
          <p:nvPr/>
        </p:nvGrpSpPr>
        <p:grpSpPr>
          <a:xfrm>
            <a:off x="3248591" y="4602294"/>
            <a:ext cx="1179393" cy="1500234"/>
            <a:chOff x="3347864" y="4881094"/>
            <a:chExt cx="675337" cy="1500234"/>
          </a:xfrm>
        </p:grpSpPr>
        <p:grpSp>
          <p:nvGrpSpPr>
            <p:cNvPr id="21" name="図形グループ 20"/>
            <p:cNvGrpSpPr/>
            <p:nvPr/>
          </p:nvGrpSpPr>
          <p:grpSpPr>
            <a:xfrm>
              <a:off x="3347864" y="5089439"/>
              <a:ext cx="675337" cy="1291787"/>
              <a:chOff x="971600" y="1277270"/>
              <a:chExt cx="504056" cy="2583574"/>
            </a:xfrm>
          </p:grpSpPr>
          <p:sp>
            <p:nvSpPr>
              <p:cNvPr id="26" name="正方形/長方形 25"/>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私</a:t>
                </a:r>
                <a:r>
                  <a:rPr lang="fr-FR" altLang="ja-JP" sz="1600" dirty="0" smtClean="0"/>
                  <a:t>'</a:t>
                </a:r>
                <a:endParaRPr kumimoji="1" lang="ja-JP" altLang="en-US" sz="1600" dirty="0"/>
              </a:p>
            </p:txBody>
          </p:sp>
          <p:sp>
            <p:nvSpPr>
              <p:cNvPr id="27" name="正方形/長方形 26"/>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28" name="正方形/長方形 27"/>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29" name="正方形/長方形 28"/>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30" name="正方形/長方形 29"/>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31" name="正方形/長方形 30"/>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22" name="図形グループ 21"/>
            <p:cNvGrpSpPr/>
            <p:nvPr/>
          </p:nvGrpSpPr>
          <p:grpSpPr>
            <a:xfrm>
              <a:off x="3347864" y="4881094"/>
              <a:ext cx="675337" cy="1500233"/>
              <a:chOff x="3347864" y="4857750"/>
              <a:chExt cx="675337" cy="1415566"/>
            </a:xfrm>
          </p:grpSpPr>
          <p:cxnSp>
            <p:nvCxnSpPr>
              <p:cNvPr id="24" name="直線コネクタ 23"/>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25" name="直線コネクタ 24"/>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23" name="直線コネクタ 22"/>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32" name="正方形/長方形 31"/>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
        <p:nvSpPr>
          <p:cNvPr id="35" name="正方形/長方形 34"/>
          <p:cNvSpPr/>
          <p:nvPr/>
        </p:nvSpPr>
        <p:spPr>
          <a:xfrm>
            <a:off x="1403648" y="566124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(0)</a:t>
            </a:r>
            <a:endParaRPr kumimoji="1" lang="ja-JP" altLang="en-US" dirty="0"/>
          </a:p>
        </p:txBody>
      </p:sp>
      <p:cxnSp>
        <p:nvCxnSpPr>
          <p:cNvPr id="36" name="直線コネクタ 21"/>
          <p:cNvCxnSpPr>
            <a:stCxn id="16" idx="2"/>
            <a:endCxn id="35" idx="1"/>
          </p:cNvCxnSpPr>
          <p:nvPr/>
        </p:nvCxnSpPr>
        <p:spPr>
          <a:xfrm rot="16200000" flipH="1">
            <a:off x="1061610" y="560724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grpSp>
        <p:nvGrpSpPr>
          <p:cNvPr id="38" name="図形グループ 37"/>
          <p:cNvGrpSpPr/>
          <p:nvPr/>
        </p:nvGrpSpPr>
        <p:grpSpPr>
          <a:xfrm>
            <a:off x="240505" y="1628800"/>
            <a:ext cx="8723983" cy="1521460"/>
            <a:chOff x="240505" y="3923764"/>
            <a:chExt cx="8723983" cy="1521460"/>
          </a:xfrm>
        </p:grpSpPr>
        <p:sp>
          <p:nvSpPr>
            <p:cNvPr id="39" name="角丸四角形 38"/>
            <p:cNvSpPr/>
            <p:nvPr/>
          </p:nvSpPr>
          <p:spPr>
            <a:xfrm>
              <a:off x="240505"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40" name="角丸四角形 39"/>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41" name="直線矢印コネクタ 15"/>
            <p:cNvCxnSpPr>
              <a:stCxn id="40" idx="1"/>
              <a:endCxn id="39"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2" name="曲線コネクタ 41"/>
            <p:cNvCxnSpPr>
              <a:stCxn id="43" idx="1"/>
              <a:endCxn id="43"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3" name="正方形/長方形 42"/>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4" name="曲線コネクタ 43"/>
            <p:cNvCxnSpPr>
              <a:stCxn id="45" idx="1"/>
              <a:endCxn id="45"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正方形/長方形 44"/>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7" name="テキスト ボックス 46"/>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48" name="テキスト ボックス 47"/>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9" name="角丸四角形 48"/>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50" name="直線矢印コネクタ 15"/>
            <p:cNvCxnSpPr>
              <a:stCxn id="49" idx="1"/>
              <a:endCxn id="40"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1" name="曲線コネクタ 50"/>
            <p:cNvCxnSpPr>
              <a:stCxn id="52" idx="1"/>
              <a:endCxn id="52"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2" name="正方形/長方形 51"/>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54" name="テキスト ボックス 53"/>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55" name="角丸四角形 54"/>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56" name="直線矢印コネクタ 15"/>
            <p:cNvCxnSpPr>
              <a:stCxn id="55" idx="1"/>
              <a:endCxn id="49"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7" name="曲線コネクタ 56"/>
            <p:cNvCxnSpPr>
              <a:stCxn id="58" idx="1"/>
              <a:endCxn id="58"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8" name="正方形/長方形 57"/>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60" name="テキスト ボックス 59"/>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61" name="角丸四角形 60"/>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62" name="直線矢印コネクタ 15"/>
            <p:cNvCxnSpPr>
              <a:stCxn id="61"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64" name="テキスト ボックス 63"/>
          <p:cNvSpPr txBox="1"/>
          <p:nvPr/>
        </p:nvSpPr>
        <p:spPr>
          <a:xfrm>
            <a:off x="1763688" y="4869160"/>
            <a:ext cx="1068321" cy="369332"/>
          </a:xfrm>
          <a:prstGeom prst="rect">
            <a:avLst/>
          </a:prstGeom>
          <a:noFill/>
        </p:spPr>
        <p:txBody>
          <a:bodyPr wrap="none" rtlCol="0">
            <a:spAutoFit/>
          </a:bodyPr>
          <a:lstStyle/>
          <a:p>
            <a:r>
              <a:rPr lang="en-US" altLang="ja-JP" dirty="0" smtClean="0"/>
              <a:t>push </a:t>
            </a:r>
            <a:r>
              <a:rPr lang="fr-FR" altLang="ja-JP" dirty="0" smtClean="0"/>
              <a:t>'</a:t>
            </a:r>
            <a:r>
              <a:rPr lang="ja-JP" altLang="en-US" dirty="0" smtClean="0"/>
              <a:t>私</a:t>
            </a:r>
            <a:r>
              <a:rPr lang="fr-FR" altLang="ja-JP" dirty="0" smtClean="0"/>
              <a:t>'</a:t>
            </a:r>
            <a:endParaRPr lang="ja-JP" altLang="en-US" dirty="0"/>
          </a:p>
        </p:txBody>
      </p:sp>
      <p:sp>
        <p:nvSpPr>
          <p:cNvPr id="65" name="コンテンツ プレースホルダー 2"/>
          <p:cNvSpPr txBox="1">
            <a:spLocks/>
          </p:cNvSpPr>
          <p:nvPr/>
        </p:nvSpPr>
        <p:spPr>
          <a:xfrm>
            <a:off x="4932040" y="3645024"/>
            <a:ext cx="4032448"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入力された記号をスタックにプッシュ</a:t>
            </a:r>
            <a:endParaRPr lang="ja-JP" altLang="en-US" dirty="0"/>
          </a:p>
        </p:txBody>
      </p:sp>
    </p:spTree>
    <p:extLst>
      <p:ext uri="{BB962C8B-B14F-4D97-AF65-F5344CB8AC3E}">
        <p14:creationId xmlns:p14="http://schemas.microsoft.com/office/powerpoint/2010/main" val="101629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プログラムと文字，予約語</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全ての言語は，</a:t>
            </a:r>
            <a:r>
              <a:rPr kumimoji="1" lang="en-US" altLang="ja-JP" dirty="0" smtClean="0"/>
              <a:t>1</a:t>
            </a:r>
            <a:r>
              <a:rPr kumimoji="1" lang="ja-JP" altLang="en-US" dirty="0" smtClean="0"/>
              <a:t>文字以上の文字 </a:t>
            </a:r>
            <a:r>
              <a:rPr kumimoji="1" lang="en-US" altLang="ja-JP" dirty="0" smtClean="0"/>
              <a:t>(character)</a:t>
            </a:r>
            <a:r>
              <a:rPr kumimoji="1" lang="ja-JP" altLang="en-US" dirty="0" smtClean="0"/>
              <a:t>の集合</a:t>
            </a:r>
            <a:r>
              <a:rPr lang="ja-JP" altLang="en-US" dirty="0" smtClean="0"/>
              <a:t>で構成される．</a:t>
            </a:r>
            <a:endParaRPr lang="en-US" altLang="ja-JP" dirty="0" smtClean="0"/>
          </a:p>
          <a:p>
            <a:pPr lvl="1"/>
            <a:r>
              <a:rPr kumimoji="1" lang="ja-JP" altLang="en-US" dirty="0" smtClean="0"/>
              <a:t>例えば，英数文字を利用する言語の場合：</a:t>
            </a:r>
            <a:r>
              <a:rPr lang="en-US" altLang="ja-JP" dirty="0"/>
              <a:t/>
            </a:r>
            <a:br>
              <a:rPr lang="en-US" altLang="ja-JP" dirty="0"/>
            </a:br>
            <a:r>
              <a:rPr lang="en-US" altLang="ja-JP" dirty="0" smtClean="0"/>
              <a:t>A-Z</a:t>
            </a:r>
            <a:r>
              <a:rPr lang="ja-JP" altLang="en-US" dirty="0" smtClean="0"/>
              <a:t>，</a:t>
            </a:r>
            <a:r>
              <a:rPr lang="en-US" altLang="ja-JP" dirty="0" smtClean="0"/>
              <a:t>a-z </a:t>
            </a:r>
            <a:r>
              <a:rPr lang="ja-JP" altLang="en-US" dirty="0" smtClean="0"/>
              <a:t>と </a:t>
            </a:r>
            <a:r>
              <a:rPr lang="en-US" altLang="ja-JP" dirty="0" smtClean="0"/>
              <a:t>0-9</a:t>
            </a:r>
            <a:r>
              <a:rPr lang="ja-JP" altLang="en-US" dirty="0" smtClean="0"/>
              <a:t> で構成</a:t>
            </a:r>
            <a:endParaRPr lang="en-US" altLang="ja-JP" dirty="0" smtClean="0"/>
          </a:p>
          <a:p>
            <a:r>
              <a:rPr kumimoji="1" lang="ja-JP" altLang="en-US" dirty="0" smtClean="0"/>
              <a:t>他にも，特殊文字を利用する</a:t>
            </a:r>
            <a:endParaRPr kumimoji="1" lang="en-US" altLang="ja-JP" dirty="0" smtClean="0"/>
          </a:p>
          <a:p>
            <a:pPr lvl="1"/>
            <a:r>
              <a:rPr kumimoji="1" lang="en-US" altLang="ja-JP" dirty="0" smtClean="0"/>
              <a:t>=</a:t>
            </a:r>
            <a:r>
              <a:rPr kumimoji="1" lang="ja-JP" altLang="en-US" dirty="0" smtClean="0"/>
              <a:t>，</a:t>
            </a:r>
            <a:r>
              <a:rPr kumimoji="1" lang="en-US" altLang="ja-JP" dirty="0" smtClean="0"/>
              <a:t>+</a:t>
            </a:r>
            <a:r>
              <a:rPr kumimoji="1" lang="ja-JP" altLang="en-US" dirty="0" smtClean="0"/>
              <a:t>，</a:t>
            </a:r>
            <a:r>
              <a:rPr kumimoji="1" lang="en-US" altLang="ja-JP" dirty="0" smtClean="0"/>
              <a:t>-</a:t>
            </a:r>
            <a:r>
              <a:rPr kumimoji="1" lang="ja-JP" altLang="en-US" dirty="0" smtClean="0"/>
              <a:t>，</a:t>
            </a:r>
            <a:r>
              <a:rPr kumimoji="1" lang="en-US" altLang="ja-JP" dirty="0" smtClean="0"/>
              <a:t>*</a:t>
            </a:r>
            <a:r>
              <a:rPr kumimoji="1" lang="ja-JP" altLang="en-US" dirty="0" smtClean="0"/>
              <a:t>，</a:t>
            </a:r>
            <a:r>
              <a:rPr kumimoji="1" lang="en-US" altLang="ja-JP" dirty="0" smtClean="0"/>
              <a:t>/</a:t>
            </a:r>
            <a:r>
              <a:rPr kumimoji="1" lang="ja-JP" altLang="en-US" dirty="0" smtClean="0"/>
              <a:t>，</a:t>
            </a:r>
            <a:r>
              <a:rPr kumimoji="1" lang="en-US" altLang="ja-JP" dirty="0" smtClean="0"/>
              <a:t>&lt;</a:t>
            </a:r>
            <a:r>
              <a:rPr kumimoji="1" lang="ja-JP" altLang="en-US" dirty="0" smtClean="0"/>
              <a:t>，</a:t>
            </a:r>
            <a:r>
              <a:rPr kumimoji="1" lang="en-US" altLang="ja-JP" dirty="0" smtClean="0"/>
              <a:t>&gt;</a:t>
            </a:r>
            <a:r>
              <a:rPr kumimoji="1" lang="ja-JP" altLang="en-US" dirty="0" smtClean="0"/>
              <a:t>，</a:t>
            </a:r>
            <a:r>
              <a:rPr kumimoji="1" lang="en-US" altLang="ja-JP" dirty="0" smtClean="0"/>
              <a:t>(</a:t>
            </a:r>
            <a:r>
              <a:rPr kumimoji="1" lang="ja-JP" altLang="en-US" dirty="0" smtClean="0"/>
              <a:t>，</a:t>
            </a:r>
            <a:r>
              <a:rPr kumimoji="1" lang="en-US" altLang="ja-JP" dirty="0" smtClean="0"/>
              <a:t>)</a:t>
            </a:r>
            <a:r>
              <a:rPr kumimoji="1" lang="ja-JP" altLang="en-US" dirty="0" smtClean="0"/>
              <a:t>，．，</a:t>
            </a:r>
            <a:r>
              <a:rPr kumimoji="1" lang="en-US" altLang="ja-JP" dirty="0" smtClean="0"/>
              <a:t>$</a:t>
            </a:r>
            <a:r>
              <a:rPr kumimoji="1" lang="ja-JP" altLang="en-US" dirty="0" smtClean="0"/>
              <a:t>，</a:t>
            </a:r>
            <a:r>
              <a:rPr lang="en-US" altLang="ja-JP" dirty="0" smtClean="0"/>
              <a:t>%</a:t>
            </a:r>
            <a:r>
              <a:rPr lang="ja-JP" altLang="en-US" dirty="0" smtClean="0"/>
              <a:t>，</a:t>
            </a:r>
            <a:r>
              <a:rPr lang="en-US" altLang="ja-JP" dirty="0" smtClean="0"/>
              <a:t>“</a:t>
            </a:r>
            <a:r>
              <a:rPr lang="ja-JP" altLang="en-US" dirty="0" smtClean="0"/>
              <a:t>，</a:t>
            </a:r>
            <a:r>
              <a:rPr lang="en-US" altLang="ja-JP" dirty="0" smtClean="0"/>
              <a:t>‘</a:t>
            </a:r>
            <a:r>
              <a:rPr lang="ja-JP" altLang="en-US" dirty="0" smtClean="0"/>
              <a:t>，</a:t>
            </a:r>
            <a:r>
              <a:rPr lang="en-US" altLang="ja-JP" dirty="0" smtClean="0"/>
              <a:t>;</a:t>
            </a:r>
            <a:r>
              <a:rPr lang="ja-JP" altLang="en-US" dirty="0" smtClean="0"/>
              <a:t>，</a:t>
            </a:r>
            <a:r>
              <a:rPr lang="en-US" altLang="ja-JP" dirty="0" smtClean="0"/>
              <a:t># </a:t>
            </a:r>
            <a:br>
              <a:rPr lang="en-US" altLang="ja-JP" dirty="0" smtClean="0"/>
            </a:br>
            <a:r>
              <a:rPr lang="ja-JP" altLang="en-US" dirty="0" smtClean="0"/>
              <a:t>などなど</a:t>
            </a:r>
            <a:endParaRPr lang="en-US" altLang="ja-JP" dirty="0" smtClean="0"/>
          </a:p>
          <a:p>
            <a:r>
              <a:rPr kumimoji="1" lang="ja-JP" altLang="en-US" dirty="0" smtClean="0"/>
              <a:t>文字の組み合わせで予約語が成り立つ</a:t>
            </a:r>
            <a:endParaRPr kumimoji="1" lang="en-US" altLang="ja-JP" dirty="0" smtClean="0"/>
          </a:p>
          <a:p>
            <a:pPr lvl="1"/>
            <a:r>
              <a:rPr kumimoji="1" lang="en-US" altLang="ja-JP" dirty="0" smtClean="0"/>
              <a:t>if</a:t>
            </a:r>
            <a:r>
              <a:rPr kumimoji="1" lang="ja-JP" altLang="en-US" dirty="0" smtClean="0"/>
              <a:t>，</a:t>
            </a:r>
            <a:r>
              <a:rPr kumimoji="1" lang="en-US" altLang="ja-JP" dirty="0" smtClean="0"/>
              <a:t>while</a:t>
            </a:r>
            <a:r>
              <a:rPr kumimoji="1" lang="ja-JP" altLang="en-US" dirty="0" smtClean="0"/>
              <a:t>，</a:t>
            </a:r>
            <a:r>
              <a:rPr kumimoji="1" lang="en-US" altLang="ja-JP" dirty="0" smtClean="0"/>
              <a:t>for </a:t>
            </a:r>
            <a:r>
              <a:rPr kumimoji="1" lang="ja-JP" altLang="en-US" dirty="0" smtClean="0"/>
              <a:t>など．</a:t>
            </a:r>
            <a:endParaRPr kumimoji="1" lang="en-US" altLang="ja-JP" dirty="0" smtClean="0"/>
          </a:p>
          <a:p>
            <a:pPr lvl="1"/>
            <a:r>
              <a:rPr lang="ja-JP" altLang="en-US" dirty="0" smtClean="0"/>
              <a:t>一般的にプログラム内の変数に利用できない</a:t>
            </a:r>
            <a:r>
              <a:rPr lang="en-US" altLang="ja-JP" dirty="0" smtClean="0"/>
              <a:t/>
            </a:r>
            <a:br>
              <a:rPr lang="en-US" altLang="ja-JP" dirty="0" smtClean="0"/>
            </a:br>
            <a:r>
              <a:rPr lang="ja-JP" altLang="en-US" dirty="0" smtClean="0"/>
              <a:t>単語．</a:t>
            </a:r>
            <a:endParaRPr kumimoji="1" lang="en-US" altLang="ja-JP" dirty="0" smtClean="0"/>
          </a:p>
          <a:p>
            <a:endParaRPr kumimoji="1"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a:t>
            </a:fld>
            <a:endParaRPr lang="en-US" altLang="ja-JP"/>
          </a:p>
        </p:txBody>
      </p:sp>
    </p:spTree>
    <p:extLst>
      <p:ext uri="{BB962C8B-B14F-4D97-AF65-F5344CB8AC3E}">
        <p14:creationId xmlns:p14="http://schemas.microsoft.com/office/powerpoint/2010/main" val="2003310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誤入力「私太郎は話す」の場合の動作例 </a:t>
            </a:r>
            <a:r>
              <a:rPr lang="en-US" altLang="ja-JP" dirty="0" smtClean="0"/>
              <a:t>(</a:t>
            </a:r>
            <a:r>
              <a:rPr lang="ja-JP" altLang="ja-JP" dirty="0"/>
              <a:t>2</a:t>
            </a:r>
            <a:r>
              <a:rPr lang="en-US" altLang="ja-JP" dirty="0" smtClean="0"/>
              <a:t>/</a:t>
            </a:r>
            <a:r>
              <a:rPr lang="en-US" altLang="ja-JP" dirty="0"/>
              <a:t>4</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入力は，定義された記号単位で行われる</a:t>
            </a:r>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29</a:t>
            </a:fld>
            <a:endParaRPr lang="en-US" altLang="ja-JP"/>
          </a:p>
        </p:txBody>
      </p:sp>
      <p:cxnSp>
        <p:nvCxnSpPr>
          <p:cNvPr id="15" name="直線矢印コネクタ 15"/>
          <p:cNvCxnSpPr>
            <a:stCxn id="80" idx="2"/>
            <a:endCxn id="16" idx="0"/>
          </p:cNvCxnSpPr>
          <p:nvPr/>
        </p:nvCxnSpPr>
        <p:spPr>
          <a:xfrm rot="5400000">
            <a:off x="905593" y="4467115"/>
            <a:ext cx="648072" cy="15601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arrow"/>
            <a:tailEnd type="non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(0)</a:t>
            </a:r>
            <a:br>
              <a:rPr kumimoji="1" lang="en-US" altLang="ja-JP" dirty="0" smtClean="0"/>
            </a:br>
            <a:r>
              <a:rPr kumimoji="1" lang="en-US" altLang="ja-JP" dirty="0" smtClean="0"/>
              <a:t>→(1)</a:t>
            </a:r>
            <a:endParaRPr kumimoji="1" lang="ja-JP" altLang="en-US" dirty="0"/>
          </a:p>
        </p:txBody>
      </p:sp>
      <p:cxnSp>
        <p:nvCxnSpPr>
          <p:cNvPr id="36" name="直線コネクタ 21"/>
          <p:cNvCxnSpPr>
            <a:stCxn id="16" idx="2"/>
            <a:endCxn id="35"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grpSp>
        <p:nvGrpSpPr>
          <p:cNvPr id="38" name="図形グループ 37"/>
          <p:cNvGrpSpPr/>
          <p:nvPr/>
        </p:nvGrpSpPr>
        <p:grpSpPr>
          <a:xfrm>
            <a:off x="240505" y="1628800"/>
            <a:ext cx="8723983" cy="1521460"/>
            <a:chOff x="240505" y="3923764"/>
            <a:chExt cx="8723983" cy="1521460"/>
          </a:xfrm>
        </p:grpSpPr>
        <p:sp>
          <p:nvSpPr>
            <p:cNvPr id="39" name="角丸四角形 38"/>
            <p:cNvSpPr/>
            <p:nvPr/>
          </p:nvSpPr>
          <p:spPr>
            <a:xfrm>
              <a:off x="240505"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40" name="角丸四角形 39"/>
            <p:cNvSpPr/>
            <p:nvPr/>
          </p:nvSpPr>
          <p:spPr>
            <a:xfrm>
              <a:off x="2308406"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41" name="直線矢印コネクタ 15"/>
            <p:cNvCxnSpPr>
              <a:stCxn id="40" idx="1"/>
              <a:endCxn id="39"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2" name="曲線コネクタ 41"/>
            <p:cNvCxnSpPr>
              <a:stCxn id="43" idx="1"/>
              <a:endCxn id="43"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3" name="正方形/長方形 42"/>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4" name="曲線コネクタ 43"/>
            <p:cNvCxnSpPr>
              <a:stCxn id="45" idx="1"/>
              <a:endCxn id="45"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5" name="正方形/長方形 44"/>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7" name="テキスト ボックス 46"/>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48" name="テキスト ボックス 47"/>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49" name="角丸四角形 48"/>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50" name="直線矢印コネクタ 15"/>
            <p:cNvCxnSpPr>
              <a:stCxn id="49" idx="1"/>
              <a:endCxn id="40"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1" name="曲線コネクタ 50"/>
            <p:cNvCxnSpPr>
              <a:stCxn id="52" idx="1"/>
              <a:endCxn id="52"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2" name="正方形/長方形 51"/>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54" name="テキスト ボックス 53"/>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55" name="角丸四角形 54"/>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56" name="直線矢印コネクタ 15"/>
            <p:cNvCxnSpPr>
              <a:stCxn id="55" idx="1"/>
              <a:endCxn id="49"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57" name="曲線コネクタ 56"/>
            <p:cNvCxnSpPr>
              <a:stCxn id="58" idx="1"/>
              <a:endCxn id="58"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8" name="正方形/長方形 57"/>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60" name="テキスト ボックス 59"/>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61" name="角丸四角形 60"/>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62" name="直線矢印コネクタ 15"/>
            <p:cNvCxnSpPr>
              <a:stCxn id="61"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64" name="テキスト ボックス 63"/>
          <p:cNvSpPr txBox="1"/>
          <p:nvPr/>
        </p:nvSpPr>
        <p:spPr>
          <a:xfrm>
            <a:off x="1763688" y="4869160"/>
            <a:ext cx="569800" cy="369332"/>
          </a:xfrm>
          <a:prstGeom prst="rect">
            <a:avLst/>
          </a:prstGeom>
          <a:noFill/>
        </p:spPr>
        <p:txBody>
          <a:bodyPr wrap="none" rtlCol="0">
            <a:spAutoFit/>
          </a:bodyPr>
          <a:lstStyle/>
          <a:p>
            <a:r>
              <a:rPr lang="en-US" altLang="ja-JP" dirty="0" smtClean="0"/>
              <a:t>pop</a:t>
            </a:r>
            <a:endParaRPr lang="ja-JP" altLang="en-US" dirty="0"/>
          </a:p>
        </p:txBody>
      </p:sp>
      <p:sp>
        <p:nvSpPr>
          <p:cNvPr id="65" name="コンテンツ プレースホルダー 2"/>
          <p:cNvSpPr txBox="1">
            <a:spLocks/>
          </p:cNvSpPr>
          <p:nvPr/>
        </p:nvSpPr>
        <p:spPr>
          <a:xfrm>
            <a:off x="4716016" y="3645024"/>
            <a:ext cx="432048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smtClean="0"/>
              <a:t>pop </a:t>
            </a:r>
            <a:r>
              <a:rPr lang="ja-JP" altLang="en-US" dirty="0" smtClean="0"/>
              <a:t>した記号を評価し，状態を変化させる</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私</a:t>
                </a:r>
                <a:r>
                  <a:rPr lang="fr-FR" altLang="ja-JP" sz="1600" dirty="0" smtClean="0"/>
                  <a:t>'</a:t>
                </a:r>
                <a:r>
                  <a:rPr lang="en-US" altLang="ja-JP" sz="1600" dirty="0" smtClean="0"/>
                  <a:t>→</a:t>
                </a:r>
                <a:r>
                  <a:rPr lang="en-US" altLang="ja-JP" sz="1600" dirty="0" err="1" smtClean="0"/>
                  <a:t>ε</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grpSp>
        <p:nvGrpSpPr>
          <p:cNvPr id="79" name="図形グループ 78"/>
          <p:cNvGrpSpPr/>
          <p:nvPr/>
        </p:nvGrpSpPr>
        <p:grpSpPr>
          <a:xfrm>
            <a:off x="827584" y="3789040"/>
            <a:ext cx="3843404" cy="432048"/>
            <a:chOff x="971600" y="3645024"/>
            <a:chExt cx="2017787" cy="432048"/>
          </a:xfrm>
        </p:grpSpPr>
        <p:sp>
          <p:nvSpPr>
            <p:cNvPr id="80" name="正方形/長方形 79"/>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1" name="正方形/長方形 80"/>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太郎</a:t>
              </a:r>
              <a:r>
                <a:rPr lang="fr-FR" altLang="ja-JP" dirty="0" smtClean="0"/>
                <a:t>'</a:t>
              </a:r>
              <a:endParaRPr kumimoji="1" lang="ja-JP" altLang="en-US" dirty="0"/>
            </a:p>
          </p:txBody>
        </p:sp>
        <p:sp>
          <p:nvSpPr>
            <p:cNvPr id="82" name="正方形/長方形 81"/>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は</a:t>
              </a:r>
              <a:r>
                <a:rPr kumimoji="1" lang="fr-FR" altLang="ja-JP" dirty="0" smtClean="0"/>
                <a:t>'</a:t>
              </a:r>
              <a:endParaRPr kumimoji="1" lang="ja-JP" altLang="en-US" dirty="0"/>
            </a:p>
          </p:txBody>
        </p:sp>
        <p:sp>
          <p:nvSpPr>
            <p:cNvPr id="83" name="正方形/長方形 82"/>
            <p:cNvSpPr/>
            <p:nvPr/>
          </p:nvSpPr>
          <p:spPr>
            <a:xfrm>
              <a:off x="2485331"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spTree>
    <p:extLst>
      <p:ext uri="{BB962C8B-B14F-4D97-AF65-F5344CB8AC3E}">
        <p14:creationId xmlns:p14="http://schemas.microsoft.com/office/powerpoint/2010/main" val="3559407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誤入力「私太郎は話す」の場合の動作例 </a:t>
            </a:r>
            <a:r>
              <a:rPr lang="en-US" altLang="ja-JP" dirty="0" smtClean="0"/>
              <a:t>(3</a:t>
            </a:r>
            <a:r>
              <a:rPr lang="en-US" altLang="ja-JP" dirty="0"/>
              <a:t>/4</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入力は，定義された記号単位で行われる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30</a:t>
            </a:fld>
            <a:endParaRPr lang="en-US" altLang="ja-JP"/>
          </a:p>
        </p:txBody>
      </p:sp>
      <p:grpSp>
        <p:nvGrpSpPr>
          <p:cNvPr id="6" name="図形グループ 5"/>
          <p:cNvGrpSpPr/>
          <p:nvPr/>
        </p:nvGrpSpPr>
        <p:grpSpPr>
          <a:xfrm>
            <a:off x="827584" y="3789040"/>
            <a:ext cx="3843404" cy="432048"/>
            <a:chOff x="971600" y="3645024"/>
            <a:chExt cx="2017787" cy="432048"/>
          </a:xfrm>
        </p:grpSpPr>
        <p:sp>
          <p:nvSpPr>
            <p:cNvPr id="7" name="正方形/長方形 6"/>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 name="正方形/長方形 7"/>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太郎</a:t>
              </a:r>
              <a:r>
                <a:rPr lang="fr-FR" altLang="ja-JP" dirty="0" smtClean="0"/>
                <a:t>'</a:t>
              </a:r>
              <a:endParaRPr kumimoji="1" lang="ja-JP" altLang="en-US" dirty="0"/>
            </a:p>
          </p:txBody>
        </p:sp>
        <p:sp>
          <p:nvSpPr>
            <p:cNvPr id="9" name="正方形/長方形 8"/>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は</a:t>
              </a:r>
              <a:r>
                <a:rPr kumimoji="1" lang="fr-FR" altLang="ja-JP" dirty="0" smtClean="0"/>
                <a:t>'</a:t>
              </a:r>
              <a:endParaRPr kumimoji="1" lang="ja-JP" altLang="en-US" dirty="0"/>
            </a:p>
          </p:txBody>
        </p:sp>
        <p:sp>
          <p:nvSpPr>
            <p:cNvPr id="66" name="正方形/長方形 65"/>
            <p:cNvSpPr/>
            <p:nvPr/>
          </p:nvSpPr>
          <p:spPr>
            <a:xfrm>
              <a:off x="2485331"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cxnSp>
        <p:nvCxnSpPr>
          <p:cNvPr id="15" name="直線矢印コネクタ 15"/>
          <p:cNvCxnSpPr>
            <a:stCxn id="7" idx="2"/>
            <a:endCxn id="16" idx="0"/>
          </p:cNvCxnSpPr>
          <p:nvPr/>
        </p:nvCxnSpPr>
        <p:spPr>
          <a:xfrm rot="5400000">
            <a:off x="905593" y="4467115"/>
            <a:ext cx="648072" cy="15601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26" idx="1"/>
          </p:cNvCxnSpPr>
          <p:nvPr/>
        </p:nvCxnSpPr>
        <p:spPr>
          <a:xfrm>
            <a:off x="1691680" y="5193196"/>
            <a:ext cx="1556911" cy="589551"/>
          </a:xfrm>
          <a:prstGeom prst="bentConnector3">
            <a:avLst>
              <a:gd name="adj1" fmla="val 50000"/>
            </a:avLst>
          </a:prstGeom>
          <a:ln>
            <a:prstDash val="sysDash"/>
            <a:headEnd type="none"/>
            <a:tailEnd type="arrow"/>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0" name="図形グループ 19"/>
          <p:cNvGrpSpPr/>
          <p:nvPr/>
        </p:nvGrpSpPr>
        <p:grpSpPr>
          <a:xfrm>
            <a:off x="3248591" y="4602294"/>
            <a:ext cx="1179393" cy="1500234"/>
            <a:chOff x="3347864" y="4881094"/>
            <a:chExt cx="675337" cy="1500234"/>
          </a:xfrm>
        </p:grpSpPr>
        <p:grpSp>
          <p:nvGrpSpPr>
            <p:cNvPr id="21" name="図形グループ 20"/>
            <p:cNvGrpSpPr/>
            <p:nvPr/>
          </p:nvGrpSpPr>
          <p:grpSpPr>
            <a:xfrm>
              <a:off x="3347864" y="5089439"/>
              <a:ext cx="675337" cy="1291787"/>
              <a:chOff x="971600" y="1277270"/>
              <a:chExt cx="504056" cy="2583574"/>
            </a:xfrm>
          </p:grpSpPr>
          <p:sp>
            <p:nvSpPr>
              <p:cNvPr id="26" name="正方形/長方形 25"/>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太郎</a:t>
                </a:r>
                <a:r>
                  <a:rPr lang="fr-FR" altLang="ja-JP" sz="1600" dirty="0" smtClean="0"/>
                  <a:t>'</a:t>
                </a:r>
                <a:endParaRPr kumimoji="1" lang="ja-JP" altLang="en-US" sz="1600" dirty="0"/>
              </a:p>
            </p:txBody>
          </p:sp>
          <p:sp>
            <p:nvSpPr>
              <p:cNvPr id="27" name="正方形/長方形 26"/>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28" name="正方形/長方形 27"/>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29" name="正方形/長方形 28"/>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30" name="正方形/長方形 29"/>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31" name="正方形/長方形 30"/>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22" name="図形グループ 21"/>
            <p:cNvGrpSpPr/>
            <p:nvPr/>
          </p:nvGrpSpPr>
          <p:grpSpPr>
            <a:xfrm>
              <a:off x="3347864" y="4881094"/>
              <a:ext cx="675337" cy="1500233"/>
              <a:chOff x="3347864" y="4857750"/>
              <a:chExt cx="675337" cy="1415566"/>
            </a:xfrm>
          </p:grpSpPr>
          <p:cxnSp>
            <p:nvCxnSpPr>
              <p:cNvPr id="24" name="直線コネクタ 23"/>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25" name="直線コネクタ 24"/>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23" name="直線コネクタ 22"/>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32" name="正方形/長方形 31"/>
          <p:cNvSpPr/>
          <p:nvPr/>
        </p:nvSpPr>
        <p:spPr>
          <a:xfrm>
            <a:off x="2784397" y="6102528"/>
            <a:ext cx="2147643" cy="369332"/>
          </a:xfrm>
          <a:prstGeom prst="rect">
            <a:avLst/>
          </a:prstGeom>
        </p:spPr>
        <p:txBody>
          <a:bodyPr wrap="none">
            <a:spAutoFit/>
          </a:bodyPr>
          <a:lstStyle/>
          <a:p>
            <a:r>
              <a:rPr lang="ja-JP" altLang="en-US" dirty="0"/>
              <a:t>プッシュダウンストア</a:t>
            </a:r>
          </a:p>
        </p:txBody>
      </p:sp>
      <p:sp>
        <p:nvSpPr>
          <p:cNvPr id="35" name="正方形/長方形 34"/>
          <p:cNvSpPr/>
          <p:nvPr/>
        </p:nvSpPr>
        <p:spPr>
          <a:xfrm>
            <a:off x="1403648" y="5661248"/>
            <a:ext cx="720080" cy="576064"/>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(1)</a:t>
            </a:r>
            <a:endParaRPr kumimoji="1" lang="ja-JP" altLang="en-US" dirty="0"/>
          </a:p>
        </p:txBody>
      </p:sp>
      <p:cxnSp>
        <p:nvCxnSpPr>
          <p:cNvPr id="36" name="直線コネクタ 21"/>
          <p:cNvCxnSpPr>
            <a:stCxn id="16" idx="2"/>
            <a:endCxn id="35" idx="1"/>
          </p:cNvCxnSpPr>
          <p:nvPr/>
        </p:nvCxnSpPr>
        <p:spPr>
          <a:xfrm rot="16200000" flipH="1">
            <a:off x="1061610" y="5607242"/>
            <a:ext cx="432048"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763688" y="4869160"/>
            <a:ext cx="1299154" cy="369332"/>
          </a:xfrm>
          <a:prstGeom prst="rect">
            <a:avLst/>
          </a:prstGeom>
          <a:noFill/>
        </p:spPr>
        <p:txBody>
          <a:bodyPr wrap="none" rtlCol="0">
            <a:spAutoFit/>
          </a:bodyPr>
          <a:lstStyle/>
          <a:p>
            <a:r>
              <a:rPr lang="en-US" altLang="ja-JP" dirty="0" smtClean="0"/>
              <a:t>push </a:t>
            </a:r>
            <a:r>
              <a:rPr lang="fr-FR" altLang="ja-JP" dirty="0" smtClean="0"/>
              <a:t>'</a:t>
            </a:r>
            <a:r>
              <a:rPr lang="ja-JP" altLang="en-US" dirty="0" smtClean="0"/>
              <a:t>太郎</a:t>
            </a:r>
            <a:r>
              <a:rPr lang="fr-FR" altLang="ja-JP" dirty="0" smtClean="0"/>
              <a:t>'</a:t>
            </a:r>
            <a:endParaRPr lang="ja-JP" altLang="en-US" dirty="0"/>
          </a:p>
        </p:txBody>
      </p:sp>
      <p:sp>
        <p:nvSpPr>
          <p:cNvPr id="65" name="コンテンツ プレースホルダー 2"/>
          <p:cNvSpPr txBox="1">
            <a:spLocks/>
          </p:cNvSpPr>
          <p:nvPr/>
        </p:nvSpPr>
        <p:spPr>
          <a:xfrm>
            <a:off x="4932040" y="3645024"/>
            <a:ext cx="4032448"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smtClean="0"/>
              <a:t>入力された記号をスタックにプッシュ</a:t>
            </a:r>
            <a:endParaRPr lang="ja-JP" altLang="en-US" dirty="0"/>
          </a:p>
        </p:txBody>
      </p:sp>
      <p:grpSp>
        <p:nvGrpSpPr>
          <p:cNvPr id="67" name="図形グループ 66"/>
          <p:cNvGrpSpPr/>
          <p:nvPr/>
        </p:nvGrpSpPr>
        <p:grpSpPr>
          <a:xfrm>
            <a:off x="240505" y="1628800"/>
            <a:ext cx="8723983" cy="1521460"/>
            <a:chOff x="240505" y="3923764"/>
            <a:chExt cx="8723983" cy="1521460"/>
          </a:xfrm>
        </p:grpSpPr>
        <p:sp>
          <p:nvSpPr>
            <p:cNvPr id="68" name="角丸四角形 67"/>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69" name="角丸四角形 68"/>
            <p:cNvSpPr/>
            <p:nvPr/>
          </p:nvSpPr>
          <p:spPr>
            <a:xfrm>
              <a:off x="2308406"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70" name="直線矢印コネクタ 15"/>
            <p:cNvCxnSpPr>
              <a:stCxn id="69" idx="1"/>
              <a:endCxn id="68"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71" name="曲線コネクタ 70"/>
            <p:cNvCxnSpPr>
              <a:stCxn id="72" idx="1"/>
              <a:endCxn id="72"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2" name="正方形/長方形 71"/>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3" name="曲線コネクタ 72"/>
            <p:cNvCxnSpPr>
              <a:stCxn id="74" idx="1"/>
              <a:endCxn id="74"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4" name="正方形/長方形 73"/>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76" name="テキスト ボックス 75"/>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77" name="テキスト ボックス 76"/>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78" name="角丸四角形 77"/>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79" name="直線矢印コネクタ 15"/>
            <p:cNvCxnSpPr>
              <a:stCxn id="78" idx="1"/>
              <a:endCxn id="69"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0" name="曲線コネクタ 79"/>
            <p:cNvCxnSpPr>
              <a:stCxn id="81" idx="1"/>
              <a:endCxn id="81"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1" name="正方形/長方形 80"/>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83" name="テキスト ボックス 82"/>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84" name="角丸四角形 83"/>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85" name="直線矢印コネクタ 15"/>
            <p:cNvCxnSpPr>
              <a:stCxn id="84" idx="1"/>
              <a:endCxn id="78"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6" name="曲線コネクタ 85"/>
            <p:cNvCxnSpPr>
              <a:stCxn id="87" idx="1"/>
              <a:endCxn id="87"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7" name="正方形/長方形 86"/>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テキスト ボックス 87"/>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89" name="テキスト ボックス 88"/>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0" name="角丸四角形 89"/>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91" name="直線矢印コネクタ 15"/>
            <p:cNvCxnSpPr>
              <a:stCxn id="90"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Tree>
    <p:extLst>
      <p:ext uri="{BB962C8B-B14F-4D97-AF65-F5344CB8AC3E}">
        <p14:creationId xmlns:p14="http://schemas.microsoft.com/office/powerpoint/2010/main" val="743836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誤入力「私太郎は話す」の場合の動作例 </a:t>
            </a:r>
            <a:r>
              <a:rPr lang="en-US" altLang="ja-JP" dirty="0" smtClean="0"/>
              <a:t>(4</a:t>
            </a:r>
            <a:r>
              <a:rPr lang="en-US" altLang="ja-JP" dirty="0"/>
              <a:t>/4</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入力は，定義された記号単位で行われる</a:t>
            </a:r>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31</a:t>
            </a:fld>
            <a:endParaRPr lang="en-US" altLang="ja-JP"/>
          </a:p>
        </p:txBody>
      </p:sp>
      <p:cxnSp>
        <p:nvCxnSpPr>
          <p:cNvPr id="15" name="直線矢印コネクタ 15"/>
          <p:cNvCxnSpPr>
            <a:stCxn id="80" idx="2"/>
            <a:endCxn id="16" idx="0"/>
          </p:cNvCxnSpPr>
          <p:nvPr/>
        </p:nvCxnSpPr>
        <p:spPr>
          <a:xfrm rot="5400000">
            <a:off x="905593" y="4467115"/>
            <a:ext cx="648072" cy="156018"/>
          </a:xfrm>
          <a:prstGeom prst="bentConnector3">
            <a:avLst>
              <a:gd name="adj1" fmla="val 50000"/>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6" name="正方形/長方形 15"/>
          <p:cNvSpPr/>
          <p:nvPr/>
        </p:nvSpPr>
        <p:spPr>
          <a:xfrm>
            <a:off x="611560" y="4869160"/>
            <a:ext cx="108012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制御部</a:t>
            </a:r>
            <a:endParaRPr kumimoji="1" lang="ja-JP" altLang="en-US" dirty="0"/>
          </a:p>
        </p:txBody>
      </p:sp>
      <p:cxnSp>
        <p:nvCxnSpPr>
          <p:cNvPr id="17" name="直線コネクタ 21"/>
          <p:cNvCxnSpPr>
            <a:stCxn id="16" idx="3"/>
            <a:endCxn id="72" idx="1"/>
          </p:cNvCxnSpPr>
          <p:nvPr/>
        </p:nvCxnSpPr>
        <p:spPr>
          <a:xfrm>
            <a:off x="1691680" y="5193196"/>
            <a:ext cx="1556911" cy="589551"/>
          </a:xfrm>
          <a:prstGeom prst="bentConnector3">
            <a:avLst>
              <a:gd name="adj1" fmla="val 50000"/>
            </a:avLst>
          </a:prstGeom>
          <a:ln>
            <a:prstDash val="sysDash"/>
            <a:headEnd type="arrow"/>
            <a:tailEnd type="non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755576" y="3429000"/>
            <a:ext cx="1276611" cy="369332"/>
          </a:xfrm>
          <a:prstGeom prst="rect">
            <a:avLst/>
          </a:prstGeom>
          <a:noFill/>
        </p:spPr>
        <p:txBody>
          <a:bodyPr wrap="none" rtlCol="0">
            <a:spAutoFit/>
          </a:bodyPr>
          <a:lstStyle/>
          <a:p>
            <a:r>
              <a:rPr kumimoji="1" lang="ja-JP" altLang="en-US" dirty="0" smtClean="0"/>
              <a:t>入力テープ</a:t>
            </a:r>
            <a:endParaRPr kumimoji="1" lang="ja-JP" altLang="en-US" dirty="0"/>
          </a:p>
        </p:txBody>
      </p:sp>
      <p:sp>
        <p:nvSpPr>
          <p:cNvPr id="19" name="右矢印 18"/>
          <p:cNvSpPr/>
          <p:nvPr/>
        </p:nvSpPr>
        <p:spPr>
          <a:xfrm>
            <a:off x="1691680" y="4365104"/>
            <a:ext cx="1008112" cy="288032"/>
          </a:xfrm>
          <a:prstGeom prst="rightArrow">
            <a:avLst>
              <a:gd name="adj1" fmla="val 50000"/>
              <a:gd name="adj2" fmla="val 94092"/>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p:cNvSpPr/>
          <p:nvPr/>
        </p:nvSpPr>
        <p:spPr>
          <a:xfrm>
            <a:off x="1403648" y="5589240"/>
            <a:ext cx="720080" cy="7920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状態</a:t>
            </a:r>
            <a:r>
              <a:rPr kumimoji="1" lang="en-US" altLang="ja-JP" dirty="0" smtClean="0"/>
              <a:t/>
            </a:r>
            <a:br>
              <a:rPr kumimoji="1" lang="en-US" altLang="ja-JP" dirty="0" smtClean="0"/>
            </a:br>
            <a:r>
              <a:rPr kumimoji="1" lang="en-US" altLang="ja-JP" dirty="0" smtClean="0"/>
              <a:t>(1)</a:t>
            </a:r>
            <a:br>
              <a:rPr kumimoji="1" lang="en-US" altLang="ja-JP" dirty="0" smtClean="0"/>
            </a:br>
            <a:r>
              <a:rPr kumimoji="1" lang="en-US" altLang="ja-JP" dirty="0" smtClean="0"/>
              <a:t>→??</a:t>
            </a:r>
            <a:endParaRPr kumimoji="1" lang="ja-JP" altLang="en-US" dirty="0"/>
          </a:p>
        </p:txBody>
      </p:sp>
      <p:cxnSp>
        <p:nvCxnSpPr>
          <p:cNvPr id="36" name="直線コネクタ 21"/>
          <p:cNvCxnSpPr>
            <a:stCxn id="16" idx="2"/>
            <a:endCxn id="35" idx="1"/>
          </p:cNvCxnSpPr>
          <p:nvPr/>
        </p:nvCxnSpPr>
        <p:spPr>
          <a:xfrm rot="16200000" flipH="1">
            <a:off x="1043608" y="5625244"/>
            <a:ext cx="468052" cy="252028"/>
          </a:xfrm>
          <a:prstGeom prst="bentConnector2">
            <a:avLst/>
          </a:prstGeom>
          <a:ln>
            <a:prstDash val="sysDash"/>
            <a:headEnd type="none"/>
            <a:tailEnd type="non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763688" y="4869160"/>
            <a:ext cx="569800" cy="369332"/>
          </a:xfrm>
          <a:prstGeom prst="rect">
            <a:avLst/>
          </a:prstGeom>
          <a:noFill/>
        </p:spPr>
        <p:txBody>
          <a:bodyPr wrap="none" rtlCol="0">
            <a:spAutoFit/>
          </a:bodyPr>
          <a:lstStyle/>
          <a:p>
            <a:r>
              <a:rPr lang="en-US" altLang="ja-JP" dirty="0" smtClean="0"/>
              <a:t>pop</a:t>
            </a:r>
            <a:endParaRPr lang="ja-JP" altLang="en-US" dirty="0"/>
          </a:p>
        </p:txBody>
      </p:sp>
      <p:sp>
        <p:nvSpPr>
          <p:cNvPr id="65" name="コンテンツ プレースホルダー 2"/>
          <p:cNvSpPr txBox="1">
            <a:spLocks/>
          </p:cNvSpPr>
          <p:nvPr/>
        </p:nvSpPr>
        <p:spPr>
          <a:xfrm>
            <a:off x="4716016" y="3645024"/>
            <a:ext cx="4320480" cy="23042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chemeClr val="tx2"/>
              </a:buClr>
              <a:buSzPct val="80000"/>
              <a:buFont typeface="Wingdings" panose="05000000000000000000" pitchFamily="2" charset="2"/>
              <a:buChar char="n"/>
              <a:defRPr kumimoji="1"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SzPct val="70000"/>
              <a:buFont typeface="Wingdings" panose="05000000000000000000" pitchFamily="2" charset="2"/>
              <a:buChar char="p"/>
              <a:defRPr kumimoji="1"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smtClean="0"/>
              <a:t>pop </a:t>
            </a:r>
            <a:r>
              <a:rPr lang="ja-JP" altLang="en-US" dirty="0" smtClean="0"/>
              <a:t>した記号を評価し，状態を変化させる</a:t>
            </a:r>
            <a:endParaRPr lang="en-US" altLang="ja-JP" dirty="0" smtClean="0"/>
          </a:p>
          <a:p>
            <a:pPr lvl="1"/>
            <a:r>
              <a:rPr lang="en-US" altLang="ja-JP" dirty="0" smtClean="0"/>
              <a:t>(1)</a:t>
            </a:r>
            <a:r>
              <a:rPr lang="ja-JP" altLang="en-US" dirty="0" smtClean="0"/>
              <a:t> の状態で，</a:t>
            </a:r>
            <a:r>
              <a:rPr lang="fr-FR" altLang="ja-JP" dirty="0" smtClean="0"/>
              <a:t>'</a:t>
            </a:r>
            <a:r>
              <a:rPr lang="ja-JP" altLang="en-US" dirty="0" smtClean="0"/>
              <a:t>太郎</a:t>
            </a:r>
            <a:r>
              <a:rPr lang="fr-FR" altLang="ja-JP" dirty="0" smtClean="0"/>
              <a:t>'</a:t>
            </a:r>
            <a:r>
              <a:rPr lang="en-US" altLang="ja-JP" dirty="0" smtClean="0"/>
              <a:t/>
            </a:r>
            <a:br>
              <a:rPr lang="en-US" altLang="ja-JP" dirty="0" smtClean="0"/>
            </a:br>
            <a:r>
              <a:rPr lang="en-US" altLang="ja-JP" dirty="0" smtClean="0"/>
              <a:t>&lt;</a:t>
            </a:r>
            <a:r>
              <a:rPr lang="ja-JP" altLang="en-US" dirty="0" smtClean="0"/>
              <a:t>名詞</a:t>
            </a:r>
            <a:r>
              <a:rPr lang="en-US" altLang="ja-JP" dirty="0" smtClean="0"/>
              <a:t>&gt; </a:t>
            </a:r>
            <a:r>
              <a:rPr lang="ja-JP" altLang="en-US" dirty="0" smtClean="0"/>
              <a:t>を評価できない</a:t>
            </a:r>
            <a:endParaRPr lang="en-US" altLang="ja-JP" dirty="0" smtClean="0"/>
          </a:p>
          <a:p>
            <a:pPr marL="0" indent="0">
              <a:buNone/>
            </a:pPr>
            <a:r>
              <a:rPr lang="en-US" altLang="ja-JP" dirty="0" smtClean="0"/>
              <a:t>→</a:t>
            </a:r>
            <a:r>
              <a:rPr lang="ja-JP" altLang="en-US" dirty="0" smtClean="0"/>
              <a:t> 受理しない</a:t>
            </a:r>
            <a:endParaRPr lang="ja-JP" altLang="en-US" dirty="0"/>
          </a:p>
        </p:txBody>
      </p:sp>
      <p:grpSp>
        <p:nvGrpSpPr>
          <p:cNvPr id="66" name="図形グループ 65"/>
          <p:cNvGrpSpPr/>
          <p:nvPr/>
        </p:nvGrpSpPr>
        <p:grpSpPr>
          <a:xfrm>
            <a:off x="3248591" y="4602294"/>
            <a:ext cx="1179393" cy="1500234"/>
            <a:chOff x="3347864" y="4881094"/>
            <a:chExt cx="675337" cy="1500234"/>
          </a:xfrm>
        </p:grpSpPr>
        <p:grpSp>
          <p:nvGrpSpPr>
            <p:cNvPr id="67" name="図形グループ 66"/>
            <p:cNvGrpSpPr/>
            <p:nvPr/>
          </p:nvGrpSpPr>
          <p:grpSpPr>
            <a:xfrm>
              <a:off x="3347864" y="5089439"/>
              <a:ext cx="675337" cy="1291787"/>
              <a:chOff x="971600" y="1277270"/>
              <a:chExt cx="504056" cy="2583574"/>
            </a:xfrm>
          </p:grpSpPr>
          <p:sp>
            <p:nvSpPr>
              <p:cNvPr id="72" name="正方形/長方形 71"/>
              <p:cNvSpPr/>
              <p:nvPr/>
            </p:nvSpPr>
            <p:spPr>
              <a:xfrm>
                <a:off x="971600" y="3005462"/>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fr-FR" altLang="ja-JP" sz="1600" dirty="0" smtClean="0"/>
                  <a:t>'</a:t>
                </a:r>
                <a:r>
                  <a:rPr lang="ja-JP" altLang="en-US" sz="1600" dirty="0" smtClean="0"/>
                  <a:t>太郎</a:t>
                </a:r>
                <a:r>
                  <a:rPr lang="fr-FR" altLang="ja-JP" sz="1600" dirty="0" smtClean="0"/>
                  <a:t>'</a:t>
                </a:r>
                <a:endParaRPr kumimoji="1" lang="ja-JP" altLang="en-US" sz="1600" dirty="0"/>
              </a:p>
            </p:txBody>
          </p:sp>
          <p:sp>
            <p:nvSpPr>
              <p:cNvPr id="73" name="正方形/長方形 72"/>
              <p:cNvSpPr/>
              <p:nvPr/>
            </p:nvSpPr>
            <p:spPr>
              <a:xfrm>
                <a:off x="971600" y="2573414"/>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4" name="正方形/長方形 73"/>
              <p:cNvSpPr/>
              <p:nvPr/>
            </p:nvSpPr>
            <p:spPr>
              <a:xfrm>
                <a:off x="971600" y="214136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5" name="正方形/長方形 74"/>
              <p:cNvSpPr/>
              <p:nvPr/>
            </p:nvSpPr>
            <p:spPr>
              <a:xfrm>
                <a:off x="971600" y="1709318"/>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6" name="正方形/長方形 75"/>
              <p:cNvSpPr/>
              <p:nvPr/>
            </p:nvSpPr>
            <p:spPr>
              <a:xfrm>
                <a:off x="971600" y="1277270"/>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endParaRPr kumimoji="1" lang="ja-JP" altLang="en-US" sz="1600"/>
              </a:p>
            </p:txBody>
          </p:sp>
          <p:sp>
            <p:nvSpPr>
              <p:cNvPr id="77" name="正方形/長方形 76"/>
              <p:cNvSpPr/>
              <p:nvPr/>
            </p:nvSpPr>
            <p:spPr>
              <a:xfrm>
                <a:off x="971600" y="3428796"/>
                <a:ext cx="504056" cy="43204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en-US" altLang="ja-JP" sz="1600" dirty="0" smtClean="0"/>
                  <a:t>$</a:t>
                </a:r>
                <a:endParaRPr kumimoji="1" lang="ja-JP" altLang="en-US" sz="1600" dirty="0"/>
              </a:p>
            </p:txBody>
          </p:sp>
        </p:grpSp>
        <p:grpSp>
          <p:nvGrpSpPr>
            <p:cNvPr id="68" name="図形グループ 67"/>
            <p:cNvGrpSpPr/>
            <p:nvPr/>
          </p:nvGrpSpPr>
          <p:grpSpPr>
            <a:xfrm>
              <a:off x="3347864" y="4881094"/>
              <a:ext cx="675337" cy="1500233"/>
              <a:chOff x="3347864" y="4857750"/>
              <a:chExt cx="675337" cy="1415566"/>
            </a:xfrm>
          </p:grpSpPr>
          <p:cxnSp>
            <p:nvCxnSpPr>
              <p:cNvPr id="70" name="直線コネクタ 69"/>
              <p:cNvCxnSpPr/>
              <p:nvPr/>
            </p:nvCxnSpPr>
            <p:spPr>
              <a:xfrm flipV="1">
                <a:off x="3347864" y="4869160"/>
                <a:ext cx="0" cy="1404156"/>
              </a:xfrm>
              <a:prstGeom prst="line">
                <a:avLst/>
              </a:prstGeom>
            </p:spPr>
            <p:style>
              <a:lnRef idx="2">
                <a:schemeClr val="dk1"/>
              </a:lnRef>
              <a:fillRef idx="1">
                <a:schemeClr val="lt1"/>
              </a:fillRef>
              <a:effectRef idx="0">
                <a:schemeClr val="dk1"/>
              </a:effectRef>
              <a:fontRef idx="minor">
                <a:schemeClr val="dk1"/>
              </a:fontRef>
            </p:style>
          </p:cxnSp>
          <p:cxnSp>
            <p:nvCxnSpPr>
              <p:cNvPr id="71" name="直線コネクタ 70"/>
              <p:cNvCxnSpPr/>
              <p:nvPr/>
            </p:nvCxnSpPr>
            <p:spPr>
              <a:xfrm flipH="1" flipV="1">
                <a:off x="4021667" y="4857750"/>
                <a:ext cx="1534" cy="1415566"/>
              </a:xfrm>
              <a:prstGeom prst="line">
                <a:avLst/>
              </a:prstGeom>
            </p:spPr>
            <p:style>
              <a:lnRef idx="2">
                <a:schemeClr val="dk1"/>
              </a:lnRef>
              <a:fillRef idx="1">
                <a:schemeClr val="lt1"/>
              </a:fillRef>
              <a:effectRef idx="0">
                <a:schemeClr val="dk1"/>
              </a:effectRef>
              <a:fontRef idx="minor">
                <a:schemeClr val="dk1"/>
              </a:fontRef>
            </p:style>
          </p:cxnSp>
        </p:grpSp>
        <p:cxnSp>
          <p:nvCxnSpPr>
            <p:cNvPr id="69" name="直線コネクタ 68"/>
            <p:cNvCxnSpPr/>
            <p:nvPr/>
          </p:nvCxnSpPr>
          <p:spPr>
            <a:xfrm flipH="1">
              <a:off x="3347864" y="6381328"/>
              <a:ext cx="675337" cy="0"/>
            </a:xfrm>
            <a:prstGeom prst="line">
              <a:avLst/>
            </a:prstGeom>
          </p:spPr>
          <p:style>
            <a:lnRef idx="2">
              <a:schemeClr val="dk1"/>
            </a:lnRef>
            <a:fillRef idx="1">
              <a:schemeClr val="lt1"/>
            </a:fillRef>
            <a:effectRef idx="0">
              <a:schemeClr val="dk1"/>
            </a:effectRef>
            <a:fontRef idx="minor">
              <a:schemeClr val="dk1"/>
            </a:fontRef>
          </p:style>
        </p:cxnSp>
      </p:grpSp>
      <p:sp>
        <p:nvSpPr>
          <p:cNvPr id="78" name="正方形/長方形 77"/>
          <p:cNvSpPr/>
          <p:nvPr/>
        </p:nvSpPr>
        <p:spPr>
          <a:xfrm>
            <a:off x="2784397" y="6102528"/>
            <a:ext cx="2147643" cy="369332"/>
          </a:xfrm>
          <a:prstGeom prst="rect">
            <a:avLst/>
          </a:prstGeom>
        </p:spPr>
        <p:txBody>
          <a:bodyPr wrap="none">
            <a:spAutoFit/>
          </a:bodyPr>
          <a:lstStyle/>
          <a:p>
            <a:r>
              <a:rPr lang="ja-JP" altLang="en-US" dirty="0"/>
              <a:t>プッシュダウンストア</a:t>
            </a:r>
          </a:p>
        </p:txBody>
      </p:sp>
      <p:grpSp>
        <p:nvGrpSpPr>
          <p:cNvPr id="79" name="図形グループ 78"/>
          <p:cNvGrpSpPr/>
          <p:nvPr/>
        </p:nvGrpSpPr>
        <p:grpSpPr>
          <a:xfrm>
            <a:off x="827584" y="3789040"/>
            <a:ext cx="3843404" cy="432048"/>
            <a:chOff x="971600" y="3645024"/>
            <a:chExt cx="2017787" cy="432048"/>
          </a:xfrm>
        </p:grpSpPr>
        <p:sp>
          <p:nvSpPr>
            <p:cNvPr id="80" name="正方形/長方形 79"/>
            <p:cNvSpPr/>
            <p:nvPr/>
          </p:nvSpPr>
          <p:spPr>
            <a:xfrm>
              <a:off x="971600"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私</a:t>
              </a:r>
              <a:r>
                <a:rPr kumimoji="1" lang="fr-FR" altLang="ja-JP" dirty="0" smtClean="0"/>
                <a:t>'</a:t>
              </a:r>
              <a:endParaRPr kumimoji="1" lang="ja-JP" altLang="en-US" dirty="0"/>
            </a:p>
          </p:txBody>
        </p:sp>
        <p:sp>
          <p:nvSpPr>
            <p:cNvPr id="81" name="正方形/長方形 80"/>
            <p:cNvSpPr/>
            <p:nvPr/>
          </p:nvSpPr>
          <p:spPr>
            <a:xfrm>
              <a:off x="1475656"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altLang="ja-JP" dirty="0" smtClean="0"/>
                <a:t>'</a:t>
              </a:r>
              <a:r>
                <a:rPr lang="ja-JP" altLang="en-US" dirty="0" smtClean="0"/>
                <a:t>太郎</a:t>
              </a:r>
              <a:r>
                <a:rPr lang="fr-FR" altLang="ja-JP" dirty="0" smtClean="0"/>
                <a:t>'</a:t>
              </a:r>
              <a:endParaRPr kumimoji="1" lang="ja-JP" altLang="en-US" dirty="0"/>
            </a:p>
          </p:txBody>
        </p:sp>
        <p:sp>
          <p:nvSpPr>
            <p:cNvPr id="82" name="正方形/長方形 81"/>
            <p:cNvSpPr/>
            <p:nvPr/>
          </p:nvSpPr>
          <p:spPr>
            <a:xfrm>
              <a:off x="1979712"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は</a:t>
              </a:r>
              <a:r>
                <a:rPr kumimoji="1" lang="fr-FR" altLang="ja-JP" dirty="0" smtClean="0"/>
                <a:t>'</a:t>
              </a:r>
              <a:endParaRPr kumimoji="1" lang="ja-JP" altLang="en-US" dirty="0"/>
            </a:p>
          </p:txBody>
        </p:sp>
        <p:sp>
          <p:nvSpPr>
            <p:cNvPr id="83" name="正方形/長方形 82"/>
            <p:cNvSpPr/>
            <p:nvPr/>
          </p:nvSpPr>
          <p:spPr>
            <a:xfrm>
              <a:off x="2485331" y="3645024"/>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fr-FR" altLang="ja-JP" dirty="0" smtClean="0"/>
                <a:t>'</a:t>
              </a:r>
              <a:r>
                <a:rPr kumimoji="1" lang="ja-JP" altLang="en-US" dirty="0" smtClean="0"/>
                <a:t>話す</a:t>
              </a:r>
              <a:r>
                <a:rPr kumimoji="1" lang="fr-FR" altLang="ja-JP" dirty="0" smtClean="0"/>
                <a:t>'</a:t>
              </a:r>
              <a:endParaRPr kumimoji="1" lang="ja-JP" altLang="en-US" dirty="0"/>
            </a:p>
          </p:txBody>
        </p:sp>
      </p:grpSp>
      <p:grpSp>
        <p:nvGrpSpPr>
          <p:cNvPr id="84" name="図形グループ 83"/>
          <p:cNvGrpSpPr/>
          <p:nvPr/>
        </p:nvGrpSpPr>
        <p:grpSpPr>
          <a:xfrm>
            <a:off x="240505" y="1628800"/>
            <a:ext cx="8723983" cy="1521460"/>
            <a:chOff x="240505" y="3923764"/>
            <a:chExt cx="8723983" cy="1521460"/>
          </a:xfrm>
        </p:grpSpPr>
        <p:sp>
          <p:nvSpPr>
            <p:cNvPr id="85" name="角丸四角形 84"/>
            <p:cNvSpPr/>
            <p:nvPr/>
          </p:nvSpPr>
          <p:spPr>
            <a:xfrm>
              <a:off x="24050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(0) </a:t>
              </a:r>
              <a:br>
                <a:rPr lang="en-US" altLang="ja-JP" dirty="0" smtClean="0">
                  <a:solidFill>
                    <a:schemeClr val="dk1"/>
                  </a:solidFill>
                </a:rPr>
              </a:br>
              <a:r>
                <a:rPr lang="ja-JP" altLang="en-US" dirty="0" smtClean="0">
                  <a:solidFill>
                    <a:schemeClr val="dk1"/>
                  </a:solidFill>
                </a:rPr>
                <a:t>初期</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 </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sp>
          <p:nvSpPr>
            <p:cNvPr id="86" name="角丸四角形 85"/>
            <p:cNvSpPr/>
            <p:nvPr/>
          </p:nvSpPr>
          <p:spPr>
            <a:xfrm>
              <a:off x="2308406" y="4581128"/>
              <a:ext cx="751426" cy="864096"/>
            </a:xfrm>
            <a:prstGeom prst="roundRect">
              <a:avLst/>
            </a:prstGeom>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r>
                <a:rPr lang="en-US" altLang="ja-JP" dirty="0" smtClean="0">
                  <a:solidFill>
                    <a:schemeClr val="dk1"/>
                  </a:solidFill>
                </a:rPr>
                <a:t>(1)</a:t>
              </a:r>
              <a:endParaRPr lang="ja-JP" altLang="en-US" dirty="0">
                <a:solidFill>
                  <a:schemeClr val="dk1"/>
                </a:solidFill>
              </a:endParaRPr>
            </a:p>
          </p:txBody>
        </p:sp>
        <p:cxnSp>
          <p:nvCxnSpPr>
            <p:cNvPr id="87" name="直線矢印コネクタ 15"/>
            <p:cNvCxnSpPr>
              <a:stCxn id="86" idx="1"/>
              <a:endCxn id="85" idx="3"/>
            </p:cNvCxnSpPr>
            <p:nvPr/>
          </p:nvCxnSpPr>
          <p:spPr>
            <a:xfrm flipH="1">
              <a:off x="991931" y="5013176"/>
              <a:ext cx="1316475"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88" name="曲線コネクタ 87"/>
            <p:cNvCxnSpPr>
              <a:stCxn id="89" idx="1"/>
              <a:endCxn id="89" idx="3"/>
            </p:cNvCxnSpPr>
            <p:nvPr/>
          </p:nvCxnSpPr>
          <p:spPr>
            <a:xfrm rot="10800000" flipH="1">
              <a:off x="29060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9" name="正方形/長方形 88"/>
            <p:cNvSpPr/>
            <p:nvPr/>
          </p:nvSpPr>
          <p:spPr>
            <a:xfrm>
              <a:off x="29060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0" name="曲線コネクタ 89"/>
            <p:cNvCxnSpPr>
              <a:stCxn id="91" idx="1"/>
              <a:endCxn id="91" idx="3"/>
            </p:cNvCxnSpPr>
            <p:nvPr/>
          </p:nvCxnSpPr>
          <p:spPr>
            <a:xfrm rot="10800000" flipH="1">
              <a:off x="2357261"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1" name="正方形/長方形 90"/>
            <p:cNvSpPr/>
            <p:nvPr/>
          </p:nvSpPr>
          <p:spPr>
            <a:xfrm>
              <a:off x="2357261"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436659"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3" name="テキスト ボックス 92"/>
            <p:cNvSpPr txBox="1"/>
            <p:nvPr/>
          </p:nvSpPr>
          <p:spPr>
            <a:xfrm>
              <a:off x="1012262" y="4653136"/>
              <a:ext cx="1249674" cy="369332"/>
            </a:xfrm>
            <a:prstGeom prst="rect">
              <a:avLst/>
            </a:prstGeom>
            <a:noFill/>
          </p:spPr>
          <p:txBody>
            <a:bodyPr wrap="none" rtlCol="0">
              <a:spAutoFit/>
            </a:bodyPr>
            <a:lstStyle/>
            <a:p>
              <a:r>
                <a:rPr lang="en-US" altLang="ja-JP" dirty="0" smtClean="0"/>
                <a:t>&lt;</a:t>
              </a:r>
              <a:r>
                <a:rPr lang="ja-JP" altLang="en-US" dirty="0" smtClean="0"/>
                <a:t>名詞</a:t>
              </a:r>
              <a:r>
                <a:rPr lang="en-US" altLang="ja-JP" dirty="0" smtClean="0"/>
                <a:t>&gt;→</a:t>
              </a:r>
              <a:r>
                <a:rPr lang="en-US" altLang="ja-JP" dirty="0" err="1" smtClean="0"/>
                <a:t>ε</a:t>
              </a:r>
              <a:endParaRPr lang="ja-JP" altLang="en-US" dirty="0"/>
            </a:p>
          </p:txBody>
        </p:sp>
        <p:sp>
          <p:nvSpPr>
            <p:cNvPr id="94" name="テキスト ボックス 93"/>
            <p:cNvSpPr txBox="1"/>
            <p:nvPr/>
          </p:nvSpPr>
          <p:spPr>
            <a:xfrm>
              <a:off x="2576107"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95" name="角丸四角形 94"/>
            <p:cNvSpPr/>
            <p:nvPr/>
          </p:nvSpPr>
          <p:spPr>
            <a:xfrm>
              <a:off x="4272953"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(2)</a:t>
              </a:r>
              <a:endParaRPr lang="ja-JP" altLang="en-US" dirty="0">
                <a:solidFill>
                  <a:schemeClr val="dk1"/>
                </a:solidFill>
              </a:endParaRPr>
            </a:p>
          </p:txBody>
        </p:sp>
        <p:cxnSp>
          <p:nvCxnSpPr>
            <p:cNvPr id="96" name="直線矢印コネクタ 15"/>
            <p:cNvCxnSpPr>
              <a:stCxn id="95" idx="1"/>
              <a:endCxn id="86" idx="3"/>
            </p:cNvCxnSpPr>
            <p:nvPr/>
          </p:nvCxnSpPr>
          <p:spPr>
            <a:xfrm flipH="1">
              <a:off x="3059832" y="5013176"/>
              <a:ext cx="1213121"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97" name="曲線コネクタ 96"/>
            <p:cNvCxnSpPr>
              <a:stCxn id="98" idx="1"/>
              <a:endCxn id="98" idx="3"/>
            </p:cNvCxnSpPr>
            <p:nvPr/>
          </p:nvCxnSpPr>
          <p:spPr>
            <a:xfrm rot="10800000" flipH="1">
              <a:off x="4321808"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8" name="正方形/長方形 97"/>
            <p:cNvSpPr/>
            <p:nvPr/>
          </p:nvSpPr>
          <p:spPr>
            <a:xfrm>
              <a:off x="4321808"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テキスト ボックス 98"/>
            <p:cNvSpPr txBox="1"/>
            <p:nvPr/>
          </p:nvSpPr>
          <p:spPr>
            <a:xfrm>
              <a:off x="3028486" y="4653136"/>
              <a:ext cx="1249674" cy="369332"/>
            </a:xfrm>
            <a:prstGeom prst="rect">
              <a:avLst/>
            </a:prstGeom>
            <a:noFill/>
          </p:spPr>
          <p:txBody>
            <a:bodyPr wrap="none" rtlCol="0">
              <a:spAutoFit/>
            </a:bodyPr>
            <a:lstStyle/>
            <a:p>
              <a:r>
                <a:rPr lang="en-US" altLang="ja-JP" dirty="0" smtClean="0"/>
                <a:t>&lt;</a:t>
              </a:r>
              <a:r>
                <a:rPr lang="ja-JP" altLang="en-US" dirty="0" smtClean="0"/>
                <a:t>補語</a:t>
              </a:r>
              <a:r>
                <a:rPr lang="en-US" altLang="ja-JP" dirty="0" smtClean="0"/>
                <a:t>&gt;→</a:t>
              </a:r>
              <a:r>
                <a:rPr lang="en-US" altLang="ja-JP" dirty="0" err="1" smtClean="0"/>
                <a:t>ε</a:t>
              </a:r>
              <a:endParaRPr lang="ja-JP" altLang="en-US" dirty="0"/>
            </a:p>
          </p:txBody>
        </p:sp>
        <p:sp>
          <p:nvSpPr>
            <p:cNvPr id="100" name="テキスト ボックス 99"/>
            <p:cNvSpPr txBox="1"/>
            <p:nvPr/>
          </p:nvSpPr>
          <p:spPr>
            <a:xfrm>
              <a:off x="4540654"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1" name="角丸四角形 100"/>
            <p:cNvSpPr/>
            <p:nvPr/>
          </p:nvSpPr>
          <p:spPr>
            <a:xfrm>
              <a:off x="6252035"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(3)</a:t>
              </a:r>
              <a:endParaRPr lang="ja-JP" altLang="en-US" dirty="0">
                <a:solidFill>
                  <a:schemeClr val="dk1"/>
                </a:solidFill>
              </a:endParaRPr>
            </a:p>
          </p:txBody>
        </p:sp>
        <p:cxnSp>
          <p:nvCxnSpPr>
            <p:cNvPr id="102" name="直線矢印コネクタ 15"/>
            <p:cNvCxnSpPr>
              <a:stCxn id="101" idx="1"/>
              <a:endCxn id="95" idx="3"/>
            </p:cNvCxnSpPr>
            <p:nvPr/>
          </p:nvCxnSpPr>
          <p:spPr>
            <a:xfrm flipH="1">
              <a:off x="5024379"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03" name="曲線コネクタ 102"/>
            <p:cNvCxnSpPr>
              <a:stCxn id="104" idx="1"/>
              <a:endCxn id="104" idx="3"/>
            </p:cNvCxnSpPr>
            <p:nvPr/>
          </p:nvCxnSpPr>
          <p:spPr>
            <a:xfrm rot="10800000" flipH="1">
              <a:off x="6300890" y="4617132"/>
              <a:ext cx="651236" cy="12700"/>
            </a:xfrm>
            <a:prstGeom prst="curvedConnector5">
              <a:avLst>
                <a:gd name="adj1" fmla="val -35102"/>
                <a:gd name="adj2" fmla="val 2768835"/>
                <a:gd name="adj3" fmla="val 13510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4" name="正方形/長方形 103"/>
            <p:cNvSpPr/>
            <p:nvPr/>
          </p:nvSpPr>
          <p:spPr>
            <a:xfrm>
              <a:off x="6300890" y="4494090"/>
              <a:ext cx="651236" cy="24608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テキスト ボックス 104"/>
            <p:cNvSpPr txBox="1"/>
            <p:nvPr/>
          </p:nvSpPr>
          <p:spPr>
            <a:xfrm>
              <a:off x="5007568" y="4653136"/>
              <a:ext cx="1249674" cy="369332"/>
            </a:xfrm>
            <a:prstGeom prst="rect">
              <a:avLst/>
            </a:prstGeom>
            <a:noFill/>
          </p:spPr>
          <p:txBody>
            <a:bodyPr wrap="none" rtlCol="0">
              <a:spAutoFit/>
            </a:bodyPr>
            <a:lstStyle/>
            <a:p>
              <a:r>
                <a:rPr lang="en-US" altLang="ja-JP" dirty="0" smtClean="0"/>
                <a:t>&lt;</a:t>
              </a:r>
              <a:r>
                <a:rPr lang="ja-JP" altLang="en-US" dirty="0" smtClean="0"/>
                <a:t>動詞</a:t>
              </a:r>
              <a:r>
                <a:rPr lang="en-US" altLang="ja-JP" dirty="0" smtClean="0"/>
                <a:t>&gt;→</a:t>
              </a:r>
              <a:r>
                <a:rPr lang="en-US" altLang="ja-JP" dirty="0" err="1" smtClean="0"/>
                <a:t>ε</a:t>
              </a:r>
              <a:endParaRPr lang="ja-JP" altLang="en-US" dirty="0"/>
            </a:p>
          </p:txBody>
        </p:sp>
        <p:sp>
          <p:nvSpPr>
            <p:cNvPr id="106" name="テキスト ボックス 105"/>
            <p:cNvSpPr txBox="1"/>
            <p:nvPr/>
          </p:nvSpPr>
          <p:spPr>
            <a:xfrm>
              <a:off x="6519736" y="3923764"/>
              <a:ext cx="287571" cy="369332"/>
            </a:xfrm>
            <a:prstGeom prst="rect">
              <a:avLst/>
            </a:prstGeom>
            <a:noFill/>
          </p:spPr>
          <p:txBody>
            <a:bodyPr wrap="none" rtlCol="0">
              <a:spAutoFit/>
            </a:bodyPr>
            <a:lstStyle/>
            <a:p>
              <a:r>
                <a:rPr kumimoji="1" lang="en-US" altLang="ja-JP" dirty="0" err="1" smtClean="0"/>
                <a:t>ε</a:t>
              </a:r>
              <a:endParaRPr kumimoji="1" lang="ja-JP" altLang="en-US" dirty="0"/>
            </a:p>
          </p:txBody>
        </p:sp>
        <p:sp>
          <p:nvSpPr>
            <p:cNvPr id="107" name="角丸四角形 106"/>
            <p:cNvSpPr/>
            <p:nvPr/>
          </p:nvSpPr>
          <p:spPr>
            <a:xfrm>
              <a:off x="8213062" y="4581128"/>
              <a:ext cx="751426" cy="86409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(4)</a:t>
              </a:r>
              <a:br>
                <a:rPr lang="en-US" altLang="ja-JP" dirty="0" smtClean="0">
                  <a:solidFill>
                    <a:schemeClr val="dk1"/>
                  </a:solidFill>
                </a:rPr>
              </a:br>
              <a:r>
                <a:rPr lang="ja-JP" altLang="en-US" dirty="0" smtClean="0">
                  <a:solidFill>
                    <a:schemeClr val="dk1"/>
                  </a:solidFill>
                </a:rPr>
                <a:t>終了</a:t>
              </a:r>
              <a:r>
                <a:rPr lang="en-US" altLang="ja-JP" dirty="0" smtClean="0">
                  <a:solidFill>
                    <a:schemeClr val="dk1"/>
                  </a:solidFill>
                </a:rPr>
                <a:t/>
              </a:r>
              <a:br>
                <a:rPr lang="en-US" altLang="ja-JP" dirty="0" smtClean="0">
                  <a:solidFill>
                    <a:schemeClr val="dk1"/>
                  </a:solidFill>
                </a:rPr>
              </a:br>
              <a:r>
                <a:rPr lang="ja-JP" altLang="en-US" dirty="0" smtClean="0">
                  <a:solidFill>
                    <a:schemeClr val="dk1"/>
                  </a:solidFill>
                </a:rPr>
                <a:t>状態</a:t>
              </a:r>
              <a:endParaRPr lang="ja-JP" altLang="en-US" dirty="0">
                <a:solidFill>
                  <a:schemeClr val="dk1"/>
                </a:solidFill>
              </a:endParaRPr>
            </a:p>
          </p:txBody>
        </p:sp>
        <p:cxnSp>
          <p:nvCxnSpPr>
            <p:cNvPr id="108" name="直線矢印コネクタ 15"/>
            <p:cNvCxnSpPr>
              <a:stCxn id="107" idx="1"/>
            </p:cNvCxnSpPr>
            <p:nvPr/>
          </p:nvCxnSpPr>
          <p:spPr>
            <a:xfrm flipH="1">
              <a:off x="6985406" y="5013176"/>
              <a:ext cx="1227656"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09" name="テキスト ボックス 108"/>
            <p:cNvSpPr txBox="1"/>
            <p:nvPr/>
          </p:nvSpPr>
          <p:spPr>
            <a:xfrm>
              <a:off x="7113944" y="4653136"/>
              <a:ext cx="903425" cy="369332"/>
            </a:xfrm>
            <a:prstGeom prst="rect">
              <a:avLst/>
            </a:prstGeom>
            <a:noFill/>
          </p:spPr>
          <p:txBody>
            <a:bodyPr wrap="none" rtlCol="0">
              <a:spAutoFit/>
            </a:bodyPr>
            <a:lstStyle/>
            <a:p>
              <a:r>
                <a:rPr lang="en-US" altLang="ja-JP" dirty="0" err="1" smtClean="0"/>
                <a:t>ε</a:t>
              </a:r>
              <a:r>
                <a:rPr lang="en-US" altLang="ja-JP" dirty="0" smtClean="0"/>
                <a:t>, $→$</a:t>
              </a:r>
              <a:endParaRPr lang="ja-JP" altLang="en-US" dirty="0"/>
            </a:p>
          </p:txBody>
        </p:sp>
      </p:grpSp>
      <p:sp>
        <p:nvSpPr>
          <p:cNvPr id="6" name="角丸四角形吹き出し 5"/>
          <p:cNvSpPr/>
          <p:nvPr/>
        </p:nvSpPr>
        <p:spPr>
          <a:xfrm>
            <a:off x="5508104" y="6043082"/>
            <a:ext cx="2592288" cy="626277"/>
          </a:xfrm>
          <a:prstGeom prst="wedgeRoundRectCallout">
            <a:avLst>
              <a:gd name="adj1" fmla="val -12026"/>
              <a:gd name="adj2" fmla="val -9618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コンパイラ</a:t>
            </a:r>
            <a:r>
              <a:rPr lang="ja-JP" altLang="en-US" dirty="0"/>
              <a:t>ならば</a:t>
            </a:r>
            <a:r>
              <a:rPr lang="ja-JP" altLang="en-US" dirty="0" smtClean="0"/>
              <a:t>，</a:t>
            </a:r>
            <a:r>
              <a:rPr lang="en-US" altLang="ja-JP" dirty="0" smtClean="0"/>
              <a:t/>
            </a:r>
            <a:br>
              <a:rPr lang="en-US" altLang="ja-JP" dirty="0" smtClean="0"/>
            </a:br>
            <a:r>
              <a:rPr lang="ja-JP" altLang="en-US" dirty="0" smtClean="0"/>
              <a:t>コンパイルエラーになる</a:t>
            </a:r>
            <a:endParaRPr lang="ja-JP" altLang="en-US" dirty="0"/>
          </a:p>
        </p:txBody>
      </p:sp>
    </p:spTree>
    <p:extLst>
      <p:ext uri="{BB962C8B-B14F-4D97-AF65-F5344CB8AC3E}">
        <p14:creationId xmlns:p14="http://schemas.microsoft.com/office/powerpoint/2010/main" val="1136146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2113145" y="3356992"/>
            <a:ext cx="4824536" cy="3024336"/>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コンパイラ言語の場合のプログラム評価</a:t>
            </a:r>
            <a:endParaRPr kumimoji="1" lang="ja-JP" altLang="en-US" dirty="0"/>
          </a:p>
        </p:txBody>
      </p:sp>
      <p:sp>
        <p:nvSpPr>
          <p:cNvPr id="3" name="コンテンツ プレースホルダー 2"/>
          <p:cNvSpPr>
            <a:spLocks noGrp="1"/>
          </p:cNvSpPr>
          <p:nvPr>
            <p:ph idx="1"/>
          </p:nvPr>
        </p:nvSpPr>
        <p:spPr>
          <a:xfrm>
            <a:off x="457200" y="1196752"/>
            <a:ext cx="8229600" cy="1512168"/>
          </a:xfrm>
        </p:spPr>
        <p:txBody>
          <a:bodyPr>
            <a:normAutofit lnSpcReduction="10000"/>
          </a:bodyPr>
          <a:lstStyle/>
          <a:p>
            <a:r>
              <a:rPr kumimoji="1" lang="ja-JP" altLang="en-US" dirty="0" smtClean="0"/>
              <a:t>まず，字句解析を実施，トークン （キーワード，演算子等の文字列）に分解</a:t>
            </a:r>
            <a:endParaRPr kumimoji="1" lang="en-US" altLang="ja-JP" dirty="0" smtClean="0"/>
          </a:p>
          <a:p>
            <a:r>
              <a:rPr kumimoji="1" lang="ja-JP" altLang="en-US" dirty="0" smtClean="0"/>
              <a:t>トークンに対して，構文解析</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32</a:t>
            </a:fld>
            <a:endParaRPr lang="en-US" altLang="ja-JP" dirty="0"/>
          </a:p>
        </p:txBody>
      </p:sp>
      <p:sp>
        <p:nvSpPr>
          <p:cNvPr id="6" name="メモ 5"/>
          <p:cNvSpPr/>
          <p:nvPr/>
        </p:nvSpPr>
        <p:spPr>
          <a:xfrm>
            <a:off x="395536" y="3367575"/>
            <a:ext cx="1224136" cy="936104"/>
          </a:xfrm>
          <a:prstGeom prst="foldedCorner">
            <a:avLst>
              <a:gd name="adj" fmla="val 35303"/>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ja-JP" altLang="en-US" dirty="0" smtClean="0"/>
              <a:t>ソース</a:t>
            </a:r>
            <a:r>
              <a:rPr kumimoji="1" lang="en-US" altLang="ja-JP" dirty="0" smtClean="0"/>
              <a:t/>
            </a:r>
            <a:br>
              <a:rPr kumimoji="1" lang="en-US" altLang="ja-JP" dirty="0" smtClean="0"/>
            </a:br>
            <a:r>
              <a:rPr kumimoji="1" lang="ja-JP" altLang="en-US" dirty="0" smtClean="0"/>
              <a:t>プログラム</a:t>
            </a:r>
            <a:endParaRPr kumimoji="1" lang="ja-JP" altLang="en-US" dirty="0"/>
          </a:p>
        </p:txBody>
      </p:sp>
      <p:sp>
        <p:nvSpPr>
          <p:cNvPr id="7" name="正方形/長方形 6"/>
          <p:cNvSpPr/>
          <p:nvPr/>
        </p:nvSpPr>
        <p:spPr>
          <a:xfrm>
            <a:off x="2627784" y="3501008"/>
            <a:ext cx="1080120" cy="64807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ja-JP" altLang="en-US" dirty="0" smtClean="0"/>
              <a:t>字句解析</a:t>
            </a:r>
            <a:endParaRPr lang="ja-JP" altLang="en-US" dirty="0"/>
          </a:p>
        </p:txBody>
      </p:sp>
      <p:sp>
        <p:nvSpPr>
          <p:cNvPr id="8" name="正方形/長方形 7"/>
          <p:cNvSpPr/>
          <p:nvPr/>
        </p:nvSpPr>
        <p:spPr>
          <a:xfrm>
            <a:off x="5580112" y="3501008"/>
            <a:ext cx="1080120" cy="64807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ja-JP" altLang="en-US" dirty="0" smtClean="0"/>
              <a:t>構文解析</a:t>
            </a:r>
            <a:endParaRPr lang="ja-JP" altLang="en-US" dirty="0"/>
          </a:p>
        </p:txBody>
      </p:sp>
      <p:sp>
        <p:nvSpPr>
          <p:cNvPr id="9" name="円柱 8"/>
          <p:cNvSpPr/>
          <p:nvPr/>
        </p:nvSpPr>
        <p:spPr>
          <a:xfrm>
            <a:off x="4283968" y="4581128"/>
            <a:ext cx="720080" cy="792088"/>
          </a:xfrm>
          <a:prstGeom prst="ca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ja-JP" altLang="en-US" dirty="0"/>
              <a:t>記号表</a:t>
            </a:r>
          </a:p>
        </p:txBody>
      </p:sp>
      <p:cxnSp>
        <p:nvCxnSpPr>
          <p:cNvPr id="10" name="直線矢印コネクタ 15"/>
          <p:cNvCxnSpPr>
            <a:stCxn id="7" idx="1"/>
            <a:endCxn id="6" idx="3"/>
          </p:cNvCxnSpPr>
          <p:nvPr/>
        </p:nvCxnSpPr>
        <p:spPr>
          <a:xfrm flipH="1">
            <a:off x="1619672" y="3825044"/>
            <a:ext cx="1008112" cy="10583"/>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4" name="直線矢印コネクタ 15"/>
          <p:cNvCxnSpPr>
            <a:stCxn id="8" idx="1"/>
            <a:endCxn id="7" idx="3"/>
          </p:cNvCxnSpPr>
          <p:nvPr/>
        </p:nvCxnSpPr>
        <p:spPr>
          <a:xfrm flipH="1">
            <a:off x="3707904" y="3825044"/>
            <a:ext cx="187220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7" name="直線矢印コネクタ 15"/>
          <p:cNvCxnSpPr>
            <a:stCxn id="9" idx="2"/>
            <a:endCxn id="7" idx="2"/>
          </p:cNvCxnSpPr>
          <p:nvPr/>
        </p:nvCxnSpPr>
        <p:spPr>
          <a:xfrm flipH="1" flipV="1">
            <a:off x="3167844" y="4149080"/>
            <a:ext cx="1116124" cy="828092"/>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0" name="直線矢印コネクタ 15"/>
          <p:cNvCxnSpPr>
            <a:stCxn id="9" idx="4"/>
            <a:endCxn id="8" idx="2"/>
          </p:cNvCxnSpPr>
          <p:nvPr/>
        </p:nvCxnSpPr>
        <p:spPr>
          <a:xfrm flipV="1">
            <a:off x="5004048" y="4149080"/>
            <a:ext cx="1116124" cy="828092"/>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7" name="メモ 26"/>
          <p:cNvSpPr/>
          <p:nvPr/>
        </p:nvSpPr>
        <p:spPr>
          <a:xfrm>
            <a:off x="7812360" y="3356992"/>
            <a:ext cx="1224136" cy="936104"/>
          </a:xfrm>
          <a:prstGeom prst="foldedCorner">
            <a:avLst>
              <a:gd name="adj" fmla="val 35303"/>
            </a:avLst>
          </a:prstGeom>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kumimoji="1" lang="ja-JP" altLang="en-US" dirty="0" smtClean="0"/>
              <a:t>オブジェクト</a:t>
            </a:r>
            <a:r>
              <a:rPr kumimoji="1" lang="en-US" altLang="ja-JP" dirty="0" smtClean="0"/>
              <a:t/>
            </a:r>
            <a:br>
              <a:rPr kumimoji="1" lang="en-US" altLang="ja-JP" dirty="0" smtClean="0"/>
            </a:br>
            <a:r>
              <a:rPr kumimoji="1" lang="ja-JP" altLang="en-US" dirty="0" smtClean="0"/>
              <a:t>ファイル</a:t>
            </a:r>
            <a:endParaRPr kumimoji="1" lang="ja-JP" altLang="en-US" dirty="0"/>
          </a:p>
        </p:txBody>
      </p:sp>
      <p:cxnSp>
        <p:nvCxnSpPr>
          <p:cNvPr id="28" name="直線矢印コネクタ 15"/>
          <p:cNvCxnSpPr>
            <a:stCxn id="27" idx="1"/>
            <a:endCxn id="8" idx="3"/>
          </p:cNvCxnSpPr>
          <p:nvPr/>
        </p:nvCxnSpPr>
        <p:spPr>
          <a:xfrm flipH="1">
            <a:off x="6660232" y="3825044"/>
            <a:ext cx="1152128" cy="0"/>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3563888" y="2771636"/>
            <a:ext cx="1912302" cy="369332"/>
          </a:xfrm>
          <a:prstGeom prst="rect">
            <a:avLst/>
          </a:prstGeom>
          <a:noFill/>
        </p:spPr>
        <p:txBody>
          <a:bodyPr wrap="none" rtlCol="0">
            <a:spAutoFit/>
          </a:bodyPr>
          <a:lstStyle/>
          <a:p>
            <a:r>
              <a:rPr kumimoji="1" lang="ja-JP" altLang="en-US" dirty="0" smtClean="0"/>
              <a:t>コンパイルの範囲</a:t>
            </a:r>
            <a:endParaRPr kumimoji="1" lang="ja-JP" altLang="en-US" dirty="0"/>
          </a:p>
        </p:txBody>
      </p:sp>
      <p:sp>
        <p:nvSpPr>
          <p:cNvPr id="32" name="角丸四角形吹き出し 31"/>
          <p:cNvSpPr/>
          <p:nvPr/>
        </p:nvSpPr>
        <p:spPr>
          <a:xfrm>
            <a:off x="3059832" y="5517232"/>
            <a:ext cx="3002343" cy="864096"/>
          </a:xfrm>
          <a:prstGeom prst="wedgeRoundRectCallout">
            <a:avLst>
              <a:gd name="adj1" fmla="val -6386"/>
              <a:gd name="adj2" fmla="val -856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BNF</a:t>
            </a:r>
            <a:r>
              <a:rPr lang="ja-JP" altLang="en-US" dirty="0" smtClean="0"/>
              <a:t> から記号を抜き出す</a:t>
            </a:r>
            <a:endParaRPr lang="en-US" altLang="ja-JP" dirty="0" smtClean="0"/>
          </a:p>
          <a:p>
            <a:pPr lvl="1"/>
            <a:r>
              <a:rPr lang="fr-FR" altLang="ja-JP" sz="1400" dirty="0" smtClean="0"/>
              <a:t>'</a:t>
            </a:r>
            <a:r>
              <a:rPr lang="ja-JP" altLang="en-US" sz="1400" dirty="0" smtClean="0"/>
              <a:t>私</a:t>
            </a:r>
            <a:r>
              <a:rPr lang="fr-FR" altLang="ja-JP" sz="1400" dirty="0" smtClean="0"/>
              <a:t>'</a:t>
            </a:r>
            <a:r>
              <a:rPr lang="ja-JP" altLang="en-US" sz="1400" dirty="0" smtClean="0"/>
              <a:t>，</a:t>
            </a:r>
            <a:r>
              <a:rPr lang="fr-FR" altLang="ja-JP" sz="1400" dirty="0" smtClean="0"/>
              <a:t>'</a:t>
            </a:r>
            <a:r>
              <a:rPr lang="ja-JP" altLang="en-US" sz="1400" dirty="0" smtClean="0"/>
              <a:t>太郎</a:t>
            </a:r>
            <a:r>
              <a:rPr lang="fr-FR" altLang="ja-JP" sz="1400" dirty="0" smtClean="0"/>
              <a:t>'</a:t>
            </a:r>
            <a:r>
              <a:rPr lang="ja-JP" altLang="en-US" sz="1400" dirty="0" smtClean="0"/>
              <a:t>，</a:t>
            </a:r>
            <a:r>
              <a:rPr lang="fr-FR" altLang="ja-JP" sz="1400" dirty="0" smtClean="0"/>
              <a:t>'</a:t>
            </a:r>
            <a:r>
              <a:rPr lang="ja-JP" altLang="en-US" sz="1400" dirty="0" smtClean="0"/>
              <a:t>は</a:t>
            </a:r>
            <a:r>
              <a:rPr lang="fr-FR" altLang="ja-JP" sz="1400" dirty="0" smtClean="0"/>
              <a:t>'</a:t>
            </a:r>
            <a:r>
              <a:rPr lang="ja-JP" altLang="en-US" sz="1400" dirty="0" smtClean="0"/>
              <a:t>，</a:t>
            </a:r>
            <a:r>
              <a:rPr lang="fr-FR" altLang="ja-JP" sz="1400" dirty="0" smtClean="0"/>
              <a:t>'</a:t>
            </a:r>
            <a:r>
              <a:rPr lang="ja-JP" altLang="en-US" sz="1400" dirty="0" smtClean="0"/>
              <a:t>に</a:t>
            </a:r>
            <a:r>
              <a:rPr lang="fr-FR" altLang="ja-JP" sz="1400" dirty="0" smtClean="0"/>
              <a:t>'</a:t>
            </a:r>
            <a:r>
              <a:rPr lang="ja-JP" altLang="en-US" sz="1400" dirty="0" smtClean="0"/>
              <a:t>，</a:t>
            </a:r>
            <a:r>
              <a:rPr lang="en-US" altLang="ja-JP" sz="1400" dirty="0" smtClean="0"/>
              <a:t/>
            </a:r>
            <a:br>
              <a:rPr lang="en-US" altLang="ja-JP" sz="1400" dirty="0" smtClean="0"/>
            </a:br>
            <a:r>
              <a:rPr lang="fr-FR" altLang="ja-JP" sz="1400" dirty="0" smtClean="0"/>
              <a:t>'</a:t>
            </a:r>
            <a:r>
              <a:rPr lang="ja-JP" altLang="en-US" sz="1400" dirty="0" smtClean="0"/>
              <a:t>話す</a:t>
            </a:r>
            <a:r>
              <a:rPr lang="fr-FR" altLang="ja-JP" sz="1400" dirty="0" smtClean="0"/>
              <a:t>'</a:t>
            </a:r>
            <a:r>
              <a:rPr lang="ja-JP" altLang="en-US" sz="1400" dirty="0" smtClean="0"/>
              <a:t>，</a:t>
            </a:r>
            <a:r>
              <a:rPr lang="fr-FR" altLang="ja-JP" sz="1400" dirty="0" smtClean="0"/>
              <a:t>'</a:t>
            </a:r>
            <a:r>
              <a:rPr lang="ja-JP" altLang="en-US" sz="1400" dirty="0" smtClean="0"/>
              <a:t>聞く</a:t>
            </a:r>
            <a:r>
              <a:rPr lang="fr-FR" altLang="ja-JP" sz="1400" dirty="0" smtClean="0"/>
              <a:t>'</a:t>
            </a:r>
            <a:r>
              <a:rPr lang="ja-JP" altLang="en-US" sz="1400" dirty="0" smtClean="0"/>
              <a:t>．．．</a:t>
            </a:r>
            <a:endParaRPr lang="ja-JP" altLang="en-US" dirty="0"/>
          </a:p>
        </p:txBody>
      </p:sp>
      <p:sp>
        <p:nvSpPr>
          <p:cNvPr id="33" name="角丸四角形吹き出し 32"/>
          <p:cNvSpPr/>
          <p:nvPr/>
        </p:nvSpPr>
        <p:spPr>
          <a:xfrm>
            <a:off x="6588224" y="4797152"/>
            <a:ext cx="2376264" cy="1584176"/>
          </a:xfrm>
          <a:prstGeom prst="wedgeRoundRectCallout">
            <a:avLst>
              <a:gd name="adj1" fmla="val -50328"/>
              <a:gd name="adj2" fmla="val -863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BNF</a:t>
            </a:r>
            <a:r>
              <a:rPr lang="ja-JP" altLang="en-US" dirty="0" smtClean="0"/>
              <a:t> の導出規則</a:t>
            </a:r>
            <a:endParaRPr lang="en-US" altLang="ja-JP" dirty="0" smtClean="0"/>
          </a:p>
          <a:p>
            <a:r>
              <a:rPr lang="en-US" altLang="ja-JP" sz="1400" dirty="0"/>
              <a:t>&lt;</a:t>
            </a:r>
            <a:r>
              <a:rPr lang="ja-JP" altLang="en-US" sz="1400" dirty="0"/>
              <a:t>文</a:t>
            </a:r>
            <a:r>
              <a:rPr lang="en-US" altLang="ja-JP" sz="1400" dirty="0"/>
              <a:t>&gt;::=&lt;</a:t>
            </a:r>
            <a:r>
              <a:rPr lang="ja-JP" altLang="en-US" sz="1400" dirty="0"/>
              <a:t>主語</a:t>
            </a:r>
            <a:r>
              <a:rPr lang="en-US" altLang="ja-JP" sz="1400" dirty="0"/>
              <a:t>&gt;&lt;</a:t>
            </a:r>
            <a:r>
              <a:rPr lang="ja-JP" altLang="en-US" sz="1400" dirty="0"/>
              <a:t>述語</a:t>
            </a:r>
            <a:r>
              <a:rPr lang="en-US" altLang="ja-JP" sz="1400" dirty="0"/>
              <a:t>&gt;</a:t>
            </a:r>
          </a:p>
          <a:p>
            <a:r>
              <a:rPr lang="en-US" altLang="ja-JP" sz="1400" dirty="0"/>
              <a:t>&lt;</a:t>
            </a:r>
            <a:r>
              <a:rPr lang="ja-JP" altLang="en-US" sz="1400" dirty="0"/>
              <a:t>主語</a:t>
            </a:r>
            <a:r>
              <a:rPr lang="en-US" altLang="ja-JP" sz="1400" dirty="0"/>
              <a:t>&gt;::=&lt;</a:t>
            </a:r>
            <a:r>
              <a:rPr lang="ja-JP" altLang="en-US" sz="1400" dirty="0"/>
              <a:t>名詞</a:t>
            </a:r>
            <a:r>
              <a:rPr lang="en-US" altLang="ja-JP" sz="1400" dirty="0"/>
              <a:t>&gt;&lt;</a:t>
            </a:r>
            <a:r>
              <a:rPr lang="ja-JP" altLang="en-US" sz="1400" dirty="0"/>
              <a:t>補語</a:t>
            </a:r>
            <a:r>
              <a:rPr lang="en-US" altLang="ja-JP" sz="1400" dirty="0"/>
              <a:t>&gt;</a:t>
            </a:r>
          </a:p>
          <a:p>
            <a:r>
              <a:rPr lang="en-US" altLang="ja-JP" sz="1400" dirty="0"/>
              <a:t>&lt;</a:t>
            </a:r>
            <a:r>
              <a:rPr lang="ja-JP" altLang="en-US" sz="1400" dirty="0"/>
              <a:t>述語</a:t>
            </a:r>
            <a:r>
              <a:rPr lang="en-US" altLang="ja-JP" sz="1400" dirty="0"/>
              <a:t>&gt;::=&lt;</a:t>
            </a:r>
            <a:r>
              <a:rPr lang="ja-JP" altLang="en-US" sz="1400" dirty="0"/>
              <a:t>動詞</a:t>
            </a:r>
            <a:r>
              <a:rPr lang="en-US" altLang="ja-JP" sz="1400" dirty="0"/>
              <a:t>&gt;</a:t>
            </a:r>
          </a:p>
          <a:p>
            <a:r>
              <a:rPr lang="en-US" altLang="ja-JP" sz="1400" dirty="0"/>
              <a:t>&lt;</a:t>
            </a:r>
            <a:r>
              <a:rPr lang="ja-JP" altLang="en-US" sz="1400" dirty="0"/>
              <a:t>名詞</a:t>
            </a:r>
            <a:r>
              <a:rPr lang="en-US" altLang="ja-JP" sz="1400" dirty="0"/>
              <a:t>&gt;::= </a:t>
            </a:r>
            <a:r>
              <a:rPr lang="fr-FR" altLang="ja-JP" sz="1400" dirty="0" smtClean="0"/>
              <a:t>'</a:t>
            </a:r>
            <a:r>
              <a:rPr lang="ja-JP" altLang="en-US" sz="1400" dirty="0" smtClean="0"/>
              <a:t>私</a:t>
            </a:r>
            <a:r>
              <a:rPr lang="fr-FR" altLang="ja-JP" sz="1400" dirty="0" smtClean="0"/>
              <a:t>'</a:t>
            </a:r>
            <a:endParaRPr lang="ja-JP" altLang="en-US" sz="1400" dirty="0"/>
          </a:p>
          <a:p>
            <a:r>
              <a:rPr lang="en-US" altLang="ja-JP" sz="1400" dirty="0"/>
              <a:t>&lt;</a:t>
            </a:r>
            <a:r>
              <a:rPr lang="ja-JP" altLang="en-US" sz="1400" dirty="0"/>
              <a:t>名詞</a:t>
            </a:r>
            <a:r>
              <a:rPr lang="en-US" altLang="ja-JP" sz="1400" dirty="0"/>
              <a:t>&gt;::= </a:t>
            </a:r>
            <a:r>
              <a:rPr lang="fr-FR" altLang="ja-JP" sz="1400" dirty="0" smtClean="0"/>
              <a:t>'</a:t>
            </a:r>
            <a:r>
              <a:rPr lang="ja-JP" altLang="en-US" sz="1400" dirty="0" smtClean="0"/>
              <a:t>太郎</a:t>
            </a:r>
            <a:r>
              <a:rPr lang="fr-FR" altLang="ja-JP" sz="1400" dirty="0" smtClean="0"/>
              <a:t>'</a:t>
            </a:r>
            <a:endParaRPr lang="en-US" altLang="ja-JP" sz="1400" dirty="0" smtClean="0"/>
          </a:p>
          <a:p>
            <a:r>
              <a:rPr lang="ja-JP" altLang="en-US" sz="1400" dirty="0" smtClean="0"/>
              <a:t>．．．．</a:t>
            </a:r>
            <a:endParaRPr lang="ja-JP" altLang="en-US" sz="1400" dirty="0"/>
          </a:p>
        </p:txBody>
      </p:sp>
      <p:sp>
        <p:nvSpPr>
          <p:cNvPr id="35" name="角丸四角形吹き出し 34"/>
          <p:cNvSpPr/>
          <p:nvPr/>
        </p:nvSpPr>
        <p:spPr>
          <a:xfrm>
            <a:off x="683568" y="4797152"/>
            <a:ext cx="2426279" cy="648072"/>
          </a:xfrm>
          <a:prstGeom prst="wedgeRoundRectCallout">
            <a:avLst>
              <a:gd name="adj1" fmla="val 40355"/>
              <a:gd name="adj2" fmla="val -14365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記号にマッチングさせトークンを抽出</a:t>
            </a:r>
            <a:endParaRPr lang="ja-JP" altLang="en-US" dirty="0"/>
          </a:p>
        </p:txBody>
      </p:sp>
      <p:sp>
        <p:nvSpPr>
          <p:cNvPr id="36" name="左中かっこ 35"/>
          <p:cNvSpPr/>
          <p:nvPr/>
        </p:nvSpPr>
        <p:spPr>
          <a:xfrm rot="5400000">
            <a:off x="4355976" y="836712"/>
            <a:ext cx="288032" cy="47525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9" name="テキスト ボックス 38"/>
          <p:cNvSpPr txBox="1"/>
          <p:nvPr/>
        </p:nvSpPr>
        <p:spPr>
          <a:xfrm>
            <a:off x="3779912" y="3501008"/>
            <a:ext cx="941283" cy="369332"/>
          </a:xfrm>
          <a:prstGeom prst="rect">
            <a:avLst/>
          </a:prstGeom>
          <a:noFill/>
        </p:spPr>
        <p:txBody>
          <a:bodyPr wrap="none" rtlCol="0">
            <a:spAutoFit/>
          </a:bodyPr>
          <a:lstStyle/>
          <a:p>
            <a:r>
              <a:rPr kumimoji="1" lang="ja-JP" altLang="en-US" dirty="0" smtClean="0"/>
              <a:t>トークン</a:t>
            </a:r>
            <a:endParaRPr kumimoji="1" lang="ja-JP" altLang="en-US" dirty="0"/>
          </a:p>
        </p:txBody>
      </p:sp>
      <p:sp>
        <p:nvSpPr>
          <p:cNvPr id="40" name="角丸四角形吹き出し 39"/>
          <p:cNvSpPr/>
          <p:nvPr/>
        </p:nvSpPr>
        <p:spPr>
          <a:xfrm>
            <a:off x="6228184" y="2276872"/>
            <a:ext cx="2426279" cy="648072"/>
          </a:xfrm>
          <a:prstGeom prst="wedgeRoundRectCallout">
            <a:avLst>
              <a:gd name="adj1" fmla="val -56481"/>
              <a:gd name="adj2" fmla="val -122425"/>
              <a:gd name="adj3" fmla="val 16667"/>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2</a:t>
            </a:r>
            <a:r>
              <a:rPr lang="ja-JP" altLang="en-US" dirty="0" smtClean="0"/>
              <a:t>つに分けることで，</a:t>
            </a:r>
            <a:r>
              <a:rPr lang="en-US" altLang="ja-JP" dirty="0" smtClean="0"/>
              <a:t/>
            </a:r>
            <a:br>
              <a:rPr lang="en-US" altLang="ja-JP" dirty="0" smtClean="0"/>
            </a:br>
            <a:r>
              <a:rPr lang="ja-JP" altLang="en-US" dirty="0" smtClean="0"/>
              <a:t>設計を単純にする．</a:t>
            </a:r>
            <a:endParaRPr lang="ja-JP" altLang="en-US" dirty="0"/>
          </a:p>
        </p:txBody>
      </p:sp>
    </p:spTree>
    <p:extLst>
      <p:ext uri="{BB962C8B-B14F-4D97-AF65-F5344CB8AC3E}">
        <p14:creationId xmlns:p14="http://schemas.microsoft.com/office/powerpoint/2010/main" val="3847284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CFG</a:t>
            </a:r>
            <a:r>
              <a:rPr kumimoji="1" lang="ja-JP" altLang="en-US" dirty="0" smtClean="0"/>
              <a:t> や </a:t>
            </a:r>
            <a:r>
              <a:rPr kumimoji="1" lang="en-US" altLang="ja-JP" dirty="0" smtClean="0"/>
              <a:t>BNF</a:t>
            </a:r>
            <a:r>
              <a:rPr kumimoji="1" lang="ja-JP" altLang="en-US" dirty="0" smtClean="0"/>
              <a:t> は何に使われるか？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コンパイラは，字句解析や，構文解析を実施する．</a:t>
            </a:r>
            <a:endParaRPr kumimoji="1" lang="en-US" altLang="ja-JP" dirty="0" smtClean="0"/>
          </a:p>
          <a:p>
            <a:r>
              <a:rPr lang="ja-JP" altLang="en-US" dirty="0" smtClean="0"/>
              <a:t>それらの解析器の生成ツールの入力として利用される．</a:t>
            </a:r>
            <a:endParaRPr lang="en-US" altLang="ja-JP" dirty="0" smtClean="0"/>
          </a:p>
          <a:p>
            <a:endParaRPr lang="en-US" altLang="ja-JP" dirty="0" smtClean="0"/>
          </a:p>
          <a:p>
            <a:r>
              <a:rPr lang="en-US" altLang="ja-JP" dirty="0" smtClean="0"/>
              <a:t>Unix</a:t>
            </a:r>
            <a:r>
              <a:rPr lang="ja-JP" altLang="en-US" dirty="0" smtClean="0"/>
              <a:t> には，標準で次の</a:t>
            </a:r>
            <a:r>
              <a:rPr lang="en-US" altLang="ja-JP" dirty="0" smtClean="0"/>
              <a:t>2</a:t>
            </a:r>
            <a:r>
              <a:rPr lang="ja-JP" altLang="en-US" dirty="0" smtClean="0"/>
              <a:t>プログラムが付属</a:t>
            </a:r>
            <a:endParaRPr lang="en-US" altLang="ja-JP" dirty="0" smtClean="0"/>
          </a:p>
          <a:p>
            <a:pPr lvl="1"/>
            <a:r>
              <a:rPr lang="ja-JP" altLang="en-US" dirty="0" smtClean="0"/>
              <a:t>字句解析を行うプログラム（</a:t>
            </a:r>
            <a:r>
              <a:rPr lang="en-US" altLang="ja-JP" dirty="0" smtClean="0"/>
              <a:t>lexical analyzer) </a:t>
            </a:r>
            <a:r>
              <a:rPr lang="ja-JP" altLang="en-US" dirty="0" smtClean="0"/>
              <a:t>を生成する：</a:t>
            </a:r>
            <a:r>
              <a:rPr lang="en-US" altLang="ja-JP" dirty="0" err="1" smtClean="0"/>
              <a:t>lex</a:t>
            </a:r>
            <a:r>
              <a:rPr lang="en-US" altLang="ja-JP" dirty="0" smtClean="0"/>
              <a:t> (</a:t>
            </a:r>
            <a:r>
              <a:rPr lang="ja-JP" altLang="en-US" dirty="0" smtClean="0"/>
              <a:t>トークン定義ファイルを利用する</a:t>
            </a:r>
            <a:r>
              <a:rPr lang="en-US" altLang="ja-JP" dirty="0" smtClean="0"/>
              <a:t>)</a:t>
            </a:r>
          </a:p>
          <a:p>
            <a:pPr lvl="1"/>
            <a:r>
              <a:rPr lang="ja-JP" altLang="en-US" dirty="0" smtClean="0"/>
              <a:t>構文解析を行うプログラム </a:t>
            </a:r>
            <a:r>
              <a:rPr lang="en-US" altLang="ja-JP" dirty="0" smtClean="0"/>
              <a:t>(parser) </a:t>
            </a:r>
            <a:r>
              <a:rPr lang="ja-JP" altLang="en-US" dirty="0" smtClean="0"/>
              <a:t>を生成するパーサジェネレータ： </a:t>
            </a:r>
            <a:r>
              <a:rPr lang="en-US" altLang="ja-JP" dirty="0" err="1" smtClean="0"/>
              <a:t>yacc</a:t>
            </a:r>
            <a:r>
              <a:rPr lang="en-US" altLang="ja-JP" dirty="0" smtClean="0"/>
              <a:t> (BNF </a:t>
            </a:r>
            <a:r>
              <a:rPr lang="ja-JP" altLang="en-US" dirty="0" smtClean="0"/>
              <a:t>を利用する</a:t>
            </a:r>
            <a:r>
              <a:rPr lang="en-US" altLang="ja-JP" dirty="0" smtClean="0"/>
              <a:t>)</a:t>
            </a:r>
            <a:endParaRPr lang="en-US" altLang="ja-JP" dirty="0"/>
          </a:p>
          <a:p>
            <a:pPr lvl="1"/>
            <a:endParaRPr lang="en-US" altLang="ja-JP" dirty="0"/>
          </a:p>
          <a:p>
            <a:endParaRPr lang="en-US" altLang="ja-JP"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33</a:t>
            </a:fld>
            <a:endParaRPr lang="en-US" altLang="ja-JP"/>
          </a:p>
        </p:txBody>
      </p:sp>
    </p:spTree>
    <p:extLst>
      <p:ext uri="{BB962C8B-B14F-4D97-AF65-F5344CB8AC3E}">
        <p14:creationId xmlns:p14="http://schemas.microsoft.com/office/powerpoint/2010/main" val="2071940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おまけ：状態遷移図作成の練習</a:t>
            </a:r>
            <a:endParaRPr kumimoji="1" lang="ja-JP" altLang="en-US" dirty="0"/>
          </a:p>
        </p:txBody>
      </p:sp>
      <p:sp>
        <p:nvSpPr>
          <p:cNvPr id="3" name="コンテンツ プレースホルダー 2"/>
          <p:cNvSpPr>
            <a:spLocks noGrp="1"/>
          </p:cNvSpPr>
          <p:nvPr>
            <p:ph idx="1"/>
          </p:nvPr>
        </p:nvSpPr>
        <p:spPr>
          <a:xfrm>
            <a:off x="179512" y="1196752"/>
            <a:ext cx="8856984" cy="5112568"/>
          </a:xfrm>
        </p:spPr>
        <p:txBody>
          <a:bodyPr>
            <a:normAutofit fontScale="92500" lnSpcReduction="10000"/>
          </a:bodyPr>
          <a:lstStyle/>
          <a:p>
            <a:r>
              <a:rPr lang="ja-JP" altLang="en-US" dirty="0" smtClean="0"/>
              <a:t>狼</a:t>
            </a:r>
            <a:r>
              <a:rPr kumimoji="1" lang="ja-JP" altLang="en-US" dirty="0" smtClean="0"/>
              <a:t>と山羊とキャベツの問題</a:t>
            </a:r>
            <a:endParaRPr kumimoji="1" lang="en-US" altLang="ja-JP" dirty="0" smtClean="0"/>
          </a:p>
          <a:p>
            <a:pPr lvl="1"/>
            <a:r>
              <a:rPr lang="ja-JP" altLang="en-US" dirty="0" smtClean="0"/>
              <a:t>狼と山羊とキャベツを持った男が川の左岸にいる</a:t>
            </a:r>
            <a:endParaRPr lang="en-US" altLang="ja-JP" dirty="0" smtClean="0"/>
          </a:p>
          <a:p>
            <a:pPr lvl="1"/>
            <a:r>
              <a:rPr kumimoji="1" lang="ja-JP" altLang="en-US" dirty="0" smtClean="0"/>
              <a:t>小舟が</a:t>
            </a:r>
            <a:r>
              <a:rPr lang="en-US" altLang="ja-JP" dirty="0" smtClean="0"/>
              <a:t>1</a:t>
            </a:r>
            <a:r>
              <a:rPr lang="ja-JP" altLang="en-US" dirty="0" smtClean="0"/>
              <a:t>艘</a:t>
            </a:r>
            <a:r>
              <a:rPr kumimoji="1" lang="ja-JP" altLang="en-US" dirty="0" smtClean="0"/>
              <a:t>あるが，男と</a:t>
            </a:r>
            <a:r>
              <a:rPr kumimoji="1" lang="en-US" altLang="ja-JP" dirty="0" smtClean="0"/>
              <a:t>1</a:t>
            </a:r>
            <a:r>
              <a:rPr kumimoji="1" lang="ja-JP" altLang="en-US" dirty="0" smtClean="0"/>
              <a:t>つの荷物しか乗れない．</a:t>
            </a:r>
            <a:endParaRPr kumimoji="1" lang="en-US" altLang="ja-JP" dirty="0" smtClean="0"/>
          </a:p>
          <a:p>
            <a:pPr lvl="1"/>
            <a:r>
              <a:rPr lang="ja-JP" altLang="en-US" dirty="0" smtClean="0"/>
              <a:t>狼と山羊だけが岸にいると，狼は山羊を食べる</a:t>
            </a:r>
            <a:endParaRPr lang="en-US" altLang="ja-JP" dirty="0" smtClean="0"/>
          </a:p>
          <a:p>
            <a:pPr lvl="1"/>
            <a:r>
              <a:rPr kumimoji="1" lang="ja-JP" altLang="en-US" dirty="0" smtClean="0"/>
              <a:t>山羊とキャベツだけが岸にあると，山羊がキャベツを食べる</a:t>
            </a:r>
            <a:endParaRPr kumimoji="1" lang="en-US" altLang="ja-JP" dirty="0" smtClean="0"/>
          </a:p>
          <a:p>
            <a:pPr lvl="1"/>
            <a:r>
              <a:rPr kumimoji="1" lang="ja-JP" altLang="en-US" dirty="0" smtClean="0"/>
              <a:t>山羊もキャベツも食べられずに川を右岸へ渡るにはどうすればよいか？</a:t>
            </a:r>
            <a:endParaRPr kumimoji="1" lang="en-US" altLang="ja-JP" dirty="0" smtClean="0"/>
          </a:p>
          <a:p>
            <a:r>
              <a:rPr lang="ja-JP" altLang="en-US" dirty="0" smtClean="0"/>
              <a:t>無事に渡りきった状態を受理する状態</a:t>
            </a:r>
            <a:r>
              <a:rPr lang="ja-JP" altLang="en-US" dirty="0"/>
              <a:t>遷移図を作成</a:t>
            </a:r>
            <a:r>
              <a:rPr lang="ja-JP" altLang="en-US" dirty="0" smtClean="0"/>
              <a:t>せよ</a:t>
            </a:r>
            <a:endParaRPr lang="en-US" altLang="ja-JP" dirty="0" smtClean="0"/>
          </a:p>
          <a:p>
            <a:pPr lvl="1"/>
            <a:r>
              <a:rPr lang="ja-JP" altLang="en-US" dirty="0" smtClean="0"/>
              <a:t>狼にもキャベツにも関係する山羊を，最後に渡らせる．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34</a:t>
            </a:fld>
            <a:endParaRPr lang="en-US" altLang="ja-JP"/>
          </a:p>
        </p:txBody>
      </p:sp>
    </p:spTree>
    <p:extLst>
      <p:ext uri="{BB962C8B-B14F-4D97-AF65-F5344CB8AC3E}">
        <p14:creationId xmlns:p14="http://schemas.microsoft.com/office/powerpoint/2010/main" val="3915567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おまけ：問題の表現形式</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M (</a:t>
            </a:r>
            <a:r>
              <a:rPr kumimoji="1" lang="ja-JP" altLang="en-US" dirty="0" smtClean="0"/>
              <a:t>男</a:t>
            </a:r>
            <a:r>
              <a:rPr kumimoji="1" lang="en-US" altLang="ja-JP" dirty="0" smtClean="0"/>
              <a:t>)</a:t>
            </a:r>
            <a:r>
              <a:rPr kumimoji="1" lang="ja-JP" altLang="en-US" dirty="0" smtClean="0"/>
              <a:t>，</a:t>
            </a:r>
            <a:r>
              <a:rPr kumimoji="1" lang="en-US" altLang="ja-JP" dirty="0" smtClean="0"/>
              <a:t>W</a:t>
            </a:r>
            <a:r>
              <a:rPr kumimoji="1" lang="ja-JP" altLang="en-US" dirty="0" smtClean="0"/>
              <a:t> </a:t>
            </a:r>
            <a:r>
              <a:rPr kumimoji="1" lang="en-US" altLang="ja-JP" dirty="0" smtClean="0"/>
              <a:t>(</a:t>
            </a:r>
            <a:r>
              <a:rPr kumimoji="1" lang="ja-JP" altLang="en-US" dirty="0" smtClean="0"/>
              <a:t>狼</a:t>
            </a:r>
            <a:r>
              <a:rPr kumimoji="1" lang="en-US" altLang="ja-JP" dirty="0" smtClean="0"/>
              <a:t>)</a:t>
            </a:r>
            <a:r>
              <a:rPr kumimoji="1" lang="ja-JP" altLang="en-US" dirty="0" smtClean="0"/>
              <a:t>，</a:t>
            </a:r>
            <a:r>
              <a:rPr kumimoji="1" lang="en-US" altLang="ja-JP" dirty="0" smtClean="0"/>
              <a:t>G</a:t>
            </a:r>
            <a:r>
              <a:rPr kumimoji="1" lang="ja-JP" altLang="en-US" dirty="0" smtClean="0"/>
              <a:t> </a:t>
            </a:r>
            <a:r>
              <a:rPr kumimoji="1" lang="en-US" altLang="ja-JP" dirty="0" smtClean="0"/>
              <a:t>(</a:t>
            </a:r>
            <a:r>
              <a:rPr kumimoji="1" lang="ja-JP" altLang="en-US" dirty="0" smtClean="0"/>
              <a:t>山羊</a:t>
            </a:r>
            <a:r>
              <a:rPr kumimoji="1" lang="en-US" altLang="ja-JP" dirty="0" smtClean="0"/>
              <a:t>)</a:t>
            </a:r>
            <a:r>
              <a:rPr kumimoji="1" lang="ja-JP" altLang="en-US" dirty="0" smtClean="0"/>
              <a:t>，</a:t>
            </a:r>
            <a:r>
              <a:rPr kumimoji="1" lang="en-US" altLang="ja-JP" dirty="0" smtClean="0"/>
              <a:t>C</a:t>
            </a:r>
            <a:r>
              <a:rPr kumimoji="1" lang="ja-JP" altLang="en-US" dirty="0" smtClean="0"/>
              <a:t> </a:t>
            </a:r>
            <a:r>
              <a:rPr kumimoji="1" lang="en-US" altLang="ja-JP" dirty="0" smtClean="0"/>
              <a:t>(</a:t>
            </a:r>
            <a:r>
              <a:rPr kumimoji="1" lang="ja-JP" altLang="en-US" dirty="0" smtClean="0"/>
              <a:t>キャベツ</a:t>
            </a:r>
            <a:r>
              <a:rPr kumimoji="1" lang="en-US" altLang="ja-JP" dirty="0" smtClean="0"/>
              <a:t>)</a:t>
            </a:r>
            <a:r>
              <a:rPr kumimoji="1" lang="ja-JP" altLang="en-US" dirty="0" smtClean="0"/>
              <a:t> の記号で表す</a:t>
            </a:r>
            <a:endParaRPr kumimoji="1" lang="en-US" altLang="ja-JP" dirty="0" smtClean="0"/>
          </a:p>
          <a:p>
            <a:r>
              <a:rPr lang="en-US" altLang="ja-JP" dirty="0" smtClean="0"/>
              <a:t>XX</a:t>
            </a:r>
            <a:r>
              <a:rPr lang="ja-JP" altLang="en-US" dirty="0" smtClean="0"/>
              <a:t>（左岸）</a:t>
            </a:r>
            <a:r>
              <a:rPr lang="en-US" altLang="ja-JP" dirty="0" smtClean="0"/>
              <a:t>-XX</a:t>
            </a:r>
            <a:r>
              <a:rPr lang="ja-JP" altLang="en-US" dirty="0" smtClean="0"/>
              <a:t>（右岸）</a:t>
            </a:r>
            <a:r>
              <a:rPr lang="en-US" altLang="ja-JP" dirty="0" smtClean="0"/>
              <a:t> </a:t>
            </a:r>
            <a:r>
              <a:rPr lang="ja-JP" altLang="en-US" dirty="0" smtClean="0"/>
              <a:t>で，状態を表す．誰もいない状態は，空集合 </a:t>
            </a:r>
            <a:r>
              <a:rPr lang="en-US" altLang="ja-JP" dirty="0" err="1" smtClean="0"/>
              <a:t>Φ</a:t>
            </a:r>
            <a:r>
              <a:rPr lang="ja-JP" altLang="en-US" dirty="0" smtClean="0"/>
              <a:t> で表す．</a:t>
            </a:r>
            <a:endParaRPr lang="en-US" altLang="ja-JP" dirty="0" smtClean="0"/>
          </a:p>
          <a:p>
            <a:pPr lvl="1"/>
            <a:r>
              <a:rPr kumimoji="1" lang="ja-JP" altLang="en-US" dirty="0" smtClean="0"/>
              <a:t>初期状態は，</a:t>
            </a:r>
            <a:r>
              <a:rPr kumimoji="1" lang="en-US" altLang="ja-JP" dirty="0" smtClean="0"/>
              <a:t>MWGC-Φ</a:t>
            </a:r>
          </a:p>
          <a:p>
            <a:pPr lvl="1"/>
            <a:r>
              <a:rPr lang="ja-JP" altLang="en-US" dirty="0" smtClean="0"/>
              <a:t>受理状態は，</a:t>
            </a:r>
            <a:r>
              <a:rPr lang="en-US" altLang="ja-JP" dirty="0" smtClean="0"/>
              <a:t>Φ-MWGC</a:t>
            </a:r>
            <a:endParaRPr kumimoji="1" lang="en-US" altLang="ja-JP" dirty="0" smtClean="0"/>
          </a:p>
          <a:p>
            <a:pPr lvl="1"/>
            <a:r>
              <a:rPr kumimoji="1" lang="ja-JP" altLang="en-US" dirty="0" smtClean="0"/>
              <a:t>食べられてしまう状態 （</a:t>
            </a:r>
            <a:r>
              <a:rPr kumimoji="1" lang="en-US" altLang="ja-JP" dirty="0" smtClean="0"/>
              <a:t>MW-GC</a:t>
            </a:r>
            <a:r>
              <a:rPr kumimoji="1" lang="ja-JP" altLang="en-US" dirty="0" smtClean="0"/>
              <a:t> など</a:t>
            </a:r>
            <a:r>
              <a:rPr kumimoji="1" lang="en-US" altLang="ja-JP" dirty="0" smtClean="0"/>
              <a:t>)</a:t>
            </a:r>
            <a:r>
              <a:rPr kumimoji="1" lang="ja-JP" altLang="en-US" dirty="0" smtClean="0"/>
              <a:t> は除く．</a:t>
            </a:r>
            <a:endParaRPr kumimoji="1" lang="en-US" altLang="ja-JP" dirty="0" smtClean="0"/>
          </a:p>
          <a:p>
            <a:r>
              <a:rPr lang="ja-JP" altLang="en-US" dirty="0" smtClean="0"/>
              <a:t>状態変化は，男の行動で起こる．男の行動が，</a:t>
            </a:r>
            <a:r>
              <a:rPr lang="en-US" altLang="ja-JP" dirty="0" smtClean="0"/>
              <a:t>CFG</a:t>
            </a:r>
            <a:r>
              <a:rPr lang="ja-JP" altLang="en-US" dirty="0" smtClean="0"/>
              <a:t> での入力にあたる．</a:t>
            </a:r>
            <a:endParaRPr lang="en-US" altLang="ja-JP" dirty="0" smtClean="0"/>
          </a:p>
          <a:p>
            <a:pPr lvl="1"/>
            <a:r>
              <a:rPr kumimoji="1" lang="ja-JP" altLang="en-US" dirty="0" smtClean="0"/>
              <a:t>男一人で移動 </a:t>
            </a:r>
            <a:r>
              <a:rPr kumimoji="1" lang="en-US" altLang="ja-JP" dirty="0" smtClean="0"/>
              <a:t>(M)</a:t>
            </a:r>
            <a:r>
              <a:rPr lang="ja-JP" altLang="en-US" dirty="0" smtClean="0"/>
              <a:t>，狼と移動 </a:t>
            </a:r>
            <a:r>
              <a:rPr lang="en-US" altLang="ja-JP" dirty="0" smtClean="0"/>
              <a:t>(MW)</a:t>
            </a:r>
            <a:r>
              <a:rPr lang="ja-JP" altLang="en-US" dirty="0" smtClean="0"/>
              <a:t>，山羊と移動 </a:t>
            </a:r>
            <a:r>
              <a:rPr lang="en-US" altLang="ja-JP" dirty="0" smtClean="0"/>
              <a:t>(MG)</a:t>
            </a:r>
            <a:r>
              <a:rPr lang="ja-JP" altLang="en-US" dirty="0" smtClean="0"/>
              <a:t>，キャベツと移動 </a:t>
            </a:r>
            <a:r>
              <a:rPr lang="en-US" altLang="ja-JP" dirty="0" smtClean="0"/>
              <a:t>(MC) </a:t>
            </a:r>
            <a:r>
              <a:rPr lang="ja-JP" altLang="en-US" dirty="0" smtClean="0"/>
              <a:t>と表現</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35</a:t>
            </a:fld>
            <a:endParaRPr lang="en-US" altLang="ja-JP"/>
          </a:p>
        </p:txBody>
      </p:sp>
    </p:spTree>
    <p:extLst>
      <p:ext uri="{BB962C8B-B14F-4D97-AF65-F5344CB8AC3E}">
        <p14:creationId xmlns:p14="http://schemas.microsoft.com/office/powerpoint/2010/main" val="243472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おまけ：状態遷移図</a:t>
            </a:r>
            <a:endParaRPr kumimoji="1" lang="ja-JP" altLang="en-US" dirty="0"/>
          </a:p>
        </p:txBody>
      </p:sp>
      <p:sp>
        <p:nvSpPr>
          <p:cNvPr id="3" name="コンテンツ プレースホルダー 2"/>
          <p:cNvSpPr>
            <a:spLocks noGrp="1"/>
          </p:cNvSpPr>
          <p:nvPr>
            <p:ph idx="1"/>
          </p:nvPr>
        </p:nvSpPr>
        <p:spPr>
          <a:xfrm>
            <a:off x="457200" y="1196752"/>
            <a:ext cx="8229600" cy="1728192"/>
          </a:xfrm>
        </p:spPr>
        <p:txBody>
          <a:bodyPr>
            <a:normAutofit fontScale="85000" lnSpcReduction="20000"/>
          </a:bodyPr>
          <a:lstStyle/>
          <a:p>
            <a:r>
              <a:rPr kumimoji="1" lang="ja-JP" altLang="en-US" dirty="0" smtClean="0"/>
              <a:t>山羊</a:t>
            </a:r>
            <a:r>
              <a:rPr kumimoji="1" lang="en-US" altLang="ja-JP" dirty="0" smtClean="0"/>
              <a:t>(G)</a:t>
            </a:r>
            <a:r>
              <a:rPr kumimoji="1" lang="ja-JP" altLang="en-US" dirty="0" smtClean="0"/>
              <a:t>を，他の種類のものとのみ置かない．</a:t>
            </a:r>
            <a:endParaRPr kumimoji="1" lang="en-US" altLang="ja-JP" dirty="0" smtClean="0"/>
          </a:p>
          <a:p>
            <a:r>
              <a:rPr kumimoji="1" lang="ja-JP" altLang="en-US" dirty="0" smtClean="0"/>
              <a:t>例えば，次のコマンド列は，受理できる：</a:t>
            </a:r>
            <a:r>
              <a:rPr kumimoji="1" lang="en-US" altLang="ja-JP" dirty="0" smtClean="0"/>
              <a:t/>
            </a:r>
            <a:br>
              <a:rPr kumimoji="1" lang="en-US" altLang="ja-JP" dirty="0" smtClean="0"/>
            </a:br>
            <a:r>
              <a:rPr kumimoji="1" lang="en-US" altLang="ja-JP" dirty="0" smtClean="0"/>
              <a:t>MG-M-MC-MG-MW-M-MG</a:t>
            </a:r>
          </a:p>
          <a:p>
            <a:pPr marL="0" indent="0">
              <a:buNone/>
            </a:pPr>
            <a:r>
              <a:rPr lang="ja-JP" altLang="ja-JP" dirty="0"/>
              <a:t>　</a:t>
            </a:r>
            <a:r>
              <a:rPr lang="en-US" altLang="ja-JP" dirty="0" smtClean="0"/>
              <a:t>→</a:t>
            </a:r>
            <a:r>
              <a:rPr lang="ja-JP" altLang="en-US" dirty="0" smtClean="0"/>
              <a:t> この状態遷移図で受理できるプログラム構文</a:t>
            </a:r>
            <a:endParaRPr kumimoji="1"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36</a:t>
            </a:fld>
            <a:endParaRPr lang="en-US" altLang="ja-JP"/>
          </a:p>
        </p:txBody>
      </p:sp>
      <p:grpSp>
        <p:nvGrpSpPr>
          <p:cNvPr id="298" name="図形グループ 297"/>
          <p:cNvGrpSpPr/>
          <p:nvPr/>
        </p:nvGrpSpPr>
        <p:grpSpPr>
          <a:xfrm>
            <a:off x="199076" y="3068960"/>
            <a:ext cx="8854886" cy="3600400"/>
            <a:chOff x="199076" y="3068960"/>
            <a:chExt cx="8854886" cy="3600400"/>
          </a:xfrm>
        </p:grpSpPr>
        <p:sp>
          <p:nvSpPr>
            <p:cNvPr id="14" name="テキスト ボックス 13"/>
            <p:cNvSpPr txBox="1"/>
            <p:nvPr/>
          </p:nvSpPr>
          <p:spPr>
            <a:xfrm>
              <a:off x="1475656" y="3347700"/>
              <a:ext cx="556500" cy="369332"/>
            </a:xfrm>
            <a:prstGeom prst="rect">
              <a:avLst/>
            </a:prstGeom>
            <a:noFill/>
          </p:spPr>
          <p:txBody>
            <a:bodyPr wrap="none" rtlCol="0">
              <a:spAutoFit/>
            </a:bodyPr>
            <a:lstStyle/>
            <a:p>
              <a:r>
                <a:rPr kumimoji="1" lang="en-US" altLang="ja-JP" dirty="0" smtClean="0"/>
                <a:t>MG</a:t>
              </a:r>
              <a:endParaRPr kumimoji="1" lang="ja-JP" altLang="en-US" dirty="0"/>
            </a:p>
          </p:txBody>
        </p:sp>
        <p:cxnSp>
          <p:nvCxnSpPr>
            <p:cNvPr id="19" name="曲線コネクタ 18"/>
            <p:cNvCxnSpPr>
              <a:stCxn id="60" idx="2"/>
              <a:endCxn id="69" idx="1"/>
            </p:cNvCxnSpPr>
            <p:nvPr/>
          </p:nvCxnSpPr>
          <p:spPr>
            <a:xfrm rot="16200000" flipH="1">
              <a:off x="543839" y="3764765"/>
              <a:ext cx="267144" cy="171678"/>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46" name="曲線コネクタ 45"/>
            <p:cNvCxnSpPr>
              <a:stCxn id="68" idx="0"/>
              <a:endCxn id="7" idx="3"/>
            </p:cNvCxnSpPr>
            <p:nvPr/>
          </p:nvCxnSpPr>
          <p:spPr>
            <a:xfrm rot="16200000" flipV="1">
              <a:off x="1283610" y="3576740"/>
              <a:ext cx="402890" cy="162816"/>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49" name="テキスト ボックス 48"/>
            <p:cNvSpPr txBox="1"/>
            <p:nvPr/>
          </p:nvSpPr>
          <p:spPr>
            <a:xfrm>
              <a:off x="199076" y="3851756"/>
              <a:ext cx="556500" cy="369332"/>
            </a:xfrm>
            <a:prstGeom prst="rect">
              <a:avLst/>
            </a:prstGeom>
            <a:noFill/>
          </p:spPr>
          <p:txBody>
            <a:bodyPr wrap="none" rtlCol="0">
              <a:spAutoFit/>
            </a:bodyPr>
            <a:lstStyle/>
            <a:p>
              <a:r>
                <a:rPr kumimoji="1" lang="en-US" altLang="ja-JP" dirty="0" smtClean="0"/>
                <a:t>MG</a:t>
              </a:r>
              <a:endParaRPr kumimoji="1" lang="ja-JP" altLang="en-US" dirty="0"/>
            </a:p>
          </p:txBody>
        </p:sp>
        <p:grpSp>
          <p:nvGrpSpPr>
            <p:cNvPr id="64" name="図形グループ 63"/>
            <p:cNvGrpSpPr/>
            <p:nvPr/>
          </p:nvGrpSpPr>
          <p:grpSpPr>
            <a:xfrm>
              <a:off x="299844" y="3204675"/>
              <a:ext cx="1103804" cy="512357"/>
              <a:chOff x="240504" y="2564904"/>
              <a:chExt cx="1307160" cy="512357"/>
            </a:xfrm>
          </p:grpSpPr>
          <p:sp>
            <p:nvSpPr>
              <p:cNvPr id="7" name="角丸四角形 6"/>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MWGC-Φ </a:t>
                </a:r>
                <a:r>
                  <a:rPr lang="ja-JP" altLang="en-US" dirty="0" smtClean="0">
                    <a:solidFill>
                      <a:schemeClr val="dk1"/>
                    </a:solidFill>
                  </a:rPr>
                  <a:t> </a:t>
                </a:r>
                <a:endParaRPr lang="ja-JP" altLang="en-US" dirty="0">
                  <a:solidFill>
                    <a:schemeClr val="dk1"/>
                  </a:solidFill>
                </a:endParaRPr>
              </a:p>
            </p:txBody>
          </p:sp>
          <p:grpSp>
            <p:nvGrpSpPr>
              <p:cNvPr id="62" name="図形グループ 61"/>
              <p:cNvGrpSpPr/>
              <p:nvPr/>
            </p:nvGrpSpPr>
            <p:grpSpPr>
              <a:xfrm>
                <a:off x="264593" y="2571750"/>
                <a:ext cx="1283071" cy="505511"/>
                <a:chOff x="264592" y="2492896"/>
                <a:chExt cx="1293655" cy="584365"/>
              </a:xfrm>
            </p:grpSpPr>
            <p:sp>
              <p:nvSpPr>
                <p:cNvPr id="53" name="正方形/長方形 52"/>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65" name="図形グループ 64"/>
            <p:cNvGrpSpPr/>
            <p:nvPr/>
          </p:nvGrpSpPr>
          <p:grpSpPr>
            <a:xfrm>
              <a:off x="742909" y="3852747"/>
              <a:ext cx="1103804" cy="512357"/>
              <a:chOff x="240504" y="2564904"/>
              <a:chExt cx="1307160" cy="512357"/>
            </a:xfrm>
          </p:grpSpPr>
          <p:sp>
            <p:nvSpPr>
              <p:cNvPr id="66" name="角丸四角形 65"/>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WC-MG </a:t>
                </a:r>
                <a:r>
                  <a:rPr lang="ja-JP" altLang="en-US" dirty="0" smtClean="0">
                    <a:solidFill>
                      <a:schemeClr val="dk1"/>
                    </a:solidFill>
                  </a:rPr>
                  <a:t> </a:t>
                </a:r>
                <a:endParaRPr lang="ja-JP" altLang="en-US" dirty="0">
                  <a:solidFill>
                    <a:schemeClr val="dk1"/>
                  </a:solidFill>
                </a:endParaRPr>
              </a:p>
            </p:txBody>
          </p:sp>
          <p:grpSp>
            <p:nvGrpSpPr>
              <p:cNvPr id="67" name="図形グループ 66"/>
              <p:cNvGrpSpPr/>
              <p:nvPr/>
            </p:nvGrpSpPr>
            <p:grpSpPr>
              <a:xfrm>
                <a:off x="264593" y="2571750"/>
                <a:ext cx="1283071" cy="505511"/>
                <a:chOff x="264592" y="2492896"/>
                <a:chExt cx="1293655" cy="584365"/>
              </a:xfrm>
            </p:grpSpPr>
            <p:sp>
              <p:nvSpPr>
                <p:cNvPr id="68" name="正方形/長方形 67"/>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74" name="テキスト ボックス 73"/>
            <p:cNvSpPr txBox="1"/>
            <p:nvPr/>
          </p:nvSpPr>
          <p:spPr>
            <a:xfrm>
              <a:off x="1979712" y="3869349"/>
              <a:ext cx="376951" cy="369332"/>
            </a:xfrm>
            <a:prstGeom prst="rect">
              <a:avLst/>
            </a:prstGeom>
            <a:noFill/>
          </p:spPr>
          <p:txBody>
            <a:bodyPr wrap="none" rtlCol="0">
              <a:spAutoFit/>
            </a:bodyPr>
            <a:lstStyle/>
            <a:p>
              <a:r>
                <a:rPr kumimoji="1" lang="en-US" altLang="ja-JP" dirty="0" smtClean="0"/>
                <a:t>M</a:t>
              </a:r>
              <a:endParaRPr kumimoji="1" lang="ja-JP" altLang="en-US" dirty="0"/>
            </a:p>
          </p:txBody>
        </p:sp>
        <p:cxnSp>
          <p:nvCxnSpPr>
            <p:cNvPr id="75" name="曲線コネクタ 74"/>
            <p:cNvCxnSpPr>
              <a:stCxn id="82" idx="0"/>
              <a:endCxn id="66" idx="3"/>
            </p:cNvCxnSpPr>
            <p:nvPr/>
          </p:nvCxnSpPr>
          <p:spPr>
            <a:xfrm rot="16200000" flipV="1">
              <a:off x="1793062" y="4158425"/>
              <a:ext cx="339184" cy="231883"/>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76" name="曲線コネクタ 75"/>
            <p:cNvCxnSpPr>
              <a:stCxn id="66" idx="2"/>
              <a:endCxn id="79" idx="1"/>
            </p:cNvCxnSpPr>
            <p:nvPr/>
          </p:nvCxnSpPr>
          <p:spPr>
            <a:xfrm rot="16200000" flipH="1">
              <a:off x="1374670" y="4276944"/>
              <a:ext cx="332338" cy="492056"/>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1259632" y="4589429"/>
              <a:ext cx="376951" cy="369332"/>
            </a:xfrm>
            <a:prstGeom prst="rect">
              <a:avLst/>
            </a:prstGeom>
            <a:noFill/>
          </p:spPr>
          <p:txBody>
            <a:bodyPr wrap="none" rtlCol="0">
              <a:spAutoFit/>
            </a:bodyPr>
            <a:lstStyle/>
            <a:p>
              <a:r>
                <a:rPr kumimoji="1" lang="en-US" altLang="ja-JP" dirty="0" smtClean="0"/>
                <a:t>M</a:t>
              </a:r>
              <a:endParaRPr kumimoji="1" lang="ja-JP" altLang="en-US" dirty="0"/>
            </a:p>
          </p:txBody>
        </p:sp>
        <p:grpSp>
          <p:nvGrpSpPr>
            <p:cNvPr id="78" name="図形グループ 77"/>
            <p:cNvGrpSpPr/>
            <p:nvPr/>
          </p:nvGrpSpPr>
          <p:grpSpPr>
            <a:xfrm>
              <a:off x="1786867" y="4437113"/>
              <a:ext cx="1103804" cy="512357"/>
              <a:chOff x="240504" y="2564904"/>
              <a:chExt cx="1307160" cy="512357"/>
            </a:xfrm>
          </p:grpSpPr>
          <p:sp>
            <p:nvSpPr>
              <p:cNvPr id="79" name="角丸四角形 78"/>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MWC-G </a:t>
                </a:r>
                <a:r>
                  <a:rPr lang="ja-JP" altLang="en-US" dirty="0" smtClean="0">
                    <a:solidFill>
                      <a:schemeClr val="dk1"/>
                    </a:solidFill>
                  </a:rPr>
                  <a:t> </a:t>
                </a:r>
                <a:endParaRPr lang="ja-JP" altLang="en-US" dirty="0">
                  <a:solidFill>
                    <a:schemeClr val="dk1"/>
                  </a:solidFill>
                </a:endParaRPr>
              </a:p>
            </p:txBody>
          </p:sp>
          <p:grpSp>
            <p:nvGrpSpPr>
              <p:cNvPr id="80" name="図形グループ 79"/>
              <p:cNvGrpSpPr/>
              <p:nvPr/>
            </p:nvGrpSpPr>
            <p:grpSpPr>
              <a:xfrm>
                <a:off x="264593" y="2571750"/>
                <a:ext cx="1283071" cy="505511"/>
                <a:chOff x="264592" y="2492896"/>
                <a:chExt cx="1293655" cy="584365"/>
              </a:xfrm>
            </p:grpSpPr>
            <p:sp>
              <p:nvSpPr>
                <p:cNvPr id="81" name="正方形/長方形 80"/>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111" name="テキスト ボックス 110"/>
            <p:cNvSpPr txBox="1"/>
            <p:nvPr/>
          </p:nvSpPr>
          <p:spPr>
            <a:xfrm>
              <a:off x="2460084" y="3644033"/>
              <a:ext cx="543651" cy="369332"/>
            </a:xfrm>
            <a:prstGeom prst="rect">
              <a:avLst/>
            </a:prstGeom>
            <a:noFill/>
          </p:spPr>
          <p:txBody>
            <a:bodyPr wrap="none" rtlCol="0">
              <a:spAutoFit/>
            </a:bodyPr>
            <a:lstStyle/>
            <a:p>
              <a:r>
                <a:rPr kumimoji="1" lang="en-US" altLang="ja-JP" dirty="0" smtClean="0"/>
                <a:t>MC</a:t>
              </a:r>
              <a:endParaRPr kumimoji="1" lang="ja-JP" altLang="en-US" dirty="0"/>
            </a:p>
          </p:txBody>
        </p:sp>
        <p:cxnSp>
          <p:nvCxnSpPr>
            <p:cNvPr id="112" name="曲線コネクタ 111"/>
            <p:cNvCxnSpPr>
              <a:stCxn id="116" idx="1"/>
              <a:endCxn id="81" idx="0"/>
            </p:cNvCxnSpPr>
            <p:nvPr/>
          </p:nvCxnSpPr>
          <p:spPr>
            <a:xfrm rot="10800000" flipV="1">
              <a:off x="2610422" y="3897051"/>
              <a:ext cx="497735" cy="546907"/>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13" name="曲線コネクタ 112"/>
            <p:cNvCxnSpPr>
              <a:stCxn id="81" idx="3"/>
              <a:endCxn id="120" idx="2"/>
            </p:cNvCxnSpPr>
            <p:nvPr/>
          </p:nvCxnSpPr>
          <p:spPr>
            <a:xfrm flipV="1">
              <a:off x="2881808" y="4157381"/>
              <a:ext cx="518076" cy="411161"/>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14" name="テキスト ボックス 113"/>
            <p:cNvSpPr txBox="1"/>
            <p:nvPr/>
          </p:nvSpPr>
          <p:spPr>
            <a:xfrm>
              <a:off x="3153236" y="4364113"/>
              <a:ext cx="543651" cy="369332"/>
            </a:xfrm>
            <a:prstGeom prst="rect">
              <a:avLst/>
            </a:prstGeom>
            <a:noFill/>
          </p:spPr>
          <p:txBody>
            <a:bodyPr wrap="none" rtlCol="0">
              <a:spAutoFit/>
            </a:bodyPr>
            <a:lstStyle/>
            <a:p>
              <a:r>
                <a:rPr kumimoji="1" lang="en-US" altLang="ja-JP" dirty="0" smtClean="0"/>
                <a:t>MC</a:t>
              </a:r>
              <a:endParaRPr kumimoji="1" lang="ja-JP" altLang="en-US" dirty="0"/>
            </a:p>
          </p:txBody>
        </p:sp>
        <p:grpSp>
          <p:nvGrpSpPr>
            <p:cNvPr id="115" name="図形グループ 114"/>
            <p:cNvGrpSpPr/>
            <p:nvPr/>
          </p:nvGrpSpPr>
          <p:grpSpPr>
            <a:xfrm>
              <a:off x="3108156" y="3645024"/>
              <a:ext cx="1103804" cy="512357"/>
              <a:chOff x="240504" y="2564904"/>
              <a:chExt cx="1307160" cy="512357"/>
            </a:xfrm>
          </p:grpSpPr>
          <p:sp>
            <p:nvSpPr>
              <p:cNvPr id="116" name="角丸四角形 115"/>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W-MGC </a:t>
                </a:r>
                <a:r>
                  <a:rPr lang="ja-JP" altLang="en-US" dirty="0" smtClean="0">
                    <a:solidFill>
                      <a:schemeClr val="dk1"/>
                    </a:solidFill>
                  </a:rPr>
                  <a:t> </a:t>
                </a:r>
                <a:endParaRPr lang="ja-JP" altLang="en-US" dirty="0">
                  <a:solidFill>
                    <a:schemeClr val="dk1"/>
                  </a:solidFill>
                </a:endParaRPr>
              </a:p>
            </p:txBody>
          </p:sp>
          <p:grpSp>
            <p:nvGrpSpPr>
              <p:cNvPr id="117" name="図形グループ 116"/>
              <p:cNvGrpSpPr/>
              <p:nvPr/>
            </p:nvGrpSpPr>
            <p:grpSpPr>
              <a:xfrm>
                <a:off x="264593" y="2571750"/>
                <a:ext cx="1283071" cy="505511"/>
                <a:chOff x="264592" y="2492896"/>
                <a:chExt cx="1293655" cy="584365"/>
              </a:xfrm>
            </p:grpSpPr>
            <p:sp>
              <p:nvSpPr>
                <p:cNvPr id="118" name="正方形/長方形 117"/>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0" name="正方形/長方形 119"/>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正方形/長方形 120"/>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127" name="テキスト ボックス 126"/>
            <p:cNvSpPr txBox="1"/>
            <p:nvPr/>
          </p:nvSpPr>
          <p:spPr>
            <a:xfrm>
              <a:off x="3305209" y="4940177"/>
              <a:ext cx="595035" cy="369332"/>
            </a:xfrm>
            <a:prstGeom prst="rect">
              <a:avLst/>
            </a:prstGeom>
            <a:noFill/>
          </p:spPr>
          <p:txBody>
            <a:bodyPr wrap="none" rtlCol="0">
              <a:spAutoFit/>
            </a:bodyPr>
            <a:lstStyle/>
            <a:p>
              <a:r>
                <a:rPr kumimoji="1" lang="en-US" altLang="ja-JP" dirty="0" smtClean="0"/>
                <a:t>MW</a:t>
              </a:r>
              <a:endParaRPr kumimoji="1" lang="ja-JP" altLang="en-US" dirty="0"/>
            </a:p>
          </p:txBody>
        </p:sp>
        <p:cxnSp>
          <p:nvCxnSpPr>
            <p:cNvPr id="128" name="曲線コネクタ 127"/>
            <p:cNvCxnSpPr>
              <a:stCxn id="200" idx="0"/>
              <a:endCxn id="84" idx="3"/>
            </p:cNvCxnSpPr>
            <p:nvPr/>
          </p:nvCxnSpPr>
          <p:spPr>
            <a:xfrm rot="16200000" flipV="1">
              <a:off x="2842787" y="4872772"/>
              <a:ext cx="604982" cy="509213"/>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29" name="曲線コネクタ 128"/>
            <p:cNvCxnSpPr>
              <a:stCxn id="84" idx="2"/>
              <a:endCxn id="197" idx="1"/>
            </p:cNvCxnSpPr>
            <p:nvPr/>
          </p:nvCxnSpPr>
          <p:spPr>
            <a:xfrm rot="16200000" flipH="1">
              <a:off x="2500929" y="5067825"/>
              <a:ext cx="725582" cy="488872"/>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130" name="テキスト ボックス 129"/>
            <p:cNvSpPr txBox="1"/>
            <p:nvPr/>
          </p:nvSpPr>
          <p:spPr>
            <a:xfrm>
              <a:off x="2244060" y="5444233"/>
              <a:ext cx="595035" cy="369332"/>
            </a:xfrm>
            <a:prstGeom prst="rect">
              <a:avLst/>
            </a:prstGeom>
            <a:noFill/>
          </p:spPr>
          <p:txBody>
            <a:bodyPr wrap="none" rtlCol="0">
              <a:spAutoFit/>
            </a:bodyPr>
            <a:lstStyle/>
            <a:p>
              <a:r>
                <a:rPr kumimoji="1" lang="en-US" altLang="ja-JP" dirty="0" smtClean="0"/>
                <a:t>MW</a:t>
              </a:r>
              <a:endParaRPr kumimoji="1" lang="ja-JP" altLang="en-US" dirty="0"/>
            </a:p>
          </p:txBody>
        </p:sp>
        <p:sp>
          <p:nvSpPr>
            <p:cNvPr id="145" name="テキスト ボックス 144"/>
            <p:cNvSpPr txBox="1"/>
            <p:nvPr/>
          </p:nvSpPr>
          <p:spPr>
            <a:xfrm>
              <a:off x="4139951" y="3143293"/>
              <a:ext cx="556500" cy="369332"/>
            </a:xfrm>
            <a:prstGeom prst="rect">
              <a:avLst/>
            </a:prstGeom>
            <a:noFill/>
          </p:spPr>
          <p:txBody>
            <a:bodyPr wrap="none" rtlCol="0">
              <a:spAutoFit/>
            </a:bodyPr>
            <a:lstStyle/>
            <a:p>
              <a:r>
                <a:rPr kumimoji="1" lang="en-US" altLang="ja-JP" dirty="0" smtClean="0"/>
                <a:t>MG</a:t>
              </a:r>
              <a:endParaRPr kumimoji="1" lang="ja-JP" altLang="en-US" dirty="0"/>
            </a:p>
          </p:txBody>
        </p:sp>
        <p:cxnSp>
          <p:nvCxnSpPr>
            <p:cNvPr id="146" name="曲線コネクタ 145"/>
            <p:cNvCxnSpPr>
              <a:stCxn id="152" idx="0"/>
              <a:endCxn id="118" idx="0"/>
            </p:cNvCxnSpPr>
            <p:nvPr/>
          </p:nvCxnSpPr>
          <p:spPr>
            <a:xfrm rot="16200000" flipV="1">
              <a:off x="4427389" y="3156191"/>
              <a:ext cx="12700" cy="991358"/>
            </a:xfrm>
            <a:prstGeom prst="curvedConnector3">
              <a:avLst>
                <a:gd name="adj1" fmla="val 1800000"/>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47" name="曲線コネクタ 146"/>
            <p:cNvCxnSpPr>
              <a:stCxn id="121" idx="2"/>
              <a:endCxn id="153" idx="2"/>
            </p:cNvCxnSpPr>
            <p:nvPr/>
          </p:nvCxnSpPr>
          <p:spPr>
            <a:xfrm rot="16200000" flipH="1">
              <a:off x="4431820" y="3666133"/>
              <a:ext cx="12700" cy="982495"/>
            </a:xfrm>
            <a:prstGeom prst="curvedConnector3">
              <a:avLst>
                <a:gd name="adj1" fmla="val 1800000"/>
              </a:avLst>
            </a:prstGeom>
            <a:ln>
              <a:headEnd type="arrow"/>
              <a:tailEnd type="none"/>
            </a:ln>
          </p:spPr>
          <p:style>
            <a:lnRef idx="1">
              <a:schemeClr val="dk1"/>
            </a:lnRef>
            <a:fillRef idx="0">
              <a:schemeClr val="dk1"/>
            </a:fillRef>
            <a:effectRef idx="0">
              <a:schemeClr val="dk1"/>
            </a:effectRef>
            <a:fontRef idx="minor">
              <a:schemeClr val="tx1"/>
            </a:fontRef>
          </p:style>
        </p:cxnSp>
        <p:grpSp>
          <p:nvGrpSpPr>
            <p:cNvPr id="148" name="図形グループ 147"/>
            <p:cNvGrpSpPr/>
            <p:nvPr/>
          </p:nvGrpSpPr>
          <p:grpSpPr>
            <a:xfrm>
              <a:off x="4631340" y="3645024"/>
              <a:ext cx="1103804" cy="512357"/>
              <a:chOff x="240504" y="2564904"/>
              <a:chExt cx="1307160" cy="512357"/>
            </a:xfrm>
          </p:grpSpPr>
          <p:sp>
            <p:nvSpPr>
              <p:cNvPr id="149" name="角丸四角形 148"/>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MWG-C </a:t>
                </a:r>
                <a:r>
                  <a:rPr lang="ja-JP" altLang="en-US" dirty="0" smtClean="0">
                    <a:solidFill>
                      <a:schemeClr val="dk1"/>
                    </a:solidFill>
                  </a:rPr>
                  <a:t> </a:t>
                </a:r>
                <a:endParaRPr lang="ja-JP" altLang="en-US" dirty="0">
                  <a:solidFill>
                    <a:schemeClr val="dk1"/>
                  </a:solidFill>
                </a:endParaRPr>
              </a:p>
            </p:txBody>
          </p:sp>
          <p:grpSp>
            <p:nvGrpSpPr>
              <p:cNvPr id="150" name="図形グループ 149"/>
              <p:cNvGrpSpPr/>
              <p:nvPr/>
            </p:nvGrpSpPr>
            <p:grpSpPr>
              <a:xfrm>
                <a:off x="264593" y="2571750"/>
                <a:ext cx="1283071" cy="505511"/>
                <a:chOff x="264592" y="2492896"/>
                <a:chExt cx="1293655" cy="584365"/>
              </a:xfrm>
            </p:grpSpPr>
            <p:sp>
              <p:nvSpPr>
                <p:cNvPr id="151" name="正方形/長方形 150"/>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2" name="正方形/長方形 151"/>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159" name="テキスト ボックス 158"/>
            <p:cNvSpPr txBox="1"/>
            <p:nvPr/>
          </p:nvSpPr>
          <p:spPr>
            <a:xfrm>
              <a:off x="4139951" y="4293096"/>
              <a:ext cx="556500" cy="369332"/>
            </a:xfrm>
            <a:prstGeom prst="rect">
              <a:avLst/>
            </a:prstGeom>
            <a:noFill/>
          </p:spPr>
          <p:txBody>
            <a:bodyPr wrap="none" rtlCol="0">
              <a:spAutoFit/>
            </a:bodyPr>
            <a:lstStyle/>
            <a:p>
              <a:r>
                <a:rPr kumimoji="1" lang="en-US" altLang="ja-JP" dirty="0" smtClean="0"/>
                <a:t>MG</a:t>
              </a:r>
              <a:endParaRPr kumimoji="1" lang="ja-JP" altLang="en-US" dirty="0"/>
            </a:p>
          </p:txBody>
        </p:sp>
        <p:grpSp>
          <p:nvGrpSpPr>
            <p:cNvPr id="196" name="図形グループ 195"/>
            <p:cNvGrpSpPr/>
            <p:nvPr/>
          </p:nvGrpSpPr>
          <p:grpSpPr>
            <a:xfrm>
              <a:off x="3108156" y="5423024"/>
              <a:ext cx="1103804" cy="512357"/>
              <a:chOff x="240504" y="2564904"/>
              <a:chExt cx="1307160" cy="512357"/>
            </a:xfrm>
          </p:grpSpPr>
          <p:sp>
            <p:nvSpPr>
              <p:cNvPr id="197" name="角丸四角形 196"/>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a:t>C-</a:t>
                </a:r>
                <a:r>
                  <a:rPr lang="en-US" altLang="ja-JP" dirty="0" smtClean="0"/>
                  <a:t>MWG</a:t>
                </a:r>
                <a:endParaRPr lang="ja-JP" altLang="en-US" dirty="0"/>
              </a:p>
            </p:txBody>
          </p:sp>
          <p:grpSp>
            <p:nvGrpSpPr>
              <p:cNvPr id="198" name="図形グループ 197"/>
              <p:cNvGrpSpPr/>
              <p:nvPr/>
            </p:nvGrpSpPr>
            <p:grpSpPr>
              <a:xfrm>
                <a:off x="264593" y="2571750"/>
                <a:ext cx="1283071" cy="505511"/>
                <a:chOff x="264592" y="2492896"/>
                <a:chExt cx="1293655" cy="584365"/>
              </a:xfrm>
            </p:grpSpPr>
            <p:sp>
              <p:nvSpPr>
                <p:cNvPr id="199" name="正方形/長方形 198"/>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1" name="正方形/長方形 200"/>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03" name="テキスト ボックス 202"/>
            <p:cNvSpPr txBox="1"/>
            <p:nvPr/>
          </p:nvSpPr>
          <p:spPr>
            <a:xfrm>
              <a:off x="4139951" y="4921293"/>
              <a:ext cx="556500" cy="369332"/>
            </a:xfrm>
            <a:prstGeom prst="rect">
              <a:avLst/>
            </a:prstGeom>
            <a:noFill/>
          </p:spPr>
          <p:txBody>
            <a:bodyPr wrap="none" rtlCol="0">
              <a:spAutoFit/>
            </a:bodyPr>
            <a:lstStyle/>
            <a:p>
              <a:r>
                <a:rPr kumimoji="1" lang="en-US" altLang="ja-JP" dirty="0" smtClean="0"/>
                <a:t>MG</a:t>
              </a:r>
              <a:endParaRPr kumimoji="1" lang="ja-JP" altLang="en-US" dirty="0"/>
            </a:p>
          </p:txBody>
        </p:sp>
        <p:cxnSp>
          <p:nvCxnSpPr>
            <p:cNvPr id="204" name="曲線コネクタ 203"/>
            <p:cNvCxnSpPr>
              <a:stCxn id="210" idx="0"/>
              <a:endCxn id="199" idx="0"/>
            </p:cNvCxnSpPr>
            <p:nvPr/>
          </p:nvCxnSpPr>
          <p:spPr>
            <a:xfrm rot="16200000" flipV="1">
              <a:off x="4427389" y="4934191"/>
              <a:ext cx="12700" cy="991358"/>
            </a:xfrm>
            <a:prstGeom prst="curvedConnector3">
              <a:avLst>
                <a:gd name="adj1" fmla="val 1800000"/>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05" name="曲線コネクタ 204"/>
            <p:cNvCxnSpPr>
              <a:stCxn id="202" idx="2"/>
              <a:endCxn id="211" idx="2"/>
            </p:cNvCxnSpPr>
            <p:nvPr/>
          </p:nvCxnSpPr>
          <p:spPr>
            <a:xfrm rot="16200000" flipH="1">
              <a:off x="4431820" y="5444133"/>
              <a:ext cx="12700" cy="982495"/>
            </a:xfrm>
            <a:prstGeom prst="curvedConnector3">
              <a:avLst>
                <a:gd name="adj1" fmla="val 1800000"/>
              </a:avLst>
            </a:prstGeom>
            <a:ln>
              <a:headEnd type="arrow"/>
              <a:tailEnd type="none"/>
            </a:ln>
          </p:spPr>
          <p:style>
            <a:lnRef idx="1">
              <a:schemeClr val="dk1"/>
            </a:lnRef>
            <a:fillRef idx="0">
              <a:schemeClr val="dk1"/>
            </a:fillRef>
            <a:effectRef idx="0">
              <a:schemeClr val="dk1"/>
            </a:effectRef>
            <a:fontRef idx="minor">
              <a:schemeClr val="tx1"/>
            </a:fontRef>
          </p:style>
        </p:cxnSp>
        <p:grpSp>
          <p:nvGrpSpPr>
            <p:cNvPr id="206" name="図形グループ 205"/>
            <p:cNvGrpSpPr/>
            <p:nvPr/>
          </p:nvGrpSpPr>
          <p:grpSpPr>
            <a:xfrm>
              <a:off x="4631340" y="5423024"/>
              <a:ext cx="1103804" cy="512357"/>
              <a:chOff x="240504" y="2564904"/>
              <a:chExt cx="1307160" cy="512357"/>
            </a:xfrm>
          </p:grpSpPr>
          <p:sp>
            <p:nvSpPr>
              <p:cNvPr id="207" name="角丸四角形 206"/>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MGC-</a:t>
                </a:r>
                <a:r>
                  <a:rPr lang="en-US" altLang="ja-JP" dirty="0" smtClean="0"/>
                  <a:t>W</a:t>
                </a:r>
                <a:r>
                  <a:rPr lang="en-US" altLang="ja-JP" dirty="0" smtClean="0">
                    <a:solidFill>
                      <a:schemeClr val="dk1"/>
                    </a:solidFill>
                  </a:rPr>
                  <a:t> </a:t>
                </a:r>
                <a:r>
                  <a:rPr lang="ja-JP" altLang="en-US" dirty="0" smtClean="0">
                    <a:solidFill>
                      <a:schemeClr val="dk1"/>
                    </a:solidFill>
                  </a:rPr>
                  <a:t> </a:t>
                </a:r>
                <a:endParaRPr lang="ja-JP" altLang="en-US" dirty="0">
                  <a:solidFill>
                    <a:schemeClr val="dk1"/>
                  </a:solidFill>
                </a:endParaRPr>
              </a:p>
            </p:txBody>
          </p:sp>
          <p:grpSp>
            <p:nvGrpSpPr>
              <p:cNvPr id="208" name="図形グループ 207"/>
              <p:cNvGrpSpPr/>
              <p:nvPr/>
            </p:nvGrpSpPr>
            <p:grpSpPr>
              <a:xfrm>
                <a:off x="264593" y="2571750"/>
                <a:ext cx="1283071" cy="505511"/>
                <a:chOff x="264592" y="2492896"/>
                <a:chExt cx="1293655" cy="584365"/>
              </a:xfrm>
            </p:grpSpPr>
            <p:sp>
              <p:nvSpPr>
                <p:cNvPr id="209" name="正方形/長方形 208"/>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0" name="正方形/長方形 209"/>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1" name="正方形/長方形 210"/>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2" name="正方形/長方形 211"/>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13" name="テキスト ボックス 212"/>
            <p:cNvSpPr txBox="1"/>
            <p:nvPr/>
          </p:nvSpPr>
          <p:spPr>
            <a:xfrm>
              <a:off x="4139952" y="6093296"/>
              <a:ext cx="556500" cy="369332"/>
            </a:xfrm>
            <a:prstGeom prst="rect">
              <a:avLst/>
            </a:prstGeom>
            <a:noFill/>
          </p:spPr>
          <p:txBody>
            <a:bodyPr wrap="none" rtlCol="0">
              <a:spAutoFit/>
            </a:bodyPr>
            <a:lstStyle/>
            <a:p>
              <a:r>
                <a:rPr kumimoji="1" lang="en-US" altLang="ja-JP" dirty="0" smtClean="0"/>
                <a:t>MG</a:t>
              </a:r>
              <a:endParaRPr kumimoji="1" lang="ja-JP" altLang="en-US" dirty="0"/>
            </a:p>
          </p:txBody>
        </p:sp>
        <p:grpSp>
          <p:nvGrpSpPr>
            <p:cNvPr id="230" name="図形グループ 229"/>
            <p:cNvGrpSpPr/>
            <p:nvPr/>
          </p:nvGrpSpPr>
          <p:grpSpPr>
            <a:xfrm>
              <a:off x="5988476" y="4437113"/>
              <a:ext cx="1103804" cy="512357"/>
              <a:chOff x="240504" y="2564904"/>
              <a:chExt cx="1307160" cy="512357"/>
            </a:xfrm>
          </p:grpSpPr>
          <p:sp>
            <p:nvSpPr>
              <p:cNvPr id="231" name="角丸四角形 230"/>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G-MWC</a:t>
                </a:r>
                <a:endParaRPr lang="ja-JP" altLang="en-US" dirty="0">
                  <a:solidFill>
                    <a:schemeClr val="dk1"/>
                  </a:solidFill>
                </a:endParaRPr>
              </a:p>
            </p:txBody>
          </p:sp>
          <p:grpSp>
            <p:nvGrpSpPr>
              <p:cNvPr id="232" name="図形グループ 231"/>
              <p:cNvGrpSpPr/>
              <p:nvPr/>
            </p:nvGrpSpPr>
            <p:grpSpPr>
              <a:xfrm>
                <a:off x="264593" y="2571750"/>
                <a:ext cx="1283071" cy="505511"/>
                <a:chOff x="264592" y="2492896"/>
                <a:chExt cx="1293655" cy="584365"/>
              </a:xfrm>
            </p:grpSpPr>
            <p:sp>
              <p:nvSpPr>
                <p:cNvPr id="233" name="正方形/長方形 232"/>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4" name="正方形/長方形 233"/>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5" name="正方形/長方形 234"/>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6" name="正方形/長方形 235"/>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37" name="テキスト ボックス 236"/>
            <p:cNvSpPr txBox="1"/>
            <p:nvPr/>
          </p:nvSpPr>
          <p:spPr>
            <a:xfrm>
              <a:off x="5052372" y="4868169"/>
              <a:ext cx="543651" cy="369332"/>
            </a:xfrm>
            <a:prstGeom prst="rect">
              <a:avLst/>
            </a:prstGeom>
            <a:noFill/>
          </p:spPr>
          <p:txBody>
            <a:bodyPr wrap="none" rtlCol="0">
              <a:spAutoFit/>
            </a:bodyPr>
            <a:lstStyle/>
            <a:p>
              <a:r>
                <a:rPr kumimoji="1" lang="en-US" altLang="ja-JP" dirty="0" smtClean="0"/>
                <a:t>MC</a:t>
              </a:r>
              <a:endParaRPr kumimoji="1" lang="ja-JP" altLang="en-US" dirty="0"/>
            </a:p>
          </p:txBody>
        </p:sp>
        <p:cxnSp>
          <p:nvCxnSpPr>
            <p:cNvPr id="238" name="曲線コネクタ 237"/>
            <p:cNvCxnSpPr>
              <a:stCxn id="235" idx="1"/>
              <a:endCxn id="209" idx="0"/>
            </p:cNvCxnSpPr>
            <p:nvPr/>
          </p:nvCxnSpPr>
          <p:spPr>
            <a:xfrm rot="10800000" flipV="1">
              <a:off x="5454895" y="4824888"/>
              <a:ext cx="553923" cy="604982"/>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39" name="曲線コネクタ 238"/>
            <p:cNvCxnSpPr>
              <a:stCxn id="209" idx="3"/>
              <a:endCxn id="235" idx="2"/>
            </p:cNvCxnSpPr>
            <p:nvPr/>
          </p:nvCxnSpPr>
          <p:spPr>
            <a:xfrm flipV="1">
              <a:off x="5726281" y="4949470"/>
              <a:ext cx="553923" cy="604983"/>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40" name="テキスト ボックス 239"/>
            <p:cNvSpPr txBox="1"/>
            <p:nvPr/>
          </p:nvSpPr>
          <p:spPr>
            <a:xfrm>
              <a:off x="5868144" y="5444233"/>
              <a:ext cx="543651" cy="369332"/>
            </a:xfrm>
            <a:prstGeom prst="rect">
              <a:avLst/>
            </a:prstGeom>
            <a:noFill/>
          </p:spPr>
          <p:txBody>
            <a:bodyPr wrap="none" rtlCol="0">
              <a:spAutoFit/>
            </a:bodyPr>
            <a:lstStyle/>
            <a:p>
              <a:r>
                <a:rPr kumimoji="1" lang="en-US" altLang="ja-JP" dirty="0" smtClean="0"/>
                <a:t>MC</a:t>
              </a:r>
              <a:endParaRPr kumimoji="1" lang="ja-JP" altLang="en-US" dirty="0"/>
            </a:p>
          </p:txBody>
        </p:sp>
        <p:sp>
          <p:nvSpPr>
            <p:cNvPr id="247" name="テキスト ボックス 246"/>
            <p:cNvSpPr txBox="1"/>
            <p:nvPr/>
          </p:nvSpPr>
          <p:spPr>
            <a:xfrm>
              <a:off x="5844460" y="3725333"/>
              <a:ext cx="595035" cy="369332"/>
            </a:xfrm>
            <a:prstGeom prst="rect">
              <a:avLst/>
            </a:prstGeom>
            <a:noFill/>
          </p:spPr>
          <p:txBody>
            <a:bodyPr wrap="none" rtlCol="0">
              <a:spAutoFit/>
            </a:bodyPr>
            <a:lstStyle/>
            <a:p>
              <a:r>
                <a:rPr kumimoji="1" lang="en-US" altLang="ja-JP" dirty="0" smtClean="0"/>
                <a:t>MW</a:t>
              </a:r>
              <a:endParaRPr kumimoji="1" lang="ja-JP" altLang="en-US" dirty="0"/>
            </a:p>
          </p:txBody>
        </p:sp>
        <p:cxnSp>
          <p:nvCxnSpPr>
            <p:cNvPr id="248" name="曲線コネクタ 247"/>
            <p:cNvCxnSpPr>
              <a:stCxn id="234" idx="0"/>
              <a:endCxn id="154" idx="3"/>
            </p:cNvCxnSpPr>
            <p:nvPr/>
          </p:nvCxnSpPr>
          <p:spPr>
            <a:xfrm rot="16200000" flipV="1">
              <a:off x="5802094" y="3965849"/>
              <a:ext cx="411160" cy="545060"/>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49" name="曲線コネクタ 248"/>
            <p:cNvCxnSpPr>
              <a:stCxn id="154" idx="2"/>
              <a:endCxn id="234" idx="1"/>
            </p:cNvCxnSpPr>
            <p:nvPr/>
          </p:nvCxnSpPr>
          <p:spPr>
            <a:xfrm rot="16200000" flipH="1">
              <a:off x="5530707" y="4090431"/>
              <a:ext cx="411161" cy="545060"/>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50" name="テキスト ボックス 249"/>
            <p:cNvSpPr txBox="1"/>
            <p:nvPr/>
          </p:nvSpPr>
          <p:spPr>
            <a:xfrm>
              <a:off x="5124380" y="4373405"/>
              <a:ext cx="595035" cy="369332"/>
            </a:xfrm>
            <a:prstGeom prst="rect">
              <a:avLst/>
            </a:prstGeom>
            <a:noFill/>
          </p:spPr>
          <p:txBody>
            <a:bodyPr wrap="none" rtlCol="0">
              <a:spAutoFit/>
            </a:bodyPr>
            <a:lstStyle/>
            <a:p>
              <a:r>
                <a:rPr kumimoji="1" lang="en-US" altLang="ja-JP" dirty="0" smtClean="0"/>
                <a:t>MW</a:t>
              </a:r>
              <a:endParaRPr kumimoji="1" lang="ja-JP" altLang="en-US" dirty="0"/>
            </a:p>
          </p:txBody>
        </p:sp>
        <p:grpSp>
          <p:nvGrpSpPr>
            <p:cNvPr id="266" name="図形グループ 265"/>
            <p:cNvGrpSpPr/>
            <p:nvPr/>
          </p:nvGrpSpPr>
          <p:grpSpPr>
            <a:xfrm>
              <a:off x="6944742" y="5157192"/>
              <a:ext cx="1103804" cy="512357"/>
              <a:chOff x="240504" y="2564904"/>
              <a:chExt cx="1307160" cy="512357"/>
            </a:xfrm>
          </p:grpSpPr>
          <p:sp>
            <p:nvSpPr>
              <p:cNvPr id="267" name="角丸四角形 266"/>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smtClean="0">
                    <a:solidFill>
                      <a:schemeClr val="dk1"/>
                    </a:solidFill>
                  </a:rPr>
                  <a:t>MG</a:t>
                </a:r>
                <a:r>
                  <a:rPr lang="en-US" altLang="ja-JP" dirty="0" smtClean="0"/>
                  <a:t>-</a:t>
                </a:r>
                <a:r>
                  <a:rPr lang="en-US" altLang="ja-JP" dirty="0" smtClean="0">
                    <a:solidFill>
                      <a:schemeClr val="dk1"/>
                    </a:solidFill>
                  </a:rPr>
                  <a:t>WC</a:t>
                </a:r>
                <a:endParaRPr lang="ja-JP" altLang="en-US" dirty="0">
                  <a:solidFill>
                    <a:schemeClr val="dk1"/>
                  </a:solidFill>
                </a:endParaRPr>
              </a:p>
            </p:txBody>
          </p:sp>
          <p:grpSp>
            <p:nvGrpSpPr>
              <p:cNvPr id="268" name="図形グループ 267"/>
              <p:cNvGrpSpPr/>
              <p:nvPr/>
            </p:nvGrpSpPr>
            <p:grpSpPr>
              <a:xfrm>
                <a:off x="264593" y="2571750"/>
                <a:ext cx="1283071" cy="505511"/>
                <a:chOff x="264592" y="2492896"/>
                <a:chExt cx="1293655" cy="584365"/>
              </a:xfrm>
            </p:grpSpPr>
            <p:sp>
              <p:nvSpPr>
                <p:cNvPr id="269" name="正方形/長方形 268"/>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0" name="正方形/長方形 269"/>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1" name="正方形/長方形 270"/>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2" name="正方形/長方形 271"/>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73" name="テキスト ボックス 272"/>
            <p:cNvSpPr txBox="1"/>
            <p:nvPr/>
          </p:nvSpPr>
          <p:spPr>
            <a:xfrm>
              <a:off x="7345133" y="4589429"/>
              <a:ext cx="376951" cy="369332"/>
            </a:xfrm>
            <a:prstGeom prst="rect">
              <a:avLst/>
            </a:prstGeom>
            <a:noFill/>
          </p:spPr>
          <p:txBody>
            <a:bodyPr wrap="none" rtlCol="0">
              <a:spAutoFit/>
            </a:bodyPr>
            <a:lstStyle/>
            <a:p>
              <a:r>
                <a:rPr kumimoji="1" lang="en-US" altLang="ja-JP" dirty="0" smtClean="0"/>
                <a:t>M</a:t>
              </a:r>
              <a:endParaRPr kumimoji="1" lang="ja-JP" altLang="en-US" dirty="0"/>
            </a:p>
          </p:txBody>
        </p:sp>
        <p:cxnSp>
          <p:nvCxnSpPr>
            <p:cNvPr id="274" name="曲線コネクタ 273"/>
            <p:cNvCxnSpPr>
              <a:stCxn id="267" idx="0"/>
              <a:endCxn id="231" idx="3"/>
            </p:cNvCxnSpPr>
            <p:nvPr/>
          </p:nvCxnSpPr>
          <p:spPr>
            <a:xfrm rot="16200000" flipV="1">
              <a:off x="7060437" y="4720984"/>
              <a:ext cx="468051" cy="404365"/>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75" name="曲線コネクタ 274"/>
            <p:cNvCxnSpPr>
              <a:stCxn id="236" idx="2"/>
              <a:endCxn id="270" idx="1"/>
            </p:cNvCxnSpPr>
            <p:nvPr/>
          </p:nvCxnSpPr>
          <p:spPr>
            <a:xfrm rot="16200000" flipH="1">
              <a:off x="6723413" y="5046950"/>
              <a:ext cx="339151" cy="144190"/>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76" name="テキスト ボックス 275"/>
            <p:cNvSpPr txBox="1"/>
            <p:nvPr/>
          </p:nvSpPr>
          <p:spPr>
            <a:xfrm>
              <a:off x="6588224" y="5237501"/>
              <a:ext cx="376951" cy="369332"/>
            </a:xfrm>
            <a:prstGeom prst="rect">
              <a:avLst/>
            </a:prstGeom>
            <a:noFill/>
          </p:spPr>
          <p:txBody>
            <a:bodyPr wrap="none" rtlCol="0">
              <a:spAutoFit/>
            </a:bodyPr>
            <a:lstStyle/>
            <a:p>
              <a:r>
                <a:rPr kumimoji="1" lang="en-US" altLang="ja-JP" dirty="0" smtClean="0"/>
                <a:t>M</a:t>
              </a:r>
              <a:endParaRPr kumimoji="1" lang="ja-JP" altLang="en-US" dirty="0"/>
            </a:p>
          </p:txBody>
        </p:sp>
        <p:grpSp>
          <p:nvGrpSpPr>
            <p:cNvPr id="282" name="図形グループ 281"/>
            <p:cNvGrpSpPr/>
            <p:nvPr/>
          </p:nvGrpSpPr>
          <p:grpSpPr>
            <a:xfrm>
              <a:off x="7950158" y="5877272"/>
              <a:ext cx="1103804" cy="512357"/>
              <a:chOff x="240504" y="2564904"/>
              <a:chExt cx="1307160" cy="512357"/>
            </a:xfrm>
          </p:grpSpPr>
          <p:sp>
            <p:nvSpPr>
              <p:cNvPr id="283" name="角丸四角形 282"/>
              <p:cNvSpPr/>
              <p:nvPr/>
            </p:nvSpPr>
            <p:spPr>
              <a:xfrm>
                <a:off x="240504" y="2564904"/>
                <a:ext cx="1307159" cy="504056"/>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dirty="0"/>
                  <a:t>Φ-MWGC</a:t>
                </a:r>
              </a:p>
            </p:txBody>
          </p:sp>
          <p:grpSp>
            <p:nvGrpSpPr>
              <p:cNvPr id="284" name="図形グループ 283"/>
              <p:cNvGrpSpPr/>
              <p:nvPr/>
            </p:nvGrpSpPr>
            <p:grpSpPr>
              <a:xfrm>
                <a:off x="264593" y="2571750"/>
                <a:ext cx="1283071" cy="505511"/>
                <a:chOff x="264592" y="2492896"/>
                <a:chExt cx="1293655" cy="584365"/>
              </a:xfrm>
            </p:grpSpPr>
            <p:sp>
              <p:nvSpPr>
                <p:cNvPr id="285" name="正方形/長方形 284"/>
                <p:cNvSpPr/>
                <p:nvPr/>
              </p:nvSpPr>
              <p:spPr>
                <a:xfrm>
                  <a:off x="899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6" name="正方形/長方形 285"/>
                <p:cNvSpPr/>
                <p:nvPr/>
              </p:nvSpPr>
              <p:spPr>
                <a:xfrm>
                  <a:off x="264592" y="2492896"/>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7" name="正方形/長方形 286"/>
                <p:cNvSpPr/>
                <p:nvPr/>
              </p:nvSpPr>
              <p:spPr>
                <a:xfrm>
                  <a:off x="264592"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8" name="正方形/長方形 287"/>
                <p:cNvSpPr/>
                <p:nvPr/>
              </p:nvSpPr>
              <p:spPr>
                <a:xfrm>
                  <a:off x="910175" y="2789229"/>
                  <a:ext cx="648072" cy="28803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89" name="テキスト ボックス 288"/>
            <p:cNvSpPr txBox="1"/>
            <p:nvPr/>
          </p:nvSpPr>
          <p:spPr>
            <a:xfrm>
              <a:off x="8316416" y="5301208"/>
              <a:ext cx="556500" cy="369332"/>
            </a:xfrm>
            <a:prstGeom prst="rect">
              <a:avLst/>
            </a:prstGeom>
            <a:noFill/>
          </p:spPr>
          <p:txBody>
            <a:bodyPr wrap="none" rtlCol="0">
              <a:spAutoFit/>
            </a:bodyPr>
            <a:lstStyle/>
            <a:p>
              <a:r>
                <a:rPr kumimoji="1" lang="en-US" altLang="ja-JP" dirty="0" smtClean="0"/>
                <a:t>MG</a:t>
              </a:r>
              <a:endParaRPr kumimoji="1" lang="ja-JP" altLang="en-US" dirty="0"/>
            </a:p>
          </p:txBody>
        </p:sp>
        <p:cxnSp>
          <p:nvCxnSpPr>
            <p:cNvPr id="290" name="曲線コネクタ 289"/>
            <p:cNvCxnSpPr>
              <a:stCxn id="283" idx="0"/>
              <a:endCxn id="267" idx="3"/>
            </p:cNvCxnSpPr>
            <p:nvPr/>
          </p:nvCxnSpPr>
          <p:spPr>
            <a:xfrm rot="16200000" flipV="1">
              <a:off x="8041277" y="5416488"/>
              <a:ext cx="468052" cy="453515"/>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291" name="曲線コネクタ 290"/>
            <p:cNvCxnSpPr>
              <a:stCxn id="272" idx="2"/>
              <a:endCxn id="286" idx="1"/>
            </p:cNvCxnSpPr>
            <p:nvPr/>
          </p:nvCxnSpPr>
          <p:spPr>
            <a:xfrm rot="16200000" flipH="1">
              <a:off x="7704253" y="5742455"/>
              <a:ext cx="339152" cy="193340"/>
            </a:xfrm>
            <a:prstGeom prst="curvedConnector2">
              <a:avLst/>
            </a:prstGeom>
            <a:ln>
              <a:headEnd type="arrow"/>
              <a:tailEnd type="none"/>
            </a:ln>
          </p:spPr>
          <p:style>
            <a:lnRef idx="1">
              <a:schemeClr val="dk1"/>
            </a:lnRef>
            <a:fillRef idx="0">
              <a:schemeClr val="dk1"/>
            </a:fillRef>
            <a:effectRef idx="0">
              <a:schemeClr val="dk1"/>
            </a:effectRef>
            <a:fontRef idx="minor">
              <a:schemeClr val="tx1"/>
            </a:fontRef>
          </p:style>
        </p:cxnSp>
        <p:sp>
          <p:nvSpPr>
            <p:cNvPr id="292" name="テキスト ボックス 291"/>
            <p:cNvSpPr txBox="1"/>
            <p:nvPr/>
          </p:nvSpPr>
          <p:spPr>
            <a:xfrm>
              <a:off x="7327868" y="5805264"/>
              <a:ext cx="556500" cy="369332"/>
            </a:xfrm>
            <a:prstGeom prst="rect">
              <a:avLst/>
            </a:prstGeom>
            <a:noFill/>
          </p:spPr>
          <p:txBody>
            <a:bodyPr wrap="none" rtlCol="0">
              <a:spAutoFit/>
            </a:bodyPr>
            <a:lstStyle/>
            <a:p>
              <a:r>
                <a:rPr kumimoji="1" lang="en-US" altLang="ja-JP" dirty="0" smtClean="0"/>
                <a:t>MG</a:t>
              </a:r>
              <a:endParaRPr kumimoji="1" lang="ja-JP" altLang="en-US" dirty="0"/>
            </a:p>
          </p:txBody>
        </p:sp>
        <p:sp>
          <p:nvSpPr>
            <p:cNvPr id="295" name="角丸四角形吹き出し 294"/>
            <p:cNvSpPr/>
            <p:nvPr/>
          </p:nvSpPr>
          <p:spPr>
            <a:xfrm>
              <a:off x="6101635" y="6309320"/>
              <a:ext cx="1440160" cy="360040"/>
            </a:xfrm>
            <a:prstGeom prst="wedgeRoundRectCallout">
              <a:avLst>
                <a:gd name="adj1" fmla="val 75601"/>
                <a:gd name="adj2" fmla="val -976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受理状態</a:t>
              </a:r>
              <a:endParaRPr lang="ja-JP" altLang="en-US" dirty="0"/>
            </a:p>
          </p:txBody>
        </p:sp>
        <p:sp>
          <p:nvSpPr>
            <p:cNvPr id="296" name="角丸四角形吹き出し 295"/>
            <p:cNvSpPr/>
            <p:nvPr/>
          </p:nvSpPr>
          <p:spPr>
            <a:xfrm>
              <a:off x="2027051" y="3068960"/>
              <a:ext cx="1440160" cy="360040"/>
            </a:xfrm>
            <a:prstGeom prst="wedgeRoundRectCallout">
              <a:avLst>
                <a:gd name="adj1" fmla="val -94890"/>
                <a:gd name="adj2" fmla="val -354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初期状態</a:t>
              </a:r>
              <a:endParaRPr lang="ja-JP" altLang="en-US" dirty="0"/>
            </a:p>
          </p:txBody>
        </p:sp>
      </p:grpSp>
      <p:sp>
        <p:nvSpPr>
          <p:cNvPr id="299" name="正方形/長方形 298"/>
          <p:cNvSpPr/>
          <p:nvPr/>
        </p:nvSpPr>
        <p:spPr>
          <a:xfrm>
            <a:off x="6961242" y="2996952"/>
            <a:ext cx="1787222" cy="646331"/>
          </a:xfrm>
          <a:prstGeom prst="rect">
            <a:avLst/>
          </a:prstGeom>
        </p:spPr>
        <p:txBody>
          <a:bodyPr wrap="square">
            <a:spAutoFit/>
          </a:bodyPr>
          <a:lstStyle/>
          <a:p>
            <a:pPr marL="0" indent="0">
              <a:buNone/>
            </a:pPr>
            <a:r>
              <a:rPr lang="en-US" altLang="ja-JP" dirty="0" smtClean="0"/>
              <a:t>※</a:t>
            </a:r>
            <a:r>
              <a:rPr lang="ja-JP" altLang="en-US" dirty="0" smtClean="0"/>
              <a:t>簡単化のため，</a:t>
            </a:r>
            <a:r>
              <a:rPr lang="en-US" altLang="ja-JP" dirty="0" smtClean="0"/>
              <a:t/>
            </a:r>
            <a:br>
              <a:rPr lang="en-US" altLang="ja-JP" dirty="0" smtClean="0"/>
            </a:br>
            <a:r>
              <a:rPr lang="en-US" altLang="ja-JP" dirty="0" err="1" smtClean="0"/>
              <a:t>ε</a:t>
            </a:r>
            <a:r>
              <a:rPr lang="ja-JP" altLang="en-US" dirty="0" smtClean="0"/>
              <a:t>入力は省略</a:t>
            </a:r>
            <a:endParaRPr lang="en-US" altLang="ja-JP" dirty="0"/>
          </a:p>
        </p:txBody>
      </p:sp>
    </p:spTree>
    <p:extLst>
      <p:ext uri="{BB962C8B-B14F-4D97-AF65-F5344CB8AC3E}">
        <p14:creationId xmlns:p14="http://schemas.microsoft.com/office/powerpoint/2010/main" val="273072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練習問題</a:t>
            </a:r>
            <a:endParaRPr kumimoji="1" lang="ja-JP" altLang="en-US" dirty="0"/>
          </a:p>
        </p:txBody>
      </p:sp>
      <p:sp>
        <p:nvSpPr>
          <p:cNvPr id="3" name="コンテンツ プレースホルダー 2"/>
          <p:cNvSpPr>
            <a:spLocks noGrp="1"/>
          </p:cNvSpPr>
          <p:nvPr>
            <p:ph idx="1"/>
          </p:nvPr>
        </p:nvSpPr>
        <p:spPr>
          <a:xfrm>
            <a:off x="457200" y="1196752"/>
            <a:ext cx="8229600" cy="864096"/>
          </a:xfrm>
        </p:spPr>
        <p:txBody>
          <a:bodyPr>
            <a:normAutofit fontScale="77500" lnSpcReduction="20000"/>
          </a:bodyPr>
          <a:lstStyle/>
          <a:p>
            <a:r>
              <a:rPr kumimoji="1" lang="ja-JP" altLang="en-US" dirty="0" smtClean="0"/>
              <a:t>次の </a:t>
            </a:r>
            <a:r>
              <a:rPr kumimoji="1" lang="en-US" altLang="ja-JP" dirty="0" smtClean="0"/>
              <a:t>C</a:t>
            </a:r>
            <a:r>
              <a:rPr kumimoji="1" lang="ja-JP" altLang="en-US" dirty="0" smtClean="0"/>
              <a:t> 言語の</a:t>
            </a:r>
            <a:r>
              <a:rPr kumimoji="1" lang="ja-JP" altLang="en-US" dirty="0" smtClean="0"/>
              <a:t>記述</a:t>
            </a:r>
            <a:r>
              <a:rPr kumimoji="1" lang="ja-JP" altLang="en-US" dirty="0" smtClean="0"/>
              <a:t> </a:t>
            </a:r>
            <a:r>
              <a:rPr kumimoji="1" lang="en-US" altLang="ja-JP" dirty="0" smtClean="0"/>
              <a:t>(for</a:t>
            </a:r>
            <a:r>
              <a:rPr kumimoji="1" lang="ja-JP" altLang="en-US" dirty="0" smtClean="0"/>
              <a:t>文</a:t>
            </a:r>
            <a:r>
              <a:rPr kumimoji="1" lang="en-US" altLang="ja-JP" dirty="0" smtClean="0"/>
              <a:t>)</a:t>
            </a:r>
            <a:r>
              <a:rPr kumimoji="1" lang="ja-JP" altLang="en-US" dirty="0" smtClean="0"/>
              <a:t>を</a:t>
            </a:r>
            <a:r>
              <a:rPr kumimoji="1" lang="ja-JP" altLang="en-US" dirty="0" smtClean="0"/>
              <a:t>受理する </a:t>
            </a:r>
            <a:r>
              <a:rPr kumimoji="1" lang="en-US" altLang="ja-JP" dirty="0" smtClean="0"/>
              <a:t>BNF</a:t>
            </a:r>
            <a:r>
              <a:rPr kumimoji="1" lang="ja-JP" altLang="en-US" dirty="0" smtClean="0"/>
              <a:t> 記述を作成せよ</a:t>
            </a:r>
            <a:r>
              <a:rPr lang="ja-JP" altLang="en-US" dirty="0" smtClean="0"/>
              <a:t>．ただし，簡単化のため，下に示す制限を加えて良い．</a:t>
            </a:r>
            <a:endParaRPr kumimoji="1" lang="en-US" altLang="ja-JP" dirty="0" smtClean="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37</a:t>
            </a:fld>
            <a:endParaRPr lang="en-US" altLang="ja-JP"/>
          </a:p>
        </p:txBody>
      </p:sp>
      <p:grpSp>
        <p:nvGrpSpPr>
          <p:cNvPr id="6" name="図形グループ 5"/>
          <p:cNvGrpSpPr/>
          <p:nvPr/>
        </p:nvGrpSpPr>
        <p:grpSpPr>
          <a:xfrm>
            <a:off x="144017" y="2276872"/>
            <a:ext cx="4176464" cy="1668959"/>
            <a:chOff x="4499992" y="3351768"/>
            <a:chExt cx="4176464" cy="1668959"/>
          </a:xfrm>
        </p:grpSpPr>
        <p:sp>
          <p:nvSpPr>
            <p:cNvPr id="7" name="テキスト ボックス 6"/>
            <p:cNvSpPr txBox="1"/>
            <p:nvPr/>
          </p:nvSpPr>
          <p:spPr>
            <a:xfrm>
              <a:off x="4499992" y="4005064"/>
              <a:ext cx="4176464" cy="1015663"/>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sz="2000" dirty="0" smtClean="0"/>
                <a:t>for </a:t>
              </a:r>
              <a:r>
                <a:rPr lang="en-US" altLang="ja-JP" sz="2000" dirty="0"/>
                <a:t>(</a:t>
              </a:r>
              <a:r>
                <a:rPr lang="en-US" altLang="ja-JP" sz="2000" dirty="0" err="1"/>
                <a:t>i</a:t>
              </a:r>
              <a:r>
                <a:rPr lang="en-US" altLang="ja-JP" sz="2000" dirty="0"/>
                <a:t> = 1; </a:t>
              </a:r>
              <a:r>
                <a:rPr lang="en-US" altLang="ja-JP" sz="2000" dirty="0" err="1"/>
                <a:t>i</a:t>
              </a:r>
              <a:r>
                <a:rPr lang="en-US" altLang="ja-JP" sz="2000" dirty="0"/>
                <a:t> &lt;= </a:t>
              </a:r>
              <a:r>
                <a:rPr lang="en-US" altLang="ja-JP" sz="2000" dirty="0" smtClean="0"/>
                <a:t>100; </a:t>
              </a:r>
              <a:r>
                <a:rPr lang="en-US" altLang="ja-JP" sz="2000" dirty="0" err="1"/>
                <a:t>i</a:t>
              </a:r>
              <a:r>
                <a:rPr lang="en-US" altLang="ja-JP" sz="2000" dirty="0"/>
                <a:t>++</a:t>
              </a:r>
              <a:r>
                <a:rPr lang="en-US" altLang="ja-JP" sz="2000" dirty="0" smtClean="0"/>
                <a:t>){</a:t>
              </a:r>
              <a:endParaRPr lang="en-US" altLang="ja-JP" sz="2000" dirty="0"/>
            </a:p>
            <a:p>
              <a:r>
                <a:rPr lang="en-US" altLang="ja-JP" sz="2000" dirty="0"/>
                <a:t>    </a:t>
              </a:r>
              <a:r>
                <a:rPr lang="en-US" altLang="ja-JP" sz="2000" dirty="0" smtClean="0"/>
                <a:t>sum </a:t>
              </a:r>
              <a:r>
                <a:rPr lang="en-US" altLang="ja-JP" sz="2000" dirty="0"/>
                <a:t>+= </a:t>
              </a:r>
              <a:r>
                <a:rPr lang="en-US" altLang="ja-JP" sz="2000" dirty="0" err="1" smtClean="0"/>
                <a:t>i</a:t>
              </a:r>
              <a:r>
                <a:rPr lang="en-US" altLang="ja-JP" sz="2000" dirty="0" smtClean="0"/>
                <a:t>;</a:t>
              </a:r>
            </a:p>
            <a:p>
              <a:r>
                <a:rPr lang="en-US" altLang="ja-JP" sz="2000" dirty="0"/>
                <a:t>}</a:t>
              </a:r>
            </a:p>
          </p:txBody>
        </p:sp>
        <p:sp>
          <p:nvSpPr>
            <p:cNvPr id="8" name="テキスト ボックス 7"/>
            <p:cNvSpPr txBox="1"/>
            <p:nvPr/>
          </p:nvSpPr>
          <p:spPr>
            <a:xfrm>
              <a:off x="4539680" y="3351768"/>
              <a:ext cx="4103440" cy="646331"/>
            </a:xfrm>
            <a:prstGeom prst="rect">
              <a:avLst/>
            </a:prstGeom>
            <a:noFill/>
          </p:spPr>
          <p:txBody>
            <a:bodyPr wrap="square" lIns="0" rIns="0" rtlCol="0">
              <a:spAutoFit/>
            </a:bodyPr>
            <a:lstStyle/>
            <a:p>
              <a:pPr algn="ctr"/>
              <a:r>
                <a:rPr kumimoji="1" lang="ja-JP" altLang="en-US" dirty="0" smtClean="0"/>
                <a:t>例：</a:t>
              </a:r>
              <a:r>
                <a:rPr kumimoji="1" lang="en-US" altLang="ja-JP" dirty="0" smtClean="0"/>
                <a:t>1</a:t>
              </a:r>
              <a:r>
                <a:rPr kumimoji="1" lang="ja-JP" altLang="en-US" dirty="0" smtClean="0"/>
                <a:t>から</a:t>
              </a:r>
              <a:r>
                <a:rPr kumimoji="1" lang="en-US" altLang="ja-JP" dirty="0" smtClean="0"/>
                <a:t>100</a:t>
              </a:r>
              <a:r>
                <a:rPr kumimoji="1" lang="ja-JP" altLang="en-US" dirty="0" smtClean="0"/>
                <a:t>までの総和を</a:t>
              </a:r>
              <a:r>
                <a:rPr kumimoji="1" lang="ja-JP" altLang="en-US" dirty="0" smtClean="0"/>
                <a:t>求める</a:t>
              </a:r>
              <a:r>
                <a:rPr kumimoji="1" lang="en-US" altLang="ja-JP" dirty="0" smtClean="0"/>
                <a:t/>
              </a:r>
              <a:br>
                <a:rPr kumimoji="1" lang="en-US" altLang="ja-JP" dirty="0" smtClean="0"/>
              </a:br>
              <a:r>
                <a:rPr kumimoji="1" lang="ja-JP" altLang="en-US" dirty="0" smtClean="0"/>
                <a:t>プログラム</a:t>
              </a:r>
              <a:endParaRPr kumimoji="1" lang="ja-JP" altLang="en-US" dirty="0"/>
            </a:p>
          </p:txBody>
        </p:sp>
      </p:grpSp>
      <p:sp>
        <p:nvSpPr>
          <p:cNvPr id="9" name="テキスト ボックス 8"/>
          <p:cNvSpPr txBox="1"/>
          <p:nvPr/>
        </p:nvSpPr>
        <p:spPr>
          <a:xfrm>
            <a:off x="107504" y="4509120"/>
            <a:ext cx="8928992" cy="1938992"/>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sz="2000" dirty="0" smtClean="0"/>
              <a:t>&lt;</a:t>
            </a:r>
            <a:r>
              <a:rPr lang="ja-JP" altLang="en-US" sz="2000" dirty="0" smtClean="0"/>
              <a:t>文</a:t>
            </a:r>
            <a:r>
              <a:rPr lang="en-US" altLang="ja-JP" sz="2000" dirty="0" smtClean="0"/>
              <a:t>&gt;::= &lt;for</a:t>
            </a:r>
            <a:r>
              <a:rPr lang="ja-JP" altLang="en-US" sz="2000" dirty="0" smtClean="0"/>
              <a:t>文</a:t>
            </a:r>
            <a:r>
              <a:rPr lang="en-US" altLang="ja-JP" sz="2000" dirty="0" smtClean="0"/>
              <a:t>&gt;</a:t>
            </a:r>
          </a:p>
          <a:p>
            <a:r>
              <a:rPr lang="en-US" altLang="ja-JP" sz="2000" dirty="0" smtClean="0"/>
              <a:t>&lt;for</a:t>
            </a:r>
            <a:r>
              <a:rPr lang="ja-JP" altLang="en-US" sz="2000" dirty="0" smtClean="0"/>
              <a:t>文</a:t>
            </a:r>
            <a:r>
              <a:rPr lang="en-US" altLang="ja-JP" sz="2000" dirty="0" smtClean="0"/>
              <a:t>&gt;::=</a:t>
            </a:r>
            <a:r>
              <a:rPr lang="fr-FR" altLang="ja-JP" sz="2000" dirty="0" smtClean="0"/>
              <a:t>'</a:t>
            </a:r>
            <a:r>
              <a:rPr lang="en-US" altLang="ja-JP" sz="2000" dirty="0" smtClean="0"/>
              <a:t>for</a:t>
            </a:r>
            <a:r>
              <a:rPr lang="ja-JP" altLang="en-US" sz="2000" dirty="0" smtClean="0"/>
              <a:t>（</a:t>
            </a:r>
            <a:r>
              <a:rPr lang="fr-FR" altLang="ja-JP" sz="2000" dirty="0" smtClean="0"/>
              <a:t>'</a:t>
            </a:r>
            <a:r>
              <a:rPr lang="en-US" altLang="ja-JP" sz="2000" dirty="0" smtClean="0"/>
              <a:t>&lt;</a:t>
            </a:r>
            <a:r>
              <a:rPr lang="ja-JP" altLang="en-US" sz="2000" dirty="0" smtClean="0"/>
              <a:t>初期化文</a:t>
            </a:r>
            <a:r>
              <a:rPr lang="en-US" altLang="ja-JP" sz="2000" dirty="0" smtClean="0"/>
              <a:t>&gt;?</a:t>
            </a:r>
            <a:r>
              <a:rPr lang="fr-FR" altLang="ja-JP" sz="2000" dirty="0" smtClean="0"/>
              <a:t>'</a:t>
            </a:r>
            <a:r>
              <a:rPr lang="en-US" altLang="ja-JP" sz="2000" dirty="0" smtClean="0"/>
              <a:t>;</a:t>
            </a:r>
            <a:r>
              <a:rPr lang="fr-FR" altLang="ja-JP" sz="2000" dirty="0" smtClean="0"/>
              <a:t>'</a:t>
            </a:r>
            <a:r>
              <a:rPr lang="en-US" altLang="ja-JP" sz="2000" dirty="0" smtClean="0"/>
              <a:t>&lt;</a:t>
            </a:r>
            <a:r>
              <a:rPr lang="ja-JP" altLang="en-US" sz="2000" dirty="0" smtClean="0"/>
              <a:t>条件</a:t>
            </a:r>
            <a:r>
              <a:rPr lang="en-US" altLang="ja-JP" sz="2000" dirty="0" smtClean="0"/>
              <a:t>&gt;?</a:t>
            </a:r>
            <a:r>
              <a:rPr lang="fr-FR" altLang="ja-JP" sz="2000" dirty="0" smtClean="0"/>
              <a:t>'</a:t>
            </a:r>
            <a:r>
              <a:rPr lang="en-US" altLang="ja-JP" sz="2000" dirty="0" smtClean="0"/>
              <a:t>;</a:t>
            </a:r>
            <a:r>
              <a:rPr lang="fr-FR" altLang="ja-JP" sz="2000" dirty="0" smtClean="0"/>
              <a:t>'</a:t>
            </a:r>
            <a:r>
              <a:rPr lang="en-US" altLang="ja-JP" sz="2000" dirty="0" smtClean="0"/>
              <a:t>&lt;</a:t>
            </a:r>
            <a:r>
              <a:rPr lang="ja-JP" altLang="en-US" sz="2000" dirty="0" smtClean="0"/>
              <a:t>処理列</a:t>
            </a:r>
            <a:r>
              <a:rPr lang="en-US" altLang="ja-JP" sz="2000" dirty="0" smtClean="0"/>
              <a:t>&gt;?</a:t>
            </a:r>
            <a:r>
              <a:rPr lang="fr-FR" altLang="ja-JP" sz="2000" dirty="0" smtClean="0"/>
              <a:t>'</a:t>
            </a:r>
            <a:r>
              <a:rPr lang="en-US" altLang="ja-JP" sz="2000" dirty="0" smtClean="0"/>
              <a:t>){</a:t>
            </a:r>
            <a:r>
              <a:rPr lang="fr-FR" altLang="ja-JP" sz="2000" dirty="0" smtClean="0"/>
              <a:t>'</a:t>
            </a:r>
            <a:r>
              <a:rPr lang="en-US" altLang="ja-JP" sz="2000" dirty="0" smtClean="0"/>
              <a:t>&lt;</a:t>
            </a:r>
            <a:r>
              <a:rPr lang="ja-JP" altLang="en-US" sz="2000" dirty="0" smtClean="0"/>
              <a:t>ブロック</a:t>
            </a:r>
            <a:r>
              <a:rPr lang="en-US" altLang="ja-JP" sz="2000" dirty="0" smtClean="0"/>
              <a:t>&gt;</a:t>
            </a:r>
            <a:r>
              <a:rPr lang="fr-FR" altLang="ja-JP" sz="2000" dirty="0" smtClean="0"/>
              <a:t>'</a:t>
            </a:r>
            <a:r>
              <a:rPr lang="en-US" altLang="ja-JP" sz="2000" dirty="0" smtClean="0"/>
              <a:t>}</a:t>
            </a:r>
            <a:r>
              <a:rPr lang="fr-FR" altLang="ja-JP" sz="2000" dirty="0" smtClean="0"/>
              <a:t>'</a:t>
            </a:r>
            <a:endParaRPr lang="en-US" altLang="ja-JP" sz="2000" dirty="0" smtClean="0"/>
          </a:p>
          <a:p>
            <a:r>
              <a:rPr lang="en-US" altLang="ja-JP" sz="2000" dirty="0" smtClean="0"/>
              <a:t>&lt;</a:t>
            </a:r>
            <a:r>
              <a:rPr lang="ja-JP" altLang="en-US" sz="2000" dirty="0" smtClean="0"/>
              <a:t>初期化文</a:t>
            </a:r>
            <a:r>
              <a:rPr lang="en-US" altLang="ja-JP" sz="2000" dirty="0" smtClean="0"/>
              <a:t>&gt;::=</a:t>
            </a:r>
            <a:r>
              <a:rPr lang="ja-JP" altLang="en-US" sz="2000" dirty="0" smtClean="0"/>
              <a:t>？？？？</a:t>
            </a:r>
            <a:endParaRPr lang="en-US" altLang="ja-JP" sz="2000" dirty="0" smtClean="0"/>
          </a:p>
          <a:p>
            <a:r>
              <a:rPr lang="en-US" altLang="ja-JP" sz="2000" dirty="0" smtClean="0"/>
              <a:t>&lt;</a:t>
            </a:r>
            <a:r>
              <a:rPr lang="ja-JP" altLang="en-US" sz="2000" dirty="0" smtClean="0"/>
              <a:t>条件</a:t>
            </a:r>
            <a:r>
              <a:rPr lang="en-US" altLang="ja-JP" sz="2000" dirty="0" smtClean="0"/>
              <a:t>&gt;</a:t>
            </a:r>
            <a:r>
              <a:rPr lang="en-US" altLang="ja-JP" sz="2000" dirty="0"/>
              <a:t>::</a:t>
            </a:r>
            <a:r>
              <a:rPr lang="en-US" altLang="ja-JP" sz="2000" dirty="0" smtClean="0"/>
              <a:t>=</a:t>
            </a:r>
            <a:r>
              <a:rPr lang="ja-JP" altLang="en-US" sz="2000" dirty="0" smtClean="0"/>
              <a:t>？？？？</a:t>
            </a:r>
            <a:endParaRPr lang="en-US" altLang="ja-JP" sz="2000" dirty="0"/>
          </a:p>
          <a:p>
            <a:r>
              <a:rPr lang="en-US" altLang="ja-JP" sz="2000" dirty="0" smtClean="0"/>
              <a:t>&lt;</a:t>
            </a:r>
            <a:r>
              <a:rPr lang="ja-JP" altLang="en-US" sz="2000" dirty="0" smtClean="0"/>
              <a:t>処理列</a:t>
            </a:r>
            <a:r>
              <a:rPr lang="en-US" altLang="ja-JP" sz="2000" dirty="0" smtClean="0"/>
              <a:t>&gt;</a:t>
            </a:r>
            <a:r>
              <a:rPr lang="en-US" altLang="ja-JP" sz="2000" dirty="0"/>
              <a:t>::=</a:t>
            </a:r>
            <a:r>
              <a:rPr lang="ja-JP" altLang="en-US" sz="2000" dirty="0"/>
              <a:t>？？？？</a:t>
            </a:r>
            <a:endParaRPr lang="en-US" altLang="ja-JP" sz="2000" dirty="0"/>
          </a:p>
          <a:p>
            <a:r>
              <a:rPr lang="en-US" altLang="ja-JP" sz="2000" dirty="0" smtClean="0"/>
              <a:t>&lt;</a:t>
            </a:r>
            <a:r>
              <a:rPr lang="ja-JP" altLang="en-US" sz="2000" dirty="0" smtClean="0"/>
              <a:t>ブロック</a:t>
            </a:r>
            <a:r>
              <a:rPr lang="en-US" altLang="ja-JP" sz="2000" dirty="0" smtClean="0"/>
              <a:t>&gt;</a:t>
            </a:r>
            <a:r>
              <a:rPr lang="en-US" altLang="ja-JP" sz="2000" dirty="0"/>
              <a:t>::=</a:t>
            </a:r>
            <a:r>
              <a:rPr lang="ja-JP" altLang="en-US" sz="2000" dirty="0"/>
              <a:t>？？？</a:t>
            </a:r>
            <a:r>
              <a:rPr lang="ja-JP" altLang="en-US" sz="2000" dirty="0" smtClean="0"/>
              <a:t>？</a:t>
            </a:r>
            <a:endParaRPr lang="en-US" altLang="ja-JP" sz="2000" dirty="0"/>
          </a:p>
        </p:txBody>
      </p:sp>
      <p:grpSp>
        <p:nvGrpSpPr>
          <p:cNvPr id="10" name="図形グループ 9"/>
          <p:cNvGrpSpPr/>
          <p:nvPr/>
        </p:nvGrpSpPr>
        <p:grpSpPr>
          <a:xfrm>
            <a:off x="4464496" y="1936640"/>
            <a:ext cx="4572000" cy="2572480"/>
            <a:chOff x="4364156" y="3535337"/>
            <a:chExt cx="4312300" cy="2572480"/>
          </a:xfrm>
        </p:grpSpPr>
        <p:sp>
          <p:nvSpPr>
            <p:cNvPr id="11" name="テキスト ボックス 10"/>
            <p:cNvSpPr txBox="1"/>
            <p:nvPr/>
          </p:nvSpPr>
          <p:spPr>
            <a:xfrm>
              <a:off x="4364156" y="3861048"/>
              <a:ext cx="4312300" cy="2246769"/>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ja-JP" altLang="en-US" sz="2000" dirty="0" smtClean="0"/>
                <a:t>次の事項を考慮しなくて良い：</a:t>
              </a:r>
              <a:endParaRPr lang="en-US" altLang="ja-JP" sz="2000" dirty="0" smtClean="0"/>
            </a:p>
            <a:p>
              <a:pPr marL="342900" indent="-342900">
                <a:buFont typeface="Arial"/>
                <a:buChar char="•"/>
              </a:pPr>
              <a:r>
                <a:rPr lang="ja-JP" altLang="en-US" sz="2000" dirty="0" smtClean="0"/>
                <a:t>インデント</a:t>
              </a:r>
              <a:r>
                <a:rPr lang="ja-JP" altLang="en-US" sz="2000" dirty="0"/>
                <a:t>の空白と</a:t>
              </a:r>
              <a:r>
                <a:rPr lang="ja-JP" altLang="en-US" sz="2000" dirty="0" smtClean="0"/>
                <a:t>改行．</a:t>
              </a:r>
              <a:endParaRPr lang="en-US" altLang="ja-JP" sz="2000" dirty="0" smtClean="0"/>
            </a:p>
            <a:p>
              <a:pPr marL="342900" indent="-342900">
                <a:buFont typeface="Arial"/>
                <a:buChar char="•"/>
              </a:pPr>
              <a:r>
                <a:rPr lang="ja-JP" altLang="en-US" sz="2000" dirty="0" smtClean="0"/>
                <a:t>整数以外の</a:t>
              </a:r>
              <a:r>
                <a:rPr lang="ja-JP" altLang="en-US" sz="2000" dirty="0" smtClean="0"/>
                <a:t>数</a:t>
              </a:r>
              <a:r>
                <a:rPr lang="ja-JP" altLang="en-US" sz="2000" dirty="0" smtClean="0"/>
                <a:t> （小数）</a:t>
              </a:r>
              <a:r>
                <a:rPr lang="ja-JP" altLang="en-US" sz="2000" dirty="0" smtClean="0"/>
                <a:t>．</a:t>
              </a:r>
              <a:endParaRPr lang="en-US" altLang="ja-JP" sz="2000" dirty="0" smtClean="0"/>
            </a:p>
            <a:p>
              <a:pPr marL="342900" indent="-342900">
                <a:buFont typeface="Arial"/>
                <a:buChar char="•"/>
              </a:pPr>
              <a:r>
                <a:rPr lang="ja-JP" altLang="en-US" sz="2000" dirty="0" smtClean="0"/>
                <a:t>他の関数への呼び出し．</a:t>
              </a:r>
              <a:endParaRPr lang="en-US" altLang="ja-JP" sz="2000" dirty="0" smtClean="0"/>
            </a:p>
            <a:p>
              <a:pPr marL="342900" indent="-342900">
                <a:buFont typeface="Arial"/>
                <a:buChar char="•"/>
              </a:pPr>
              <a:r>
                <a:rPr lang="ja-JP" altLang="en-US" sz="2000" dirty="0" smtClean="0"/>
                <a:t>ブロック内での，入れ子構造．</a:t>
              </a:r>
              <a:endParaRPr lang="en-US" altLang="ja-JP" sz="2000" dirty="0" smtClean="0"/>
            </a:p>
            <a:p>
              <a:pPr marL="342900" indent="-342900">
                <a:buFont typeface="Arial"/>
                <a:buChar char="•"/>
              </a:pPr>
              <a:r>
                <a:rPr lang="en-US" altLang="ja-JP" sz="2000" dirty="0" smtClean="0"/>
                <a:t>break</a:t>
              </a:r>
              <a:r>
                <a:rPr lang="ja-JP" altLang="en-US" sz="2000" dirty="0" smtClean="0"/>
                <a:t> 文，</a:t>
              </a:r>
              <a:r>
                <a:rPr lang="en-US" altLang="ja-JP" sz="2000" dirty="0" smtClean="0"/>
                <a:t>continue </a:t>
              </a:r>
              <a:r>
                <a:rPr lang="ja-JP" altLang="en-US" sz="2000" dirty="0" smtClean="0"/>
                <a:t>文</a:t>
              </a:r>
              <a:r>
                <a:rPr lang="ja-JP" altLang="en-US" sz="2000" dirty="0" smtClean="0"/>
                <a:t>．</a:t>
              </a:r>
              <a:endParaRPr lang="en-US" altLang="ja-JP" sz="2000" dirty="0" smtClean="0"/>
            </a:p>
            <a:p>
              <a:pPr marL="342900" indent="-342900">
                <a:buFont typeface="Arial"/>
                <a:buChar char="•"/>
              </a:pPr>
              <a:r>
                <a:rPr lang="ja-JP" altLang="en-US" sz="2000" dirty="0" smtClean="0"/>
                <a:t>変数名の記号文字の存在．</a:t>
              </a:r>
              <a:endParaRPr lang="en-US" altLang="ja-JP" sz="2000" dirty="0"/>
            </a:p>
          </p:txBody>
        </p:sp>
        <p:sp>
          <p:nvSpPr>
            <p:cNvPr id="12" name="テキスト ボックス 11"/>
            <p:cNvSpPr txBox="1"/>
            <p:nvPr/>
          </p:nvSpPr>
          <p:spPr>
            <a:xfrm>
              <a:off x="4437180" y="3535337"/>
              <a:ext cx="4103440" cy="369332"/>
            </a:xfrm>
            <a:prstGeom prst="rect">
              <a:avLst/>
            </a:prstGeom>
            <a:noFill/>
          </p:spPr>
          <p:txBody>
            <a:bodyPr wrap="square" lIns="0" rIns="0" rtlCol="0">
              <a:spAutoFit/>
            </a:bodyPr>
            <a:lstStyle/>
            <a:p>
              <a:pPr algn="ctr"/>
              <a:r>
                <a:rPr lang="ja-JP" altLang="en-US" dirty="0" smtClean="0"/>
                <a:t>制限</a:t>
              </a:r>
              <a:endParaRPr kumimoji="1" lang="ja-JP" altLang="en-US" dirty="0"/>
            </a:p>
          </p:txBody>
        </p:sp>
      </p:grpSp>
    </p:spTree>
    <p:extLst>
      <p:ext uri="{BB962C8B-B14F-4D97-AF65-F5344CB8AC3E}">
        <p14:creationId xmlns:p14="http://schemas.microsoft.com/office/powerpoint/2010/main" val="1626325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解答例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38</a:t>
            </a:fld>
            <a:endParaRPr lang="en-US" altLang="ja-JP"/>
          </a:p>
        </p:txBody>
      </p:sp>
      <p:grpSp>
        <p:nvGrpSpPr>
          <p:cNvPr id="3" name="図形グループ 2"/>
          <p:cNvGrpSpPr/>
          <p:nvPr/>
        </p:nvGrpSpPr>
        <p:grpSpPr>
          <a:xfrm>
            <a:off x="3923928" y="116632"/>
            <a:ext cx="4176464" cy="1111594"/>
            <a:chOff x="3923928" y="23458"/>
            <a:chExt cx="4176464" cy="1111594"/>
          </a:xfrm>
        </p:grpSpPr>
        <p:sp>
          <p:nvSpPr>
            <p:cNvPr id="7" name="テキスト ボックス 6"/>
            <p:cNvSpPr txBox="1"/>
            <p:nvPr/>
          </p:nvSpPr>
          <p:spPr>
            <a:xfrm>
              <a:off x="3923928" y="294818"/>
              <a:ext cx="4176464" cy="840234"/>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dirty="0" smtClean="0"/>
                <a:t>for </a:t>
              </a:r>
              <a:r>
                <a:rPr lang="en-US" altLang="ja-JP" dirty="0"/>
                <a:t>(</a:t>
              </a:r>
              <a:r>
                <a:rPr lang="en-US" altLang="ja-JP" dirty="0" err="1"/>
                <a:t>i</a:t>
              </a:r>
              <a:r>
                <a:rPr lang="en-US" altLang="ja-JP" dirty="0"/>
                <a:t> = 1; </a:t>
              </a:r>
              <a:r>
                <a:rPr lang="en-US" altLang="ja-JP" dirty="0" err="1"/>
                <a:t>i</a:t>
              </a:r>
              <a:r>
                <a:rPr lang="en-US" altLang="ja-JP" dirty="0"/>
                <a:t> &lt;= </a:t>
              </a:r>
              <a:r>
                <a:rPr lang="en-US" altLang="ja-JP" dirty="0" smtClean="0"/>
                <a:t>100; </a:t>
              </a:r>
              <a:r>
                <a:rPr lang="en-US" altLang="ja-JP" dirty="0" err="1"/>
                <a:t>i</a:t>
              </a:r>
              <a:r>
                <a:rPr lang="en-US" altLang="ja-JP" dirty="0"/>
                <a:t>++</a:t>
              </a:r>
              <a:r>
                <a:rPr lang="en-US" altLang="ja-JP" dirty="0" smtClean="0"/>
                <a:t>){</a:t>
              </a:r>
              <a:endParaRPr lang="en-US" altLang="ja-JP" dirty="0"/>
            </a:p>
            <a:p>
              <a:r>
                <a:rPr lang="en-US" altLang="ja-JP" dirty="0"/>
                <a:t>    </a:t>
              </a:r>
              <a:r>
                <a:rPr lang="en-US" altLang="ja-JP" dirty="0" smtClean="0"/>
                <a:t>sum </a:t>
              </a:r>
              <a:r>
                <a:rPr lang="en-US" altLang="ja-JP" dirty="0"/>
                <a:t>+= </a:t>
              </a:r>
              <a:r>
                <a:rPr lang="en-US" altLang="ja-JP" dirty="0" err="1" smtClean="0"/>
                <a:t>i</a:t>
              </a:r>
              <a:r>
                <a:rPr lang="en-US" altLang="ja-JP" dirty="0" smtClean="0"/>
                <a:t>;</a:t>
              </a:r>
            </a:p>
            <a:p>
              <a:r>
                <a:rPr lang="en-US" altLang="ja-JP" dirty="0"/>
                <a:t>}</a:t>
              </a:r>
            </a:p>
          </p:txBody>
        </p:sp>
        <p:sp>
          <p:nvSpPr>
            <p:cNvPr id="8" name="テキスト ボックス 7"/>
            <p:cNvSpPr txBox="1"/>
            <p:nvPr/>
          </p:nvSpPr>
          <p:spPr>
            <a:xfrm>
              <a:off x="3963616" y="23458"/>
              <a:ext cx="4103440" cy="311198"/>
            </a:xfrm>
            <a:prstGeom prst="rect">
              <a:avLst/>
            </a:prstGeom>
            <a:noFill/>
          </p:spPr>
          <p:txBody>
            <a:bodyPr wrap="square" lIns="0" rIns="0" rtlCol="0">
              <a:spAutoFit/>
            </a:bodyPr>
            <a:lstStyle/>
            <a:p>
              <a:pPr algn="ctr"/>
              <a:r>
                <a:rPr kumimoji="1" lang="en-US" altLang="ja-JP" sz="1400" dirty="0" smtClean="0"/>
                <a:t>1</a:t>
              </a:r>
              <a:r>
                <a:rPr kumimoji="1" lang="ja-JP" altLang="en-US" sz="1400" dirty="0" smtClean="0"/>
                <a:t>から</a:t>
              </a:r>
              <a:r>
                <a:rPr kumimoji="1" lang="en-US" altLang="ja-JP" sz="1400" dirty="0" smtClean="0"/>
                <a:t>100</a:t>
              </a:r>
              <a:r>
                <a:rPr kumimoji="1" lang="ja-JP" altLang="en-US" sz="1400" dirty="0" smtClean="0"/>
                <a:t>までの総和を求めるプログラム</a:t>
              </a:r>
              <a:endParaRPr kumimoji="1" lang="ja-JP" altLang="en-US" sz="1400" dirty="0"/>
            </a:p>
          </p:txBody>
        </p:sp>
      </p:grpSp>
      <p:sp>
        <p:nvSpPr>
          <p:cNvPr id="9" name="テキスト ボックス 8"/>
          <p:cNvSpPr txBox="1"/>
          <p:nvPr/>
        </p:nvSpPr>
        <p:spPr>
          <a:xfrm>
            <a:off x="107504" y="1303014"/>
            <a:ext cx="8928992" cy="5078314"/>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sz="1800" dirty="0" smtClean="0"/>
              <a:t>&lt;</a:t>
            </a:r>
            <a:r>
              <a:rPr lang="ja-JP" altLang="en-US" sz="1800" dirty="0" smtClean="0"/>
              <a:t>文</a:t>
            </a:r>
            <a:r>
              <a:rPr lang="en-US" altLang="ja-JP" sz="1800" dirty="0" smtClean="0"/>
              <a:t>&gt;::= &lt;for</a:t>
            </a:r>
            <a:r>
              <a:rPr lang="ja-JP" altLang="en-US" sz="1800" dirty="0" smtClean="0"/>
              <a:t>文</a:t>
            </a:r>
            <a:r>
              <a:rPr lang="en-US" altLang="ja-JP" sz="1800" dirty="0" smtClean="0"/>
              <a:t>&gt;</a:t>
            </a:r>
          </a:p>
          <a:p>
            <a:r>
              <a:rPr lang="en-US" altLang="ja-JP" sz="1800" dirty="0" smtClean="0"/>
              <a:t>&lt;for</a:t>
            </a:r>
            <a:r>
              <a:rPr lang="ja-JP" altLang="en-US" sz="1800" dirty="0" smtClean="0"/>
              <a:t>文</a:t>
            </a:r>
            <a:r>
              <a:rPr lang="en-US" altLang="ja-JP" sz="1800" dirty="0" smtClean="0"/>
              <a:t>&gt;::=</a:t>
            </a:r>
            <a:r>
              <a:rPr lang="fr-FR" altLang="ja-JP" sz="1800" dirty="0" smtClean="0"/>
              <a:t>'</a:t>
            </a:r>
            <a:r>
              <a:rPr lang="en-US" altLang="ja-JP" sz="1800" dirty="0" smtClean="0"/>
              <a:t>for</a:t>
            </a:r>
            <a:r>
              <a:rPr lang="ja-JP" altLang="en-US" sz="1800" dirty="0" smtClean="0"/>
              <a:t>（</a:t>
            </a:r>
            <a:r>
              <a:rPr lang="fr-FR" altLang="ja-JP" sz="1800" dirty="0" smtClean="0"/>
              <a:t>'</a:t>
            </a:r>
            <a:r>
              <a:rPr lang="en-US" altLang="ja-JP" sz="1800" dirty="0" smtClean="0"/>
              <a:t>&lt;</a:t>
            </a:r>
            <a:r>
              <a:rPr lang="ja-JP" altLang="en-US" sz="1800" dirty="0" smtClean="0"/>
              <a:t>初期化文</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条件</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処理列</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ブロック</a:t>
            </a:r>
            <a:r>
              <a:rPr lang="en-US" altLang="ja-JP" sz="1800" dirty="0" smtClean="0"/>
              <a:t>&gt;</a:t>
            </a:r>
            <a:r>
              <a:rPr lang="fr-FR" altLang="ja-JP" sz="1800" dirty="0" smtClean="0"/>
              <a:t>'</a:t>
            </a:r>
            <a:r>
              <a:rPr lang="en-US" altLang="ja-JP" sz="1800" dirty="0" smtClean="0"/>
              <a:t>}</a:t>
            </a:r>
            <a:r>
              <a:rPr lang="fr-FR" altLang="ja-JP" sz="1800" dirty="0" smtClean="0"/>
              <a:t>'</a:t>
            </a:r>
            <a:endParaRPr lang="en-US" altLang="ja-JP" sz="1800" dirty="0" smtClean="0"/>
          </a:p>
          <a:p>
            <a:r>
              <a:rPr lang="en-US" altLang="ja-JP" sz="1800" dirty="0" smtClean="0"/>
              <a:t>&lt;</a:t>
            </a:r>
            <a:r>
              <a:rPr lang="ja-JP" altLang="en-US" sz="1800" dirty="0" smtClean="0"/>
              <a:t>初期化文</a:t>
            </a:r>
            <a:r>
              <a:rPr lang="en-US" altLang="ja-JP" sz="1800" dirty="0" smtClean="0"/>
              <a:t>&gt;::=&lt;</a:t>
            </a:r>
            <a:r>
              <a:rPr lang="ja-JP" altLang="en-US" sz="1800" dirty="0" smtClean="0"/>
              <a:t>変数</a:t>
            </a:r>
            <a:r>
              <a:rPr lang="en-US" altLang="ja-JP" sz="1800" dirty="0" smtClean="0"/>
              <a:t>&gt;&lt;</a:t>
            </a:r>
            <a:r>
              <a:rPr lang="ja-JP" altLang="en-US" sz="1800" dirty="0" smtClean="0"/>
              <a:t>代入演算子</a:t>
            </a:r>
            <a:r>
              <a:rPr lang="en-US" altLang="ja-JP" sz="1800" dirty="0" smtClean="0"/>
              <a:t>&gt;&lt;</a:t>
            </a:r>
            <a:r>
              <a:rPr lang="ja-JP" altLang="en-US" sz="1800" dirty="0" smtClean="0"/>
              <a:t>式</a:t>
            </a:r>
            <a:r>
              <a:rPr lang="en-US" altLang="ja-JP" sz="1800" dirty="0" smtClean="0"/>
              <a:t>&gt;</a:t>
            </a:r>
          </a:p>
          <a:p>
            <a:r>
              <a:rPr lang="en-US" altLang="ja-JP" sz="1800" dirty="0" smtClean="0"/>
              <a:t>&lt;</a:t>
            </a:r>
            <a:r>
              <a:rPr lang="ja-JP" altLang="en-US" sz="1800" dirty="0" smtClean="0"/>
              <a:t>条件</a:t>
            </a:r>
            <a:r>
              <a:rPr lang="en-US" altLang="ja-JP" sz="1800" dirty="0" smtClean="0"/>
              <a:t>&gt;::=&lt;</a:t>
            </a:r>
            <a:r>
              <a:rPr lang="ja-JP" altLang="en-US" sz="1800" dirty="0"/>
              <a:t>数字列</a:t>
            </a:r>
            <a:r>
              <a:rPr lang="en-US" altLang="ja-JP" sz="1800" dirty="0"/>
              <a:t>&gt;|&lt;</a:t>
            </a:r>
            <a:r>
              <a:rPr lang="ja-JP" altLang="en-US" sz="1800" dirty="0" smtClean="0"/>
              <a:t>変数</a:t>
            </a:r>
            <a:r>
              <a:rPr lang="en-US" altLang="ja-JP" sz="1800" dirty="0" smtClean="0"/>
              <a:t>&gt; (&lt;</a:t>
            </a:r>
            <a:r>
              <a:rPr lang="ja-JP" altLang="en-US" sz="1800" dirty="0" smtClean="0"/>
              <a:t>比較演算子</a:t>
            </a:r>
            <a:r>
              <a:rPr lang="en-US" altLang="ja-JP" sz="1800" dirty="0" smtClean="0"/>
              <a:t>&gt; </a:t>
            </a:r>
            <a:r>
              <a:rPr lang="en-US" altLang="ja-JP" sz="1800" dirty="0"/>
              <a:t>&lt;</a:t>
            </a:r>
            <a:r>
              <a:rPr lang="ja-JP" altLang="en-US" sz="1800" dirty="0"/>
              <a:t>数字列</a:t>
            </a:r>
            <a:r>
              <a:rPr lang="en-US" altLang="ja-JP" sz="1800" dirty="0"/>
              <a:t>&gt;|&lt;</a:t>
            </a:r>
            <a:r>
              <a:rPr lang="ja-JP" altLang="en-US" sz="1800" dirty="0" smtClean="0"/>
              <a:t>変数</a:t>
            </a:r>
            <a:r>
              <a:rPr lang="en-US" altLang="ja-JP" sz="1800" dirty="0" smtClean="0"/>
              <a:t>&gt;)?</a:t>
            </a:r>
          </a:p>
          <a:p>
            <a:r>
              <a:rPr lang="en-US" altLang="ja-JP" sz="1800" dirty="0"/>
              <a:t>&lt;</a:t>
            </a:r>
            <a:r>
              <a:rPr lang="ja-JP" altLang="en-US" sz="1800" dirty="0"/>
              <a:t>処理列</a:t>
            </a:r>
            <a:r>
              <a:rPr lang="en-US" altLang="ja-JP" sz="1800" dirty="0"/>
              <a:t>&gt;::=&lt;</a:t>
            </a:r>
            <a:r>
              <a:rPr lang="ja-JP" altLang="en-US" sz="1800" dirty="0"/>
              <a:t>処理</a:t>
            </a:r>
            <a:r>
              <a:rPr lang="en-US" altLang="ja-JP" sz="1800" dirty="0"/>
              <a:t>&gt;(,&lt;</a:t>
            </a:r>
            <a:r>
              <a:rPr lang="ja-JP" altLang="en-US" sz="1800" dirty="0"/>
              <a:t>処理</a:t>
            </a:r>
            <a:r>
              <a:rPr lang="en-US" altLang="ja-JP" sz="1800" dirty="0"/>
              <a:t>&gt;)</a:t>
            </a:r>
            <a:r>
              <a:rPr lang="en-US" altLang="ja-JP" sz="1800" baseline="30000" dirty="0"/>
              <a:t>*</a:t>
            </a:r>
            <a:endParaRPr lang="en-US" altLang="ja-JP" sz="1800" dirty="0"/>
          </a:p>
          <a:p>
            <a:r>
              <a:rPr lang="en-US" altLang="ja-JP" sz="1800" dirty="0" smtClean="0"/>
              <a:t>&lt;</a:t>
            </a:r>
            <a:r>
              <a:rPr lang="ja-JP" altLang="en-US" sz="1800" dirty="0" smtClean="0"/>
              <a:t>比較演算子</a:t>
            </a:r>
            <a:r>
              <a:rPr lang="en-US" altLang="ja-JP" sz="1800" dirty="0" smtClean="0"/>
              <a:t>&gt;</a:t>
            </a:r>
            <a:r>
              <a:rPr lang="en-US" altLang="ja-JP" sz="1800" dirty="0"/>
              <a:t>::</a:t>
            </a:r>
            <a:r>
              <a:rPr lang="en-US" altLang="ja-JP" sz="1800" dirty="0" smtClean="0"/>
              <a:t>=</a:t>
            </a:r>
            <a:r>
              <a:rPr lang="ja-JP" altLang="en-US" sz="1800" dirty="0" smtClean="0"/>
              <a:t> </a:t>
            </a:r>
            <a:r>
              <a:rPr lang="en-US" altLang="ja-JP" sz="1800" dirty="0" smtClean="0"/>
              <a:t>((</a:t>
            </a:r>
            <a:r>
              <a:rPr lang="fr-FR" altLang="ja-JP" sz="1800" dirty="0" smtClean="0"/>
              <a:t>'</a:t>
            </a:r>
            <a:r>
              <a:rPr lang="en-US" altLang="ja-JP" sz="1800" dirty="0" smtClean="0"/>
              <a:t>&lt;</a:t>
            </a:r>
            <a:r>
              <a:rPr lang="fr-FR" altLang="ja-JP" sz="1800" dirty="0" smtClean="0"/>
              <a:t>'</a:t>
            </a:r>
            <a:r>
              <a:rPr lang="ja-JP" altLang="en-US" sz="1800" dirty="0" smtClean="0"/>
              <a:t> </a:t>
            </a:r>
            <a:r>
              <a:rPr lang="en-US" altLang="ja-JP" sz="1800" dirty="0" smtClean="0"/>
              <a:t>|</a:t>
            </a:r>
            <a:r>
              <a:rPr lang="ja-JP" altLang="en-US" sz="1800" dirty="0" smtClean="0"/>
              <a:t> </a:t>
            </a:r>
            <a:r>
              <a:rPr lang="fr-FR" altLang="ja-JP" sz="1800" dirty="0" smtClean="0"/>
              <a:t>'</a:t>
            </a:r>
            <a:r>
              <a:rPr lang="en-US" altLang="ja-JP" sz="1800" dirty="0" smtClean="0"/>
              <a:t>&gt;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fr-FR" altLang="ja-JP" sz="1800" dirty="0" smtClean="0"/>
              <a:t>'</a:t>
            </a:r>
            <a:r>
              <a:rPr lang="en-US" altLang="ja-JP" sz="1800" dirty="0" smtClean="0"/>
              <a:t>=</a:t>
            </a:r>
            <a:r>
              <a:rPr lang="fr-FR" altLang="ja-JP" sz="1800" dirty="0" smtClean="0"/>
              <a:t>'</a:t>
            </a:r>
            <a:r>
              <a:rPr lang="en-US" altLang="ja-JP" sz="1800" dirty="0" smtClean="0"/>
              <a:t>) | (</a:t>
            </a:r>
            <a:r>
              <a:rPr lang="fr-FR" altLang="ja-JP" sz="1800" dirty="0" smtClean="0"/>
              <a:t>'</a:t>
            </a:r>
            <a:r>
              <a:rPr lang="en-US" altLang="ja-JP" sz="1800" dirty="0" smtClean="0"/>
              <a:t>&lt;</a:t>
            </a:r>
            <a:r>
              <a:rPr lang="fr-FR" altLang="ja-JP" sz="1800" dirty="0" smtClean="0"/>
              <a:t>'</a:t>
            </a:r>
            <a:r>
              <a:rPr lang="ja-JP" altLang="en-US" sz="1800" dirty="0" smtClean="0"/>
              <a:t> </a:t>
            </a:r>
            <a:r>
              <a:rPr lang="en-US" altLang="ja-JP" sz="1800" dirty="0"/>
              <a:t>|</a:t>
            </a:r>
            <a:r>
              <a:rPr lang="ja-JP" altLang="en-US" sz="1800" dirty="0"/>
              <a:t> </a:t>
            </a:r>
            <a:r>
              <a:rPr lang="fr-FR" altLang="ja-JP" sz="1800" dirty="0" smtClean="0"/>
              <a:t>'</a:t>
            </a:r>
            <a:r>
              <a:rPr lang="en-US" altLang="ja-JP" sz="1800" dirty="0" smtClean="0"/>
              <a:t>&gt;</a:t>
            </a:r>
            <a:r>
              <a:rPr lang="fr-FR" altLang="ja-JP" sz="1800" dirty="0" smtClean="0"/>
              <a:t>'</a:t>
            </a:r>
            <a:r>
              <a:rPr lang="en-US" altLang="ja-JP" sz="1800" dirty="0" smtClean="0"/>
              <a:t>)</a:t>
            </a:r>
            <a:endParaRPr lang="en-US" altLang="ja-JP" sz="1800" dirty="0"/>
          </a:p>
          <a:p>
            <a:r>
              <a:rPr lang="en-US" altLang="ja-JP" sz="1800" dirty="0" smtClean="0"/>
              <a:t>&lt;</a:t>
            </a:r>
            <a:r>
              <a:rPr lang="ja-JP" altLang="en-US" sz="1800" dirty="0" smtClean="0"/>
              <a:t>代入演算子</a:t>
            </a:r>
            <a:r>
              <a:rPr lang="en-US" altLang="ja-JP" sz="1800" dirty="0"/>
              <a:t>&gt;::=</a:t>
            </a:r>
            <a:r>
              <a:rPr lang="ja-JP" altLang="en-US" sz="1800" dirty="0"/>
              <a:t> </a:t>
            </a:r>
            <a:r>
              <a:rPr lang="en-US" altLang="ja-JP" sz="1800" dirty="0" smtClean="0"/>
              <a:t>(</a:t>
            </a:r>
            <a:r>
              <a:rPr lang="fr-FR" altLang="ja-JP" sz="1800" dirty="0" smtClean="0"/>
              <a:t>'</a:t>
            </a:r>
            <a:r>
              <a:rPr lang="en-US" altLang="ja-JP" sz="1800" dirty="0" smtClean="0"/>
              <a:t>+</a:t>
            </a:r>
            <a:r>
              <a:rPr lang="fr-FR" altLang="ja-JP" sz="1800" dirty="0" smtClean="0"/>
              <a:t>'</a:t>
            </a:r>
            <a:r>
              <a:rPr lang="ja-JP" altLang="en-US"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a:t>
            </a:r>
            <a:r>
              <a:rPr lang="en-US" altLang="ja-JP" sz="1800" dirty="0"/>
              <a:t>? </a:t>
            </a:r>
            <a:r>
              <a:rPr lang="fr-FR" altLang="ja-JP" sz="1800" dirty="0" smtClean="0"/>
              <a:t>'</a:t>
            </a:r>
            <a:r>
              <a:rPr lang="en-US" altLang="ja-JP" sz="1800" dirty="0" smtClean="0"/>
              <a:t>=</a:t>
            </a:r>
            <a:r>
              <a:rPr lang="fr-FR" altLang="ja-JP" sz="1800" dirty="0" smtClean="0"/>
              <a:t>'</a:t>
            </a:r>
            <a:endParaRPr lang="en-US" altLang="ja-JP" sz="1800" dirty="0"/>
          </a:p>
          <a:p>
            <a:r>
              <a:rPr lang="en-US" altLang="ja-JP" sz="1800" dirty="0" smtClean="0"/>
              <a:t>&lt;</a:t>
            </a:r>
            <a:r>
              <a:rPr lang="ja-JP" altLang="en-US" sz="1800" dirty="0" smtClean="0"/>
              <a:t>算術演算子</a:t>
            </a:r>
            <a:r>
              <a:rPr lang="en-US" altLang="ja-JP" sz="1800" dirty="0"/>
              <a:t>&gt;::=</a:t>
            </a:r>
            <a:r>
              <a:rPr lang="ja-JP" altLang="en-US" sz="1800" dirty="0"/>
              <a:t> </a:t>
            </a:r>
            <a:r>
              <a:rPr lang="fr-FR" altLang="ja-JP" sz="1800" dirty="0" smtClean="0"/>
              <a:t>'</a:t>
            </a:r>
            <a:r>
              <a:rPr lang="en-US" altLang="ja-JP" sz="1800" dirty="0" smtClean="0"/>
              <a:t>+</a:t>
            </a:r>
            <a:r>
              <a:rPr lang="fr-FR" altLang="ja-JP" sz="1800" dirty="0" smtClean="0"/>
              <a:t>'</a:t>
            </a:r>
            <a:r>
              <a:rPr lang="ja-JP" altLang="en-US"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a:t>
            </a:r>
            <a:r>
              <a:rPr lang="ja-JP" altLang="en-US" sz="1800" dirty="0"/>
              <a:t> </a:t>
            </a:r>
            <a:r>
              <a:rPr lang="fr-FR" altLang="ja-JP" sz="1800" dirty="0" smtClean="0"/>
              <a:t>'</a:t>
            </a:r>
            <a:r>
              <a:rPr lang="en-US" altLang="ja-JP" sz="1800" dirty="0" smtClean="0"/>
              <a:t>%</a:t>
            </a:r>
            <a:r>
              <a:rPr lang="fr-FR" altLang="ja-JP" sz="1800" dirty="0" smtClean="0"/>
              <a:t>'</a:t>
            </a:r>
            <a:endParaRPr lang="en-US" altLang="ja-JP" sz="1800" dirty="0"/>
          </a:p>
          <a:p>
            <a:r>
              <a:rPr lang="en-US" altLang="ja-JP" sz="1800" dirty="0" smtClean="0"/>
              <a:t>&lt;</a:t>
            </a:r>
            <a:r>
              <a:rPr lang="ja-JP" altLang="en-US" sz="1800" dirty="0" smtClean="0"/>
              <a:t>ブロック</a:t>
            </a:r>
            <a:r>
              <a:rPr lang="en-US" altLang="ja-JP" sz="1800" dirty="0" smtClean="0"/>
              <a:t>&gt;</a:t>
            </a:r>
            <a:r>
              <a:rPr lang="en-US" altLang="ja-JP" sz="1800" dirty="0"/>
              <a:t>::</a:t>
            </a:r>
            <a:r>
              <a:rPr lang="en-US" altLang="ja-JP" sz="1800" dirty="0" smtClean="0"/>
              <a:t>=(&lt;</a:t>
            </a:r>
            <a:r>
              <a:rPr lang="ja-JP" altLang="en-US" sz="1800" dirty="0"/>
              <a:t>処理</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a:t>
            </a:r>
            <a:r>
              <a:rPr lang="en-US" altLang="ja-JP" sz="1800" baseline="30000" dirty="0" smtClean="0"/>
              <a:t>*</a:t>
            </a:r>
          </a:p>
          <a:p>
            <a:r>
              <a:rPr lang="en-US" altLang="ja-JP" sz="1800" dirty="0" smtClean="0"/>
              <a:t>&lt;</a:t>
            </a:r>
            <a:r>
              <a:rPr lang="ja-JP" altLang="en-US" sz="1800" dirty="0" smtClean="0"/>
              <a:t>変数</a:t>
            </a:r>
            <a:r>
              <a:rPr lang="en-US" altLang="ja-JP" sz="1800" dirty="0" smtClean="0"/>
              <a:t>&gt;</a:t>
            </a:r>
            <a:r>
              <a:rPr lang="en-US" altLang="ja-JP" sz="1800" dirty="0"/>
              <a:t>::=</a:t>
            </a:r>
            <a:r>
              <a:rPr lang="en-US" altLang="ja-JP" sz="1800" dirty="0" smtClean="0"/>
              <a: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変数</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 </a:t>
            </a:r>
            <a:r>
              <a:rPr lang="en-US" altLang="ja-JP" sz="1800" dirty="0"/>
              <a:t>| &lt;</a:t>
            </a:r>
            <a:r>
              <a:rPr lang="ja-JP" altLang="en-US" sz="1800" dirty="0"/>
              <a:t>変</a:t>
            </a:r>
            <a:r>
              <a:rPr lang="ja-JP" altLang="en-US" sz="1800" dirty="0" smtClean="0"/>
              <a:t>数</a:t>
            </a:r>
            <a:r>
              <a:rPr lang="ja-JP" altLang="en-US" sz="1800" dirty="0"/>
              <a:t>名</a:t>
            </a:r>
            <a:r>
              <a:rPr lang="en-US" altLang="ja-JP" sz="1800" dirty="0" smtClean="0"/>
              <a:t>&gt;</a:t>
            </a:r>
            <a:endParaRPr lang="en-US" altLang="ja-JP" sz="1800" dirty="0"/>
          </a:p>
          <a:p>
            <a:r>
              <a:rPr lang="en-US" altLang="ja-JP" sz="1800" dirty="0"/>
              <a:t>&lt;</a:t>
            </a:r>
            <a:r>
              <a:rPr lang="ja-JP" altLang="en-US" sz="1800" dirty="0"/>
              <a:t>変数名</a:t>
            </a:r>
            <a:r>
              <a:rPr lang="en-US" altLang="ja-JP" sz="1800" dirty="0"/>
              <a:t>&gt;::=</a:t>
            </a:r>
            <a:r>
              <a:rPr lang="ja-JP" altLang="en-US" sz="1800" dirty="0"/>
              <a:t>*</a:t>
            </a:r>
            <a:r>
              <a:rPr lang="en-US" altLang="ja-JP" sz="1800" baseline="30000" dirty="0"/>
              <a:t>*</a:t>
            </a:r>
            <a:r>
              <a:rPr lang="en-US" altLang="ja-JP" sz="1800" dirty="0"/>
              <a:t>&lt;</a:t>
            </a:r>
            <a:r>
              <a:rPr lang="ja-JP" altLang="en-US" sz="1800" dirty="0"/>
              <a:t>アルファベット</a:t>
            </a:r>
            <a:r>
              <a:rPr lang="en-US" altLang="ja-JP" sz="1800" dirty="0"/>
              <a:t>&gt;</a:t>
            </a:r>
            <a:r>
              <a:rPr lang="en-US" altLang="ja-JP" sz="1800" baseline="30000" dirty="0"/>
              <a:t>+</a:t>
            </a:r>
            <a:r>
              <a:rPr lang="en-US" altLang="ja-JP" sz="1800" dirty="0"/>
              <a:t>(</a:t>
            </a:r>
            <a:r>
              <a:rPr lang="en-US" altLang="ja-JP" sz="1800" dirty="0" smtClean="0"/>
              <a:t>&lt;</a:t>
            </a:r>
            <a:r>
              <a:rPr lang="ja-JP" altLang="en-US" sz="1800" dirty="0" smtClean="0"/>
              <a:t>数字</a:t>
            </a:r>
            <a:r>
              <a:rPr lang="en-US" altLang="ja-JP" sz="1800" dirty="0" smtClean="0"/>
              <a:t>&gt;</a:t>
            </a:r>
            <a:r>
              <a:rPr lang="en-US" altLang="ja-JP" sz="1800" dirty="0"/>
              <a:t>|&lt;</a:t>
            </a:r>
            <a:r>
              <a:rPr lang="ja-JP" altLang="en-US" sz="1800" dirty="0"/>
              <a:t>アルファベット</a:t>
            </a:r>
            <a:r>
              <a:rPr lang="en-US" altLang="ja-JP" sz="1800" dirty="0" smtClean="0"/>
              <a:t>&gt;)</a:t>
            </a:r>
            <a:r>
              <a:rPr lang="en-US" altLang="ja-JP" sz="1800" baseline="30000" dirty="0"/>
              <a:t>*</a:t>
            </a:r>
          </a:p>
          <a:p>
            <a:r>
              <a:rPr lang="en-US" altLang="ja-JP" sz="1800" dirty="0" smtClean="0"/>
              <a:t>&lt;</a:t>
            </a:r>
            <a:r>
              <a:rPr lang="ja-JP" altLang="en-US" sz="1800" dirty="0" smtClean="0"/>
              <a:t>数字列</a:t>
            </a:r>
            <a:r>
              <a:rPr lang="en-US" altLang="ja-JP" sz="1800" dirty="0" smtClean="0"/>
              <a:t>&gt;</a:t>
            </a:r>
            <a:r>
              <a:rPr lang="en-US" altLang="ja-JP" sz="1800" dirty="0"/>
              <a:t>::=</a:t>
            </a:r>
            <a:r>
              <a:rPr lang="en-US" altLang="ja-JP" sz="1800" dirty="0" smtClean="0"/>
              <a: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数字列</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整数</a:t>
            </a:r>
            <a:r>
              <a:rPr lang="en-US" altLang="ja-JP" sz="1800" dirty="0" smtClean="0"/>
              <a:t>&gt;</a:t>
            </a:r>
            <a:endParaRPr lang="en-US" altLang="ja-JP" sz="1800" dirty="0"/>
          </a:p>
          <a:p>
            <a:r>
              <a:rPr lang="en-US" altLang="ja-JP" sz="1800" dirty="0" smtClean="0"/>
              <a:t>&lt;</a:t>
            </a:r>
            <a:r>
              <a:rPr lang="ja-JP" altLang="en-US" sz="1800" dirty="0" smtClean="0"/>
              <a:t>整数</a:t>
            </a:r>
            <a:r>
              <a:rPr lang="en-US" altLang="ja-JP" sz="1800" dirty="0" smtClean="0"/>
              <a:t>&gt;</a:t>
            </a:r>
            <a:r>
              <a:rPr lang="fr-FR" altLang="ja-JP" sz="1800" dirty="0" smtClean="0"/>
              <a:t>:</a:t>
            </a:r>
            <a:r>
              <a:rPr lang="fr-FR" altLang="ja-JP" sz="1800" dirty="0"/>
              <a:t>:</a:t>
            </a:r>
            <a:r>
              <a:rPr lang="fr-FR" altLang="ja-JP" sz="1800" dirty="0" smtClean="0"/>
              <a:t>=('</a:t>
            </a:r>
            <a:r>
              <a:rPr lang="en-US" altLang="ja-JP" sz="1800" dirty="0" smtClean="0"/>
              <a:t>+</a:t>
            </a:r>
            <a:r>
              <a:rPr lang="fr-FR" altLang="ja-JP" sz="1800" dirty="0" smtClean="0"/>
              <a:t>'|'</a:t>
            </a:r>
            <a:r>
              <a:rPr lang="en-US" altLang="ja-JP" sz="1800" dirty="0" smtClean="0"/>
              <a:t>-</a:t>
            </a:r>
            <a:r>
              <a:rPr lang="fr-FR" altLang="ja-JP" sz="1800" dirty="0" smtClean="0"/>
              <a:t>'</a:t>
            </a:r>
            <a:r>
              <a:rPr lang="en-US" altLang="ja-JP" sz="1800" dirty="0" smtClean="0"/>
              <a:t>)</a:t>
            </a:r>
            <a:r>
              <a:rPr lang="fr-FR" altLang="ja-JP" sz="1800" dirty="0" smtClean="0"/>
              <a:t>?</a:t>
            </a:r>
            <a:r>
              <a:rPr lang="fr-FR" altLang="ja-JP" sz="1800" dirty="0" smtClean="0"/>
              <a:t>&lt;</a:t>
            </a:r>
            <a:r>
              <a:rPr lang="ja-JP" altLang="en-US" sz="1800" dirty="0" smtClean="0"/>
              <a:t>数字</a:t>
            </a:r>
            <a:r>
              <a:rPr lang="en-US" altLang="ja-JP" sz="1800" dirty="0" smtClean="0"/>
              <a:t>&gt;</a:t>
            </a:r>
            <a:r>
              <a:rPr lang="en-US" altLang="ja-JP" sz="1800" baseline="30000" dirty="0" smtClean="0"/>
              <a:t>+</a:t>
            </a:r>
            <a:endParaRPr lang="en-US" altLang="ja-JP" sz="1800" baseline="30000" dirty="0"/>
          </a:p>
          <a:p>
            <a:r>
              <a:rPr lang="fr-FR" altLang="ja-JP" sz="1800" dirty="0" smtClean="0"/>
              <a:t>&lt;</a:t>
            </a:r>
            <a:r>
              <a:rPr lang="ja-JP" altLang="en-US" sz="1800" dirty="0" smtClean="0"/>
              <a:t>数字</a:t>
            </a:r>
            <a:r>
              <a:rPr lang="en-US" altLang="ja-JP" sz="1800" dirty="0" smtClean="0"/>
              <a:t>&gt;::=</a:t>
            </a:r>
            <a:r>
              <a:rPr lang="fr-FR" altLang="ja-JP" sz="1800" dirty="0" smtClean="0"/>
              <a:t>'</a:t>
            </a:r>
            <a:r>
              <a:rPr lang="en-US" altLang="ja-JP" sz="1800" dirty="0" smtClean="0"/>
              <a:t>1</a:t>
            </a:r>
            <a:r>
              <a:rPr lang="fr-FR" altLang="ja-JP" sz="1800" dirty="0" smtClean="0"/>
              <a:t>'|'</a:t>
            </a:r>
            <a:r>
              <a:rPr lang="en-US" altLang="ja-JP" sz="1800" dirty="0" smtClean="0"/>
              <a:t>2</a:t>
            </a:r>
            <a:r>
              <a:rPr lang="fr-FR" altLang="ja-JP" sz="1800" dirty="0" smtClean="0"/>
              <a:t>'|'</a:t>
            </a:r>
            <a:r>
              <a:rPr lang="en-US" altLang="ja-JP" sz="1800" dirty="0" smtClean="0"/>
              <a:t>3</a:t>
            </a:r>
            <a:r>
              <a:rPr lang="fr-FR" altLang="ja-JP" sz="1800" dirty="0" smtClean="0"/>
              <a:t>'|'</a:t>
            </a:r>
            <a:r>
              <a:rPr lang="en-US" altLang="ja-JP" sz="1800" dirty="0" smtClean="0"/>
              <a:t>4</a:t>
            </a:r>
            <a:r>
              <a:rPr lang="fr-FR" altLang="ja-JP" sz="1800" dirty="0" smtClean="0"/>
              <a:t>'|'</a:t>
            </a:r>
            <a:r>
              <a:rPr lang="en-US" altLang="ja-JP" sz="1800" dirty="0" smtClean="0"/>
              <a:t>5</a:t>
            </a:r>
            <a:r>
              <a:rPr lang="fr-FR" altLang="ja-JP" sz="1800" dirty="0" smtClean="0"/>
              <a:t>'|'</a:t>
            </a:r>
            <a:r>
              <a:rPr lang="en-US" altLang="ja-JP" sz="1800" dirty="0" smtClean="0"/>
              <a:t>6</a:t>
            </a:r>
            <a:r>
              <a:rPr lang="fr-FR" altLang="ja-JP" sz="1800" dirty="0" smtClean="0"/>
              <a:t>'|'</a:t>
            </a:r>
            <a:r>
              <a:rPr lang="en-US" altLang="ja-JP" sz="1800" dirty="0" smtClean="0"/>
              <a:t>7</a:t>
            </a:r>
            <a:r>
              <a:rPr lang="fr-FR" altLang="ja-JP" sz="1800" dirty="0" smtClean="0"/>
              <a:t>'|'</a:t>
            </a:r>
            <a:r>
              <a:rPr lang="en-US" altLang="ja-JP" sz="1800" dirty="0" smtClean="0"/>
              <a:t>8</a:t>
            </a:r>
            <a:r>
              <a:rPr lang="fr-FR" altLang="ja-JP" sz="1800" dirty="0" smtClean="0"/>
              <a:t>'|'</a:t>
            </a:r>
            <a:r>
              <a:rPr lang="en-US" altLang="ja-JP" sz="1800" dirty="0" smtClean="0"/>
              <a:t>9</a:t>
            </a:r>
            <a:r>
              <a:rPr lang="fr-FR" altLang="ja-JP" sz="1800" dirty="0" smtClean="0"/>
              <a:t>'|'</a:t>
            </a:r>
            <a:r>
              <a:rPr lang="en-US" altLang="ja-JP" sz="1800" dirty="0" smtClean="0"/>
              <a:t>0</a:t>
            </a:r>
            <a:r>
              <a:rPr lang="fr-FR" altLang="ja-JP" sz="1800" dirty="0" smtClean="0"/>
              <a:t>'</a:t>
            </a:r>
            <a:endParaRPr lang="en-US" altLang="ja-JP" sz="1800" baseline="30000" dirty="0" smtClean="0"/>
          </a:p>
          <a:p>
            <a:r>
              <a:rPr lang="en-US" altLang="ja-JP" sz="1800" dirty="0" smtClean="0"/>
              <a:t>&lt;</a:t>
            </a:r>
            <a:r>
              <a:rPr lang="ja-JP" altLang="en-US" sz="1800" dirty="0" smtClean="0"/>
              <a:t>アルファベット</a:t>
            </a:r>
            <a:r>
              <a:rPr lang="en-US" altLang="ja-JP" sz="1800" dirty="0" smtClean="0"/>
              <a:t>&gt;::=</a:t>
            </a:r>
            <a:r>
              <a:rPr lang="ja-JP" altLang="en-US" sz="1800" dirty="0" smtClean="0"/>
              <a:t> </a:t>
            </a:r>
            <a:r>
              <a:rPr lang="fr-FR" altLang="ja-JP" sz="1800" dirty="0" smtClean="0"/>
              <a:t>'</a:t>
            </a:r>
            <a:r>
              <a:rPr lang="en-US" altLang="ja-JP" sz="1800" dirty="0" smtClean="0"/>
              <a:t>A</a:t>
            </a:r>
            <a:r>
              <a:rPr lang="fr-FR" altLang="ja-JP" sz="1800" dirty="0" smtClean="0"/>
              <a:t>'</a:t>
            </a:r>
            <a:r>
              <a:rPr lang="en-US" altLang="ja-JP" sz="1800" dirty="0" smtClean="0"/>
              <a:t>|</a:t>
            </a:r>
            <a:r>
              <a:rPr lang="fr-FR" altLang="ja-JP" sz="1800" dirty="0" smtClean="0"/>
              <a:t>'</a:t>
            </a:r>
            <a:r>
              <a:rPr lang="en-US" altLang="ja-JP" sz="1800" dirty="0" smtClean="0"/>
              <a:t>B</a:t>
            </a:r>
            <a:r>
              <a:rPr lang="fr-FR" altLang="ja-JP" sz="1800" dirty="0" smtClean="0"/>
              <a:t>'</a:t>
            </a:r>
            <a:r>
              <a:rPr lang="en-US" altLang="ja-JP" sz="1800" dirty="0" smtClean="0"/>
              <a:t>|</a:t>
            </a:r>
            <a:r>
              <a:rPr lang="fr-FR" altLang="ja-JP" sz="1800" dirty="0" smtClean="0"/>
              <a:t>'</a:t>
            </a:r>
            <a:r>
              <a:rPr lang="en-US" altLang="ja-JP" sz="1800" dirty="0" smtClean="0"/>
              <a:t>C</a:t>
            </a:r>
            <a:r>
              <a:rPr lang="fr-FR" altLang="ja-JP" sz="1800" dirty="0" smtClean="0"/>
              <a:t>'</a:t>
            </a:r>
            <a:r>
              <a:rPr lang="en-US" altLang="ja-JP" sz="1800" dirty="0" smtClean="0"/>
              <a:t>|…(</a:t>
            </a:r>
            <a:r>
              <a:rPr lang="ja-JP" altLang="en-US" sz="1800" dirty="0" smtClean="0"/>
              <a:t>略</a:t>
            </a:r>
            <a:r>
              <a:rPr lang="en-US" altLang="ja-JP" sz="1800" dirty="0" smtClean="0"/>
              <a:t>)…|</a:t>
            </a:r>
            <a:r>
              <a:rPr lang="fr-FR" altLang="ja-JP" sz="1800" dirty="0" smtClean="0"/>
              <a:t>'</a:t>
            </a:r>
            <a:r>
              <a:rPr lang="en-US" altLang="ja-JP" sz="1800" dirty="0" smtClean="0"/>
              <a:t>Z</a:t>
            </a:r>
            <a:r>
              <a:rPr lang="fr-FR" altLang="ja-JP" sz="1800" dirty="0" smtClean="0"/>
              <a:t>'</a:t>
            </a:r>
            <a:r>
              <a:rPr lang="en-US" altLang="ja-JP" sz="1800" dirty="0" smtClean="0"/>
              <a:t>|</a:t>
            </a:r>
            <a:r>
              <a:rPr lang="fr-FR" altLang="ja-JP" sz="1800" dirty="0" smtClean="0"/>
              <a:t>'</a:t>
            </a:r>
            <a:r>
              <a:rPr lang="en-US" altLang="ja-JP" sz="1800" dirty="0" smtClean="0"/>
              <a:t>a</a:t>
            </a:r>
            <a:r>
              <a:rPr lang="fr-FR" altLang="ja-JP" sz="1800" dirty="0" smtClean="0"/>
              <a:t>'</a:t>
            </a:r>
            <a:r>
              <a:rPr lang="en-US" altLang="ja-JP" sz="1800" dirty="0" smtClean="0"/>
              <a:t>|</a:t>
            </a:r>
            <a:r>
              <a:rPr lang="fr-FR" altLang="ja-JP" sz="1800" dirty="0" smtClean="0"/>
              <a:t>'</a:t>
            </a:r>
            <a:r>
              <a:rPr lang="en-US" altLang="ja-JP" sz="1800" dirty="0" smtClean="0"/>
              <a:t>b</a:t>
            </a:r>
            <a:r>
              <a:rPr lang="fr-FR" altLang="ja-JP" sz="1800" dirty="0" smtClean="0"/>
              <a:t>'</a:t>
            </a:r>
            <a:r>
              <a:rPr lang="en-US" altLang="ja-JP" sz="1800" dirty="0" smtClean="0"/>
              <a:t>|</a:t>
            </a:r>
            <a:r>
              <a:rPr lang="fr-FR" altLang="ja-JP" sz="1800" dirty="0" smtClean="0"/>
              <a:t>'</a:t>
            </a:r>
            <a:r>
              <a:rPr lang="en-US" altLang="ja-JP" sz="1800" dirty="0" smtClean="0"/>
              <a:t>c</a:t>
            </a:r>
            <a:r>
              <a:rPr lang="fr-FR" altLang="ja-JP" sz="1800" dirty="0" smtClean="0"/>
              <a:t>'</a:t>
            </a:r>
            <a:r>
              <a:rPr lang="en-US" altLang="ja-JP" sz="1800" dirty="0" smtClean="0"/>
              <a:t>|</a:t>
            </a:r>
            <a:r>
              <a:rPr lang="en-US" altLang="ja-JP" sz="1800" dirty="0"/>
              <a:t>…(</a:t>
            </a:r>
            <a:r>
              <a:rPr lang="ja-JP" altLang="en-US" sz="1800" dirty="0"/>
              <a:t>略</a:t>
            </a:r>
            <a:r>
              <a:rPr lang="en-US" altLang="ja-JP" sz="1800" dirty="0"/>
              <a:t>)…</a:t>
            </a:r>
            <a:r>
              <a:rPr lang="en-US" altLang="ja-JP" sz="1800" dirty="0" smtClean="0"/>
              <a:t>|</a:t>
            </a:r>
            <a:r>
              <a:rPr lang="fr-FR" altLang="ja-JP" sz="1800" dirty="0" smtClean="0"/>
              <a:t>'</a:t>
            </a:r>
            <a:r>
              <a:rPr lang="en-US" altLang="ja-JP" sz="1800" dirty="0" smtClean="0"/>
              <a:t>z</a:t>
            </a:r>
            <a:r>
              <a:rPr lang="fr-FR" altLang="ja-JP" sz="1800" dirty="0" smtClean="0"/>
              <a:t>'</a:t>
            </a:r>
            <a:endParaRPr lang="en-US" altLang="ja-JP" sz="1800" dirty="0" smtClean="0"/>
          </a:p>
          <a:p>
            <a:r>
              <a:rPr lang="en-US" altLang="ja-JP" sz="1800" dirty="0" smtClean="0"/>
              <a:t>&lt;</a:t>
            </a:r>
            <a:r>
              <a:rPr lang="ja-JP" altLang="en-US" sz="1800" dirty="0" smtClean="0"/>
              <a:t>処理</a:t>
            </a:r>
            <a:r>
              <a:rPr lang="en-US" altLang="ja-JP" sz="1800" dirty="0" smtClean="0"/>
              <a:t>&gt;::=</a:t>
            </a:r>
            <a:r>
              <a:rPr lang="ja-JP" altLang="en-US" sz="1800" dirty="0"/>
              <a:t> </a:t>
            </a:r>
            <a:r>
              <a:rPr lang="en-US" altLang="ja-JP" sz="1800" dirty="0" smtClean="0"/>
              <a:t>&lt;</a:t>
            </a:r>
            <a:r>
              <a:rPr lang="ja-JP" altLang="en-US" sz="1800" dirty="0" smtClean="0"/>
              <a:t>変数</a:t>
            </a:r>
            <a:r>
              <a:rPr lang="en-US" altLang="ja-JP" sz="1800" dirty="0" smtClean="0"/>
              <a:t>&gt;&lt;</a:t>
            </a:r>
            <a:r>
              <a:rPr lang="ja-JP" altLang="en-US" sz="1800" dirty="0" smtClean="0"/>
              <a:t>代入演算子</a:t>
            </a:r>
            <a:r>
              <a:rPr lang="en-US" altLang="ja-JP" sz="1800" dirty="0" smtClean="0"/>
              <a:t>&gt;&lt;</a:t>
            </a:r>
            <a:r>
              <a:rPr lang="ja-JP" altLang="en-US" sz="1800" dirty="0" smtClean="0"/>
              <a:t>式</a:t>
            </a:r>
            <a:r>
              <a:rPr lang="en-US" altLang="ja-JP" sz="1800" dirty="0" smtClean="0"/>
              <a:t>&gt;</a:t>
            </a:r>
          </a:p>
          <a:p>
            <a:r>
              <a:rPr lang="en-US" altLang="ja-JP" sz="1800" dirty="0" smtClean="0"/>
              <a:t>&lt;</a:t>
            </a:r>
            <a:r>
              <a:rPr lang="ja-JP" altLang="en-US" sz="1800" dirty="0" smtClean="0"/>
              <a:t>式</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式</a:t>
            </a:r>
            <a:r>
              <a:rPr lang="en-US" altLang="ja-JP" sz="1800" dirty="0" smtClean="0"/>
              <a:t>&gt;</a:t>
            </a:r>
            <a:r>
              <a:rPr lang="fr-FR" altLang="ja-JP" sz="1800" dirty="0" smtClean="0"/>
              <a:t>'</a:t>
            </a:r>
            <a:r>
              <a:rPr lang="en-US" altLang="ja-JP" sz="1800" dirty="0" smtClean="0"/>
              <a:t>)</a:t>
            </a:r>
            <a:r>
              <a:rPr lang="fr-FR" altLang="ja-JP" sz="1800" dirty="0" smtClean="0"/>
              <a:t>'</a:t>
            </a:r>
            <a:r>
              <a:rPr lang="en-US" altLang="ja-JP" sz="1800" dirty="0" smtClean="0"/>
              <a:t>)|&lt;</a:t>
            </a:r>
            <a:r>
              <a:rPr lang="ja-JP" altLang="en-US" sz="1800" dirty="0" smtClean="0"/>
              <a:t>算術式</a:t>
            </a:r>
            <a:r>
              <a:rPr lang="en-US" altLang="ja-JP" sz="1800" dirty="0" smtClean="0"/>
              <a:t>&gt;</a:t>
            </a:r>
          </a:p>
          <a:p>
            <a:r>
              <a:rPr lang="en-US" altLang="ja-JP" sz="1800" dirty="0" smtClean="0"/>
              <a:t>&lt;</a:t>
            </a:r>
            <a:r>
              <a:rPr lang="ja-JP" altLang="en-US" sz="1800" dirty="0" smtClean="0"/>
              <a:t>算術式</a:t>
            </a:r>
            <a:r>
              <a:rPr lang="en-US" altLang="ja-JP" sz="1800" dirty="0" smtClean="0"/>
              <a:t>&gt;::=(&lt;</a:t>
            </a:r>
            <a:r>
              <a:rPr lang="ja-JP" altLang="en-US" sz="1800" dirty="0" smtClean="0"/>
              <a:t>変数</a:t>
            </a:r>
            <a:r>
              <a:rPr lang="en-US" altLang="ja-JP" sz="1800" dirty="0" smtClean="0"/>
              <a:t>&gt;|&lt;</a:t>
            </a:r>
            <a:r>
              <a:rPr lang="ja-JP" altLang="en-US" sz="1800" dirty="0" smtClean="0"/>
              <a:t>数字列</a:t>
            </a:r>
            <a:r>
              <a:rPr lang="en-US" altLang="ja-JP" sz="1800" dirty="0" smtClean="0"/>
              <a:t>&gt;|&lt;</a:t>
            </a:r>
            <a:r>
              <a:rPr lang="ja-JP" altLang="en-US" sz="1800" dirty="0" smtClean="0"/>
              <a:t>式</a:t>
            </a:r>
            <a:r>
              <a:rPr lang="en-US" altLang="ja-JP" sz="1800" dirty="0" smtClean="0"/>
              <a:t>&gt;)&lt;</a:t>
            </a:r>
            <a:r>
              <a:rPr lang="ja-JP" altLang="en-US" sz="1800" dirty="0" smtClean="0"/>
              <a:t>算術演算子</a:t>
            </a:r>
            <a:r>
              <a:rPr lang="en-US" altLang="ja-JP" sz="1800" dirty="0" smtClean="0"/>
              <a:t>&gt;</a:t>
            </a:r>
            <a:r>
              <a:rPr lang="en-US" altLang="ja-JP" sz="1800" dirty="0"/>
              <a:t>(&lt;</a:t>
            </a:r>
            <a:r>
              <a:rPr lang="ja-JP" altLang="en-US" sz="1800" dirty="0" smtClean="0"/>
              <a:t>変数</a:t>
            </a:r>
            <a:r>
              <a:rPr lang="en-US" altLang="ja-JP" sz="1800" dirty="0" smtClean="0"/>
              <a:t>&gt;</a:t>
            </a:r>
            <a:r>
              <a:rPr lang="en-US" altLang="ja-JP" sz="1800" dirty="0"/>
              <a:t>|&lt;</a:t>
            </a:r>
            <a:r>
              <a:rPr lang="ja-JP" altLang="en-US" sz="1800" dirty="0"/>
              <a:t>数字列</a:t>
            </a:r>
            <a:r>
              <a:rPr lang="en-US" altLang="ja-JP" sz="1800" dirty="0"/>
              <a:t>&gt;|&lt;</a:t>
            </a:r>
            <a:r>
              <a:rPr lang="ja-JP" altLang="en-US" sz="1800" dirty="0"/>
              <a:t>式</a:t>
            </a:r>
            <a:r>
              <a:rPr lang="en-US" altLang="ja-JP" sz="1800" dirty="0"/>
              <a:t>&gt;</a:t>
            </a:r>
            <a:r>
              <a:rPr lang="en-US" altLang="ja-JP" sz="1800" dirty="0" smtClean="0"/>
              <a:t>)</a:t>
            </a:r>
            <a:endParaRPr lang="en-US" altLang="ja-JP" sz="1800" dirty="0"/>
          </a:p>
        </p:txBody>
      </p:sp>
    </p:spTree>
    <p:extLst>
      <p:ext uri="{BB962C8B-B14F-4D97-AF65-F5344CB8AC3E}">
        <p14:creationId xmlns:p14="http://schemas.microsoft.com/office/powerpoint/2010/main" val="1031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言語と利用できる文字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言語の種類により，利用できる文字は異なる</a:t>
            </a:r>
            <a:endParaRPr kumimoji="1" lang="en-US" altLang="ja-JP" dirty="0" smtClean="0"/>
          </a:p>
          <a:p>
            <a:pPr lvl="1"/>
            <a:r>
              <a:rPr lang="ja-JP" altLang="en-US" dirty="0" smtClean="0"/>
              <a:t>予約語の種類が異なる</a:t>
            </a:r>
            <a:endParaRPr lang="en-US" altLang="ja-JP" dirty="0" smtClean="0"/>
          </a:p>
          <a:p>
            <a:pPr lvl="1"/>
            <a:r>
              <a:rPr lang="ja-JP" altLang="en-US" dirty="0" smtClean="0"/>
              <a:t>大文字と小文字を区別するかどうかも異なる．</a:t>
            </a:r>
            <a:endParaRPr lang="en-US" altLang="ja-JP" dirty="0" smtClean="0"/>
          </a:p>
          <a:p>
            <a:pPr lvl="1"/>
            <a:endParaRPr lang="en-US" altLang="ja-JP" dirty="0"/>
          </a:p>
          <a:p>
            <a:endParaRPr kumimoji="1" lang="en-US" altLang="ja-JP" dirty="0" smtClean="0"/>
          </a:p>
          <a:p>
            <a:endParaRPr lang="en-US" altLang="ja-JP" dirty="0"/>
          </a:p>
          <a:p>
            <a:endParaRPr kumimoji="1" lang="en-US" altLang="ja-JP" dirty="0" smtClean="0"/>
          </a:p>
          <a:p>
            <a:endParaRPr lang="en-US" altLang="ja-JP" dirty="0"/>
          </a:p>
          <a:p>
            <a:pPr marL="0" indent="0">
              <a:buNone/>
            </a:pPr>
            <a:r>
              <a:rPr kumimoji="1" lang="en-US" altLang="ja-JP" dirty="0" smtClean="0"/>
              <a:t>→</a:t>
            </a:r>
            <a:r>
              <a:rPr kumimoji="1" lang="ja-JP" altLang="en-US" dirty="0" smtClean="0"/>
              <a:t> 構文 </a:t>
            </a:r>
            <a:r>
              <a:rPr kumimoji="1" lang="en-US" altLang="ja-JP" dirty="0" smtClean="0"/>
              <a:t>(Syntax)</a:t>
            </a:r>
            <a:r>
              <a:rPr kumimoji="1" lang="ja-JP" altLang="en-US" dirty="0" smtClean="0"/>
              <a:t> が異なる！</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dirty="0" smtClean="0"/>
              <a:t>プログラミング言語</a:t>
            </a:r>
            <a:endParaRPr lang="en-US" altLang="ja-JP" dirty="0"/>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a:t>
            </a:fld>
            <a:endParaRPr lang="en-US" altLang="ja-JP"/>
          </a:p>
        </p:txBody>
      </p:sp>
      <p:sp>
        <p:nvSpPr>
          <p:cNvPr id="6" name="テキスト ボックス 5"/>
          <p:cNvSpPr txBox="1"/>
          <p:nvPr/>
        </p:nvSpPr>
        <p:spPr>
          <a:xfrm>
            <a:off x="827584" y="3257689"/>
            <a:ext cx="3384376" cy="1323439"/>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sz="2000" dirty="0"/>
              <a:t>1</a:t>
            </a:r>
            <a:r>
              <a:rPr lang="en-US" altLang="ja-JP" sz="2000" dirty="0" smtClean="0"/>
              <a:t>0 </a:t>
            </a:r>
            <a:r>
              <a:rPr lang="en-US" altLang="ja-JP" sz="2000" dirty="0"/>
              <a:t>SUM=0</a:t>
            </a:r>
          </a:p>
          <a:p>
            <a:r>
              <a:rPr lang="en-US" altLang="ja-JP" sz="2000" dirty="0"/>
              <a:t>2</a:t>
            </a:r>
            <a:r>
              <a:rPr lang="en-US" altLang="ja-JP" sz="2000" dirty="0" smtClean="0"/>
              <a:t>0 </a:t>
            </a:r>
            <a:r>
              <a:rPr lang="en-US" altLang="ja-JP" sz="2000" dirty="0"/>
              <a:t>FOR I=1 TO 100</a:t>
            </a:r>
          </a:p>
          <a:p>
            <a:r>
              <a:rPr lang="en-US" altLang="ja-JP" sz="2000" dirty="0"/>
              <a:t>3</a:t>
            </a:r>
            <a:r>
              <a:rPr lang="en-US" altLang="ja-JP" sz="2000" dirty="0" smtClean="0"/>
              <a:t>0 </a:t>
            </a:r>
            <a:r>
              <a:rPr lang="en-US" altLang="ja-JP" sz="2000" dirty="0"/>
              <a:t>SUM=SUM+I</a:t>
            </a:r>
          </a:p>
          <a:p>
            <a:r>
              <a:rPr lang="en-US" altLang="ja-JP" sz="2000" dirty="0"/>
              <a:t>4</a:t>
            </a:r>
            <a:r>
              <a:rPr lang="en-US" altLang="ja-JP" sz="2000" dirty="0" smtClean="0"/>
              <a:t>0 NEXT</a:t>
            </a:r>
            <a:endParaRPr lang="en-US" altLang="ja-JP" sz="2000" dirty="0"/>
          </a:p>
        </p:txBody>
      </p:sp>
      <p:sp>
        <p:nvSpPr>
          <p:cNvPr id="7" name="テキスト ボックス 6"/>
          <p:cNvSpPr txBox="1"/>
          <p:nvPr/>
        </p:nvSpPr>
        <p:spPr>
          <a:xfrm>
            <a:off x="4788024" y="3394154"/>
            <a:ext cx="3888432" cy="1015663"/>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sz="2000" dirty="0" err="1" smtClean="0"/>
              <a:t>int</a:t>
            </a:r>
            <a:r>
              <a:rPr lang="en-US" altLang="ja-JP" sz="2000" dirty="0" smtClean="0"/>
              <a:t> </a:t>
            </a:r>
            <a:r>
              <a:rPr lang="en-US" altLang="ja-JP" sz="2000" dirty="0" err="1"/>
              <a:t>i</a:t>
            </a:r>
            <a:r>
              <a:rPr lang="en-US" altLang="ja-JP" sz="2000" dirty="0"/>
              <a:t>, </a:t>
            </a:r>
            <a:r>
              <a:rPr lang="en-US" altLang="ja-JP" sz="2000" dirty="0" smtClean="0"/>
              <a:t>sum </a:t>
            </a:r>
            <a:r>
              <a:rPr lang="en-US" altLang="ja-JP" sz="2000" dirty="0"/>
              <a:t>= 0;</a:t>
            </a:r>
          </a:p>
          <a:p>
            <a:r>
              <a:rPr lang="en-US" altLang="ja-JP" sz="2000" dirty="0" smtClean="0"/>
              <a:t>for </a:t>
            </a:r>
            <a:r>
              <a:rPr lang="en-US" altLang="ja-JP" sz="2000" dirty="0"/>
              <a:t>(</a:t>
            </a:r>
            <a:r>
              <a:rPr lang="en-US" altLang="ja-JP" sz="2000" dirty="0" err="1"/>
              <a:t>i</a:t>
            </a:r>
            <a:r>
              <a:rPr lang="en-US" altLang="ja-JP" sz="2000" dirty="0"/>
              <a:t> = 1; </a:t>
            </a:r>
            <a:r>
              <a:rPr lang="en-US" altLang="ja-JP" sz="2000" dirty="0" err="1"/>
              <a:t>i</a:t>
            </a:r>
            <a:r>
              <a:rPr lang="en-US" altLang="ja-JP" sz="2000" dirty="0"/>
              <a:t> &lt;= </a:t>
            </a:r>
            <a:r>
              <a:rPr lang="en-US" altLang="ja-JP" sz="2000" dirty="0" smtClean="0"/>
              <a:t>100; </a:t>
            </a:r>
            <a:r>
              <a:rPr lang="en-US" altLang="ja-JP" sz="2000" dirty="0" err="1"/>
              <a:t>i</a:t>
            </a:r>
            <a:r>
              <a:rPr lang="en-US" altLang="ja-JP" sz="2000" dirty="0"/>
              <a:t>++)</a:t>
            </a:r>
          </a:p>
          <a:p>
            <a:r>
              <a:rPr lang="ja-JP" altLang="en-US" sz="2000" dirty="0" smtClean="0"/>
              <a:t>  </a:t>
            </a:r>
            <a:r>
              <a:rPr lang="en-US" altLang="ja-JP" sz="2000" dirty="0" smtClean="0"/>
              <a:t>sum </a:t>
            </a:r>
            <a:r>
              <a:rPr lang="en-US" altLang="ja-JP" sz="2000" dirty="0"/>
              <a:t>+= </a:t>
            </a:r>
            <a:r>
              <a:rPr lang="en-US" altLang="ja-JP" sz="2000" dirty="0" err="1"/>
              <a:t>i</a:t>
            </a:r>
            <a:r>
              <a:rPr lang="en-US" altLang="ja-JP" sz="2000" dirty="0" smtClean="0"/>
              <a:t>;</a:t>
            </a:r>
            <a:endParaRPr lang="en-US" altLang="ja-JP" sz="2000" dirty="0"/>
          </a:p>
        </p:txBody>
      </p:sp>
      <p:sp>
        <p:nvSpPr>
          <p:cNvPr id="8" name="テキスト ボックス 7"/>
          <p:cNvSpPr txBox="1"/>
          <p:nvPr/>
        </p:nvSpPr>
        <p:spPr>
          <a:xfrm>
            <a:off x="1331640" y="2924944"/>
            <a:ext cx="2194757" cy="369332"/>
          </a:xfrm>
          <a:prstGeom prst="rect">
            <a:avLst/>
          </a:prstGeom>
          <a:noFill/>
        </p:spPr>
        <p:txBody>
          <a:bodyPr wrap="none" rtlCol="0">
            <a:spAutoFit/>
          </a:bodyPr>
          <a:lstStyle/>
          <a:p>
            <a:r>
              <a:rPr kumimoji="1" lang="en-US" altLang="ja-JP" dirty="0" smtClean="0"/>
              <a:t>BASIC</a:t>
            </a:r>
            <a:r>
              <a:rPr kumimoji="1" lang="ja-JP" altLang="en-US" dirty="0" smtClean="0"/>
              <a:t> のプログラム</a:t>
            </a:r>
            <a:endParaRPr kumimoji="1" lang="ja-JP" altLang="en-US" dirty="0"/>
          </a:p>
        </p:txBody>
      </p:sp>
      <p:sp>
        <p:nvSpPr>
          <p:cNvPr id="9" name="テキスト ボックス 8"/>
          <p:cNvSpPr txBox="1"/>
          <p:nvPr/>
        </p:nvSpPr>
        <p:spPr>
          <a:xfrm>
            <a:off x="5940152" y="2996952"/>
            <a:ext cx="1678765" cy="369332"/>
          </a:xfrm>
          <a:prstGeom prst="rect">
            <a:avLst/>
          </a:prstGeom>
          <a:noFill/>
        </p:spPr>
        <p:txBody>
          <a:bodyPr wrap="none" rtlCol="0">
            <a:spAutoFit/>
          </a:bodyPr>
          <a:lstStyle/>
          <a:p>
            <a:r>
              <a:rPr kumimoji="1" lang="en-US" altLang="ja-JP" dirty="0" smtClean="0"/>
              <a:t>C</a:t>
            </a:r>
            <a:r>
              <a:rPr kumimoji="1" lang="ja-JP" altLang="en-US" dirty="0" smtClean="0"/>
              <a:t> のプログラム</a:t>
            </a:r>
            <a:endParaRPr kumimoji="1" lang="ja-JP" altLang="en-US" dirty="0"/>
          </a:p>
        </p:txBody>
      </p:sp>
      <p:sp>
        <p:nvSpPr>
          <p:cNvPr id="10" name="テキスト ボックス 9"/>
          <p:cNvSpPr txBox="1"/>
          <p:nvPr/>
        </p:nvSpPr>
        <p:spPr>
          <a:xfrm>
            <a:off x="741392" y="4593902"/>
            <a:ext cx="3326552" cy="923330"/>
          </a:xfrm>
          <a:prstGeom prst="rect">
            <a:avLst/>
          </a:prstGeom>
          <a:noFill/>
        </p:spPr>
        <p:txBody>
          <a:bodyPr wrap="none" rtlCol="0">
            <a:spAutoFit/>
          </a:bodyPr>
          <a:lstStyle/>
          <a:p>
            <a:pPr marL="285750" indent="-285750">
              <a:buFont typeface="Arial"/>
              <a:buChar char="•"/>
            </a:pPr>
            <a:r>
              <a:rPr kumimoji="1" lang="ja-JP" altLang="en-US" dirty="0" smtClean="0"/>
              <a:t>大文字，小文字の区別なし</a:t>
            </a:r>
            <a:endParaRPr kumimoji="1" lang="en-US" altLang="ja-JP" dirty="0" smtClean="0"/>
          </a:p>
          <a:p>
            <a:pPr marL="285750" indent="-285750">
              <a:buFont typeface="Arial"/>
              <a:buChar char="•"/>
            </a:pPr>
            <a:r>
              <a:rPr kumimoji="1" lang="en-US" altLang="ja-JP" dirty="0" smtClean="0"/>
              <a:t>FOR</a:t>
            </a:r>
            <a:r>
              <a:rPr kumimoji="1" lang="ja-JP" altLang="en-US" dirty="0" smtClean="0"/>
              <a:t> のあとに，</a:t>
            </a:r>
            <a:r>
              <a:rPr kumimoji="1" lang="en-US" altLang="ja-JP" dirty="0" smtClean="0"/>
              <a:t>TO</a:t>
            </a:r>
            <a:r>
              <a:rPr kumimoji="1" lang="ja-JP" altLang="en-US" dirty="0" smtClean="0"/>
              <a:t> や </a:t>
            </a:r>
            <a:r>
              <a:rPr kumimoji="1" lang="en-US" altLang="ja-JP" dirty="0" smtClean="0"/>
              <a:t>NEXT</a:t>
            </a:r>
            <a:r>
              <a:rPr kumimoji="1" lang="ja-JP" altLang="en-US" dirty="0" smtClean="0"/>
              <a:t> </a:t>
            </a:r>
            <a:r>
              <a:rPr kumimoji="1" lang="en-US" altLang="ja-JP" dirty="0" smtClean="0"/>
              <a:t/>
            </a:r>
            <a:br>
              <a:rPr kumimoji="1" lang="en-US" altLang="ja-JP" dirty="0" smtClean="0"/>
            </a:br>
            <a:r>
              <a:rPr kumimoji="1" lang="ja-JP" altLang="en-US" dirty="0" smtClean="0"/>
              <a:t>が要る</a:t>
            </a:r>
            <a:endParaRPr kumimoji="1" lang="ja-JP" altLang="en-US" dirty="0"/>
          </a:p>
        </p:txBody>
      </p:sp>
      <p:sp>
        <p:nvSpPr>
          <p:cNvPr id="11" name="テキスト ボックス 10"/>
          <p:cNvSpPr txBox="1"/>
          <p:nvPr/>
        </p:nvSpPr>
        <p:spPr>
          <a:xfrm>
            <a:off x="4816231" y="4437112"/>
            <a:ext cx="3788217" cy="923330"/>
          </a:xfrm>
          <a:prstGeom prst="rect">
            <a:avLst/>
          </a:prstGeom>
          <a:noFill/>
        </p:spPr>
        <p:txBody>
          <a:bodyPr wrap="none" rtlCol="0">
            <a:spAutoFit/>
          </a:bodyPr>
          <a:lstStyle/>
          <a:p>
            <a:pPr marL="285750" indent="-285750">
              <a:buFont typeface="Arial"/>
              <a:buChar char="•"/>
            </a:pPr>
            <a:r>
              <a:rPr kumimoji="1" lang="ja-JP" altLang="en-US" dirty="0" smtClean="0"/>
              <a:t>大文字，小文字の区別あり</a:t>
            </a:r>
            <a:endParaRPr kumimoji="1" lang="en-US" altLang="ja-JP" dirty="0" smtClean="0"/>
          </a:p>
          <a:p>
            <a:pPr marL="285750" indent="-285750">
              <a:buFont typeface="Arial"/>
              <a:buChar char="•"/>
            </a:pPr>
            <a:r>
              <a:rPr kumimoji="1" lang="en-US" altLang="ja-JP" dirty="0" smtClean="0"/>
              <a:t>for </a:t>
            </a:r>
            <a:r>
              <a:rPr kumimoji="1" lang="ja-JP" altLang="en-US" dirty="0" smtClean="0"/>
              <a:t>ループには，</a:t>
            </a:r>
            <a:r>
              <a:rPr kumimoji="1" lang="en-US" altLang="ja-JP" dirty="0" smtClean="0"/>
              <a:t>for </a:t>
            </a:r>
            <a:r>
              <a:rPr kumimoji="1" lang="ja-JP" altLang="en-US" dirty="0" smtClean="0"/>
              <a:t>以外の単語が</a:t>
            </a:r>
            <a:endParaRPr kumimoji="1" lang="en-US" altLang="ja-JP" dirty="0" smtClean="0"/>
          </a:p>
          <a:p>
            <a:pPr marL="285750" indent="-285750">
              <a:buFont typeface="Arial"/>
              <a:buChar char="•"/>
            </a:pPr>
            <a:r>
              <a:rPr kumimoji="1" lang="ja-JP" altLang="en-US" dirty="0" smtClean="0"/>
              <a:t>不要</a:t>
            </a:r>
            <a:endParaRPr kumimoji="1" lang="ja-JP" altLang="en-US" dirty="0"/>
          </a:p>
        </p:txBody>
      </p:sp>
    </p:spTree>
    <p:extLst>
      <p:ext uri="{BB962C8B-B14F-4D97-AF65-F5344CB8AC3E}">
        <p14:creationId xmlns:p14="http://schemas.microsoft.com/office/powerpoint/2010/main" val="3504568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a:t>
            </a:r>
            <a:r>
              <a:rPr lang="en-US" altLang="ja-JP" dirty="0"/>
              <a:t>=</a:t>
            </a:r>
            <a:r>
              <a:rPr lang="en-US" altLang="ja-JP" dirty="0" err="1"/>
              <a:t>Syntax+</a:t>
            </a:r>
            <a:r>
              <a:rPr lang="en-US" altLang="ja-JP" dirty="0" err="1" smtClean="0"/>
              <a:t>Semantics</a:t>
            </a:r>
            <a:endParaRPr lang="en-US" altLang="ja-JP" dirty="0" smtClean="0"/>
          </a:p>
          <a:p>
            <a:endParaRPr kumimoji="1" lang="en-US" altLang="ja-JP" dirty="0"/>
          </a:p>
          <a:p>
            <a:r>
              <a:rPr kumimoji="1" lang="ja-JP" altLang="en-US" dirty="0" smtClean="0"/>
              <a:t>プログラムの </a:t>
            </a:r>
            <a:r>
              <a:rPr kumimoji="1" lang="en-US" altLang="ja-JP" dirty="0" smtClean="0"/>
              <a:t>Syntax</a:t>
            </a:r>
            <a:r>
              <a:rPr kumimoji="1" lang="ja-JP" altLang="en-US" dirty="0" smtClean="0"/>
              <a:t> ＝文脈自由文法 </a:t>
            </a:r>
            <a:r>
              <a:rPr kumimoji="1" lang="en-US" altLang="ja-JP" dirty="0" smtClean="0"/>
              <a:t>(CFG)</a:t>
            </a:r>
          </a:p>
          <a:p>
            <a:pPr lvl="1"/>
            <a:r>
              <a:rPr lang="en-US" altLang="ja-JP" dirty="0" smtClean="0"/>
              <a:t>BNF</a:t>
            </a:r>
            <a:r>
              <a:rPr lang="ja-JP" altLang="en-US" dirty="0" smtClean="0"/>
              <a:t> 表現で記述できる</a:t>
            </a:r>
            <a:endParaRPr lang="en-US" altLang="ja-JP" dirty="0"/>
          </a:p>
          <a:p>
            <a:pPr marL="457200" lvl="1" indent="0">
              <a:buNone/>
            </a:pPr>
            <a:r>
              <a:rPr lang="en-US" altLang="ja-JP" dirty="0"/>
              <a:t>	&lt;symbol&gt; ::= &lt;expression with symbols&gt;</a:t>
            </a:r>
            <a:endParaRPr lang="ja-JP" altLang="en-US" dirty="0"/>
          </a:p>
          <a:p>
            <a:endParaRPr kumimoji="1" lang="en-US" altLang="ja-JP" dirty="0" smtClean="0"/>
          </a:p>
          <a:p>
            <a:r>
              <a:rPr lang="ja-JP" altLang="en-US" dirty="0" smtClean="0"/>
              <a:t>プログラムが，</a:t>
            </a:r>
            <a:r>
              <a:rPr lang="en-US" altLang="ja-JP" dirty="0" smtClean="0"/>
              <a:t>CFG</a:t>
            </a:r>
            <a:r>
              <a:rPr lang="ja-JP" altLang="en-US" dirty="0" smtClean="0"/>
              <a:t> にしたがってプッシュダウンオートマトンで受理可能な場合は，計算機は </a:t>
            </a:r>
            <a:r>
              <a:rPr lang="en-US" altLang="ja-JP" dirty="0" smtClean="0"/>
              <a:t>Syntax</a:t>
            </a:r>
            <a:r>
              <a:rPr lang="ja-JP" altLang="en-US" dirty="0" smtClean="0"/>
              <a:t> を解釈可能．</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dirty="0" smtClean="0"/>
              <a:t>プログラミング言語</a:t>
            </a:r>
            <a:endParaRPr lang="en-US" altLang="ja-JP" dirty="0"/>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39</a:t>
            </a:fld>
            <a:endParaRPr lang="en-US" altLang="ja-JP" dirty="0"/>
          </a:p>
        </p:txBody>
      </p:sp>
    </p:spTree>
    <p:extLst>
      <p:ext uri="{BB962C8B-B14F-4D97-AF65-F5344CB8AC3E}">
        <p14:creationId xmlns:p14="http://schemas.microsoft.com/office/powerpoint/2010/main" val="407851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Syntax</a:t>
            </a:r>
            <a:r>
              <a:rPr kumimoji="1" lang="ja-JP" altLang="en-US" dirty="0" smtClean="0"/>
              <a:t> と </a:t>
            </a:r>
            <a:r>
              <a:rPr kumimoji="1" lang="en-US" altLang="ja-JP" dirty="0" smtClean="0"/>
              <a:t>Semantics</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t>右のような関数が</a:t>
            </a:r>
            <a:r>
              <a:rPr kumimoji="1" lang="en-US" altLang="ja-JP" dirty="0" smtClean="0"/>
              <a:t/>
            </a:r>
            <a:br>
              <a:rPr kumimoji="1" lang="en-US" altLang="ja-JP" dirty="0" smtClean="0"/>
            </a:br>
            <a:r>
              <a:rPr kumimoji="1" lang="ja-JP" altLang="en-US" dirty="0" smtClean="0"/>
              <a:t>あったとする．</a:t>
            </a:r>
            <a:endParaRPr kumimoji="1" lang="en-US" altLang="ja-JP" dirty="0" smtClean="0"/>
          </a:p>
          <a:p>
            <a:pPr lvl="1"/>
            <a:r>
              <a:rPr kumimoji="1" lang="en-US" altLang="ja-JP" dirty="0" smtClean="0"/>
              <a:t>2</a:t>
            </a:r>
            <a:r>
              <a:rPr kumimoji="1" lang="ja-JP" altLang="en-US" dirty="0" smtClean="0"/>
              <a:t>足</a:t>
            </a:r>
            <a:r>
              <a:rPr kumimoji="1" lang="en-US" altLang="ja-JP" dirty="0" smtClean="0"/>
              <a:t>4</a:t>
            </a:r>
            <a:r>
              <a:rPr kumimoji="1" lang="ja-JP" altLang="en-US" dirty="0" smtClean="0"/>
              <a:t>足判定関数</a:t>
            </a:r>
            <a:endParaRPr kumimoji="1" lang="en-US" altLang="ja-JP" dirty="0" smtClean="0"/>
          </a:p>
          <a:p>
            <a:pPr lvl="1"/>
            <a:r>
              <a:rPr lang="ja-JP" altLang="en-US" dirty="0" smtClean="0"/>
              <a:t>しかし，一箇所間</a:t>
            </a:r>
            <a:r>
              <a:rPr lang="en-US" altLang="ja-JP" dirty="0" smtClean="0"/>
              <a:t/>
            </a:r>
            <a:br>
              <a:rPr lang="en-US" altLang="ja-JP" dirty="0" smtClean="0"/>
            </a:br>
            <a:r>
              <a:rPr lang="ja-JP" altLang="en-US" dirty="0" smtClean="0"/>
              <a:t>違えがある．</a:t>
            </a:r>
            <a:endParaRPr lang="en-US" altLang="ja-JP" dirty="0" smtClean="0"/>
          </a:p>
          <a:p>
            <a:pPr lvl="1"/>
            <a:endParaRPr lang="en-US" altLang="ja-JP" dirty="0"/>
          </a:p>
          <a:p>
            <a:r>
              <a:rPr kumimoji="1" lang="ja-JP" altLang="en-US" dirty="0" smtClean="0"/>
              <a:t>この間違えはどういう</a:t>
            </a:r>
            <a:r>
              <a:rPr kumimoji="1" lang="en-US" altLang="ja-JP" dirty="0" smtClean="0"/>
              <a:t/>
            </a:r>
            <a:br>
              <a:rPr kumimoji="1" lang="en-US" altLang="ja-JP" dirty="0" smtClean="0"/>
            </a:br>
            <a:r>
              <a:rPr kumimoji="1" lang="ja-JP" altLang="en-US" dirty="0" smtClean="0"/>
              <a:t>間違えか</a:t>
            </a:r>
            <a:r>
              <a:rPr kumimoji="1" lang="en-US" altLang="ja-JP" dirty="0" smtClean="0"/>
              <a:t>?</a:t>
            </a:r>
          </a:p>
          <a:p>
            <a:pPr lvl="1"/>
            <a:r>
              <a:rPr lang="ja-JP" altLang="en-US" dirty="0" smtClean="0"/>
              <a:t>構文としては</a:t>
            </a:r>
            <a:r>
              <a:rPr lang="en-US" altLang="ja-JP" dirty="0" smtClean="0"/>
              <a:t>?</a:t>
            </a:r>
          </a:p>
          <a:p>
            <a:pPr lvl="1"/>
            <a:r>
              <a:rPr lang="ja-JP" altLang="en-US" dirty="0" smtClean="0"/>
              <a:t>プログラムの意味と</a:t>
            </a:r>
            <a:r>
              <a:rPr lang="en-US" altLang="ja-JP" dirty="0" smtClean="0"/>
              <a:t/>
            </a:r>
            <a:br>
              <a:rPr lang="en-US" altLang="ja-JP" dirty="0" smtClean="0"/>
            </a:br>
            <a:r>
              <a:rPr lang="ja-JP" altLang="en-US" dirty="0" smtClean="0"/>
              <a:t>しては</a:t>
            </a:r>
            <a:r>
              <a:rPr lang="en-US" altLang="ja-JP" dirty="0" smtClean="0"/>
              <a:t>?</a:t>
            </a:r>
          </a:p>
          <a:p>
            <a:pPr lvl="1"/>
            <a:endParaRPr lang="en-US" altLang="ja-JP" dirty="0"/>
          </a:p>
          <a:p>
            <a:r>
              <a:rPr lang="ja-JP" altLang="en-US" dirty="0" smtClean="0"/>
              <a:t>構文 </a:t>
            </a:r>
            <a:r>
              <a:rPr lang="en-US" altLang="ja-JP" dirty="0" smtClean="0"/>
              <a:t>【</a:t>
            </a:r>
            <a:r>
              <a:rPr lang="ja-JP" altLang="en-US" dirty="0" smtClean="0"/>
              <a:t>統語論 （</a:t>
            </a:r>
            <a:r>
              <a:rPr lang="en-US" altLang="ja-JP" dirty="0"/>
              <a:t>Syntax</a:t>
            </a:r>
            <a:r>
              <a:rPr lang="en-US" altLang="ja-JP" dirty="0" smtClean="0"/>
              <a:t>)】</a:t>
            </a:r>
            <a:r>
              <a:rPr lang="ja-JP" altLang="en-US" dirty="0" smtClean="0"/>
              <a:t> 的には </a:t>
            </a:r>
            <a:r>
              <a:rPr lang="en-US" altLang="ja-JP" dirty="0" smtClean="0"/>
              <a:t>OK</a:t>
            </a:r>
          </a:p>
          <a:p>
            <a:r>
              <a:rPr lang="ja-JP" altLang="en-US" dirty="0" smtClean="0"/>
              <a:t>プログラムの意味</a:t>
            </a:r>
            <a:r>
              <a:rPr lang="ja-JP" altLang="ja-JP" dirty="0" smtClean="0"/>
              <a:t> </a:t>
            </a:r>
            <a:r>
              <a:rPr lang="en-US" altLang="ja-JP" dirty="0" smtClean="0"/>
              <a:t>【</a:t>
            </a:r>
            <a:r>
              <a:rPr kumimoji="1" lang="ja-JP" altLang="en-US" dirty="0" smtClean="0"/>
              <a:t>意味論 </a:t>
            </a:r>
            <a:r>
              <a:rPr lang="en-US" altLang="ja-JP" dirty="0" smtClean="0"/>
              <a:t>(</a:t>
            </a:r>
            <a:r>
              <a:rPr lang="en-US" altLang="ja-JP" dirty="0"/>
              <a:t>Semantics</a:t>
            </a:r>
            <a:r>
              <a:rPr lang="en-US" altLang="ja-JP" dirty="0" smtClean="0"/>
              <a:t>)】</a:t>
            </a:r>
            <a:r>
              <a:rPr lang="ja-JP" altLang="en-US" dirty="0" smtClean="0"/>
              <a:t> </a:t>
            </a:r>
            <a:r>
              <a:rPr kumimoji="1" lang="ja-JP" altLang="en-US" dirty="0" smtClean="0"/>
              <a:t>的には </a:t>
            </a:r>
            <a:r>
              <a:rPr kumimoji="1" lang="en-US" altLang="ja-JP" dirty="0" smtClean="0"/>
              <a:t>NG</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4</a:t>
            </a:fld>
            <a:endParaRPr lang="en-US" altLang="ja-JP"/>
          </a:p>
        </p:txBody>
      </p:sp>
      <p:sp>
        <p:nvSpPr>
          <p:cNvPr id="6" name="テキスト ボックス 5"/>
          <p:cNvSpPr txBox="1"/>
          <p:nvPr/>
        </p:nvSpPr>
        <p:spPr>
          <a:xfrm>
            <a:off x="4139952" y="1124744"/>
            <a:ext cx="4896544" cy="3785652"/>
          </a:xfrm>
          <a:prstGeom prst="rect">
            <a:avLst/>
          </a:prstGeom>
          <a:solidFill>
            <a:schemeClr val="bg1"/>
          </a:solidFill>
          <a:ln w="19050">
            <a:solidFill>
              <a:schemeClr val="accent1"/>
            </a:solidFill>
          </a:ln>
        </p:spPr>
        <p:txBody>
          <a:bodyPr wrap="square" rtlCol="0">
            <a:spAutoFit/>
          </a:bodyPr>
          <a:lstStyle>
            <a:defPPr>
              <a:defRPr lang="ja-JP"/>
            </a:defPPr>
            <a:lvl1pPr>
              <a:defRPr sz="1600">
                <a:latin typeface="Consolas" panose="020B0609020204030204" pitchFamily="49" charset="0"/>
                <a:cs typeface="Consolas" panose="020B0609020204030204" pitchFamily="49" charset="0"/>
              </a:defRPr>
            </a:lvl1pPr>
          </a:lstStyle>
          <a:p>
            <a:r>
              <a:rPr lang="en-US" altLang="ja-JP" sz="2000" dirty="0" smtClean="0"/>
              <a:t>void</a:t>
            </a:r>
            <a:r>
              <a:rPr lang="ja-JP" altLang="en-US" sz="2000" dirty="0" smtClean="0"/>
              <a:t> </a:t>
            </a:r>
            <a:r>
              <a:rPr lang="en-US" altLang="ja-JP" sz="2000" dirty="0" err="1" smtClean="0"/>
              <a:t>printAnimalType</a:t>
            </a:r>
            <a:r>
              <a:rPr lang="en-US" altLang="ja-JP" sz="2000" dirty="0" smtClean="0"/>
              <a:t>(</a:t>
            </a:r>
            <a:r>
              <a:rPr lang="en-US" altLang="ja-JP" sz="2000" dirty="0" err="1" smtClean="0"/>
              <a:t>int</a:t>
            </a:r>
            <a:r>
              <a:rPr lang="ja-JP" altLang="en-US" sz="2000" dirty="0" smtClean="0"/>
              <a:t> </a:t>
            </a:r>
            <a:r>
              <a:rPr lang="en-US" altLang="ja-JP" sz="2000" dirty="0" smtClean="0"/>
              <a:t>foots)</a:t>
            </a:r>
            <a:r>
              <a:rPr lang="ja-JP" altLang="en-US" sz="2000" dirty="0" smtClean="0"/>
              <a:t> </a:t>
            </a:r>
            <a:r>
              <a:rPr lang="en-US" altLang="ja-JP" sz="2000" dirty="0" smtClean="0"/>
              <a:t>{</a:t>
            </a:r>
          </a:p>
          <a:p>
            <a:r>
              <a:rPr lang="ja-JP" altLang="ja-JP" sz="2000" dirty="0"/>
              <a:t> </a:t>
            </a:r>
            <a:r>
              <a:rPr lang="ja-JP" altLang="en-US" sz="2000" dirty="0" smtClean="0"/>
              <a:t> </a:t>
            </a:r>
            <a:r>
              <a:rPr lang="en-US" altLang="ja-JP" sz="2000" dirty="0" smtClean="0"/>
              <a:t>switch</a:t>
            </a:r>
            <a:r>
              <a:rPr lang="ja-JP" altLang="en-US" sz="2000" dirty="0" smtClean="0"/>
              <a:t> </a:t>
            </a:r>
            <a:r>
              <a:rPr lang="en-US" altLang="ja-JP" sz="2000" dirty="0" smtClean="0"/>
              <a:t>(foots){</a:t>
            </a:r>
          </a:p>
          <a:p>
            <a:r>
              <a:rPr lang="en-US" altLang="ja-JP" sz="2000" dirty="0" smtClean="0"/>
              <a:t>   case</a:t>
            </a:r>
            <a:r>
              <a:rPr lang="ja-JP" altLang="en-US" sz="2000" dirty="0" smtClean="0"/>
              <a:t> </a:t>
            </a:r>
            <a:r>
              <a:rPr lang="en-US" altLang="ja-JP" sz="2000" dirty="0" smtClean="0"/>
              <a:t>3:</a:t>
            </a:r>
            <a:r>
              <a:rPr lang="ja-JP" altLang="en-US" sz="2000" dirty="0" smtClean="0"/>
              <a:t> </a:t>
            </a:r>
            <a:r>
              <a:rPr lang="en-US" altLang="ja-JP" sz="2000" dirty="0" smtClean="0"/>
              <a:t>←</a:t>
            </a:r>
            <a:r>
              <a:rPr lang="ja-JP" altLang="en-US" sz="2000" dirty="0" smtClean="0"/>
              <a:t> 間違え</a:t>
            </a:r>
            <a:endParaRPr lang="en-US" altLang="ja-JP" sz="2000" dirty="0" smtClean="0"/>
          </a:p>
          <a:p>
            <a:r>
              <a:rPr lang="ja-JP" altLang="ja-JP" sz="2000" dirty="0"/>
              <a:t> </a:t>
            </a:r>
            <a:r>
              <a:rPr lang="ja-JP" altLang="en-US" sz="2000" dirty="0" smtClean="0"/>
              <a:t>      </a:t>
            </a:r>
            <a:r>
              <a:rPr lang="en-US" altLang="ja-JP" sz="2000" dirty="0" smtClean="0"/>
              <a:t> </a:t>
            </a:r>
            <a:r>
              <a:rPr lang="en-US" altLang="ja-JP" sz="2000" dirty="0" err="1" smtClean="0"/>
              <a:t>printf</a:t>
            </a:r>
            <a:r>
              <a:rPr lang="en-US" altLang="ja-JP" sz="2000" dirty="0" smtClean="0"/>
              <a:t>("2</a:t>
            </a:r>
            <a:r>
              <a:rPr lang="ja-JP" altLang="en-US" sz="2000" dirty="0" smtClean="0"/>
              <a:t>足歩行動物です</a:t>
            </a:r>
            <a:r>
              <a:rPr lang="en-US" altLang="ja-JP" sz="2000" dirty="0" smtClean="0"/>
              <a:t>\n");</a:t>
            </a:r>
          </a:p>
          <a:p>
            <a:r>
              <a:rPr lang="en-US" altLang="ja-JP" sz="2000" dirty="0" smtClean="0"/>
              <a:t>     break;</a:t>
            </a:r>
          </a:p>
          <a:p>
            <a:r>
              <a:rPr lang="en-US" altLang="ja-JP" sz="2000" dirty="0" smtClean="0"/>
              <a:t>   case</a:t>
            </a:r>
            <a:r>
              <a:rPr lang="ja-JP" altLang="en-US" sz="2000" dirty="0" smtClean="0"/>
              <a:t> </a:t>
            </a:r>
            <a:r>
              <a:rPr lang="en-US" altLang="ja-JP" sz="2000" dirty="0" smtClean="0"/>
              <a:t>4:</a:t>
            </a:r>
            <a:endParaRPr lang="en-US" altLang="ja-JP" sz="2000" dirty="0"/>
          </a:p>
          <a:p>
            <a:r>
              <a:rPr lang="ja-JP" altLang="ja-JP" sz="2000" dirty="0"/>
              <a:t> </a:t>
            </a:r>
            <a:r>
              <a:rPr lang="ja-JP" altLang="en-US" sz="2000" dirty="0"/>
              <a:t>      </a:t>
            </a:r>
            <a:r>
              <a:rPr lang="en-US" altLang="ja-JP" sz="2000" dirty="0" smtClean="0"/>
              <a:t> </a:t>
            </a:r>
            <a:r>
              <a:rPr lang="en-US" altLang="ja-JP" sz="2000" dirty="0" err="1" smtClean="0"/>
              <a:t>printf</a:t>
            </a:r>
            <a:r>
              <a:rPr lang="en-US" altLang="ja-JP" sz="2000" dirty="0" smtClean="0"/>
              <a:t>("4</a:t>
            </a:r>
            <a:r>
              <a:rPr lang="ja-JP" altLang="en-US" sz="2000" dirty="0" smtClean="0"/>
              <a:t>足</a:t>
            </a:r>
            <a:r>
              <a:rPr lang="ja-JP" altLang="en-US" sz="2000" dirty="0"/>
              <a:t>歩行動物です</a:t>
            </a:r>
            <a:r>
              <a:rPr lang="en-US" altLang="ja-JP" sz="2000" dirty="0"/>
              <a:t>\n");</a:t>
            </a:r>
          </a:p>
          <a:p>
            <a:r>
              <a:rPr lang="en-US" altLang="ja-JP" sz="2000" dirty="0"/>
              <a:t>   </a:t>
            </a:r>
            <a:r>
              <a:rPr lang="en-US" altLang="ja-JP" sz="2000" dirty="0" smtClean="0"/>
              <a:t>  break;</a:t>
            </a:r>
          </a:p>
          <a:p>
            <a:r>
              <a:rPr lang="ja-JP" altLang="ja-JP" sz="2000" dirty="0"/>
              <a:t> </a:t>
            </a:r>
            <a:r>
              <a:rPr lang="ja-JP" altLang="en-US" sz="2000" dirty="0" smtClean="0"/>
              <a:t>    </a:t>
            </a:r>
            <a:r>
              <a:rPr lang="en-US" altLang="ja-JP" sz="2000" dirty="0" smtClean="0"/>
              <a:t>default:</a:t>
            </a:r>
          </a:p>
          <a:p>
            <a:r>
              <a:rPr lang="ja-JP" altLang="en-US" sz="2000" dirty="0" smtClean="0"/>
              <a:t>     </a:t>
            </a:r>
            <a:r>
              <a:rPr lang="en-US" altLang="ja-JP" sz="2000" dirty="0" err="1" smtClean="0"/>
              <a:t>printf</a:t>
            </a:r>
            <a:r>
              <a:rPr lang="en-US" altLang="ja-JP" sz="2000" dirty="0" smtClean="0"/>
              <a:t>("</a:t>
            </a:r>
            <a:r>
              <a:rPr lang="ja-JP" altLang="en-US" sz="2000" dirty="0" smtClean="0"/>
              <a:t>それ以外です</a:t>
            </a:r>
            <a:r>
              <a:rPr lang="en-US" altLang="ja-JP" sz="2000" dirty="0"/>
              <a:t>\n");</a:t>
            </a:r>
            <a:endParaRPr lang="en-US" altLang="ja-JP" sz="2000" dirty="0" smtClean="0"/>
          </a:p>
          <a:p>
            <a:r>
              <a:rPr lang="en-US" altLang="ja-JP" sz="2000" dirty="0"/>
              <a:t>  </a:t>
            </a:r>
            <a:r>
              <a:rPr lang="en-US" altLang="ja-JP" sz="2000" dirty="0" smtClean="0"/>
              <a:t>}</a:t>
            </a:r>
          </a:p>
          <a:p>
            <a:r>
              <a:rPr lang="en-US" altLang="ja-JP" sz="2000" dirty="0" smtClean="0"/>
              <a:t>}</a:t>
            </a:r>
          </a:p>
        </p:txBody>
      </p:sp>
    </p:spTree>
    <p:extLst>
      <p:ext uri="{BB962C8B-B14F-4D97-AF65-F5344CB8AC3E}">
        <p14:creationId xmlns:p14="http://schemas.microsoft.com/office/powerpoint/2010/main" val="21166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a:t>
            </a:r>
            <a:r>
              <a:rPr kumimoji="1" lang="en-US" altLang="ja-JP" dirty="0" smtClean="0"/>
              <a:t>=</a:t>
            </a:r>
            <a:r>
              <a:rPr kumimoji="1" lang="en-US" altLang="ja-JP" dirty="0" err="1" smtClean="0"/>
              <a:t>Syntax+Semantics</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プログラムを理解する場合：</a:t>
            </a:r>
            <a:endParaRPr kumimoji="1" lang="en-US" altLang="ja-JP" sz="2800" dirty="0" smtClean="0"/>
          </a:p>
          <a:p>
            <a:pPr lvl="1"/>
            <a:r>
              <a:rPr kumimoji="1" lang="ja-JP" altLang="en-US" sz="2400" dirty="0" smtClean="0"/>
              <a:t>例えば，プログラム保守で変更するような場合を考える．</a:t>
            </a:r>
            <a:endParaRPr kumimoji="1" lang="en-US" altLang="ja-JP" sz="2400" dirty="0" smtClean="0"/>
          </a:p>
          <a:p>
            <a:r>
              <a:rPr kumimoji="1" lang="en-US" altLang="ja-JP" sz="2800" dirty="0" smtClean="0"/>
              <a:t>Syntax</a:t>
            </a:r>
            <a:r>
              <a:rPr kumimoji="1" lang="ja-JP" altLang="en-US" sz="2800" dirty="0" smtClean="0"/>
              <a:t>／</a:t>
            </a:r>
            <a:r>
              <a:rPr kumimoji="1" lang="en-US" altLang="ja-JP" sz="2800" dirty="0" smtClean="0"/>
              <a:t>Semantics</a:t>
            </a:r>
            <a:r>
              <a:rPr kumimoji="1" lang="ja-JP" altLang="en-US" sz="2800" dirty="0" smtClean="0"/>
              <a:t> を正しく理解する必要がある</a:t>
            </a:r>
            <a:endParaRPr kumimoji="1" lang="en-US" altLang="ja-JP" sz="2800" dirty="0" smtClean="0"/>
          </a:p>
          <a:p>
            <a:pPr lvl="1"/>
            <a:r>
              <a:rPr lang="en-US" altLang="ja-JP" sz="2400" dirty="0" smtClean="0"/>
              <a:t>Syntax</a:t>
            </a:r>
            <a:r>
              <a:rPr lang="ja-JP" altLang="en-US" sz="2400" dirty="0" smtClean="0"/>
              <a:t> に間違えがあると，変更によってコンパイルエラーが発生する．</a:t>
            </a:r>
            <a:endParaRPr lang="en-US" altLang="ja-JP" sz="2400" dirty="0" smtClean="0"/>
          </a:p>
          <a:p>
            <a:pPr lvl="1"/>
            <a:r>
              <a:rPr kumimoji="1" lang="en-US" altLang="ja-JP" sz="2400" dirty="0" smtClean="0"/>
              <a:t>Semantics</a:t>
            </a:r>
            <a:r>
              <a:rPr kumimoji="1" lang="ja-JP" altLang="en-US" sz="2400" dirty="0" smtClean="0"/>
              <a:t> に間違えがあると，コンパイルは通るが，実行時に変更意図と異なる振る舞いになる．</a:t>
            </a:r>
            <a:endParaRPr kumimoji="1" lang="en-US" altLang="ja-JP" sz="2400" dirty="0" smtClean="0"/>
          </a:p>
          <a:p>
            <a:pPr lvl="1"/>
            <a:endParaRPr lang="en-US" altLang="ja-JP" sz="2400" dirty="0"/>
          </a:p>
          <a:p>
            <a:r>
              <a:rPr kumimoji="1" lang="en-US" altLang="ja-JP" dirty="0" smtClean="0"/>
              <a:t>Syntax</a:t>
            </a:r>
            <a:r>
              <a:rPr kumimoji="1" lang="ja-JP" altLang="en-US" dirty="0" smtClean="0"/>
              <a:t> はどう決まるか</a:t>
            </a:r>
            <a:r>
              <a:rPr kumimoji="1" lang="en-US" altLang="ja-JP" dirty="0" smtClean="0"/>
              <a:t>?</a:t>
            </a:r>
          </a:p>
          <a:p>
            <a:pPr lvl="1"/>
            <a:r>
              <a:rPr lang="ja-JP" altLang="en-US" dirty="0" smtClean="0"/>
              <a:t>今日は，</a:t>
            </a:r>
            <a:r>
              <a:rPr lang="en-US" altLang="ja-JP" dirty="0" smtClean="0"/>
              <a:t>Syntax</a:t>
            </a:r>
            <a:r>
              <a:rPr lang="ja-JP" altLang="en-US" dirty="0" smtClean="0"/>
              <a:t> の定義方法について解説</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5</a:t>
            </a:fld>
            <a:endParaRPr lang="en-US" altLang="ja-JP"/>
          </a:p>
        </p:txBody>
      </p:sp>
    </p:spTree>
    <p:extLst>
      <p:ext uri="{BB962C8B-B14F-4D97-AF65-F5344CB8AC3E}">
        <p14:creationId xmlns:p14="http://schemas.microsoft.com/office/powerpoint/2010/main" val="1518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プログラムの </a:t>
            </a:r>
            <a:r>
              <a:rPr kumimoji="1" lang="en-US" altLang="ja-JP" dirty="0" smtClean="0"/>
              <a:t>Syntax</a:t>
            </a:r>
            <a:r>
              <a:rPr kumimoji="1" lang="ja-JP" altLang="en-US" dirty="0" smtClean="0"/>
              <a:t> の表現</a:t>
            </a:r>
            <a:endParaRPr kumimoji="1" lang="ja-JP" altLang="en-US" dirty="0"/>
          </a:p>
        </p:txBody>
      </p:sp>
      <p:sp>
        <p:nvSpPr>
          <p:cNvPr id="3" name="コンテンツ プレースホルダー 2"/>
          <p:cNvSpPr>
            <a:spLocks noGrp="1"/>
          </p:cNvSpPr>
          <p:nvPr>
            <p:ph idx="1"/>
          </p:nvPr>
        </p:nvSpPr>
        <p:spPr>
          <a:xfrm>
            <a:off x="457200" y="1196752"/>
            <a:ext cx="8579296" cy="5112568"/>
          </a:xfrm>
        </p:spPr>
        <p:txBody>
          <a:bodyPr>
            <a:normAutofit lnSpcReduction="10000"/>
          </a:bodyPr>
          <a:lstStyle/>
          <a:p>
            <a:r>
              <a:rPr lang="ja-JP" altLang="en-US" dirty="0" smtClean="0"/>
              <a:t>「</a:t>
            </a:r>
            <a:r>
              <a:rPr lang="en-US" altLang="ja-JP" dirty="0"/>
              <a:t>Syntax</a:t>
            </a:r>
            <a:r>
              <a:rPr lang="ja-JP" altLang="en-US" dirty="0"/>
              <a:t>」は，どのように定義されるか</a:t>
            </a:r>
            <a:r>
              <a:rPr lang="en-US" altLang="ja-JP" dirty="0"/>
              <a:t>?</a:t>
            </a:r>
          </a:p>
          <a:p>
            <a:endParaRPr lang="en-US" altLang="ja-JP" dirty="0"/>
          </a:p>
          <a:p>
            <a:r>
              <a:rPr lang="ja-JP" altLang="en-US" dirty="0"/>
              <a:t>プログラムの文法を定義するための「メタ言語」</a:t>
            </a:r>
            <a:endParaRPr lang="en-US" altLang="ja-JP" dirty="0"/>
          </a:p>
          <a:p>
            <a:pPr lvl="1"/>
            <a:r>
              <a:rPr lang="ja-JP" altLang="en-US" dirty="0"/>
              <a:t>「メタ」＝高次な</a:t>
            </a:r>
            <a:endParaRPr lang="en-US" altLang="ja-JP" dirty="0"/>
          </a:p>
          <a:p>
            <a:pPr lvl="1"/>
            <a:r>
              <a:rPr lang="ja-JP" altLang="en-US" dirty="0"/>
              <a:t>言語定義のための言語 （次元が一つ上</a:t>
            </a:r>
            <a:r>
              <a:rPr lang="ja-JP" altLang="en-US" dirty="0" smtClean="0"/>
              <a:t>）</a:t>
            </a:r>
            <a:endParaRPr lang="en-US" altLang="ja-JP" dirty="0" smtClean="0"/>
          </a:p>
          <a:p>
            <a:endParaRPr lang="en-US" altLang="ja-JP" dirty="0" smtClean="0"/>
          </a:p>
          <a:p>
            <a:r>
              <a:rPr lang="ja-JP" altLang="en-US" dirty="0" smtClean="0"/>
              <a:t>プログラム言語には関係ないが・・・</a:t>
            </a:r>
            <a:endParaRPr lang="en-US" altLang="ja-JP" dirty="0" smtClean="0"/>
          </a:p>
          <a:p>
            <a:pPr lvl="1"/>
            <a:r>
              <a:rPr lang="ja-JP" altLang="en-US" dirty="0" smtClean="0"/>
              <a:t>メタデータ：データに対する付加的なデータ</a:t>
            </a:r>
            <a:endParaRPr lang="en-US" altLang="ja-JP" dirty="0" smtClean="0"/>
          </a:p>
          <a:p>
            <a:pPr lvl="2"/>
            <a:r>
              <a:rPr lang="ja-JP" altLang="en-US" dirty="0" smtClean="0"/>
              <a:t>データを要約したデータ</a:t>
            </a:r>
            <a:endParaRPr lang="en-US" altLang="ja-JP" dirty="0" smtClean="0"/>
          </a:p>
          <a:p>
            <a:pPr lvl="2"/>
            <a:r>
              <a:rPr lang="en-US" altLang="ja-JP" dirty="0" smtClean="0"/>
              <a:t>YouTube</a:t>
            </a:r>
            <a:r>
              <a:rPr lang="ja-JP" altLang="en-US" dirty="0" smtClean="0"/>
              <a:t> の動画ファイルの「タグ」とか．</a:t>
            </a:r>
            <a:endParaRPr lang="en-US" altLang="ja-JP"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6</a:t>
            </a:fld>
            <a:endParaRPr lang="en-US" altLang="ja-JP"/>
          </a:p>
        </p:txBody>
      </p:sp>
    </p:spTree>
    <p:extLst>
      <p:ext uri="{BB962C8B-B14F-4D97-AF65-F5344CB8AC3E}">
        <p14:creationId xmlns:p14="http://schemas.microsoft.com/office/powerpoint/2010/main" val="117226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アルファベット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文字の集合</a:t>
            </a:r>
            <a:r>
              <a:rPr lang="el-GR" altLang="ja-JP" i="1" dirty="0"/>
              <a:t>Σ</a:t>
            </a:r>
            <a:endParaRPr kumimoji="1" lang="en-US" altLang="ja-JP" dirty="0" smtClean="0"/>
          </a:p>
          <a:p>
            <a:endParaRPr lang="en-US" altLang="ja-JP" dirty="0"/>
          </a:p>
          <a:p>
            <a:r>
              <a:rPr kumimoji="1" lang="ja-JP" altLang="en-US" dirty="0" smtClean="0"/>
              <a:t>例：</a:t>
            </a:r>
            <a:endParaRPr kumimoji="1" lang="en-US" altLang="ja-JP" dirty="0" smtClean="0"/>
          </a:p>
          <a:p>
            <a:pPr lvl="1"/>
            <a:r>
              <a:rPr kumimoji="1" lang="ja-JP" altLang="en-US" dirty="0" smtClean="0"/>
              <a:t>機械語のアルファベット：</a:t>
            </a:r>
            <a:r>
              <a:rPr kumimoji="1" lang="en-US" altLang="ja-JP" dirty="0" smtClean="0"/>
              <a:t> </a:t>
            </a:r>
            <a:r>
              <a:rPr lang="el-GR" altLang="ja-JP" i="1" dirty="0" smtClean="0"/>
              <a:t>Σ</a:t>
            </a:r>
            <a:r>
              <a:rPr lang="en-US" altLang="ja-JP" i="1" dirty="0" smtClean="0"/>
              <a:t>=</a:t>
            </a:r>
            <a:r>
              <a:rPr kumimoji="1" lang="en-US" altLang="ja-JP" dirty="0" smtClean="0"/>
              <a:t>{0, 1}</a:t>
            </a:r>
            <a:endParaRPr lang="en-US" altLang="ja-JP" dirty="0"/>
          </a:p>
          <a:p>
            <a:pPr lvl="1"/>
            <a:r>
              <a:rPr lang="ja-JP" altLang="en-US" dirty="0"/>
              <a:t>英語の場合</a:t>
            </a:r>
            <a:r>
              <a:rPr lang="ja-JP" altLang="en-US" dirty="0" smtClean="0"/>
              <a:t>：</a:t>
            </a:r>
            <a:r>
              <a:rPr lang="en-US" altLang="ja-JP" dirty="0" smtClean="0"/>
              <a:t> </a:t>
            </a:r>
            <a:r>
              <a:rPr lang="en-US" altLang="ja-JP" dirty="0"/>
              <a:t> </a:t>
            </a:r>
            <a:r>
              <a:rPr lang="el-GR" altLang="ja-JP" i="1" dirty="0" smtClean="0"/>
              <a:t>Σ</a:t>
            </a:r>
            <a:r>
              <a:rPr lang="en-US" altLang="ja-JP" i="1" dirty="0" smtClean="0"/>
              <a:t>=</a:t>
            </a:r>
            <a:r>
              <a:rPr lang="en-US" altLang="ja-JP" dirty="0" smtClean="0"/>
              <a:t>{a,…, z, A,…, Z, 0, …, 9, </a:t>
            </a:r>
            <a:r>
              <a:rPr lang="ja-JP" altLang="en-US" dirty="0" smtClean="0"/>
              <a:t>記号</a:t>
            </a:r>
            <a:r>
              <a:rPr lang="en-US" altLang="ja-JP" dirty="0" smtClean="0"/>
              <a:t>} </a:t>
            </a:r>
            <a:endParaRPr lang="en-US" altLang="en-US" dirty="0"/>
          </a:p>
          <a:p>
            <a:pPr lvl="1"/>
            <a:r>
              <a:rPr lang="en-US" altLang="ja-JP" dirty="0"/>
              <a:t>C </a:t>
            </a:r>
            <a:r>
              <a:rPr lang="ja-JP" altLang="en-US" dirty="0"/>
              <a:t>言語</a:t>
            </a:r>
            <a:r>
              <a:rPr lang="ja-JP" altLang="en-US" dirty="0" smtClean="0"/>
              <a:t>の予約語の場合：</a:t>
            </a:r>
            <a:r>
              <a:rPr lang="en-US" altLang="ja-JP" dirty="0" smtClean="0"/>
              <a:t> </a:t>
            </a:r>
            <a:r>
              <a:rPr lang="el-GR" altLang="ja-JP" i="1" dirty="0" smtClean="0"/>
              <a:t>Σ</a:t>
            </a:r>
            <a:r>
              <a:rPr lang="en-US" altLang="ja-JP" i="1" dirty="0"/>
              <a:t>=</a:t>
            </a:r>
            <a:r>
              <a:rPr lang="en-US" altLang="ja-JP" dirty="0"/>
              <a:t>{a,…, </a:t>
            </a:r>
            <a:r>
              <a:rPr lang="en-US" altLang="ja-JP" dirty="0" smtClean="0"/>
              <a:t>z}</a:t>
            </a:r>
            <a:endParaRPr lang="en-US" altLang="ja-JP" dirty="0"/>
          </a:p>
          <a:p>
            <a:pPr lvl="1"/>
            <a:r>
              <a:rPr lang="ja-JP" altLang="en-US" dirty="0"/>
              <a:t>トランプの場合</a:t>
            </a:r>
            <a:r>
              <a:rPr lang="ja-JP" altLang="en-US" dirty="0" smtClean="0"/>
              <a:t>：</a:t>
            </a:r>
            <a:r>
              <a:rPr lang="en-US" altLang="ja-JP" dirty="0" smtClean="0"/>
              <a:t> </a:t>
            </a:r>
            <a:r>
              <a:rPr lang="en-US" altLang="ja-JP" dirty="0"/>
              <a:t> </a:t>
            </a:r>
            <a:r>
              <a:rPr lang="el-GR" altLang="ja-JP" i="1" dirty="0" smtClean="0"/>
              <a:t>Σ</a:t>
            </a:r>
            <a:r>
              <a:rPr lang="en-US" altLang="ja-JP" i="1" dirty="0" smtClean="0"/>
              <a:t>=</a:t>
            </a:r>
            <a:r>
              <a:rPr lang="en-US" altLang="ja-JP" dirty="0" smtClean="0"/>
              <a:t>{A</a:t>
            </a:r>
            <a:r>
              <a:rPr lang="ja-JP" altLang="en-US" dirty="0" smtClean="0"/>
              <a:t>，</a:t>
            </a:r>
            <a:r>
              <a:rPr lang="en-US" altLang="ja-JP" dirty="0" smtClean="0"/>
              <a:t>2, 3, …, 10, J, Q, K} </a:t>
            </a:r>
            <a:endParaRPr lang="en-US"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7</a:t>
            </a:fld>
            <a:endParaRPr lang="en-US" altLang="ja-JP"/>
          </a:p>
        </p:txBody>
      </p:sp>
    </p:spTree>
    <p:extLst>
      <p:ext uri="{BB962C8B-B14F-4D97-AF65-F5344CB8AC3E}">
        <p14:creationId xmlns:p14="http://schemas.microsoft.com/office/powerpoint/2010/main" val="217161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文字</a:t>
            </a:r>
            <a:r>
              <a:rPr lang="el-GR" altLang="ja-JP" i="1" dirty="0" smtClean="0"/>
              <a:t>Σ</a:t>
            </a:r>
            <a:r>
              <a:rPr lang="en-US" altLang="ja-JP" dirty="0" smtClean="0"/>
              <a:t> </a:t>
            </a:r>
            <a:r>
              <a:rPr kumimoji="1" lang="ja-JP" altLang="en-US" dirty="0" smtClean="0"/>
              <a:t>により構成されるの要素の列</a:t>
            </a:r>
            <a:r>
              <a:rPr lang="en-US" altLang="ja-JP" i="1" dirty="0" smtClean="0"/>
              <a:t>w</a:t>
            </a:r>
            <a:endParaRPr kumimoji="1" lang="en-US" altLang="ja-JP" dirty="0" smtClean="0"/>
          </a:p>
          <a:p>
            <a:endParaRPr lang="en-US" altLang="ja-JP" dirty="0"/>
          </a:p>
          <a:p>
            <a:r>
              <a:rPr kumimoji="1" lang="ja-JP" altLang="en-US" dirty="0" smtClean="0"/>
              <a:t>例：</a:t>
            </a:r>
            <a:endParaRPr kumimoji="1" lang="en-US" altLang="ja-JP" dirty="0" smtClean="0"/>
          </a:p>
          <a:p>
            <a:pPr lvl="1"/>
            <a:r>
              <a:rPr lang="ja-JP" altLang="en-US" dirty="0" smtClean="0"/>
              <a:t>機械語の場合：</a:t>
            </a:r>
            <a:r>
              <a:rPr lang="en-US" altLang="ja-JP" dirty="0" smtClean="0"/>
              <a:t> “</a:t>
            </a:r>
            <a:r>
              <a:rPr lang="en-US" altLang="ja-JP" dirty="0"/>
              <a:t>01010110”, </a:t>
            </a:r>
            <a:r>
              <a:rPr lang="en-US" altLang="ja-JP" dirty="0" smtClean="0"/>
              <a:t>“11111000”</a:t>
            </a:r>
          </a:p>
          <a:p>
            <a:pPr lvl="1"/>
            <a:r>
              <a:rPr kumimoji="1" lang="ja-JP" altLang="en-US" dirty="0" smtClean="0"/>
              <a:t>英語の場合：</a:t>
            </a:r>
            <a:r>
              <a:rPr kumimoji="1" lang="en-US" altLang="ja-JP" dirty="0" smtClean="0"/>
              <a:t> </a:t>
            </a:r>
            <a:r>
              <a:rPr lang="en-US" altLang="en-US" dirty="0" smtClean="0"/>
              <a:t>“This”, “is”, “a”, “car”, “.”</a:t>
            </a:r>
          </a:p>
          <a:p>
            <a:pPr lvl="1"/>
            <a:r>
              <a:rPr kumimoji="1" lang="en-US" altLang="ja-JP" dirty="0" smtClean="0"/>
              <a:t>C </a:t>
            </a:r>
            <a:r>
              <a:rPr kumimoji="1" lang="ja-JP" altLang="en-US" dirty="0" smtClean="0"/>
              <a:t>言語の予約語の場合：</a:t>
            </a:r>
            <a:r>
              <a:rPr kumimoji="1" lang="en-US" altLang="ja-JP" dirty="0" smtClean="0"/>
              <a:t> “if”, </a:t>
            </a:r>
            <a:r>
              <a:rPr lang="en-US" altLang="ja-JP" dirty="0" smtClean="0"/>
              <a:t>“for”, “break”</a:t>
            </a:r>
          </a:p>
          <a:p>
            <a:pPr lvl="1"/>
            <a:r>
              <a:rPr lang="ja-JP" altLang="en-US" dirty="0" smtClean="0"/>
              <a:t>トランプの場合：</a:t>
            </a:r>
            <a:r>
              <a:rPr lang="en-US" altLang="ja-JP" dirty="0" smtClean="0"/>
              <a:t>“A”</a:t>
            </a:r>
            <a:r>
              <a:rPr lang="en-US" altLang="ja-JP" dirty="0"/>
              <a:t>, </a:t>
            </a:r>
            <a:r>
              <a:rPr lang="en-US" altLang="ja-JP" dirty="0" smtClean="0"/>
              <a:t>“2”</a:t>
            </a:r>
            <a:r>
              <a:rPr lang="en-US" altLang="ja-JP" dirty="0"/>
              <a:t>, </a:t>
            </a:r>
            <a:r>
              <a:rPr lang="en-US" altLang="ja-JP" dirty="0" smtClean="0"/>
              <a:t>“3”</a:t>
            </a:r>
            <a:r>
              <a:rPr lang="en-US" altLang="ja-JP" dirty="0"/>
              <a:t>, </a:t>
            </a:r>
            <a:r>
              <a:rPr lang="en-US" altLang="ja-JP" dirty="0" smtClean="0"/>
              <a:t>“10”, “J”</a:t>
            </a:r>
            <a:r>
              <a:rPr lang="en-US" altLang="ja-JP" dirty="0"/>
              <a:t>, </a:t>
            </a:r>
            <a:r>
              <a:rPr lang="en-US" altLang="ja-JP" dirty="0" smtClean="0"/>
              <a:t>“Q”</a:t>
            </a:r>
            <a:endParaRPr kumimoji="1" lang="ja-JP" altLang="en-US" dirty="0"/>
          </a:p>
        </p:txBody>
      </p:sp>
      <p:sp>
        <p:nvSpPr>
          <p:cNvPr id="4" name="フッター プレースホルダー 3"/>
          <p:cNvSpPr>
            <a:spLocks noGrp="1"/>
          </p:cNvSpPr>
          <p:nvPr>
            <p:ph type="ftr" sz="quarter" idx="11"/>
          </p:nvPr>
        </p:nvSpPr>
        <p:spPr/>
        <p:txBody>
          <a:bodyPr/>
          <a:lstStyle/>
          <a:p>
            <a:pPr>
              <a:defRPr/>
            </a:pPr>
            <a:r>
              <a:rPr lang="ja-JP" altLang="en-US" smtClean="0"/>
              <a:t>プログラミング言語</a:t>
            </a:r>
            <a:endParaRPr lang="en-US" altLang="ja-JP"/>
          </a:p>
        </p:txBody>
      </p:sp>
      <p:sp>
        <p:nvSpPr>
          <p:cNvPr id="5" name="スライド番号プレースホルダー 4"/>
          <p:cNvSpPr>
            <a:spLocks noGrp="1"/>
          </p:cNvSpPr>
          <p:nvPr>
            <p:ph type="sldNum" sz="quarter" idx="12"/>
          </p:nvPr>
        </p:nvSpPr>
        <p:spPr/>
        <p:txBody>
          <a:bodyPr/>
          <a:lstStyle/>
          <a:p>
            <a:fld id="{245D9390-AD4F-4EBA-AA90-B99BC61DF73A}" type="slidenum">
              <a:rPr lang="en-US" altLang="ja-JP" smtClean="0"/>
              <a:pPr/>
              <a:t>8</a:t>
            </a:fld>
            <a:endParaRPr lang="en-US" altLang="ja-JP"/>
          </a:p>
        </p:txBody>
      </p:sp>
    </p:spTree>
    <p:extLst>
      <p:ext uri="{BB962C8B-B14F-4D97-AF65-F5344CB8AC3E}">
        <p14:creationId xmlns:p14="http://schemas.microsoft.com/office/powerpoint/2010/main" val="3980360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lesson01_prointro_20150409.pptx</Template>
  <TotalTime>11350</TotalTime>
  <Words>3895</Words>
  <Application>Microsoft Macintosh PowerPoint</Application>
  <PresentationFormat>画面に合わせる (4:3)</PresentationFormat>
  <Paragraphs>744</Paragraphs>
  <Slides>40</Slides>
  <Notes>2</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Office テーマ</vt:lpstr>
      <vt:lpstr>プログラミング言語</vt:lpstr>
      <vt:lpstr>プログラミング言語　第3回</vt:lpstr>
      <vt:lpstr>プログラムと文字，予約語</vt:lpstr>
      <vt:lpstr>言語と利用できる文字</vt:lpstr>
      <vt:lpstr>Syntax と Semantics</vt:lpstr>
      <vt:lpstr>プログラム=Syntax+Semantics</vt:lpstr>
      <vt:lpstr>プログラムの Syntax の表現</vt:lpstr>
      <vt:lpstr>アルファベット</vt:lpstr>
      <vt:lpstr>語</vt:lpstr>
      <vt:lpstr>言語</vt:lpstr>
      <vt:lpstr>文法</vt:lpstr>
      <vt:lpstr>プログラムの Syntax ＝文脈自由文法</vt:lpstr>
      <vt:lpstr>バッカス・ナウア記法 （BNF）</vt:lpstr>
      <vt:lpstr>BNF表現</vt:lpstr>
      <vt:lpstr>BNF 記法の記号</vt:lpstr>
      <vt:lpstr>例</vt:lpstr>
      <vt:lpstr>オートマトン</vt:lpstr>
      <vt:lpstr>代表的なオートマトンの種類</vt:lpstr>
      <vt:lpstr>オートマトンでの CFG 受理</vt:lpstr>
      <vt:lpstr>先ほどのCFG例の状態遷移表現</vt:lpstr>
      <vt:lpstr>入力「私は話す」に対する動作例 (1/8)</vt:lpstr>
      <vt:lpstr>入力「私は話す」に対する動作例 (2/8)</vt:lpstr>
      <vt:lpstr>入力「私は話す」に対する動作例 (3/8)</vt:lpstr>
      <vt:lpstr>入力「私は話す」に対する動作例 (4/8)</vt:lpstr>
      <vt:lpstr>入力「私は話す」に対する動作例 (5/8)</vt:lpstr>
      <vt:lpstr>入力「私は話す」に対する動作例 (6/8)</vt:lpstr>
      <vt:lpstr>入力「私は話す」に対する動作例 (7/8)</vt:lpstr>
      <vt:lpstr>入力「私は話す」に対する動作例 (8/8)</vt:lpstr>
      <vt:lpstr>誤入力「私太郎は話す」の場合の動作例 (1/4)</vt:lpstr>
      <vt:lpstr>誤入力「私太郎は話す」の場合の動作例 (2/4)</vt:lpstr>
      <vt:lpstr>誤入力「私太郎は話す」の場合の動作例 (3/4)</vt:lpstr>
      <vt:lpstr>誤入力「私太郎は話す」の場合の動作例 (4/4)</vt:lpstr>
      <vt:lpstr>コンパイラ言語の場合のプログラム評価</vt:lpstr>
      <vt:lpstr>CFG や BNF は何に使われるか？</vt:lpstr>
      <vt:lpstr>おまけ：状態遷移図作成の練習</vt:lpstr>
      <vt:lpstr>おまけ：問題の表現形式</vt:lpstr>
      <vt:lpstr>おまけ：状態遷移図</vt:lpstr>
      <vt:lpstr>練習問題</vt:lpstr>
      <vt:lpstr>解答例</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プログラミングの基礎　第1回</dc:title>
  <dc:creator>MATSUI Kazuhiro</dc:creator>
  <cp:lastModifiedBy>Masataka NAGURA</cp:lastModifiedBy>
  <cp:revision>429</cp:revision>
  <cp:lastPrinted>2014-09-17T03:27:48Z</cp:lastPrinted>
  <dcterms:created xsi:type="dcterms:W3CDTF">2010-09-21T04:21:58Z</dcterms:created>
  <dcterms:modified xsi:type="dcterms:W3CDTF">2015-10-01T05:06:11Z</dcterms:modified>
</cp:coreProperties>
</file>