
<file path=[Content_Types].xml><?xml version="1.0" encoding="utf-8"?>
<Types xmlns="http://schemas.openxmlformats.org/package/2006/content-types">
  <Default Extension="xml" ContentType="application/xml"/>
  <Default Extension="svg" ContentType="image/svg+xml"/>
  <Default Extension="jpeg" ContentType="image/jpeg"/>
  <Default Extension="rels" ContentType="application/vnd.openxmlformats-package.relationships+xml"/>
  <Default Extension="emf" ContentType="image/x-emf"/>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78" r:id="rId2"/>
  </p:sldMasterIdLst>
  <p:notesMasterIdLst>
    <p:notesMasterId r:id="rId19"/>
  </p:notesMasterIdLst>
  <p:sldIdLst>
    <p:sldId id="398" r:id="rId3"/>
    <p:sldId id="399" r:id="rId4"/>
    <p:sldId id="330" r:id="rId5"/>
    <p:sldId id="362" r:id="rId6"/>
    <p:sldId id="356" r:id="rId7"/>
    <p:sldId id="390" r:id="rId8"/>
    <p:sldId id="391" r:id="rId9"/>
    <p:sldId id="326" r:id="rId10"/>
    <p:sldId id="335" r:id="rId11"/>
    <p:sldId id="336" r:id="rId12"/>
    <p:sldId id="395" r:id="rId13"/>
    <p:sldId id="396" r:id="rId14"/>
    <p:sldId id="400" r:id="rId15"/>
    <p:sldId id="401" r:id="rId16"/>
    <p:sldId id="300" r:id="rId17"/>
    <p:sldId id="402"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83"/>
    <p:restoredTop sz="94648"/>
  </p:normalViewPr>
  <p:slideViewPr>
    <p:cSldViewPr>
      <p:cViewPr>
        <p:scale>
          <a:sx n="104" d="100"/>
          <a:sy n="104" d="100"/>
        </p:scale>
        <p:origin x="-1224" y="2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AU"/>
          </a:p>
        </p:txBody>
      </p:sp>
      <p:sp>
        <p:nvSpPr>
          <p:cNvPr id="3" name="日付プレースホルダー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6BE8B24-F9D3-4110-AA9D-782AE7974D37}" type="datetimeFigureOut">
              <a:rPr lang="en-AU" smtClean="0"/>
              <a:t>20/11/18</a:t>
            </a:fld>
            <a:endParaRPr lang="en-AU"/>
          </a:p>
        </p:txBody>
      </p:sp>
      <p:sp>
        <p:nvSpPr>
          <p:cNvPr id="4" name="スライド イメージ プレースホルダー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AU"/>
          </a:p>
        </p:txBody>
      </p:sp>
      <p:sp>
        <p:nvSpPr>
          <p:cNvPr id="5" name="ノート プレースホルダー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AU"/>
          </a:p>
        </p:txBody>
      </p:sp>
      <p:sp>
        <p:nvSpPr>
          <p:cNvPr id="6" name="フッター プレースホルダー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AU"/>
          </a:p>
        </p:txBody>
      </p:sp>
      <p:sp>
        <p:nvSpPr>
          <p:cNvPr id="7" name="スライド番号プレースホルダー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54978D8-D6EC-45EA-BB5A-183DD48D9533}" type="slidenum">
              <a:rPr lang="en-AU" smtClean="0"/>
              <a:t>‹#›</a:t>
            </a:fld>
            <a:endParaRPr lang="en-AU"/>
          </a:p>
        </p:txBody>
      </p:sp>
    </p:spTree>
    <p:extLst>
      <p:ext uri="{BB962C8B-B14F-4D97-AF65-F5344CB8AC3E}">
        <p14:creationId xmlns:p14="http://schemas.microsoft.com/office/powerpoint/2010/main" val="3881983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946400" y="860425"/>
            <a:ext cx="4129088" cy="2324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58648A-B8A2-478F-9681-0E82C847A11D}" type="slidenum">
              <a:rPr kumimoji="1" lang="ja-JP" altLang="en-US" sz="12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ja-JP" altLang="en-US" sz="1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2505527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946400" y="860425"/>
            <a:ext cx="4129088" cy="2324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58648A-B8A2-478F-9681-0E82C847A11D}" type="slidenum">
              <a:rPr kumimoji="1" lang="ja-JP" altLang="en-US" sz="12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ja-JP" altLang="en-US" sz="1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599231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946400" y="860425"/>
            <a:ext cx="4129088" cy="2324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58648A-B8A2-478F-9681-0E82C847A11D}" type="slidenum">
              <a:rPr kumimoji="1" lang="ja-JP" altLang="en-US" sz="12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ja-JP" altLang="en-US" sz="1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617892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大学の講義でスマートフォンやパソコンを使い、インターネット上で出席登録する場合，その時にシステムにログインするために</a:t>
            </a:r>
            <a:r>
              <a:rPr kumimoji="1" lang="en-US" altLang="ja-JP" dirty="0"/>
              <a:t>ID</a:t>
            </a:r>
            <a:r>
              <a:rPr kumimoji="1" lang="ja-JP" altLang="en-US" dirty="0"/>
              <a:t>とパスワードを用います。しかし、大学生の間ではパスワードを教え合う場面が見受けられる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代理出席の際にパスワードを聞いてしまう人はどんなこと人なのか？</a:t>
            </a:r>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58648A-B8A2-478F-9681-0E82C847A11D}" type="slidenum">
              <a:rPr kumimoji="1" lang="ja-JP" altLang="en-US" sz="12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ja-JP" altLang="en-US" sz="1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2391470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満点４点として</a:t>
            </a:r>
            <a:endParaRPr kumimoji="1" lang="en-US" altLang="ja-JP" dirty="0"/>
          </a:p>
          <a:p>
            <a:r>
              <a:rPr kumimoji="1" lang="ja-JP" altLang="en-US" dirty="0"/>
              <a:t>有意なものが多いのでパスワードを聞いてしまう人と知識の関連がある</a:t>
            </a:r>
            <a:endParaRPr kumimoji="1" lang="en-US" altLang="ja-JP" dirty="0"/>
          </a:p>
          <a:p>
            <a:r>
              <a:rPr kumimoji="1" lang="ja-JP" altLang="en-US" dirty="0"/>
              <a:t>またパスワードを聞いてしまう人は知識が乏しいという結果が出ました。</a:t>
            </a:r>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58648A-B8A2-478F-9681-0E82C847A11D}" type="slidenum">
              <a:rPr kumimoji="1" lang="ja-JP" altLang="en-US" sz="12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293146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パスワードを友人から聞いてもよいと考え，そのことを友人もしくは教職員から注意される意識も低い学生は情報セキュリティ知識の点数が低いと推察した</a:t>
            </a:r>
          </a:p>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58648A-B8A2-478F-9681-0E82C847A11D}" type="slidenum">
              <a:rPr kumimoji="1" lang="ja-JP" altLang="en-US" sz="12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617955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58648A-B8A2-478F-9681-0E82C847A11D}" type="slidenum">
              <a:rPr kumimoji="1" lang="ja-JP" altLang="en-US" sz="12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ja-JP" altLang="en-US" sz="1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3775945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946400" y="860425"/>
            <a:ext cx="4129088" cy="2324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58648A-B8A2-478F-9681-0E82C847A11D}" type="slidenum">
              <a:rPr kumimoji="1" lang="ja-JP" altLang="en-US" sz="12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975848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58648A-B8A2-478F-9681-0E82C847A11D}" type="slidenum">
              <a:rPr kumimoji="1" lang="ja-JP" altLang="en-US" sz="12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ja-JP" altLang="en-US" sz="1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4036677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58648A-B8A2-478F-9681-0E82C847A11D}" type="slidenum">
              <a:rPr kumimoji="1" lang="ja-JP" altLang="en-US" sz="12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ja-JP" altLang="en-US" sz="1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60606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58648A-B8A2-478F-9681-0E82C847A11D}" type="slidenum">
              <a:rPr kumimoji="1" lang="ja-JP" altLang="en-US" sz="12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ja-JP" altLang="en-US" sz="1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402226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524000" y="1122363"/>
            <a:ext cx="9144000" cy="2387600"/>
          </a:xfrm>
        </p:spPr>
        <p:txBody>
          <a:bodyPr anchor="b"/>
          <a:lstStyle>
            <a:lvl1pPr algn="ctr">
              <a:defRPr sz="6000">
                <a:latin typeface="+mj-ea"/>
                <a:ea typeface="+mj-ea"/>
              </a:defRPr>
            </a:lvl1pPr>
          </a:lstStyle>
          <a:p>
            <a:r>
              <a:rPr kumimoji="1" lang="ja-JP" altLang="en-US" dirty="0"/>
              <a:t>タイトル</a:t>
            </a:r>
          </a:p>
        </p:txBody>
      </p:sp>
      <p:sp>
        <p:nvSpPr>
          <p:cNvPr id="3" name="サブタイトル 2"/>
          <p:cNvSpPr>
            <a:spLocks noGrp="1"/>
          </p:cNvSpPr>
          <p:nvPr>
            <p:ph type="subTitle" idx="1" hasCustomPrompt="1"/>
          </p:nvPr>
        </p:nvSpPr>
        <p:spPr>
          <a:xfrm>
            <a:off x="1524000" y="3602040"/>
            <a:ext cx="9144000" cy="1655763"/>
          </a:xfrm>
        </p:spPr>
        <p:txBody>
          <a:bodyPr/>
          <a:lstStyle>
            <a:lvl1pPr marL="0" indent="0" algn="r">
              <a:lnSpc>
                <a:spcPct val="100000"/>
              </a:lnSpc>
              <a:buNone/>
              <a:defRPr sz="2400">
                <a:latin typeface="+mj-ea"/>
                <a:ea typeface="+mj-ea"/>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kumimoji="1" lang="ja-JP" altLang="en-US" dirty="0"/>
              <a:t>所属学部 所属学科　　　　　　　　　　　　　　　　　　　　　　　　　　　　　　　　　　　　　　　　　学番 氏名</a:t>
            </a:r>
            <a:endParaRPr kumimoji="1" lang="en-US" altLang="ja-JP" dirty="0"/>
          </a:p>
        </p:txBody>
      </p:sp>
      <p:pic>
        <p:nvPicPr>
          <p:cNvPr id="4" name="図 3"/>
          <p:cNvPicPr>
            <a:picLocks noChangeAspect="1"/>
          </p:cNvPicPr>
          <p:nvPr userDrawn="1"/>
        </p:nvPicPr>
        <p:blipFill>
          <a:blip r:embed="rId2"/>
          <a:stretch>
            <a:fillRect/>
          </a:stretch>
        </p:blipFill>
        <p:spPr>
          <a:xfrm>
            <a:off x="0" y="0"/>
            <a:ext cx="12192000" cy="6275294"/>
          </a:xfrm>
          <a:prstGeom prst="rect">
            <a:avLst/>
          </a:prstGeom>
        </p:spPr>
      </p:pic>
    </p:spTree>
    <p:extLst>
      <p:ext uri="{BB962C8B-B14F-4D97-AF65-F5344CB8AC3E}">
        <p14:creationId xmlns:p14="http://schemas.microsoft.com/office/powerpoint/2010/main" val="3904963281"/>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Tree>
    <p:extLst>
      <p:ext uri="{BB962C8B-B14F-4D97-AF65-F5344CB8AC3E}">
        <p14:creationId xmlns:p14="http://schemas.microsoft.com/office/powerpoint/2010/main" val="3850402809"/>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2" y="365129"/>
            <a:ext cx="2628900" cy="5811839"/>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7" y="365129"/>
            <a:ext cx="7734300" cy="5811839"/>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498409801"/>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524000" y="1122363"/>
            <a:ext cx="9144000" cy="2387600"/>
          </a:xfrm>
        </p:spPr>
        <p:txBody>
          <a:bodyPr anchor="b"/>
          <a:lstStyle>
            <a:lvl1pPr algn="ctr">
              <a:defRPr sz="6000">
                <a:latin typeface="+mj-ea"/>
                <a:ea typeface="+mj-ea"/>
              </a:defRPr>
            </a:lvl1pPr>
          </a:lstStyle>
          <a:p>
            <a:r>
              <a:rPr kumimoji="1" lang="ja-JP" altLang="en-US" dirty="0"/>
              <a:t>タイトル</a:t>
            </a:r>
          </a:p>
        </p:txBody>
      </p:sp>
      <p:sp>
        <p:nvSpPr>
          <p:cNvPr id="3" name="サブタイトル 2"/>
          <p:cNvSpPr>
            <a:spLocks noGrp="1"/>
          </p:cNvSpPr>
          <p:nvPr>
            <p:ph type="subTitle" idx="1" hasCustomPrompt="1"/>
          </p:nvPr>
        </p:nvSpPr>
        <p:spPr>
          <a:xfrm>
            <a:off x="1524000" y="3602040"/>
            <a:ext cx="9144000" cy="1655763"/>
          </a:xfrm>
        </p:spPr>
        <p:txBody>
          <a:bodyPr/>
          <a:lstStyle>
            <a:lvl1pPr marL="0" indent="0" algn="r">
              <a:lnSpc>
                <a:spcPct val="100000"/>
              </a:lnSpc>
              <a:buNone/>
              <a:defRPr sz="2400">
                <a:latin typeface="+mj-ea"/>
                <a:ea typeface="+mj-ea"/>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kumimoji="1" lang="ja-JP" altLang="en-US" dirty="0"/>
              <a:t>所属学部 所属学科　　　　　　　　　　　　　　　　　　　　　　　　　　　　　　　　　　　　　　　　　学番 氏名</a:t>
            </a:r>
            <a:endParaRPr kumimoji="1" lang="en-US" altLang="ja-JP" dirty="0"/>
          </a:p>
        </p:txBody>
      </p:sp>
      <p:pic>
        <p:nvPicPr>
          <p:cNvPr id="4" name="図 3"/>
          <p:cNvPicPr>
            <a:picLocks noChangeAspect="1"/>
          </p:cNvPicPr>
          <p:nvPr userDrawn="1"/>
        </p:nvPicPr>
        <p:blipFill>
          <a:blip r:embed="rId2"/>
          <a:stretch>
            <a:fillRect/>
          </a:stretch>
        </p:blipFill>
        <p:spPr>
          <a:xfrm>
            <a:off x="0" y="0"/>
            <a:ext cx="12192000" cy="6275294"/>
          </a:xfrm>
          <a:prstGeom prst="rect">
            <a:avLst/>
          </a:prstGeom>
        </p:spPr>
      </p:pic>
    </p:spTree>
    <p:extLst>
      <p:ext uri="{BB962C8B-B14F-4D97-AF65-F5344CB8AC3E}">
        <p14:creationId xmlns:p14="http://schemas.microsoft.com/office/powerpoint/2010/main" val="17193463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28437" y="188663"/>
            <a:ext cx="10515600" cy="870116"/>
          </a:xfrm>
        </p:spPr>
        <p:txBody>
          <a:bodyPr/>
          <a:lstStyle>
            <a:lvl1pPr algn="ctr">
              <a:lnSpc>
                <a:spcPct val="150000"/>
              </a:lnSpc>
              <a:defRPr sz="4400"/>
            </a:lvl1pPr>
          </a:lstStyle>
          <a:p>
            <a:r>
              <a:rPr kumimoji="1" lang="ja-JP" altLang="en-US" dirty="0"/>
              <a:t>主題</a:t>
            </a:r>
          </a:p>
        </p:txBody>
      </p:sp>
      <p:sp>
        <p:nvSpPr>
          <p:cNvPr id="3" name="コンテンツ プレースホルダー 2"/>
          <p:cNvSpPr>
            <a:spLocks noGrp="1"/>
          </p:cNvSpPr>
          <p:nvPr>
            <p:ph idx="1"/>
          </p:nvPr>
        </p:nvSpPr>
        <p:spPr>
          <a:xfrm>
            <a:off x="838200" y="1620254"/>
            <a:ext cx="10515600" cy="4556711"/>
          </a:xfrm>
        </p:spPr>
        <p:txBody>
          <a:bodyPr/>
          <a:lstStyle>
            <a:lvl1pPr marL="457189" indent="-457189" algn="l">
              <a:buFont typeface="Arial" panose="020B0604020202020204" pitchFamily="34" charset="0"/>
              <a:buChar char="•"/>
              <a:defRPr/>
            </a:lvl1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cxnSp>
        <p:nvCxnSpPr>
          <p:cNvPr id="8" name="直線コネクタ 7"/>
          <p:cNvCxnSpPr/>
          <p:nvPr userDrawn="1"/>
        </p:nvCxnSpPr>
        <p:spPr>
          <a:xfrm>
            <a:off x="838206" y="1058785"/>
            <a:ext cx="10696076" cy="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コンテンツ プレースホルダー 7"/>
          <p:cNvPicPr>
            <a:picLocks noChangeAspect="1"/>
          </p:cNvPicPr>
          <p:nvPr userDrawn="1"/>
        </p:nvPicPr>
        <p:blipFill>
          <a:blip r:embed="rId2" cstate="print">
            <a:lum bright="70000" contrast="-70000"/>
            <a:extLst>
              <a:ext uri="{28A0092B-C50C-407E-A947-70E740481C1C}">
                <a14:useLocalDpi xmlns:a14="http://schemas.microsoft.com/office/drawing/2010/main" val="0"/>
              </a:ext>
            </a:extLst>
          </a:blip>
          <a:stretch>
            <a:fillRect/>
          </a:stretch>
        </p:blipFill>
        <p:spPr>
          <a:xfrm>
            <a:off x="0" y="1"/>
            <a:ext cx="12192000" cy="6296820"/>
          </a:xfrm>
          <a:prstGeom prst="rect">
            <a:avLst/>
          </a:prstGeom>
          <a:effectLst>
            <a:glow rad="127000">
              <a:schemeClr val="bg1">
                <a:alpha val="50000"/>
              </a:schemeClr>
            </a:glow>
          </a:effectLst>
        </p:spPr>
      </p:pic>
    </p:spTree>
    <p:extLst>
      <p:ext uri="{BB962C8B-B14F-4D97-AF65-F5344CB8AC3E}">
        <p14:creationId xmlns:p14="http://schemas.microsoft.com/office/powerpoint/2010/main" val="260926155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1" y="1709753"/>
            <a:ext cx="10515600" cy="2852737"/>
          </a:xfrm>
        </p:spPr>
        <p:txBody>
          <a:bodyPr anchor="b"/>
          <a:lstStyle>
            <a:lvl1pPr>
              <a:defRPr sz="6000"/>
            </a:lvl1pPr>
          </a:lstStyle>
          <a:p>
            <a:r>
              <a:rPr kumimoji="1" lang="ja-JP" altLang="en-US"/>
              <a:t>マスター タイトルの書式設定</a:t>
            </a:r>
            <a:endParaRPr kumimoji="1" lang="ja-JP" altLang="en-US" dirty="0"/>
          </a:p>
        </p:txBody>
      </p:sp>
      <p:sp>
        <p:nvSpPr>
          <p:cNvPr id="3" name="テキスト プレースホルダー 2"/>
          <p:cNvSpPr>
            <a:spLocks noGrp="1"/>
          </p:cNvSpPr>
          <p:nvPr>
            <p:ph type="body" idx="1"/>
          </p:nvPr>
        </p:nvSpPr>
        <p:spPr>
          <a:xfrm>
            <a:off x="831851" y="4589478"/>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kumimoji="1" lang="ja-JP" altLang="en-US"/>
              <a:t>マスター テキストの書式設定</a:t>
            </a:r>
          </a:p>
        </p:txBody>
      </p:sp>
    </p:spTree>
    <p:extLst>
      <p:ext uri="{BB962C8B-B14F-4D97-AF65-F5344CB8AC3E}">
        <p14:creationId xmlns:p14="http://schemas.microsoft.com/office/powerpoint/2010/main" val="165237924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838200" y="1825625"/>
            <a:ext cx="5181600" cy="4351339"/>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9"/>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タイトル 1"/>
          <p:cNvSpPr>
            <a:spLocks noGrp="1"/>
          </p:cNvSpPr>
          <p:nvPr>
            <p:ph type="title" hasCustomPrompt="1"/>
          </p:nvPr>
        </p:nvSpPr>
        <p:spPr>
          <a:xfrm>
            <a:off x="928437" y="188663"/>
            <a:ext cx="10515600" cy="870116"/>
          </a:xfrm>
        </p:spPr>
        <p:txBody>
          <a:bodyPr/>
          <a:lstStyle>
            <a:lvl1pPr algn="ctr">
              <a:lnSpc>
                <a:spcPct val="150000"/>
              </a:lnSpc>
              <a:defRPr sz="4400"/>
            </a:lvl1pPr>
          </a:lstStyle>
          <a:p>
            <a:r>
              <a:rPr kumimoji="1" lang="ja-JP" altLang="en-US" dirty="0"/>
              <a:t>主題</a:t>
            </a:r>
          </a:p>
        </p:txBody>
      </p:sp>
      <p:cxnSp>
        <p:nvCxnSpPr>
          <p:cNvPr id="9" name="直線コネクタ 8"/>
          <p:cNvCxnSpPr/>
          <p:nvPr userDrawn="1"/>
        </p:nvCxnSpPr>
        <p:spPr>
          <a:xfrm>
            <a:off x="838206" y="1058785"/>
            <a:ext cx="10696076" cy="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userDrawn="1"/>
        </p:nvSpPr>
        <p:spPr>
          <a:xfrm>
            <a:off x="928437" y="1090879"/>
            <a:ext cx="10515600" cy="461665"/>
          </a:xfrm>
          <a:prstGeom prst="rect">
            <a:avLst/>
          </a:prstGeom>
          <a:noFill/>
        </p:spPr>
        <p:txBody>
          <a:bodyPr wrap="square" rtlCol="0">
            <a:spAutoFit/>
          </a:bodyPr>
          <a:lstStyle/>
          <a:p>
            <a:pPr algn="ctr"/>
            <a:r>
              <a:rPr kumimoji="1" lang="ja-JP" altLang="en-US" sz="2400" dirty="0"/>
              <a:t>副題（その都度テキストボックスを挿入）</a:t>
            </a:r>
          </a:p>
        </p:txBody>
      </p:sp>
    </p:spTree>
    <p:extLst>
      <p:ext uri="{BB962C8B-B14F-4D97-AF65-F5344CB8AC3E}">
        <p14:creationId xmlns:p14="http://schemas.microsoft.com/office/powerpoint/2010/main" val="424041004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9"/>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9"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7"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7"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411508849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3" name="タイトル 1"/>
          <p:cNvSpPr>
            <a:spLocks noGrp="1"/>
          </p:cNvSpPr>
          <p:nvPr>
            <p:ph type="title" hasCustomPrompt="1"/>
          </p:nvPr>
        </p:nvSpPr>
        <p:spPr>
          <a:xfrm>
            <a:off x="928437" y="188663"/>
            <a:ext cx="10515600" cy="870116"/>
          </a:xfrm>
        </p:spPr>
        <p:txBody>
          <a:bodyPr/>
          <a:lstStyle>
            <a:lvl1pPr algn="ctr">
              <a:lnSpc>
                <a:spcPct val="150000"/>
              </a:lnSpc>
              <a:defRPr sz="4400"/>
            </a:lvl1pPr>
          </a:lstStyle>
          <a:p>
            <a:r>
              <a:rPr kumimoji="1" lang="ja-JP" altLang="en-US" dirty="0"/>
              <a:t>主題</a:t>
            </a:r>
          </a:p>
        </p:txBody>
      </p:sp>
      <p:cxnSp>
        <p:nvCxnSpPr>
          <p:cNvPr id="4" name="直線コネクタ 3"/>
          <p:cNvCxnSpPr/>
          <p:nvPr userDrawn="1"/>
        </p:nvCxnSpPr>
        <p:spPr>
          <a:xfrm>
            <a:off x="838206" y="1058785"/>
            <a:ext cx="10696076" cy="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userDrawn="1"/>
        </p:nvSpPr>
        <p:spPr>
          <a:xfrm>
            <a:off x="928437" y="1090879"/>
            <a:ext cx="10515600" cy="461665"/>
          </a:xfrm>
          <a:prstGeom prst="rect">
            <a:avLst/>
          </a:prstGeom>
          <a:noFill/>
        </p:spPr>
        <p:txBody>
          <a:bodyPr wrap="square" rtlCol="0">
            <a:spAutoFit/>
          </a:bodyPr>
          <a:lstStyle/>
          <a:p>
            <a:pPr algn="ctr"/>
            <a:r>
              <a:rPr kumimoji="1" lang="ja-JP" altLang="en-US" sz="2400" dirty="0"/>
              <a:t>副題（その都度テキストボックスを挿入）</a:t>
            </a:r>
          </a:p>
        </p:txBody>
      </p:sp>
    </p:spTree>
    <p:extLst>
      <p:ext uri="{BB962C8B-B14F-4D97-AF65-F5344CB8AC3E}">
        <p14:creationId xmlns:p14="http://schemas.microsoft.com/office/powerpoint/2010/main" val="178697023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676875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4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kumimoji="1" lang="ja-JP" altLang="en-US"/>
              <a:t>マスター テキストの書式設定</a:t>
            </a:r>
          </a:p>
        </p:txBody>
      </p:sp>
    </p:spTree>
    <p:extLst>
      <p:ext uri="{BB962C8B-B14F-4D97-AF65-F5344CB8AC3E}">
        <p14:creationId xmlns:p14="http://schemas.microsoft.com/office/powerpoint/2010/main" val="271832996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28437" y="188663"/>
            <a:ext cx="10515600" cy="870116"/>
          </a:xfrm>
        </p:spPr>
        <p:txBody>
          <a:bodyPr/>
          <a:lstStyle>
            <a:lvl1pPr algn="ctr">
              <a:lnSpc>
                <a:spcPct val="150000"/>
              </a:lnSpc>
              <a:defRPr sz="4400"/>
            </a:lvl1pPr>
          </a:lstStyle>
          <a:p>
            <a:r>
              <a:rPr kumimoji="1" lang="ja-JP" altLang="en-US" dirty="0"/>
              <a:t>主題</a:t>
            </a:r>
          </a:p>
        </p:txBody>
      </p:sp>
      <p:sp>
        <p:nvSpPr>
          <p:cNvPr id="3" name="コンテンツ プレースホルダー 2"/>
          <p:cNvSpPr>
            <a:spLocks noGrp="1"/>
          </p:cNvSpPr>
          <p:nvPr>
            <p:ph idx="1"/>
          </p:nvPr>
        </p:nvSpPr>
        <p:spPr>
          <a:xfrm>
            <a:off x="838200" y="1620254"/>
            <a:ext cx="10515600" cy="4556711"/>
          </a:xfrm>
        </p:spPr>
        <p:txBody>
          <a:bodyPr/>
          <a:lstStyle>
            <a:lvl1pPr marL="457189" indent="-457189" algn="l">
              <a:buFont typeface="Arial" panose="020B0604020202020204" pitchFamily="34" charset="0"/>
              <a:buChar char="•"/>
              <a:defRPr/>
            </a:lvl1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cxnSp>
        <p:nvCxnSpPr>
          <p:cNvPr id="8" name="直線コネクタ 7"/>
          <p:cNvCxnSpPr/>
          <p:nvPr userDrawn="1"/>
        </p:nvCxnSpPr>
        <p:spPr>
          <a:xfrm>
            <a:off x="838206" y="1058785"/>
            <a:ext cx="10696076" cy="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コンテンツ プレースホルダー 7"/>
          <p:cNvPicPr>
            <a:picLocks noChangeAspect="1"/>
          </p:cNvPicPr>
          <p:nvPr userDrawn="1"/>
        </p:nvPicPr>
        <p:blipFill>
          <a:blip r:embed="rId2" cstate="print">
            <a:lum bright="70000" contrast="-70000"/>
            <a:extLst>
              <a:ext uri="{28A0092B-C50C-407E-A947-70E740481C1C}">
                <a14:useLocalDpi xmlns:a14="http://schemas.microsoft.com/office/drawing/2010/main" val="0"/>
              </a:ext>
            </a:extLst>
          </a:blip>
          <a:stretch>
            <a:fillRect/>
          </a:stretch>
        </p:blipFill>
        <p:spPr>
          <a:xfrm>
            <a:off x="0" y="1"/>
            <a:ext cx="12192000" cy="6296820"/>
          </a:xfrm>
          <a:prstGeom prst="rect">
            <a:avLst/>
          </a:prstGeom>
          <a:effectLst>
            <a:glow rad="127000">
              <a:schemeClr val="bg1">
                <a:alpha val="50000"/>
              </a:schemeClr>
            </a:glow>
          </a:effectLst>
        </p:spPr>
      </p:pic>
    </p:spTree>
    <p:extLst>
      <p:ext uri="{BB962C8B-B14F-4D97-AF65-F5344CB8AC3E}">
        <p14:creationId xmlns:p14="http://schemas.microsoft.com/office/powerpoint/2010/main" val="4022375369"/>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40"/>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kumimoji="1" lang="ja-JP" altLang="en-US"/>
              <a:t>図を追加</a:t>
            </a:r>
          </a:p>
        </p:txBody>
      </p:sp>
      <p:sp>
        <p:nvSpPr>
          <p:cNvPr id="4" name="テキスト プレースホルダー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kumimoji="1" lang="ja-JP" altLang="en-US"/>
              <a:t>マスター テキストの書式設定</a:t>
            </a:r>
          </a:p>
        </p:txBody>
      </p:sp>
    </p:spTree>
    <p:extLst>
      <p:ext uri="{BB962C8B-B14F-4D97-AF65-F5344CB8AC3E}">
        <p14:creationId xmlns:p14="http://schemas.microsoft.com/office/powerpoint/2010/main" val="53882163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Tree>
    <p:extLst>
      <p:ext uri="{BB962C8B-B14F-4D97-AF65-F5344CB8AC3E}">
        <p14:creationId xmlns:p14="http://schemas.microsoft.com/office/powerpoint/2010/main" val="314055241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2" y="365129"/>
            <a:ext cx="2628900" cy="5811839"/>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7" y="365129"/>
            <a:ext cx="7734300" cy="5811839"/>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39470925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1" y="1709753"/>
            <a:ext cx="10515600" cy="2852737"/>
          </a:xfrm>
        </p:spPr>
        <p:txBody>
          <a:bodyPr anchor="b"/>
          <a:lstStyle>
            <a:lvl1pPr>
              <a:defRPr sz="6000"/>
            </a:lvl1pPr>
          </a:lstStyle>
          <a:p>
            <a:r>
              <a:rPr kumimoji="1" lang="ja-JP" altLang="en-US"/>
              <a:t>マスター タイトルの書式設定</a:t>
            </a:r>
            <a:endParaRPr kumimoji="1" lang="ja-JP" altLang="en-US" dirty="0"/>
          </a:p>
        </p:txBody>
      </p:sp>
      <p:sp>
        <p:nvSpPr>
          <p:cNvPr id="3" name="テキスト プレースホルダー 2"/>
          <p:cNvSpPr>
            <a:spLocks noGrp="1"/>
          </p:cNvSpPr>
          <p:nvPr>
            <p:ph type="body" idx="1"/>
          </p:nvPr>
        </p:nvSpPr>
        <p:spPr>
          <a:xfrm>
            <a:off x="831851" y="4589478"/>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kumimoji="1" lang="ja-JP" altLang="en-US"/>
              <a:t>マスター テキストの書式設定</a:t>
            </a:r>
          </a:p>
        </p:txBody>
      </p:sp>
    </p:spTree>
    <p:extLst>
      <p:ext uri="{BB962C8B-B14F-4D97-AF65-F5344CB8AC3E}">
        <p14:creationId xmlns:p14="http://schemas.microsoft.com/office/powerpoint/2010/main" val="31505117"/>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838200" y="1825625"/>
            <a:ext cx="5181600" cy="4351339"/>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9"/>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タイトル 1"/>
          <p:cNvSpPr>
            <a:spLocks noGrp="1"/>
          </p:cNvSpPr>
          <p:nvPr>
            <p:ph type="title" hasCustomPrompt="1"/>
          </p:nvPr>
        </p:nvSpPr>
        <p:spPr>
          <a:xfrm>
            <a:off x="928437" y="188663"/>
            <a:ext cx="10515600" cy="870116"/>
          </a:xfrm>
        </p:spPr>
        <p:txBody>
          <a:bodyPr/>
          <a:lstStyle>
            <a:lvl1pPr algn="ctr">
              <a:lnSpc>
                <a:spcPct val="150000"/>
              </a:lnSpc>
              <a:defRPr sz="4400"/>
            </a:lvl1pPr>
          </a:lstStyle>
          <a:p>
            <a:r>
              <a:rPr kumimoji="1" lang="ja-JP" altLang="en-US" dirty="0"/>
              <a:t>主題</a:t>
            </a:r>
          </a:p>
        </p:txBody>
      </p:sp>
      <p:cxnSp>
        <p:nvCxnSpPr>
          <p:cNvPr id="9" name="直線コネクタ 8"/>
          <p:cNvCxnSpPr/>
          <p:nvPr userDrawn="1"/>
        </p:nvCxnSpPr>
        <p:spPr>
          <a:xfrm>
            <a:off x="838206" y="1058785"/>
            <a:ext cx="10696076" cy="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userDrawn="1"/>
        </p:nvSpPr>
        <p:spPr>
          <a:xfrm>
            <a:off x="928437" y="1090879"/>
            <a:ext cx="10515600" cy="461665"/>
          </a:xfrm>
          <a:prstGeom prst="rect">
            <a:avLst/>
          </a:prstGeom>
          <a:noFill/>
        </p:spPr>
        <p:txBody>
          <a:bodyPr wrap="square" rtlCol="0">
            <a:spAutoFit/>
          </a:bodyPr>
          <a:lstStyle/>
          <a:p>
            <a:pPr algn="ctr"/>
            <a:r>
              <a:rPr kumimoji="1" lang="ja-JP" altLang="en-US" sz="2400" dirty="0"/>
              <a:t>副題（その都度テキストボックスを挿入）</a:t>
            </a:r>
          </a:p>
        </p:txBody>
      </p:sp>
    </p:spTree>
    <p:extLst>
      <p:ext uri="{BB962C8B-B14F-4D97-AF65-F5344CB8AC3E}">
        <p14:creationId xmlns:p14="http://schemas.microsoft.com/office/powerpoint/2010/main" val="3804054434"/>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9"/>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9"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7"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7"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557014058"/>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3" name="タイトル 1"/>
          <p:cNvSpPr>
            <a:spLocks noGrp="1"/>
          </p:cNvSpPr>
          <p:nvPr>
            <p:ph type="title" hasCustomPrompt="1"/>
          </p:nvPr>
        </p:nvSpPr>
        <p:spPr>
          <a:xfrm>
            <a:off x="928437" y="188663"/>
            <a:ext cx="10515600" cy="870116"/>
          </a:xfrm>
        </p:spPr>
        <p:txBody>
          <a:bodyPr/>
          <a:lstStyle>
            <a:lvl1pPr algn="ctr">
              <a:lnSpc>
                <a:spcPct val="150000"/>
              </a:lnSpc>
              <a:defRPr sz="4400"/>
            </a:lvl1pPr>
          </a:lstStyle>
          <a:p>
            <a:r>
              <a:rPr kumimoji="1" lang="ja-JP" altLang="en-US" dirty="0"/>
              <a:t>主題</a:t>
            </a:r>
          </a:p>
        </p:txBody>
      </p:sp>
      <p:cxnSp>
        <p:nvCxnSpPr>
          <p:cNvPr id="4" name="直線コネクタ 3"/>
          <p:cNvCxnSpPr/>
          <p:nvPr userDrawn="1"/>
        </p:nvCxnSpPr>
        <p:spPr>
          <a:xfrm>
            <a:off x="838206" y="1058785"/>
            <a:ext cx="10696076" cy="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userDrawn="1"/>
        </p:nvSpPr>
        <p:spPr>
          <a:xfrm>
            <a:off x="928437" y="1090879"/>
            <a:ext cx="10515600" cy="461665"/>
          </a:xfrm>
          <a:prstGeom prst="rect">
            <a:avLst/>
          </a:prstGeom>
          <a:noFill/>
        </p:spPr>
        <p:txBody>
          <a:bodyPr wrap="square" rtlCol="0">
            <a:spAutoFit/>
          </a:bodyPr>
          <a:lstStyle/>
          <a:p>
            <a:pPr algn="ctr"/>
            <a:r>
              <a:rPr kumimoji="1" lang="ja-JP" altLang="en-US" sz="2400" dirty="0"/>
              <a:t>副題（その都度テキストボックスを挿入）</a:t>
            </a:r>
          </a:p>
        </p:txBody>
      </p:sp>
    </p:spTree>
    <p:extLst>
      <p:ext uri="{BB962C8B-B14F-4D97-AF65-F5344CB8AC3E}">
        <p14:creationId xmlns:p14="http://schemas.microsoft.com/office/powerpoint/2010/main" val="2152162242"/>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1417872"/>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4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kumimoji="1" lang="ja-JP" altLang="en-US"/>
              <a:t>マスター テキストの書式設定</a:t>
            </a:r>
          </a:p>
        </p:txBody>
      </p:sp>
    </p:spTree>
    <p:extLst>
      <p:ext uri="{BB962C8B-B14F-4D97-AF65-F5344CB8AC3E}">
        <p14:creationId xmlns:p14="http://schemas.microsoft.com/office/powerpoint/2010/main" val="686025666"/>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40"/>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kumimoji="1" lang="ja-JP" altLang="en-US"/>
              <a:t>図を追加</a:t>
            </a:r>
          </a:p>
        </p:txBody>
      </p:sp>
      <p:sp>
        <p:nvSpPr>
          <p:cNvPr id="4" name="テキスト プレースホルダー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kumimoji="1" lang="ja-JP" altLang="en-US"/>
              <a:t>マスター テキストの書式設定</a:t>
            </a:r>
          </a:p>
        </p:txBody>
      </p:sp>
    </p:spTree>
    <p:extLst>
      <p:ext uri="{BB962C8B-B14F-4D97-AF65-F5344CB8AC3E}">
        <p14:creationId xmlns:p14="http://schemas.microsoft.com/office/powerpoint/2010/main" val="1162075803"/>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146639" y="649058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フッター プレースホルダー 4"/>
          <p:cNvSpPr>
            <a:spLocks noGrp="1"/>
          </p:cNvSpPr>
          <p:nvPr>
            <p:ph type="ftr" sz="quarter" idx="3"/>
          </p:nvPr>
        </p:nvSpPr>
        <p:spPr>
          <a:xfrm>
            <a:off x="4038600" y="6356365"/>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a:t>研究事例</a:t>
            </a:r>
          </a:p>
        </p:txBody>
      </p:sp>
      <p:sp>
        <p:nvSpPr>
          <p:cNvPr id="6" name="スライド番号プレースホルダー 5"/>
          <p:cNvSpPr>
            <a:spLocks noGrp="1"/>
          </p:cNvSpPr>
          <p:nvPr>
            <p:ph type="sldNum" sz="quarter" idx="4"/>
          </p:nvPr>
        </p:nvSpPr>
        <p:spPr>
          <a:xfrm>
            <a:off x="8610600" y="635636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C51F4C-81CC-4C45-828C-E57D95D933EF}" type="slidenum">
              <a:rPr kumimoji="1" lang="ja-JP" altLang="en-US" smtClean="0"/>
              <a:t>‹#›</a:t>
            </a:fld>
            <a:endParaRPr kumimoji="1" lang="ja-JP" altLang="en-US"/>
          </a:p>
        </p:txBody>
      </p:sp>
      <p:sp>
        <p:nvSpPr>
          <p:cNvPr id="7" name="Rectangle 6"/>
          <p:cNvSpPr/>
          <p:nvPr userDrawn="1"/>
        </p:nvSpPr>
        <p:spPr>
          <a:xfrm>
            <a:off x="-11955" y="6338846"/>
            <a:ext cx="12192000" cy="5220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8"/>
          <p:cNvSpPr/>
          <p:nvPr userDrawn="1"/>
        </p:nvSpPr>
        <p:spPr>
          <a:xfrm>
            <a:off x="-1" y="6270953"/>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ooter Placeholder 4"/>
          <p:cNvSpPr txBox="1">
            <a:spLocks/>
          </p:cNvSpPr>
          <p:nvPr userDrawn="1"/>
        </p:nvSpPr>
        <p:spPr>
          <a:xfrm>
            <a:off x="146645" y="6355259"/>
            <a:ext cx="11444487" cy="491080"/>
          </a:xfrm>
          <a:prstGeom prst="rect">
            <a:avLst/>
          </a:prstGeom>
        </p:spPr>
        <p:txBody>
          <a:bodyPr vert="horz" lIns="91440" tIns="45720" rIns="91440" bIns="45720" rtlCol="0" anchor="ctr"/>
          <a:lstStyle>
            <a:defPPr>
              <a:defRPr lang="ja-JP"/>
            </a:defPPr>
            <a:lvl1pPr marL="0" algn="ctr" defTabSz="914400" rtl="0" eaLnBrk="1" latinLnBrk="0" hangingPunct="1">
              <a:defRPr kumimoji="1" sz="2000" b="1" kern="1200" cap="all" baseline="0">
                <a:solidFill>
                  <a:srgbClr val="FFFFFF"/>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000" baseline="0" dirty="0">
                <a:latin typeface="ＭＳ ゴシック" panose="020B0609070205080204" pitchFamily="49" charset="-128"/>
                <a:ea typeface="ＭＳ ゴシック" panose="020B0609070205080204" pitchFamily="49" charset="-128"/>
              </a:rPr>
              <a:t>関良明研究室</a:t>
            </a:r>
            <a:r>
              <a:rPr lang="en-US" altLang="ja-JP" sz="2000" baseline="0" dirty="0">
                <a:latin typeface="ＭＳ ゴシック" panose="020B0609070205080204" pitchFamily="49" charset="-128"/>
                <a:ea typeface="ＭＳ ゴシック" panose="020B0609070205080204" pitchFamily="49" charset="-128"/>
              </a:rPr>
              <a:t>(</a:t>
            </a:r>
            <a:r>
              <a:rPr lang="ja-JP" altLang="en-US" sz="2000" baseline="0" dirty="0">
                <a:latin typeface="ＭＳ ゴシック" panose="020B0609070205080204" pitchFamily="49" charset="-128"/>
                <a:ea typeface="ＭＳ ゴシック" panose="020B0609070205080204" pitchFamily="49" charset="-128"/>
              </a:rPr>
              <a:t>情報セキュリティ</a:t>
            </a:r>
            <a:r>
              <a:rPr lang="en-US" altLang="ja-JP" sz="2000" baseline="0" dirty="0" smtClean="0">
                <a:latin typeface="ＭＳ ゴシック" panose="020B0609070205080204" pitchFamily="49" charset="-128"/>
                <a:ea typeface="ＭＳ ゴシック" panose="020B0609070205080204" pitchFamily="49" charset="-128"/>
              </a:rPr>
              <a:t>)</a:t>
            </a:r>
            <a:r>
              <a:rPr lang="ja-JP" altLang="en-US" sz="2000" baseline="0" dirty="0" smtClean="0">
                <a:latin typeface="ＭＳ ゴシック" panose="020B0609070205080204" pitchFamily="49" charset="-128"/>
                <a:ea typeface="ＭＳ ゴシック" panose="020B0609070205080204" pitchFamily="49" charset="-128"/>
              </a:rPr>
              <a:t>　研究室</a:t>
            </a:r>
            <a:r>
              <a:rPr kumimoji="1" lang="ja-JP" altLang="en-US" sz="2000" b="1" kern="1200" cap="none" baseline="0" dirty="0" smtClean="0">
                <a:solidFill>
                  <a:srgbClr val="FFFFFF"/>
                </a:solidFill>
                <a:effectLst/>
                <a:latin typeface="Times New Roman" panose="02020603050405020304" pitchFamily="18" charset="0"/>
                <a:ea typeface="+mj-ea"/>
                <a:cs typeface="Times New Roman" panose="02020603050405020304" pitchFamily="18" charset="0"/>
              </a:rPr>
              <a:t>紹介</a:t>
            </a:r>
            <a:endParaRPr lang="ja-JP" altLang="en-US" sz="2000" baseline="0" dirty="0">
              <a:latin typeface="ＭＳ ゴシック" panose="020B0609070205080204" pitchFamily="49" charset="-128"/>
              <a:ea typeface="ＭＳ ゴシック" panose="020B0609070205080204" pitchFamily="49" charset="-128"/>
            </a:endParaRPr>
          </a:p>
        </p:txBody>
      </p:sp>
      <p:sp>
        <p:nvSpPr>
          <p:cNvPr id="10" name="Slide Number Placeholder 5"/>
          <p:cNvSpPr txBox="1">
            <a:spLocks/>
          </p:cNvSpPr>
          <p:nvPr userDrawn="1"/>
        </p:nvSpPr>
        <p:spPr>
          <a:xfrm>
            <a:off x="10848529" y="6437591"/>
            <a:ext cx="1371626"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3200" kern="1200">
                <a:solidFill>
                  <a:srgbClr val="FFFFFF"/>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fld id="{6E602DC5-B8D6-4EA0-A411-F31C8350CBBB}" type="slidenum">
              <a:rPr lang="ja-JP" altLang="en-US" sz="3200" smtClean="0"/>
              <a:pPr algn="ctr"/>
              <a:t>‹#›</a:t>
            </a:fld>
            <a:r>
              <a:rPr lang="en-US" altLang="ja-JP" sz="3200" dirty="0" smtClean="0"/>
              <a:t>/16</a:t>
            </a:r>
            <a:endParaRPr lang="ja-JP" altLang="en-US" sz="3200" dirty="0"/>
          </a:p>
        </p:txBody>
      </p:sp>
    </p:spTree>
    <p:extLst>
      <p:ext uri="{BB962C8B-B14F-4D97-AF65-F5344CB8AC3E}">
        <p14:creationId xmlns:p14="http://schemas.microsoft.com/office/powerpoint/2010/main" val="25315199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timing>
    <p:tnLst>
      <p:par>
        <p:cTn id="1" dur="indefinite" restart="never" nodeType="tmRoot"/>
      </p:par>
    </p:tnLst>
  </p:timing>
  <p:hf sldNum="0" hdr="0" dt="0"/>
  <p:txStyles>
    <p:titleStyle>
      <a:lvl1pPr algn="l" defTabSz="914377" rtl="0" eaLnBrk="1" latinLnBrk="0" hangingPunct="1">
        <a:lnSpc>
          <a:spcPct val="90000"/>
        </a:lnSpc>
        <a:spcBef>
          <a:spcPct val="0"/>
        </a:spcBef>
        <a:buNone/>
        <a:defRPr kumimoji="1" sz="4400" kern="1200">
          <a:solidFill>
            <a:schemeClr val="tx1"/>
          </a:solidFill>
          <a:latin typeface="+mj-e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kumimoji="1" sz="2800" kern="1200">
          <a:solidFill>
            <a:schemeClr val="tx1"/>
          </a:solidFill>
          <a:latin typeface="+mj-ea"/>
          <a:ea typeface="+mj-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kumimoji="1" sz="2400" kern="1200">
          <a:solidFill>
            <a:schemeClr val="tx1"/>
          </a:solidFill>
          <a:latin typeface="+mj-ea"/>
          <a:ea typeface="+mj-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kumimoji="1" sz="2000" kern="1200">
          <a:solidFill>
            <a:schemeClr val="tx1"/>
          </a:solidFill>
          <a:latin typeface="+mj-ea"/>
          <a:ea typeface="+mj-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j-ea"/>
          <a:ea typeface="+mj-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j-ea"/>
          <a:ea typeface="+mj-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146639" y="649058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フッター プレースホルダー 4"/>
          <p:cNvSpPr>
            <a:spLocks noGrp="1"/>
          </p:cNvSpPr>
          <p:nvPr>
            <p:ph type="ftr" sz="quarter" idx="3"/>
          </p:nvPr>
        </p:nvSpPr>
        <p:spPr>
          <a:xfrm>
            <a:off x="4038600" y="6356365"/>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a:t>研究事例</a:t>
            </a:r>
          </a:p>
        </p:txBody>
      </p:sp>
      <p:sp>
        <p:nvSpPr>
          <p:cNvPr id="6" name="スライド番号プレースホルダー 5"/>
          <p:cNvSpPr>
            <a:spLocks noGrp="1"/>
          </p:cNvSpPr>
          <p:nvPr>
            <p:ph type="sldNum" sz="quarter" idx="4"/>
          </p:nvPr>
        </p:nvSpPr>
        <p:spPr>
          <a:xfrm>
            <a:off x="8610600" y="635636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C51F4C-81CC-4C45-828C-E57D95D933EF}" type="slidenum">
              <a:rPr kumimoji="1" lang="ja-JP" altLang="en-US" smtClean="0"/>
              <a:t>‹#›</a:t>
            </a:fld>
            <a:endParaRPr kumimoji="1" lang="ja-JP" altLang="en-US"/>
          </a:p>
        </p:txBody>
      </p:sp>
      <p:sp>
        <p:nvSpPr>
          <p:cNvPr id="7" name="Rectangle 6"/>
          <p:cNvSpPr/>
          <p:nvPr userDrawn="1"/>
        </p:nvSpPr>
        <p:spPr>
          <a:xfrm>
            <a:off x="-11955" y="6338846"/>
            <a:ext cx="12192000" cy="5220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8"/>
          <p:cNvSpPr/>
          <p:nvPr userDrawn="1"/>
        </p:nvSpPr>
        <p:spPr>
          <a:xfrm>
            <a:off x="-1" y="6270953"/>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ooter Placeholder 4"/>
          <p:cNvSpPr txBox="1">
            <a:spLocks/>
          </p:cNvSpPr>
          <p:nvPr userDrawn="1"/>
        </p:nvSpPr>
        <p:spPr>
          <a:xfrm>
            <a:off x="146645" y="6355259"/>
            <a:ext cx="11444487" cy="491080"/>
          </a:xfrm>
          <a:prstGeom prst="rect">
            <a:avLst/>
          </a:prstGeom>
        </p:spPr>
        <p:txBody>
          <a:bodyPr vert="horz" lIns="91440" tIns="45720" rIns="91440" bIns="45720" rtlCol="0" anchor="ctr"/>
          <a:lstStyle>
            <a:defPPr>
              <a:defRPr lang="ja-JP"/>
            </a:defPPr>
            <a:lvl1pPr marL="0" algn="ctr" defTabSz="914400" rtl="0" eaLnBrk="1" latinLnBrk="0" hangingPunct="1">
              <a:defRPr kumimoji="1" sz="2000" b="1" kern="1200" cap="all" baseline="0">
                <a:solidFill>
                  <a:srgbClr val="FFFFFF"/>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000" baseline="0" dirty="0">
                <a:latin typeface="ＭＳ ゴシック" panose="020B0609070205080204" pitchFamily="49" charset="-128"/>
                <a:ea typeface="ＭＳ ゴシック" panose="020B0609070205080204" pitchFamily="49" charset="-128"/>
              </a:rPr>
              <a:t>関良明研究室</a:t>
            </a:r>
            <a:r>
              <a:rPr lang="en-US" altLang="ja-JP" sz="2000" baseline="0" dirty="0">
                <a:latin typeface="ＭＳ ゴシック" panose="020B0609070205080204" pitchFamily="49" charset="-128"/>
                <a:ea typeface="ＭＳ ゴシック" panose="020B0609070205080204" pitchFamily="49" charset="-128"/>
              </a:rPr>
              <a:t>(</a:t>
            </a:r>
            <a:r>
              <a:rPr lang="ja-JP" altLang="en-US" sz="2000" baseline="0" dirty="0">
                <a:latin typeface="ＭＳ ゴシック" panose="020B0609070205080204" pitchFamily="49" charset="-128"/>
                <a:ea typeface="ＭＳ ゴシック" panose="020B0609070205080204" pitchFamily="49" charset="-128"/>
              </a:rPr>
              <a:t>情報セキュリティ</a:t>
            </a:r>
            <a:r>
              <a:rPr lang="en-US" altLang="ja-JP" sz="2000" baseline="0" dirty="0">
                <a:latin typeface="ＭＳ ゴシック" panose="020B0609070205080204" pitchFamily="49" charset="-128"/>
                <a:ea typeface="ＭＳ ゴシック" panose="020B0609070205080204" pitchFamily="49" charset="-128"/>
              </a:rPr>
              <a:t>)</a:t>
            </a:r>
            <a:r>
              <a:rPr lang="ja-JP" altLang="en-US" sz="2000" baseline="0" dirty="0">
                <a:latin typeface="ＭＳ ゴシック" panose="020B0609070205080204" pitchFamily="49" charset="-128"/>
                <a:ea typeface="ＭＳ ゴシック" panose="020B0609070205080204" pitchFamily="49" charset="-128"/>
              </a:rPr>
              <a:t>　</a:t>
            </a:r>
            <a:r>
              <a:rPr kumimoji="1" lang="ja-JP" altLang="en-US" sz="2000" b="1" kern="1200" cap="none" baseline="0" dirty="0">
                <a:solidFill>
                  <a:srgbClr val="FFFFFF"/>
                </a:solidFill>
                <a:effectLst/>
                <a:latin typeface="Times New Roman" panose="02020603050405020304" pitchFamily="18" charset="0"/>
                <a:ea typeface="+mj-ea"/>
                <a:cs typeface="Times New Roman" panose="02020603050405020304" pitchFamily="18" charset="0"/>
              </a:rPr>
              <a:t>研究室紹介</a:t>
            </a:r>
            <a:endParaRPr lang="ja-JP" altLang="en-US" sz="2000" baseline="0" dirty="0">
              <a:latin typeface="ＭＳ ゴシック" panose="020B0609070205080204" pitchFamily="49" charset="-128"/>
              <a:ea typeface="ＭＳ ゴシック" panose="020B0609070205080204" pitchFamily="49" charset="-128"/>
            </a:endParaRPr>
          </a:p>
        </p:txBody>
      </p:sp>
      <p:sp>
        <p:nvSpPr>
          <p:cNvPr id="10" name="Slide Number Placeholder 5"/>
          <p:cNvSpPr txBox="1">
            <a:spLocks/>
          </p:cNvSpPr>
          <p:nvPr userDrawn="1"/>
        </p:nvSpPr>
        <p:spPr>
          <a:xfrm>
            <a:off x="10848529" y="6437591"/>
            <a:ext cx="1371626"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3200" kern="1200">
                <a:solidFill>
                  <a:srgbClr val="FFFFFF"/>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fld id="{6E602DC5-B8D6-4EA0-A411-F31C8350CBBB}" type="slidenum">
              <a:rPr lang="ja-JP" altLang="en-US" sz="3200" smtClean="0"/>
              <a:pPr algn="ctr"/>
              <a:t>‹#›</a:t>
            </a:fld>
            <a:r>
              <a:rPr lang="en-US" altLang="ja-JP" sz="3200" dirty="0" smtClean="0"/>
              <a:t>/16</a:t>
            </a:r>
            <a:endParaRPr lang="en-US" altLang="ja-JP" sz="3200" dirty="0"/>
          </a:p>
        </p:txBody>
      </p:sp>
    </p:spTree>
    <p:extLst>
      <p:ext uri="{BB962C8B-B14F-4D97-AF65-F5344CB8AC3E}">
        <p14:creationId xmlns:p14="http://schemas.microsoft.com/office/powerpoint/2010/main" val="320237534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hf sldNum="0" hdr="0" dt="0"/>
  <p:txStyles>
    <p:titleStyle>
      <a:lvl1pPr algn="l" defTabSz="914377" rtl="0" eaLnBrk="1" latinLnBrk="0" hangingPunct="1">
        <a:lnSpc>
          <a:spcPct val="90000"/>
        </a:lnSpc>
        <a:spcBef>
          <a:spcPct val="0"/>
        </a:spcBef>
        <a:buNone/>
        <a:defRPr kumimoji="1" sz="4400" kern="1200">
          <a:solidFill>
            <a:schemeClr val="tx1"/>
          </a:solidFill>
          <a:latin typeface="+mj-e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kumimoji="1" sz="2800" kern="1200">
          <a:solidFill>
            <a:schemeClr val="tx1"/>
          </a:solidFill>
          <a:latin typeface="+mj-ea"/>
          <a:ea typeface="+mj-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kumimoji="1" sz="2400" kern="1200">
          <a:solidFill>
            <a:schemeClr val="tx1"/>
          </a:solidFill>
          <a:latin typeface="+mj-ea"/>
          <a:ea typeface="+mj-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kumimoji="1" sz="2000" kern="1200">
          <a:solidFill>
            <a:schemeClr val="tx1"/>
          </a:solidFill>
          <a:latin typeface="+mj-ea"/>
          <a:ea typeface="+mj-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j-ea"/>
          <a:ea typeface="+mj-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j-ea"/>
          <a:ea typeface="+mj-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gif"/><Relationship Id="rId5" Type="http://schemas.openxmlformats.org/officeDocument/2006/relationships/image" Target="../media/image17.png"/><Relationship Id="rId6" Type="http://schemas.openxmlformats.org/officeDocument/2006/relationships/image" Target="../media/image18.jpeg"/><Relationship Id="rId7"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3" Type="http://schemas.openxmlformats.org/officeDocument/2006/relationships/hyperlink" Target="http://www.yc.tcu.ac.jp/~seki_lab/" TargetMode="External"/><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jpeg"/><Relationship Id="rId8"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8.svg"/><Relationship Id="rId5" Type="http://schemas.openxmlformats.org/officeDocument/2006/relationships/image" Target="../media/image5.png"/><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png"/><Relationship Id="rId5" Type="http://schemas.openxmlformats.org/officeDocument/2006/relationships/hyperlink" Target="http://free-illustrations.gatag.net/2014/02/03/160000.html" TargetMode="External"/><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3.svg"/><Relationship Id="rId5" Type="http://schemas.openxmlformats.org/officeDocument/2006/relationships/image" Target="../media/image9.png"/><Relationship Id="rId6" Type="http://schemas.openxmlformats.org/officeDocument/2006/relationships/image" Target="../media/image15.svg"/><Relationship Id="rId7" Type="http://schemas.openxmlformats.org/officeDocument/2006/relationships/image" Target="../media/image10.png"/><Relationship Id="rId8" Type="http://schemas.openxmlformats.org/officeDocument/2006/relationships/image" Target="../media/image17.svg"/><Relationship Id="rId9" Type="http://schemas.openxmlformats.org/officeDocument/2006/relationships/image" Target="../media/image11.png"/><Relationship Id="rId10" Type="http://schemas.openxmlformats.org/officeDocument/2006/relationships/image" Target="../media/image19.svg"/><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 Id="rId3" Type="http://schemas.openxmlformats.org/officeDocument/2006/relationships/hyperlink" Target="https://qrio.me/smartloc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p:nvPr/>
        </p:nvSpPr>
        <p:spPr>
          <a:xfrm>
            <a:off x="839724" y="620268"/>
            <a:ext cx="4837176" cy="2034539"/>
          </a:xfrm>
          <a:prstGeom prst="rect">
            <a:avLst/>
          </a:prstGeom>
          <a:blipFill>
            <a:blip r:embed="rId2" cstate="print"/>
            <a:stretch>
              <a:fillRect/>
            </a:stretch>
          </a:blipFill>
        </p:spPr>
        <p:txBody>
          <a:bodyPr wrap="square" lIns="0" tIns="0" rIns="0" bIns="0" rtlCol="0"/>
          <a:lstStyle/>
          <a:p>
            <a:endParaRPr/>
          </a:p>
        </p:txBody>
      </p:sp>
      <p:sp>
        <p:nvSpPr>
          <p:cNvPr id="6" name="object 4"/>
          <p:cNvSpPr txBox="1">
            <a:spLocks/>
          </p:cNvSpPr>
          <p:nvPr/>
        </p:nvSpPr>
        <p:spPr>
          <a:xfrm>
            <a:off x="3034664" y="4004894"/>
            <a:ext cx="6123305" cy="1489075"/>
          </a:xfrm>
          <a:prstGeom prst="rect">
            <a:avLst/>
          </a:prstGeom>
        </p:spPr>
        <p:txBody>
          <a:bodyPr vert="horz" wrap="square" lIns="0" tIns="12700" rIns="0" bIns="0" rtlCol="0" anchor="b">
            <a:spAutoFit/>
          </a:bodyPr>
          <a:lstStyle>
            <a:lvl1pPr algn="ctr" defTabSz="914377" rtl="0" eaLnBrk="1" latinLnBrk="0" hangingPunct="1">
              <a:lnSpc>
                <a:spcPct val="90000"/>
              </a:lnSpc>
              <a:spcBef>
                <a:spcPct val="0"/>
              </a:spcBef>
              <a:buNone/>
              <a:defRPr kumimoji="1" sz="6000" kern="1200">
                <a:solidFill>
                  <a:schemeClr val="tx1"/>
                </a:solidFill>
                <a:latin typeface="+mj-ea"/>
                <a:ea typeface="+mj-ea"/>
                <a:cs typeface="+mj-cs"/>
              </a:defRPr>
            </a:lvl1pPr>
          </a:lstStyle>
          <a:p>
            <a:pPr marL="12700">
              <a:lnSpc>
                <a:spcPct val="100000"/>
              </a:lnSpc>
              <a:spcBef>
                <a:spcPts val="100"/>
              </a:spcBef>
            </a:pPr>
            <a:r>
              <a:rPr lang="ja-JP" altLang="en-US" sz="9600" smtClean="0">
                <a:solidFill>
                  <a:srgbClr val="C00000"/>
                </a:solidFill>
              </a:rPr>
              <a:t>研究室紹介</a:t>
            </a:r>
            <a:endParaRPr lang="ja-JP" altLang="en-US" sz="9600" dirty="0"/>
          </a:p>
        </p:txBody>
      </p:sp>
    </p:spTree>
    <p:extLst>
      <p:ext uri="{BB962C8B-B14F-4D97-AF65-F5344CB8AC3E}">
        <p14:creationId xmlns:p14="http://schemas.microsoft.com/office/powerpoint/2010/main" val="59362317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D38CDDA-F007-458A-A308-F1EC26658A17}"/>
              </a:ext>
            </a:extLst>
          </p:cNvPr>
          <p:cNvSpPr>
            <a:spLocks noGrp="1"/>
          </p:cNvSpPr>
          <p:nvPr>
            <p:ph type="title"/>
          </p:nvPr>
        </p:nvSpPr>
        <p:spPr/>
        <p:txBody>
          <a:bodyPr>
            <a:normAutofit fontScale="90000"/>
          </a:bodyPr>
          <a:lstStyle/>
          <a:p>
            <a:r>
              <a:rPr kumimoji="1" lang="ja-JP" altLang="en-US" dirty="0"/>
              <a:t>概要</a:t>
            </a:r>
          </a:p>
        </p:txBody>
      </p:sp>
      <p:sp>
        <p:nvSpPr>
          <p:cNvPr id="7" name="テキスト ボックス 6">
            <a:extLst>
              <a:ext uri="{FF2B5EF4-FFF2-40B4-BE49-F238E27FC236}">
                <a16:creationId xmlns:a16="http://schemas.microsoft.com/office/drawing/2014/main" xmlns="" id="{49AD12EA-CCF4-4AB8-BBCA-19F9BD2AC30E}"/>
              </a:ext>
            </a:extLst>
          </p:cNvPr>
          <p:cNvSpPr txBox="1"/>
          <p:nvPr/>
        </p:nvSpPr>
        <p:spPr>
          <a:xfrm>
            <a:off x="839416" y="4293096"/>
            <a:ext cx="4951540"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スマートフォンを紛失した場合は，物理的な鍵を紛失するのと状況が異なる．スマートフォンには自宅の住所といった情報が記憶されている可能性があり，悪意のあるユーザに鍵と玄関の場所を教えてしまう状況になりかねない．</a:t>
            </a:r>
            <a:endParaRPr kumimoji="1" lang="ja-JP"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pic>
        <p:nvPicPr>
          <p:cNvPr id="1026" name="Picture 2" descr="無題">
            <a:extLst>
              <a:ext uri="{FF2B5EF4-FFF2-40B4-BE49-F238E27FC236}">
                <a16:creationId xmlns:a16="http://schemas.microsoft.com/office/drawing/2014/main" xmlns="" id="{B5D1A8CE-6C6C-4A0E-820D-474B2E5AC0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4945" y="2377623"/>
            <a:ext cx="4742794" cy="311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テキスト ボックス 10">
            <a:extLst>
              <a:ext uri="{FF2B5EF4-FFF2-40B4-BE49-F238E27FC236}">
                <a16:creationId xmlns:a16="http://schemas.microsoft.com/office/drawing/2014/main" xmlns="" id="{31D134F4-DBCF-4A7E-8227-4B4D4BDCA1AA}"/>
              </a:ext>
            </a:extLst>
          </p:cNvPr>
          <p:cNvSpPr txBox="1"/>
          <p:nvPr/>
        </p:nvSpPr>
        <p:spPr>
          <a:xfrm>
            <a:off x="695400" y="3933056"/>
            <a:ext cx="252028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リスクについて</a:t>
            </a:r>
          </a:p>
        </p:txBody>
      </p:sp>
      <p:sp>
        <p:nvSpPr>
          <p:cNvPr id="10" name="テキスト ボックス 9">
            <a:extLst>
              <a:ext uri="{FF2B5EF4-FFF2-40B4-BE49-F238E27FC236}">
                <a16:creationId xmlns:a16="http://schemas.microsoft.com/office/drawing/2014/main" xmlns="" id="{A1CA8191-75AC-4D67-A985-D1E360A1B5AE}"/>
              </a:ext>
            </a:extLst>
          </p:cNvPr>
          <p:cNvSpPr txBox="1"/>
          <p:nvPr/>
        </p:nvSpPr>
        <p:spPr>
          <a:xfrm>
            <a:off x="827174" y="2695275"/>
            <a:ext cx="5575530"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「鍵」は以下のデータから構成されていると考えられる．</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・本体の状態を判別</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・本体に実行させる動作</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・本体の識別</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3" name="テキスト ボックス 12">
            <a:extLst>
              <a:ext uri="{FF2B5EF4-FFF2-40B4-BE49-F238E27FC236}">
                <a16:creationId xmlns:a16="http://schemas.microsoft.com/office/drawing/2014/main" xmlns="" id="{67023C3C-266D-4889-B942-D73E983B805D}"/>
              </a:ext>
            </a:extLst>
          </p:cNvPr>
          <p:cNvSpPr txBox="1"/>
          <p:nvPr/>
        </p:nvSpPr>
        <p:spPr>
          <a:xfrm>
            <a:off x="6168007" y="5744610"/>
            <a:ext cx="5184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Bluetooth</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によるロックとスマホのペアリングのしくみ</a:t>
            </a:r>
            <a:endParaRPr kumimoji="1" lang="ja-JP"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2" name="テキスト ボックス 11">
            <a:extLst>
              <a:ext uri="{FF2B5EF4-FFF2-40B4-BE49-F238E27FC236}">
                <a16:creationId xmlns:a16="http://schemas.microsoft.com/office/drawing/2014/main" xmlns="" id="{2639E448-49A2-4793-878F-45E005D65B6B}"/>
              </a:ext>
            </a:extLst>
          </p:cNvPr>
          <p:cNvSpPr txBox="1"/>
          <p:nvPr/>
        </p:nvSpPr>
        <p:spPr>
          <a:xfrm>
            <a:off x="928436" y="1669711"/>
            <a:ext cx="466350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Bluetooth Low Energy</a:t>
            </a:r>
            <a:r>
              <a:rPr kumimoji="1" lang="ja-JP" altLang="ja-JP" sz="20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a:t>
            </a:r>
            <a:r>
              <a:rPr kumimoji="1" lang="en-US" altLang="ja-JP" sz="20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BLE</a:t>
            </a:r>
            <a:r>
              <a:rPr kumimoji="1" lang="ja-JP" altLang="en-US" sz="20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）による通信</a:t>
            </a:r>
          </a:p>
        </p:txBody>
      </p:sp>
    </p:spTree>
    <p:extLst>
      <p:ext uri="{BB962C8B-B14F-4D97-AF65-F5344CB8AC3E}">
        <p14:creationId xmlns:p14="http://schemas.microsoft.com/office/powerpoint/2010/main" val="142734955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年間スケジュール</a:t>
            </a:r>
            <a:endParaRPr kumimoji="1" lang="ja-JP" altLang="en-US" dirty="0"/>
          </a:p>
        </p:txBody>
      </p:sp>
      <p:sp>
        <p:nvSpPr>
          <p:cNvPr id="4" name="テキスト ボックス 3"/>
          <p:cNvSpPr txBox="1"/>
          <p:nvPr/>
        </p:nvSpPr>
        <p:spPr>
          <a:xfrm>
            <a:off x="623392" y="1484784"/>
            <a:ext cx="5102352" cy="4593565"/>
          </a:xfrm>
          <a:prstGeom prst="rect">
            <a:avLst/>
          </a:prstGeom>
          <a:noFill/>
        </p:spPr>
        <p:txBody>
          <a:bodyPr wrap="square" rtlCol="0">
            <a:spAutoFit/>
          </a:bodyPr>
          <a:lstStyle/>
          <a:p>
            <a:pPr marL="0" marR="0" lvl="0" indent="0" algn="ctr" defTabSz="914400" rtl="0" eaLnBrk="1" fontAlgn="auto" latinLnBrk="0" hangingPunct="1">
              <a:lnSpc>
                <a:spcPts val="27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事例研究 </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a:t>
            </a: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4</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研究室配属</a:t>
            </a:r>
            <a:endParaRPr kumimoji="1" lang="en-US" altLang="ja-JP"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5</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6</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横浜祭</a:t>
            </a:r>
            <a:r>
              <a:rPr kumimoji="1" lang="ja-JP" altLang="en-US" sz="1800" b="0" i="0" u="none" strike="noStrike" kern="1200" cap="none" spc="0" normalizeH="0" baseline="0" noProof="0" dirty="0" smtClean="0">
                <a:ln>
                  <a:noFill/>
                </a:ln>
                <a:solidFill>
                  <a:srgbClr val="FF0000"/>
                </a:solidFill>
                <a:effectLst/>
                <a:uLnTx/>
                <a:uFillTx/>
                <a:latin typeface="Calibri" panose="020F0502020204030204"/>
                <a:ea typeface="ＭＳ Ｐゴシック" panose="020B0600070205080204" pitchFamily="50" charset="-128"/>
                <a:cs typeface="+mn-cs"/>
              </a:rPr>
              <a:t>展示</a:t>
            </a:r>
            <a:r>
              <a:rPr kumimoji="1" lang="ja-JP" altLang="en-US" noProof="0" dirty="0">
                <a:solidFill>
                  <a:prstClr val="black"/>
                </a:solidFill>
                <a:latin typeface="Calibri" panose="020F0502020204030204"/>
                <a:ea typeface="ＭＳ Ｐゴシック" panose="020B0600070205080204" pitchFamily="50" charset="-128"/>
              </a:rPr>
              <a:t>　</a:t>
            </a:r>
            <a:r>
              <a:rPr kumimoji="1" lang="ja-JP" altLang="en-US" sz="1800" b="0" i="0" u="none" strike="noStrike" kern="1200" cap="none" spc="0" normalizeH="0" baseline="0" noProof="0" dirty="0" smtClean="0">
                <a:ln>
                  <a:noFill/>
                </a:ln>
                <a:solidFill>
                  <a:srgbClr val="FF0000"/>
                </a:solidFill>
                <a:effectLst/>
                <a:uLnTx/>
                <a:uFillTx/>
                <a:latin typeface="Calibri" panose="020F0502020204030204"/>
                <a:ea typeface="ＭＳ Ｐゴシック" panose="020B0600070205080204" pitchFamily="50" charset="-128"/>
                <a:cs typeface="+mn-cs"/>
              </a:rPr>
              <a:t>事例</a:t>
            </a:r>
            <a:r>
              <a:rPr kumimoji="1" lang="ja-JP"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研究テーマ決定</a:t>
            </a:r>
            <a:endParaRPr kumimoji="1" lang="en-US" altLang="ja-JP"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7</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a:lnSpc>
                <a:spcPts val="2700"/>
              </a:lnSpc>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8</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事例研究中間</a:t>
            </a:r>
            <a:r>
              <a:rPr kumimoji="1" lang="ja-JP" altLang="en-US" sz="1800" b="0" i="0" u="none" strike="noStrike" kern="1200" cap="none" spc="0" normalizeH="0" baseline="0" noProof="0" dirty="0" smtClean="0">
                <a:ln>
                  <a:noFill/>
                </a:ln>
                <a:solidFill>
                  <a:srgbClr val="FF0000"/>
                </a:solidFill>
                <a:effectLst/>
                <a:uLnTx/>
                <a:uFillTx/>
                <a:latin typeface="Calibri" panose="020F0502020204030204"/>
                <a:ea typeface="ＭＳ Ｐゴシック" panose="020B0600070205080204" pitchFamily="50" charset="-128"/>
                <a:cs typeface="+mn-cs"/>
              </a:rPr>
              <a:t>発表　</a:t>
            </a:r>
            <a:r>
              <a:rPr kumimoji="1" lang="ja-JP" altLang="en-US" dirty="0">
                <a:solidFill>
                  <a:srgbClr val="0070C0"/>
                </a:solidFill>
                <a:ea typeface="ＭＳ Ｐゴシック" panose="020B0600070205080204" pitchFamily="50" charset="-128"/>
              </a:rPr>
              <a:t>インターシップ</a:t>
            </a:r>
            <a:r>
              <a:rPr kumimoji="1" lang="ja-JP" altLang="en-US" dirty="0" smtClean="0">
                <a:solidFill>
                  <a:srgbClr val="0070C0"/>
                </a:solidFill>
                <a:ea typeface="ＭＳ Ｐゴシック" panose="020B0600070205080204" pitchFamily="50" charset="-128"/>
              </a:rPr>
              <a:t>参加</a:t>
            </a:r>
            <a:endParaRPr kumimoji="1" lang="en-US" altLang="ja-JP"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endParaRPr>
          </a:p>
          <a:p>
            <a:pPr>
              <a:lnSpc>
                <a:spcPts val="2700"/>
              </a:lnSpc>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9</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研究室</a:t>
            </a:r>
            <a:r>
              <a:rPr kumimoji="1" lang="ja-JP" altLang="en-US" sz="1800" b="0" i="0" u="none" strike="noStrike" kern="1200" cap="none" spc="0" normalizeH="0" baseline="0" noProof="0" dirty="0" smtClean="0">
                <a:ln>
                  <a:noFill/>
                </a:ln>
                <a:solidFill>
                  <a:srgbClr val="FF0000"/>
                </a:solidFill>
                <a:effectLst/>
                <a:uLnTx/>
                <a:uFillTx/>
                <a:latin typeface="Calibri" panose="020F0502020204030204"/>
                <a:ea typeface="ＭＳ Ｐゴシック" panose="020B0600070205080204" pitchFamily="50" charset="-128"/>
                <a:cs typeface="+mn-cs"/>
              </a:rPr>
              <a:t>合宿</a:t>
            </a:r>
            <a:r>
              <a:rPr kumimoji="1" lang="ja-JP" altLang="en-US" dirty="0">
                <a:solidFill>
                  <a:prstClr val="black"/>
                </a:solidFill>
                <a:latin typeface="Calibri" panose="020F0502020204030204"/>
                <a:ea typeface="ＭＳ Ｐゴシック" panose="020B0600070205080204" pitchFamily="50" charset="-128"/>
              </a:rPr>
              <a:t>　</a:t>
            </a:r>
            <a:r>
              <a:rPr kumimoji="1" lang="ja-JP" altLang="en-US" dirty="0">
                <a:solidFill>
                  <a:prstClr val="black"/>
                </a:solidFill>
                <a:ea typeface="ＭＳ Ｐゴシック" panose="020B0600070205080204" pitchFamily="50" charset="-128"/>
              </a:rPr>
              <a:t>部活動合宿</a:t>
            </a:r>
            <a:endParaRPr kumimoji="1" lang="en-US" altLang="ja-JP" dirty="0">
              <a:solidFill>
                <a:prstClr val="black"/>
              </a:solidFill>
              <a:ea typeface="ＭＳ Ｐゴシック" panose="020B0600070205080204" pitchFamily="50" charset="-128"/>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rPr>
              <a:t>10</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a:ln>
                  <a:noFill/>
                </a:ln>
                <a:solidFill>
                  <a:srgbClr val="0070C0"/>
                </a:solidFill>
                <a:effectLst/>
                <a:uLnTx/>
                <a:uFillTx/>
                <a:latin typeface="Calibri" panose="020F0502020204030204"/>
                <a:ea typeface="ＭＳ Ｐゴシック" panose="020B0600070205080204" pitchFamily="50" charset="-128"/>
                <a:cs typeface="+mn-cs"/>
              </a:rPr>
              <a:t>業界</a:t>
            </a:r>
            <a:r>
              <a:rPr kumimoji="1" lang="ja-JP" altLang="en-US" sz="1800" b="0" i="0" u="none" strike="noStrike" kern="1200" cap="none" spc="0" normalizeH="0" baseline="0" noProof="0" dirty="0" smtClean="0">
                <a:ln>
                  <a:noFill/>
                </a:ln>
                <a:solidFill>
                  <a:srgbClr val="0070C0"/>
                </a:solidFill>
                <a:effectLst/>
                <a:uLnTx/>
                <a:uFillTx/>
                <a:latin typeface="Calibri" panose="020F0502020204030204"/>
                <a:ea typeface="ＭＳ Ｐゴシック" panose="020B0600070205080204" pitchFamily="50" charset="-128"/>
                <a:cs typeface="+mn-cs"/>
              </a:rPr>
              <a:t>研究会</a:t>
            </a:r>
            <a:endParaRPr kumimoji="1" lang="en-US" altLang="ja-JP" sz="1800" b="0" i="0" u="none" strike="noStrike" kern="1200" cap="none" spc="0" normalizeH="0" baseline="0" noProof="0" dirty="0" smtClean="0">
              <a:ln>
                <a:noFill/>
              </a:ln>
              <a:solidFill>
                <a:srgbClr val="0070C0"/>
              </a:solidFill>
              <a:effectLst/>
              <a:uLnTx/>
              <a:uFillTx/>
              <a:latin typeface="Calibri" panose="020F0502020204030204"/>
              <a:ea typeface="ＭＳ Ｐゴシック" panose="020B0600070205080204" pitchFamily="50" charset="-128"/>
              <a:cs typeface="+mn-cs"/>
            </a:endParaRPr>
          </a:p>
          <a:p>
            <a:pPr>
              <a:lnSpc>
                <a:spcPts val="2700"/>
              </a:lnSpc>
              <a:defRPr/>
            </a:pPr>
            <a:r>
              <a:rPr kumimoji="1" lang="en-US" altLang="ja-JP" sz="1800" b="0" i="0" u="none" strike="noStrike" kern="120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rPr>
              <a:t>11</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en-US" altLang="ja-JP" dirty="0">
                <a:solidFill>
                  <a:srgbClr val="FF0000"/>
                </a:solidFill>
                <a:ea typeface="ＭＳ Ｐゴシック" panose="020B0600070205080204" pitchFamily="50" charset="-128"/>
              </a:rPr>
              <a:t> That’s</a:t>
            </a:r>
            <a:r>
              <a:rPr kumimoji="1" lang="ja-JP" altLang="en-US" dirty="0" smtClean="0">
                <a:solidFill>
                  <a:srgbClr val="FF0000"/>
                </a:solidFill>
                <a:ea typeface="ＭＳ Ｐゴシック" panose="020B0600070205080204" pitchFamily="50" charset="-128"/>
              </a:rPr>
              <a:t>ゼミナール　</a:t>
            </a:r>
            <a:r>
              <a:rPr kumimoji="1" lang="ja-JP" altLang="en-US" sz="1800" b="0" i="0" u="none" strike="noStrike" kern="1200" cap="none" spc="0" normalizeH="0" baseline="0" noProof="0" dirty="0" smtClean="0">
                <a:ln>
                  <a:noFill/>
                </a:ln>
                <a:solidFill>
                  <a:srgbClr val="0070C0"/>
                </a:solidFill>
                <a:effectLst/>
                <a:uLnTx/>
                <a:uFillTx/>
                <a:latin typeface="Calibri" panose="020F0502020204030204"/>
                <a:ea typeface="ＭＳ Ｐゴシック" panose="020B0600070205080204" pitchFamily="50" charset="-128"/>
                <a:cs typeface="+mn-cs"/>
              </a:rPr>
              <a:t>企業研究</a:t>
            </a:r>
            <a:endParaRPr kumimoji="1" lang="en-US" altLang="ja-JP"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endParaRPr>
          </a:p>
          <a:p>
            <a:pPr>
              <a:lnSpc>
                <a:spcPts val="2700"/>
              </a:lnSpc>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12</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dirty="0">
                <a:solidFill>
                  <a:srgbClr val="0070C0"/>
                </a:solidFill>
                <a:ea typeface="ＭＳ Ｐゴシック" panose="020B0600070205080204" pitchFamily="50" charset="-128"/>
              </a:rPr>
              <a:t>インターシップ参加</a:t>
            </a:r>
            <a:endParaRPr kumimoji="1" lang="en-US" altLang="ja-JP" dirty="0">
              <a:solidFill>
                <a:srgbClr val="0070C0"/>
              </a:solidFill>
              <a:ea typeface="ＭＳ Ｐゴシック" panose="020B0600070205080204" pitchFamily="50" charset="-128"/>
            </a:endParaRPr>
          </a:p>
          <a:p>
            <a:pPr>
              <a:lnSpc>
                <a:spcPts val="2700"/>
              </a:lnSpc>
              <a:defRPr/>
            </a:pPr>
            <a:r>
              <a:rPr kumimoji="1" lang="en-US" altLang="ja-JP" sz="1800" b="0" i="0" u="none" strike="noStrike" kern="120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rPr>
              <a:t>  </a:t>
            </a: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1</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dirty="0">
                <a:solidFill>
                  <a:srgbClr val="0070C0"/>
                </a:solidFill>
                <a:ea typeface="ＭＳ Ｐゴシック" panose="020B0600070205080204" pitchFamily="50" charset="-128"/>
              </a:rPr>
              <a:t>インターシップ</a:t>
            </a:r>
            <a:r>
              <a:rPr kumimoji="1" lang="ja-JP" altLang="en-US" dirty="0" smtClean="0">
                <a:solidFill>
                  <a:srgbClr val="0070C0"/>
                </a:solidFill>
                <a:ea typeface="ＭＳ Ｐゴシック" panose="020B0600070205080204" pitchFamily="50" charset="-128"/>
              </a:rPr>
              <a:t>参加</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2</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smtClean="0">
                <a:ln>
                  <a:noFill/>
                </a:ln>
                <a:solidFill>
                  <a:srgbClr val="FF0000"/>
                </a:solidFill>
                <a:effectLst/>
                <a:uLnTx/>
                <a:uFillTx/>
                <a:latin typeface="Calibri" panose="020F0502020204030204"/>
                <a:ea typeface="ＭＳ Ｐゴシック" panose="020B0600070205080204" pitchFamily="50" charset="-128"/>
                <a:cs typeface="+mn-cs"/>
              </a:rPr>
              <a:t>事例</a:t>
            </a:r>
            <a:r>
              <a:rPr kumimoji="1" lang="ja-JP"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研究発表</a:t>
            </a:r>
            <a:endParaRPr kumimoji="1" lang="en-US" altLang="ja-JP"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endParaRPr>
          </a:p>
          <a:p>
            <a:pPr lvl="0">
              <a:lnSpc>
                <a:spcPts val="2700"/>
              </a:lnSpc>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a:t>
            </a: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3</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smtClean="0">
                <a:ln>
                  <a:noFill/>
                </a:ln>
                <a:solidFill>
                  <a:srgbClr val="FF0000"/>
                </a:solidFill>
                <a:effectLst/>
                <a:uLnTx/>
                <a:uFillTx/>
                <a:latin typeface="Calibri" panose="020F0502020204030204"/>
                <a:ea typeface="ＭＳ Ｐゴシック" panose="020B0600070205080204" pitchFamily="50" charset="-128"/>
                <a:cs typeface="+mn-cs"/>
              </a:rPr>
              <a:t>事例</a:t>
            </a:r>
            <a:r>
              <a:rPr kumimoji="1" lang="ja-JP"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研究概論</a:t>
            </a:r>
            <a:r>
              <a:rPr kumimoji="1" lang="ja-JP" altLang="en-US" sz="1800" b="0" i="0" u="none" strike="noStrike" kern="1200" cap="none" spc="0" normalizeH="0" baseline="0" noProof="0" dirty="0" smtClean="0">
                <a:ln>
                  <a:noFill/>
                </a:ln>
                <a:solidFill>
                  <a:srgbClr val="FF0000"/>
                </a:solidFill>
                <a:effectLst/>
                <a:uLnTx/>
                <a:uFillTx/>
                <a:latin typeface="Calibri" panose="020F0502020204030204"/>
                <a:ea typeface="ＭＳ Ｐゴシック" panose="020B0600070205080204" pitchFamily="50" charset="-128"/>
                <a:cs typeface="+mn-cs"/>
              </a:rPr>
              <a:t>提出　</a:t>
            </a:r>
            <a:r>
              <a:rPr kumimoji="1" lang="ja-JP" altLang="en-US" dirty="0">
                <a:solidFill>
                  <a:srgbClr val="0070C0"/>
                </a:solidFill>
                <a:ea typeface="ＭＳ Ｐゴシック" panose="020B0600070205080204" pitchFamily="50" charset="-128"/>
              </a:rPr>
              <a:t>志望する企業を定める</a:t>
            </a:r>
            <a:endParaRPr kumimoji="1" lang="en-US" altLang="ja-JP"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endParaRPr>
          </a:p>
        </p:txBody>
      </p:sp>
      <p:sp>
        <p:nvSpPr>
          <p:cNvPr id="5" name="テキスト ボックス 4"/>
          <p:cNvSpPr txBox="1"/>
          <p:nvPr/>
        </p:nvSpPr>
        <p:spPr>
          <a:xfrm>
            <a:off x="3874155" y="1058779"/>
            <a:ext cx="462416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就職する</a:t>
            </a:r>
            <a:r>
              <a:rPr kumimoji="1" lang="ja-JP" altLang="en-US" sz="2800" b="0" i="0" u="none" strike="noStrike" kern="120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rPr>
              <a:t>場合</a:t>
            </a:r>
            <a:endParaRPr kumimoji="1" lang="ja-JP"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8" name="テキスト ボックス 7"/>
          <p:cNvSpPr txBox="1"/>
          <p:nvPr/>
        </p:nvSpPr>
        <p:spPr>
          <a:xfrm>
            <a:off x="6312409" y="1484784"/>
            <a:ext cx="5879591" cy="4593565"/>
          </a:xfrm>
          <a:prstGeom prst="rect">
            <a:avLst/>
          </a:prstGeom>
          <a:noFill/>
        </p:spPr>
        <p:txBody>
          <a:bodyPr wrap="square" rtlCol="0">
            <a:spAutoFit/>
          </a:bodyPr>
          <a:lstStyle/>
          <a:p>
            <a:pPr marL="0" marR="0" lvl="0" indent="0" algn="ctr" defTabSz="914400" rtl="0" eaLnBrk="1" fontAlgn="auto" latinLnBrk="0" hangingPunct="1">
              <a:lnSpc>
                <a:spcPts val="27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卒業研究</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a:t>
            </a: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4</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a:ln>
                  <a:noFill/>
                </a:ln>
                <a:solidFill>
                  <a:srgbClr val="0070C0"/>
                </a:solidFill>
                <a:effectLst/>
                <a:uLnTx/>
                <a:uFillTx/>
                <a:latin typeface="Calibri" panose="020F0502020204030204"/>
                <a:ea typeface="ＭＳ Ｐゴシック" panose="020B0600070205080204" pitchFamily="50" charset="-128"/>
                <a:cs typeface="+mn-cs"/>
              </a:rPr>
              <a:t>内々</a:t>
            </a:r>
            <a:r>
              <a:rPr kumimoji="1" lang="ja-JP" altLang="en-US" sz="1800" b="0" i="0" u="none" strike="noStrike" kern="1200" cap="none" spc="0" normalizeH="0" baseline="0" noProof="0" dirty="0" smtClean="0">
                <a:ln>
                  <a:noFill/>
                </a:ln>
                <a:solidFill>
                  <a:srgbClr val="0070C0"/>
                </a:solidFill>
                <a:effectLst/>
                <a:uLnTx/>
                <a:uFillTx/>
                <a:latin typeface="Calibri" panose="020F0502020204030204"/>
                <a:ea typeface="ＭＳ Ｐゴシック" panose="020B0600070205080204" pitchFamily="50" charset="-128"/>
                <a:cs typeface="+mn-cs"/>
              </a:rPr>
              <a:t>定</a:t>
            </a:r>
            <a:r>
              <a:rPr kumimoji="1" lang="ja-JP" altLang="en-US" dirty="0">
                <a:solidFill>
                  <a:prstClr val="black"/>
                </a:solidFill>
                <a:latin typeface="Calibri" panose="020F0502020204030204"/>
                <a:ea typeface="ＭＳ Ｐゴシック" panose="020B0600070205080204" pitchFamily="50" charset="-128"/>
              </a:rPr>
              <a:t>　</a:t>
            </a:r>
            <a:r>
              <a:rPr kumimoji="1" lang="ja-JP" altLang="en-US" sz="1800" b="0" i="0" u="none" strike="noStrike" kern="1200" cap="none" spc="0" normalizeH="0" baseline="0" noProof="0" dirty="0" smtClean="0">
                <a:ln>
                  <a:noFill/>
                </a:ln>
                <a:solidFill>
                  <a:srgbClr val="FF0000"/>
                </a:solidFill>
                <a:effectLst/>
                <a:uLnTx/>
                <a:uFillTx/>
                <a:latin typeface="Calibri" panose="020F0502020204030204"/>
                <a:ea typeface="ＭＳ Ｐゴシック" panose="020B0600070205080204" pitchFamily="50" charset="-128"/>
                <a:cs typeface="+mn-cs"/>
              </a:rPr>
              <a:t>卒業</a:t>
            </a:r>
            <a:r>
              <a:rPr kumimoji="1" lang="ja-JP"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研究テーマ決定</a:t>
            </a:r>
            <a:endParaRPr kumimoji="1" lang="en-US" altLang="ja-JP"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5</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endParaRPr kumimoji="1" lang="en-US" altLang="ja-JP" sz="1800" b="0" i="0" u="none" strike="noStrike" kern="1200" cap="none" spc="0" normalizeH="0" baseline="0" noProof="0" dirty="0">
              <a:ln>
                <a:noFill/>
              </a:ln>
              <a:solidFill>
                <a:srgbClr val="0070C0"/>
              </a:solidFill>
              <a:effectLst/>
              <a:uLnTx/>
              <a:uFillTx/>
              <a:latin typeface="Calibri" panose="020F0502020204030204"/>
              <a:ea typeface="ＭＳ Ｐゴシック" panose="020B0600070205080204" pitchFamily="50" charset="-128"/>
              <a:cs typeface="+mn-cs"/>
            </a:endParaRPr>
          </a:p>
          <a:p>
            <a:pPr>
              <a:lnSpc>
                <a:spcPts val="2700"/>
              </a:lnSpc>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6</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smtClean="0">
                <a:ln>
                  <a:noFill/>
                </a:ln>
                <a:solidFill>
                  <a:srgbClr val="0070C0"/>
                </a:solidFill>
                <a:effectLst/>
                <a:uLnTx/>
                <a:uFillTx/>
                <a:latin typeface="Calibri" panose="020F0502020204030204"/>
                <a:ea typeface="ＭＳ Ｐゴシック" panose="020B0600070205080204" pitchFamily="50" charset="-128"/>
                <a:cs typeface="+mn-cs"/>
              </a:rPr>
              <a:t>内定</a:t>
            </a:r>
            <a:r>
              <a:rPr kumimoji="1" lang="ja-JP" altLang="en-US" dirty="0">
                <a:solidFill>
                  <a:prstClr val="black"/>
                </a:solidFill>
                <a:latin typeface="Calibri" panose="020F0502020204030204"/>
                <a:ea typeface="ＭＳ Ｐゴシック" panose="020B0600070205080204" pitchFamily="50" charset="-128"/>
              </a:rPr>
              <a:t>　</a:t>
            </a:r>
            <a:r>
              <a:rPr kumimoji="1" lang="ja-JP" altLang="en-US" dirty="0">
                <a:solidFill>
                  <a:srgbClr val="FF0000"/>
                </a:solidFill>
                <a:ea typeface="ＭＳ Ｐゴシック" panose="020B0600070205080204" pitchFamily="50" charset="-128"/>
              </a:rPr>
              <a:t>横浜祭展示</a:t>
            </a:r>
            <a:endParaRPr kumimoji="1" lang="en-US" altLang="ja-JP" dirty="0">
              <a:solidFill>
                <a:srgbClr val="0070C0"/>
              </a:solidFill>
              <a:ea typeface="ＭＳ Ｐゴシック" panose="020B0600070205080204" pitchFamily="50" charset="-128"/>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rPr>
              <a:t>  </a:t>
            </a: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7</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endParaRPr kumimoji="1" lang="en-US" altLang="ja-JP" sz="1800" b="0" i="0" u="none" strike="noStrike" kern="120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endParaRPr>
          </a:p>
          <a:p>
            <a:pPr>
              <a:lnSpc>
                <a:spcPts val="2700"/>
              </a:lnSpc>
              <a:defRPr/>
            </a:pPr>
            <a:r>
              <a:rPr kumimoji="1" lang="en-US" altLang="ja-JP" sz="1800" b="0" i="0" u="none" strike="noStrike" kern="120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rPr>
              <a:t>  </a:t>
            </a: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8</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dirty="0">
                <a:solidFill>
                  <a:srgbClr val="FF0000"/>
                </a:solidFill>
                <a:ea typeface="ＭＳ Ｐゴシック" panose="020B0600070205080204" pitchFamily="50" charset="-128"/>
              </a:rPr>
              <a:t>卒業研究中間発表</a:t>
            </a:r>
            <a:endParaRPr kumimoji="1" lang="en-US" altLang="ja-JP" dirty="0">
              <a:solidFill>
                <a:srgbClr val="0070C0"/>
              </a:solidFill>
              <a:ea typeface="ＭＳ Ｐゴシック" panose="020B0600070205080204" pitchFamily="50" charset="-128"/>
            </a:endParaRPr>
          </a:p>
          <a:p>
            <a:pPr>
              <a:lnSpc>
                <a:spcPts val="2700"/>
              </a:lnSpc>
              <a:defRPr/>
            </a:pPr>
            <a:r>
              <a:rPr kumimoji="1" lang="en-US" altLang="ja-JP" sz="1800" b="0" i="0" u="none" strike="noStrike" kern="120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rPr>
              <a:t>  </a:t>
            </a: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9</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dirty="0">
                <a:solidFill>
                  <a:srgbClr val="FF0000"/>
                </a:solidFill>
                <a:ea typeface="ＭＳ Ｐゴシック" panose="020B0600070205080204" pitchFamily="50" charset="-128"/>
              </a:rPr>
              <a:t>研究室</a:t>
            </a:r>
            <a:r>
              <a:rPr kumimoji="1" lang="ja-JP" altLang="en-US" dirty="0" smtClean="0">
                <a:solidFill>
                  <a:srgbClr val="FF0000"/>
                </a:solidFill>
                <a:ea typeface="ＭＳ Ｐゴシック" panose="020B0600070205080204" pitchFamily="50" charset="-128"/>
              </a:rPr>
              <a:t>合宿</a:t>
            </a:r>
            <a:endParaRPr kumimoji="1" lang="en-US" altLang="ja-JP" sz="1800" b="0" i="0" u="none" strike="noStrike" kern="120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rPr>
              <a:t>10</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a:ln>
                  <a:noFill/>
                </a:ln>
                <a:solidFill>
                  <a:srgbClr val="0070C0"/>
                </a:solidFill>
                <a:effectLst/>
                <a:uLnTx/>
                <a:uFillTx/>
                <a:latin typeface="Calibri" panose="020F0502020204030204"/>
                <a:ea typeface="ＭＳ Ｐゴシック" panose="020B0600070205080204" pitchFamily="50" charset="-128"/>
                <a:cs typeface="+mn-cs"/>
              </a:rPr>
              <a:t>内定式</a:t>
            </a:r>
            <a:endParaRPr kumimoji="1" lang="en-US" altLang="ja-JP" sz="1800" b="0" i="0" u="none" strike="noStrike" kern="1200" cap="none" spc="0" normalizeH="0" baseline="0" noProof="0" dirty="0">
              <a:ln>
                <a:noFill/>
              </a:ln>
              <a:solidFill>
                <a:srgbClr val="0070C0"/>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11</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卒業研究本論仮提出</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a:t>
            </a:r>
            <a:endParaRPr kumimoji="1" lang="en-US" altLang="ja-JP" sz="1800" b="0" i="0" u="none" strike="noStrike" kern="1200" cap="none" spc="0" normalizeH="0" baseline="0" noProof="0" dirty="0">
              <a:ln>
                <a:noFill/>
              </a:ln>
              <a:solidFill>
                <a:srgbClr val="0070C0"/>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12</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卒業研究概要仮提出</a:t>
            </a:r>
            <a:endParaRPr kumimoji="1" lang="en-US" altLang="ja-JP"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1</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卒業研究概論及び本論提出</a:t>
            </a:r>
            <a:endParaRPr kumimoji="1" lang="en-US" altLang="ja-JP"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2</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卒業研究発表</a:t>
            </a:r>
            <a:endParaRPr kumimoji="1" lang="en-US" altLang="ja-JP"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a:t>
            </a: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3</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卒業</a:t>
            </a:r>
            <a:endParaRPr kumimoji="1" lang="en-US" altLang="ja-JP"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37412939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年間スケジュール</a:t>
            </a:r>
            <a:endParaRPr kumimoji="1" lang="ja-JP" altLang="en-US" dirty="0"/>
          </a:p>
        </p:txBody>
      </p:sp>
      <p:sp>
        <p:nvSpPr>
          <p:cNvPr id="4" name="テキスト ボックス 3"/>
          <p:cNvSpPr txBox="1"/>
          <p:nvPr/>
        </p:nvSpPr>
        <p:spPr>
          <a:xfrm>
            <a:off x="3505200" y="1348098"/>
            <a:ext cx="6324600" cy="4593565"/>
          </a:xfrm>
          <a:prstGeom prst="rect">
            <a:avLst/>
          </a:prstGeom>
          <a:noFill/>
        </p:spPr>
        <p:txBody>
          <a:bodyPr wrap="square" rtlCol="0">
            <a:spAutoFit/>
          </a:bodyPr>
          <a:lstStyle/>
          <a:p>
            <a:pPr marL="0" marR="0" lvl="0" indent="0" algn="ctr" defTabSz="914400" rtl="0" eaLnBrk="1" fontAlgn="auto" latinLnBrk="0" hangingPunct="1">
              <a:lnSpc>
                <a:spcPts val="2700"/>
              </a:lnSpc>
              <a:spcBef>
                <a:spcPts val="0"/>
              </a:spcBef>
              <a:spcAft>
                <a:spcPts val="0"/>
              </a:spcAft>
              <a:buClrTx/>
              <a:buSzTx/>
              <a:buFontTx/>
              <a:buNone/>
              <a:tabLst/>
              <a:defRPr/>
            </a:pPr>
            <a:endParaRPr kumimoji="1" lang="en-US" altLang="ja-JP" dirty="0">
              <a:solidFill>
                <a:prstClr val="black"/>
              </a:solidFill>
              <a:latin typeface="Calibri" panose="020F0502020204030204"/>
              <a:ea typeface="ＭＳ Ｐゴシック" panose="020B0600070205080204" pitchFamily="50" charset="-128"/>
            </a:endParaRPr>
          </a:p>
          <a:p>
            <a:pPr marL="0" marR="0" lvl="0" indent="0" defTabSz="914400" rtl="0" eaLnBrk="1" fontAlgn="auto" latinLnBrk="0" hangingPunct="1">
              <a:lnSpc>
                <a:spcPts val="2700"/>
              </a:lnSpc>
              <a:spcBef>
                <a:spcPts val="0"/>
              </a:spcBef>
              <a:spcAft>
                <a:spcPts val="0"/>
              </a:spcAft>
              <a:buClrTx/>
              <a:buSzTx/>
              <a:buFontTx/>
              <a:buNone/>
              <a:tabLst/>
              <a:defRPr/>
            </a:pPr>
            <a:r>
              <a:rPr kumimoji="1" lang="en-US" altLang="ja-JP" dirty="0">
                <a:solidFill>
                  <a:prstClr val="black"/>
                </a:solidFill>
                <a:latin typeface="Calibri" panose="020F0502020204030204"/>
                <a:ea typeface="ＭＳ Ｐゴシック" panose="020B0600070205080204" pitchFamily="50" charset="-128"/>
              </a:rPr>
              <a:t> </a:t>
            </a:r>
            <a:r>
              <a:rPr kumimoji="1" lang="en-US" altLang="ja-JP" dirty="0" smtClean="0">
                <a:solidFill>
                  <a:prstClr val="black"/>
                </a:solidFill>
                <a:latin typeface="Calibri" panose="020F0502020204030204"/>
                <a:ea typeface="ＭＳ Ｐゴシック" panose="020B0600070205080204" pitchFamily="50" charset="-128"/>
              </a:rPr>
              <a:t> </a:t>
            </a:r>
            <a:r>
              <a:rPr kumimoji="1" lang="en-US" altLang="ja-JP" sz="1800" b="0" i="0" u="none" strike="noStrike" kern="120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rPr>
              <a:t>4</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研究室</a:t>
            </a:r>
            <a:r>
              <a:rPr kumimoji="1" lang="ja-JP" altLang="en-US" sz="1800" b="0" i="0" u="none" strike="noStrike" kern="1200" cap="none" spc="0" normalizeH="0" baseline="0" noProof="0" dirty="0" smtClean="0">
                <a:ln>
                  <a:noFill/>
                </a:ln>
                <a:solidFill>
                  <a:srgbClr val="FF0000"/>
                </a:solidFill>
                <a:effectLst/>
                <a:uLnTx/>
                <a:uFillTx/>
                <a:latin typeface="Calibri" panose="020F0502020204030204"/>
                <a:ea typeface="ＭＳ Ｐゴシック" panose="020B0600070205080204" pitchFamily="50" charset="-128"/>
                <a:cs typeface="+mn-cs"/>
              </a:rPr>
              <a:t>配属　</a:t>
            </a:r>
            <a:r>
              <a:rPr kumimoji="1" lang="ja-JP" altLang="en-US" sz="1800" b="0" i="0" u="none" strike="noStrike" kern="1200" cap="none" spc="0" normalizeH="0" baseline="0" noProof="0" dirty="0" smtClean="0">
                <a:ln>
                  <a:noFill/>
                </a:ln>
                <a:effectLst/>
                <a:uLnTx/>
                <a:uFillTx/>
                <a:latin typeface="Calibri" panose="020F0502020204030204"/>
                <a:ea typeface="ＭＳ Ｐゴシック" panose="020B0600070205080204" pitchFamily="50" charset="-128"/>
                <a:cs typeface="+mn-cs"/>
              </a:rPr>
              <a:t>情報処理試験</a:t>
            </a:r>
            <a:endParaRPr kumimoji="1" lang="en-US" altLang="ja-JP" sz="1800" b="0" i="0" u="none" strike="noStrike" kern="1200" cap="none" spc="0" normalizeH="0" baseline="0" noProof="0" dirty="0">
              <a:ln>
                <a:noFill/>
              </a:ln>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5</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6</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横浜祭</a:t>
            </a:r>
            <a:r>
              <a:rPr kumimoji="1" lang="ja-JP" altLang="en-US" sz="1800" b="0" i="0" u="none" strike="noStrike" kern="1200" cap="none" spc="0" normalizeH="0" baseline="0" noProof="0" dirty="0" smtClean="0">
                <a:ln>
                  <a:noFill/>
                </a:ln>
                <a:solidFill>
                  <a:srgbClr val="FF0000"/>
                </a:solidFill>
                <a:effectLst/>
                <a:uLnTx/>
                <a:uFillTx/>
                <a:latin typeface="Calibri" panose="020F0502020204030204"/>
                <a:ea typeface="ＭＳ Ｐゴシック" panose="020B0600070205080204" pitchFamily="50" charset="-128"/>
                <a:cs typeface="+mn-cs"/>
              </a:rPr>
              <a:t>展示</a:t>
            </a:r>
            <a:r>
              <a:rPr kumimoji="1" lang="ja-JP" altLang="en-US" noProof="0" dirty="0">
                <a:solidFill>
                  <a:prstClr val="black"/>
                </a:solidFill>
                <a:latin typeface="Calibri" panose="020F0502020204030204"/>
                <a:ea typeface="ＭＳ Ｐゴシック" panose="020B0600070205080204" pitchFamily="50" charset="-128"/>
              </a:rPr>
              <a:t>　</a:t>
            </a:r>
            <a:r>
              <a:rPr kumimoji="1" lang="ja-JP" altLang="en-US" sz="1800" b="0" i="0" u="none" strike="noStrike" kern="1200" cap="none" spc="0" normalizeH="0" baseline="0" noProof="0" dirty="0" smtClean="0">
                <a:ln>
                  <a:noFill/>
                </a:ln>
                <a:solidFill>
                  <a:srgbClr val="FF0000"/>
                </a:solidFill>
                <a:effectLst/>
                <a:uLnTx/>
                <a:uFillTx/>
                <a:latin typeface="Calibri" panose="020F0502020204030204"/>
                <a:ea typeface="ＭＳ Ｐゴシック" panose="020B0600070205080204" pitchFamily="50" charset="-128"/>
                <a:cs typeface="+mn-cs"/>
              </a:rPr>
              <a:t>事例</a:t>
            </a:r>
            <a:r>
              <a:rPr kumimoji="1" lang="ja-JP"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研究テーマ決定</a:t>
            </a:r>
            <a:endParaRPr kumimoji="1" lang="en-US" altLang="ja-JP"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7</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a:lnSpc>
                <a:spcPts val="2700"/>
              </a:lnSpc>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8</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事例研究中間</a:t>
            </a:r>
            <a:r>
              <a:rPr kumimoji="1" lang="ja-JP" altLang="en-US" sz="1800" b="0" i="0" u="none" strike="noStrike" kern="1200" cap="none" spc="0" normalizeH="0" baseline="0" noProof="0" dirty="0" smtClean="0">
                <a:ln>
                  <a:noFill/>
                </a:ln>
                <a:solidFill>
                  <a:srgbClr val="FF0000"/>
                </a:solidFill>
                <a:effectLst/>
                <a:uLnTx/>
                <a:uFillTx/>
                <a:latin typeface="Calibri" panose="020F0502020204030204"/>
                <a:ea typeface="ＭＳ Ｐゴシック" panose="020B0600070205080204" pitchFamily="50" charset="-128"/>
                <a:cs typeface="+mn-cs"/>
              </a:rPr>
              <a:t>発表　</a:t>
            </a:r>
            <a:r>
              <a:rPr kumimoji="1" lang="ja-JP" altLang="en-US" dirty="0">
                <a:solidFill>
                  <a:schemeClr val="accent6"/>
                </a:solidFill>
                <a:ea typeface="ＭＳ Ｐゴシック" panose="020B0600070205080204" pitchFamily="50" charset="-128"/>
              </a:rPr>
              <a:t>インターシップ</a:t>
            </a:r>
            <a:r>
              <a:rPr kumimoji="1" lang="ja-JP" altLang="en-US" dirty="0" smtClean="0">
                <a:solidFill>
                  <a:schemeClr val="accent6"/>
                </a:solidFill>
                <a:ea typeface="ＭＳ Ｐゴシック" panose="020B0600070205080204" pitchFamily="50" charset="-128"/>
              </a:rPr>
              <a:t>参加</a:t>
            </a:r>
            <a:r>
              <a:rPr kumimoji="1" lang="ja-JP" altLang="en-US" dirty="0" smtClean="0">
                <a:solidFill>
                  <a:srgbClr val="0070C0"/>
                </a:solidFill>
                <a:ea typeface="ＭＳ Ｐゴシック" panose="020B0600070205080204" pitchFamily="50" charset="-128"/>
              </a:rPr>
              <a:t>　</a:t>
            </a:r>
            <a:endParaRPr kumimoji="1" lang="en-US" altLang="ja-JP"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endParaRPr>
          </a:p>
          <a:p>
            <a:pPr>
              <a:lnSpc>
                <a:spcPts val="2700"/>
              </a:lnSpc>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9</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研究室</a:t>
            </a:r>
            <a:r>
              <a:rPr kumimoji="1" lang="ja-JP" altLang="en-US" sz="1800" b="0" i="0" u="none" strike="noStrike" kern="1200" cap="none" spc="0" normalizeH="0" baseline="0" noProof="0" dirty="0" smtClean="0">
                <a:ln>
                  <a:noFill/>
                </a:ln>
                <a:solidFill>
                  <a:srgbClr val="FF0000"/>
                </a:solidFill>
                <a:effectLst/>
                <a:uLnTx/>
                <a:uFillTx/>
                <a:latin typeface="Calibri" panose="020F0502020204030204"/>
                <a:ea typeface="ＭＳ Ｐゴシック" panose="020B0600070205080204" pitchFamily="50" charset="-128"/>
                <a:cs typeface="+mn-cs"/>
              </a:rPr>
              <a:t>合宿</a:t>
            </a:r>
            <a:r>
              <a:rPr kumimoji="1" lang="ja-JP" altLang="en-US" dirty="0">
                <a:solidFill>
                  <a:prstClr val="black"/>
                </a:solidFill>
                <a:latin typeface="Calibri" panose="020F0502020204030204"/>
                <a:ea typeface="ＭＳ Ｐゴシック" panose="020B0600070205080204" pitchFamily="50" charset="-128"/>
              </a:rPr>
              <a:t>　</a:t>
            </a:r>
            <a:endParaRPr kumimoji="1" lang="en-US" altLang="ja-JP" dirty="0">
              <a:solidFill>
                <a:schemeClr val="accent6"/>
              </a:solidFill>
              <a:ea typeface="ＭＳ Ｐゴシック" panose="020B0600070205080204" pitchFamily="50" charset="-128"/>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rPr>
              <a:t>10</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en-US" altLang="ja-JP" dirty="0" smtClean="0">
                <a:solidFill>
                  <a:prstClr val="black"/>
                </a:solidFill>
                <a:latin typeface="Calibri" panose="020F0502020204030204"/>
                <a:ea typeface="ＭＳ Ｐゴシック" panose="020B0600070205080204" pitchFamily="50" charset="-128"/>
              </a:rPr>
              <a:t>TOEIC</a:t>
            </a:r>
            <a:r>
              <a:rPr kumimoji="1" lang="ja-JP" altLang="en-US" dirty="0" smtClean="0">
                <a:solidFill>
                  <a:prstClr val="black"/>
                </a:solidFill>
                <a:latin typeface="Calibri" panose="020F0502020204030204"/>
                <a:ea typeface="ＭＳ Ｐゴシック" panose="020B0600070205080204" pitchFamily="50" charset="-128"/>
              </a:rPr>
              <a:t>　</a:t>
            </a:r>
            <a:r>
              <a:rPr kumimoji="1" lang="ja-JP" altLang="en-US" dirty="0" smtClean="0">
                <a:solidFill>
                  <a:schemeClr val="accent6"/>
                </a:solidFill>
                <a:latin typeface="Calibri" panose="020F0502020204030204"/>
                <a:ea typeface="ＭＳ Ｐゴシック" panose="020B0600070205080204" pitchFamily="50" charset="-128"/>
              </a:rPr>
              <a:t>内々定</a:t>
            </a:r>
            <a:endParaRPr kumimoji="1" lang="en-US" altLang="ja-JP" sz="1800" b="0" i="0" u="none" strike="noStrike" kern="1200" cap="none" spc="0" normalizeH="0" baseline="0" noProof="0" dirty="0" smtClean="0">
              <a:ln>
                <a:noFill/>
              </a:ln>
              <a:solidFill>
                <a:schemeClr val="accent6"/>
              </a:solidFill>
              <a:effectLst/>
              <a:uLnTx/>
              <a:uFillTx/>
              <a:latin typeface="Calibri" panose="020F0502020204030204"/>
              <a:ea typeface="ＭＳ Ｐゴシック" panose="020B0600070205080204" pitchFamily="50" charset="-128"/>
            </a:endParaRPr>
          </a:p>
          <a:p>
            <a:pPr>
              <a:lnSpc>
                <a:spcPts val="2700"/>
              </a:lnSpc>
              <a:defRPr/>
            </a:pPr>
            <a:r>
              <a:rPr kumimoji="1" lang="en-US" altLang="ja-JP" sz="1800" b="0" i="0" u="none" strike="noStrike" kern="120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rPr>
              <a:t>11</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en-US" altLang="ja-JP" dirty="0">
                <a:solidFill>
                  <a:srgbClr val="FF0000"/>
                </a:solidFill>
                <a:ea typeface="ＭＳ Ｐゴシック" panose="020B0600070205080204" pitchFamily="50" charset="-128"/>
              </a:rPr>
              <a:t> That’s</a:t>
            </a:r>
            <a:r>
              <a:rPr kumimoji="1" lang="ja-JP" altLang="en-US" dirty="0" smtClean="0">
                <a:solidFill>
                  <a:srgbClr val="FF0000"/>
                </a:solidFill>
                <a:ea typeface="ＭＳ Ｐゴシック" panose="020B0600070205080204" pitchFamily="50" charset="-128"/>
              </a:rPr>
              <a:t>ゼミナール</a:t>
            </a:r>
            <a:r>
              <a:rPr kumimoji="1" lang="ja-JP" altLang="en-US" dirty="0">
                <a:solidFill>
                  <a:srgbClr val="0070C0"/>
                </a:solidFill>
                <a:latin typeface="Calibri" panose="020F0502020204030204"/>
                <a:ea typeface="ＭＳ Ｐゴシック" panose="020B0600070205080204" pitchFamily="50" charset="-128"/>
              </a:rPr>
              <a:t>　</a:t>
            </a:r>
            <a:r>
              <a:rPr kumimoji="1" lang="en-US" altLang="ja-JP" dirty="0" smtClean="0">
                <a:latin typeface="Calibri" panose="020F0502020204030204"/>
                <a:ea typeface="ＭＳ Ｐゴシック" panose="020B0600070205080204" pitchFamily="50" charset="-128"/>
              </a:rPr>
              <a:t>TOEIC</a:t>
            </a:r>
            <a:endParaRPr kumimoji="1" lang="en-US" altLang="ja-JP" sz="1800" b="0" i="0" u="none" strike="noStrike" kern="1200" cap="none" spc="0" normalizeH="0" baseline="0" noProof="0" dirty="0">
              <a:ln>
                <a:noFill/>
              </a:ln>
              <a:effectLst/>
              <a:uLnTx/>
              <a:uFillTx/>
              <a:latin typeface="Calibri" panose="020F0502020204030204"/>
              <a:ea typeface="ＭＳ Ｐゴシック" panose="020B0600070205080204" pitchFamily="50" charset="-128"/>
            </a:endParaRPr>
          </a:p>
          <a:p>
            <a:pPr>
              <a:lnSpc>
                <a:spcPts val="2700"/>
              </a:lnSpc>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12</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dirty="0">
                <a:solidFill>
                  <a:srgbClr val="0070C0"/>
                </a:solidFill>
                <a:ea typeface="ＭＳ Ｐゴシック" panose="020B0600070205080204" pitchFamily="50" charset="-128"/>
              </a:rPr>
              <a:t>インターシップ</a:t>
            </a:r>
            <a:r>
              <a:rPr kumimoji="1" lang="ja-JP" altLang="en-US" dirty="0" smtClean="0">
                <a:solidFill>
                  <a:srgbClr val="0070C0"/>
                </a:solidFill>
                <a:ea typeface="ＭＳ Ｐゴシック" panose="020B0600070205080204" pitchFamily="50" charset="-128"/>
              </a:rPr>
              <a:t>参加予定</a:t>
            </a:r>
            <a:endParaRPr kumimoji="1" lang="en-US" altLang="ja-JP" dirty="0" smtClean="0">
              <a:solidFill>
                <a:srgbClr val="0070C0"/>
              </a:solidFill>
              <a:ea typeface="ＭＳ Ｐゴシック" panose="020B0600070205080204" pitchFamily="50" charset="-128"/>
            </a:endParaRPr>
          </a:p>
          <a:p>
            <a:pPr>
              <a:lnSpc>
                <a:spcPts val="2700"/>
              </a:lnSpc>
              <a:defRPr/>
            </a:pPr>
            <a:r>
              <a:rPr kumimoji="1" lang="en-US" altLang="ja-JP" sz="1800" b="0" i="0" u="none" strike="noStrike" kern="120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rPr>
              <a:t>  </a:t>
            </a: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1</a:t>
            </a:r>
            <a:r>
              <a:rPr kumimoji="1" lang="ja-JP" altLang="en-US" sz="1800" b="0" i="0" u="none" strike="noStrike" kern="120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dirty="0" smtClean="0">
                <a:solidFill>
                  <a:srgbClr val="0070C0"/>
                </a:solidFill>
                <a:ea typeface="ＭＳ Ｐゴシック" panose="020B0600070205080204" pitchFamily="50" charset="-128"/>
              </a:rPr>
              <a:t>インターシップ参加予定</a:t>
            </a:r>
            <a:endParaRPr kumimoji="1" lang="en-US" altLang="ja-JP" sz="1800" b="0" i="0" u="none" strike="noStrike" kern="120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rPr>
              <a:t>  2</a:t>
            </a:r>
            <a:r>
              <a:rPr kumimoji="1" lang="ja-JP" altLang="en-US" sz="1800" b="0" i="0" u="none" strike="noStrike" kern="120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smtClean="0">
                <a:ln>
                  <a:noFill/>
                </a:ln>
                <a:solidFill>
                  <a:srgbClr val="FF0000"/>
                </a:solidFill>
                <a:effectLst/>
                <a:uLnTx/>
                <a:uFillTx/>
                <a:latin typeface="Calibri" panose="020F0502020204030204"/>
                <a:ea typeface="ＭＳ Ｐゴシック" panose="020B0600070205080204" pitchFamily="50" charset="-128"/>
                <a:cs typeface="+mn-cs"/>
              </a:rPr>
              <a:t>事例研究発表</a:t>
            </a:r>
            <a:endParaRPr kumimoji="1" lang="en-US" altLang="ja-JP" sz="1800" b="0" i="0" u="none" strike="noStrike" kern="1200" cap="none" spc="0" normalizeH="0" baseline="0" noProof="0" dirty="0" smtClean="0">
              <a:ln>
                <a:noFill/>
              </a:ln>
              <a:solidFill>
                <a:srgbClr val="FF0000"/>
              </a:solidFill>
              <a:effectLst/>
              <a:uLnTx/>
              <a:uFillTx/>
              <a:latin typeface="Calibri" panose="020F0502020204030204"/>
              <a:ea typeface="ＭＳ Ｐゴシック" panose="020B0600070205080204" pitchFamily="50" charset="-128"/>
              <a:cs typeface="+mn-cs"/>
            </a:endParaRPr>
          </a:p>
          <a:p>
            <a:pPr lvl="0">
              <a:lnSpc>
                <a:spcPts val="2700"/>
              </a:lnSpc>
              <a:defRPr/>
            </a:pPr>
            <a:r>
              <a:rPr kumimoji="1" lang="ja-JP" altLang="en-US" sz="1800" b="0" i="0" u="none" strike="noStrike" kern="120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rPr>
              <a:t>  </a:t>
            </a: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3</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smtClean="0">
                <a:ln>
                  <a:noFill/>
                </a:ln>
                <a:solidFill>
                  <a:srgbClr val="FF0000"/>
                </a:solidFill>
                <a:effectLst/>
                <a:uLnTx/>
                <a:uFillTx/>
                <a:latin typeface="Calibri" panose="020F0502020204030204"/>
                <a:ea typeface="ＭＳ Ｐゴシック" panose="020B0600070205080204" pitchFamily="50" charset="-128"/>
                <a:cs typeface="+mn-cs"/>
              </a:rPr>
              <a:t>事例</a:t>
            </a:r>
            <a:r>
              <a:rPr kumimoji="1" lang="ja-JP"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研究概論</a:t>
            </a:r>
            <a:r>
              <a:rPr kumimoji="1" lang="ja-JP" altLang="en-US" sz="1800" b="0" i="0" u="none" strike="noStrike" kern="1200" cap="none" spc="0" normalizeH="0" baseline="0" noProof="0" dirty="0" smtClean="0">
                <a:ln>
                  <a:noFill/>
                </a:ln>
                <a:solidFill>
                  <a:srgbClr val="FF0000"/>
                </a:solidFill>
                <a:effectLst/>
                <a:uLnTx/>
                <a:uFillTx/>
                <a:latin typeface="Calibri" panose="020F0502020204030204"/>
                <a:ea typeface="ＭＳ Ｐゴシック" panose="020B0600070205080204" pitchFamily="50" charset="-128"/>
                <a:cs typeface="+mn-cs"/>
              </a:rPr>
              <a:t>提出　</a:t>
            </a:r>
            <a:endParaRPr kumimoji="1" lang="en-US" altLang="ja-JP"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endParaRPr>
          </a:p>
        </p:txBody>
      </p:sp>
      <p:sp>
        <p:nvSpPr>
          <p:cNvPr id="5" name="テキスト ボックス 4"/>
          <p:cNvSpPr txBox="1"/>
          <p:nvPr/>
        </p:nvSpPr>
        <p:spPr>
          <a:xfrm>
            <a:off x="3874155" y="1058779"/>
            <a:ext cx="462416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rPr>
              <a:t>就職予定の場合</a:t>
            </a:r>
            <a:endParaRPr kumimoji="1" lang="ja-JP"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37128557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p:cNvSpPr txBox="1">
            <a:spLocks/>
          </p:cNvSpPr>
          <p:nvPr/>
        </p:nvSpPr>
        <p:spPr>
          <a:xfrm>
            <a:off x="3644646" y="2422982"/>
            <a:ext cx="4902200" cy="1489075"/>
          </a:xfrm>
          <a:prstGeom prst="rect">
            <a:avLst/>
          </a:prstGeom>
        </p:spPr>
        <p:txBody>
          <a:bodyPr vert="horz" wrap="square" lIns="0" tIns="12700" rIns="0" bIns="0" rtlCol="0" anchor="ctr">
            <a:spAutoFit/>
          </a:bodyPr>
          <a:lstStyle>
            <a:lvl1pPr algn="ctr" defTabSz="914377" rtl="0" eaLnBrk="1" latinLnBrk="0" hangingPunct="1">
              <a:lnSpc>
                <a:spcPct val="150000"/>
              </a:lnSpc>
              <a:spcBef>
                <a:spcPct val="0"/>
              </a:spcBef>
              <a:buNone/>
              <a:defRPr kumimoji="1" sz="4400" kern="1200">
                <a:solidFill>
                  <a:schemeClr val="tx1"/>
                </a:solidFill>
                <a:latin typeface="+mj-ea"/>
                <a:ea typeface="+mj-ea"/>
                <a:cs typeface="+mj-cs"/>
              </a:defRPr>
            </a:lvl1pPr>
          </a:lstStyle>
          <a:p>
            <a:pPr marL="12700">
              <a:lnSpc>
                <a:spcPct val="100000"/>
              </a:lnSpc>
              <a:spcBef>
                <a:spcPts val="100"/>
              </a:spcBef>
            </a:pPr>
            <a:r>
              <a:rPr lang="ja-JP" altLang="en-US" sz="9600" spc="-5" smtClean="0">
                <a:latin typeface="Droid Sans Fallback"/>
                <a:cs typeface="Droid Sans Fallback"/>
              </a:rPr>
              <a:t>活動紹介</a:t>
            </a:r>
            <a:endParaRPr lang="ja-JP" altLang="en-US" sz="9600">
              <a:latin typeface="Droid Sans Fallback"/>
              <a:cs typeface="Droid Sans Fallback"/>
            </a:endParaRPr>
          </a:p>
        </p:txBody>
      </p:sp>
    </p:spTree>
    <p:extLst>
      <p:ext uri="{BB962C8B-B14F-4D97-AF65-F5344CB8AC3E}">
        <p14:creationId xmlns:p14="http://schemas.microsoft.com/office/powerpoint/2010/main" val="224393618"/>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a:spLocks noGrp="1"/>
          </p:cNvSpPr>
          <p:nvPr>
            <p:ph type="title"/>
          </p:nvPr>
        </p:nvSpPr>
        <p:spPr>
          <a:xfrm>
            <a:off x="4187444" y="341833"/>
            <a:ext cx="3965956" cy="635000"/>
          </a:xfrm>
          <a:prstGeom prst="rect">
            <a:avLst/>
          </a:prstGeom>
        </p:spPr>
        <p:txBody>
          <a:bodyPr vert="horz" wrap="square" lIns="0" tIns="12065" rIns="0" bIns="0" rtlCol="0">
            <a:spAutoFit/>
          </a:bodyPr>
          <a:lstStyle/>
          <a:p>
            <a:pPr marL="12700">
              <a:lnSpc>
                <a:spcPct val="100000"/>
              </a:lnSpc>
              <a:spcBef>
                <a:spcPts val="95"/>
              </a:spcBef>
            </a:pPr>
            <a:r>
              <a:rPr sz="4000" b="1" spc="-220" dirty="0"/>
              <a:t>年間スケ</a:t>
            </a:r>
            <a:r>
              <a:rPr sz="4000" b="1" spc="-235" dirty="0"/>
              <a:t>ジ</a:t>
            </a:r>
            <a:r>
              <a:rPr sz="4000" b="1" spc="-305" dirty="0"/>
              <a:t>ュール</a:t>
            </a:r>
          </a:p>
        </p:txBody>
      </p:sp>
      <p:sp>
        <p:nvSpPr>
          <p:cNvPr id="5" name="object 3"/>
          <p:cNvSpPr txBox="1"/>
          <p:nvPr/>
        </p:nvSpPr>
        <p:spPr>
          <a:xfrm>
            <a:off x="1384808" y="1349705"/>
            <a:ext cx="535813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Noto Sans Mono CJK JP Regular"/>
                <a:cs typeface="Noto Sans Mono CJK JP Regular"/>
              </a:rPr>
              <a:t>4月</a:t>
            </a:r>
            <a:r>
              <a:rPr sz="2800" spc="-25" dirty="0">
                <a:latin typeface="Noto Sans Mono CJK JP Regular"/>
                <a:cs typeface="Noto Sans Mono CJK JP Regular"/>
              </a:rPr>
              <a:t> </a:t>
            </a:r>
            <a:r>
              <a:rPr sz="2800" spc="-5" dirty="0">
                <a:latin typeface="Noto Sans Mono CJK JP Regular"/>
                <a:cs typeface="Noto Sans Mono CJK JP Regular"/>
              </a:rPr>
              <a:t>…</a:t>
            </a:r>
            <a:r>
              <a:rPr sz="2800" spc="-35" dirty="0">
                <a:latin typeface="Noto Sans Mono CJK JP Regular"/>
                <a:cs typeface="Noto Sans Mono CJK JP Regular"/>
              </a:rPr>
              <a:t> </a:t>
            </a:r>
            <a:r>
              <a:rPr sz="2800" spc="-5" dirty="0">
                <a:latin typeface="Noto Sans Mono CJK JP Regular"/>
                <a:cs typeface="Noto Sans Mono CJK JP Regular"/>
              </a:rPr>
              <a:t>3年配属</a:t>
            </a:r>
            <a:r>
              <a:rPr sz="2800" spc="5" dirty="0">
                <a:latin typeface="Noto Sans Mono CJK JP Regular"/>
                <a:cs typeface="Noto Sans Mono CJK JP Regular"/>
              </a:rPr>
              <a:t>＆</a:t>
            </a:r>
            <a:r>
              <a:rPr sz="2800" spc="-5" dirty="0">
                <a:latin typeface="Noto Sans Mono CJK JP Regular"/>
                <a:cs typeface="Noto Sans Mono CJK JP Regular"/>
              </a:rPr>
              <a:t>新歓、担務決定</a:t>
            </a:r>
            <a:endParaRPr sz="2800">
              <a:latin typeface="Noto Sans Mono CJK JP Regular"/>
              <a:cs typeface="Noto Sans Mono CJK JP Regular"/>
            </a:endParaRPr>
          </a:p>
        </p:txBody>
      </p:sp>
      <p:sp>
        <p:nvSpPr>
          <p:cNvPr id="6" name="object 4"/>
          <p:cNvSpPr txBox="1"/>
          <p:nvPr/>
        </p:nvSpPr>
        <p:spPr>
          <a:xfrm>
            <a:off x="1206195" y="2098674"/>
            <a:ext cx="6778625" cy="3954779"/>
          </a:xfrm>
          <a:prstGeom prst="rect">
            <a:avLst/>
          </a:prstGeom>
        </p:spPr>
        <p:txBody>
          <a:bodyPr vert="horz" wrap="square" lIns="0" tIns="12065" rIns="0" bIns="0" rtlCol="0">
            <a:spAutoFit/>
          </a:bodyPr>
          <a:lstStyle/>
          <a:p>
            <a:pPr marL="191135">
              <a:lnSpc>
                <a:spcPct val="100000"/>
              </a:lnSpc>
              <a:spcBef>
                <a:spcPts val="95"/>
              </a:spcBef>
            </a:pPr>
            <a:r>
              <a:rPr sz="2800" dirty="0">
                <a:latin typeface="Noto Sans Mono CJK JP Regular"/>
                <a:cs typeface="Noto Sans Mono CJK JP Regular"/>
              </a:rPr>
              <a:t>6</a:t>
            </a:r>
            <a:r>
              <a:rPr sz="2800" spc="-5" dirty="0">
                <a:latin typeface="Noto Sans Mono CJK JP Regular"/>
                <a:cs typeface="Noto Sans Mono CJK JP Regular"/>
              </a:rPr>
              <a:t>月 …</a:t>
            </a:r>
            <a:r>
              <a:rPr sz="2800" spc="-15" dirty="0">
                <a:latin typeface="Noto Sans Mono CJK JP Regular"/>
                <a:cs typeface="Noto Sans Mono CJK JP Regular"/>
              </a:rPr>
              <a:t> </a:t>
            </a:r>
            <a:r>
              <a:rPr sz="2800" dirty="0">
                <a:latin typeface="Noto Sans Mono CJK JP Regular"/>
                <a:cs typeface="Noto Sans Mono CJK JP Regular"/>
              </a:rPr>
              <a:t>横</a:t>
            </a:r>
            <a:r>
              <a:rPr sz="2800" spc="-5" dirty="0">
                <a:latin typeface="Noto Sans Mono CJK JP Regular"/>
                <a:cs typeface="Noto Sans Mono CJK JP Regular"/>
              </a:rPr>
              <a:t>浜祭（</a:t>
            </a:r>
            <a:r>
              <a:rPr sz="2800" dirty="0">
                <a:latin typeface="Noto Sans Mono CJK JP Regular"/>
                <a:cs typeface="Noto Sans Mono CJK JP Regular"/>
              </a:rPr>
              <a:t>展</a:t>
            </a:r>
            <a:r>
              <a:rPr sz="2800" spc="-5" dirty="0">
                <a:latin typeface="Noto Sans Mono CJK JP Regular"/>
                <a:cs typeface="Noto Sans Mono CJK JP Regular"/>
              </a:rPr>
              <a:t>示）</a:t>
            </a:r>
            <a:endParaRPr sz="2800" dirty="0">
              <a:latin typeface="Noto Sans Mono CJK JP Regular"/>
              <a:cs typeface="Noto Sans Mono CJK JP Regular"/>
            </a:endParaRPr>
          </a:p>
          <a:p>
            <a:pPr>
              <a:lnSpc>
                <a:spcPct val="100000"/>
              </a:lnSpc>
              <a:spcBef>
                <a:spcPts val="45"/>
              </a:spcBef>
            </a:pPr>
            <a:endParaRPr sz="2150" dirty="0">
              <a:latin typeface="Times New Roman"/>
              <a:cs typeface="Times New Roman"/>
            </a:endParaRPr>
          </a:p>
          <a:p>
            <a:pPr marL="191135">
              <a:lnSpc>
                <a:spcPct val="100000"/>
              </a:lnSpc>
            </a:pPr>
            <a:r>
              <a:rPr sz="2800" spc="-5" dirty="0">
                <a:latin typeface="Noto Sans Mono CJK JP Regular"/>
                <a:cs typeface="Noto Sans Mono CJK JP Regular"/>
              </a:rPr>
              <a:t>8月 …</a:t>
            </a:r>
            <a:r>
              <a:rPr sz="2800" spc="-20" dirty="0">
                <a:latin typeface="Noto Sans Mono CJK JP Regular"/>
                <a:cs typeface="Noto Sans Mono CJK JP Regular"/>
              </a:rPr>
              <a:t> </a:t>
            </a:r>
            <a:r>
              <a:rPr sz="2800" dirty="0">
                <a:latin typeface="Noto Sans Mono CJK JP Regular"/>
                <a:cs typeface="Noto Sans Mono CJK JP Regular"/>
              </a:rPr>
              <a:t>進</a:t>
            </a:r>
            <a:r>
              <a:rPr sz="2800" spc="-5" dirty="0">
                <a:latin typeface="Noto Sans Mono CJK JP Regular"/>
                <a:cs typeface="Noto Sans Mono CJK JP Regular"/>
              </a:rPr>
              <a:t>捗報告会</a:t>
            </a:r>
            <a:endParaRPr sz="2800" dirty="0">
              <a:latin typeface="Noto Sans Mono CJK JP Regular"/>
              <a:cs typeface="Noto Sans Mono CJK JP Regular"/>
            </a:endParaRPr>
          </a:p>
          <a:p>
            <a:pPr>
              <a:lnSpc>
                <a:spcPct val="100000"/>
              </a:lnSpc>
              <a:spcBef>
                <a:spcPts val="5"/>
              </a:spcBef>
            </a:pPr>
            <a:endParaRPr sz="2200" dirty="0">
              <a:latin typeface="Times New Roman"/>
              <a:cs typeface="Times New Roman"/>
            </a:endParaRPr>
          </a:p>
          <a:p>
            <a:pPr marL="191135">
              <a:lnSpc>
                <a:spcPct val="100000"/>
              </a:lnSpc>
            </a:pPr>
            <a:r>
              <a:rPr sz="2800" dirty="0">
                <a:latin typeface="Noto Sans Mono CJK JP Regular"/>
                <a:cs typeface="Noto Sans Mono CJK JP Regular"/>
              </a:rPr>
              <a:t>9</a:t>
            </a:r>
            <a:r>
              <a:rPr sz="2800" spc="-5" dirty="0">
                <a:latin typeface="Noto Sans Mono CJK JP Regular"/>
                <a:cs typeface="Noto Sans Mono CJK JP Regular"/>
              </a:rPr>
              <a:t>月 …</a:t>
            </a:r>
            <a:r>
              <a:rPr sz="2800" spc="-15" dirty="0">
                <a:latin typeface="Noto Sans Mono CJK JP Regular"/>
                <a:cs typeface="Noto Sans Mono CJK JP Regular"/>
              </a:rPr>
              <a:t> </a:t>
            </a:r>
            <a:r>
              <a:rPr sz="2800" dirty="0">
                <a:latin typeface="Noto Sans Mono CJK JP Regular"/>
                <a:cs typeface="Noto Sans Mono CJK JP Regular"/>
              </a:rPr>
              <a:t>ゼ</a:t>
            </a:r>
            <a:r>
              <a:rPr sz="2800" spc="-5" dirty="0">
                <a:latin typeface="Noto Sans Mono CJK JP Regular"/>
                <a:cs typeface="Noto Sans Mono CJK JP Regular"/>
              </a:rPr>
              <a:t>ミ合宿</a:t>
            </a:r>
            <a:endParaRPr sz="2800" dirty="0">
              <a:latin typeface="Noto Sans Mono CJK JP Regular"/>
              <a:cs typeface="Noto Sans Mono CJK JP Regular"/>
            </a:endParaRPr>
          </a:p>
          <a:p>
            <a:pPr marL="902969">
              <a:lnSpc>
                <a:spcPct val="100000"/>
              </a:lnSpc>
              <a:spcBef>
                <a:spcPts val="660"/>
              </a:spcBef>
            </a:pPr>
            <a:r>
              <a:rPr sz="2800" spc="-5" dirty="0">
                <a:latin typeface="Noto Sans Mono CJK JP Regular"/>
                <a:cs typeface="Noto Sans Mono CJK JP Regular"/>
              </a:rPr>
              <a:t>…</a:t>
            </a:r>
            <a:r>
              <a:rPr sz="2800" spc="-90" dirty="0">
                <a:latin typeface="Noto Sans Mono CJK JP Regular"/>
                <a:cs typeface="Noto Sans Mono CJK JP Regular"/>
              </a:rPr>
              <a:t> </a:t>
            </a:r>
            <a:r>
              <a:rPr sz="2800" dirty="0">
                <a:latin typeface="Noto Sans Mono CJK JP Regular"/>
                <a:cs typeface="Noto Sans Mono CJK JP Regular"/>
              </a:rPr>
              <a:t>ミ</a:t>
            </a:r>
            <a:r>
              <a:rPr sz="2800" spc="-5" dirty="0">
                <a:latin typeface="Noto Sans Mono CJK JP Regular"/>
                <a:cs typeface="Noto Sans Mono CJK JP Regular"/>
              </a:rPr>
              <a:t>ニオー</a:t>
            </a:r>
            <a:r>
              <a:rPr sz="2800" dirty="0">
                <a:latin typeface="Noto Sans Mono CJK JP Regular"/>
                <a:cs typeface="Noto Sans Mono CJK JP Regular"/>
              </a:rPr>
              <a:t>プ</a:t>
            </a:r>
            <a:r>
              <a:rPr sz="2800" spc="-5" dirty="0">
                <a:latin typeface="Noto Sans Mono CJK JP Regular"/>
                <a:cs typeface="Noto Sans Mono CJK JP Regular"/>
              </a:rPr>
              <a:t>ンキャ</a:t>
            </a:r>
            <a:r>
              <a:rPr sz="2800" dirty="0">
                <a:latin typeface="Noto Sans Mono CJK JP Regular"/>
                <a:cs typeface="Noto Sans Mono CJK JP Regular"/>
              </a:rPr>
              <a:t>ン</a:t>
            </a:r>
            <a:r>
              <a:rPr sz="2800" spc="-5" dirty="0">
                <a:latin typeface="Noto Sans Mono CJK JP Regular"/>
                <a:cs typeface="Noto Sans Mono CJK JP Regular"/>
              </a:rPr>
              <a:t>パス（</a:t>
            </a:r>
            <a:r>
              <a:rPr sz="2800" dirty="0">
                <a:latin typeface="Noto Sans Mono CJK JP Regular"/>
                <a:cs typeface="Noto Sans Mono CJK JP Regular"/>
              </a:rPr>
              <a:t>展</a:t>
            </a:r>
            <a:r>
              <a:rPr sz="2800" spc="-5" dirty="0">
                <a:latin typeface="Noto Sans Mono CJK JP Regular"/>
                <a:cs typeface="Noto Sans Mono CJK JP Regular"/>
              </a:rPr>
              <a:t>示）</a:t>
            </a:r>
            <a:endParaRPr sz="2800" dirty="0">
              <a:latin typeface="Noto Sans Mono CJK JP Regular"/>
              <a:cs typeface="Noto Sans Mono CJK JP Regular"/>
            </a:endParaRPr>
          </a:p>
          <a:p>
            <a:pPr marL="12700">
              <a:lnSpc>
                <a:spcPct val="100000"/>
              </a:lnSpc>
              <a:spcBef>
                <a:spcPts val="2390"/>
              </a:spcBef>
            </a:pPr>
            <a:r>
              <a:rPr sz="2800" dirty="0">
                <a:latin typeface="Noto Sans Mono CJK JP Regular"/>
                <a:cs typeface="Noto Sans Mono CJK JP Regular"/>
              </a:rPr>
              <a:t>11</a:t>
            </a:r>
            <a:r>
              <a:rPr sz="2800" spc="-5" dirty="0">
                <a:latin typeface="Noto Sans Mono CJK JP Regular"/>
                <a:cs typeface="Noto Sans Mono CJK JP Regular"/>
              </a:rPr>
              <a:t>月</a:t>
            </a:r>
            <a:r>
              <a:rPr sz="2800" spc="-15" dirty="0">
                <a:latin typeface="Noto Sans Mono CJK JP Regular"/>
                <a:cs typeface="Noto Sans Mono CJK JP Regular"/>
              </a:rPr>
              <a:t> </a:t>
            </a:r>
            <a:r>
              <a:rPr sz="2800" spc="-5" dirty="0">
                <a:latin typeface="Noto Sans Mono CJK JP Regular"/>
                <a:cs typeface="Noto Sans Mono CJK JP Regular"/>
              </a:rPr>
              <a:t>… </a:t>
            </a:r>
            <a:r>
              <a:rPr sz="2800" spc="-25" dirty="0">
                <a:latin typeface="Noto Sans CJK JP Regular"/>
                <a:cs typeface="Noto Sans CJK JP Regular"/>
              </a:rPr>
              <a:t>学内向け研究室紹介</a:t>
            </a:r>
            <a:endParaRPr sz="2800" dirty="0">
              <a:latin typeface="Noto Sans CJK JP Regular"/>
              <a:cs typeface="Noto Sans CJK JP Regular"/>
            </a:endParaRPr>
          </a:p>
          <a:p>
            <a:pPr>
              <a:lnSpc>
                <a:spcPct val="100000"/>
              </a:lnSpc>
              <a:spcBef>
                <a:spcPts val="30"/>
              </a:spcBef>
            </a:pPr>
            <a:endParaRPr sz="2300" dirty="0">
              <a:latin typeface="Times New Roman"/>
              <a:cs typeface="Times New Roman"/>
            </a:endParaRPr>
          </a:p>
          <a:p>
            <a:pPr marL="191135">
              <a:lnSpc>
                <a:spcPct val="100000"/>
              </a:lnSpc>
              <a:spcBef>
                <a:spcPts val="5"/>
              </a:spcBef>
            </a:pPr>
            <a:r>
              <a:rPr sz="2800" dirty="0">
                <a:latin typeface="Noto Sans Mono CJK JP Regular"/>
                <a:cs typeface="Noto Sans Mono CJK JP Regular"/>
              </a:rPr>
              <a:t>2</a:t>
            </a:r>
            <a:r>
              <a:rPr sz="2800" spc="-5" dirty="0">
                <a:latin typeface="Noto Sans Mono CJK JP Regular"/>
                <a:cs typeface="Noto Sans Mono CJK JP Regular"/>
              </a:rPr>
              <a:t>月 …</a:t>
            </a:r>
            <a:r>
              <a:rPr sz="2800" spc="-15" dirty="0">
                <a:latin typeface="Noto Sans Mono CJK JP Regular"/>
                <a:cs typeface="Noto Sans Mono CJK JP Regular"/>
              </a:rPr>
              <a:t> </a:t>
            </a:r>
            <a:r>
              <a:rPr sz="2800" dirty="0">
                <a:latin typeface="Noto Sans Mono CJK JP Regular"/>
                <a:cs typeface="Noto Sans Mono CJK JP Regular"/>
              </a:rPr>
              <a:t>卒</a:t>
            </a:r>
            <a:r>
              <a:rPr sz="2800" spc="-5" dirty="0">
                <a:latin typeface="Noto Sans Mono CJK JP Regular"/>
                <a:cs typeface="Noto Sans Mono CJK JP Regular"/>
              </a:rPr>
              <a:t>業研究</a:t>
            </a:r>
            <a:r>
              <a:rPr sz="2800" dirty="0">
                <a:latin typeface="Noto Sans Mono CJK JP Regular"/>
                <a:cs typeface="Noto Sans Mono CJK JP Regular"/>
              </a:rPr>
              <a:t>発</a:t>
            </a:r>
            <a:r>
              <a:rPr sz="2800" spc="-5" dirty="0">
                <a:latin typeface="Noto Sans Mono CJK JP Regular"/>
                <a:cs typeface="Noto Sans Mono CJK JP Regular"/>
              </a:rPr>
              <a:t>表会</a:t>
            </a:r>
            <a:endParaRPr sz="2800" dirty="0">
              <a:latin typeface="Noto Sans Mono CJK JP Regular"/>
              <a:cs typeface="Noto Sans Mono CJK JP Regular"/>
            </a:endParaRPr>
          </a:p>
        </p:txBody>
      </p:sp>
      <p:sp>
        <p:nvSpPr>
          <p:cNvPr id="7" name="object 5"/>
          <p:cNvSpPr/>
          <p:nvPr/>
        </p:nvSpPr>
        <p:spPr>
          <a:xfrm>
            <a:off x="8268577" y="1288416"/>
            <a:ext cx="2575560" cy="1541145"/>
          </a:xfrm>
          <a:custGeom>
            <a:avLst/>
            <a:gdLst/>
            <a:ahLst/>
            <a:cxnLst/>
            <a:rect l="l" t="t" r="r" b="b"/>
            <a:pathLst>
              <a:path w="2575559" h="1541145">
                <a:moveTo>
                  <a:pt x="1304720" y="0"/>
                </a:moveTo>
                <a:lnTo>
                  <a:pt x="1249065" y="190"/>
                </a:lnTo>
                <a:lnTo>
                  <a:pt x="1193659" y="1303"/>
                </a:lnTo>
                <a:lnTo>
                  <a:pt x="1138575" y="3328"/>
                </a:lnTo>
                <a:lnTo>
                  <a:pt x="1083890" y="6252"/>
                </a:lnTo>
                <a:lnTo>
                  <a:pt x="1029677" y="10066"/>
                </a:lnTo>
                <a:lnTo>
                  <a:pt x="976012" y="14758"/>
                </a:lnTo>
                <a:lnTo>
                  <a:pt x="922969" y="20315"/>
                </a:lnTo>
                <a:lnTo>
                  <a:pt x="870623" y="26729"/>
                </a:lnTo>
                <a:lnTo>
                  <a:pt x="819050" y="33986"/>
                </a:lnTo>
                <a:lnTo>
                  <a:pt x="768323" y="42076"/>
                </a:lnTo>
                <a:lnTo>
                  <a:pt x="718519" y="50988"/>
                </a:lnTo>
                <a:lnTo>
                  <a:pt x="669711" y="60710"/>
                </a:lnTo>
                <a:lnTo>
                  <a:pt x="621974" y="71231"/>
                </a:lnTo>
                <a:lnTo>
                  <a:pt x="575384" y="82541"/>
                </a:lnTo>
                <a:lnTo>
                  <a:pt x="530015" y="94627"/>
                </a:lnTo>
                <a:lnTo>
                  <a:pt x="485942" y="107478"/>
                </a:lnTo>
                <a:lnTo>
                  <a:pt x="443240" y="121084"/>
                </a:lnTo>
                <a:lnTo>
                  <a:pt x="401984" y="135433"/>
                </a:lnTo>
                <a:lnTo>
                  <a:pt x="362248" y="150514"/>
                </a:lnTo>
                <a:lnTo>
                  <a:pt x="324108" y="166315"/>
                </a:lnTo>
                <a:lnTo>
                  <a:pt x="287638" y="182826"/>
                </a:lnTo>
                <a:lnTo>
                  <a:pt x="252914" y="200035"/>
                </a:lnTo>
                <a:lnTo>
                  <a:pt x="188999" y="236503"/>
                </a:lnTo>
                <a:lnTo>
                  <a:pt x="132964" y="275630"/>
                </a:lnTo>
                <a:lnTo>
                  <a:pt x="80634" y="322182"/>
                </a:lnTo>
                <a:lnTo>
                  <a:pt x="37960" y="374892"/>
                </a:lnTo>
                <a:lnTo>
                  <a:pt x="11225" y="428127"/>
                </a:lnTo>
                <a:lnTo>
                  <a:pt x="0" y="481324"/>
                </a:lnTo>
                <a:lnTo>
                  <a:pt x="31" y="508001"/>
                </a:lnTo>
                <a:lnTo>
                  <a:pt x="11188" y="560623"/>
                </a:lnTo>
                <a:lnTo>
                  <a:pt x="36719" y="612229"/>
                </a:lnTo>
                <a:lnTo>
                  <a:pt x="76177" y="662379"/>
                </a:lnTo>
                <a:lnTo>
                  <a:pt x="129115" y="710633"/>
                </a:lnTo>
                <a:lnTo>
                  <a:pt x="160499" y="733912"/>
                </a:lnTo>
                <a:lnTo>
                  <a:pt x="195085" y="756551"/>
                </a:lnTo>
                <a:lnTo>
                  <a:pt x="232818" y="778496"/>
                </a:lnTo>
                <a:lnTo>
                  <a:pt x="273642" y="799693"/>
                </a:lnTo>
                <a:lnTo>
                  <a:pt x="317499" y="820085"/>
                </a:lnTo>
                <a:lnTo>
                  <a:pt x="364336" y="839618"/>
                </a:lnTo>
                <a:lnTo>
                  <a:pt x="414096" y="858237"/>
                </a:lnTo>
                <a:lnTo>
                  <a:pt x="466722" y="875886"/>
                </a:lnTo>
                <a:lnTo>
                  <a:pt x="522159" y="892512"/>
                </a:lnTo>
                <a:lnTo>
                  <a:pt x="580352" y="908058"/>
                </a:lnTo>
                <a:lnTo>
                  <a:pt x="641244" y="922470"/>
                </a:lnTo>
                <a:lnTo>
                  <a:pt x="704779" y="935693"/>
                </a:lnTo>
                <a:lnTo>
                  <a:pt x="770901" y="947672"/>
                </a:lnTo>
                <a:lnTo>
                  <a:pt x="675651" y="1541016"/>
                </a:lnTo>
                <a:lnTo>
                  <a:pt x="1250326" y="988947"/>
                </a:lnTo>
                <a:lnTo>
                  <a:pt x="1319102" y="988947"/>
                </a:lnTo>
                <a:lnTo>
                  <a:pt x="1370553" y="988140"/>
                </a:lnTo>
                <a:lnTo>
                  <a:pt x="1429896" y="986148"/>
                </a:lnTo>
                <a:lnTo>
                  <a:pt x="1488622" y="983123"/>
                </a:lnTo>
                <a:lnTo>
                  <a:pt x="1546652" y="979084"/>
                </a:lnTo>
                <a:lnTo>
                  <a:pt x="1603910" y="974048"/>
                </a:lnTo>
                <a:lnTo>
                  <a:pt x="1660318" y="968035"/>
                </a:lnTo>
                <a:lnTo>
                  <a:pt x="1715797" y="961064"/>
                </a:lnTo>
                <a:lnTo>
                  <a:pt x="1770272" y="953153"/>
                </a:lnTo>
                <a:lnTo>
                  <a:pt x="1823663" y="944322"/>
                </a:lnTo>
                <a:lnTo>
                  <a:pt x="1875893" y="934589"/>
                </a:lnTo>
                <a:lnTo>
                  <a:pt x="1926884" y="923973"/>
                </a:lnTo>
                <a:lnTo>
                  <a:pt x="1976560" y="912493"/>
                </a:lnTo>
                <a:lnTo>
                  <a:pt x="2024841" y="900167"/>
                </a:lnTo>
                <a:lnTo>
                  <a:pt x="2071651" y="887014"/>
                </a:lnTo>
                <a:lnTo>
                  <a:pt x="2116913" y="873054"/>
                </a:lnTo>
                <a:lnTo>
                  <a:pt x="2160547" y="858305"/>
                </a:lnTo>
                <a:lnTo>
                  <a:pt x="2202477" y="842786"/>
                </a:lnTo>
                <a:lnTo>
                  <a:pt x="2242625" y="826515"/>
                </a:lnTo>
                <a:lnTo>
                  <a:pt x="2280913" y="809512"/>
                </a:lnTo>
                <a:lnTo>
                  <a:pt x="2317264" y="791795"/>
                </a:lnTo>
                <a:lnTo>
                  <a:pt x="2351600" y="773383"/>
                </a:lnTo>
                <a:lnTo>
                  <a:pt x="2413916" y="734550"/>
                </a:lnTo>
                <a:lnTo>
                  <a:pt x="2467240" y="693164"/>
                </a:lnTo>
                <a:lnTo>
                  <a:pt x="2518051" y="640881"/>
                </a:lnTo>
                <a:lnTo>
                  <a:pt x="2552700" y="587853"/>
                </a:lnTo>
                <a:lnTo>
                  <a:pt x="2571633" y="534521"/>
                </a:lnTo>
                <a:lnTo>
                  <a:pt x="2575329" y="508001"/>
                </a:lnTo>
                <a:lnTo>
                  <a:pt x="2575297" y="481324"/>
                </a:lnTo>
                <a:lnTo>
                  <a:pt x="2564141" y="428702"/>
                </a:lnTo>
                <a:lnTo>
                  <a:pt x="2538609" y="377096"/>
                </a:lnTo>
                <a:lnTo>
                  <a:pt x="2499151" y="326946"/>
                </a:lnTo>
                <a:lnTo>
                  <a:pt x="2446213" y="278692"/>
                </a:lnTo>
                <a:lnTo>
                  <a:pt x="2414829" y="255413"/>
                </a:lnTo>
                <a:lnTo>
                  <a:pt x="2380243" y="232774"/>
                </a:lnTo>
                <a:lnTo>
                  <a:pt x="2342510" y="210829"/>
                </a:lnTo>
                <a:lnTo>
                  <a:pt x="2301687" y="189632"/>
                </a:lnTo>
                <a:lnTo>
                  <a:pt x="2257829" y="169240"/>
                </a:lnTo>
                <a:lnTo>
                  <a:pt x="2210992" y="149707"/>
                </a:lnTo>
                <a:lnTo>
                  <a:pt x="2161233" y="131088"/>
                </a:lnTo>
                <a:lnTo>
                  <a:pt x="2108606" y="113439"/>
                </a:lnTo>
                <a:lnTo>
                  <a:pt x="2053169" y="96813"/>
                </a:lnTo>
                <a:lnTo>
                  <a:pt x="1994976" y="81267"/>
                </a:lnTo>
                <a:lnTo>
                  <a:pt x="1934085" y="66855"/>
                </a:lnTo>
                <a:lnTo>
                  <a:pt x="1870550" y="53632"/>
                </a:lnTo>
                <a:lnTo>
                  <a:pt x="1804427" y="41654"/>
                </a:lnTo>
                <a:lnTo>
                  <a:pt x="1749907" y="33036"/>
                </a:lnTo>
                <a:lnTo>
                  <a:pt x="1694962" y="25441"/>
                </a:lnTo>
                <a:lnTo>
                  <a:pt x="1639667" y="18859"/>
                </a:lnTo>
                <a:lnTo>
                  <a:pt x="1584095" y="13279"/>
                </a:lnTo>
                <a:lnTo>
                  <a:pt x="1528322" y="8688"/>
                </a:lnTo>
                <a:lnTo>
                  <a:pt x="1472424" y="5076"/>
                </a:lnTo>
                <a:lnTo>
                  <a:pt x="1416474" y="2431"/>
                </a:lnTo>
                <a:lnTo>
                  <a:pt x="1360548" y="743"/>
                </a:lnTo>
                <a:lnTo>
                  <a:pt x="1304720" y="0"/>
                </a:lnTo>
                <a:close/>
              </a:path>
              <a:path w="2575559" h="1541145">
                <a:moveTo>
                  <a:pt x="1319102" y="988947"/>
                </a:moveTo>
                <a:lnTo>
                  <a:pt x="1250326" y="988947"/>
                </a:lnTo>
                <a:lnTo>
                  <a:pt x="1310671" y="989079"/>
                </a:lnTo>
                <a:lnTo>
                  <a:pt x="1319102" y="988947"/>
                </a:lnTo>
                <a:close/>
              </a:path>
            </a:pathLst>
          </a:custGeom>
          <a:solidFill>
            <a:srgbClr val="FFFFFF"/>
          </a:solidFill>
        </p:spPr>
        <p:txBody>
          <a:bodyPr wrap="square" lIns="0" tIns="0" rIns="0" bIns="0" rtlCol="0"/>
          <a:lstStyle/>
          <a:p>
            <a:endParaRPr/>
          </a:p>
        </p:txBody>
      </p:sp>
      <p:sp>
        <p:nvSpPr>
          <p:cNvPr id="8" name="object 6"/>
          <p:cNvSpPr/>
          <p:nvPr/>
        </p:nvSpPr>
        <p:spPr>
          <a:xfrm>
            <a:off x="8268560" y="1288416"/>
            <a:ext cx="2575560" cy="1541145"/>
          </a:xfrm>
          <a:custGeom>
            <a:avLst/>
            <a:gdLst/>
            <a:ahLst/>
            <a:cxnLst/>
            <a:rect l="l" t="t" r="r" b="b"/>
            <a:pathLst>
              <a:path w="2575559" h="1541145">
                <a:moveTo>
                  <a:pt x="675668" y="1541016"/>
                </a:moveTo>
                <a:lnTo>
                  <a:pt x="770918" y="947672"/>
                </a:lnTo>
                <a:lnTo>
                  <a:pt x="704796" y="935693"/>
                </a:lnTo>
                <a:lnTo>
                  <a:pt x="641261" y="922470"/>
                </a:lnTo>
                <a:lnTo>
                  <a:pt x="580369" y="908058"/>
                </a:lnTo>
                <a:lnTo>
                  <a:pt x="522176" y="892512"/>
                </a:lnTo>
                <a:lnTo>
                  <a:pt x="466739" y="875886"/>
                </a:lnTo>
                <a:lnTo>
                  <a:pt x="414113" y="858237"/>
                </a:lnTo>
                <a:lnTo>
                  <a:pt x="364353" y="839618"/>
                </a:lnTo>
                <a:lnTo>
                  <a:pt x="317517" y="820085"/>
                </a:lnTo>
                <a:lnTo>
                  <a:pt x="273659" y="799693"/>
                </a:lnTo>
                <a:lnTo>
                  <a:pt x="232835" y="778496"/>
                </a:lnTo>
                <a:lnTo>
                  <a:pt x="195103" y="756551"/>
                </a:lnTo>
                <a:lnTo>
                  <a:pt x="160516" y="733912"/>
                </a:lnTo>
                <a:lnTo>
                  <a:pt x="129132" y="710633"/>
                </a:lnTo>
                <a:lnTo>
                  <a:pt x="76194" y="662379"/>
                </a:lnTo>
                <a:lnTo>
                  <a:pt x="36736" y="612229"/>
                </a:lnTo>
                <a:lnTo>
                  <a:pt x="11205" y="560623"/>
                </a:lnTo>
                <a:lnTo>
                  <a:pt x="48" y="508001"/>
                </a:lnTo>
                <a:lnTo>
                  <a:pt x="0" y="481447"/>
                </a:lnTo>
                <a:lnTo>
                  <a:pt x="3712" y="454804"/>
                </a:lnTo>
                <a:lnTo>
                  <a:pt x="22645" y="401472"/>
                </a:lnTo>
                <a:lnTo>
                  <a:pt x="57294" y="348444"/>
                </a:lnTo>
                <a:lnTo>
                  <a:pt x="108105" y="296162"/>
                </a:lnTo>
                <a:lnTo>
                  <a:pt x="159977" y="255740"/>
                </a:lnTo>
                <a:lnTo>
                  <a:pt x="220026" y="217932"/>
                </a:lnTo>
                <a:lnTo>
                  <a:pt x="287656" y="182826"/>
                </a:lnTo>
                <a:lnTo>
                  <a:pt x="324125" y="166315"/>
                </a:lnTo>
                <a:lnTo>
                  <a:pt x="362266" y="150514"/>
                </a:lnTo>
                <a:lnTo>
                  <a:pt x="402001" y="135433"/>
                </a:lnTo>
                <a:lnTo>
                  <a:pt x="443257" y="121084"/>
                </a:lnTo>
                <a:lnTo>
                  <a:pt x="485959" y="107478"/>
                </a:lnTo>
                <a:lnTo>
                  <a:pt x="530032" y="94627"/>
                </a:lnTo>
                <a:lnTo>
                  <a:pt x="575401" y="82541"/>
                </a:lnTo>
                <a:lnTo>
                  <a:pt x="621991" y="71231"/>
                </a:lnTo>
                <a:lnTo>
                  <a:pt x="669728" y="60710"/>
                </a:lnTo>
                <a:lnTo>
                  <a:pt x="718536" y="50988"/>
                </a:lnTo>
                <a:lnTo>
                  <a:pt x="768341" y="42076"/>
                </a:lnTo>
                <a:lnTo>
                  <a:pt x="819067" y="33986"/>
                </a:lnTo>
                <a:lnTo>
                  <a:pt x="870641" y="26729"/>
                </a:lnTo>
                <a:lnTo>
                  <a:pt x="922986" y="20315"/>
                </a:lnTo>
                <a:lnTo>
                  <a:pt x="976029" y="14758"/>
                </a:lnTo>
                <a:lnTo>
                  <a:pt x="1029694" y="10066"/>
                </a:lnTo>
                <a:lnTo>
                  <a:pt x="1083907" y="6252"/>
                </a:lnTo>
                <a:lnTo>
                  <a:pt x="1138593" y="3328"/>
                </a:lnTo>
                <a:lnTo>
                  <a:pt x="1193676" y="1303"/>
                </a:lnTo>
                <a:lnTo>
                  <a:pt x="1249082" y="190"/>
                </a:lnTo>
                <a:lnTo>
                  <a:pt x="1304737" y="0"/>
                </a:lnTo>
                <a:lnTo>
                  <a:pt x="1360565" y="743"/>
                </a:lnTo>
                <a:lnTo>
                  <a:pt x="1416491" y="2431"/>
                </a:lnTo>
                <a:lnTo>
                  <a:pt x="1472441" y="5076"/>
                </a:lnTo>
                <a:lnTo>
                  <a:pt x="1528340" y="8688"/>
                </a:lnTo>
                <a:lnTo>
                  <a:pt x="1584112" y="13279"/>
                </a:lnTo>
                <a:lnTo>
                  <a:pt x="1639684" y="18859"/>
                </a:lnTo>
                <a:lnTo>
                  <a:pt x="1694980" y="25441"/>
                </a:lnTo>
                <a:lnTo>
                  <a:pt x="1749925" y="33036"/>
                </a:lnTo>
                <a:lnTo>
                  <a:pt x="1804444" y="41654"/>
                </a:lnTo>
                <a:lnTo>
                  <a:pt x="1870567" y="53632"/>
                </a:lnTo>
                <a:lnTo>
                  <a:pt x="1934102" y="66855"/>
                </a:lnTo>
                <a:lnTo>
                  <a:pt x="1994994" y="81267"/>
                </a:lnTo>
                <a:lnTo>
                  <a:pt x="2053186" y="96813"/>
                </a:lnTo>
                <a:lnTo>
                  <a:pt x="2108623" y="113439"/>
                </a:lnTo>
                <a:lnTo>
                  <a:pt x="2161250" y="131088"/>
                </a:lnTo>
                <a:lnTo>
                  <a:pt x="2211009" y="149707"/>
                </a:lnTo>
                <a:lnTo>
                  <a:pt x="2257846" y="169240"/>
                </a:lnTo>
                <a:lnTo>
                  <a:pt x="2301704" y="189632"/>
                </a:lnTo>
                <a:lnTo>
                  <a:pt x="2342527" y="210829"/>
                </a:lnTo>
                <a:lnTo>
                  <a:pt x="2380260" y="232774"/>
                </a:lnTo>
                <a:lnTo>
                  <a:pt x="2414846" y="255413"/>
                </a:lnTo>
                <a:lnTo>
                  <a:pt x="2446231" y="278692"/>
                </a:lnTo>
                <a:lnTo>
                  <a:pt x="2499169" y="326946"/>
                </a:lnTo>
                <a:lnTo>
                  <a:pt x="2538627" y="377096"/>
                </a:lnTo>
                <a:lnTo>
                  <a:pt x="2564158" y="428702"/>
                </a:lnTo>
                <a:lnTo>
                  <a:pt x="2575315" y="481324"/>
                </a:lnTo>
                <a:lnTo>
                  <a:pt x="2575363" y="507878"/>
                </a:lnTo>
                <a:lnTo>
                  <a:pt x="2571650" y="534521"/>
                </a:lnTo>
                <a:lnTo>
                  <a:pt x="2552717" y="587853"/>
                </a:lnTo>
                <a:lnTo>
                  <a:pt x="2518069" y="640881"/>
                </a:lnTo>
                <a:lnTo>
                  <a:pt x="2467257" y="693164"/>
                </a:lnTo>
                <a:lnTo>
                  <a:pt x="2413933" y="734550"/>
                </a:lnTo>
                <a:lnTo>
                  <a:pt x="2351617" y="773383"/>
                </a:lnTo>
                <a:lnTo>
                  <a:pt x="2317281" y="791795"/>
                </a:lnTo>
                <a:lnTo>
                  <a:pt x="2280930" y="809512"/>
                </a:lnTo>
                <a:lnTo>
                  <a:pt x="2242642" y="826515"/>
                </a:lnTo>
                <a:lnTo>
                  <a:pt x="2202494" y="842786"/>
                </a:lnTo>
                <a:lnTo>
                  <a:pt x="2160564" y="858305"/>
                </a:lnTo>
                <a:lnTo>
                  <a:pt x="2116930" y="873054"/>
                </a:lnTo>
                <a:lnTo>
                  <a:pt x="2071669" y="887014"/>
                </a:lnTo>
                <a:lnTo>
                  <a:pt x="2024859" y="900167"/>
                </a:lnTo>
                <a:lnTo>
                  <a:pt x="1976577" y="912493"/>
                </a:lnTo>
                <a:lnTo>
                  <a:pt x="1926901" y="923973"/>
                </a:lnTo>
                <a:lnTo>
                  <a:pt x="1875910" y="934589"/>
                </a:lnTo>
                <a:lnTo>
                  <a:pt x="1823680" y="944322"/>
                </a:lnTo>
                <a:lnTo>
                  <a:pt x="1770289" y="953153"/>
                </a:lnTo>
                <a:lnTo>
                  <a:pt x="1715815" y="961064"/>
                </a:lnTo>
                <a:lnTo>
                  <a:pt x="1660335" y="968035"/>
                </a:lnTo>
                <a:lnTo>
                  <a:pt x="1603927" y="974048"/>
                </a:lnTo>
                <a:lnTo>
                  <a:pt x="1546669" y="979084"/>
                </a:lnTo>
                <a:lnTo>
                  <a:pt x="1488639" y="983123"/>
                </a:lnTo>
                <a:lnTo>
                  <a:pt x="1429913" y="986148"/>
                </a:lnTo>
                <a:lnTo>
                  <a:pt x="1370570" y="988140"/>
                </a:lnTo>
                <a:lnTo>
                  <a:pt x="1310688" y="989079"/>
                </a:lnTo>
                <a:lnTo>
                  <a:pt x="1250343" y="988947"/>
                </a:lnTo>
                <a:lnTo>
                  <a:pt x="675668" y="1541016"/>
                </a:lnTo>
                <a:close/>
              </a:path>
            </a:pathLst>
          </a:custGeom>
          <a:ln w="28956">
            <a:solidFill>
              <a:srgbClr val="2583C5"/>
            </a:solidFill>
          </a:ln>
        </p:spPr>
        <p:txBody>
          <a:bodyPr wrap="square" lIns="0" tIns="0" rIns="0" bIns="0" rtlCol="0"/>
          <a:lstStyle/>
          <a:p>
            <a:endParaRPr/>
          </a:p>
        </p:txBody>
      </p:sp>
      <p:sp>
        <p:nvSpPr>
          <p:cNvPr id="9" name="object 7"/>
          <p:cNvSpPr txBox="1"/>
          <p:nvPr/>
        </p:nvSpPr>
        <p:spPr>
          <a:xfrm>
            <a:off x="8776843" y="1472564"/>
            <a:ext cx="1557655" cy="629018"/>
          </a:xfrm>
          <a:prstGeom prst="rect">
            <a:avLst/>
          </a:prstGeom>
        </p:spPr>
        <p:txBody>
          <a:bodyPr vert="horz" wrap="square" lIns="0" tIns="13335" rIns="0" bIns="0" rtlCol="0">
            <a:spAutoFit/>
          </a:bodyPr>
          <a:lstStyle/>
          <a:p>
            <a:pPr marL="12700" marR="5080" indent="318135">
              <a:lnSpc>
                <a:spcPct val="100000"/>
              </a:lnSpc>
              <a:spcBef>
                <a:spcPts val="105"/>
              </a:spcBef>
            </a:pPr>
            <a:r>
              <a:rPr sz="2000" spc="10" dirty="0">
                <a:latin typeface="Noto Sans Mono CJK JP Regular"/>
                <a:cs typeface="Noto Sans Mono CJK JP Regular"/>
              </a:rPr>
              <a:t>毎週</a:t>
            </a:r>
            <a:r>
              <a:rPr sz="2000" spc="5" dirty="0">
                <a:latin typeface="Noto Sans Mono CJK JP Regular"/>
                <a:cs typeface="Noto Sans Mono CJK JP Regular"/>
              </a:rPr>
              <a:t>1</a:t>
            </a:r>
            <a:r>
              <a:rPr sz="2000" dirty="0">
                <a:latin typeface="Noto Sans Mono CJK JP Regular"/>
                <a:cs typeface="Noto Sans Mono CJK JP Regular"/>
              </a:rPr>
              <a:t>回 </a:t>
            </a:r>
            <a:r>
              <a:rPr lang="ja-JP" altLang="en-US" sz="2000" dirty="0">
                <a:latin typeface="Noto Sans Mono CJK JP Regular"/>
                <a:cs typeface="Noto Sans Mono CJK JP Regular"/>
              </a:rPr>
              <a:t>　</a:t>
            </a:r>
            <a:r>
              <a:rPr sz="2000" spc="10" dirty="0" err="1">
                <a:latin typeface="Noto Sans Mono CJK JP Regular"/>
                <a:cs typeface="Noto Sans Mono CJK JP Regular"/>
              </a:rPr>
              <a:t>ゼミもあ</a:t>
            </a:r>
            <a:r>
              <a:rPr sz="2000" dirty="0" err="1">
                <a:latin typeface="Noto Sans Mono CJK JP Regular"/>
                <a:cs typeface="Noto Sans Mono CJK JP Regular"/>
              </a:rPr>
              <a:t>るよ</a:t>
            </a:r>
            <a:endParaRPr sz="2000" dirty="0">
              <a:latin typeface="Noto Sans Mono CJK JP Regular"/>
              <a:cs typeface="Noto Sans Mono CJK JP Regular"/>
            </a:endParaRPr>
          </a:p>
        </p:txBody>
      </p:sp>
      <p:sp>
        <p:nvSpPr>
          <p:cNvPr id="10" name="object 8"/>
          <p:cNvSpPr/>
          <p:nvPr/>
        </p:nvSpPr>
        <p:spPr>
          <a:xfrm>
            <a:off x="7967471" y="2680716"/>
            <a:ext cx="3174492" cy="317296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4009004"/>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円/楕円 30"/>
          <p:cNvSpPr/>
          <p:nvPr/>
        </p:nvSpPr>
        <p:spPr>
          <a:xfrm>
            <a:off x="1990872" y="703110"/>
            <a:ext cx="2792359" cy="1884093"/>
          </a:xfrm>
          <a:prstGeom prst="ellipse">
            <a:avLst/>
          </a:prstGeom>
          <a:solidFill>
            <a:srgbClr val="FFFF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6" name="円/楕円 15"/>
          <p:cNvSpPr/>
          <p:nvPr/>
        </p:nvSpPr>
        <p:spPr>
          <a:xfrm>
            <a:off x="7622419" y="844504"/>
            <a:ext cx="2672978" cy="1755616"/>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1" name="円/楕円 10"/>
          <p:cNvSpPr/>
          <p:nvPr/>
        </p:nvSpPr>
        <p:spPr>
          <a:xfrm>
            <a:off x="7464152" y="4540651"/>
            <a:ext cx="2815352" cy="1676446"/>
          </a:xfrm>
          <a:prstGeom prst="ellipse">
            <a:avLst/>
          </a:prstGeom>
          <a:solidFill>
            <a:srgbClr val="7030A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3" name="円/楕円 2"/>
          <p:cNvSpPr/>
          <p:nvPr/>
        </p:nvSpPr>
        <p:spPr>
          <a:xfrm>
            <a:off x="1896386" y="4543145"/>
            <a:ext cx="3156167" cy="1673952"/>
          </a:xfrm>
          <a:prstGeom prst="ellipse">
            <a:avLst/>
          </a:prstGeom>
          <a:solidFill>
            <a:srgbClr val="B4F56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 name="タイトル 1"/>
          <p:cNvSpPr>
            <a:spLocks noGrp="1"/>
          </p:cNvSpPr>
          <p:nvPr>
            <p:ph type="title"/>
          </p:nvPr>
        </p:nvSpPr>
        <p:spPr>
          <a:xfrm>
            <a:off x="2152650" y="188663"/>
            <a:ext cx="7886700" cy="870116"/>
          </a:xfrm>
        </p:spPr>
        <p:txBody>
          <a:bodyPr>
            <a:normAutofit fontScale="90000"/>
          </a:bodyPr>
          <a:lstStyle/>
          <a:p>
            <a:r>
              <a:rPr kumimoji="1" lang="ja-JP" altLang="en-US" dirty="0"/>
              <a:t>各担務</a:t>
            </a:r>
          </a:p>
        </p:txBody>
      </p:sp>
      <p:sp>
        <p:nvSpPr>
          <p:cNvPr id="5" name="テキスト ボックス 4"/>
          <p:cNvSpPr txBox="1"/>
          <p:nvPr/>
        </p:nvSpPr>
        <p:spPr>
          <a:xfrm>
            <a:off x="1914950" y="887752"/>
            <a:ext cx="128086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企画担当</a:t>
            </a:r>
            <a:endParaRPr kumimoji="1" lang="en-US" altLang="ja-JP" sz="20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endParaRPr>
          </a:p>
        </p:txBody>
      </p:sp>
      <p:sp>
        <p:nvSpPr>
          <p:cNvPr id="6" name="テキスト ボックス 5"/>
          <p:cNvSpPr txBox="1"/>
          <p:nvPr/>
        </p:nvSpPr>
        <p:spPr>
          <a:xfrm>
            <a:off x="6937469" y="4771392"/>
            <a:ext cx="132465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広報担当</a:t>
            </a:r>
            <a:endParaRPr kumimoji="1" lang="en-US" altLang="ja-JP" sz="20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endParaRPr>
          </a:p>
        </p:txBody>
      </p:sp>
      <p:sp>
        <p:nvSpPr>
          <p:cNvPr id="9" name="テキスト ボックス 8"/>
          <p:cNvSpPr txBox="1"/>
          <p:nvPr/>
        </p:nvSpPr>
        <p:spPr>
          <a:xfrm>
            <a:off x="2979702" y="4772228"/>
            <a:ext cx="136387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環境担当</a:t>
            </a:r>
            <a:endParaRPr kumimoji="1" lang="en-US" altLang="ja-JP" sz="20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endParaRPr>
          </a:p>
        </p:txBody>
      </p:sp>
      <p:pic>
        <p:nvPicPr>
          <p:cNvPr id="1030" name="Picture 6" descr="羨望の眼差し トップに立つ CG"/>
          <p:cNvPicPr>
            <a:picLocks noChangeAspect="1" noChangeArrowheads="1"/>
          </p:cNvPicPr>
          <p:nvPr/>
        </p:nvPicPr>
        <p:blipFill rotWithShape="1">
          <a:blip r:embed="rId3">
            <a:clrChange>
              <a:clrFrom>
                <a:srgbClr val="FEFEFE"/>
              </a:clrFrom>
              <a:clrTo>
                <a:srgbClr val="FEFEFE">
                  <a:alpha val="0"/>
                </a:srgbClr>
              </a:clrTo>
            </a:clrChange>
            <a:duotone>
              <a:prstClr val="black"/>
              <a:srgbClr val="FF0000">
                <a:tint val="45000"/>
                <a:satMod val="400000"/>
              </a:srgbClr>
            </a:duotone>
            <a:extLst>
              <a:ext uri="{28A0092B-C50C-407E-A947-70E740481C1C}">
                <a14:useLocalDpi xmlns:a14="http://schemas.microsoft.com/office/drawing/2010/main" val="0"/>
              </a:ext>
            </a:extLst>
          </a:blip>
          <a:srcRect l="14222" r="14518" b="15714"/>
          <a:stretch/>
        </p:blipFill>
        <p:spPr bwMode="auto">
          <a:xfrm>
            <a:off x="3223315" y="2202600"/>
            <a:ext cx="2261903" cy="213782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4673213" y="2464938"/>
            <a:ext cx="120766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ゼミ担当</a:t>
            </a:r>
          </a:p>
        </p:txBody>
      </p:sp>
      <p:sp>
        <p:nvSpPr>
          <p:cNvPr id="12" name="テキスト ボックス 11"/>
          <p:cNvSpPr txBox="1"/>
          <p:nvPr/>
        </p:nvSpPr>
        <p:spPr>
          <a:xfrm>
            <a:off x="5249475" y="2855921"/>
            <a:ext cx="235032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1" i="0" u="none" strike="noStrike" kern="1200" cap="none" spc="0" normalizeH="0" baseline="0" noProof="0" dirty="0">
                <a:ln>
                  <a:noFill/>
                </a:ln>
                <a:solidFill>
                  <a:srgbClr val="FF0000"/>
                </a:solidFill>
                <a:effectLst/>
                <a:uLnTx/>
                <a:uFillTx/>
                <a:latin typeface="ＭＳ ゴシック" panose="020B0609070205080204" pitchFamily="49" charset="-128"/>
                <a:ea typeface="ＭＳ ゴシック" panose="020B0609070205080204" pitchFamily="49" charset="-128"/>
                <a:cs typeface="+mn-cs"/>
              </a:rPr>
              <a:t>全体をまとめる</a:t>
            </a:r>
          </a:p>
        </p:txBody>
      </p:sp>
      <p:sp>
        <p:nvSpPr>
          <p:cNvPr id="17" name="テキスト ボックス 16"/>
          <p:cNvSpPr txBox="1"/>
          <p:nvPr/>
        </p:nvSpPr>
        <p:spPr>
          <a:xfrm>
            <a:off x="2611522" y="1225361"/>
            <a:ext cx="235032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1" i="0" u="none" strike="noStrike" kern="1200" cap="none" spc="0" normalizeH="0" baseline="0" noProof="0" dirty="0">
                <a:ln>
                  <a:noFill/>
                </a:ln>
                <a:solidFill>
                  <a:srgbClr val="FFC000"/>
                </a:solidFill>
                <a:effectLst/>
                <a:uLnTx/>
                <a:uFillTx/>
                <a:latin typeface="ＭＳ ゴシック" panose="020B0609070205080204" pitchFamily="49" charset="-128"/>
                <a:ea typeface="ＭＳ ゴシック" panose="020B0609070205080204" pitchFamily="49" charset="-128"/>
                <a:cs typeface="+mn-cs"/>
              </a:rPr>
              <a:t>イベントの主催</a:t>
            </a:r>
          </a:p>
        </p:txBody>
      </p:sp>
      <p:pic>
        <p:nvPicPr>
          <p:cNvPr id="1034" name="Picture 10" descr="クリックすると新しいウィンドウで開きます"/>
          <p:cNvPicPr>
            <a:picLocks noChangeAspect="1" noChangeArrowheads="1"/>
          </p:cNvPicPr>
          <p:nvPr/>
        </p:nvPicPr>
        <p:blipFill>
          <a:blip r:embed="rId4">
            <a:clrChange>
              <a:clrFrom>
                <a:srgbClr val="FFFFFF"/>
              </a:clrFrom>
              <a:clrTo>
                <a:srgbClr val="FFFFFF">
                  <a:alpha val="0"/>
                </a:srgbClr>
              </a:clrTo>
            </a:clrChange>
            <a:duotone>
              <a:prstClr val="black"/>
              <a:srgbClr val="00B050">
                <a:tint val="45000"/>
                <a:satMod val="400000"/>
              </a:srgbClr>
            </a:duotone>
            <a:extLst>
              <a:ext uri="{28A0092B-C50C-407E-A947-70E740481C1C}">
                <a14:useLocalDpi xmlns:a14="http://schemas.microsoft.com/office/drawing/2010/main" val="0"/>
              </a:ext>
            </a:extLst>
          </a:blip>
          <a:srcRect/>
          <a:stretch>
            <a:fillRect/>
          </a:stretch>
        </p:blipFill>
        <p:spPr bwMode="auto">
          <a:xfrm>
            <a:off x="859760" y="4271207"/>
            <a:ext cx="2308656" cy="2007023"/>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p:cNvSpPr txBox="1"/>
          <p:nvPr/>
        </p:nvSpPr>
        <p:spPr>
          <a:xfrm>
            <a:off x="3168416" y="5074481"/>
            <a:ext cx="361290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1" i="0" u="none" strike="noStrike" kern="1200" cap="none" spc="0" normalizeH="0" baseline="0" noProof="0" dirty="0">
                <a:ln>
                  <a:noFill/>
                </a:ln>
                <a:solidFill>
                  <a:srgbClr val="92D050"/>
                </a:solidFill>
                <a:effectLst/>
                <a:uLnTx/>
                <a:uFillTx/>
                <a:latin typeface="ＭＳ ゴシック" panose="020B0609070205080204" pitchFamily="49" charset="-128"/>
                <a:ea typeface="ＭＳ ゴシック" panose="020B0609070205080204" pitchFamily="49" charset="-128"/>
                <a:cs typeface="+mn-cs"/>
              </a:rPr>
              <a:t>研究室内の</a:t>
            </a:r>
            <a:endParaRPr kumimoji="1" lang="en-US" altLang="ja-JP" sz="2400" b="1" i="0" u="none" strike="noStrike" kern="1200" cap="none" spc="0" normalizeH="0" baseline="0" noProof="0" dirty="0">
              <a:ln>
                <a:noFill/>
              </a:ln>
              <a:solidFill>
                <a:srgbClr val="92D050"/>
              </a:solidFill>
              <a:effectLst/>
              <a:uLnTx/>
              <a:uFillTx/>
              <a:latin typeface="ＭＳ ゴシック" panose="020B0609070205080204" pitchFamily="49" charset="-128"/>
              <a:ea typeface="ＭＳ ゴシック" panose="020B0609070205080204"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1" i="0" u="none" strike="noStrike" kern="1200" cap="none" spc="0" normalizeH="0" baseline="0" noProof="0" dirty="0">
                <a:ln>
                  <a:noFill/>
                </a:ln>
                <a:solidFill>
                  <a:srgbClr val="92D050"/>
                </a:solidFill>
                <a:effectLst/>
                <a:uLnTx/>
                <a:uFillTx/>
                <a:latin typeface="ＭＳ ゴシック" panose="020B0609070205080204" pitchFamily="49" charset="-128"/>
                <a:ea typeface="ＭＳ ゴシック" panose="020B0609070205080204" pitchFamily="49" charset="-128"/>
                <a:cs typeface="+mn-cs"/>
              </a:rPr>
              <a:t>ネットワーク環境を運営</a:t>
            </a:r>
            <a:endParaRPr kumimoji="1" lang="en-US" altLang="ja-JP" sz="2400" b="1" i="0" u="none" strike="noStrike" kern="1200" cap="none" spc="0" normalizeH="0" baseline="0" noProof="0" dirty="0">
              <a:ln>
                <a:noFill/>
              </a:ln>
              <a:solidFill>
                <a:srgbClr val="92D050"/>
              </a:solidFill>
              <a:effectLst/>
              <a:uLnTx/>
              <a:uFillTx/>
              <a:latin typeface="ＭＳ ゴシック" panose="020B0609070205080204" pitchFamily="49" charset="-128"/>
              <a:ea typeface="ＭＳ ゴシック" panose="020B0609070205080204" pitchFamily="49" charset="-128"/>
              <a:cs typeface="+mn-cs"/>
            </a:endParaRPr>
          </a:p>
        </p:txBody>
      </p:sp>
      <p:sp>
        <p:nvSpPr>
          <p:cNvPr id="24" name="テキスト ボックス 23"/>
          <p:cNvSpPr txBox="1"/>
          <p:nvPr/>
        </p:nvSpPr>
        <p:spPr>
          <a:xfrm>
            <a:off x="7252333" y="5223064"/>
            <a:ext cx="240322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i="0" u="none" strike="noStrike" kern="1200" cap="none" spc="0" normalizeH="0" baseline="0" noProof="0" dirty="0">
                <a:ln>
                  <a:noFill/>
                </a:ln>
                <a:solidFill>
                  <a:srgbClr val="7030A0"/>
                </a:solidFill>
                <a:effectLst/>
                <a:uLnTx/>
                <a:uFillTx/>
                <a:latin typeface="ＭＳ ゴシック" panose="020B0609070205080204" pitchFamily="49" charset="-128"/>
                <a:ea typeface="ＭＳ ゴシック" panose="020B0609070205080204" pitchFamily="49" charset="-128"/>
                <a:cs typeface="+mn-cs"/>
              </a:rPr>
              <a:t>HP</a:t>
            </a:r>
            <a:r>
              <a:rPr kumimoji="1" lang="ja-JP" altLang="en-US" sz="2800" b="1" i="0" u="none" strike="noStrike" kern="1200" cap="none" spc="0" normalizeH="0" baseline="0" noProof="0" dirty="0">
                <a:ln>
                  <a:noFill/>
                </a:ln>
                <a:solidFill>
                  <a:srgbClr val="7030A0"/>
                </a:solidFill>
                <a:effectLst/>
                <a:uLnTx/>
                <a:uFillTx/>
                <a:latin typeface="ＭＳ ゴシック" panose="020B0609070205080204" pitchFamily="49" charset="-128"/>
                <a:ea typeface="ＭＳ ゴシック" panose="020B0609070205080204" pitchFamily="49" charset="-128"/>
                <a:cs typeface="+mn-cs"/>
              </a:rPr>
              <a:t>・</a:t>
            </a:r>
            <a:r>
              <a:rPr kumimoji="1" lang="ja-JP" altLang="en-US" sz="2400" b="1" i="0" u="none" strike="noStrike" kern="1200" cap="none" spc="0" normalizeH="0" baseline="0" noProof="0" dirty="0">
                <a:ln>
                  <a:noFill/>
                </a:ln>
                <a:solidFill>
                  <a:srgbClr val="7030A0"/>
                </a:solidFill>
                <a:effectLst/>
                <a:uLnTx/>
                <a:uFillTx/>
                <a:latin typeface="ＭＳ ゴシック" panose="020B0609070205080204" pitchFamily="49" charset="-128"/>
                <a:ea typeface="ＭＳ ゴシック" panose="020B0609070205080204" pitchFamily="49" charset="-128"/>
                <a:cs typeface="+mn-cs"/>
              </a:rPr>
              <a:t>資料の作成</a:t>
            </a:r>
          </a:p>
        </p:txBody>
      </p:sp>
      <p:pic>
        <p:nvPicPr>
          <p:cNvPr id="15" name="Picture 12" descr="クリックすると新しいウィンドウで開きます"/>
          <p:cNvPicPr>
            <a:picLocks noChangeAspect="1" noChangeArrowheads="1"/>
          </p:cNvPicPr>
          <p:nvPr/>
        </p:nvPicPr>
        <p:blipFill>
          <a:blip r:embed="rId5" cstate="print">
            <a:duotone>
              <a:prstClr val="black"/>
              <a:srgbClr val="CC99FF">
                <a:tint val="45000"/>
                <a:satMod val="400000"/>
              </a:srgbClr>
            </a:duotone>
            <a:extLst>
              <a:ext uri="{28A0092B-C50C-407E-A947-70E740481C1C}">
                <a14:useLocalDpi xmlns:a14="http://schemas.microsoft.com/office/drawing/2010/main" val="0"/>
              </a:ext>
            </a:extLst>
          </a:blip>
          <a:srcRect/>
          <a:stretch>
            <a:fillRect/>
          </a:stretch>
        </p:blipFill>
        <p:spPr bwMode="auto">
          <a:xfrm>
            <a:off x="8798878" y="4366596"/>
            <a:ext cx="2592319" cy="1712936"/>
          </a:xfrm>
          <a:prstGeom prst="rect">
            <a:avLst/>
          </a:prstGeom>
          <a:noFill/>
          <a:extLst>
            <a:ext uri="{909E8E84-426E-40DD-AFC4-6F175D3DCCD1}">
              <a14:hiddenFill xmlns:a14="http://schemas.microsoft.com/office/drawing/2010/main">
                <a:solidFill>
                  <a:srgbClr val="FFFFFF"/>
                </a:solidFill>
              </a14:hiddenFill>
            </a:ext>
          </a:extLst>
        </p:spPr>
      </p:pic>
      <p:sp>
        <p:nvSpPr>
          <p:cNvPr id="20" name="円/楕円 19"/>
          <p:cNvSpPr/>
          <p:nvPr/>
        </p:nvSpPr>
        <p:spPr>
          <a:xfrm>
            <a:off x="4670940" y="2749844"/>
            <a:ext cx="3221777" cy="1915471"/>
          </a:xfrm>
          <a:prstGeom prst="ellipse">
            <a:avLst/>
          </a:prstGeom>
          <a:solidFill>
            <a:srgbClr val="FF0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8" name="テキスト ボックス 27"/>
          <p:cNvSpPr txBox="1"/>
          <p:nvPr/>
        </p:nvSpPr>
        <p:spPr>
          <a:xfrm>
            <a:off x="7705506" y="897176"/>
            <a:ext cx="214232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懇親・合宿担当</a:t>
            </a:r>
            <a:endParaRPr kumimoji="1" lang="en-US" altLang="ja-JP" sz="20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endParaRPr>
          </a:p>
        </p:txBody>
      </p:sp>
      <p:pic>
        <p:nvPicPr>
          <p:cNvPr id="29" name="Picture 8" descr="クリックすると新しいウィンドウで開きます"/>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75906" y="748889"/>
            <a:ext cx="1647784" cy="1989773"/>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p:cNvSpPr txBox="1"/>
          <p:nvPr/>
        </p:nvSpPr>
        <p:spPr>
          <a:xfrm>
            <a:off x="7934197" y="1225097"/>
            <a:ext cx="389722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1" i="0" u="none" strike="noStrike" kern="1200" cap="none" spc="0" normalizeH="0" baseline="0" noProof="0" dirty="0">
                <a:ln>
                  <a:noFill/>
                </a:ln>
                <a:solidFill>
                  <a:srgbClr val="1C23B4"/>
                </a:solidFill>
                <a:effectLst/>
                <a:uLnTx/>
                <a:uFillTx/>
                <a:latin typeface="ＭＳ ゴシック" panose="020B0609070205080204" pitchFamily="49" charset="-128"/>
                <a:ea typeface="ＭＳ ゴシック" panose="020B0609070205080204" pitchFamily="49" charset="-128"/>
                <a:cs typeface="+mn-cs"/>
              </a:rPr>
              <a:t>ゼミ合宿・打ち上げの企画</a:t>
            </a:r>
          </a:p>
        </p:txBody>
      </p:sp>
      <p:pic>
        <p:nvPicPr>
          <p:cNvPr id="23" name="図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8391" y="843270"/>
            <a:ext cx="1852867" cy="2012652"/>
          </a:xfrm>
          <a:prstGeom prst="rect">
            <a:avLst/>
          </a:prstGeom>
        </p:spPr>
      </p:pic>
    </p:spTree>
    <p:extLst>
      <p:ext uri="{BB962C8B-B14F-4D97-AF65-F5344CB8AC3E}">
        <p14:creationId xmlns:p14="http://schemas.microsoft.com/office/powerpoint/2010/main" val="2008014849"/>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2"/>
          <p:cNvSpPr txBox="1">
            <a:spLocks/>
          </p:cNvSpPr>
          <p:nvPr/>
        </p:nvSpPr>
        <p:spPr>
          <a:xfrm>
            <a:off x="5427979" y="332359"/>
            <a:ext cx="1519555" cy="635000"/>
          </a:xfrm>
          <a:prstGeom prst="rect">
            <a:avLst/>
          </a:prstGeom>
        </p:spPr>
        <p:txBody>
          <a:bodyPr vert="horz" wrap="square" lIns="0" tIns="12065" rIns="0" bIns="0" rtlCol="0" anchor="ctr">
            <a:spAutoFit/>
          </a:bodyPr>
          <a:lstStyle>
            <a:lvl1pPr algn="ctr" defTabSz="914377" rtl="0" eaLnBrk="1" latinLnBrk="0" hangingPunct="1">
              <a:lnSpc>
                <a:spcPct val="150000"/>
              </a:lnSpc>
              <a:spcBef>
                <a:spcPct val="0"/>
              </a:spcBef>
              <a:buNone/>
              <a:defRPr kumimoji="1" sz="4400" kern="1200">
                <a:solidFill>
                  <a:schemeClr val="tx1"/>
                </a:solidFill>
                <a:latin typeface="+mj-ea"/>
                <a:ea typeface="+mj-ea"/>
                <a:cs typeface="+mj-cs"/>
              </a:defRPr>
            </a:lvl1pPr>
          </a:lstStyle>
          <a:p>
            <a:pPr marL="12700">
              <a:lnSpc>
                <a:spcPct val="100000"/>
              </a:lnSpc>
              <a:spcBef>
                <a:spcPts val="95"/>
              </a:spcBef>
            </a:pPr>
            <a:r>
              <a:rPr lang="ja-JP" altLang="en-US" sz="4000" b="1" spc="-85" dirty="0" smtClean="0"/>
              <a:t>最後に</a:t>
            </a:r>
            <a:endParaRPr lang="ja-JP" altLang="en-US" sz="4000" b="1" spc="-85" dirty="0"/>
          </a:p>
        </p:txBody>
      </p:sp>
      <p:sp>
        <p:nvSpPr>
          <p:cNvPr id="26" name="object 3"/>
          <p:cNvSpPr txBox="1">
            <a:spLocks/>
          </p:cNvSpPr>
          <p:nvPr/>
        </p:nvSpPr>
        <p:spPr>
          <a:xfrm>
            <a:off x="1407032" y="1535938"/>
            <a:ext cx="9377934" cy="1829435"/>
          </a:xfrm>
          <a:prstGeom prst="rect">
            <a:avLst/>
          </a:prstGeom>
        </p:spPr>
        <p:txBody>
          <a:bodyPr vert="horz" wrap="square" lIns="0" tIns="13335" rIns="0" bIns="0" rtlCol="0">
            <a:spAutoFit/>
          </a:bodyPr>
          <a:lstStyle>
            <a:lvl1pPr marL="457189" indent="-457189" algn="l" defTabSz="914377" rtl="0" eaLnBrk="1" latinLnBrk="0" hangingPunct="1">
              <a:lnSpc>
                <a:spcPct val="90000"/>
              </a:lnSpc>
              <a:spcBef>
                <a:spcPts val="1000"/>
              </a:spcBef>
              <a:buFont typeface="Arial" panose="020B0604020202020204" pitchFamily="34" charset="0"/>
              <a:buChar char="•"/>
              <a:defRPr kumimoji="1" sz="2800" kern="1200">
                <a:solidFill>
                  <a:schemeClr val="tx1"/>
                </a:solidFill>
                <a:latin typeface="+mj-ea"/>
                <a:ea typeface="+mj-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kumimoji="1" sz="2400" kern="1200">
                <a:solidFill>
                  <a:schemeClr val="tx1"/>
                </a:solidFill>
                <a:latin typeface="+mj-ea"/>
                <a:ea typeface="+mj-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kumimoji="1" sz="2000" kern="1200">
                <a:solidFill>
                  <a:schemeClr val="tx1"/>
                </a:solidFill>
                <a:latin typeface="+mj-ea"/>
                <a:ea typeface="+mj-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j-ea"/>
                <a:ea typeface="+mj-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j-ea"/>
                <a:ea typeface="+mj-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5240">
              <a:lnSpc>
                <a:spcPct val="100000"/>
              </a:lnSpc>
              <a:spcBef>
                <a:spcPts val="105"/>
              </a:spcBef>
            </a:pPr>
            <a:r>
              <a:rPr lang="ja-JP" altLang="en-US" smtClean="0"/>
              <a:t>所属</a:t>
            </a:r>
            <a:r>
              <a:rPr lang="ja-JP" altLang="en-US" spc="-15" smtClean="0"/>
              <a:t>メ</a:t>
            </a:r>
            <a:r>
              <a:rPr lang="ja-JP" altLang="en-US" smtClean="0"/>
              <a:t>ンバ</a:t>
            </a:r>
            <a:r>
              <a:rPr lang="ja-JP" altLang="en-US" spc="-15" smtClean="0"/>
              <a:t>ー</a:t>
            </a:r>
            <a:r>
              <a:rPr lang="ja-JP" altLang="en-US" smtClean="0"/>
              <a:t>の詳</a:t>
            </a:r>
            <a:r>
              <a:rPr lang="ja-JP" altLang="en-US" spc="-15" smtClean="0"/>
              <a:t>し</a:t>
            </a:r>
            <a:r>
              <a:rPr lang="ja-JP" altLang="en-US" smtClean="0"/>
              <a:t>い情</a:t>
            </a:r>
            <a:r>
              <a:rPr lang="ja-JP" altLang="en-US" spc="-15" smtClean="0"/>
              <a:t>報</a:t>
            </a:r>
            <a:r>
              <a:rPr lang="ja-JP" altLang="en-US" smtClean="0"/>
              <a:t>等は</a:t>
            </a:r>
            <a:r>
              <a:rPr lang="ja-JP" altLang="en-US" spc="-15" smtClean="0"/>
              <a:t>ホ</a:t>
            </a:r>
            <a:r>
              <a:rPr lang="ja-JP" altLang="en-US" smtClean="0"/>
              <a:t>ーム</a:t>
            </a:r>
            <a:r>
              <a:rPr lang="ja-JP" altLang="en-US" spc="-15" smtClean="0"/>
              <a:t>ペ</a:t>
            </a:r>
            <a:r>
              <a:rPr lang="ja-JP" altLang="en-US" smtClean="0"/>
              <a:t>ージ</a:t>
            </a:r>
            <a:r>
              <a:rPr lang="ja-JP" altLang="en-US" spc="-15" smtClean="0"/>
              <a:t>に</a:t>
            </a:r>
            <a:r>
              <a:rPr lang="ja-JP" altLang="en-US" spc="10" smtClean="0"/>
              <a:t>て</a:t>
            </a:r>
            <a:r>
              <a:rPr lang="ja-JP" altLang="en-US" smtClean="0">
                <a:solidFill>
                  <a:srgbClr val="006FC0"/>
                </a:solidFill>
              </a:rPr>
              <a:t>！</a:t>
            </a:r>
          </a:p>
          <a:p>
            <a:pPr marL="929640">
              <a:lnSpc>
                <a:spcPct val="100000"/>
              </a:lnSpc>
              <a:spcBef>
                <a:spcPts val="2580"/>
              </a:spcBef>
            </a:pPr>
            <a:r>
              <a:rPr lang="ja-JP" altLang="en-US" smtClean="0"/>
              <a:t>研</a:t>
            </a:r>
            <a:r>
              <a:rPr lang="ja-JP" altLang="en-US" spc="-5" smtClean="0"/>
              <a:t>究室ホ</a:t>
            </a:r>
            <a:r>
              <a:rPr lang="ja-JP" altLang="en-US" smtClean="0"/>
              <a:t>ー</a:t>
            </a:r>
            <a:r>
              <a:rPr lang="ja-JP" altLang="en-US" spc="-5" smtClean="0"/>
              <a:t>ムページ</a:t>
            </a:r>
            <a:endParaRPr lang="ja-JP" altLang="en-US" smtClean="0"/>
          </a:p>
          <a:p>
            <a:pPr marL="929640">
              <a:lnSpc>
                <a:spcPct val="100000"/>
              </a:lnSpc>
              <a:spcBef>
                <a:spcPts val="575"/>
              </a:spcBef>
            </a:pPr>
            <a:r>
              <a:rPr lang="en-US" altLang="ja-JP" b="1" spc="-10" smtClean="0">
                <a:solidFill>
                  <a:srgbClr val="2583C5"/>
                </a:solidFill>
                <a:latin typeface="Times New Roman"/>
                <a:cs typeface="Times New Roman"/>
                <a:hlinkClick r:id="rId3"/>
              </a:rPr>
              <a:t>http://www.yc.tcu.ac.jp/~seki_lab/</a:t>
            </a:r>
            <a:endParaRPr lang="en-US" altLang="ja-JP" b="1" spc="-10" dirty="0">
              <a:solidFill>
                <a:srgbClr val="2583C5"/>
              </a:solidFill>
              <a:latin typeface="Times New Roman"/>
              <a:cs typeface="Times New Roman"/>
              <a:hlinkClick r:id="rId3"/>
            </a:endParaRPr>
          </a:p>
        </p:txBody>
      </p:sp>
      <p:sp>
        <p:nvSpPr>
          <p:cNvPr id="27" name="object 4"/>
          <p:cNvSpPr txBox="1"/>
          <p:nvPr/>
        </p:nvSpPr>
        <p:spPr>
          <a:xfrm>
            <a:off x="1344930" y="4051553"/>
            <a:ext cx="4392295" cy="1019810"/>
          </a:xfrm>
          <a:prstGeom prst="rect">
            <a:avLst/>
          </a:prstGeom>
          <a:solidFill>
            <a:srgbClr val="FFFFFF"/>
          </a:solidFill>
          <a:ln w="19811">
            <a:solidFill>
              <a:srgbClr val="000000"/>
            </a:solidFill>
          </a:ln>
        </p:spPr>
        <p:txBody>
          <a:bodyPr vert="horz" wrap="square" lIns="0" tIns="193675" rIns="0" bIns="0" rtlCol="0">
            <a:spAutoFit/>
          </a:bodyPr>
          <a:lstStyle/>
          <a:p>
            <a:pPr marL="89535">
              <a:lnSpc>
                <a:spcPct val="100000"/>
              </a:lnSpc>
              <a:spcBef>
                <a:spcPts val="1525"/>
              </a:spcBef>
              <a:tabLst>
                <a:tab pos="2122805" algn="l"/>
              </a:tabLst>
            </a:pPr>
            <a:r>
              <a:rPr sz="4000" dirty="0">
                <a:latin typeface="Noto Sans Mono CJK JP Regular"/>
                <a:cs typeface="Noto Sans Mono CJK JP Regular"/>
              </a:rPr>
              <a:t>都</a:t>
            </a:r>
            <a:r>
              <a:rPr sz="4000" spc="-5" dirty="0">
                <a:latin typeface="Noto Sans Mono CJK JP Regular"/>
                <a:cs typeface="Noto Sans Mono CJK JP Regular"/>
              </a:rPr>
              <a:t>市大	関研</a:t>
            </a:r>
            <a:r>
              <a:rPr sz="4000" dirty="0">
                <a:latin typeface="Noto Sans Mono CJK JP Regular"/>
                <a:cs typeface="Noto Sans Mono CJK JP Regular"/>
              </a:rPr>
              <a:t>究</a:t>
            </a:r>
            <a:r>
              <a:rPr sz="4000" spc="-5" dirty="0">
                <a:latin typeface="Noto Sans Mono CJK JP Regular"/>
                <a:cs typeface="Noto Sans Mono CJK JP Regular"/>
              </a:rPr>
              <a:t>室</a:t>
            </a:r>
            <a:endParaRPr sz="4000">
              <a:latin typeface="Noto Sans Mono CJK JP Regular"/>
              <a:cs typeface="Noto Sans Mono CJK JP Regular"/>
            </a:endParaRPr>
          </a:p>
        </p:txBody>
      </p:sp>
      <p:sp>
        <p:nvSpPr>
          <p:cNvPr id="32" name="object 5"/>
          <p:cNvSpPr/>
          <p:nvPr/>
        </p:nvSpPr>
        <p:spPr>
          <a:xfrm>
            <a:off x="5172455" y="5138928"/>
            <a:ext cx="1487424" cy="702564"/>
          </a:xfrm>
          <a:prstGeom prst="rect">
            <a:avLst/>
          </a:prstGeom>
          <a:blipFill>
            <a:blip r:embed="rId4" cstate="print"/>
            <a:stretch>
              <a:fillRect/>
            </a:stretch>
          </a:blipFill>
        </p:spPr>
        <p:txBody>
          <a:bodyPr wrap="square" lIns="0" tIns="0" rIns="0" bIns="0" rtlCol="0"/>
          <a:lstStyle/>
          <a:p>
            <a:endParaRPr/>
          </a:p>
        </p:txBody>
      </p:sp>
      <p:sp>
        <p:nvSpPr>
          <p:cNvPr id="33" name="object 6"/>
          <p:cNvSpPr/>
          <p:nvPr/>
        </p:nvSpPr>
        <p:spPr>
          <a:xfrm>
            <a:off x="5216652" y="5140452"/>
            <a:ext cx="1399031" cy="775716"/>
          </a:xfrm>
          <a:prstGeom prst="rect">
            <a:avLst/>
          </a:prstGeom>
          <a:blipFill>
            <a:blip r:embed="rId5" cstate="print"/>
            <a:stretch>
              <a:fillRect/>
            </a:stretch>
          </a:blipFill>
        </p:spPr>
        <p:txBody>
          <a:bodyPr wrap="square" lIns="0" tIns="0" rIns="0" bIns="0" rtlCol="0"/>
          <a:lstStyle/>
          <a:p>
            <a:endParaRPr/>
          </a:p>
        </p:txBody>
      </p:sp>
      <p:sp>
        <p:nvSpPr>
          <p:cNvPr id="34" name="object 7"/>
          <p:cNvSpPr/>
          <p:nvPr/>
        </p:nvSpPr>
        <p:spPr>
          <a:xfrm>
            <a:off x="5231891" y="5178552"/>
            <a:ext cx="1368552" cy="585216"/>
          </a:xfrm>
          <a:prstGeom prst="rect">
            <a:avLst/>
          </a:prstGeom>
          <a:blipFill>
            <a:blip r:embed="rId6" cstate="print"/>
            <a:stretch>
              <a:fillRect/>
            </a:stretch>
          </a:blipFill>
        </p:spPr>
        <p:txBody>
          <a:bodyPr wrap="square" lIns="0" tIns="0" rIns="0" bIns="0" rtlCol="0"/>
          <a:lstStyle/>
          <a:p>
            <a:endParaRPr/>
          </a:p>
        </p:txBody>
      </p:sp>
      <p:sp>
        <p:nvSpPr>
          <p:cNvPr id="35" name="object 8"/>
          <p:cNvSpPr txBox="1"/>
          <p:nvPr/>
        </p:nvSpPr>
        <p:spPr>
          <a:xfrm>
            <a:off x="5446267" y="5270372"/>
            <a:ext cx="93980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FFFF"/>
                </a:solidFill>
                <a:latin typeface="Noto Sans CJK JP Regular"/>
                <a:cs typeface="Noto Sans CJK JP Regular"/>
              </a:rPr>
              <a:t>検索</a:t>
            </a:r>
            <a:r>
              <a:rPr sz="2400" spc="800" dirty="0">
                <a:solidFill>
                  <a:srgbClr val="FFFFFF"/>
                </a:solidFill>
                <a:latin typeface="Arial Black"/>
                <a:cs typeface="Arial Black"/>
              </a:rPr>
              <a:t>🔍</a:t>
            </a:r>
            <a:endParaRPr sz="2400">
              <a:latin typeface="Arial Black"/>
              <a:cs typeface="Arial Black"/>
            </a:endParaRPr>
          </a:p>
        </p:txBody>
      </p:sp>
      <p:sp>
        <p:nvSpPr>
          <p:cNvPr id="36" name="object 9"/>
          <p:cNvSpPr/>
          <p:nvPr/>
        </p:nvSpPr>
        <p:spPr>
          <a:xfrm>
            <a:off x="6115177" y="5675985"/>
            <a:ext cx="384175" cy="471805"/>
          </a:xfrm>
          <a:custGeom>
            <a:avLst/>
            <a:gdLst/>
            <a:ahLst/>
            <a:cxnLst/>
            <a:rect l="l" t="t" r="r" b="b"/>
            <a:pathLst>
              <a:path w="384175" h="471804">
                <a:moveTo>
                  <a:pt x="349518" y="317334"/>
                </a:moveTo>
                <a:lnTo>
                  <a:pt x="124206" y="317334"/>
                </a:lnTo>
                <a:lnTo>
                  <a:pt x="239268" y="471436"/>
                </a:lnTo>
                <a:lnTo>
                  <a:pt x="383921" y="363410"/>
                </a:lnTo>
                <a:lnTo>
                  <a:pt x="349518" y="317334"/>
                </a:lnTo>
                <a:close/>
              </a:path>
              <a:path w="384175" h="471804">
                <a:moveTo>
                  <a:pt x="0" y="0"/>
                </a:moveTo>
                <a:lnTo>
                  <a:pt x="51815" y="371348"/>
                </a:lnTo>
                <a:lnTo>
                  <a:pt x="124206" y="317334"/>
                </a:lnTo>
                <a:lnTo>
                  <a:pt x="349518" y="317334"/>
                </a:lnTo>
                <a:lnTo>
                  <a:pt x="268859" y="209308"/>
                </a:lnTo>
                <a:lnTo>
                  <a:pt x="341249" y="155295"/>
                </a:lnTo>
                <a:lnTo>
                  <a:pt x="0" y="0"/>
                </a:lnTo>
                <a:close/>
              </a:path>
            </a:pathLst>
          </a:custGeom>
          <a:solidFill>
            <a:srgbClr val="FFFFFF"/>
          </a:solidFill>
        </p:spPr>
        <p:txBody>
          <a:bodyPr wrap="square" lIns="0" tIns="0" rIns="0" bIns="0" rtlCol="0"/>
          <a:lstStyle/>
          <a:p>
            <a:endParaRPr/>
          </a:p>
        </p:txBody>
      </p:sp>
      <p:sp>
        <p:nvSpPr>
          <p:cNvPr id="37" name="object 10"/>
          <p:cNvSpPr/>
          <p:nvPr/>
        </p:nvSpPr>
        <p:spPr>
          <a:xfrm>
            <a:off x="6115177" y="5675985"/>
            <a:ext cx="384175" cy="471805"/>
          </a:xfrm>
          <a:custGeom>
            <a:avLst/>
            <a:gdLst/>
            <a:ahLst/>
            <a:cxnLst/>
            <a:rect l="l" t="t" r="r" b="b"/>
            <a:pathLst>
              <a:path w="384175" h="471804">
                <a:moveTo>
                  <a:pt x="341249" y="155295"/>
                </a:moveTo>
                <a:lnTo>
                  <a:pt x="268859" y="209308"/>
                </a:lnTo>
                <a:lnTo>
                  <a:pt x="383921" y="363410"/>
                </a:lnTo>
                <a:lnTo>
                  <a:pt x="239268" y="471436"/>
                </a:lnTo>
                <a:lnTo>
                  <a:pt x="124206" y="317334"/>
                </a:lnTo>
                <a:lnTo>
                  <a:pt x="51815" y="371348"/>
                </a:lnTo>
                <a:lnTo>
                  <a:pt x="0" y="0"/>
                </a:lnTo>
                <a:lnTo>
                  <a:pt x="341249" y="155295"/>
                </a:lnTo>
                <a:close/>
              </a:path>
            </a:pathLst>
          </a:custGeom>
          <a:ln w="25400">
            <a:solidFill>
              <a:srgbClr val="000000"/>
            </a:solidFill>
          </a:ln>
        </p:spPr>
        <p:txBody>
          <a:bodyPr wrap="square" lIns="0" tIns="0" rIns="0" bIns="0" rtlCol="0"/>
          <a:lstStyle/>
          <a:p>
            <a:endParaRPr/>
          </a:p>
        </p:txBody>
      </p:sp>
      <p:pic>
        <p:nvPicPr>
          <p:cNvPr id="38" name="図 37">
            <a:extLst>
              <a:ext uri="{FF2B5EF4-FFF2-40B4-BE49-F238E27FC236}">
                <a16:creationId xmlns:a16="http://schemas.microsoft.com/office/drawing/2014/main" xmlns="" id="{7E6F9F81-E108-4094-BCFB-2584FDAF535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55307" y="3386735"/>
            <a:ext cx="3713954" cy="2785465"/>
          </a:xfrm>
          <a:prstGeom prst="rect">
            <a:avLst/>
          </a:prstGeom>
          <a:ln>
            <a:noFill/>
          </a:ln>
          <a:effectLst>
            <a:softEdge rad="25400"/>
          </a:effectLst>
        </p:spPr>
      </p:pic>
      <p:pic>
        <p:nvPicPr>
          <p:cNvPr id="39" name="図 3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27691" y="2308098"/>
            <a:ext cx="1057275" cy="1057275"/>
          </a:xfrm>
          <a:prstGeom prst="rect">
            <a:avLst/>
          </a:prstGeom>
        </p:spPr>
      </p:pic>
    </p:spTree>
    <p:extLst>
      <p:ext uri="{BB962C8B-B14F-4D97-AF65-F5344CB8AC3E}">
        <p14:creationId xmlns:p14="http://schemas.microsoft.com/office/powerpoint/2010/main" val="1057163688"/>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p:cNvSpPr txBox="1">
            <a:spLocks/>
          </p:cNvSpPr>
          <p:nvPr/>
        </p:nvSpPr>
        <p:spPr>
          <a:xfrm>
            <a:off x="2425064" y="2422982"/>
            <a:ext cx="7340600" cy="1489075"/>
          </a:xfrm>
          <a:prstGeom prst="rect">
            <a:avLst/>
          </a:prstGeom>
        </p:spPr>
        <p:txBody>
          <a:bodyPr vert="horz" wrap="square" lIns="0" tIns="12700" rIns="0" bIns="0" rtlCol="0" anchor="ctr">
            <a:spAutoFit/>
          </a:bodyPr>
          <a:lstStyle>
            <a:lvl1pPr algn="ctr" defTabSz="914377" rtl="0" eaLnBrk="1" latinLnBrk="0" hangingPunct="1">
              <a:lnSpc>
                <a:spcPct val="150000"/>
              </a:lnSpc>
              <a:spcBef>
                <a:spcPct val="0"/>
              </a:spcBef>
              <a:buNone/>
              <a:defRPr kumimoji="1" sz="4400" kern="1200">
                <a:solidFill>
                  <a:schemeClr val="tx1"/>
                </a:solidFill>
                <a:latin typeface="+mj-ea"/>
                <a:ea typeface="+mj-ea"/>
                <a:cs typeface="+mj-cs"/>
              </a:defRPr>
            </a:lvl1pPr>
          </a:lstStyle>
          <a:p>
            <a:pPr marL="12700">
              <a:lnSpc>
                <a:spcPct val="100000"/>
              </a:lnSpc>
              <a:spcBef>
                <a:spcPts val="100"/>
              </a:spcBef>
            </a:pPr>
            <a:r>
              <a:rPr lang="ja-JP" altLang="en-US" sz="9600" spc="-5" smtClean="0">
                <a:latin typeface="Droid Sans Fallback"/>
                <a:cs typeface="Droid Sans Fallback"/>
              </a:rPr>
              <a:t>研究事例紹介</a:t>
            </a:r>
            <a:endParaRPr lang="ja-JP" altLang="en-US" sz="9600" dirty="0">
              <a:latin typeface="Droid Sans Fallback"/>
              <a:cs typeface="Droid Sans Fallback"/>
            </a:endParaRPr>
          </a:p>
        </p:txBody>
      </p:sp>
    </p:spTree>
    <p:extLst>
      <p:ext uri="{BB962C8B-B14F-4D97-AF65-F5344CB8AC3E}">
        <p14:creationId xmlns:p14="http://schemas.microsoft.com/office/powerpoint/2010/main" val="1643181159"/>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0" y="-1"/>
            <a:ext cx="9144000" cy="6284891"/>
          </a:xfrm>
        </p:spPr>
        <p:txBody>
          <a:bodyPr>
            <a:noAutofit/>
          </a:bodyPr>
          <a:lstStyle/>
          <a:p>
            <a:r>
              <a:rPr lang="ja-JP" altLang="en-US" sz="3200" dirty="0"/>
              <a:t>大学生の情報セキュリティ意識に関する調査分析</a:t>
            </a:r>
            <a:r>
              <a:rPr lang="en-US" altLang="ja-JP" sz="3200" dirty="0"/>
              <a:t/>
            </a:r>
            <a:br>
              <a:rPr lang="en-US" altLang="ja-JP" sz="3200" dirty="0"/>
            </a:br>
            <a:r>
              <a:rPr lang="ja-JP" altLang="en-US" sz="3200" dirty="0"/>
              <a:t>ー代理出席時のパスワード共有</a:t>
            </a:r>
            <a:r>
              <a:rPr lang="ja-JP" altLang="en-US" sz="3200" dirty="0" err="1"/>
              <a:t>ー</a:t>
            </a:r>
            <a:r>
              <a:rPr lang="en-US" altLang="ja-JP" sz="4800" dirty="0">
                <a:latin typeface="ＭＳ ゴシック" panose="020B0609070205080204" pitchFamily="49" charset="-128"/>
                <a:ea typeface="ＭＳ ゴシック" panose="020B0609070205080204" pitchFamily="49" charset="-128"/>
              </a:rPr>
              <a:t/>
            </a:r>
            <a:br>
              <a:rPr lang="en-US" altLang="ja-JP" sz="4800" dirty="0">
                <a:latin typeface="ＭＳ ゴシック" panose="020B0609070205080204" pitchFamily="49" charset="-128"/>
                <a:ea typeface="ＭＳ ゴシック" panose="020B0609070205080204" pitchFamily="49" charset="-128"/>
              </a:rPr>
            </a:br>
            <a:r>
              <a:rPr lang="en-US" altLang="ja-JP" sz="4800" dirty="0">
                <a:latin typeface="ＭＳ ゴシック" panose="020B0609070205080204" pitchFamily="49" charset="-128"/>
                <a:ea typeface="ＭＳ ゴシック" panose="020B0609070205080204" pitchFamily="49" charset="-128"/>
              </a:rPr>
              <a:t/>
            </a:r>
            <a:br>
              <a:rPr lang="en-US" altLang="ja-JP" sz="4800" dirty="0">
                <a:latin typeface="ＭＳ ゴシック" panose="020B0609070205080204" pitchFamily="49" charset="-128"/>
                <a:ea typeface="ＭＳ ゴシック" panose="020B0609070205080204" pitchFamily="49" charset="-128"/>
              </a:rPr>
            </a:br>
            <a:r>
              <a:rPr lang="ja-JP" altLang="en-US" sz="3200" dirty="0">
                <a:latin typeface="ＭＳ ゴシック" panose="020B0609070205080204" pitchFamily="49" charset="-128"/>
                <a:ea typeface="ＭＳ ゴシック" panose="020B0609070205080204" pitchFamily="49" charset="-128"/>
              </a:rPr>
              <a:t>澤 信吾</a:t>
            </a:r>
          </a:p>
        </p:txBody>
      </p:sp>
    </p:spTree>
    <p:extLst>
      <p:ext uri="{BB962C8B-B14F-4D97-AF65-F5344CB8AC3E}">
        <p14:creationId xmlns:p14="http://schemas.microsoft.com/office/powerpoint/2010/main" val="262575253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07BC140-F665-4640-8954-90C2517EDEFE}"/>
              </a:ext>
            </a:extLst>
          </p:cNvPr>
          <p:cNvSpPr>
            <a:spLocks noGrp="1"/>
          </p:cNvSpPr>
          <p:nvPr>
            <p:ph type="title"/>
          </p:nvPr>
        </p:nvSpPr>
        <p:spPr>
          <a:xfrm>
            <a:off x="2249765" y="79170"/>
            <a:ext cx="7886700" cy="870116"/>
          </a:xfrm>
        </p:spPr>
        <p:txBody>
          <a:bodyPr>
            <a:noAutofit/>
          </a:bodyPr>
          <a:lstStyle/>
          <a:p>
            <a:r>
              <a:rPr lang="ja-JP" altLang="en-US" sz="4000" dirty="0"/>
              <a:t>研究背景</a:t>
            </a:r>
          </a:p>
        </p:txBody>
      </p:sp>
      <p:sp>
        <p:nvSpPr>
          <p:cNvPr id="13" name="テキスト ボックス 12">
            <a:extLst>
              <a:ext uri="{FF2B5EF4-FFF2-40B4-BE49-F238E27FC236}">
                <a16:creationId xmlns:a16="http://schemas.microsoft.com/office/drawing/2014/main" xmlns="" id="{8B767474-F283-44AC-BCBE-C2415A6EFED6}"/>
              </a:ext>
            </a:extLst>
          </p:cNvPr>
          <p:cNvSpPr txBox="1"/>
          <p:nvPr/>
        </p:nvSpPr>
        <p:spPr>
          <a:xfrm>
            <a:off x="151536" y="1393886"/>
            <a:ext cx="756084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大学生間でパスワードを教え合う光景が見られる</a:t>
            </a:r>
          </a:p>
        </p:txBody>
      </p:sp>
      <p:sp>
        <p:nvSpPr>
          <p:cNvPr id="24" name="吹き出し: 円形 23">
            <a:extLst>
              <a:ext uri="{FF2B5EF4-FFF2-40B4-BE49-F238E27FC236}">
                <a16:creationId xmlns:a16="http://schemas.microsoft.com/office/drawing/2014/main" xmlns="" id="{B4E8FAAB-62CF-4BFE-843E-A2DCB939B4F4}"/>
              </a:ext>
            </a:extLst>
          </p:cNvPr>
          <p:cNvSpPr/>
          <p:nvPr/>
        </p:nvSpPr>
        <p:spPr>
          <a:xfrm>
            <a:off x="2561779" y="2868667"/>
            <a:ext cx="2494547" cy="870117"/>
          </a:xfrm>
          <a:prstGeom prst="wedgeEllipseCallout">
            <a:avLst>
              <a:gd name="adj1" fmla="val -18429"/>
              <a:gd name="adj2" fmla="val 103439"/>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パスワード教えるから代わりに出席しといて</a:t>
            </a:r>
          </a:p>
        </p:txBody>
      </p:sp>
      <p:sp>
        <p:nvSpPr>
          <p:cNvPr id="33" name="吹き出し: 円形 32">
            <a:extLst>
              <a:ext uri="{FF2B5EF4-FFF2-40B4-BE49-F238E27FC236}">
                <a16:creationId xmlns:a16="http://schemas.microsoft.com/office/drawing/2014/main" xmlns="" id="{5E4955CA-97A0-460B-A22B-DD554F57083E}"/>
              </a:ext>
            </a:extLst>
          </p:cNvPr>
          <p:cNvSpPr/>
          <p:nvPr/>
        </p:nvSpPr>
        <p:spPr>
          <a:xfrm>
            <a:off x="5306415" y="2515561"/>
            <a:ext cx="2121301" cy="881202"/>
          </a:xfrm>
          <a:prstGeom prst="wedgeEllipseCallout">
            <a:avLst>
              <a:gd name="adj1" fmla="val 28376"/>
              <a:gd name="adj2" fmla="val 70196"/>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いいよ</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パスワードを教えて</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pic>
        <p:nvPicPr>
          <p:cNvPr id="5" name="グラフィックス 4" descr="ユーザー">
            <a:extLst>
              <a:ext uri="{FF2B5EF4-FFF2-40B4-BE49-F238E27FC236}">
                <a16:creationId xmlns:a16="http://schemas.microsoft.com/office/drawing/2014/main" xmlns="" id="{83344304-C980-4788-BC5C-FEDC39CD8C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298963" y="4183384"/>
            <a:ext cx="1694125" cy="2181742"/>
          </a:xfrm>
          <a:prstGeom prst="rect">
            <a:avLst/>
          </a:prstGeom>
        </p:spPr>
      </p:pic>
      <p:pic>
        <p:nvPicPr>
          <p:cNvPr id="14" name="グラフィックス 13" descr="ユーザー">
            <a:extLst>
              <a:ext uri="{FF2B5EF4-FFF2-40B4-BE49-F238E27FC236}">
                <a16:creationId xmlns:a16="http://schemas.microsoft.com/office/drawing/2014/main" xmlns="" id="{2093CA5F-40AE-4755-9159-DE2D255FB2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347887" y="4222345"/>
            <a:ext cx="1544320" cy="2025895"/>
          </a:xfrm>
          <a:prstGeom prst="rect">
            <a:avLst/>
          </a:prstGeom>
        </p:spPr>
      </p:pic>
      <p:sp>
        <p:nvSpPr>
          <p:cNvPr id="8" name="矢印: 右 7">
            <a:extLst>
              <a:ext uri="{FF2B5EF4-FFF2-40B4-BE49-F238E27FC236}">
                <a16:creationId xmlns:a16="http://schemas.microsoft.com/office/drawing/2014/main" xmlns="" id="{F9BBD19C-29C0-45FE-BCFD-228A9ED17B9F}"/>
              </a:ext>
            </a:extLst>
          </p:cNvPr>
          <p:cNvSpPr/>
          <p:nvPr/>
        </p:nvSpPr>
        <p:spPr>
          <a:xfrm>
            <a:off x="3606222" y="4281929"/>
            <a:ext cx="2398223" cy="811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9" name="図 8">
            <a:extLst>
              <a:ext uri="{FF2B5EF4-FFF2-40B4-BE49-F238E27FC236}">
                <a16:creationId xmlns:a16="http://schemas.microsoft.com/office/drawing/2014/main" xmlns="" id="{952BDD6F-A1EE-4EB3-8DA6-2CC72EB90591}"/>
              </a:ext>
            </a:extLst>
          </p:cNvPr>
          <p:cNvPicPr>
            <a:picLocks noChangeAspect="1"/>
          </p:cNvPicPr>
          <p:nvPr/>
        </p:nvPicPr>
        <p:blipFill>
          <a:blip r:embed="rId5"/>
          <a:stretch>
            <a:fillRect/>
          </a:stretch>
        </p:blipFill>
        <p:spPr>
          <a:xfrm>
            <a:off x="3578482" y="3935944"/>
            <a:ext cx="2651990" cy="506012"/>
          </a:xfrm>
          <a:prstGeom prst="rect">
            <a:avLst/>
          </a:prstGeom>
        </p:spPr>
      </p:pic>
      <p:sp>
        <p:nvSpPr>
          <p:cNvPr id="10" name="正方形/長方形 9">
            <a:extLst>
              <a:ext uri="{FF2B5EF4-FFF2-40B4-BE49-F238E27FC236}">
                <a16:creationId xmlns:a16="http://schemas.microsoft.com/office/drawing/2014/main" xmlns="" id="{AA88029B-C532-4B29-B089-7112B68E1AA8}"/>
              </a:ext>
            </a:extLst>
          </p:cNvPr>
          <p:cNvSpPr/>
          <p:nvPr/>
        </p:nvSpPr>
        <p:spPr>
          <a:xfrm>
            <a:off x="204879" y="2771700"/>
            <a:ext cx="2121301" cy="273932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5" name="四角形: 角を丸くする 14">
            <a:extLst>
              <a:ext uri="{FF2B5EF4-FFF2-40B4-BE49-F238E27FC236}">
                <a16:creationId xmlns:a16="http://schemas.microsoft.com/office/drawing/2014/main" xmlns="" id="{8BCC210E-9AE2-4A3B-94E0-F6D02D6F7C14}"/>
              </a:ext>
            </a:extLst>
          </p:cNvPr>
          <p:cNvSpPr/>
          <p:nvPr/>
        </p:nvSpPr>
        <p:spPr>
          <a:xfrm>
            <a:off x="476266" y="4854032"/>
            <a:ext cx="1446865" cy="46268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ログイン</a:t>
            </a:r>
          </a:p>
        </p:txBody>
      </p:sp>
      <p:sp>
        <p:nvSpPr>
          <p:cNvPr id="16" name="テキスト ボックス 15">
            <a:extLst>
              <a:ext uri="{FF2B5EF4-FFF2-40B4-BE49-F238E27FC236}">
                <a16:creationId xmlns:a16="http://schemas.microsoft.com/office/drawing/2014/main" xmlns="" id="{2EF40EE7-7C8C-4AB5-87D7-3A45AE7C5221}"/>
              </a:ext>
            </a:extLst>
          </p:cNvPr>
          <p:cNvSpPr txBox="1"/>
          <p:nvPr/>
        </p:nvSpPr>
        <p:spPr>
          <a:xfrm>
            <a:off x="996388" y="2918601"/>
            <a:ext cx="53828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ID</a:t>
            </a:r>
            <a:endParaRPr kumimoji="1" lang="ja-JP"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 name="正方形/長方形 16">
            <a:extLst>
              <a:ext uri="{FF2B5EF4-FFF2-40B4-BE49-F238E27FC236}">
                <a16:creationId xmlns:a16="http://schemas.microsoft.com/office/drawing/2014/main" xmlns="" id="{53666E85-8529-4BE5-B8AF-4483455245F4}"/>
              </a:ext>
            </a:extLst>
          </p:cNvPr>
          <p:cNvSpPr/>
          <p:nvPr/>
        </p:nvSpPr>
        <p:spPr>
          <a:xfrm>
            <a:off x="352637" y="4373997"/>
            <a:ext cx="1694125" cy="3546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8" name="正方形/長方形 17">
            <a:extLst>
              <a:ext uri="{FF2B5EF4-FFF2-40B4-BE49-F238E27FC236}">
                <a16:creationId xmlns:a16="http://schemas.microsoft.com/office/drawing/2014/main" xmlns="" id="{199D66F7-8530-49A2-8ED2-9E999A9B3CA2}"/>
              </a:ext>
            </a:extLst>
          </p:cNvPr>
          <p:cNvSpPr/>
          <p:nvPr/>
        </p:nvSpPr>
        <p:spPr>
          <a:xfrm>
            <a:off x="352637" y="3436347"/>
            <a:ext cx="1694125" cy="3563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 name="テキスト ボックス 18">
            <a:extLst>
              <a:ext uri="{FF2B5EF4-FFF2-40B4-BE49-F238E27FC236}">
                <a16:creationId xmlns:a16="http://schemas.microsoft.com/office/drawing/2014/main" xmlns="" id="{DEFC220F-BFF3-4DC7-AA99-5FA2B33D270B}"/>
              </a:ext>
            </a:extLst>
          </p:cNvPr>
          <p:cNvSpPr txBox="1"/>
          <p:nvPr/>
        </p:nvSpPr>
        <p:spPr>
          <a:xfrm>
            <a:off x="497130" y="3900508"/>
            <a:ext cx="158632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パスワード</a:t>
            </a:r>
          </a:p>
        </p:txBody>
      </p:sp>
      <p:sp>
        <p:nvSpPr>
          <p:cNvPr id="20" name="テキスト ボックス 19">
            <a:extLst>
              <a:ext uri="{FF2B5EF4-FFF2-40B4-BE49-F238E27FC236}">
                <a16:creationId xmlns:a16="http://schemas.microsoft.com/office/drawing/2014/main" xmlns="" id="{18C6F172-D435-415A-871C-0440F873C83C}"/>
              </a:ext>
            </a:extLst>
          </p:cNvPr>
          <p:cNvSpPr txBox="1"/>
          <p:nvPr/>
        </p:nvSpPr>
        <p:spPr>
          <a:xfrm rot="19416177">
            <a:off x="6071150" y="3798664"/>
            <a:ext cx="1054661"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a:t>
            </a:r>
          </a:p>
        </p:txBody>
      </p:sp>
      <p:sp>
        <p:nvSpPr>
          <p:cNvPr id="21" name="テキスト ボックス 20">
            <a:extLst>
              <a:ext uri="{FF2B5EF4-FFF2-40B4-BE49-F238E27FC236}">
                <a16:creationId xmlns:a16="http://schemas.microsoft.com/office/drawing/2014/main" xmlns="" id="{6594C56C-F37C-4B20-9BF9-1562BB847985}"/>
              </a:ext>
            </a:extLst>
          </p:cNvPr>
          <p:cNvSpPr txBox="1"/>
          <p:nvPr/>
        </p:nvSpPr>
        <p:spPr>
          <a:xfrm rot="2220570">
            <a:off x="7372109" y="3839752"/>
            <a:ext cx="680536" cy="7651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a:t>
            </a:r>
          </a:p>
        </p:txBody>
      </p:sp>
      <p:sp>
        <p:nvSpPr>
          <p:cNvPr id="22" name="テキスト ボックス 21">
            <a:extLst>
              <a:ext uri="{FF2B5EF4-FFF2-40B4-BE49-F238E27FC236}">
                <a16:creationId xmlns:a16="http://schemas.microsoft.com/office/drawing/2014/main" xmlns="" id="{A5EE2EE9-9E49-4466-A59D-51510C435636}"/>
              </a:ext>
            </a:extLst>
          </p:cNvPr>
          <p:cNvSpPr txBox="1"/>
          <p:nvPr/>
        </p:nvSpPr>
        <p:spPr>
          <a:xfrm>
            <a:off x="6725707" y="3580703"/>
            <a:ext cx="612212"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a:t>
            </a:r>
          </a:p>
        </p:txBody>
      </p:sp>
      <p:sp>
        <p:nvSpPr>
          <p:cNvPr id="25" name="テキスト ボックス 24">
            <a:extLst>
              <a:ext uri="{FF2B5EF4-FFF2-40B4-BE49-F238E27FC236}">
                <a16:creationId xmlns:a16="http://schemas.microsoft.com/office/drawing/2014/main" xmlns="" id="{D847CDED-8F3A-4F9A-A610-E23ABB8C1B80}"/>
              </a:ext>
            </a:extLst>
          </p:cNvPr>
          <p:cNvSpPr txBox="1"/>
          <p:nvPr/>
        </p:nvSpPr>
        <p:spPr>
          <a:xfrm>
            <a:off x="5523849" y="5973117"/>
            <a:ext cx="437705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パスワードを聞いてしまう人</a:t>
            </a:r>
          </a:p>
        </p:txBody>
      </p:sp>
      <p:sp>
        <p:nvSpPr>
          <p:cNvPr id="23" name="テキスト ボックス 22">
            <a:extLst>
              <a:ext uri="{FF2B5EF4-FFF2-40B4-BE49-F238E27FC236}">
                <a16:creationId xmlns:a16="http://schemas.microsoft.com/office/drawing/2014/main" xmlns="" id="{CF79474A-D627-488A-8849-F7122C1DDC69}"/>
              </a:ext>
            </a:extLst>
          </p:cNvPr>
          <p:cNvSpPr txBox="1"/>
          <p:nvPr/>
        </p:nvSpPr>
        <p:spPr>
          <a:xfrm>
            <a:off x="8339631" y="981661"/>
            <a:ext cx="3593671"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パスワードを聞いてしまう人と</a:t>
            </a:r>
            <a:r>
              <a:rPr kumimoji="1" lang="ja-JP"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Calibri" panose="020F0502020204030204"/>
                <a:ea typeface="ＭＳ Ｐゴシック" panose="020B0600070205080204" pitchFamily="50" charset="-128"/>
                <a:cs typeface="+mn-cs"/>
              </a:rPr>
              <a:t>知識</a:t>
            </a:r>
            <a:r>
              <a:rPr kumimoji="1" lang="ja-JP"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に関係があるのではないか？</a:t>
            </a:r>
          </a:p>
        </p:txBody>
      </p:sp>
      <p:sp>
        <p:nvSpPr>
          <p:cNvPr id="26" name="テキスト ボックス 25">
            <a:extLst>
              <a:ext uri="{FF2B5EF4-FFF2-40B4-BE49-F238E27FC236}">
                <a16:creationId xmlns:a16="http://schemas.microsoft.com/office/drawing/2014/main" xmlns="" id="{1BAFD073-1EF7-4C6B-B852-29FEDAB587A1}"/>
              </a:ext>
            </a:extLst>
          </p:cNvPr>
          <p:cNvSpPr txBox="1"/>
          <p:nvPr/>
        </p:nvSpPr>
        <p:spPr>
          <a:xfrm>
            <a:off x="8109628" y="2825641"/>
            <a:ext cx="3920926"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3494BA"/>
                </a:solidFill>
                <a:effectLst>
                  <a:outerShdw blurRad="38100" dist="38100" dir="2700000" algn="tl">
                    <a:srgbClr val="000000">
                      <a:alpha val="43137"/>
                    </a:srgbClr>
                  </a:outerShdw>
                </a:effectLst>
                <a:uLnTx/>
                <a:uFillTx/>
                <a:latin typeface="Calibri" panose="020F0502020204030204"/>
                <a:ea typeface="ＭＳ Ｐゴシック" panose="020B0600070205080204" pitchFamily="50" charset="-128"/>
                <a:cs typeface="+mn-cs"/>
              </a:rPr>
              <a:t>パスワードを聞く</a:t>
            </a:r>
            <a:r>
              <a:rPr kumimoji="1" lang="en-US" altLang="ja-JP" sz="2000" b="1" i="0" u="none" strike="noStrike" kern="1200" cap="none" spc="0" normalizeH="0" baseline="0" noProof="0" dirty="0">
                <a:ln>
                  <a:noFill/>
                </a:ln>
                <a:solidFill>
                  <a:srgbClr val="3494BA"/>
                </a:solidFill>
                <a:effectLst>
                  <a:outerShdw blurRad="38100" dist="38100" dir="2700000" algn="tl">
                    <a:srgbClr val="000000">
                      <a:alpha val="43137"/>
                    </a:srgbClr>
                  </a:outerShdw>
                </a:effectLst>
                <a:uLnTx/>
                <a:uFillTx/>
                <a:latin typeface="Calibri" panose="020F0502020204030204"/>
                <a:ea typeface="ＭＳ Ｐゴシック" panose="020B0600070205080204" pitchFamily="50" charset="-128"/>
                <a:cs typeface="+mn-cs"/>
              </a:rPr>
              <a:t>/</a:t>
            </a:r>
            <a:r>
              <a:rPr kumimoji="1" lang="ja-JP" altLang="en-US" sz="2000" b="1" i="0" u="none" strike="noStrike" kern="1200" cap="none" spc="0" normalizeH="0" baseline="0" noProof="0" dirty="0" err="1">
                <a:ln>
                  <a:noFill/>
                </a:ln>
                <a:solidFill>
                  <a:srgbClr val="3494BA"/>
                </a:solidFill>
                <a:effectLst>
                  <a:outerShdw blurRad="38100" dist="38100" dir="2700000" algn="tl">
                    <a:srgbClr val="000000">
                      <a:alpha val="43137"/>
                    </a:srgbClr>
                  </a:outerShdw>
                </a:effectLst>
                <a:uLnTx/>
                <a:uFillTx/>
                <a:latin typeface="Calibri" panose="020F0502020204030204"/>
                <a:ea typeface="ＭＳ Ｐゴシック" panose="020B0600070205080204" pitchFamily="50" charset="-128"/>
                <a:cs typeface="+mn-cs"/>
              </a:rPr>
              <a:t>聞かないの</a:t>
            </a:r>
            <a:r>
              <a:rPr kumimoji="1" lang="ja-JP" altLang="en-US" sz="2000" b="1" i="0" u="none" strike="noStrike" kern="1200" cap="none" spc="0" normalizeH="0" baseline="0" noProof="0" dirty="0">
                <a:ln>
                  <a:noFill/>
                </a:ln>
                <a:solidFill>
                  <a:srgbClr val="3494BA"/>
                </a:solidFill>
                <a:effectLst>
                  <a:outerShdw blurRad="38100" dist="38100" dir="2700000" algn="tl">
                    <a:srgbClr val="000000">
                      <a:alpha val="43137"/>
                    </a:srgbClr>
                  </a:outerShdw>
                </a:effectLst>
                <a:uLnTx/>
                <a:uFillTx/>
                <a:latin typeface="Calibri" panose="020F0502020204030204"/>
                <a:ea typeface="ＭＳ Ｐゴシック" panose="020B0600070205080204" pitchFamily="50" charset="-128"/>
                <a:cs typeface="+mn-cs"/>
              </a:rPr>
              <a:t>質問</a:t>
            </a:r>
            <a:endParaRPr kumimoji="1" lang="en-US" altLang="ja-JP" sz="2000" b="1" i="0" u="none" strike="noStrike" kern="1200" cap="none" spc="0" normalizeH="0" baseline="0" noProof="0" dirty="0">
              <a:ln>
                <a:noFill/>
              </a:ln>
              <a:solidFill>
                <a:srgbClr val="3494BA"/>
              </a:solidFill>
              <a:effectLst>
                <a:outerShdw blurRad="38100" dist="38100" dir="2700000" algn="tl">
                  <a:srgbClr val="000000">
                    <a:alpha val="43137"/>
                  </a:srgbClr>
                </a:outerShdw>
              </a:effectLst>
              <a:uLnTx/>
              <a:uFillTx/>
              <a:latin typeface="Calibri" panose="020F0502020204030204"/>
              <a:ea typeface="ＭＳ Ｐゴシック" panose="020B060007020508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と</a:t>
            </a:r>
            <a:endParaRPr kumimoji="1" lang="en-US" altLang="ja-JP"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Calibri" panose="020F0502020204030204"/>
                <a:ea typeface="ＭＳ Ｐゴシック" panose="020B0600070205080204" pitchFamily="50" charset="-128"/>
                <a:cs typeface="+mn-cs"/>
              </a:rPr>
              <a:t>情報セキュリティの知識を問う</a:t>
            </a:r>
            <a:r>
              <a:rPr kumimoji="1" lang="en-US" altLang="ja-JP" sz="2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Calibri" panose="020F0502020204030204"/>
                <a:ea typeface="ＭＳ Ｐゴシック" panose="020B0600070205080204" pitchFamily="50" charset="-128"/>
                <a:cs typeface="+mn-cs"/>
              </a:rPr>
              <a:t>10</a:t>
            </a:r>
            <a:r>
              <a:rPr kumimoji="1" lang="ja-JP" altLang="en-US" sz="2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Calibri" panose="020F0502020204030204"/>
                <a:ea typeface="ＭＳ Ｐゴシック" panose="020B0600070205080204" pitchFamily="50" charset="-128"/>
                <a:cs typeface="+mn-cs"/>
              </a:rPr>
              <a:t>問</a:t>
            </a:r>
            <a:endParaRPr kumimoji="1" lang="en-US" altLang="ja-JP" sz="2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Calibri" panose="020F0502020204030204"/>
              <a:ea typeface="ＭＳ Ｐゴシック" panose="020B060007020508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ＭＳ Ｐゴシック" panose="020B0600070205080204" pitchFamily="50" charset="-128"/>
                <a:cs typeface="+mn-cs"/>
              </a:rPr>
              <a:t>を分析する</a:t>
            </a:r>
            <a:endParaRPr kumimoji="1" lang="en-US" altLang="ja-JP" sz="2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ＭＳ Ｐゴシック" panose="020B0600070205080204" pitchFamily="50" charset="-128"/>
              <a:cs typeface="+mn-cs"/>
            </a:endParaRPr>
          </a:p>
        </p:txBody>
      </p:sp>
      <p:sp>
        <p:nvSpPr>
          <p:cNvPr id="27" name="テキスト ボックス 26">
            <a:extLst>
              <a:ext uri="{FF2B5EF4-FFF2-40B4-BE49-F238E27FC236}">
                <a16:creationId xmlns:a16="http://schemas.microsoft.com/office/drawing/2014/main" xmlns="" id="{D02A0BFC-BCD3-440C-8120-3CCB24FCDA3C}"/>
              </a:ext>
            </a:extLst>
          </p:cNvPr>
          <p:cNvSpPr txBox="1"/>
          <p:nvPr/>
        </p:nvSpPr>
        <p:spPr>
          <a:xfrm>
            <a:off x="-5223" y="5634744"/>
            <a:ext cx="264286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図</a:t>
            </a:r>
            <a:r>
              <a:rPr kumimoji="1" lang="en-US" altLang="ja-JP"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1</a:t>
            </a:r>
            <a:r>
              <a:rPr kumimoji="1" lang="ja-JP"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：ログイン時の画面</a:t>
            </a:r>
          </a:p>
        </p:txBody>
      </p:sp>
      <p:sp>
        <p:nvSpPr>
          <p:cNvPr id="7" name="矢印: 下 6">
            <a:extLst>
              <a:ext uri="{FF2B5EF4-FFF2-40B4-BE49-F238E27FC236}">
                <a16:creationId xmlns:a16="http://schemas.microsoft.com/office/drawing/2014/main" xmlns="" id="{1116B323-71E4-4664-95F1-A8318A1E108F}"/>
              </a:ext>
            </a:extLst>
          </p:cNvPr>
          <p:cNvSpPr/>
          <p:nvPr/>
        </p:nvSpPr>
        <p:spPr>
          <a:xfrm>
            <a:off x="9805055" y="2236380"/>
            <a:ext cx="541013" cy="4120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9" name="矢印: 下 28">
            <a:extLst>
              <a:ext uri="{FF2B5EF4-FFF2-40B4-BE49-F238E27FC236}">
                <a16:creationId xmlns:a16="http://schemas.microsoft.com/office/drawing/2014/main" xmlns="" id="{93F7EBD4-AB79-4E36-A30B-2B38BE2F8AB8}"/>
              </a:ext>
            </a:extLst>
          </p:cNvPr>
          <p:cNvSpPr/>
          <p:nvPr/>
        </p:nvSpPr>
        <p:spPr>
          <a:xfrm>
            <a:off x="9799584" y="4161696"/>
            <a:ext cx="541013" cy="4120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30" name="テキスト ボックス 29">
            <a:extLst>
              <a:ext uri="{FF2B5EF4-FFF2-40B4-BE49-F238E27FC236}">
                <a16:creationId xmlns:a16="http://schemas.microsoft.com/office/drawing/2014/main" xmlns="" id="{B5DF8CC5-9820-4988-94CD-BE2A2B566702}"/>
              </a:ext>
            </a:extLst>
          </p:cNvPr>
          <p:cNvSpPr txBox="1"/>
          <p:nvPr/>
        </p:nvSpPr>
        <p:spPr>
          <a:xfrm>
            <a:off x="8034286" y="4662857"/>
            <a:ext cx="4204359" cy="16312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ＭＳ Ｐゴシック" panose="020B0600070205080204" pitchFamily="50" charset="-128"/>
                <a:cs typeface="+mn-cs"/>
              </a:rPr>
              <a:t>パスワードを聞いてしまう人の特徴を</a:t>
            </a:r>
            <a:r>
              <a:rPr kumimoji="1" lang="ja-JP" altLang="en-US" sz="20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Calibri" panose="020F0502020204030204"/>
                <a:ea typeface="ＭＳ Ｐゴシック" panose="020B0600070205080204" pitchFamily="50" charset="-128"/>
                <a:cs typeface="+mn-cs"/>
              </a:rPr>
              <a:t>注意を問う</a:t>
            </a:r>
            <a:r>
              <a:rPr kumimoji="1" lang="en-US" altLang="ja-JP" sz="20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Calibri" panose="020F0502020204030204"/>
                <a:ea typeface="ＭＳ Ｐゴシック" panose="020B0600070205080204" pitchFamily="50" charset="-128"/>
                <a:cs typeface="+mn-cs"/>
              </a:rPr>
              <a:t>3</a:t>
            </a:r>
            <a:r>
              <a:rPr kumimoji="1" lang="ja-JP" altLang="en-US" sz="20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Calibri" panose="020F0502020204030204"/>
                <a:ea typeface="ＭＳ Ｐゴシック" panose="020B0600070205080204" pitchFamily="50" charset="-128"/>
                <a:cs typeface="+mn-cs"/>
              </a:rPr>
              <a:t>問</a:t>
            </a:r>
            <a:endParaRPr kumimoji="1" lang="en-US" altLang="ja-JP" sz="20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Calibri" panose="020F0502020204030204"/>
              <a:ea typeface="ＭＳ Ｐゴシック" panose="020B060007020508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ＭＳ Ｐゴシック" panose="020B0600070205080204" pitchFamily="50" charset="-128"/>
                <a:cs typeface="+mn-cs"/>
              </a:rPr>
              <a:t>と</a:t>
            </a:r>
            <a:endParaRPr kumimoji="1" lang="en-US" altLang="ja-JP" sz="2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ＭＳ Ｐゴシック" panose="020B060007020508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Calibri" panose="020F0502020204030204"/>
                <a:ea typeface="ＭＳ Ｐゴシック" panose="020B0600070205080204" pitchFamily="50" charset="-128"/>
                <a:cs typeface="+mn-cs"/>
              </a:rPr>
              <a:t>情報セキュリティの知識を問う質問</a:t>
            </a:r>
            <a:endParaRPr kumimoji="1" lang="en-US" altLang="ja-JP" sz="2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Calibri" panose="020F0502020204030204"/>
              <a:ea typeface="ＭＳ Ｐゴシック" panose="020B060007020508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ＭＳ Ｐゴシック" panose="020B0600070205080204" pitchFamily="50" charset="-128"/>
                <a:cs typeface="+mn-cs"/>
              </a:rPr>
              <a:t>の分析で明らかにする</a:t>
            </a:r>
            <a:endParaRPr kumimoji="1" lang="en-US" altLang="ja-JP" sz="2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358402530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DEAE9C-03E7-40C1-AD3A-1072CCCFA5F8}"/>
              </a:ext>
            </a:extLst>
          </p:cNvPr>
          <p:cNvSpPr>
            <a:spLocks noGrp="1"/>
          </p:cNvSpPr>
          <p:nvPr>
            <p:ph type="title"/>
          </p:nvPr>
        </p:nvSpPr>
        <p:spPr/>
        <p:txBody>
          <a:bodyPr>
            <a:noAutofit/>
          </a:bodyPr>
          <a:lstStyle/>
          <a:p>
            <a:r>
              <a:rPr lang="ja-JP" altLang="en-US" sz="4000" dirty="0"/>
              <a:t>分析</a:t>
            </a:r>
          </a:p>
        </p:txBody>
      </p:sp>
      <p:graphicFrame>
        <p:nvGraphicFramePr>
          <p:cNvPr id="10" name="表 9">
            <a:extLst>
              <a:ext uri="{FF2B5EF4-FFF2-40B4-BE49-F238E27FC236}">
                <a16:creationId xmlns:a16="http://schemas.microsoft.com/office/drawing/2014/main" xmlns="" id="{66FCEB2B-5F35-4349-A31F-94F7792C0D0D}"/>
              </a:ext>
            </a:extLst>
          </p:cNvPr>
          <p:cNvGraphicFramePr>
            <a:graphicFrameLocks noGrp="1"/>
          </p:cNvGraphicFramePr>
          <p:nvPr>
            <p:extLst/>
          </p:nvPr>
        </p:nvGraphicFramePr>
        <p:xfrm>
          <a:off x="466171" y="1294471"/>
          <a:ext cx="5379987" cy="2696390"/>
        </p:xfrm>
        <a:graphic>
          <a:graphicData uri="http://schemas.openxmlformats.org/drawingml/2006/table">
            <a:tbl>
              <a:tblPr firstRow="1" firstCol="1" bandRow="1"/>
              <a:tblGrid>
                <a:gridCol w="597777">
                  <a:extLst>
                    <a:ext uri="{9D8B030D-6E8A-4147-A177-3AD203B41FA5}">
                      <a16:colId xmlns:a16="http://schemas.microsoft.com/office/drawing/2014/main" xmlns="" val="504464823"/>
                    </a:ext>
                  </a:extLst>
                </a:gridCol>
                <a:gridCol w="597777">
                  <a:extLst>
                    <a:ext uri="{9D8B030D-6E8A-4147-A177-3AD203B41FA5}">
                      <a16:colId xmlns:a16="http://schemas.microsoft.com/office/drawing/2014/main" xmlns="" val="1444553701"/>
                    </a:ext>
                  </a:extLst>
                </a:gridCol>
                <a:gridCol w="1195552">
                  <a:extLst>
                    <a:ext uri="{9D8B030D-6E8A-4147-A177-3AD203B41FA5}">
                      <a16:colId xmlns:a16="http://schemas.microsoft.com/office/drawing/2014/main" xmlns="" val="36787"/>
                    </a:ext>
                  </a:extLst>
                </a:gridCol>
                <a:gridCol w="1195552">
                  <a:extLst>
                    <a:ext uri="{9D8B030D-6E8A-4147-A177-3AD203B41FA5}">
                      <a16:colId xmlns:a16="http://schemas.microsoft.com/office/drawing/2014/main" xmlns="" val="196029497"/>
                    </a:ext>
                  </a:extLst>
                </a:gridCol>
                <a:gridCol w="1195552">
                  <a:extLst>
                    <a:ext uri="{9D8B030D-6E8A-4147-A177-3AD203B41FA5}">
                      <a16:colId xmlns:a16="http://schemas.microsoft.com/office/drawing/2014/main" xmlns="" val="2131258532"/>
                    </a:ext>
                  </a:extLst>
                </a:gridCol>
                <a:gridCol w="597777">
                  <a:extLst>
                    <a:ext uri="{9D8B030D-6E8A-4147-A177-3AD203B41FA5}">
                      <a16:colId xmlns:a16="http://schemas.microsoft.com/office/drawing/2014/main" xmlns="" val="2888663261"/>
                    </a:ext>
                  </a:extLst>
                </a:gridCol>
              </a:tblGrid>
              <a:tr h="375378">
                <a:tc>
                  <a:txBody>
                    <a:bodyPr/>
                    <a:lstStyle/>
                    <a:p>
                      <a:endParaRPr lang="ja-JP" sz="1050" kern="100">
                        <a:effectLst/>
                        <a:latin typeface="Century" panose="02040604050505020304" pitchFamily="18" charset="0"/>
                      </a:endParaRPr>
                    </a:p>
                  </a:txBody>
                  <a:tcPr marL="62865" marR="62865" marT="0" marB="0" anchor="ctr">
                    <a:lnL>
                      <a:noFill/>
                    </a:lnL>
                    <a:lnR>
                      <a:noFill/>
                    </a:lnR>
                    <a:lnT>
                      <a:noFill/>
                    </a:lnT>
                    <a:lnB>
                      <a:noFill/>
                    </a:lnB>
                  </a:tcPr>
                </a:tc>
                <a:tc>
                  <a:txBody>
                    <a:bodyPr/>
                    <a:lstStyle/>
                    <a:p>
                      <a:endParaRPr lang="ja-JP" sz="1050" kern="100">
                        <a:effectLst/>
                        <a:latin typeface="Century" panose="02040604050505020304" pitchFamily="18" charset="0"/>
                      </a:endParaRPr>
                    </a:p>
                  </a:txBody>
                  <a:tcPr marL="62865" marR="6286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r>
                        <a:rPr lang="ja-JP" sz="1100" kern="0">
                          <a:solidFill>
                            <a:srgbClr val="000000"/>
                          </a:solidFill>
                          <a:effectLst/>
                          <a:latin typeface="Century" panose="02040604050505020304" pitchFamily="18" charset="0"/>
                          <a:ea typeface="Yu Gothic" panose="020B0400000000000000" pitchFamily="50" charset="-128"/>
                          <a:cs typeface="ＭＳ Ｐゴシック" panose="020B0600070205080204" pitchFamily="50" charset="-128"/>
                        </a:rPr>
                        <a:t>　</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algn="l">
                        <a:spcAft>
                          <a:spcPts val="0"/>
                        </a:spcAft>
                      </a:pPr>
                      <a:r>
                        <a:rPr lang="ja-JP" altLang="en-US" sz="1100" kern="0" dirty="0">
                          <a:solidFill>
                            <a:srgbClr val="000000"/>
                          </a:solidFill>
                          <a:effectLst/>
                          <a:latin typeface="Century" panose="02040604050505020304" pitchFamily="18" charset="0"/>
                          <a:ea typeface="Yu Gothic" panose="020B0400000000000000" pitchFamily="50" charset="-128"/>
                          <a:cs typeface="ＭＳ Ｐゴシック" panose="020B0600070205080204" pitchFamily="50" charset="-128"/>
                        </a:rPr>
                        <a:t>　　</a:t>
                      </a:r>
                      <a:r>
                        <a:rPr lang="ja-JP" sz="1100" kern="0" dirty="0">
                          <a:solidFill>
                            <a:srgbClr val="000000"/>
                          </a:solidFill>
                          <a:effectLst/>
                          <a:latin typeface="Century" panose="02040604050505020304" pitchFamily="18" charset="0"/>
                          <a:ea typeface="Yu Gothic" panose="020B0400000000000000" pitchFamily="50" charset="-128"/>
                          <a:cs typeface="ＭＳ Ｐゴシック" panose="020B0600070205080204" pitchFamily="50" charset="-128"/>
                        </a:rPr>
                        <a:t>パスワードを聞こうと思うか？</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kumimoji="1" lang="ja-JP" altLang="en-US"/>
                    </a:p>
                  </a:txBody>
                  <a:tcPr/>
                </a:tc>
                <a:tc>
                  <a:txBody>
                    <a:bodyPr/>
                    <a:lstStyle/>
                    <a:p>
                      <a:pPr algn="l">
                        <a:spcAft>
                          <a:spcPts val="0"/>
                        </a:spcAft>
                      </a:pPr>
                      <a:r>
                        <a:rPr lang="ja-JP" sz="1100" kern="0">
                          <a:solidFill>
                            <a:srgbClr val="000000"/>
                          </a:solidFill>
                          <a:effectLst/>
                          <a:latin typeface="Century" panose="02040604050505020304" pitchFamily="18" charset="0"/>
                          <a:ea typeface="Yu Gothic" panose="020B0400000000000000" pitchFamily="50" charset="-128"/>
                          <a:cs typeface="ＭＳ Ｐゴシック" panose="020B0600070205080204" pitchFamily="50" charset="-128"/>
                        </a:rPr>
                        <a:t>　</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25440293"/>
                  </a:ext>
                </a:extLst>
              </a:tr>
              <a:tr h="192526">
                <a:tc>
                  <a:txBody>
                    <a:bodyPr/>
                    <a:lstStyle/>
                    <a:p>
                      <a:endParaRPr lang="ja-JP" sz="1050" kern="100">
                        <a:effectLst/>
                        <a:latin typeface="Century" panose="02040604050505020304" pitchFamily="18" charset="0"/>
                      </a:endParaRPr>
                    </a:p>
                  </a:txBody>
                  <a:tcPr marL="62865" marR="62865" marT="0" marB="0" anchor="ctr">
                    <a:lnL>
                      <a:noFill/>
                    </a:lnL>
                    <a:lnR>
                      <a:noFill/>
                    </a:lnR>
                    <a:lnT>
                      <a:noFill/>
                    </a:lnT>
                    <a:lnB>
                      <a:noFill/>
                    </a:lnB>
                  </a:tcPr>
                </a:tc>
                <a:tc>
                  <a:txBody>
                    <a:bodyPr/>
                    <a:lstStyle/>
                    <a:p>
                      <a:endParaRPr lang="ja-JP" sz="1050" kern="100">
                        <a:effectLst/>
                        <a:latin typeface="Century" panose="02040604050505020304" pitchFamily="18" charset="0"/>
                      </a:endParaRPr>
                    </a:p>
                  </a:txBody>
                  <a:tcPr marL="62865" marR="62865" marT="0" marB="0" anchor="ctr">
                    <a:lnL>
                      <a:noFill/>
                    </a:lnL>
                    <a:lnR w="12700" cap="flat" cmpd="sng" algn="ctr">
                      <a:solidFill>
                        <a:srgbClr val="000000"/>
                      </a:solidFill>
                      <a:prstDash val="solid"/>
                      <a:round/>
                      <a:headEnd type="none" w="med" len="med"/>
                      <a:tailEnd type="none" w="med" len="med"/>
                    </a:lnR>
                    <a:lnT>
                      <a:noFill/>
                    </a:lnT>
                    <a:lnB>
                      <a:noFill/>
                    </a:lnB>
                  </a:tcPr>
                </a:tc>
                <a:tc rowSpan="2">
                  <a:txBody>
                    <a:bodyPr/>
                    <a:lstStyle/>
                    <a:p>
                      <a:pPr algn="ctr">
                        <a:spcAft>
                          <a:spcPts val="0"/>
                        </a:spcAft>
                      </a:pPr>
                      <a:r>
                        <a:rPr lang="ja-JP" sz="1100" kern="0">
                          <a:solidFill>
                            <a:srgbClr val="000000"/>
                          </a:solidFill>
                          <a:effectLst/>
                          <a:latin typeface="Century" panose="02040604050505020304" pitchFamily="18" charset="0"/>
                          <a:ea typeface="Yu Gothic" panose="020B0400000000000000" pitchFamily="50" charset="-128"/>
                          <a:cs typeface="ＭＳ Ｐゴシック" panose="020B0600070205080204" pitchFamily="50" charset="-128"/>
                        </a:rPr>
                        <a:t>全体</a:t>
                      </a:r>
                      <a:r>
                        <a:rPr lang="en-US" sz="1100" kern="0">
                          <a:solidFill>
                            <a:srgbClr val="000000"/>
                          </a:solidFill>
                          <a:effectLst/>
                          <a:latin typeface="Century" panose="02040604050505020304" pitchFamily="18" charset="0"/>
                          <a:ea typeface="Yu Gothic" panose="020B0400000000000000" pitchFamily="50" charset="-128"/>
                          <a:cs typeface="ＭＳ Ｐゴシック" panose="020B0600070205080204" pitchFamily="50" charset="-128"/>
                        </a:rPr>
                        <a:t> </a:t>
                      </a:r>
                      <a:br>
                        <a:rPr lang="en-US" sz="1100" kern="0">
                          <a:solidFill>
                            <a:srgbClr val="000000"/>
                          </a:solidFill>
                          <a:effectLst/>
                          <a:latin typeface="Century" panose="02040604050505020304" pitchFamily="18" charset="0"/>
                          <a:ea typeface="Yu Gothic" panose="020B0400000000000000" pitchFamily="50" charset="-128"/>
                          <a:cs typeface="ＭＳ Ｐゴシック" panose="020B0600070205080204" pitchFamily="50" charset="-128"/>
                        </a:rPr>
                      </a:br>
                      <a:r>
                        <a:rPr lang="en-US" sz="1100" kern="0">
                          <a:solidFill>
                            <a:srgbClr val="000000"/>
                          </a:solidFill>
                          <a:effectLst/>
                          <a:latin typeface="Century" panose="02040604050505020304" pitchFamily="18" charset="0"/>
                          <a:ea typeface="Yu Gothic" panose="020B0400000000000000" pitchFamily="50" charset="-128"/>
                          <a:cs typeface="ＭＳ Ｐゴシック" panose="020B0600070205080204" pitchFamily="50" charset="-128"/>
                        </a:rPr>
                        <a:t>N</a:t>
                      </a:r>
                      <a:r>
                        <a:rPr lang="ja-JP" sz="1100" kern="0">
                          <a:solidFill>
                            <a:srgbClr val="000000"/>
                          </a:solidFill>
                          <a:effectLst/>
                          <a:latin typeface="Century" panose="02040604050505020304" pitchFamily="18" charset="0"/>
                          <a:ea typeface="Yu Gothic" panose="020B0400000000000000" pitchFamily="50" charset="-128"/>
                          <a:cs typeface="ＭＳ Ｐゴシック" panose="020B0600070205080204" pitchFamily="50" charset="-128"/>
                        </a:rPr>
                        <a:t>＝</a:t>
                      </a:r>
                      <a:r>
                        <a:rPr lang="en-US" sz="1100" kern="0">
                          <a:solidFill>
                            <a:srgbClr val="000000"/>
                          </a:solidFill>
                          <a:effectLst/>
                          <a:latin typeface="Century" panose="02040604050505020304" pitchFamily="18" charset="0"/>
                          <a:ea typeface="Yu Gothic" panose="020B0400000000000000" pitchFamily="50" charset="-128"/>
                          <a:cs typeface="ＭＳ Ｐゴシック" panose="020B0600070205080204" pitchFamily="50" charset="-128"/>
                        </a:rPr>
                        <a:t>800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dbl" algn="ctr">
                      <a:solidFill>
                        <a:srgbClr val="000000"/>
                      </a:solidFill>
                      <a:prstDash val="solid"/>
                      <a:round/>
                      <a:headEnd type="none" w="med" len="med"/>
                      <a:tailEnd type="none" w="med" len="med"/>
                    </a:lnB>
                  </a:tcPr>
                </a:tc>
                <a:tc rowSpan="2">
                  <a:txBody>
                    <a:bodyPr/>
                    <a:lstStyle/>
                    <a:p>
                      <a:pPr algn="ctr">
                        <a:spcAft>
                          <a:spcPts val="0"/>
                        </a:spcAft>
                      </a:pPr>
                      <a:r>
                        <a:rPr lang="ja-JP" sz="1100" kern="0" dirty="0">
                          <a:solidFill>
                            <a:srgbClr val="000000"/>
                          </a:solidFill>
                          <a:effectLst/>
                          <a:latin typeface="Century" panose="02040604050505020304" pitchFamily="18" charset="0"/>
                          <a:ea typeface="Yu Gothic" panose="020B0400000000000000" pitchFamily="50" charset="-128"/>
                          <a:cs typeface="ＭＳ Ｐゴシック" panose="020B0600070205080204" pitchFamily="50" charset="-128"/>
                        </a:rPr>
                        <a:t>思う　</a:t>
                      </a:r>
                      <a:r>
                        <a:rPr lang="en-US" sz="1100" kern="0" dirty="0">
                          <a:solidFill>
                            <a:srgbClr val="000000"/>
                          </a:solidFill>
                          <a:effectLst/>
                          <a:latin typeface="Century" panose="02040604050505020304" pitchFamily="18" charset="0"/>
                          <a:ea typeface="Yu Gothic" panose="020B0400000000000000" pitchFamily="50" charset="-128"/>
                          <a:cs typeface="ＭＳ Ｐゴシック" panose="020B0600070205080204" pitchFamily="50" charset="-128"/>
                        </a:rPr>
                        <a:t/>
                      </a:r>
                      <a:br>
                        <a:rPr lang="en-US" sz="1100" kern="0" dirty="0">
                          <a:solidFill>
                            <a:srgbClr val="000000"/>
                          </a:solidFill>
                          <a:effectLst/>
                          <a:latin typeface="Century" panose="02040604050505020304" pitchFamily="18" charset="0"/>
                          <a:ea typeface="Yu Gothic" panose="020B0400000000000000" pitchFamily="50" charset="-128"/>
                          <a:cs typeface="ＭＳ Ｐゴシック" panose="020B0600070205080204" pitchFamily="50" charset="-128"/>
                        </a:rPr>
                      </a:br>
                      <a:r>
                        <a:rPr lang="en-US" sz="1100" kern="0" dirty="0">
                          <a:solidFill>
                            <a:srgbClr val="000000"/>
                          </a:solidFill>
                          <a:effectLst/>
                          <a:latin typeface="Century" panose="02040604050505020304" pitchFamily="18" charset="0"/>
                          <a:ea typeface="Yu Gothic" panose="020B0400000000000000" pitchFamily="50" charset="-128"/>
                          <a:cs typeface="ＭＳ Ｐゴシック" panose="020B0600070205080204" pitchFamily="50" charset="-128"/>
                        </a:rPr>
                        <a:t>N</a:t>
                      </a:r>
                      <a:r>
                        <a:rPr lang="ja-JP" sz="1100" kern="0" dirty="0">
                          <a:solidFill>
                            <a:srgbClr val="000000"/>
                          </a:solidFill>
                          <a:effectLst/>
                          <a:latin typeface="Century" panose="02040604050505020304" pitchFamily="18" charset="0"/>
                          <a:ea typeface="Yu Gothic" panose="020B0400000000000000" pitchFamily="50" charset="-128"/>
                          <a:cs typeface="ＭＳ Ｐゴシック" panose="020B0600070205080204" pitchFamily="50" charset="-128"/>
                        </a:rPr>
                        <a:t>＝</a:t>
                      </a:r>
                      <a:r>
                        <a:rPr lang="en-US" sz="1100" kern="0" dirty="0">
                          <a:solidFill>
                            <a:srgbClr val="000000"/>
                          </a:solidFill>
                          <a:effectLst/>
                          <a:latin typeface="Century" panose="02040604050505020304" pitchFamily="18" charset="0"/>
                          <a:ea typeface="Yu Gothic" panose="020B0400000000000000" pitchFamily="50" charset="-128"/>
                          <a:cs typeface="ＭＳ Ｐゴシック" panose="020B0600070205080204" pitchFamily="50" charset="-128"/>
                        </a:rPr>
                        <a:t>237</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w="12700" cap="flat" cmpd="sng" algn="ctr">
                      <a:solidFill>
                        <a:srgbClr val="000000"/>
                      </a:solidFill>
                      <a:prstDash val="solid"/>
                      <a:round/>
                      <a:headEnd type="none" w="med" len="med"/>
                      <a:tailEnd type="none" w="med" len="med"/>
                    </a:lnL>
                    <a:lnR>
                      <a:noFill/>
                    </a:lnR>
                    <a:lnT>
                      <a:noFill/>
                    </a:lnT>
                    <a:lnB w="28575" cap="flat" cmpd="dbl" algn="ctr">
                      <a:solidFill>
                        <a:srgbClr val="000000"/>
                      </a:solidFill>
                      <a:prstDash val="solid"/>
                      <a:round/>
                      <a:headEnd type="none" w="med" len="med"/>
                      <a:tailEnd type="none" w="med" len="med"/>
                    </a:lnB>
                  </a:tcPr>
                </a:tc>
                <a:tc rowSpan="2">
                  <a:txBody>
                    <a:bodyPr/>
                    <a:lstStyle/>
                    <a:p>
                      <a:pPr algn="ctr">
                        <a:spcAft>
                          <a:spcPts val="0"/>
                        </a:spcAft>
                      </a:pPr>
                      <a:r>
                        <a:rPr lang="ja-JP" sz="1100" kern="0">
                          <a:solidFill>
                            <a:srgbClr val="000000"/>
                          </a:solidFill>
                          <a:effectLst/>
                          <a:latin typeface="Century" panose="02040604050505020304" pitchFamily="18" charset="0"/>
                          <a:ea typeface="Yu Gothic" panose="020B0400000000000000" pitchFamily="50" charset="-128"/>
                          <a:cs typeface="ＭＳ Ｐゴシック" panose="020B0600070205080204" pitchFamily="50" charset="-128"/>
                        </a:rPr>
                        <a:t>思わない　</a:t>
                      </a:r>
                      <a:r>
                        <a:rPr lang="en-US" sz="1100" kern="0">
                          <a:solidFill>
                            <a:srgbClr val="000000"/>
                          </a:solidFill>
                          <a:effectLst/>
                          <a:latin typeface="Century" panose="02040604050505020304" pitchFamily="18" charset="0"/>
                          <a:ea typeface="Yu Gothic" panose="020B0400000000000000" pitchFamily="50" charset="-128"/>
                          <a:cs typeface="ＭＳ Ｐゴシック" panose="020B0600070205080204" pitchFamily="50" charset="-128"/>
                        </a:rPr>
                        <a:t/>
                      </a:r>
                      <a:br>
                        <a:rPr lang="en-US" sz="1100" kern="0">
                          <a:solidFill>
                            <a:srgbClr val="000000"/>
                          </a:solidFill>
                          <a:effectLst/>
                          <a:latin typeface="Century" panose="02040604050505020304" pitchFamily="18" charset="0"/>
                          <a:ea typeface="Yu Gothic" panose="020B0400000000000000" pitchFamily="50" charset="-128"/>
                          <a:cs typeface="ＭＳ Ｐゴシック" panose="020B0600070205080204" pitchFamily="50" charset="-128"/>
                        </a:rPr>
                      </a:br>
                      <a:r>
                        <a:rPr lang="en-US" sz="1100" kern="0">
                          <a:solidFill>
                            <a:srgbClr val="000000"/>
                          </a:solidFill>
                          <a:effectLst/>
                          <a:latin typeface="Century" panose="02040604050505020304" pitchFamily="18" charset="0"/>
                          <a:ea typeface="Yu Gothic" panose="020B0400000000000000" pitchFamily="50" charset="-128"/>
                          <a:cs typeface="ＭＳ Ｐゴシック" panose="020B0600070205080204" pitchFamily="50" charset="-128"/>
                        </a:rPr>
                        <a:t>N</a:t>
                      </a:r>
                      <a:r>
                        <a:rPr lang="ja-JP" sz="1100" kern="0">
                          <a:solidFill>
                            <a:srgbClr val="000000"/>
                          </a:solidFill>
                          <a:effectLst/>
                          <a:latin typeface="Century" panose="02040604050505020304" pitchFamily="18" charset="0"/>
                          <a:ea typeface="Yu Gothic" panose="020B0400000000000000" pitchFamily="50" charset="-128"/>
                          <a:cs typeface="ＭＳ Ｐゴシック" panose="020B0600070205080204" pitchFamily="50" charset="-128"/>
                        </a:rPr>
                        <a:t>＝</a:t>
                      </a:r>
                      <a:r>
                        <a:rPr lang="en-US" sz="1100" kern="0">
                          <a:solidFill>
                            <a:srgbClr val="000000"/>
                          </a:solidFill>
                          <a:effectLst/>
                          <a:latin typeface="Century" panose="02040604050505020304" pitchFamily="18" charset="0"/>
                          <a:ea typeface="Yu Gothic" panose="020B0400000000000000" pitchFamily="50" charset="-128"/>
                          <a:cs typeface="ＭＳ Ｐゴシック" panose="020B0600070205080204" pitchFamily="50" charset="-128"/>
                        </a:rPr>
                        <a:t>563</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a:noFill/>
                    </a:lnL>
                    <a:lnR>
                      <a:noFill/>
                    </a:lnR>
                    <a:lnT>
                      <a:noFill/>
                    </a:lnT>
                    <a:lnB w="28575" cap="flat" cmpd="dbl" algn="ctr">
                      <a:solidFill>
                        <a:srgbClr val="000000"/>
                      </a:solidFill>
                      <a:prstDash val="solid"/>
                      <a:round/>
                      <a:headEnd type="none" w="med" len="med"/>
                      <a:tailEnd type="none" w="med" len="med"/>
                    </a:lnB>
                  </a:tcPr>
                </a:tc>
                <a:tc>
                  <a:txBody>
                    <a:bodyPr/>
                    <a:lstStyle/>
                    <a:p>
                      <a:pPr algn="l">
                        <a:spcAft>
                          <a:spcPts val="0"/>
                        </a:spcAft>
                      </a:pPr>
                      <a:r>
                        <a:rPr lang="ja-JP" sz="1100" kern="0">
                          <a:solidFill>
                            <a:srgbClr val="000000"/>
                          </a:solidFill>
                          <a:effectLst/>
                          <a:latin typeface="Century" panose="02040604050505020304" pitchFamily="18" charset="0"/>
                          <a:ea typeface="Yu Gothic" panose="020B0400000000000000" pitchFamily="50" charset="-128"/>
                          <a:cs typeface="ＭＳ Ｐゴシック" panose="020B0600070205080204" pitchFamily="50" charset="-128"/>
                        </a:rPr>
                        <a:t>　</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829186417"/>
                  </a:ext>
                </a:extLst>
              </a:tr>
              <a:tr h="197876">
                <a:tc>
                  <a:txBody>
                    <a:bodyPr/>
                    <a:lstStyle/>
                    <a:p>
                      <a:endParaRPr lang="ja-JP" sz="1050" kern="100">
                        <a:effectLst/>
                        <a:latin typeface="Century" panose="02040604050505020304" pitchFamily="18" charset="0"/>
                      </a:endParaRPr>
                    </a:p>
                  </a:txBody>
                  <a:tcPr marL="62865" marR="62865" marT="0" marB="0" anchor="ctr">
                    <a:lnL>
                      <a:noFill/>
                    </a:lnL>
                    <a:lnR>
                      <a:noFill/>
                    </a:lnR>
                    <a:lnT>
                      <a:noFill/>
                    </a:lnT>
                    <a:lnB w="28575" cap="flat" cmpd="dbl" algn="ctr">
                      <a:solidFill>
                        <a:srgbClr val="000000"/>
                      </a:solidFill>
                      <a:prstDash val="solid"/>
                      <a:round/>
                      <a:headEnd type="none" w="med" len="med"/>
                      <a:tailEnd type="none" w="med" len="med"/>
                    </a:lnB>
                  </a:tcPr>
                </a:tc>
                <a:tc>
                  <a:txBody>
                    <a:bodyPr/>
                    <a:lstStyle/>
                    <a:p>
                      <a:endParaRPr lang="ja-JP" sz="1050" kern="100">
                        <a:effectLst/>
                        <a:latin typeface="Century" panose="02040604050505020304" pitchFamily="18" charset="0"/>
                      </a:endParaRPr>
                    </a:p>
                  </a:txBody>
                  <a:tcPr marL="62865" marR="62865" marT="0" marB="0" anchor="ctr">
                    <a:lnL>
                      <a:noFill/>
                    </a:lnL>
                    <a:lnR w="12700" cap="flat" cmpd="sng" algn="ctr">
                      <a:solidFill>
                        <a:srgbClr val="000000"/>
                      </a:solidFill>
                      <a:prstDash val="solid"/>
                      <a:round/>
                      <a:headEnd type="none" w="med" len="med"/>
                      <a:tailEnd type="none" w="med" len="med"/>
                    </a:lnR>
                    <a:lnT>
                      <a:noFill/>
                    </a:lnT>
                    <a:lnB w="28575" cap="flat" cmpd="dbl"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l">
                        <a:spcAft>
                          <a:spcPts val="0"/>
                        </a:spcAft>
                      </a:pPr>
                      <a:r>
                        <a:rPr lang="ja-JP" sz="1100" kern="0">
                          <a:solidFill>
                            <a:srgbClr val="000000"/>
                          </a:solidFill>
                          <a:effectLst/>
                          <a:latin typeface="Century" panose="02040604050505020304" pitchFamily="18" charset="0"/>
                          <a:ea typeface="Yu Gothic" panose="020B0400000000000000" pitchFamily="50" charset="-128"/>
                          <a:cs typeface="ＭＳ Ｐゴシック" panose="020B0600070205080204" pitchFamily="50" charset="-128"/>
                        </a:rPr>
                        <a:t>　</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a:noFill/>
                    </a:lnL>
                    <a:lnR w="12700" cap="flat" cmpd="sng" algn="ctr">
                      <a:solidFill>
                        <a:srgbClr val="000000"/>
                      </a:solidFill>
                      <a:prstDash val="solid"/>
                      <a:round/>
                      <a:headEnd type="none" w="med" len="med"/>
                      <a:tailEnd type="none" w="med" len="med"/>
                    </a:lnR>
                    <a:lnT>
                      <a:noFill/>
                    </a:lnT>
                    <a:lnB w="28575" cap="flat" cmpd="dbl" algn="ctr">
                      <a:solidFill>
                        <a:srgbClr val="000000"/>
                      </a:solidFill>
                      <a:prstDash val="solid"/>
                      <a:round/>
                      <a:headEnd type="none" w="med" len="med"/>
                      <a:tailEnd type="none" w="med" len="med"/>
                    </a:lnB>
                  </a:tcPr>
                </a:tc>
                <a:extLst>
                  <a:ext uri="{0D108BD9-81ED-4DB2-BD59-A6C34878D82A}">
                    <a16:rowId xmlns:a16="http://schemas.microsoft.com/office/drawing/2014/main" xmlns="" val="2743088983"/>
                  </a:ext>
                </a:extLst>
              </a:tr>
              <a:tr h="197876">
                <a:tc>
                  <a:txBody>
                    <a:bodyPr/>
                    <a:lstStyle/>
                    <a:p>
                      <a:pPr algn="l">
                        <a:spcAft>
                          <a:spcPts val="0"/>
                        </a:spcAft>
                      </a:pPr>
                      <a:r>
                        <a:rPr lang="ja-JP" sz="1100" kern="0">
                          <a:solidFill>
                            <a:srgbClr val="000000"/>
                          </a:solidFill>
                          <a:effectLst/>
                          <a:latin typeface="Century" panose="02040604050505020304" pitchFamily="18" charset="0"/>
                          <a:ea typeface="Yu Gothic" panose="020B0400000000000000" pitchFamily="50" charset="-128"/>
                          <a:cs typeface="ＭＳ Ｐゴシック" panose="020B0600070205080204" pitchFamily="50" charset="-128"/>
                        </a:rPr>
                        <a:t>　</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a:noFill/>
                    </a:lnL>
                    <a:lnR>
                      <a:noFill/>
                    </a:lnR>
                    <a:lnT w="28575" cap="flat" cmpd="dbl" algn="ctr">
                      <a:solidFill>
                        <a:srgbClr val="000000"/>
                      </a:solidFill>
                      <a:prstDash val="solid"/>
                      <a:round/>
                      <a:headEnd type="none" w="med" len="med"/>
                      <a:tailEnd type="none" w="med" len="med"/>
                    </a:lnT>
                    <a:lnB>
                      <a:noFill/>
                    </a:lnB>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K-1</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a:noFill/>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2.51</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2.23</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w="12700" cap="flat" cmpd="sng" algn="ctr">
                      <a:solidFill>
                        <a:srgbClr val="000000"/>
                      </a:solidFill>
                      <a:prstDash val="solid"/>
                      <a:round/>
                      <a:headEnd type="none" w="med" len="med"/>
                      <a:tailEnd type="none" w="med" len="med"/>
                    </a:lnL>
                    <a:lnR>
                      <a:noFill/>
                    </a:lnR>
                    <a:lnT w="28575" cap="flat" cmpd="dbl" algn="ctr">
                      <a:solidFill>
                        <a:srgbClr val="000000"/>
                      </a:solidFill>
                      <a:prstDash val="solid"/>
                      <a:round/>
                      <a:headEnd type="none" w="med" len="med"/>
                      <a:tailEnd type="none" w="med" len="med"/>
                    </a:lnT>
                    <a:lnB>
                      <a:noFill/>
                    </a:lnB>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2.62</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a:noFill/>
                    </a:lnL>
                    <a:lnR>
                      <a:noFill/>
                    </a:lnR>
                    <a:lnT w="28575" cap="flat" cmpd="dbl" algn="ctr">
                      <a:solidFill>
                        <a:srgbClr val="000000"/>
                      </a:solidFill>
                      <a:prstDash val="solid"/>
                      <a:round/>
                      <a:headEnd type="none" w="med" len="med"/>
                      <a:tailEnd type="none" w="med" len="med"/>
                    </a:lnT>
                    <a:lnB>
                      <a:noFill/>
                    </a:lnB>
                  </a:tcPr>
                </a:tc>
                <a:tc>
                  <a:txBody>
                    <a:bodyPr/>
                    <a:lstStyle/>
                    <a:p>
                      <a:pPr algn="ctr">
                        <a:spcAft>
                          <a:spcPts val="0"/>
                        </a:spcAft>
                      </a:pPr>
                      <a:r>
                        <a:rPr lang="ja-JP" sz="1100" kern="0">
                          <a:solidFill>
                            <a:srgbClr val="000000"/>
                          </a:solidFill>
                          <a:effectLst/>
                          <a:latin typeface="Century" panose="02040604050505020304" pitchFamily="18" charset="0"/>
                          <a:ea typeface="Yu Gothic" panose="020B0400000000000000" pitchFamily="50" charset="-128"/>
                          <a:cs typeface="ＭＳ Ｐゴシック" panose="020B0600070205080204" pitchFamily="50" charset="-128"/>
                        </a:rPr>
                        <a:t>＊＊</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a:noFill/>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xmlns="" val="784598717"/>
                  </a:ext>
                </a:extLst>
              </a:tr>
              <a:tr h="192526">
                <a:tc>
                  <a:txBody>
                    <a:bodyPr/>
                    <a:lstStyle/>
                    <a:p>
                      <a:endParaRPr lang="ja-JP" sz="1050" kern="100">
                        <a:effectLst/>
                        <a:latin typeface="Century" panose="02040604050505020304" pitchFamily="18" charset="0"/>
                      </a:endParaRPr>
                    </a:p>
                  </a:txBody>
                  <a:tcPr marL="62865" marR="62865" marT="0" marB="0" anchor="ctr">
                    <a:lnL>
                      <a:noFill/>
                    </a:lnL>
                    <a:lnR>
                      <a:noFill/>
                    </a:lnR>
                    <a:lnT>
                      <a:noFill/>
                    </a:lnT>
                    <a:lnB>
                      <a:noFill/>
                    </a:lnB>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K-2</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3.36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3.30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3.39</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a:noFill/>
                    </a:lnL>
                    <a:lnR>
                      <a:noFill/>
                    </a:lnR>
                    <a:lnT>
                      <a:noFill/>
                    </a:lnT>
                    <a:lnB>
                      <a:noFill/>
                    </a:lnB>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ns</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375028415"/>
                  </a:ext>
                </a:extLst>
              </a:tr>
              <a:tr h="192526">
                <a:tc>
                  <a:txBody>
                    <a:bodyPr/>
                    <a:lstStyle/>
                    <a:p>
                      <a:endParaRPr lang="ja-JP" sz="1050" kern="100">
                        <a:effectLst/>
                        <a:latin typeface="Century" panose="02040604050505020304" pitchFamily="18" charset="0"/>
                      </a:endParaRPr>
                    </a:p>
                  </a:txBody>
                  <a:tcPr marL="62865" marR="62865" marT="0" marB="0" anchor="ctr">
                    <a:lnL>
                      <a:noFill/>
                    </a:lnL>
                    <a:lnR>
                      <a:noFill/>
                    </a:lnR>
                    <a:lnT>
                      <a:noFill/>
                    </a:lnT>
                    <a:lnB>
                      <a:noFill/>
                    </a:lnB>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K-3</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3.23</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dirty="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2.99</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3.33</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a:noFill/>
                    </a:lnL>
                    <a:lnR>
                      <a:noFill/>
                    </a:lnR>
                    <a:lnT>
                      <a:noFill/>
                    </a:lnT>
                    <a:lnB>
                      <a:noFill/>
                    </a:lnB>
                  </a:tcPr>
                </a:tc>
                <a:tc>
                  <a:txBody>
                    <a:bodyPr/>
                    <a:lstStyle/>
                    <a:p>
                      <a:pPr algn="ctr">
                        <a:spcAft>
                          <a:spcPts val="0"/>
                        </a:spcAft>
                      </a:pPr>
                      <a:r>
                        <a:rPr lang="ja-JP" sz="1100" kern="0">
                          <a:solidFill>
                            <a:srgbClr val="000000"/>
                          </a:solidFill>
                          <a:effectLst/>
                          <a:latin typeface="Century" panose="02040604050505020304" pitchFamily="18" charset="0"/>
                          <a:ea typeface="Yu Gothic" panose="020B0400000000000000" pitchFamily="50" charset="-128"/>
                          <a:cs typeface="ＭＳ Ｐゴシック" panose="020B0600070205080204" pitchFamily="50" charset="-128"/>
                        </a:rPr>
                        <a:t>＊＊</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2800826425"/>
                  </a:ext>
                </a:extLst>
              </a:tr>
              <a:tr h="192526">
                <a:tc rowSpan="4">
                  <a:txBody>
                    <a:bodyPr/>
                    <a:lstStyle/>
                    <a:p>
                      <a:pPr algn="ctr">
                        <a:spcAft>
                          <a:spcPts val="0"/>
                        </a:spcAft>
                      </a:pPr>
                      <a:r>
                        <a:rPr lang="ja-JP" sz="1100" kern="0">
                          <a:solidFill>
                            <a:srgbClr val="000000"/>
                          </a:solidFill>
                          <a:effectLst/>
                          <a:latin typeface="Century" panose="02040604050505020304" pitchFamily="18" charset="0"/>
                          <a:ea typeface="Yu Gothic" panose="020B0400000000000000" pitchFamily="50" charset="-128"/>
                          <a:cs typeface="ＭＳ Ｐゴシック" panose="020B0600070205080204" pitchFamily="50" charset="-128"/>
                        </a:rPr>
                        <a:t>知識</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vert="eaVert" anchor="ctr">
                    <a:lnL>
                      <a:noFill/>
                    </a:lnL>
                    <a:lnR>
                      <a:noFill/>
                    </a:lnR>
                    <a:lnT>
                      <a:noFill/>
                    </a:lnT>
                    <a:lnB>
                      <a:noFill/>
                    </a:lnB>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K-4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3.29</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2.98</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3.42</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a:noFill/>
                    </a:lnL>
                    <a:lnR>
                      <a:noFill/>
                    </a:lnR>
                    <a:lnT>
                      <a:noFill/>
                    </a:lnT>
                    <a:lnB>
                      <a:noFill/>
                    </a:lnB>
                  </a:tcPr>
                </a:tc>
                <a:tc>
                  <a:txBody>
                    <a:bodyPr/>
                    <a:lstStyle/>
                    <a:p>
                      <a:pPr algn="ctr">
                        <a:spcAft>
                          <a:spcPts val="0"/>
                        </a:spcAft>
                      </a:pPr>
                      <a:r>
                        <a:rPr lang="ja-JP" sz="1100" kern="0" dirty="0">
                          <a:solidFill>
                            <a:srgbClr val="000000"/>
                          </a:solidFill>
                          <a:effectLst/>
                          <a:latin typeface="Century" panose="02040604050505020304" pitchFamily="18" charset="0"/>
                          <a:ea typeface="Yu Gothic" panose="020B0400000000000000" pitchFamily="50" charset="-128"/>
                          <a:cs typeface="ＭＳ Ｐゴシック" panose="020B0600070205080204" pitchFamily="50" charset="-128"/>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3856924573"/>
                  </a:ext>
                </a:extLst>
              </a:tr>
              <a:tr h="192526">
                <a:tc vMerge="1">
                  <a:txBody>
                    <a:bodyPr/>
                    <a:lstStyle/>
                    <a:p>
                      <a:endParaRPr kumimoji="1" lang="ja-JP" altLang="en-US"/>
                    </a:p>
                  </a:txBody>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K-5</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3.23</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3.10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100" kern="0" dirty="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3.29</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a:noFill/>
                    </a:lnL>
                    <a:lnR>
                      <a:noFill/>
                    </a:lnR>
                    <a:lnT>
                      <a:noFill/>
                    </a:lnT>
                    <a:lnB>
                      <a:noFill/>
                    </a:lnB>
                  </a:tcPr>
                </a:tc>
                <a:tc>
                  <a:txBody>
                    <a:bodyPr/>
                    <a:lstStyle/>
                    <a:p>
                      <a:pPr algn="ctr">
                        <a:spcAft>
                          <a:spcPts val="0"/>
                        </a:spcAft>
                      </a:pPr>
                      <a:r>
                        <a:rPr lang="ja-JP" sz="1100" kern="0">
                          <a:solidFill>
                            <a:srgbClr val="000000"/>
                          </a:solidFill>
                          <a:effectLst/>
                          <a:latin typeface="Century" panose="02040604050505020304" pitchFamily="18" charset="0"/>
                          <a:ea typeface="Yu Gothic" panose="020B0400000000000000" pitchFamily="50" charset="-128"/>
                          <a:cs typeface="ＭＳ Ｐゴシック" panose="020B0600070205080204" pitchFamily="50" charset="-128"/>
                        </a:rPr>
                        <a:t>＊＊</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xmlns="" val="1590106422"/>
                  </a:ext>
                </a:extLst>
              </a:tr>
              <a:tr h="192526">
                <a:tc vMerge="1">
                  <a:txBody>
                    <a:bodyPr/>
                    <a:lstStyle/>
                    <a:p>
                      <a:endParaRPr kumimoji="1" lang="ja-JP" altLang="en-US"/>
                    </a:p>
                  </a:txBody>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K-6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3.13</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2.87</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3.24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a:noFill/>
                    </a:lnL>
                    <a:lnR>
                      <a:noFill/>
                    </a:lnR>
                    <a:lnT>
                      <a:noFill/>
                    </a:lnT>
                    <a:lnB>
                      <a:noFill/>
                    </a:lnB>
                  </a:tcPr>
                </a:tc>
                <a:tc>
                  <a:txBody>
                    <a:bodyPr/>
                    <a:lstStyle/>
                    <a:p>
                      <a:pPr algn="ctr">
                        <a:spcAft>
                          <a:spcPts val="0"/>
                        </a:spcAft>
                      </a:pPr>
                      <a:r>
                        <a:rPr lang="ja-JP" sz="1100" kern="0">
                          <a:solidFill>
                            <a:srgbClr val="000000"/>
                          </a:solidFill>
                          <a:effectLst/>
                          <a:latin typeface="Century" panose="02040604050505020304" pitchFamily="18" charset="0"/>
                          <a:ea typeface="Yu Gothic" panose="020B0400000000000000" pitchFamily="50" charset="-128"/>
                          <a:cs typeface="ＭＳ Ｐゴシック" panose="020B0600070205080204" pitchFamily="50" charset="-128"/>
                        </a:rPr>
                        <a:t>＊＊</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xmlns="" val="2832589326"/>
                  </a:ext>
                </a:extLst>
              </a:tr>
              <a:tr h="192526">
                <a:tc vMerge="1">
                  <a:txBody>
                    <a:bodyPr/>
                    <a:lstStyle/>
                    <a:p>
                      <a:endParaRPr kumimoji="1" lang="ja-JP" altLang="en-US"/>
                    </a:p>
                  </a:txBody>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K-7</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3.28</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3.01</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3.40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a:noFill/>
                    </a:lnL>
                    <a:lnR>
                      <a:noFill/>
                    </a:lnR>
                    <a:lnT>
                      <a:noFill/>
                    </a:lnT>
                    <a:lnB>
                      <a:noFill/>
                    </a:lnB>
                  </a:tcPr>
                </a:tc>
                <a:tc>
                  <a:txBody>
                    <a:bodyPr/>
                    <a:lstStyle/>
                    <a:p>
                      <a:pPr algn="ctr">
                        <a:spcAft>
                          <a:spcPts val="0"/>
                        </a:spcAft>
                      </a:pPr>
                      <a:r>
                        <a:rPr lang="ja-JP" sz="1100" kern="0">
                          <a:solidFill>
                            <a:srgbClr val="000000"/>
                          </a:solidFill>
                          <a:effectLst/>
                          <a:latin typeface="Century" panose="02040604050505020304" pitchFamily="18" charset="0"/>
                          <a:ea typeface="Yu Gothic" panose="020B0400000000000000" pitchFamily="50" charset="-128"/>
                          <a:cs typeface="ＭＳ Ｐゴシック" panose="020B0600070205080204" pitchFamily="50" charset="-128"/>
                        </a:rPr>
                        <a:t>＊＊</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2001122230"/>
                  </a:ext>
                </a:extLst>
              </a:tr>
              <a:tr h="192526">
                <a:tc>
                  <a:txBody>
                    <a:bodyPr/>
                    <a:lstStyle/>
                    <a:p>
                      <a:endParaRPr lang="ja-JP" sz="1050" kern="100">
                        <a:effectLst/>
                        <a:latin typeface="Century" panose="02040604050505020304" pitchFamily="18" charset="0"/>
                      </a:endParaRPr>
                    </a:p>
                  </a:txBody>
                  <a:tcPr marL="62865" marR="62865" marT="0" marB="0" anchor="ctr">
                    <a:lnL>
                      <a:noFill/>
                    </a:lnL>
                    <a:lnR>
                      <a:noFill/>
                    </a:lnR>
                    <a:lnT>
                      <a:noFill/>
                    </a:lnT>
                    <a:lnB>
                      <a:noFill/>
                    </a:lnB>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K-8</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3.18</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3.12</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3.20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a:noFill/>
                    </a:lnL>
                    <a:lnR>
                      <a:noFill/>
                    </a:lnR>
                    <a:lnT>
                      <a:noFill/>
                    </a:lnT>
                    <a:lnB>
                      <a:noFill/>
                    </a:lnB>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ns</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4057342310"/>
                  </a:ext>
                </a:extLst>
              </a:tr>
              <a:tr h="192526">
                <a:tc>
                  <a:txBody>
                    <a:bodyPr/>
                    <a:lstStyle/>
                    <a:p>
                      <a:endParaRPr lang="ja-JP" sz="1050" kern="100">
                        <a:effectLst/>
                        <a:latin typeface="Century" panose="02040604050505020304" pitchFamily="18" charset="0"/>
                      </a:endParaRPr>
                    </a:p>
                  </a:txBody>
                  <a:tcPr marL="62865" marR="62865" marT="0" marB="0" anchor="ctr">
                    <a:lnL>
                      <a:noFill/>
                    </a:lnL>
                    <a:lnR>
                      <a:noFill/>
                    </a:lnR>
                    <a:lnT>
                      <a:noFill/>
                    </a:lnT>
                    <a:lnB>
                      <a:noFill/>
                    </a:lnB>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K-9</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3.19</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2.90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3.31</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a:noFill/>
                    </a:lnL>
                    <a:lnR>
                      <a:noFill/>
                    </a:lnR>
                    <a:lnT>
                      <a:noFill/>
                    </a:lnT>
                    <a:lnB>
                      <a:noFill/>
                    </a:lnB>
                  </a:tcPr>
                </a:tc>
                <a:tc>
                  <a:txBody>
                    <a:bodyPr/>
                    <a:lstStyle/>
                    <a:p>
                      <a:pPr algn="ctr">
                        <a:spcAft>
                          <a:spcPts val="0"/>
                        </a:spcAft>
                      </a:pPr>
                      <a:r>
                        <a:rPr lang="ja-JP" sz="1100" kern="0" dirty="0">
                          <a:solidFill>
                            <a:srgbClr val="000000"/>
                          </a:solidFill>
                          <a:effectLst/>
                          <a:latin typeface="Century" panose="02040604050505020304" pitchFamily="18" charset="0"/>
                          <a:ea typeface="Yu Gothic" panose="020B0400000000000000" pitchFamily="50" charset="-128"/>
                          <a:cs typeface="ＭＳ Ｐゴシック" panose="020B0600070205080204" pitchFamily="50" charset="-128"/>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767695659"/>
                  </a:ext>
                </a:extLst>
              </a:tr>
              <a:tr h="192526">
                <a:tc>
                  <a:txBody>
                    <a:bodyPr/>
                    <a:lstStyle/>
                    <a:p>
                      <a:endParaRPr lang="ja-JP" sz="1050" kern="100">
                        <a:effectLst/>
                        <a:latin typeface="Century" panose="02040604050505020304" pitchFamily="18" charset="0"/>
                      </a:endParaRPr>
                    </a:p>
                  </a:txBody>
                  <a:tcPr marL="62865" marR="62865" marT="0" marB="0" anchor="ctr">
                    <a:lnL>
                      <a:noFill/>
                    </a:lnL>
                    <a:lnR>
                      <a:noFill/>
                    </a:lnR>
                    <a:lnT>
                      <a:noFill/>
                    </a:lnT>
                    <a:lnB>
                      <a:noFill/>
                    </a:lnB>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K-10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2.24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dirty="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2.1</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100" kern="0">
                          <a:solidFill>
                            <a:srgbClr val="000000"/>
                          </a:solidFill>
                          <a:effectLst/>
                          <a:latin typeface="Yu Gothic" panose="020B0400000000000000" pitchFamily="50" charset="-128"/>
                          <a:ea typeface="ＭＳ 明朝" panose="02020609040205080304" pitchFamily="17" charset="-128"/>
                          <a:cs typeface="ＭＳ Ｐゴシック" panose="020B0600070205080204" pitchFamily="50" charset="-128"/>
                        </a:rPr>
                        <a:t>2.31 </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a:noFill/>
                    </a:lnL>
                    <a:lnR>
                      <a:noFill/>
                    </a:lnR>
                    <a:lnT>
                      <a:noFill/>
                    </a:lnT>
                    <a:lnB>
                      <a:noFill/>
                    </a:lnB>
                  </a:tcPr>
                </a:tc>
                <a:tc>
                  <a:txBody>
                    <a:bodyPr/>
                    <a:lstStyle/>
                    <a:p>
                      <a:pPr algn="ctr">
                        <a:spcAft>
                          <a:spcPts val="0"/>
                        </a:spcAft>
                      </a:pPr>
                      <a:r>
                        <a:rPr lang="ja-JP" sz="1100" kern="0" dirty="0">
                          <a:solidFill>
                            <a:srgbClr val="000000"/>
                          </a:solidFill>
                          <a:effectLst/>
                          <a:latin typeface="Century" panose="02040604050505020304" pitchFamily="18" charset="0"/>
                          <a:ea typeface="Yu Gothic" panose="020B0400000000000000" pitchFamily="50" charset="-128"/>
                          <a:cs typeface="ＭＳ Ｐゴシック" panose="020B0600070205080204" pitchFamily="50" charset="-128"/>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756450928"/>
                  </a:ext>
                </a:extLst>
              </a:tr>
            </a:tbl>
          </a:graphicData>
        </a:graphic>
      </p:graphicFrame>
      <p:sp>
        <p:nvSpPr>
          <p:cNvPr id="3" name="テキスト ボックス 2">
            <a:extLst>
              <a:ext uri="{FF2B5EF4-FFF2-40B4-BE49-F238E27FC236}">
                <a16:creationId xmlns:a16="http://schemas.microsoft.com/office/drawing/2014/main" xmlns="" id="{871F5081-9559-4021-993F-E10A6F32BBEE}"/>
              </a:ext>
            </a:extLst>
          </p:cNvPr>
          <p:cNvSpPr txBox="1"/>
          <p:nvPr/>
        </p:nvSpPr>
        <p:spPr>
          <a:xfrm>
            <a:off x="886434" y="4196737"/>
            <a:ext cx="537998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a:t>
            </a:r>
            <a:r>
              <a:rPr kumimoji="1" lang="ja-JP" altLang="en-US" sz="1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数値は点数</a:t>
            </a:r>
            <a:r>
              <a:rPr kumimoji="1" lang="en-US" altLang="ja-JP" sz="1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a:t>
            </a:r>
            <a:r>
              <a:rPr kumimoji="1" lang="ja-JP" altLang="en-US" sz="1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単位：点</a:t>
            </a:r>
            <a:r>
              <a:rPr kumimoji="1" lang="en-US" altLang="ja-JP" sz="1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有意水準は</a:t>
            </a:r>
            <a:r>
              <a:rPr kumimoji="1" lang="ja-JP" altLang="en-US" sz="12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50" charset="-128"/>
                <a:cs typeface="+mn-cs"/>
              </a:rPr>
              <a:t>ｔ</a:t>
            </a:r>
            <a:r>
              <a:rPr kumimoji="1" lang="ja-JP" altLang="en-US" sz="1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検定結果　＊＊</a:t>
            </a:r>
            <a:r>
              <a:rPr kumimoji="1" lang="en-US" altLang="ja-JP" sz="1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p&lt;0.01</a:t>
            </a:r>
            <a:r>
              <a:rPr kumimoji="1" lang="ja-JP" altLang="en-US" sz="12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50" charset="-128"/>
                <a:cs typeface="+mn-cs"/>
              </a:rPr>
              <a:t>，</a:t>
            </a:r>
            <a:r>
              <a:rPr kumimoji="1" lang="ja-JP" altLang="en-US" sz="1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a:t>
            </a:r>
            <a:r>
              <a:rPr kumimoji="1" lang="en-US" altLang="ja-JP" sz="1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p&lt;0.05</a:t>
            </a:r>
            <a:r>
              <a:rPr kumimoji="1" lang="ja-JP" altLang="en-US" sz="12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50" charset="-128"/>
                <a:cs typeface="+mn-cs"/>
              </a:rPr>
              <a:t>，</a:t>
            </a:r>
            <a:r>
              <a:rPr kumimoji="1" lang="en-US" altLang="ja-JP" sz="1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ns</a:t>
            </a:r>
            <a:r>
              <a:rPr kumimoji="1" lang="ja-JP" altLang="en-US" sz="1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有意差なし</a:t>
            </a:r>
            <a:r>
              <a:rPr kumimoji="1" lang="en-US" altLang="ja-JP" sz="1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a:t>
            </a:r>
            <a:endParaRPr kumimoji="1" lang="ja-JP" altLang="en-US" sz="1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4" name="矢印: 右 3">
            <a:extLst>
              <a:ext uri="{FF2B5EF4-FFF2-40B4-BE49-F238E27FC236}">
                <a16:creationId xmlns:a16="http://schemas.microsoft.com/office/drawing/2014/main" xmlns="" id="{449B4177-4094-4CA4-8CEF-D8481F253A6E}"/>
              </a:ext>
            </a:extLst>
          </p:cNvPr>
          <p:cNvSpPr/>
          <p:nvPr/>
        </p:nvSpPr>
        <p:spPr>
          <a:xfrm>
            <a:off x="606891" y="5164143"/>
            <a:ext cx="850142" cy="742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5" name="テキスト ボックス 4">
            <a:extLst>
              <a:ext uri="{FF2B5EF4-FFF2-40B4-BE49-F238E27FC236}">
                <a16:creationId xmlns:a16="http://schemas.microsoft.com/office/drawing/2014/main" xmlns="" id="{70A35FCA-0619-4217-AD65-A7F688CD6D73}"/>
              </a:ext>
            </a:extLst>
          </p:cNvPr>
          <p:cNvSpPr txBox="1"/>
          <p:nvPr/>
        </p:nvSpPr>
        <p:spPr>
          <a:xfrm>
            <a:off x="1356716" y="4757416"/>
            <a:ext cx="4829521" cy="206210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有意なものが多いのでパスワードを聞いてしまう人と知識の関連がある。</a:t>
            </a:r>
            <a:endParaRPr kumimoji="1"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またパスワードを聞いてしまう人は知識が乏しい。</a:t>
            </a:r>
            <a:endParaRPr kumimoji="1"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pic>
        <p:nvPicPr>
          <p:cNvPr id="7" name="図 6">
            <a:extLst>
              <a:ext uri="{FF2B5EF4-FFF2-40B4-BE49-F238E27FC236}">
                <a16:creationId xmlns:a16="http://schemas.microsoft.com/office/drawing/2014/main" xmlns="" id="{69992AF3-9192-4778-97EA-16EE4796960F}"/>
              </a:ext>
            </a:extLst>
          </p:cNvPr>
          <p:cNvPicPr>
            <a:picLocks noChangeAspect="1"/>
          </p:cNvPicPr>
          <p:nvPr/>
        </p:nvPicPr>
        <p:blipFill>
          <a:blip r:embed="rId3"/>
          <a:stretch>
            <a:fillRect/>
          </a:stretch>
        </p:blipFill>
        <p:spPr>
          <a:xfrm>
            <a:off x="6266418" y="1755775"/>
            <a:ext cx="4726125" cy="828894"/>
          </a:xfrm>
          <a:prstGeom prst="rect">
            <a:avLst/>
          </a:prstGeom>
        </p:spPr>
      </p:pic>
      <p:sp>
        <p:nvSpPr>
          <p:cNvPr id="8" name="コンテンツ プレースホルダー 1">
            <a:extLst>
              <a:ext uri="{FF2B5EF4-FFF2-40B4-BE49-F238E27FC236}">
                <a16:creationId xmlns:a16="http://schemas.microsoft.com/office/drawing/2014/main" xmlns="" id="{DCCED519-05B9-43AB-84D7-EBE5667A58FF}"/>
              </a:ext>
            </a:extLst>
          </p:cNvPr>
          <p:cNvSpPr>
            <a:spLocks noGrp="1"/>
          </p:cNvSpPr>
          <p:nvPr>
            <p:ph sz="half" idx="1"/>
          </p:nvPr>
        </p:nvSpPr>
        <p:spPr>
          <a:xfrm>
            <a:off x="6628292" y="4486090"/>
            <a:ext cx="3115782" cy="1562411"/>
          </a:xfrm>
        </p:spPr>
        <p:txBody>
          <a:bodyPr/>
          <a:lstStyle/>
          <a:p>
            <a:pPr marL="0" indent="0">
              <a:buNone/>
            </a:pPr>
            <a:endParaRPr kumimoji="1" lang="en-US" altLang="ja-JP" dirty="0"/>
          </a:p>
          <a:p>
            <a:endParaRPr kumimoji="1" lang="en-US" altLang="ja-JP" dirty="0"/>
          </a:p>
          <a:p>
            <a:endParaRPr kumimoji="1" lang="ja-JP" altLang="en-US" dirty="0"/>
          </a:p>
        </p:txBody>
      </p:sp>
      <p:sp>
        <p:nvSpPr>
          <p:cNvPr id="9" name="正方形/長方形 8">
            <a:extLst>
              <a:ext uri="{FF2B5EF4-FFF2-40B4-BE49-F238E27FC236}">
                <a16:creationId xmlns:a16="http://schemas.microsoft.com/office/drawing/2014/main" xmlns="" id="{51E9BE18-92E2-4322-B400-7670B0C82243}"/>
              </a:ext>
            </a:extLst>
          </p:cNvPr>
          <p:cNvSpPr/>
          <p:nvPr/>
        </p:nvSpPr>
        <p:spPr>
          <a:xfrm>
            <a:off x="6733781" y="1285420"/>
            <a:ext cx="4125069" cy="470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パスワードを聞く学生の情報セキュリティ知識と注意</a:t>
            </a:r>
          </a:p>
        </p:txBody>
      </p:sp>
      <p:sp>
        <p:nvSpPr>
          <p:cNvPr id="11" name="テキスト ボックス 10">
            <a:extLst>
              <a:ext uri="{FF2B5EF4-FFF2-40B4-BE49-F238E27FC236}">
                <a16:creationId xmlns:a16="http://schemas.microsoft.com/office/drawing/2014/main" xmlns="" id="{192816BC-949D-41AB-AF45-C700E42711F6}"/>
              </a:ext>
            </a:extLst>
          </p:cNvPr>
          <p:cNvSpPr txBox="1"/>
          <p:nvPr/>
        </p:nvSpPr>
        <p:spPr>
          <a:xfrm>
            <a:off x="6346219" y="2676077"/>
            <a:ext cx="42569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a:t>
            </a:r>
            <a:r>
              <a:rPr kumimoji="1" lang="ja-JP" altLang="en-US" sz="1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数値は点数</a:t>
            </a:r>
            <a:r>
              <a:rPr kumimoji="1" lang="en-US" altLang="ja-JP" sz="1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a:t>
            </a:r>
            <a:r>
              <a:rPr kumimoji="1" lang="ja-JP" altLang="en-US" sz="1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単位：点</a:t>
            </a:r>
            <a:r>
              <a:rPr kumimoji="1" lang="en-US" altLang="ja-JP" sz="1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有意水準は</a:t>
            </a:r>
            <a:r>
              <a:rPr kumimoji="1" lang="ja-JP" altLang="en-US" sz="12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50" charset="-128"/>
                <a:cs typeface="+mn-cs"/>
              </a:rPr>
              <a:t>ｔ</a:t>
            </a:r>
            <a:r>
              <a:rPr kumimoji="1" lang="ja-JP" altLang="en-US" sz="1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検定結果　＊＊</a:t>
            </a:r>
            <a:r>
              <a:rPr kumimoji="1" lang="en-US" altLang="ja-JP" sz="1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p&lt;0.01</a:t>
            </a:r>
            <a:r>
              <a:rPr kumimoji="1" lang="ja-JP" altLang="en-US" sz="12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50" charset="-128"/>
                <a:cs typeface="+mn-cs"/>
              </a:rPr>
              <a:t>，</a:t>
            </a:r>
            <a:r>
              <a:rPr kumimoji="1" lang="ja-JP" altLang="en-US" sz="1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a:t>
            </a:r>
            <a:r>
              <a:rPr kumimoji="1" lang="en-US" altLang="ja-JP" sz="1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p&lt;0.05</a:t>
            </a:r>
            <a:r>
              <a:rPr kumimoji="1" lang="ja-JP" altLang="en-US" sz="12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50" charset="-128"/>
                <a:cs typeface="+mn-cs"/>
              </a:rPr>
              <a:t>，</a:t>
            </a:r>
            <a:r>
              <a:rPr kumimoji="1" lang="en-US" altLang="ja-JP" sz="1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ns</a:t>
            </a:r>
            <a:r>
              <a:rPr kumimoji="1" lang="ja-JP" altLang="en-US" sz="1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有意差なし</a:t>
            </a:r>
            <a:r>
              <a:rPr kumimoji="1" lang="en-US" altLang="ja-JP" sz="1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a:t>
            </a:r>
            <a:endParaRPr kumimoji="1" lang="ja-JP" altLang="en-US" sz="1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2" name="テキスト ボックス 11">
            <a:extLst>
              <a:ext uri="{FF2B5EF4-FFF2-40B4-BE49-F238E27FC236}">
                <a16:creationId xmlns:a16="http://schemas.microsoft.com/office/drawing/2014/main" xmlns="" id="{6A21B736-CBFD-4590-9A32-DADB7D00339E}"/>
              </a:ext>
            </a:extLst>
          </p:cNvPr>
          <p:cNvSpPr txBox="1"/>
          <p:nvPr/>
        </p:nvSpPr>
        <p:spPr>
          <a:xfrm>
            <a:off x="6186237" y="3244022"/>
            <a:ext cx="5220159"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Q1</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：パスワードを聞くことは禁止されていると思うか</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Q2</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：パスワードを聞くことを友人から注意されるか</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Q3</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：パスワードを聞くことを教職員から注意されるか</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4" name="テキスト ボックス 13">
            <a:extLst>
              <a:ext uri="{FF2B5EF4-FFF2-40B4-BE49-F238E27FC236}">
                <a16:creationId xmlns:a16="http://schemas.microsoft.com/office/drawing/2014/main" xmlns="" id="{A7F46B98-A320-4FCA-A2D1-073BC94A7286}"/>
              </a:ext>
            </a:extLst>
          </p:cNvPr>
          <p:cNvSpPr txBox="1"/>
          <p:nvPr/>
        </p:nvSpPr>
        <p:spPr>
          <a:xfrm>
            <a:off x="6186237" y="4663984"/>
            <a:ext cx="4986779"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24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パスワードを聞くことを</a:t>
            </a:r>
            <a:r>
              <a:rPr kumimoji="1" lang="ja-JP" altLang="en-US" sz="2400" b="1"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友人から</a:t>
            </a:r>
            <a:r>
              <a:rPr kumimoji="1" lang="ja-JP" altLang="en-US" sz="24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注意されないと思う人＝　得点が</a:t>
            </a:r>
            <a:r>
              <a:rPr kumimoji="1" lang="ja-JP" altLang="en-US" sz="2400" b="1"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高い</a:t>
            </a:r>
            <a:endParaRPr kumimoji="1" lang="en-US" altLang="ja-JP" sz="2400" b="1"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24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パスワードを聞くことを教職員か注意されないと思う人＝　得点が低い</a:t>
            </a:r>
          </a:p>
        </p:txBody>
      </p:sp>
      <p:pic>
        <p:nvPicPr>
          <p:cNvPr id="15" name="図 14" descr="物体 が含まれている画像&#10;&#10;非常に高い精度で生成された説明">
            <a:extLst>
              <a:ext uri="{FF2B5EF4-FFF2-40B4-BE49-F238E27FC236}">
                <a16:creationId xmlns:a16="http://schemas.microsoft.com/office/drawing/2014/main" xmlns="" id="{41882FA5-47C9-4E9A-ACA8-98B3F6EDC787}"/>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tretch>
            <a:fillRect/>
          </a:stretch>
        </p:blipFill>
        <p:spPr>
          <a:xfrm>
            <a:off x="10310283" y="2543373"/>
            <a:ext cx="1102520" cy="763821"/>
          </a:xfrm>
          <a:prstGeom prst="rect">
            <a:avLst/>
          </a:prstGeom>
        </p:spPr>
      </p:pic>
      <p:sp>
        <p:nvSpPr>
          <p:cNvPr id="6" name="正方形/長方形 5">
            <a:extLst>
              <a:ext uri="{FF2B5EF4-FFF2-40B4-BE49-F238E27FC236}">
                <a16:creationId xmlns:a16="http://schemas.microsoft.com/office/drawing/2014/main" xmlns="" id="{655002B9-0A23-42C3-94A1-D8690E26B6E6}"/>
              </a:ext>
            </a:extLst>
          </p:cNvPr>
          <p:cNvSpPr/>
          <p:nvPr/>
        </p:nvSpPr>
        <p:spPr>
          <a:xfrm>
            <a:off x="5368126" y="2083209"/>
            <a:ext cx="367834" cy="2072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6" name="正方形/長方形 15">
            <a:extLst>
              <a:ext uri="{FF2B5EF4-FFF2-40B4-BE49-F238E27FC236}">
                <a16:creationId xmlns:a16="http://schemas.microsoft.com/office/drawing/2014/main" xmlns="" id="{185D5780-4493-4383-87FE-73E5EF50520B}"/>
              </a:ext>
            </a:extLst>
          </p:cNvPr>
          <p:cNvSpPr/>
          <p:nvPr/>
        </p:nvSpPr>
        <p:spPr>
          <a:xfrm>
            <a:off x="5368126" y="3602040"/>
            <a:ext cx="367834" cy="2072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7" name="正方形/長方形 16">
            <a:extLst>
              <a:ext uri="{FF2B5EF4-FFF2-40B4-BE49-F238E27FC236}">
                <a16:creationId xmlns:a16="http://schemas.microsoft.com/office/drawing/2014/main" xmlns="" id="{A7834FFB-1DC2-48EF-A6C6-420F68B18659}"/>
              </a:ext>
            </a:extLst>
          </p:cNvPr>
          <p:cNvSpPr/>
          <p:nvPr/>
        </p:nvSpPr>
        <p:spPr>
          <a:xfrm>
            <a:off x="5368126" y="2439725"/>
            <a:ext cx="367834" cy="9807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3" name="正方形/長方形 22">
            <a:extLst>
              <a:ext uri="{FF2B5EF4-FFF2-40B4-BE49-F238E27FC236}">
                <a16:creationId xmlns:a16="http://schemas.microsoft.com/office/drawing/2014/main" xmlns="" id="{EB0DCDB0-15A4-46A6-888D-28D9F0CCE29E}"/>
              </a:ext>
            </a:extLst>
          </p:cNvPr>
          <p:cNvSpPr/>
          <p:nvPr/>
        </p:nvSpPr>
        <p:spPr>
          <a:xfrm>
            <a:off x="8292258" y="2357339"/>
            <a:ext cx="1044101" cy="2000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73434729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グラフィックス 3" descr="笑顔 (塗りつぶしなし)">
            <a:extLst>
              <a:ext uri="{FF2B5EF4-FFF2-40B4-BE49-F238E27FC236}">
                <a16:creationId xmlns:a16="http://schemas.microsoft.com/office/drawing/2014/main" xmlns="" id="{15835783-5AAF-4F2D-8719-320D8E91A7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339016" y="1101149"/>
            <a:ext cx="647094" cy="647094"/>
          </a:xfrm>
          <a:prstGeom prst="rect">
            <a:avLst/>
          </a:prstGeom>
        </p:spPr>
      </p:pic>
      <p:sp>
        <p:nvSpPr>
          <p:cNvPr id="2" name="タイトル 1">
            <a:extLst>
              <a:ext uri="{FF2B5EF4-FFF2-40B4-BE49-F238E27FC236}">
                <a16:creationId xmlns:a16="http://schemas.microsoft.com/office/drawing/2014/main" xmlns="" id="{A3E81614-4BF1-4D5D-98D5-7C16AEEA2028}"/>
              </a:ext>
            </a:extLst>
          </p:cNvPr>
          <p:cNvSpPr>
            <a:spLocks noGrp="1"/>
          </p:cNvSpPr>
          <p:nvPr>
            <p:ph type="title"/>
          </p:nvPr>
        </p:nvSpPr>
        <p:spPr>
          <a:xfrm>
            <a:off x="2116753" y="84149"/>
            <a:ext cx="7886700" cy="870116"/>
          </a:xfrm>
        </p:spPr>
        <p:txBody>
          <a:bodyPr>
            <a:normAutofit fontScale="90000"/>
          </a:bodyPr>
          <a:lstStyle/>
          <a:p>
            <a:r>
              <a:rPr kumimoji="1" lang="ja-JP" altLang="en-US" dirty="0"/>
              <a:t>まとめ</a:t>
            </a:r>
          </a:p>
        </p:txBody>
      </p:sp>
      <p:sp>
        <p:nvSpPr>
          <p:cNvPr id="13" name="テキスト ボックス 12">
            <a:extLst>
              <a:ext uri="{FF2B5EF4-FFF2-40B4-BE49-F238E27FC236}">
                <a16:creationId xmlns:a16="http://schemas.microsoft.com/office/drawing/2014/main" xmlns="" id="{4EBBD098-9EEA-40D5-8770-FEEB5A132AC7}"/>
              </a:ext>
            </a:extLst>
          </p:cNvPr>
          <p:cNvSpPr txBox="1"/>
          <p:nvPr/>
        </p:nvSpPr>
        <p:spPr>
          <a:xfrm rot="19416177">
            <a:off x="3290554" y="4187568"/>
            <a:ext cx="75456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a:t>
            </a:r>
          </a:p>
        </p:txBody>
      </p:sp>
      <p:sp>
        <p:nvSpPr>
          <p:cNvPr id="14" name="テキスト ボックス 13">
            <a:extLst>
              <a:ext uri="{FF2B5EF4-FFF2-40B4-BE49-F238E27FC236}">
                <a16:creationId xmlns:a16="http://schemas.microsoft.com/office/drawing/2014/main" xmlns="" id="{6609F908-FBFA-41FF-926B-3E48F1FF09EC}"/>
              </a:ext>
            </a:extLst>
          </p:cNvPr>
          <p:cNvSpPr txBox="1"/>
          <p:nvPr/>
        </p:nvSpPr>
        <p:spPr>
          <a:xfrm>
            <a:off x="3904851" y="3989562"/>
            <a:ext cx="75456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a:t>
            </a:r>
          </a:p>
        </p:txBody>
      </p:sp>
      <p:sp>
        <p:nvSpPr>
          <p:cNvPr id="15" name="テキスト ボックス 14">
            <a:extLst>
              <a:ext uri="{FF2B5EF4-FFF2-40B4-BE49-F238E27FC236}">
                <a16:creationId xmlns:a16="http://schemas.microsoft.com/office/drawing/2014/main" xmlns="" id="{9BFA25EA-9D9C-43C5-8ED9-BE2611DC2102}"/>
              </a:ext>
            </a:extLst>
          </p:cNvPr>
          <p:cNvSpPr txBox="1"/>
          <p:nvPr/>
        </p:nvSpPr>
        <p:spPr>
          <a:xfrm rot="1763708">
            <a:off x="4460839" y="4293827"/>
            <a:ext cx="75456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a:t>
            </a:r>
          </a:p>
        </p:txBody>
      </p:sp>
      <p:sp>
        <p:nvSpPr>
          <p:cNvPr id="16" name="矢印: 右 15">
            <a:extLst>
              <a:ext uri="{FF2B5EF4-FFF2-40B4-BE49-F238E27FC236}">
                <a16:creationId xmlns:a16="http://schemas.microsoft.com/office/drawing/2014/main" xmlns="" id="{FAC08FD0-399F-4583-874E-2D08A4A97968}"/>
              </a:ext>
            </a:extLst>
          </p:cNvPr>
          <p:cNvSpPr/>
          <p:nvPr/>
        </p:nvSpPr>
        <p:spPr>
          <a:xfrm rot="2690925">
            <a:off x="1687859" y="3082290"/>
            <a:ext cx="1920262" cy="875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7" name="矢印: 右 16">
            <a:extLst>
              <a:ext uri="{FF2B5EF4-FFF2-40B4-BE49-F238E27FC236}">
                <a16:creationId xmlns:a16="http://schemas.microsoft.com/office/drawing/2014/main" xmlns="" id="{3E636CCD-6D9B-49F4-A081-9E174496F3FF}"/>
              </a:ext>
            </a:extLst>
          </p:cNvPr>
          <p:cNvSpPr/>
          <p:nvPr/>
        </p:nvSpPr>
        <p:spPr>
          <a:xfrm rot="8001779">
            <a:off x="4380107" y="3093417"/>
            <a:ext cx="1920262" cy="875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8" name="テキスト ボックス 17">
            <a:extLst>
              <a:ext uri="{FF2B5EF4-FFF2-40B4-BE49-F238E27FC236}">
                <a16:creationId xmlns:a16="http://schemas.microsoft.com/office/drawing/2014/main" xmlns="" id="{CE90048B-E466-4460-B264-CA33A989CC83}"/>
              </a:ext>
            </a:extLst>
          </p:cNvPr>
          <p:cNvSpPr txBox="1"/>
          <p:nvPr/>
        </p:nvSpPr>
        <p:spPr>
          <a:xfrm>
            <a:off x="1190782" y="2143802"/>
            <a:ext cx="107759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友人</a:t>
            </a:r>
          </a:p>
        </p:txBody>
      </p:sp>
      <p:sp>
        <p:nvSpPr>
          <p:cNvPr id="19" name="テキスト ボックス 18">
            <a:extLst>
              <a:ext uri="{FF2B5EF4-FFF2-40B4-BE49-F238E27FC236}">
                <a16:creationId xmlns:a16="http://schemas.microsoft.com/office/drawing/2014/main" xmlns="" id="{E64CDA1E-32CD-44A4-BC22-A497F9F687AC}"/>
              </a:ext>
            </a:extLst>
          </p:cNvPr>
          <p:cNvSpPr txBox="1"/>
          <p:nvPr/>
        </p:nvSpPr>
        <p:spPr>
          <a:xfrm>
            <a:off x="4892374" y="2039518"/>
            <a:ext cx="14373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教職員</a:t>
            </a:r>
          </a:p>
        </p:txBody>
      </p:sp>
      <p:sp>
        <p:nvSpPr>
          <p:cNvPr id="20" name="テキスト ボックス 19">
            <a:extLst>
              <a:ext uri="{FF2B5EF4-FFF2-40B4-BE49-F238E27FC236}">
                <a16:creationId xmlns:a16="http://schemas.microsoft.com/office/drawing/2014/main" xmlns="" id="{644B6DBA-8BEE-4BDA-B713-079A1B5094A8}"/>
              </a:ext>
            </a:extLst>
          </p:cNvPr>
          <p:cNvSpPr txBox="1"/>
          <p:nvPr/>
        </p:nvSpPr>
        <p:spPr>
          <a:xfrm>
            <a:off x="2974701" y="5898387"/>
            <a:ext cx="261485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パスワードを聞いてしまう人</a:t>
            </a:r>
          </a:p>
        </p:txBody>
      </p:sp>
      <p:sp>
        <p:nvSpPr>
          <p:cNvPr id="22" name="テキスト ボックス 21">
            <a:extLst>
              <a:ext uri="{FF2B5EF4-FFF2-40B4-BE49-F238E27FC236}">
                <a16:creationId xmlns:a16="http://schemas.microsoft.com/office/drawing/2014/main" xmlns="" id="{3DB3735C-67BD-4B96-848A-2D1EA73724A1}"/>
              </a:ext>
            </a:extLst>
          </p:cNvPr>
          <p:cNvSpPr txBox="1"/>
          <p:nvPr/>
        </p:nvSpPr>
        <p:spPr>
          <a:xfrm rot="2860968">
            <a:off x="2163056" y="2771548"/>
            <a:ext cx="149733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ダメです</a:t>
            </a:r>
          </a:p>
        </p:txBody>
      </p:sp>
      <p:sp>
        <p:nvSpPr>
          <p:cNvPr id="23" name="テキスト ボックス 22">
            <a:extLst>
              <a:ext uri="{FF2B5EF4-FFF2-40B4-BE49-F238E27FC236}">
                <a16:creationId xmlns:a16="http://schemas.microsoft.com/office/drawing/2014/main" xmlns="" id="{FFF12A23-5A6E-40C0-807F-61E035746D1C}"/>
              </a:ext>
            </a:extLst>
          </p:cNvPr>
          <p:cNvSpPr txBox="1"/>
          <p:nvPr/>
        </p:nvSpPr>
        <p:spPr>
          <a:xfrm rot="18812167">
            <a:off x="4464803" y="2813798"/>
            <a:ext cx="154479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ダメです</a:t>
            </a:r>
          </a:p>
        </p:txBody>
      </p:sp>
      <p:sp>
        <p:nvSpPr>
          <p:cNvPr id="12" name="四角形: 上の 2 つの角を切り取る 11">
            <a:extLst>
              <a:ext uri="{FF2B5EF4-FFF2-40B4-BE49-F238E27FC236}">
                <a16:creationId xmlns:a16="http://schemas.microsoft.com/office/drawing/2014/main" xmlns="" id="{F4A5FE47-2AB5-48EB-9C72-8ECEC1CCE367}"/>
              </a:ext>
            </a:extLst>
          </p:cNvPr>
          <p:cNvSpPr/>
          <p:nvPr/>
        </p:nvSpPr>
        <p:spPr>
          <a:xfrm>
            <a:off x="3758198" y="5399899"/>
            <a:ext cx="896659" cy="438150"/>
          </a:xfrm>
          <a:prstGeom prst="snip2SameRect">
            <a:avLst>
              <a:gd name="adj1" fmla="val 39503"/>
              <a:gd name="adj2" fmla="val 0"/>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26" name="グラフィックス 25" descr="スーツ">
            <a:extLst>
              <a:ext uri="{FF2B5EF4-FFF2-40B4-BE49-F238E27FC236}">
                <a16:creationId xmlns:a16="http://schemas.microsoft.com/office/drawing/2014/main" xmlns="" id="{988D391C-B1BB-4141-9A1E-89DA96FFAD5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4912799" y="1503899"/>
            <a:ext cx="1271270" cy="682534"/>
          </a:xfrm>
          <a:prstGeom prst="rect">
            <a:avLst/>
          </a:prstGeom>
        </p:spPr>
      </p:pic>
      <p:pic>
        <p:nvPicPr>
          <p:cNvPr id="27" name="グラフィックス 26" descr="笑顔 (塗りつぶしなし)">
            <a:extLst>
              <a:ext uri="{FF2B5EF4-FFF2-40B4-BE49-F238E27FC236}">
                <a16:creationId xmlns:a16="http://schemas.microsoft.com/office/drawing/2014/main" xmlns="" id="{2A736131-0C7A-4DE4-9DE5-C2ACA6B726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227723" y="1017774"/>
            <a:ext cx="647094" cy="647094"/>
          </a:xfrm>
          <a:prstGeom prst="rect">
            <a:avLst/>
          </a:prstGeom>
        </p:spPr>
      </p:pic>
      <p:pic>
        <p:nvPicPr>
          <p:cNvPr id="29" name="グラフィックス 28" descr="シャツ">
            <a:extLst>
              <a:ext uri="{FF2B5EF4-FFF2-40B4-BE49-F238E27FC236}">
                <a16:creationId xmlns:a16="http://schemas.microsoft.com/office/drawing/2014/main" xmlns="" id="{9B8E1FCD-D28C-44A2-A72E-35C95DF2C14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1205363" y="1583184"/>
            <a:ext cx="914400" cy="647094"/>
          </a:xfrm>
          <a:prstGeom prst="rect">
            <a:avLst/>
          </a:prstGeom>
        </p:spPr>
      </p:pic>
      <p:pic>
        <p:nvPicPr>
          <p:cNvPr id="40" name="グラフィックス 39" descr="シャツ">
            <a:extLst>
              <a:ext uri="{FF2B5EF4-FFF2-40B4-BE49-F238E27FC236}">
                <a16:creationId xmlns:a16="http://schemas.microsoft.com/office/drawing/2014/main" xmlns="" id="{E50FA438-4A8A-4C7B-B3D1-DC12B72A04E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875836" y="5306984"/>
            <a:ext cx="914400" cy="647094"/>
          </a:xfrm>
          <a:prstGeom prst="rect">
            <a:avLst/>
          </a:prstGeom>
        </p:spPr>
      </p:pic>
      <p:pic>
        <p:nvPicPr>
          <p:cNvPr id="42" name="グラフィックス 41" descr="笑顔 (塗りつぶし)">
            <a:extLst>
              <a:ext uri="{FF2B5EF4-FFF2-40B4-BE49-F238E27FC236}">
                <a16:creationId xmlns:a16="http://schemas.microsoft.com/office/drawing/2014/main" xmlns="" id="{430E7C9A-BEE1-47E9-85DF-DD382DD236B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1003510" y="4736701"/>
            <a:ext cx="659053" cy="659053"/>
          </a:xfrm>
          <a:prstGeom prst="rect">
            <a:avLst/>
          </a:prstGeom>
        </p:spPr>
      </p:pic>
      <p:sp>
        <p:nvSpPr>
          <p:cNvPr id="43" name="矢印: 右 42">
            <a:extLst>
              <a:ext uri="{FF2B5EF4-FFF2-40B4-BE49-F238E27FC236}">
                <a16:creationId xmlns:a16="http://schemas.microsoft.com/office/drawing/2014/main" xmlns="" id="{440653A1-AEFF-477A-A17F-4E1906CF7BCD}"/>
              </a:ext>
            </a:extLst>
          </p:cNvPr>
          <p:cNvSpPr/>
          <p:nvPr/>
        </p:nvSpPr>
        <p:spPr>
          <a:xfrm>
            <a:off x="2035360" y="5369048"/>
            <a:ext cx="1225261" cy="3873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4" name="テキスト ボックス 43">
            <a:extLst>
              <a:ext uri="{FF2B5EF4-FFF2-40B4-BE49-F238E27FC236}">
                <a16:creationId xmlns:a16="http://schemas.microsoft.com/office/drawing/2014/main" xmlns="" id="{C0397697-14A3-4C61-A568-505BF7A08B57}"/>
              </a:ext>
            </a:extLst>
          </p:cNvPr>
          <p:cNvSpPr txBox="1"/>
          <p:nvPr/>
        </p:nvSpPr>
        <p:spPr>
          <a:xfrm>
            <a:off x="2118326" y="5121685"/>
            <a:ext cx="115704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パスワード</a:t>
            </a:r>
          </a:p>
        </p:txBody>
      </p:sp>
      <p:sp>
        <p:nvSpPr>
          <p:cNvPr id="45" name="テキスト ボックス 44">
            <a:extLst>
              <a:ext uri="{FF2B5EF4-FFF2-40B4-BE49-F238E27FC236}">
                <a16:creationId xmlns:a16="http://schemas.microsoft.com/office/drawing/2014/main" xmlns="" id="{413BE2D6-28AC-42FC-9148-0ABC868C7338}"/>
              </a:ext>
            </a:extLst>
          </p:cNvPr>
          <p:cNvSpPr txBox="1"/>
          <p:nvPr/>
        </p:nvSpPr>
        <p:spPr>
          <a:xfrm>
            <a:off x="300486" y="5883467"/>
            <a:ext cx="280403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パスワードを教える友人</a:t>
            </a:r>
          </a:p>
        </p:txBody>
      </p:sp>
      <p:pic>
        <p:nvPicPr>
          <p:cNvPr id="25" name="グラフィックス 24" descr="笑顔 (塗りつぶし)">
            <a:extLst>
              <a:ext uri="{FF2B5EF4-FFF2-40B4-BE49-F238E27FC236}">
                <a16:creationId xmlns:a16="http://schemas.microsoft.com/office/drawing/2014/main" xmlns="" id="{E5A7DD38-E076-42D4-B90E-DAB3310DBBE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3859064" y="4736701"/>
            <a:ext cx="659053" cy="659053"/>
          </a:xfrm>
          <a:prstGeom prst="rect">
            <a:avLst/>
          </a:prstGeom>
        </p:spPr>
      </p:pic>
      <p:sp>
        <p:nvSpPr>
          <p:cNvPr id="28" name="楕円 27">
            <a:extLst>
              <a:ext uri="{FF2B5EF4-FFF2-40B4-BE49-F238E27FC236}">
                <a16:creationId xmlns:a16="http://schemas.microsoft.com/office/drawing/2014/main" xmlns="" id="{C385F1BA-2212-4541-A4D9-B751455DF0B7}"/>
              </a:ext>
            </a:extLst>
          </p:cNvPr>
          <p:cNvSpPr/>
          <p:nvPr/>
        </p:nvSpPr>
        <p:spPr>
          <a:xfrm rot="3226202">
            <a:off x="-450790" y="2288178"/>
            <a:ext cx="6850980" cy="2322881"/>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3" name="正方形/長方形 2">
            <a:extLst>
              <a:ext uri="{FF2B5EF4-FFF2-40B4-BE49-F238E27FC236}">
                <a16:creationId xmlns:a16="http://schemas.microsoft.com/office/drawing/2014/main" xmlns="" id="{41C5B6C6-ADED-4E5D-83D1-9C850A1F5D6B}"/>
              </a:ext>
            </a:extLst>
          </p:cNvPr>
          <p:cNvSpPr/>
          <p:nvPr/>
        </p:nvSpPr>
        <p:spPr>
          <a:xfrm>
            <a:off x="6273811" y="1043369"/>
            <a:ext cx="6096000" cy="5016758"/>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友人からパスワードを聞いてしまう学生の特徴は情報セキュリティ知識が乏しい</a:t>
            </a:r>
            <a:endParaRPr kumimoji="1"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パスワードを聞いてしまう人は知識があるにも関わらず友人間ではパスワードを軽いことと認識している可能性がある</a:t>
            </a:r>
          </a:p>
        </p:txBody>
      </p:sp>
      <p:sp>
        <p:nvSpPr>
          <p:cNvPr id="32" name="矢印: 右 31">
            <a:extLst>
              <a:ext uri="{FF2B5EF4-FFF2-40B4-BE49-F238E27FC236}">
                <a16:creationId xmlns:a16="http://schemas.microsoft.com/office/drawing/2014/main" xmlns="" id="{88F48DBB-80A4-437B-AC80-B56BA413D370}"/>
              </a:ext>
            </a:extLst>
          </p:cNvPr>
          <p:cNvSpPr/>
          <p:nvPr/>
        </p:nvSpPr>
        <p:spPr>
          <a:xfrm rot="5400000">
            <a:off x="8458646" y="2897145"/>
            <a:ext cx="1298179" cy="752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33" name="テキスト ボックス 32">
            <a:extLst>
              <a:ext uri="{FF2B5EF4-FFF2-40B4-BE49-F238E27FC236}">
                <a16:creationId xmlns:a16="http://schemas.microsoft.com/office/drawing/2014/main" xmlns="" id="{0C8467B2-8BCD-47CB-A9DF-A22F5C669849}"/>
              </a:ext>
            </a:extLst>
          </p:cNvPr>
          <p:cNvSpPr txBox="1"/>
          <p:nvPr/>
        </p:nvSpPr>
        <p:spPr>
          <a:xfrm>
            <a:off x="9630279" y="3304391"/>
            <a:ext cx="157162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しかし</a:t>
            </a:r>
          </a:p>
        </p:txBody>
      </p:sp>
    </p:spTree>
    <p:extLst>
      <p:ext uri="{BB962C8B-B14F-4D97-AF65-F5344CB8AC3E}">
        <p14:creationId xmlns:p14="http://schemas.microsoft.com/office/powerpoint/2010/main" val="361103084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年間スケジュール</a:t>
            </a:r>
            <a:endParaRPr kumimoji="1" lang="ja-JP" altLang="en-US" dirty="0"/>
          </a:p>
        </p:txBody>
      </p:sp>
      <p:sp>
        <p:nvSpPr>
          <p:cNvPr id="4" name="テキスト ボックス 3"/>
          <p:cNvSpPr txBox="1"/>
          <p:nvPr/>
        </p:nvSpPr>
        <p:spPr>
          <a:xfrm>
            <a:off x="623392" y="1484784"/>
            <a:ext cx="5102352" cy="4909677"/>
          </a:xfrm>
          <a:prstGeom prst="rect">
            <a:avLst/>
          </a:prstGeom>
          <a:noFill/>
        </p:spPr>
        <p:txBody>
          <a:bodyPr wrap="square" rtlCol="0">
            <a:spAutoFit/>
          </a:bodyPr>
          <a:lstStyle/>
          <a:p>
            <a:pPr marL="0" marR="0" lvl="0" indent="0" algn="ctr" defTabSz="914400" rtl="0" eaLnBrk="1" fontAlgn="auto" latinLnBrk="0" hangingPunct="1">
              <a:lnSpc>
                <a:spcPts val="27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事例研究 </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a:t>
            </a: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4</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研究室配属</a:t>
            </a:r>
            <a:endParaRPr kumimoji="1" lang="en-US" altLang="ja-JP"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5</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6</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横浜祭</a:t>
            </a:r>
            <a:r>
              <a:rPr kumimoji="1" lang="ja-JP" altLang="en-US" sz="1800" b="0" i="0" u="none" strike="noStrike" kern="1200" cap="none" spc="0" normalizeH="0" baseline="0" noProof="0" dirty="0" smtClean="0">
                <a:ln>
                  <a:noFill/>
                </a:ln>
                <a:solidFill>
                  <a:srgbClr val="FF0000"/>
                </a:solidFill>
                <a:effectLst/>
                <a:uLnTx/>
                <a:uFillTx/>
                <a:latin typeface="Calibri" panose="020F0502020204030204"/>
                <a:ea typeface="ＭＳ Ｐゴシック" panose="020B0600070205080204" pitchFamily="50" charset="-128"/>
                <a:cs typeface="+mn-cs"/>
              </a:rPr>
              <a:t>展示</a:t>
            </a:r>
            <a:r>
              <a:rPr kumimoji="1" lang="ja-JP" altLang="en-US" noProof="0" dirty="0">
                <a:solidFill>
                  <a:prstClr val="black"/>
                </a:solidFill>
                <a:latin typeface="Calibri" panose="020F0502020204030204"/>
                <a:ea typeface="ＭＳ Ｐゴシック" panose="020B0600070205080204" pitchFamily="50" charset="-128"/>
              </a:rPr>
              <a:t>　</a:t>
            </a:r>
            <a:r>
              <a:rPr kumimoji="1" lang="ja-JP" altLang="en-US" sz="1800" b="0" i="0" u="none" strike="noStrike" kern="1200" cap="none" spc="0" normalizeH="0" baseline="0" noProof="0" dirty="0" smtClean="0">
                <a:ln>
                  <a:noFill/>
                </a:ln>
                <a:solidFill>
                  <a:srgbClr val="FF0000"/>
                </a:solidFill>
                <a:effectLst/>
                <a:uLnTx/>
                <a:uFillTx/>
                <a:latin typeface="Calibri" panose="020F0502020204030204"/>
                <a:ea typeface="ＭＳ Ｐゴシック" panose="020B0600070205080204" pitchFamily="50" charset="-128"/>
                <a:cs typeface="+mn-cs"/>
              </a:rPr>
              <a:t>事例</a:t>
            </a:r>
            <a:r>
              <a:rPr kumimoji="1" lang="ja-JP"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研究テーマ決定</a:t>
            </a:r>
            <a:endParaRPr kumimoji="1" lang="en-US" altLang="ja-JP"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7</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rPr>
              <a:t>  8</a:t>
            </a:r>
            <a:r>
              <a:rPr kumimoji="1" lang="ja-JP" altLang="en-US" sz="1800" b="0" i="0" u="none" strike="noStrike" kern="120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smtClean="0">
                <a:ln>
                  <a:noFill/>
                </a:ln>
                <a:solidFill>
                  <a:srgbClr val="FF0000"/>
                </a:solidFill>
                <a:effectLst/>
                <a:uLnTx/>
                <a:uFillTx/>
                <a:latin typeface="Calibri" panose="020F0502020204030204"/>
                <a:ea typeface="ＭＳ Ｐゴシック" panose="020B0600070205080204" pitchFamily="50" charset="-128"/>
                <a:cs typeface="+mn-cs"/>
              </a:rPr>
              <a:t>事例研究中間発表　</a:t>
            </a:r>
            <a:endParaRPr kumimoji="1" lang="en-US" altLang="ja-JP" sz="1800" b="0" i="0" u="none" strike="noStrike" kern="1200" cap="none" spc="0" normalizeH="0" baseline="0" noProof="0" dirty="0" smtClean="0">
              <a:ln>
                <a:noFill/>
              </a:ln>
              <a:solidFill>
                <a:srgbClr val="FF0000"/>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rPr>
              <a:t>  </a:t>
            </a: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9</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研究室</a:t>
            </a:r>
            <a:r>
              <a:rPr kumimoji="1" lang="ja-JP" altLang="en-US" sz="1800" b="0" i="0" u="none" strike="noStrike" kern="1200" cap="none" spc="0" normalizeH="0" baseline="0" noProof="0" dirty="0" smtClean="0">
                <a:ln>
                  <a:noFill/>
                </a:ln>
                <a:solidFill>
                  <a:srgbClr val="FF0000"/>
                </a:solidFill>
                <a:effectLst/>
                <a:uLnTx/>
                <a:uFillTx/>
                <a:latin typeface="Calibri" panose="020F0502020204030204"/>
                <a:ea typeface="ＭＳ Ｐゴシック" panose="020B0600070205080204" pitchFamily="50" charset="-128"/>
                <a:cs typeface="+mn-cs"/>
              </a:rPr>
              <a:t>合宿</a:t>
            </a:r>
            <a:r>
              <a:rPr kumimoji="1" lang="ja-JP" altLang="en-US" dirty="0">
                <a:solidFill>
                  <a:prstClr val="black"/>
                </a:solidFill>
                <a:latin typeface="Calibri" panose="020F0502020204030204"/>
                <a:ea typeface="ＭＳ Ｐゴシック" panose="020B0600070205080204" pitchFamily="50" charset="-128"/>
              </a:rPr>
              <a:t>　</a:t>
            </a:r>
            <a:r>
              <a:rPr kumimoji="1" lang="ja-JP" altLang="en-US" sz="1800" b="0" i="0" u="none" strike="noStrike" kern="1200" cap="none" spc="0" normalizeH="0" baseline="0" noProof="0" dirty="0" smtClean="0">
                <a:ln>
                  <a:noFill/>
                </a:ln>
                <a:solidFill>
                  <a:srgbClr val="FF0000"/>
                </a:solidFill>
                <a:effectLst/>
                <a:uLnTx/>
                <a:uFillTx/>
                <a:latin typeface="Calibri" panose="020F0502020204030204"/>
                <a:ea typeface="ＭＳ Ｐゴシック" panose="020B0600070205080204" pitchFamily="50" charset="-128"/>
                <a:cs typeface="+mn-cs"/>
              </a:rPr>
              <a:t>オープンキャンパス</a:t>
            </a:r>
            <a:endParaRPr kumimoji="1" lang="en-US" altLang="ja-JP"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10</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a:ln>
                  <a:noFill/>
                </a:ln>
                <a:solidFill>
                  <a:srgbClr val="0070C0"/>
                </a:solidFill>
                <a:effectLst/>
                <a:uLnTx/>
                <a:uFillTx/>
                <a:latin typeface="Calibri" panose="020F0502020204030204"/>
                <a:ea typeface="ＭＳ Ｐゴシック" panose="020B0600070205080204" pitchFamily="50" charset="-128"/>
                <a:cs typeface="+mn-cs"/>
              </a:rPr>
              <a:t>業界</a:t>
            </a:r>
            <a:r>
              <a:rPr kumimoji="1" lang="ja-JP" altLang="en-US" sz="1800" b="0" i="0" u="none" strike="noStrike" kern="1200" cap="none" spc="0" normalizeH="0" baseline="0" noProof="0" dirty="0" smtClean="0">
                <a:ln>
                  <a:noFill/>
                </a:ln>
                <a:solidFill>
                  <a:srgbClr val="0070C0"/>
                </a:solidFill>
                <a:effectLst/>
                <a:uLnTx/>
                <a:uFillTx/>
                <a:latin typeface="Calibri" panose="020F0502020204030204"/>
                <a:ea typeface="ＭＳ Ｐゴシック" panose="020B0600070205080204" pitchFamily="50" charset="-128"/>
                <a:cs typeface="+mn-cs"/>
              </a:rPr>
              <a:t>研究会</a:t>
            </a:r>
            <a:r>
              <a:rPr kumimoji="1" lang="ja-JP" altLang="en-US" dirty="0">
                <a:solidFill>
                  <a:prstClr val="black"/>
                </a:solidFill>
                <a:latin typeface="Calibri" panose="020F0502020204030204"/>
                <a:ea typeface="ＭＳ Ｐゴシック" panose="020B0600070205080204" pitchFamily="50" charset="-128"/>
              </a:rPr>
              <a:t>　</a:t>
            </a:r>
            <a:r>
              <a:rPr kumimoji="1" lang="ja-JP" altLang="en-US" sz="1800" b="0" i="0" u="none" strike="noStrike" kern="1200" cap="none" spc="0" normalizeH="0" baseline="0" noProof="0" dirty="0" smtClean="0">
                <a:ln>
                  <a:noFill/>
                </a:ln>
                <a:solidFill>
                  <a:srgbClr val="0070C0"/>
                </a:solidFill>
                <a:effectLst/>
                <a:uLnTx/>
                <a:uFillTx/>
                <a:latin typeface="Calibri" panose="020F0502020204030204"/>
                <a:ea typeface="ＭＳ Ｐゴシック" panose="020B0600070205080204" pitchFamily="50" charset="-128"/>
                <a:cs typeface="+mn-cs"/>
              </a:rPr>
              <a:t>学会</a:t>
            </a:r>
            <a:r>
              <a:rPr kumimoji="1" lang="ja-JP" altLang="en-US" sz="1800" b="0" i="0" u="none" strike="noStrike" kern="1200" cap="none" spc="0" normalizeH="0" baseline="0" noProof="0" dirty="0">
                <a:ln>
                  <a:noFill/>
                </a:ln>
                <a:solidFill>
                  <a:srgbClr val="0070C0"/>
                </a:solidFill>
                <a:effectLst/>
                <a:uLnTx/>
                <a:uFillTx/>
                <a:latin typeface="Calibri" panose="020F0502020204030204"/>
                <a:ea typeface="ＭＳ Ｐゴシック" panose="020B0600070205080204" pitchFamily="50" charset="-128"/>
                <a:cs typeface="+mn-cs"/>
              </a:rPr>
              <a:t>論文作成</a:t>
            </a:r>
            <a:endParaRPr kumimoji="1" lang="en-US" altLang="ja-JP" sz="1800" b="0" i="0" u="none" strike="noStrike" kern="1200" cap="none" spc="0" normalizeH="0" baseline="0" noProof="0" dirty="0">
              <a:ln>
                <a:noFill/>
              </a:ln>
              <a:solidFill>
                <a:srgbClr val="0070C0"/>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11</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a:ln>
                  <a:noFill/>
                </a:ln>
                <a:solidFill>
                  <a:srgbClr val="0070C0"/>
                </a:solidFill>
                <a:effectLst/>
                <a:uLnTx/>
                <a:uFillTx/>
                <a:latin typeface="Calibri" panose="020F0502020204030204"/>
                <a:ea typeface="ＭＳ Ｐゴシック" panose="020B0600070205080204" pitchFamily="50" charset="-128"/>
                <a:cs typeface="+mn-cs"/>
              </a:rPr>
              <a:t>企業</a:t>
            </a:r>
            <a:r>
              <a:rPr kumimoji="1" lang="ja-JP" altLang="en-US" sz="1800" b="0" i="0" u="none" strike="noStrike" kern="1200" cap="none" spc="0" normalizeH="0" baseline="0" noProof="0" dirty="0" smtClean="0">
                <a:ln>
                  <a:noFill/>
                </a:ln>
                <a:solidFill>
                  <a:srgbClr val="0070C0"/>
                </a:solidFill>
                <a:effectLst/>
                <a:uLnTx/>
                <a:uFillTx/>
                <a:latin typeface="Calibri" panose="020F0502020204030204"/>
                <a:ea typeface="ＭＳ Ｐゴシック" panose="020B0600070205080204" pitchFamily="50" charset="-128"/>
                <a:cs typeface="+mn-cs"/>
              </a:rPr>
              <a:t>研究</a:t>
            </a:r>
            <a:r>
              <a:rPr kumimoji="1" lang="ja-JP" altLang="en-US" dirty="0">
                <a:solidFill>
                  <a:prstClr val="black"/>
                </a:solidFill>
                <a:latin typeface="Calibri" panose="020F0502020204030204"/>
                <a:ea typeface="ＭＳ Ｐゴシック" panose="020B0600070205080204" pitchFamily="50" charset="-128"/>
              </a:rPr>
              <a:t>　</a:t>
            </a:r>
            <a:r>
              <a:rPr kumimoji="1" lang="ja-JP" altLang="en-US" sz="1800" b="0" i="0" u="none" strike="noStrike" kern="1200" cap="none" spc="0" normalizeH="0" baseline="0" noProof="0" dirty="0" smtClean="0">
                <a:ln>
                  <a:noFill/>
                </a:ln>
                <a:solidFill>
                  <a:srgbClr val="0070C0"/>
                </a:solidFill>
                <a:effectLst/>
                <a:uLnTx/>
                <a:uFillTx/>
                <a:latin typeface="Calibri" panose="020F0502020204030204"/>
                <a:ea typeface="ＭＳ Ｐゴシック" panose="020B0600070205080204" pitchFamily="50" charset="-128"/>
                <a:cs typeface="+mn-cs"/>
              </a:rPr>
              <a:t>自己</a:t>
            </a:r>
            <a:r>
              <a:rPr kumimoji="1" lang="ja-JP" altLang="en-US" sz="1800" b="0" i="0" u="none" strike="noStrike" kern="1200" cap="none" spc="0" normalizeH="0" baseline="0" noProof="0" dirty="0">
                <a:ln>
                  <a:noFill/>
                </a:ln>
                <a:solidFill>
                  <a:srgbClr val="0070C0"/>
                </a:solidFill>
                <a:effectLst/>
                <a:uLnTx/>
                <a:uFillTx/>
                <a:latin typeface="Calibri" panose="020F0502020204030204"/>
                <a:ea typeface="ＭＳ Ｐゴシック" panose="020B0600070205080204" pitchFamily="50" charset="-128"/>
                <a:cs typeface="+mn-cs"/>
              </a:rPr>
              <a:t>分析</a:t>
            </a:r>
            <a:endParaRPr kumimoji="1" lang="en-US" altLang="ja-JP" sz="1800" b="0" i="0" u="none" strike="noStrike" kern="1200" cap="none" spc="0" normalizeH="0" baseline="0" noProof="0" dirty="0">
              <a:ln>
                <a:noFill/>
              </a:ln>
              <a:solidFill>
                <a:srgbClr val="2683C6"/>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12</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a:ln>
                  <a:noFill/>
                </a:ln>
                <a:solidFill>
                  <a:srgbClr val="0070C0"/>
                </a:solidFill>
                <a:effectLst/>
                <a:uLnTx/>
                <a:uFillTx/>
                <a:latin typeface="Calibri" panose="020F0502020204030204"/>
                <a:ea typeface="ＭＳ Ｐゴシック" panose="020B0600070205080204" pitchFamily="50" charset="-128"/>
                <a:cs typeface="+mn-cs"/>
              </a:rPr>
              <a:t>学会論文提出</a:t>
            </a:r>
            <a:endParaRPr kumimoji="1" lang="en-US" altLang="ja-JP" sz="1800" b="0" i="0" u="none" strike="noStrike" kern="1200" cap="none" spc="0" normalizeH="0" baseline="0" noProof="0" dirty="0">
              <a:ln>
                <a:noFill/>
              </a:ln>
              <a:solidFill>
                <a:srgbClr val="0070C0"/>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1</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lvl="0">
              <a:lnSpc>
                <a:spcPts val="2700"/>
              </a:lnSpc>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2</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smtClean="0">
                <a:ln>
                  <a:noFill/>
                </a:ln>
                <a:solidFill>
                  <a:srgbClr val="FF0000"/>
                </a:solidFill>
                <a:effectLst/>
                <a:uLnTx/>
                <a:uFillTx/>
                <a:latin typeface="Calibri" panose="020F0502020204030204"/>
                <a:ea typeface="ＭＳ Ｐゴシック" panose="020B0600070205080204" pitchFamily="50" charset="-128"/>
                <a:cs typeface="+mn-cs"/>
              </a:rPr>
              <a:t>事例</a:t>
            </a:r>
            <a:r>
              <a:rPr kumimoji="1" lang="ja-JP"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研究</a:t>
            </a:r>
            <a:r>
              <a:rPr kumimoji="1" lang="ja-JP" altLang="en-US" sz="1800" b="0" i="0" u="none" strike="noStrike" kern="1200" cap="none" spc="0" normalizeH="0" baseline="0" noProof="0" dirty="0" smtClean="0">
                <a:ln>
                  <a:noFill/>
                </a:ln>
                <a:solidFill>
                  <a:srgbClr val="FF0000"/>
                </a:solidFill>
                <a:effectLst/>
                <a:uLnTx/>
                <a:uFillTx/>
                <a:latin typeface="Calibri" panose="020F0502020204030204"/>
                <a:ea typeface="ＭＳ Ｐゴシック" panose="020B0600070205080204" pitchFamily="50" charset="-128"/>
                <a:cs typeface="+mn-cs"/>
              </a:rPr>
              <a:t>発表　</a:t>
            </a:r>
            <a:r>
              <a:rPr kumimoji="1" lang="ja-JP" altLang="en-US" dirty="0" smtClean="0">
                <a:solidFill>
                  <a:srgbClr val="0070C0"/>
                </a:solidFill>
                <a:ea typeface="ＭＳ Ｐゴシック" panose="020B0600070205080204" pitchFamily="50" charset="-128"/>
              </a:rPr>
              <a:t>志望</a:t>
            </a:r>
            <a:r>
              <a:rPr kumimoji="1" lang="ja-JP" altLang="en-US" dirty="0">
                <a:solidFill>
                  <a:srgbClr val="0070C0"/>
                </a:solidFill>
                <a:ea typeface="ＭＳ Ｐゴシック" panose="020B0600070205080204" pitchFamily="50" charset="-128"/>
              </a:rPr>
              <a:t>する企業を定める</a:t>
            </a:r>
            <a:r>
              <a:rPr kumimoji="1" lang="ja-JP" altLang="en-US" dirty="0">
                <a:solidFill>
                  <a:prstClr val="black"/>
                </a:solidFill>
                <a:ea typeface="ＭＳ Ｐゴシック" panose="020B0600070205080204" pitchFamily="50" charset="-128"/>
              </a:rPr>
              <a:t>　</a:t>
            </a:r>
            <a:endParaRPr kumimoji="1" lang="en-US" altLang="ja-JP"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a:t>
            </a: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3</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a:ln>
                  <a:noFill/>
                </a:ln>
                <a:solidFill>
                  <a:srgbClr val="0070C0"/>
                </a:solidFill>
                <a:effectLst/>
                <a:uLnTx/>
                <a:uFillTx/>
                <a:latin typeface="Calibri" panose="020F0502020204030204"/>
                <a:ea typeface="ＭＳ Ｐゴシック" panose="020B0600070205080204" pitchFamily="50" charset="-128"/>
                <a:cs typeface="+mn-cs"/>
              </a:rPr>
              <a:t>就職活動</a:t>
            </a:r>
            <a:r>
              <a:rPr kumimoji="1" lang="ja-JP" altLang="en-US" sz="1800" b="0" i="0" u="none" strike="noStrike" kern="1200" cap="none" spc="0" normalizeH="0" baseline="0" noProof="0" dirty="0" smtClean="0">
                <a:ln>
                  <a:noFill/>
                </a:ln>
                <a:solidFill>
                  <a:srgbClr val="0070C0"/>
                </a:solidFill>
                <a:effectLst/>
                <a:uLnTx/>
                <a:uFillTx/>
                <a:latin typeface="Calibri" panose="020F0502020204030204"/>
                <a:ea typeface="ＭＳ Ｐゴシック" panose="020B0600070205080204" pitchFamily="50" charset="-128"/>
                <a:cs typeface="+mn-cs"/>
              </a:rPr>
              <a:t>開始</a:t>
            </a:r>
            <a:r>
              <a:rPr kumimoji="1" lang="ja-JP" altLang="en-US" dirty="0">
                <a:solidFill>
                  <a:prstClr val="black"/>
                </a:solidFill>
                <a:latin typeface="Calibri" panose="020F0502020204030204"/>
                <a:ea typeface="ＭＳ Ｐゴシック" panose="020B0600070205080204" pitchFamily="50" charset="-128"/>
              </a:rPr>
              <a:t>　</a:t>
            </a:r>
            <a:r>
              <a:rPr kumimoji="1" lang="ja-JP" altLang="en-US" sz="1800" b="0" i="0" u="none" strike="noStrike" kern="1200" cap="none" spc="0" normalizeH="0" baseline="0" noProof="0" dirty="0" smtClean="0">
                <a:ln>
                  <a:noFill/>
                </a:ln>
                <a:solidFill>
                  <a:srgbClr val="0070C0"/>
                </a:solidFill>
                <a:effectLst/>
                <a:uLnTx/>
                <a:uFillTx/>
                <a:latin typeface="Calibri" panose="020F0502020204030204"/>
                <a:ea typeface="ＭＳ Ｐゴシック" panose="020B0600070205080204" pitchFamily="50" charset="-128"/>
                <a:cs typeface="+mn-cs"/>
              </a:rPr>
              <a:t>学会</a:t>
            </a:r>
            <a:r>
              <a:rPr kumimoji="1" lang="ja-JP" altLang="en-US" sz="1800" b="0" i="0" u="none" strike="noStrike" kern="1200" cap="none" spc="0" normalizeH="0" baseline="0" noProof="0" dirty="0">
                <a:ln>
                  <a:noFill/>
                </a:ln>
                <a:solidFill>
                  <a:srgbClr val="0070C0"/>
                </a:solidFill>
                <a:effectLst/>
                <a:uLnTx/>
                <a:uFillTx/>
                <a:latin typeface="Calibri" panose="020F0502020204030204"/>
                <a:ea typeface="ＭＳ Ｐゴシック" panose="020B0600070205080204" pitchFamily="50" charset="-128"/>
                <a:cs typeface="+mn-cs"/>
              </a:rPr>
              <a:t>発表</a:t>
            </a:r>
            <a:endParaRPr kumimoji="1" lang="en-US" altLang="ja-JP" sz="1800" b="0" i="0" u="none" strike="noStrike" kern="1200" cap="none" spc="0" normalizeH="0" baseline="0" noProof="0" dirty="0">
              <a:ln>
                <a:noFill/>
              </a:ln>
              <a:solidFill>
                <a:srgbClr val="0070C0"/>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　　　　事例研究概論提出</a:t>
            </a:r>
            <a:endParaRPr kumimoji="1" lang="en-US" altLang="ja-JP"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endParaRPr>
          </a:p>
        </p:txBody>
      </p:sp>
      <p:sp>
        <p:nvSpPr>
          <p:cNvPr id="5" name="テキスト ボックス 4"/>
          <p:cNvSpPr txBox="1"/>
          <p:nvPr/>
        </p:nvSpPr>
        <p:spPr>
          <a:xfrm>
            <a:off x="3874155" y="1058779"/>
            <a:ext cx="462416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就職する</a:t>
            </a:r>
            <a:r>
              <a:rPr kumimoji="1" lang="ja-JP" altLang="en-US" sz="2800" b="0" i="0" u="none" strike="noStrike" kern="120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rPr>
              <a:t>場合</a:t>
            </a:r>
            <a:endParaRPr kumimoji="1" lang="ja-JP"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8" name="テキスト ボックス 7"/>
          <p:cNvSpPr txBox="1"/>
          <p:nvPr/>
        </p:nvSpPr>
        <p:spPr>
          <a:xfrm>
            <a:off x="6312409" y="1484784"/>
            <a:ext cx="5879591" cy="4593565"/>
          </a:xfrm>
          <a:prstGeom prst="rect">
            <a:avLst/>
          </a:prstGeom>
          <a:noFill/>
        </p:spPr>
        <p:txBody>
          <a:bodyPr wrap="square" rtlCol="0">
            <a:spAutoFit/>
          </a:bodyPr>
          <a:lstStyle/>
          <a:p>
            <a:pPr marL="0" marR="0" lvl="0" indent="0" algn="ctr" defTabSz="914400" rtl="0" eaLnBrk="1" fontAlgn="auto" latinLnBrk="0" hangingPunct="1">
              <a:lnSpc>
                <a:spcPts val="27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卒業研究</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a:t>
            </a: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4</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a:ln>
                  <a:noFill/>
                </a:ln>
                <a:solidFill>
                  <a:srgbClr val="0070C0"/>
                </a:solidFill>
                <a:effectLst/>
                <a:uLnTx/>
                <a:uFillTx/>
                <a:latin typeface="Calibri" panose="020F0502020204030204"/>
                <a:ea typeface="ＭＳ Ｐゴシック" panose="020B0600070205080204" pitchFamily="50" charset="-128"/>
                <a:cs typeface="+mn-cs"/>
              </a:rPr>
              <a:t>内々</a:t>
            </a:r>
            <a:r>
              <a:rPr kumimoji="1" lang="ja-JP" altLang="en-US" sz="1800" b="0" i="0" u="none" strike="noStrike" kern="1200" cap="none" spc="0" normalizeH="0" baseline="0" noProof="0" dirty="0" smtClean="0">
                <a:ln>
                  <a:noFill/>
                </a:ln>
                <a:solidFill>
                  <a:srgbClr val="0070C0"/>
                </a:solidFill>
                <a:effectLst/>
                <a:uLnTx/>
                <a:uFillTx/>
                <a:latin typeface="Calibri" panose="020F0502020204030204"/>
                <a:ea typeface="ＭＳ Ｐゴシック" panose="020B0600070205080204" pitchFamily="50" charset="-128"/>
                <a:cs typeface="+mn-cs"/>
              </a:rPr>
              <a:t>定</a:t>
            </a:r>
            <a:r>
              <a:rPr kumimoji="1" lang="ja-JP" altLang="en-US" dirty="0">
                <a:solidFill>
                  <a:prstClr val="black"/>
                </a:solidFill>
                <a:latin typeface="Calibri" panose="020F0502020204030204"/>
                <a:ea typeface="ＭＳ Ｐゴシック" panose="020B0600070205080204" pitchFamily="50" charset="-128"/>
              </a:rPr>
              <a:t>　</a:t>
            </a:r>
            <a:r>
              <a:rPr kumimoji="1" lang="ja-JP" altLang="en-US" sz="1800" b="0" i="0" u="none" strike="noStrike" kern="1200" cap="none" spc="0" normalizeH="0" baseline="0" noProof="0" dirty="0" smtClean="0">
                <a:ln>
                  <a:noFill/>
                </a:ln>
                <a:solidFill>
                  <a:srgbClr val="FF0000"/>
                </a:solidFill>
                <a:effectLst/>
                <a:uLnTx/>
                <a:uFillTx/>
                <a:latin typeface="Calibri" panose="020F0502020204030204"/>
                <a:ea typeface="ＭＳ Ｐゴシック" panose="020B0600070205080204" pitchFamily="50" charset="-128"/>
                <a:cs typeface="+mn-cs"/>
              </a:rPr>
              <a:t>卒業</a:t>
            </a:r>
            <a:r>
              <a:rPr kumimoji="1" lang="ja-JP"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研究テーマ決定</a:t>
            </a:r>
            <a:endParaRPr kumimoji="1" lang="en-US" altLang="ja-JP"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5</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endParaRPr kumimoji="1" lang="en-US" altLang="ja-JP" sz="1800" b="0" i="0" u="none" strike="noStrike" kern="1200" cap="none" spc="0" normalizeH="0" baseline="0" noProof="0" dirty="0">
              <a:ln>
                <a:noFill/>
              </a:ln>
              <a:solidFill>
                <a:srgbClr val="0070C0"/>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6</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smtClean="0">
                <a:ln>
                  <a:noFill/>
                </a:ln>
                <a:solidFill>
                  <a:srgbClr val="0070C0"/>
                </a:solidFill>
                <a:effectLst/>
                <a:uLnTx/>
                <a:uFillTx/>
                <a:latin typeface="Calibri" panose="020F0502020204030204"/>
                <a:ea typeface="ＭＳ Ｐゴシック" panose="020B0600070205080204" pitchFamily="50" charset="-128"/>
                <a:cs typeface="+mn-cs"/>
              </a:rPr>
              <a:t>内定</a:t>
            </a:r>
            <a:r>
              <a:rPr kumimoji="1" lang="ja-JP" altLang="en-US" dirty="0">
                <a:solidFill>
                  <a:prstClr val="black"/>
                </a:solidFill>
                <a:latin typeface="Calibri" panose="020F0502020204030204"/>
                <a:ea typeface="ＭＳ Ｐゴシック" panose="020B0600070205080204" pitchFamily="50" charset="-128"/>
              </a:rPr>
              <a:t>　</a:t>
            </a:r>
            <a:r>
              <a:rPr kumimoji="1" lang="ja-JP" altLang="en-US" sz="1800" b="0" i="0" u="none" strike="noStrike" kern="1200" cap="none" spc="0" normalizeH="0" baseline="0" noProof="0" dirty="0" smtClean="0">
                <a:ln>
                  <a:noFill/>
                </a:ln>
                <a:solidFill>
                  <a:srgbClr val="0070C0"/>
                </a:solidFill>
                <a:effectLst/>
                <a:uLnTx/>
                <a:uFillTx/>
                <a:latin typeface="Calibri" panose="020F0502020204030204"/>
                <a:ea typeface="ＭＳ Ｐゴシック" panose="020B0600070205080204" pitchFamily="50" charset="-128"/>
                <a:cs typeface="+mn-cs"/>
              </a:rPr>
              <a:t>学会</a:t>
            </a:r>
            <a:r>
              <a:rPr kumimoji="1" lang="ja-JP" altLang="en-US" sz="1800" b="0" i="0" u="none" strike="noStrike" kern="1200" cap="none" spc="0" normalizeH="0" baseline="0" noProof="0" dirty="0">
                <a:ln>
                  <a:noFill/>
                </a:ln>
                <a:solidFill>
                  <a:srgbClr val="0070C0"/>
                </a:solidFill>
                <a:effectLst/>
                <a:uLnTx/>
                <a:uFillTx/>
                <a:latin typeface="Calibri" panose="020F0502020204030204"/>
                <a:ea typeface="ＭＳ Ｐゴシック" panose="020B0600070205080204" pitchFamily="50" charset="-128"/>
                <a:cs typeface="+mn-cs"/>
              </a:rPr>
              <a:t>論文作成</a:t>
            </a:r>
            <a:endParaRPr kumimoji="1" lang="en-US" altLang="ja-JP" sz="1800" b="0" i="0" u="none" strike="noStrike" kern="1200" cap="none" spc="0" normalizeH="0" baseline="0" noProof="0" dirty="0">
              <a:ln>
                <a:noFill/>
              </a:ln>
              <a:solidFill>
                <a:srgbClr val="0070C0"/>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7</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a:ln>
                  <a:noFill/>
                </a:ln>
                <a:solidFill>
                  <a:srgbClr val="0070C0"/>
                </a:solidFill>
                <a:effectLst/>
                <a:uLnTx/>
                <a:uFillTx/>
                <a:latin typeface="Calibri" panose="020F0502020204030204"/>
                <a:ea typeface="ＭＳ Ｐゴシック" panose="020B0600070205080204" pitchFamily="50" charset="-128"/>
                <a:cs typeface="+mn-cs"/>
              </a:rPr>
              <a:t>学会論文提出</a:t>
            </a:r>
            <a:endParaRPr kumimoji="1" lang="en-US" altLang="ja-JP" sz="1800" b="0" i="0" u="none" strike="noStrike" kern="1200" cap="none" spc="0" normalizeH="0" baseline="0" noProof="0" dirty="0">
              <a:ln>
                <a:noFill/>
              </a:ln>
              <a:solidFill>
                <a:srgbClr val="0070C0"/>
              </a:solidFill>
              <a:effectLst/>
              <a:uLnTx/>
              <a:uFillTx/>
              <a:latin typeface="Calibri" panose="020F0502020204030204"/>
              <a:ea typeface="ＭＳ Ｐゴシック" panose="020B0600070205080204" pitchFamily="50" charset="-128"/>
              <a:cs typeface="+mn-cs"/>
            </a:endParaRPr>
          </a:p>
          <a:p>
            <a:pPr>
              <a:lnSpc>
                <a:spcPts val="2700"/>
              </a:lnSpc>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8</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dirty="0">
                <a:solidFill>
                  <a:srgbClr val="FF0000"/>
                </a:solidFill>
                <a:ea typeface="ＭＳ Ｐゴシック" panose="020B0600070205080204" pitchFamily="50" charset="-128"/>
              </a:rPr>
              <a:t>卒業研究中間発表</a:t>
            </a:r>
            <a:endParaRPr kumimoji="1" lang="en-US" altLang="ja-JP" dirty="0">
              <a:solidFill>
                <a:srgbClr val="0070C0"/>
              </a:solidFill>
              <a:ea typeface="ＭＳ Ｐゴシック" panose="020B0600070205080204" pitchFamily="50" charset="-128"/>
            </a:endParaRPr>
          </a:p>
          <a:p>
            <a:pPr>
              <a:lnSpc>
                <a:spcPts val="2700"/>
              </a:lnSpc>
              <a:defRPr/>
            </a:pPr>
            <a:r>
              <a:rPr kumimoji="1" lang="en-US" altLang="ja-JP" sz="1800" b="0" i="0" u="none" strike="noStrike" kern="1200" cap="none" spc="0" normalizeH="0" baseline="0" noProof="0" dirty="0" smtClean="0">
                <a:ln>
                  <a:noFill/>
                </a:ln>
                <a:solidFill>
                  <a:prstClr val="black"/>
                </a:solidFill>
                <a:effectLst/>
                <a:uLnTx/>
                <a:uFillTx/>
                <a:latin typeface="Calibri" panose="020F0502020204030204"/>
                <a:ea typeface="ＭＳ Ｐゴシック" panose="020B0600070205080204" pitchFamily="50" charset="-128"/>
                <a:cs typeface="+mn-cs"/>
              </a:rPr>
              <a:t>  </a:t>
            </a: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9</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dirty="0">
                <a:solidFill>
                  <a:srgbClr val="FF0000"/>
                </a:solidFill>
                <a:ea typeface="ＭＳ Ｐゴシック" panose="020B0600070205080204" pitchFamily="50" charset="-128"/>
              </a:rPr>
              <a:t>研究室</a:t>
            </a:r>
            <a:r>
              <a:rPr kumimoji="1" lang="ja-JP" altLang="en-US" dirty="0" smtClean="0">
                <a:solidFill>
                  <a:srgbClr val="FF0000"/>
                </a:solidFill>
                <a:ea typeface="ＭＳ Ｐゴシック" panose="020B0600070205080204" pitchFamily="50" charset="-128"/>
              </a:rPr>
              <a:t>合宿</a:t>
            </a:r>
            <a:r>
              <a:rPr kumimoji="1" lang="ja-JP" altLang="en-US" dirty="0" smtClean="0">
                <a:solidFill>
                  <a:srgbClr val="0070C0"/>
                </a:solidFill>
                <a:ea typeface="ＭＳ Ｐゴシック" panose="020B0600070205080204" pitchFamily="50" charset="-128"/>
              </a:rPr>
              <a:t>　</a:t>
            </a:r>
            <a:r>
              <a:rPr kumimoji="1" lang="ja-JP" altLang="en-US" sz="1800" b="0" i="0" u="none" strike="noStrike" kern="1200" cap="none" spc="0" normalizeH="0" baseline="0" noProof="0" smtClean="0">
                <a:ln>
                  <a:noFill/>
                </a:ln>
                <a:solidFill>
                  <a:srgbClr val="0070C0"/>
                </a:solidFill>
                <a:effectLst/>
                <a:uLnTx/>
                <a:uFillTx/>
                <a:latin typeface="Calibri" panose="020F0502020204030204"/>
                <a:ea typeface="ＭＳ Ｐゴシック" panose="020B0600070205080204" pitchFamily="50" charset="-128"/>
                <a:cs typeface="+mn-cs"/>
              </a:rPr>
              <a:t>学会発表</a:t>
            </a:r>
            <a:endParaRPr kumimoji="1" lang="en-US" altLang="ja-JP" sz="1800" b="0" i="0" u="none" strike="noStrike" kern="1200" cap="none" spc="0" normalizeH="0" baseline="0" noProof="0" dirty="0">
              <a:ln>
                <a:noFill/>
              </a:ln>
              <a:solidFill>
                <a:srgbClr val="0070C0"/>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10</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a:ln>
                  <a:noFill/>
                </a:ln>
                <a:solidFill>
                  <a:srgbClr val="0070C0"/>
                </a:solidFill>
                <a:effectLst/>
                <a:uLnTx/>
                <a:uFillTx/>
                <a:latin typeface="Calibri" panose="020F0502020204030204"/>
                <a:ea typeface="ＭＳ Ｐゴシック" panose="020B0600070205080204" pitchFamily="50" charset="-128"/>
                <a:cs typeface="+mn-cs"/>
              </a:rPr>
              <a:t>内定式</a:t>
            </a:r>
            <a:endParaRPr kumimoji="1" lang="en-US" altLang="ja-JP" sz="1800" b="0" i="0" u="none" strike="noStrike" kern="1200" cap="none" spc="0" normalizeH="0" baseline="0" noProof="0" dirty="0">
              <a:ln>
                <a:noFill/>
              </a:ln>
              <a:solidFill>
                <a:srgbClr val="0070C0"/>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11</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卒業研究本論仮提出</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a:t>
            </a:r>
            <a:endParaRPr kumimoji="1" lang="en-US" altLang="ja-JP" sz="1800" b="0" i="0" u="none" strike="noStrike" kern="1200" cap="none" spc="0" normalizeH="0" baseline="0" noProof="0" dirty="0">
              <a:ln>
                <a:noFill/>
              </a:ln>
              <a:solidFill>
                <a:srgbClr val="0070C0"/>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12</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卒業研究概要仮提出</a:t>
            </a:r>
            <a:endParaRPr kumimoji="1" lang="en-US" altLang="ja-JP"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1</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卒業研究概論及び本論提出</a:t>
            </a:r>
            <a:endParaRPr kumimoji="1" lang="en-US" altLang="ja-JP"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2</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卒業研究発表</a:t>
            </a:r>
            <a:endParaRPr kumimoji="1" lang="en-US" altLang="ja-JP"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a:t>
            </a: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3</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月　</a:t>
            </a:r>
            <a:r>
              <a:rPr kumimoji="1" lang="ja-JP"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卒業</a:t>
            </a:r>
            <a:endParaRPr kumimoji="1" lang="en-US" altLang="ja-JP"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284266306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0" y="-1"/>
            <a:ext cx="9144000" cy="6284891"/>
          </a:xfrm>
        </p:spPr>
        <p:txBody>
          <a:bodyPr>
            <a:noAutofit/>
          </a:bodyPr>
          <a:lstStyle/>
          <a:p>
            <a:r>
              <a:rPr lang="ja-JP" altLang="en-US" sz="4000" dirty="0">
                <a:latin typeface="ＭＳ ゴシック" panose="020B0609070205080204" pitchFamily="49" charset="-128"/>
                <a:ea typeface="ＭＳ ゴシック" panose="020B0609070205080204" pitchFamily="49" charset="-128"/>
              </a:rPr>
              <a:t>遠隔ドアロックシステムの</a:t>
            </a:r>
            <a:r>
              <a:rPr lang="en-US" altLang="ja-JP" sz="4000" dirty="0">
                <a:latin typeface="ＭＳ ゴシック" panose="020B0609070205080204" pitchFamily="49" charset="-128"/>
                <a:ea typeface="ＭＳ ゴシック" panose="020B0609070205080204" pitchFamily="49" charset="-128"/>
              </a:rPr>
              <a:t/>
            </a:r>
            <a:br>
              <a:rPr lang="en-US" altLang="ja-JP" sz="4000" dirty="0">
                <a:latin typeface="ＭＳ ゴシック" panose="020B0609070205080204" pitchFamily="49" charset="-128"/>
                <a:ea typeface="ＭＳ ゴシック" panose="020B0609070205080204" pitchFamily="49" charset="-128"/>
              </a:rPr>
            </a:br>
            <a:r>
              <a:rPr lang="ja-JP" altLang="en-US" sz="4000" dirty="0">
                <a:latin typeface="ＭＳ ゴシック" panose="020B0609070205080204" pitchFamily="49" charset="-128"/>
                <a:ea typeface="ＭＳ ゴシック" panose="020B0609070205080204" pitchFamily="49" charset="-128"/>
              </a:rPr>
              <a:t>リスクに関する研究</a:t>
            </a:r>
            <a:r>
              <a:rPr lang="en-US" altLang="ja-JP" sz="4800" dirty="0">
                <a:latin typeface="ＭＳ ゴシック" panose="020B0609070205080204" pitchFamily="49" charset="-128"/>
                <a:ea typeface="ＭＳ ゴシック" panose="020B0609070205080204" pitchFamily="49" charset="-128"/>
              </a:rPr>
              <a:t/>
            </a:r>
            <a:br>
              <a:rPr lang="en-US" altLang="ja-JP" sz="4800" dirty="0">
                <a:latin typeface="ＭＳ ゴシック" panose="020B0609070205080204" pitchFamily="49" charset="-128"/>
                <a:ea typeface="ＭＳ ゴシック" panose="020B0609070205080204" pitchFamily="49" charset="-128"/>
              </a:rPr>
            </a:br>
            <a:r>
              <a:rPr lang="en-US" altLang="ja-JP" sz="4800" dirty="0">
                <a:latin typeface="ＭＳ ゴシック" panose="020B0609070205080204" pitchFamily="49" charset="-128"/>
                <a:ea typeface="ＭＳ ゴシック" panose="020B0609070205080204" pitchFamily="49" charset="-128"/>
              </a:rPr>
              <a:t/>
            </a:r>
            <a:br>
              <a:rPr lang="en-US" altLang="ja-JP" sz="4800" dirty="0">
                <a:latin typeface="ＭＳ ゴシック" panose="020B0609070205080204" pitchFamily="49" charset="-128"/>
                <a:ea typeface="ＭＳ ゴシック" panose="020B0609070205080204" pitchFamily="49" charset="-128"/>
              </a:rPr>
            </a:br>
            <a:endParaRPr lang="ja-JP" altLang="en-US" sz="3200" dirty="0">
              <a:latin typeface="ＭＳ ゴシック" panose="020B0609070205080204" pitchFamily="49" charset="-128"/>
              <a:ea typeface="ＭＳ ゴシック" panose="020B0609070205080204" pitchFamily="49" charset="-128"/>
            </a:endParaRPr>
          </a:p>
        </p:txBody>
      </p:sp>
      <p:sp>
        <p:nvSpPr>
          <p:cNvPr id="3" name="テキスト ボックス 2">
            <a:extLst>
              <a:ext uri="{FF2B5EF4-FFF2-40B4-BE49-F238E27FC236}">
                <a16:creationId xmlns:a16="http://schemas.microsoft.com/office/drawing/2014/main" xmlns="" id="{A0DE9CEA-7284-461F-830D-71543852AADE}"/>
              </a:ext>
            </a:extLst>
          </p:cNvPr>
          <p:cNvSpPr txBox="1"/>
          <p:nvPr/>
        </p:nvSpPr>
        <p:spPr>
          <a:xfrm>
            <a:off x="3657600" y="4381500"/>
            <a:ext cx="4876800" cy="584775"/>
          </a:xfrm>
          <a:prstGeom prst="rect">
            <a:avLst/>
          </a:prstGeom>
          <a:noFill/>
        </p:spPr>
        <p:txBody>
          <a:bodyPr wrap="square" rtlCol="0">
            <a:spAutoFit/>
          </a:bodyPr>
          <a:lstStyle/>
          <a:p>
            <a:pPr algn="ctr"/>
            <a:r>
              <a:rPr lang="ja-JP" altLang="en-US" sz="3200" dirty="0"/>
              <a:t>安藤 大樹</a:t>
            </a:r>
            <a:endParaRPr lang="en-AU" sz="3200" dirty="0"/>
          </a:p>
        </p:txBody>
      </p:sp>
    </p:spTree>
    <p:extLst>
      <p:ext uri="{BB962C8B-B14F-4D97-AF65-F5344CB8AC3E}">
        <p14:creationId xmlns:p14="http://schemas.microsoft.com/office/powerpoint/2010/main" val="143073099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059BFA53-61B7-4799-B019-BA967721D965}"/>
              </a:ext>
            </a:extLst>
          </p:cNvPr>
          <p:cNvSpPr>
            <a:spLocks noGrp="1"/>
          </p:cNvSpPr>
          <p:nvPr>
            <p:ph type="title"/>
          </p:nvPr>
        </p:nvSpPr>
        <p:spPr/>
        <p:txBody>
          <a:bodyPr>
            <a:normAutofit fontScale="90000"/>
          </a:bodyPr>
          <a:lstStyle/>
          <a:p>
            <a:r>
              <a:rPr kumimoji="1" lang="ja-JP" altLang="en-US" dirty="0"/>
              <a:t>研究目的</a:t>
            </a:r>
          </a:p>
        </p:txBody>
      </p:sp>
      <p:pic>
        <p:nvPicPr>
          <p:cNvPr id="4" name="コンテンツ プレースホルダー 4">
            <a:extLst>
              <a:ext uri="{FF2B5EF4-FFF2-40B4-BE49-F238E27FC236}">
                <a16:creationId xmlns:a16="http://schemas.microsoft.com/office/drawing/2014/main" xmlns="" id="{BD7F8C80-D46B-4857-B19F-D03164E92C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50831" y="2501981"/>
            <a:ext cx="6063204" cy="3376102"/>
          </a:xfrm>
          <a:prstGeom prst="rect">
            <a:avLst/>
          </a:prstGeom>
        </p:spPr>
      </p:pic>
      <p:sp>
        <p:nvSpPr>
          <p:cNvPr id="6" name="テキスト ボックス 5">
            <a:extLst>
              <a:ext uri="{FF2B5EF4-FFF2-40B4-BE49-F238E27FC236}">
                <a16:creationId xmlns:a16="http://schemas.microsoft.com/office/drawing/2014/main" xmlns="" id="{F795355F-1E97-4758-9A7A-99583F236B9F}"/>
              </a:ext>
            </a:extLst>
          </p:cNvPr>
          <p:cNvSpPr txBox="1"/>
          <p:nvPr/>
        </p:nvSpPr>
        <p:spPr>
          <a:xfrm>
            <a:off x="7176120" y="5877272"/>
            <a:ext cx="640871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50" charset="-128"/>
                <a:cs typeface="+mn-cs"/>
              </a:rPr>
              <a:t>Qrio</a:t>
            </a: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Smart Lock </a:t>
            </a:r>
            <a:r>
              <a:rPr kumimoji="1" lang="en-US" altLang="ja-JP" sz="1800" b="0" i="0" u="sng"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hlinkClick r:id="rId3"/>
              </a:rPr>
              <a:t>https://qrio.me/smartlock/</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7" name="テキスト ボックス 6">
            <a:extLst>
              <a:ext uri="{FF2B5EF4-FFF2-40B4-BE49-F238E27FC236}">
                <a16:creationId xmlns:a16="http://schemas.microsoft.com/office/drawing/2014/main" xmlns="" id="{219BEDF8-841E-4328-B731-F145FBDBAB71}"/>
              </a:ext>
            </a:extLst>
          </p:cNvPr>
          <p:cNvSpPr txBox="1"/>
          <p:nvPr/>
        </p:nvSpPr>
        <p:spPr>
          <a:xfrm>
            <a:off x="777965" y="2790950"/>
            <a:ext cx="511256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8" name="テキスト ボックス 7">
            <a:extLst>
              <a:ext uri="{FF2B5EF4-FFF2-40B4-BE49-F238E27FC236}">
                <a16:creationId xmlns:a16="http://schemas.microsoft.com/office/drawing/2014/main" xmlns="" id="{DBD6DB5F-541B-45BD-AB4C-62C4B1631000}"/>
              </a:ext>
            </a:extLst>
          </p:cNvPr>
          <p:cNvSpPr txBox="1"/>
          <p:nvPr/>
        </p:nvSpPr>
        <p:spPr>
          <a:xfrm>
            <a:off x="1129433" y="3429000"/>
            <a:ext cx="7208323" cy="273921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スマートロックの機能</a:t>
            </a:r>
            <a:endParaRPr kumimoji="1" lang="en-US" altLang="ja-JP"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スマートフォンからの鍵の操作</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一時的な鍵の共有</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GPS</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を利用してアプリを起動しなくても解錠</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オートロック</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鍵の操作履歴の取得</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外出先での鍵の操作</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鍵の操作がリアルタイムに通知</a:t>
            </a:r>
            <a:r>
              <a:rPr kumimoji="1" lang="ja-JP"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a:t>
            </a:r>
            <a:endParaRPr kumimoji="1" lang="en-US" altLang="ja-JP"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9" name="テキスト ボックス 8">
            <a:extLst>
              <a:ext uri="{FF2B5EF4-FFF2-40B4-BE49-F238E27FC236}">
                <a16:creationId xmlns:a16="http://schemas.microsoft.com/office/drawing/2014/main" xmlns="" id="{82E15BD2-895A-4959-8455-988A424F34A2}"/>
              </a:ext>
            </a:extLst>
          </p:cNvPr>
          <p:cNvSpPr txBox="1"/>
          <p:nvPr/>
        </p:nvSpPr>
        <p:spPr>
          <a:xfrm>
            <a:off x="1016602" y="1453796"/>
            <a:ext cx="9975942" cy="129266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スマートロックは，実物の鍵を使わず，スマートフォンを用いた通信によって鍵の操作ができるロックのこと．スマートロックの仕組みを解明するとともに，起こり得るリスクについて調査する</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32087001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theme/theme1.xml><?xml version="1.0" encoding="utf-8"?>
<a:theme xmlns:a="http://schemas.openxmlformats.org/drawingml/2006/main" name="デザインの設定">
  <a:themeElements>
    <a:clrScheme name="青緑">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B02FE5E5-8369-4479-B4BC-0845BF19E345}" vid="{12FDEA4C-DBDB-4ADA-BB6A-9C14737FBE2B}"/>
    </a:ext>
  </a:extLst>
</a:theme>
</file>

<file path=ppt/theme/theme2.xml><?xml version="1.0" encoding="utf-8"?>
<a:theme xmlns:a="http://schemas.openxmlformats.org/drawingml/2006/main" name="1_デザインの設定">
  <a:themeElements>
    <a:clrScheme name="青緑">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B02FE5E5-8369-4479-B4BC-0845BF19E345}" vid="{12FDEA4C-DBDB-4ADA-BB6A-9C14737FBE2B}"/>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TotalTime>
  <Words>857</Words>
  <Application>Microsoft Macintosh PowerPoint</Application>
  <PresentationFormat>ワイド画面</PresentationFormat>
  <Paragraphs>259</Paragraphs>
  <Slides>16</Slides>
  <Notes>11</Notes>
  <HiddenSlides>0</HiddenSlides>
  <MMClips>0</MMClips>
  <ScaleCrop>false</ScaleCrop>
  <HeadingPairs>
    <vt:vector size="6" baseType="variant">
      <vt:variant>
        <vt:lpstr>使用されているフォント</vt:lpstr>
      </vt:variant>
      <vt:variant>
        <vt:i4>14</vt:i4>
      </vt:variant>
      <vt:variant>
        <vt:lpstr>テーマ</vt:lpstr>
      </vt:variant>
      <vt:variant>
        <vt:i4>2</vt:i4>
      </vt:variant>
      <vt:variant>
        <vt:lpstr>スライド タイトル</vt:lpstr>
      </vt:variant>
      <vt:variant>
        <vt:i4>16</vt:i4>
      </vt:variant>
    </vt:vector>
  </HeadingPairs>
  <TitlesOfParts>
    <vt:vector size="32" baseType="lpstr">
      <vt:lpstr>Arial</vt:lpstr>
      <vt:lpstr>Arial Black</vt:lpstr>
      <vt:lpstr>Calibri</vt:lpstr>
      <vt:lpstr>Century</vt:lpstr>
      <vt:lpstr>Droid Sans Fallback</vt:lpstr>
      <vt:lpstr>HGS創英角ｺﾞｼｯｸUB</vt:lpstr>
      <vt:lpstr>ＭＳ Ｐゴシック</vt:lpstr>
      <vt:lpstr>ＭＳ ゴシック</vt:lpstr>
      <vt:lpstr>ＭＳ 明朝</vt:lpstr>
      <vt:lpstr>Noto Sans CJK JP Regular</vt:lpstr>
      <vt:lpstr>Noto Sans Mono CJK JP Regular</vt:lpstr>
      <vt:lpstr>Times New Roman</vt:lpstr>
      <vt:lpstr>Yu Gothic</vt:lpstr>
      <vt:lpstr>游ゴシック</vt:lpstr>
      <vt:lpstr>デザインの設定</vt:lpstr>
      <vt:lpstr>1_デザインの設定</vt:lpstr>
      <vt:lpstr>PowerPoint プレゼンテーション</vt:lpstr>
      <vt:lpstr>PowerPoint プレゼンテーション</vt:lpstr>
      <vt:lpstr>大学生の情報セキュリティ意識に関する調査分析 ー代理出席時のパスワード共有ー  澤 信吾</vt:lpstr>
      <vt:lpstr>研究背景</vt:lpstr>
      <vt:lpstr>分析</vt:lpstr>
      <vt:lpstr>まとめ</vt:lpstr>
      <vt:lpstr>年間スケジュール</vt:lpstr>
      <vt:lpstr>遠隔ドアロックシステムの リスクに関する研究  </vt:lpstr>
      <vt:lpstr>研究目的</vt:lpstr>
      <vt:lpstr>概要</vt:lpstr>
      <vt:lpstr>年間スケジュール</vt:lpstr>
      <vt:lpstr>年間スケジュール</vt:lpstr>
      <vt:lpstr>PowerPoint プレゼンテーション</vt:lpstr>
      <vt:lpstr>年間スケジュール</vt:lpstr>
      <vt:lpstr>各担務</vt:lpstr>
      <vt:lpstr>PowerPoint プレゼンテーション</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研究室紹介用スライド</dc:title>
  <dc:creator>土屋 純</dc:creator>
  <cp:lastModifiedBy>Microsoft Office ユーザー</cp:lastModifiedBy>
  <cp:revision>22</cp:revision>
  <dcterms:created xsi:type="dcterms:W3CDTF">2018-11-06T05:28:00Z</dcterms:created>
  <dcterms:modified xsi:type="dcterms:W3CDTF">2018-11-20T03:18:42Z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2017-11-07T00:00:00Z</vt:filetime>
  </property>
  <property fmtid="{D5CDD505-2E9C-101B-9397-08002B2CF9AE}" pid="3" name="Creator">
    <vt:lpwstr>Microsoft® PowerPoint® 2013</vt:lpwstr>
  </property>
  <property fmtid="{D5CDD505-2E9C-101B-9397-08002B2CF9AE}" pid="4" name="LastSaved">
    <vt:filetime>2018-11-06T00:00:00Z</vt:filetime>
  </property>
</Properties>
</file>