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ae649829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ae649829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ae649829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ae649829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ae649829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ae649829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ae649829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ae649829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7c2998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7c2998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ae649829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ae649829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8568339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8568339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856833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856833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ae649829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ae649829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ae649829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ae649829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48568339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4856833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125be4d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125be4d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85683390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856833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bc522d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bc522d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25be4d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125be4d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e64982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e64982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e649829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e649829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ranslational-medicine.biomedcentral.com/articles/10.1186/s12967-020-02620-5#Sec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74075"/>
            <a:ext cx="7801500" cy="23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Predicting Hospital Mortality using Multiparameter Intelligent Monitoring in Intensive Care (MIMIC3) Dataset</a:t>
            </a:r>
            <a:endParaRPr sz="3400"/>
          </a:p>
        </p:txBody>
      </p:sp>
      <p:sp>
        <p:nvSpPr>
          <p:cNvPr id="60" name="Google Shape;60;p13"/>
          <p:cNvSpPr txBox="1"/>
          <p:nvPr>
            <p:ph idx="1" type="subTitle"/>
          </p:nvPr>
        </p:nvSpPr>
        <p:spPr>
          <a:xfrm>
            <a:off x="671250" y="3567675"/>
            <a:ext cx="7801500" cy="11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Mathew (20MCB1001)</a:t>
            </a:r>
            <a:endParaRPr/>
          </a:p>
          <a:p>
            <a:pPr indent="0" lvl="0" marL="0" rtl="0" algn="ctr">
              <a:spcBef>
                <a:spcPts val="0"/>
              </a:spcBef>
              <a:spcAft>
                <a:spcPts val="0"/>
              </a:spcAft>
              <a:buNone/>
            </a:pPr>
            <a:r>
              <a:rPr lang="en"/>
              <a:t>Rohan Gurubhaiye (20MCB1012)</a:t>
            </a:r>
            <a:endParaRPr/>
          </a:p>
          <a:p>
            <a:pPr indent="0" lvl="0" marL="0" rtl="0" algn="ctr">
              <a:spcBef>
                <a:spcPts val="0"/>
              </a:spcBef>
              <a:spcAft>
                <a:spcPts val="0"/>
              </a:spcAft>
              <a:buNone/>
            </a:pPr>
            <a:r>
              <a:rPr lang="en"/>
              <a:t>Heer Mapara (20MCB1019)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the support vector machine algorithm is to find a hyperplane in an N-dimensional space(N — the number of features) that distinctly classifies the data points.</a:t>
            </a:r>
            <a:endParaRPr/>
          </a:p>
          <a:p>
            <a:pPr indent="0" lvl="0" marL="0" rtl="0" algn="l">
              <a:spcBef>
                <a:spcPts val="1600"/>
              </a:spcBef>
              <a:spcAft>
                <a:spcPts val="1600"/>
              </a:spcAft>
              <a:buNone/>
            </a:pPr>
            <a:r>
              <a:rPr lang="en"/>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pic>
        <p:nvPicPr>
          <p:cNvPr id="121" name="Google Shape;121;p23"/>
          <p:cNvPicPr preferRelativeResize="0"/>
          <p:nvPr/>
        </p:nvPicPr>
        <p:blipFill>
          <a:blip r:embed="rId3">
            <a:alphaModFix/>
          </a:blip>
          <a:stretch>
            <a:fillRect/>
          </a:stretch>
        </p:blipFill>
        <p:spPr>
          <a:xfrm>
            <a:off x="509325" y="1152463"/>
            <a:ext cx="7010400"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Neural Network Model</a:t>
            </a:r>
            <a:endParaRPr/>
          </a:p>
        </p:txBody>
      </p:sp>
      <p:pic>
        <p:nvPicPr>
          <p:cNvPr id="127" name="Google Shape;127;p24"/>
          <p:cNvPicPr preferRelativeResize="0"/>
          <p:nvPr/>
        </p:nvPicPr>
        <p:blipFill>
          <a:blip r:embed="rId3">
            <a:alphaModFix/>
          </a:blip>
          <a:stretch>
            <a:fillRect/>
          </a:stretch>
        </p:blipFill>
        <p:spPr>
          <a:xfrm>
            <a:off x="915100" y="1093927"/>
            <a:ext cx="6882801" cy="3712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Model</a:t>
            </a:r>
            <a:endParaRPr/>
          </a:p>
        </p:txBody>
      </p:sp>
      <p:pic>
        <p:nvPicPr>
          <p:cNvPr id="133" name="Google Shape;133;p25"/>
          <p:cNvPicPr preferRelativeResize="0"/>
          <p:nvPr/>
        </p:nvPicPr>
        <p:blipFill>
          <a:blip r:embed="rId3">
            <a:alphaModFix/>
          </a:blip>
          <a:stretch>
            <a:fillRect/>
          </a:stretch>
        </p:blipFill>
        <p:spPr>
          <a:xfrm>
            <a:off x="589025" y="1113300"/>
            <a:ext cx="7956526" cy="927275"/>
          </a:xfrm>
          <a:prstGeom prst="rect">
            <a:avLst/>
          </a:prstGeom>
          <a:noFill/>
          <a:ln>
            <a:noFill/>
          </a:ln>
        </p:spPr>
      </p:pic>
      <p:pic>
        <p:nvPicPr>
          <p:cNvPr id="134" name="Google Shape;134;p25"/>
          <p:cNvPicPr preferRelativeResize="0"/>
          <p:nvPr/>
        </p:nvPicPr>
        <p:blipFill>
          <a:blip r:embed="rId4">
            <a:alphaModFix/>
          </a:blip>
          <a:stretch>
            <a:fillRect/>
          </a:stretch>
        </p:blipFill>
        <p:spPr>
          <a:xfrm>
            <a:off x="110325" y="2136150"/>
            <a:ext cx="3676650" cy="2647950"/>
          </a:xfrm>
          <a:prstGeom prst="rect">
            <a:avLst/>
          </a:prstGeom>
          <a:noFill/>
          <a:ln>
            <a:noFill/>
          </a:ln>
        </p:spPr>
      </p:pic>
      <p:pic>
        <p:nvPicPr>
          <p:cNvPr id="135" name="Google Shape;135;p25"/>
          <p:cNvPicPr preferRelativeResize="0"/>
          <p:nvPr/>
        </p:nvPicPr>
        <p:blipFill>
          <a:blip r:embed="rId5">
            <a:alphaModFix/>
          </a:blip>
          <a:stretch>
            <a:fillRect/>
          </a:stretch>
        </p:blipFill>
        <p:spPr>
          <a:xfrm>
            <a:off x="4572000" y="2214025"/>
            <a:ext cx="3857625"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Performance Metrics</a:t>
            </a:r>
            <a:endParaRPr/>
          </a:p>
        </p:txBody>
      </p:sp>
      <p:pic>
        <p:nvPicPr>
          <p:cNvPr id="141" name="Google Shape;141;p26"/>
          <p:cNvPicPr preferRelativeResize="0"/>
          <p:nvPr/>
        </p:nvPicPr>
        <p:blipFill>
          <a:blip r:embed="rId3">
            <a:alphaModFix/>
          </a:blip>
          <a:stretch>
            <a:fillRect/>
          </a:stretch>
        </p:blipFill>
        <p:spPr>
          <a:xfrm>
            <a:off x="414338" y="1419225"/>
            <a:ext cx="8315325" cy="230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Comparative Results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a:t>
            </a:r>
            <a:endParaRPr/>
          </a:p>
          <a:p>
            <a:pPr indent="0" lvl="0" marL="0" rtl="0" algn="l">
              <a:spcBef>
                <a:spcPts val="1600"/>
              </a:spcBef>
              <a:spcAft>
                <a:spcPts val="0"/>
              </a:spcAft>
              <a:buNone/>
            </a:pPr>
            <a:r>
              <a:rPr lang="en"/>
              <a:t>RANDOM FOREST CLASSIFICATION : 93.5%</a:t>
            </a:r>
            <a:endParaRPr/>
          </a:p>
          <a:p>
            <a:pPr indent="0" lvl="0" marL="0" rtl="0" algn="l">
              <a:spcBef>
                <a:spcPts val="1600"/>
              </a:spcBef>
              <a:spcAft>
                <a:spcPts val="0"/>
              </a:spcAft>
              <a:buNone/>
            </a:pPr>
            <a:r>
              <a:rPr lang="en"/>
              <a:t>DECISION TREE CLASSIFICATION : 90.1%</a:t>
            </a:r>
            <a:endParaRPr/>
          </a:p>
          <a:p>
            <a:pPr indent="0" lvl="0" marL="0" rtl="0" algn="l">
              <a:spcBef>
                <a:spcPts val="1600"/>
              </a:spcBef>
              <a:spcAft>
                <a:spcPts val="0"/>
              </a:spcAft>
              <a:buNone/>
            </a:pPr>
            <a:r>
              <a:rPr lang="en"/>
              <a:t>SUPPORT VECTOR MACHINE(SVM) : 92.6%</a:t>
            </a:r>
            <a:endParaRPr/>
          </a:p>
          <a:p>
            <a:pPr indent="0" lvl="0" marL="0" rtl="0" algn="l">
              <a:spcBef>
                <a:spcPts val="1600"/>
              </a:spcBef>
              <a:spcAft>
                <a:spcPts val="0"/>
              </a:spcAft>
              <a:buNone/>
            </a:pPr>
            <a:r>
              <a:rPr lang="en"/>
              <a:t>NEURAL NETWORKS(NN) : 93.4%</a:t>
            </a:r>
            <a:endParaRPr/>
          </a:p>
          <a:p>
            <a:pPr indent="0" lvl="0" marL="0" rtl="0" algn="l">
              <a:spcBef>
                <a:spcPts val="1600"/>
              </a:spcBef>
              <a:spcAft>
                <a:spcPts val="0"/>
              </a:spcAft>
              <a:buNone/>
            </a:pPr>
            <a:r>
              <a:rPr lang="en"/>
              <a:t>From above results we can conclude that Random Forest performed well on our dataset to predict mortality as compared other algorithms.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a:p>
            <a:pPr indent="0" lvl="0" marL="0" rtl="0" algn="l">
              <a:spcBef>
                <a:spcPts val="0"/>
              </a:spcBef>
              <a:spcAft>
                <a:spcPts val="0"/>
              </a:spcAft>
              <a:buNone/>
            </a:pPr>
            <a:r>
              <a:t/>
            </a:r>
            <a:endParaRPr/>
          </a:p>
        </p:txBody>
      </p:sp>
      <p:sp>
        <p:nvSpPr>
          <p:cNvPr id="153" name="Google Shape;153;p28"/>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preprocessing is one of the challenges as many of important </a:t>
            </a:r>
            <a:r>
              <a:rPr lang="en"/>
              <a:t>features are in categorical format and needed to be encoded. </a:t>
            </a:r>
            <a:endParaRPr/>
          </a:p>
          <a:p>
            <a:pPr indent="-342900" lvl="0" marL="457200" rtl="0" algn="l">
              <a:spcBef>
                <a:spcPts val="0"/>
              </a:spcBef>
              <a:spcAft>
                <a:spcPts val="0"/>
              </a:spcAft>
              <a:buSzPts val="1800"/>
              <a:buChar char="●"/>
            </a:pPr>
            <a:r>
              <a:rPr lang="en"/>
              <a:t>Data needed to be normalized</a:t>
            </a:r>
            <a:endParaRPr/>
          </a:p>
          <a:p>
            <a:pPr indent="-342900" lvl="0" marL="457200" rtl="0" algn="l">
              <a:spcBef>
                <a:spcPts val="0"/>
              </a:spcBef>
              <a:spcAft>
                <a:spcPts val="0"/>
              </a:spcAft>
              <a:buSzPts val="1800"/>
              <a:buChar char="●"/>
            </a:pPr>
            <a:r>
              <a:rPr lang="en"/>
              <a:t>Another challenge for this project is selecting the appropriate Classification Model based on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of Project</a:t>
            </a:r>
            <a:endParaRPr/>
          </a:p>
          <a:p>
            <a:pPr indent="0" lvl="0" marL="0" rtl="0" algn="l">
              <a:spcBef>
                <a:spcPts val="0"/>
              </a:spcBef>
              <a:spcAft>
                <a:spcPts val="0"/>
              </a:spcAft>
              <a:buNone/>
            </a:pPr>
            <a:r>
              <a:t/>
            </a:r>
            <a:endParaRPr/>
          </a:p>
        </p:txBody>
      </p:sp>
      <p:sp>
        <p:nvSpPr>
          <p:cNvPr id="159" name="Google Shape;159;p29"/>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sought to develop an model which will correctly predict what are the chances of </a:t>
            </a:r>
            <a:r>
              <a:rPr lang="en"/>
              <a:t>patient</a:t>
            </a:r>
            <a:r>
              <a:rPr lang="en"/>
              <a:t>’s survival using the </a:t>
            </a:r>
            <a:r>
              <a:rPr lang="en"/>
              <a:t>physiologic signals and vital signs which were captured from patient monitors, and comprehensive clinical data obtained from hospital medical information systems, for tens of thousands of Intensive Care Unit.</a:t>
            </a:r>
            <a:endParaRPr/>
          </a:p>
          <a:p>
            <a:pPr indent="0" lvl="0" marL="0" rtl="0" algn="l">
              <a:spcBef>
                <a:spcPts val="1600"/>
              </a:spcBef>
              <a:spcAft>
                <a:spcPts val="0"/>
              </a:spcAft>
              <a:buNone/>
            </a:pPr>
            <a:r>
              <a:rPr lang="en"/>
              <a:t>We also compared the output of different techniques and concluded which model performed well among all others.</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analysed and performed Exploratory Data Analysis upon the MIMIC-III dataset</a:t>
            </a:r>
            <a:endParaRPr/>
          </a:p>
          <a:p>
            <a:pPr indent="0" lvl="0" marL="0" rtl="0" algn="l">
              <a:spcBef>
                <a:spcPts val="1600"/>
              </a:spcBef>
              <a:spcAft>
                <a:spcPts val="0"/>
              </a:spcAft>
              <a:buNone/>
            </a:pPr>
            <a:r>
              <a:rPr lang="en"/>
              <a:t>We have performed classification upon the dataset based on the various features and </a:t>
            </a:r>
            <a:r>
              <a:rPr lang="en"/>
              <a:t>implemented</a:t>
            </a:r>
            <a:r>
              <a:rPr lang="en"/>
              <a:t> different types of classification algorithms to determine which algorithm performs best.</a:t>
            </a:r>
            <a:endParaRPr/>
          </a:p>
          <a:p>
            <a:pPr indent="0" lvl="0" marL="0" rtl="0" algn="l">
              <a:spcBef>
                <a:spcPts val="1600"/>
              </a:spcBef>
              <a:spcAft>
                <a:spcPts val="1600"/>
              </a:spcAft>
              <a:buNone/>
            </a:pPr>
            <a:r>
              <a:rPr lang="en"/>
              <a:t>We have concluded that Random Forest Classifier performs the best with the dataset at 93.5%, with Sequential Neural Network model coming second at 93.4%.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https://translational-medicine.biomedcentral.com/articles/10.1186/s12967-020-02620-5#Sec2</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Modules</a:t>
            </a:r>
            <a:endParaRPr/>
          </a:p>
          <a:p>
            <a:pPr indent="-342900" lvl="0" marL="457200" rtl="0" algn="l">
              <a:spcBef>
                <a:spcPts val="0"/>
              </a:spcBef>
              <a:spcAft>
                <a:spcPts val="0"/>
              </a:spcAft>
              <a:buSzPts val="1800"/>
              <a:buChar char="●"/>
            </a:pPr>
            <a:r>
              <a:rPr lang="en"/>
              <a:t>Sample Workout</a:t>
            </a:r>
            <a:endParaRPr/>
          </a:p>
          <a:p>
            <a:pPr indent="-342900" lvl="0" marL="457200" rtl="0" algn="l">
              <a:spcBef>
                <a:spcPts val="0"/>
              </a:spcBef>
              <a:spcAft>
                <a:spcPts val="0"/>
              </a:spcAft>
              <a:buSzPts val="1800"/>
              <a:buChar char="●"/>
            </a:pPr>
            <a:r>
              <a:rPr lang="en"/>
              <a:t>Comparative Results</a:t>
            </a:r>
            <a:endParaRPr/>
          </a:p>
          <a:p>
            <a:pPr indent="-342900" lvl="0" marL="457200" rtl="0" algn="l">
              <a:spcBef>
                <a:spcPts val="0"/>
              </a:spcBef>
              <a:spcAft>
                <a:spcPts val="0"/>
              </a:spcAft>
              <a:buSzPts val="1800"/>
              <a:buChar char="●"/>
            </a:pPr>
            <a:r>
              <a:rPr lang="en"/>
              <a:t>Challenges</a:t>
            </a:r>
            <a:endParaRPr/>
          </a:p>
          <a:p>
            <a:pPr indent="-342900" lvl="0" marL="457200" rtl="0" algn="l">
              <a:spcBef>
                <a:spcPts val="0"/>
              </a:spcBef>
              <a:spcAft>
                <a:spcPts val="0"/>
              </a:spcAft>
              <a:buSzPts val="1800"/>
              <a:buChar char="●"/>
            </a:pPr>
            <a:r>
              <a:rPr lang="en"/>
              <a:t>Outcome of Project</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352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MIMIC III (Multiparameter Intelligent Monitoring in Intensive Care) Databases contain physiologic signals and vital signs time series captured from patient monitors, and comprehensive clinical data obtained from hospital medical information systems, for tens of thousands of Intensive Care Unit (ICU) patients.</a:t>
            </a:r>
            <a:endParaRPr/>
          </a:p>
          <a:p>
            <a:pPr indent="0" lvl="0" marL="0" rtl="0" algn="l">
              <a:spcBef>
                <a:spcPts val="1600"/>
              </a:spcBef>
              <a:spcAft>
                <a:spcPts val="0"/>
              </a:spcAft>
              <a:buNone/>
            </a:pPr>
            <a:r>
              <a:rPr lang="en"/>
              <a:t>Using this Data of </a:t>
            </a:r>
            <a:r>
              <a:rPr lang="en"/>
              <a:t>various</a:t>
            </a:r>
            <a:r>
              <a:rPr lang="en"/>
              <a:t> patient we can study the </a:t>
            </a:r>
            <a:r>
              <a:rPr lang="en"/>
              <a:t>pattern</a:t>
            </a:r>
            <a:r>
              <a:rPr lang="en"/>
              <a:t> of patients recovery.</a:t>
            </a:r>
            <a:endParaRPr/>
          </a:p>
          <a:p>
            <a:pPr indent="0" lvl="0" marL="0" rtl="0" algn="l">
              <a:spcBef>
                <a:spcPts val="1600"/>
              </a:spcBef>
              <a:spcAft>
                <a:spcPts val="1600"/>
              </a:spcAft>
              <a:buNone/>
            </a:pPr>
            <a:r>
              <a:rPr lang="en"/>
              <a:t>The dataset consists of 28 attributes including the unique id column and 58975 instances in total.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78" name="Google Shape;78;p16"/>
          <p:cNvPicPr preferRelativeResize="0"/>
          <p:nvPr/>
        </p:nvPicPr>
        <p:blipFill rotWithShape="1">
          <a:blip r:embed="rId3">
            <a:alphaModFix/>
          </a:blip>
          <a:srcRect b="0" l="0" r="5864" t="0"/>
          <a:stretch/>
        </p:blipFill>
        <p:spPr>
          <a:xfrm>
            <a:off x="722000" y="1409975"/>
            <a:ext cx="7700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84" name="Google Shape;84;p17"/>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Strategy: Matching the problem with the solution.</a:t>
            </a:r>
            <a:endParaRPr/>
          </a:p>
          <a:p>
            <a:pPr indent="-342900" lvl="0" marL="457200" rtl="0" algn="l">
              <a:spcBef>
                <a:spcPts val="0"/>
              </a:spcBef>
              <a:spcAft>
                <a:spcPts val="0"/>
              </a:spcAft>
              <a:buSzPts val="1800"/>
              <a:buChar char="❖"/>
            </a:pPr>
            <a:r>
              <a:rPr lang="en"/>
              <a:t>Data collection. </a:t>
            </a:r>
            <a:r>
              <a:rPr lang="en"/>
              <a:t>Dataset preparation and preprocessing. Data visualization. </a:t>
            </a:r>
            <a:endParaRPr/>
          </a:p>
          <a:p>
            <a:pPr indent="-342900" lvl="0" marL="457200" rtl="0" algn="l">
              <a:spcBef>
                <a:spcPts val="0"/>
              </a:spcBef>
              <a:spcAft>
                <a:spcPts val="0"/>
              </a:spcAft>
              <a:buSzPts val="1800"/>
              <a:buChar char="❖"/>
            </a:pPr>
            <a:r>
              <a:rPr lang="en"/>
              <a:t>Data selection. Data transformation. Dataset splitting.</a:t>
            </a:r>
            <a:endParaRPr/>
          </a:p>
          <a:p>
            <a:pPr indent="-342900" lvl="0" marL="457200" rtl="0" algn="l">
              <a:spcBef>
                <a:spcPts val="0"/>
              </a:spcBef>
              <a:spcAft>
                <a:spcPts val="0"/>
              </a:spcAft>
              <a:buSzPts val="1800"/>
              <a:buChar char="❖"/>
            </a:pPr>
            <a:r>
              <a:rPr lang="en"/>
              <a:t>Modeling. Model training. Model evaluation and testing. Improving predictions with ensemble methods.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Algorithm</a:t>
            </a:r>
            <a:endParaRPr/>
          </a:p>
        </p:txBody>
      </p:sp>
      <p:sp>
        <p:nvSpPr>
          <p:cNvPr id="90" name="Google Shape;90;p18"/>
          <p:cNvSpPr txBox="1"/>
          <p:nvPr/>
        </p:nvSpPr>
        <p:spPr>
          <a:xfrm>
            <a:off x="268600" y="1181800"/>
            <a:ext cx="8688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D9D9D9"/>
                </a:solidFill>
                <a:latin typeface="Average"/>
                <a:ea typeface="Average"/>
                <a:cs typeface="Average"/>
                <a:sym typeface="Average"/>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 As the name </a:t>
            </a:r>
            <a:r>
              <a:rPr lang="en" sz="1800">
                <a:solidFill>
                  <a:srgbClr val="D9D9D9"/>
                </a:solidFill>
                <a:latin typeface="Average"/>
                <a:ea typeface="Average"/>
                <a:cs typeface="Average"/>
                <a:sym typeface="Average"/>
              </a:rPr>
              <a:t>suggests, “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The greater number of trees in the forest leads to higher accuracy and prevents the problem of overfitting.</a:t>
            </a:r>
            <a:endParaRPr sz="1800">
              <a:solidFill>
                <a:srgbClr val="D9D9D9"/>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Implementation Metrics</a:t>
            </a:r>
            <a:endParaRPr/>
          </a:p>
        </p:txBody>
      </p:sp>
      <p:pic>
        <p:nvPicPr>
          <p:cNvPr id="96" name="Google Shape;96;p19"/>
          <p:cNvPicPr preferRelativeResize="0"/>
          <p:nvPr/>
        </p:nvPicPr>
        <p:blipFill>
          <a:blip r:embed="rId3">
            <a:alphaModFix/>
          </a:blip>
          <a:stretch>
            <a:fillRect/>
          </a:stretch>
        </p:blipFill>
        <p:spPr>
          <a:xfrm>
            <a:off x="1552600" y="1170125"/>
            <a:ext cx="6038802"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Classification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algorithm belongs to the family of supervised learning algorithms. Unlike other supervised learning algorithms, the decision tree algorithm can be used for solving regression and classification problems too.</a:t>
            </a:r>
            <a:endParaRPr/>
          </a:p>
          <a:p>
            <a:pPr indent="0" lvl="0" marL="0" rtl="0" algn="l">
              <a:spcBef>
                <a:spcPts val="1600"/>
              </a:spcBef>
              <a:spcAft>
                <a:spcPts val="0"/>
              </a:spcAft>
              <a:buNone/>
            </a:pPr>
            <a:r>
              <a:rPr lang="en"/>
              <a:t>T</a:t>
            </a:r>
            <a:r>
              <a:rPr lang="en"/>
              <a:t>he goal of using a Decision Tree is to create a training model that can use to predict the class or value of the target variable by learning simple decision rules inferred from prior data(training data).</a:t>
            </a:r>
            <a:endParaRPr/>
          </a:p>
          <a:p>
            <a:pPr indent="0" lvl="0" marL="0" rtl="0" algn="l">
              <a:spcBef>
                <a:spcPts val="1600"/>
              </a:spcBef>
              <a:spcAft>
                <a:spcPts val="1600"/>
              </a:spcAft>
              <a:buNone/>
            </a:pPr>
            <a:r>
              <a:rPr lang="en"/>
              <a:t>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Classification Implementation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141000" y="1087800"/>
            <a:ext cx="8691299" cy="3612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