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78" r:id="rId5"/>
    <p:sldId id="270" r:id="rId6"/>
    <p:sldId id="279" r:id="rId7"/>
    <p:sldId id="276" r:id="rId8"/>
    <p:sldId id="268" r:id="rId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B3DF364-7CD3-4C6C-8F43-5C8D6892A59F}">
          <p14:sldIdLst>
            <p14:sldId id="280"/>
            <p14:sldId id="281"/>
            <p14:sldId id="282"/>
            <p14:sldId id="278"/>
            <p14:sldId id="270"/>
          </p14:sldIdLst>
        </p14:section>
        <p14:section name="付録" id="{0FFB5DB0-DC54-43BC-BA2C-D34ADE128579}">
          <p14:sldIdLst>
            <p14:sldId id="279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E9"/>
    <a:srgbClr val="5B9BD5"/>
    <a:srgbClr val="D5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2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1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47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7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1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02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9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DB29-4AD1-4521-A956-B540D7BDA08B}" type="datetimeFigureOut">
              <a:rPr kumimoji="1" lang="ja-JP" altLang="en-US" smtClean="0"/>
              <a:t>2024/5/14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39D4-93B3-4525-B8A8-A1855EBEC6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83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7" y="73781"/>
            <a:ext cx="107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Arduino</a:t>
            </a:r>
            <a:r>
              <a:rPr kumimoji="1" lang="ja-JP" altLang="en-US" sz="4800" dirty="0"/>
              <a:t>からの</a:t>
            </a:r>
            <a:r>
              <a:rPr kumimoji="1" lang="en-US" altLang="ja-JP" sz="4800" dirty="0"/>
              <a:t>PPM</a:t>
            </a:r>
            <a:r>
              <a:rPr kumimoji="1" lang="ja-JP" altLang="en-US" sz="4800" dirty="0"/>
              <a:t>信号の確認実験</a:t>
            </a: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Arduino</a:t>
            </a:r>
            <a:r>
              <a:rPr lang="ja-JP" altLang="en-US" dirty="0"/>
              <a:t>が出力する</a:t>
            </a:r>
            <a:r>
              <a:rPr lang="en-US" altLang="ja-JP" dirty="0"/>
              <a:t>PPM</a:t>
            </a:r>
            <a:r>
              <a:rPr lang="ja-JP" altLang="en-US" dirty="0"/>
              <a:t>信号を計測することで，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Arduino</a:t>
            </a:r>
            <a:r>
              <a:rPr lang="ja-JP" altLang="en-US" dirty="0"/>
              <a:t>の動作を確認する．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871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7" y="73781"/>
            <a:ext cx="107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使用器具</a:t>
            </a: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・オシロスコープ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IWATSU </a:t>
            </a:r>
            <a:r>
              <a:rPr lang="ja-JP" altLang="en-US" dirty="0"/>
              <a:t>デジタル・オシロスコープ</a:t>
            </a:r>
            <a:r>
              <a:rPr lang="en-US" altLang="ja-JP" dirty="0"/>
              <a:t>DS-5110B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PC</a:t>
            </a:r>
          </a:p>
          <a:p>
            <a:pPr marL="0" indent="0">
              <a:buNone/>
            </a:pPr>
            <a:r>
              <a:rPr lang="en-US" altLang="ja-JP" dirty="0"/>
              <a:t>	Panasonic Let’s note CF-QV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Arduino Nano(</a:t>
            </a:r>
            <a:r>
              <a:rPr lang="ja-JP" altLang="en-US" dirty="0"/>
              <a:t>互換機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0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7" y="73781"/>
            <a:ext cx="107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プログラム</a:t>
            </a:r>
            <a:r>
              <a:rPr kumimoji="1" lang="en-US" altLang="ja-JP" sz="4800" dirty="0"/>
              <a:t>(</a:t>
            </a:r>
            <a:r>
              <a:rPr kumimoji="1" lang="en-US" altLang="ja-JP" sz="4800" dirty="0" err="1"/>
              <a:t>main.m</a:t>
            </a:r>
            <a:r>
              <a:rPr kumimoji="1" lang="en-US" altLang="ja-JP" sz="4800" dirty="0"/>
              <a:t>)</a:t>
            </a:r>
            <a:endParaRPr kumimoji="1" lang="ja-JP" altLang="en-US" sz="48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245" y="81226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/>
              <a:t>[~, </a:t>
            </a:r>
            <a:r>
              <a:rPr lang="en-US" altLang="ja-JP" dirty="0" err="1"/>
              <a:t>tmp</a:t>
            </a:r>
            <a:r>
              <a:rPr lang="en-US" altLang="ja-JP" dirty="0"/>
              <a:t>] = </a:t>
            </a:r>
            <a:r>
              <a:rPr lang="en-US" altLang="ja-JP" dirty="0" err="1"/>
              <a:t>regexp</a:t>
            </a:r>
            <a:r>
              <a:rPr lang="en-US" altLang="ja-JP" dirty="0"/>
              <a:t>(</a:t>
            </a:r>
            <a:r>
              <a:rPr lang="en-US" altLang="ja-JP" dirty="0" err="1"/>
              <a:t>genpath</a:t>
            </a:r>
            <a:r>
              <a:rPr lang="en-US" altLang="ja-JP" dirty="0"/>
              <a:t>('..'), '\.\\\.git.*?;', 'match', 'split');</a:t>
            </a:r>
          </a:p>
          <a:p>
            <a:pPr marL="0" indent="0">
              <a:buNone/>
            </a:pPr>
            <a:r>
              <a:rPr lang="en-US" altLang="ja-JP" dirty="0" err="1"/>
              <a:t>cellfun</a:t>
            </a:r>
            <a:r>
              <a:rPr lang="en-US" altLang="ja-JP" dirty="0"/>
              <a:t>(@(xx) </a:t>
            </a:r>
            <a:r>
              <a:rPr lang="en-US" altLang="ja-JP" dirty="0" err="1"/>
              <a:t>addpath</a:t>
            </a:r>
            <a:r>
              <a:rPr lang="en-US" altLang="ja-JP" dirty="0"/>
              <a:t>(xx), </a:t>
            </a:r>
            <a:r>
              <a:rPr lang="en-US" altLang="ja-JP" dirty="0" err="1"/>
              <a:t>tmp</a:t>
            </a:r>
            <a:r>
              <a:rPr lang="en-US" altLang="ja-JP" dirty="0"/>
              <a:t>, '</a:t>
            </a:r>
            <a:r>
              <a:rPr lang="en-US" altLang="ja-JP" dirty="0" err="1"/>
              <a:t>UniformOutput</a:t>
            </a:r>
            <a:r>
              <a:rPr lang="en-US" altLang="ja-JP" dirty="0"/>
              <a:t>', false);</a:t>
            </a:r>
          </a:p>
          <a:p>
            <a:pPr marL="0" indent="0">
              <a:buNone/>
            </a:pPr>
            <a:r>
              <a:rPr lang="en-US" altLang="ja-JP" dirty="0"/>
              <a:t>close all hidden; clear; </a:t>
            </a:r>
            <a:r>
              <a:rPr lang="en-US" altLang="ja-JP" dirty="0" err="1"/>
              <a:t>clc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%%</a:t>
            </a:r>
          </a:p>
          <a:p>
            <a:pPr marL="0" indent="0">
              <a:buNone/>
            </a:pPr>
            <a:r>
              <a:rPr lang="en-US" altLang="ja-JP" dirty="0"/>
              <a:t>dt = 0.025;</a:t>
            </a:r>
          </a:p>
          <a:p>
            <a:pPr marL="0" indent="0">
              <a:buNone/>
            </a:pPr>
            <a:r>
              <a:rPr lang="en-US" altLang="ja-JP" dirty="0" err="1"/>
              <a:t>fExp</a:t>
            </a:r>
            <a:r>
              <a:rPr lang="en-US" altLang="ja-JP" dirty="0"/>
              <a:t> = 1;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initial_state.p</a:t>
            </a:r>
            <a:r>
              <a:rPr lang="en-US" altLang="ja-JP" dirty="0"/>
              <a:t> = [0; 0; 0];</a:t>
            </a:r>
          </a:p>
          <a:p>
            <a:pPr marL="0" indent="0">
              <a:buNone/>
            </a:pPr>
            <a:r>
              <a:rPr lang="en-US" altLang="ja-JP" dirty="0" err="1"/>
              <a:t>initial_state.q</a:t>
            </a:r>
            <a:r>
              <a:rPr lang="en-US" altLang="ja-JP" dirty="0"/>
              <a:t> = [1;0; 0; 0];</a:t>
            </a:r>
          </a:p>
          <a:p>
            <a:pPr marL="0" indent="0">
              <a:buNone/>
            </a:pPr>
            <a:r>
              <a:rPr lang="en-US" altLang="ja-JP" dirty="0" err="1"/>
              <a:t>initial_state.v</a:t>
            </a:r>
            <a:r>
              <a:rPr lang="en-US" altLang="ja-JP" dirty="0"/>
              <a:t> = [0; 0; 0];</a:t>
            </a:r>
          </a:p>
          <a:p>
            <a:pPr marL="0" indent="0">
              <a:buNone/>
            </a:pPr>
            <a:r>
              <a:rPr lang="en-US" altLang="ja-JP" dirty="0" err="1"/>
              <a:t>initial_state.w</a:t>
            </a:r>
            <a:r>
              <a:rPr lang="en-US" altLang="ja-JP" dirty="0"/>
              <a:t> = [0; 0; 0];</a:t>
            </a:r>
          </a:p>
          <a:p>
            <a:pPr marL="0" indent="0">
              <a:buNone/>
            </a:pPr>
            <a:r>
              <a:rPr lang="en-US" altLang="ja-JP" dirty="0"/>
              <a:t>agent = DRONE;</a:t>
            </a:r>
          </a:p>
          <a:p>
            <a:pPr marL="0" indent="0">
              <a:buNone/>
            </a:pPr>
            <a:r>
              <a:rPr lang="en-US" altLang="ja-JP" dirty="0" err="1"/>
              <a:t>agent.plant</a:t>
            </a:r>
            <a:r>
              <a:rPr lang="en-US" altLang="ja-JP" dirty="0"/>
              <a:t> = DRONE_EXP_MODEL(</a:t>
            </a:r>
            <a:r>
              <a:rPr lang="en-US" altLang="ja-JP" dirty="0" err="1"/>
              <a:t>agent,Model_Drone_Exp</a:t>
            </a:r>
            <a:r>
              <a:rPr lang="en-US" altLang="ja-JP" dirty="0"/>
              <a:t>(dt, </a:t>
            </a:r>
            <a:r>
              <a:rPr lang="en-US" altLang="ja-JP" dirty="0" err="1"/>
              <a:t>initial_state</a:t>
            </a:r>
            <a:r>
              <a:rPr lang="en-US" altLang="ja-JP" dirty="0"/>
              <a:t>, "serial", "COM4"));</a:t>
            </a:r>
          </a:p>
          <a:p>
            <a:pPr marL="0" indent="0">
              <a:buNone/>
            </a:pPr>
            <a:r>
              <a:rPr lang="en-US" altLang="ja-JP" dirty="0"/>
              <a:t>% COM</a:t>
            </a:r>
            <a:r>
              <a:rPr lang="ja-JP" altLang="en-US" dirty="0"/>
              <a:t>：機体番号（</a:t>
            </a:r>
            <a:r>
              <a:rPr lang="en-US" altLang="ja-JP" dirty="0"/>
              <a:t>Arduino</a:t>
            </a:r>
            <a:r>
              <a:rPr lang="ja-JP" altLang="en-US" dirty="0"/>
              <a:t>の</a:t>
            </a:r>
            <a:r>
              <a:rPr lang="en-US" altLang="ja-JP" dirty="0"/>
              <a:t>COM</a:t>
            </a:r>
            <a:r>
              <a:rPr lang="ja-JP" altLang="en-US" dirty="0"/>
              <a:t>番号）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pause(0.75)</a:t>
            </a:r>
          </a:p>
          <a:p>
            <a:pPr marL="0" indent="0">
              <a:buNone/>
            </a:pPr>
            <a:r>
              <a:rPr lang="en-US" altLang="ja-JP" dirty="0"/>
              <a:t>    %</a:t>
            </a:r>
            <a:r>
              <a:rPr lang="ja-JP" altLang="en-US" dirty="0"/>
              <a:t>途中で一時停止しないと</a:t>
            </a:r>
            <a:r>
              <a:rPr lang="en-US" altLang="ja-JP" dirty="0"/>
              <a:t>Arduino</a:t>
            </a:r>
            <a:r>
              <a:rPr lang="ja-JP" altLang="en-US" dirty="0"/>
              <a:t>が信号を送信しない，原因不明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msg=</a:t>
            </a:r>
            <a:r>
              <a:rPr lang="en-US" altLang="ja-JP" dirty="0" err="1"/>
              <a:t>gen_msg</a:t>
            </a:r>
            <a:r>
              <a:rPr lang="en-US" altLang="ja-JP" dirty="0"/>
              <a:t>([1000,500,0,1000,0,500,500,1000]); %([</a:t>
            </a:r>
            <a:r>
              <a:rPr lang="en-US" altLang="ja-JP" dirty="0" err="1"/>
              <a:t>Roll,Pitch,Throttle,Yaw,arming</a:t>
            </a:r>
            <a:r>
              <a:rPr lang="en-US" altLang="ja-JP" dirty="0"/>
              <a:t>])</a:t>
            </a:r>
          </a:p>
          <a:p>
            <a:pPr marL="0" indent="0">
              <a:buNone/>
            </a:pPr>
            <a:r>
              <a:rPr lang="en-US" altLang="ja-JP" dirty="0"/>
              <a:t>    pause(0.75)</a:t>
            </a:r>
          </a:p>
          <a:p>
            <a:pPr marL="0" indent="0">
              <a:buNone/>
            </a:pPr>
            <a:r>
              <a:rPr lang="en-US" altLang="ja-JP" dirty="0"/>
              <a:t>    %</a:t>
            </a:r>
            <a:r>
              <a:rPr lang="ja-JP" altLang="en-US" dirty="0"/>
              <a:t>途中で一時停止しないと</a:t>
            </a:r>
            <a:r>
              <a:rPr lang="en-US" altLang="ja-JP" dirty="0"/>
              <a:t>Arduino</a:t>
            </a:r>
            <a:r>
              <a:rPr lang="ja-JP" altLang="en-US" dirty="0"/>
              <a:t>が信号を送信しない，原因不明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agent.plant.connector.sendData</a:t>
            </a:r>
            <a:r>
              <a:rPr lang="en-US" altLang="ja-JP" dirty="0"/>
              <a:t>(msg)</a:t>
            </a: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EEA97DDC-72AD-04E1-E5F5-8F2AD0D6761A}"/>
              </a:ext>
            </a:extLst>
          </p:cNvPr>
          <p:cNvSpPr txBox="1">
            <a:spLocks/>
          </p:cNvSpPr>
          <p:nvPr/>
        </p:nvSpPr>
        <p:spPr>
          <a:xfrm>
            <a:off x="344245" y="5163606"/>
            <a:ext cx="10515600" cy="128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pause(0.75)</a:t>
            </a:r>
            <a:r>
              <a:rPr lang="ja-JP" altLang="en-US" dirty="0"/>
              <a:t>が無ければ想定した信号を</a:t>
            </a:r>
            <a:r>
              <a:rPr lang="en-US" altLang="ja-JP" dirty="0"/>
              <a:t>Arduino</a:t>
            </a:r>
            <a:r>
              <a:rPr lang="ja-JP" altLang="en-US" dirty="0"/>
              <a:t>が出力することが出来ない．</a:t>
            </a:r>
            <a:r>
              <a:rPr lang="en-US" altLang="ja-JP" dirty="0"/>
              <a:t>Pause(0.71)</a:t>
            </a:r>
            <a:r>
              <a:rPr lang="ja-JP" altLang="en-US" dirty="0"/>
              <a:t>あたりから信号が意図しないものになってしまう．原因不明．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937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7C3BEF8-36AD-47A2-8C0C-E6EA9B09E90A}"/>
              </a:ext>
            </a:extLst>
          </p:cNvPr>
          <p:cNvSpPr/>
          <p:nvPr/>
        </p:nvSpPr>
        <p:spPr>
          <a:xfrm>
            <a:off x="3905505" y="566299"/>
            <a:ext cx="4031488" cy="6217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B6131C28-387A-42EB-91CA-F64435E1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8682"/>
              </p:ext>
            </p:extLst>
          </p:nvPr>
        </p:nvGraphicFramePr>
        <p:xfrm>
          <a:off x="4374644" y="1385741"/>
          <a:ext cx="2936486" cy="489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09749">
                  <a:extLst>
                    <a:ext uri="{9D8B030D-6E8A-4147-A177-3AD203B41FA5}">
                      <a16:colId xmlns:a16="http://schemas.microsoft.com/office/drawing/2014/main" val="2807224887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3287315567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25872808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5243295"/>
                    </a:ext>
                  </a:extLst>
                </a:gridCol>
                <a:gridCol w="211218">
                  <a:extLst>
                    <a:ext uri="{9D8B030D-6E8A-4147-A177-3AD203B41FA5}">
                      <a16:colId xmlns:a16="http://schemas.microsoft.com/office/drawing/2014/main" val="37812174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8349659"/>
                    </a:ext>
                  </a:extLst>
                </a:gridCol>
                <a:gridCol w="211218">
                  <a:extLst>
                    <a:ext uri="{9D8B030D-6E8A-4147-A177-3AD203B41FA5}">
                      <a16:colId xmlns:a16="http://schemas.microsoft.com/office/drawing/2014/main" val="1115884538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3674754972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33965379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15149942"/>
                    </a:ext>
                  </a:extLst>
                </a:gridCol>
                <a:gridCol w="211218">
                  <a:extLst>
                    <a:ext uri="{9D8B030D-6E8A-4147-A177-3AD203B41FA5}">
                      <a16:colId xmlns:a16="http://schemas.microsoft.com/office/drawing/2014/main" val="2015211053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316104754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3481100150"/>
                    </a:ext>
                  </a:extLst>
                </a:gridCol>
                <a:gridCol w="209749">
                  <a:extLst>
                    <a:ext uri="{9D8B030D-6E8A-4147-A177-3AD203B41FA5}">
                      <a16:colId xmlns:a16="http://schemas.microsoft.com/office/drawing/2014/main" val="2902317922"/>
                    </a:ext>
                  </a:extLst>
                </a:gridCol>
              </a:tblGrid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345784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3802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72784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8776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6551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3822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7354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8671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0502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1070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5478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7006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64798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45349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8377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49740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99965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3973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66802"/>
                  </a:ext>
                </a:extLst>
              </a:tr>
              <a:tr h="244928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760626"/>
                  </a:ext>
                </a:extLst>
              </a:tr>
            </a:tbl>
          </a:graphicData>
        </a:graphic>
      </p:graphicFrame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15A3BE3-6CB1-42C0-8A0F-0D7FD4F9BAB3}"/>
              </a:ext>
            </a:extLst>
          </p:cNvPr>
          <p:cNvGrpSpPr/>
          <p:nvPr/>
        </p:nvGrpSpPr>
        <p:grpSpPr>
          <a:xfrm>
            <a:off x="4013321" y="999536"/>
            <a:ext cx="3713685" cy="5653931"/>
            <a:chOff x="3985523" y="997445"/>
            <a:chExt cx="3713685" cy="5653931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4332553" y="6282044"/>
              <a:ext cx="336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1 2 3 </a:t>
              </a:r>
              <a:r>
                <a:rPr lang="en-US" altLang="ja-JP" dirty="0"/>
                <a:t>  </a:t>
              </a:r>
              <a:r>
                <a:rPr kumimoji="1" lang="en-US" altLang="ja-JP" dirty="0"/>
                <a:t>  5             10         14</a:t>
              </a:r>
              <a:endParaRPr kumimoji="1" lang="ja-JP" altLang="en-US" dirty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4332552" y="1102423"/>
              <a:ext cx="336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1 2 3 </a:t>
              </a:r>
              <a:r>
                <a:rPr lang="en-US" altLang="ja-JP" dirty="0"/>
                <a:t>  </a:t>
              </a:r>
              <a:r>
                <a:rPr kumimoji="1" lang="en-US" altLang="ja-JP" dirty="0"/>
                <a:t>  5             10         14</a:t>
              </a:r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 rot="5400000">
              <a:off x="1633395" y="3709032"/>
              <a:ext cx="507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A B C  D E  F  G H  I  J  K L  M N O P Q R  S T</a:t>
              </a:r>
              <a:endParaRPr kumimoji="1" lang="ja-JP" altLang="en-US" dirty="0"/>
            </a:p>
          </p:txBody>
        </p:sp>
        <p:sp>
          <p:nvSpPr>
            <p:cNvPr id="1038" name="正方形/長方形 1037"/>
            <p:cNvSpPr/>
            <p:nvPr/>
          </p:nvSpPr>
          <p:spPr>
            <a:xfrm>
              <a:off x="4978884" y="997445"/>
              <a:ext cx="1462868" cy="4050138"/>
            </a:xfrm>
            <a:prstGeom prst="rect">
              <a:avLst/>
            </a:prstGeom>
            <a:solidFill>
              <a:srgbClr val="5B9BD5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118867" y="73781"/>
            <a:ext cx="3965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回路：配線図</a:t>
            </a:r>
            <a:endParaRPr kumimoji="1" lang="ja-JP" altLang="en-US" sz="4800" dirty="0"/>
          </a:p>
        </p:txBody>
      </p:sp>
      <p:cxnSp>
        <p:nvCxnSpPr>
          <p:cNvPr id="15" name="カギ線コネクタ 14"/>
          <p:cNvCxnSpPr>
            <a:cxnSpLocks/>
            <a:stCxn id="109" idx="2"/>
            <a:endCxn id="106" idx="1"/>
          </p:cNvCxnSpPr>
          <p:nvPr/>
        </p:nvCxnSpPr>
        <p:spPr>
          <a:xfrm rot="16200000" flipH="1">
            <a:off x="5178852" y="4520709"/>
            <a:ext cx="1577420" cy="1731653"/>
          </a:xfrm>
          <a:prstGeom prst="bentConnector2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テキスト ボックス 1038"/>
          <p:cNvSpPr txBox="1"/>
          <p:nvPr/>
        </p:nvSpPr>
        <p:spPr>
          <a:xfrm>
            <a:off x="5502144" y="471201"/>
            <a:ext cx="1008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表</a:t>
            </a:r>
          </a:p>
        </p:txBody>
      </p:sp>
      <p:sp>
        <p:nvSpPr>
          <p:cNvPr id="73" name="線吹き出し 1 (枠付き) 72"/>
          <p:cNvSpPr/>
          <p:nvPr/>
        </p:nvSpPr>
        <p:spPr>
          <a:xfrm>
            <a:off x="73659" y="3496098"/>
            <a:ext cx="3642816" cy="1680586"/>
          </a:xfrm>
          <a:prstGeom prst="borderCallout1">
            <a:avLst>
              <a:gd name="adj1" fmla="val 85374"/>
              <a:gd name="adj2" fmla="val 99793"/>
              <a:gd name="adj3" fmla="val 121880"/>
              <a:gd name="adj4" fmla="val 186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出力</a:t>
            </a:r>
            <a:r>
              <a:rPr kumimoji="1" lang="en-US" altLang="ja-JP" dirty="0">
                <a:solidFill>
                  <a:schemeClr val="tx1"/>
                </a:solidFill>
              </a:rPr>
              <a:t>PIN</a:t>
            </a:r>
            <a:r>
              <a:rPr kumimoji="1" lang="ja-JP" altLang="en-US" dirty="0">
                <a:solidFill>
                  <a:schemeClr val="tx1"/>
                </a:solidFill>
              </a:rPr>
              <a:t>は５</a:t>
            </a:r>
            <a:r>
              <a:rPr kumimoji="1" lang="en-US" altLang="ja-JP" dirty="0">
                <a:solidFill>
                  <a:schemeClr val="tx1"/>
                </a:solidFill>
              </a:rPr>
              <a:t>V</a:t>
            </a:r>
            <a:r>
              <a:rPr kumimoji="1" lang="ja-JP" altLang="en-US" dirty="0">
                <a:solidFill>
                  <a:schemeClr val="tx1"/>
                </a:solidFill>
              </a:rPr>
              <a:t>と</a:t>
            </a:r>
            <a:r>
              <a:rPr kumimoji="1" lang="en-US" altLang="ja-JP" dirty="0">
                <a:solidFill>
                  <a:schemeClr val="tx1"/>
                </a:solidFill>
              </a:rPr>
              <a:t>GND</a:t>
            </a:r>
            <a:r>
              <a:rPr kumimoji="1" lang="ja-JP" altLang="en-US" dirty="0">
                <a:solidFill>
                  <a:schemeClr val="tx1"/>
                </a:solidFill>
              </a:rPr>
              <a:t>が隣り合って</a:t>
            </a:r>
            <a:r>
              <a:rPr lang="ja-JP" altLang="en-US" dirty="0">
                <a:solidFill>
                  <a:schemeClr val="tx1"/>
                </a:solidFill>
              </a:rPr>
              <a:t>おり危険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デバッグするときはジャンパ線（ワニ口ではなく）で取り出した先で行うこと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918636" y="3598816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D2</a:t>
            </a:r>
            <a:endParaRPr kumimoji="1" lang="ja-JP" altLang="en-US" sz="1200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577A5A9-9382-4AEF-BF9A-9066AC14CFFF}"/>
              </a:ext>
            </a:extLst>
          </p:cNvPr>
          <p:cNvGrpSpPr/>
          <p:nvPr/>
        </p:nvGrpSpPr>
        <p:grpSpPr>
          <a:xfrm>
            <a:off x="4941441" y="1882791"/>
            <a:ext cx="331482" cy="522871"/>
            <a:chOff x="8076890" y="3284576"/>
            <a:chExt cx="331482" cy="522871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1427419-D67C-434D-AC81-32958B51F7FF}"/>
                </a:ext>
              </a:extLst>
            </p:cNvPr>
            <p:cNvSpPr/>
            <p:nvPr/>
          </p:nvSpPr>
          <p:spPr>
            <a:xfrm>
              <a:off x="8142885" y="3288550"/>
              <a:ext cx="200641" cy="484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F0DFC38-F50C-446A-9F36-C32060CDFA97}"/>
                </a:ext>
              </a:extLst>
            </p:cNvPr>
            <p:cNvSpPr txBox="1"/>
            <p:nvPr/>
          </p:nvSpPr>
          <p:spPr>
            <a:xfrm>
              <a:off x="8076890" y="3284576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C70FEF7-D3B5-44D7-AAD7-D453380753DD}"/>
                </a:ext>
              </a:extLst>
            </p:cNvPr>
            <p:cNvSpPr txBox="1"/>
            <p:nvPr/>
          </p:nvSpPr>
          <p:spPr>
            <a:xfrm>
              <a:off x="8078922" y="3530448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</p:grpSp>
      <p:sp>
        <p:nvSpPr>
          <p:cNvPr id="98" name="テキスト ボックス 97"/>
          <p:cNvSpPr txBox="1"/>
          <p:nvPr/>
        </p:nvSpPr>
        <p:spPr>
          <a:xfrm>
            <a:off x="4455658" y="4059392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RST</a:t>
            </a:r>
            <a:endParaRPr kumimoji="1" lang="ja-JP" altLang="en-US" sz="12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587222" y="4571676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5V</a:t>
            </a:r>
            <a:endParaRPr kumimoji="1" lang="ja-JP" altLang="en-US" sz="12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4426921" y="4336393"/>
            <a:ext cx="693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GND</a:t>
            </a:r>
            <a:endParaRPr kumimoji="1" lang="ja-JP" altLang="en-US" sz="12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4CB9DF3-8B84-4542-8B40-577D420F7CFF}"/>
              </a:ext>
            </a:extLst>
          </p:cNvPr>
          <p:cNvGrpSpPr/>
          <p:nvPr/>
        </p:nvGrpSpPr>
        <p:grpSpPr>
          <a:xfrm>
            <a:off x="7236826" y="5296686"/>
            <a:ext cx="555570" cy="1017388"/>
            <a:chOff x="6343357" y="5306361"/>
            <a:chExt cx="555570" cy="1017388"/>
          </a:xfrm>
        </p:grpSpPr>
        <p:sp>
          <p:nvSpPr>
            <p:cNvPr id="101" name="テキスト ボックス 100"/>
            <p:cNvSpPr txBox="1"/>
            <p:nvPr/>
          </p:nvSpPr>
          <p:spPr>
            <a:xfrm>
              <a:off x="6362232" y="5306361"/>
              <a:ext cx="53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PPM</a:t>
              </a:r>
              <a:endParaRPr kumimoji="1" lang="ja-JP" altLang="en-US" sz="1200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9F2316AB-0D4B-442C-B9C0-06B1B804CFFA}"/>
                </a:ext>
              </a:extLst>
            </p:cNvPr>
            <p:cNvSpPr txBox="1"/>
            <p:nvPr/>
          </p:nvSpPr>
          <p:spPr>
            <a:xfrm>
              <a:off x="6351636" y="5796288"/>
              <a:ext cx="53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72778455-7E69-46A1-8E00-D6D344030EBA}"/>
                </a:ext>
              </a:extLst>
            </p:cNvPr>
            <p:cNvSpPr txBox="1"/>
            <p:nvPr/>
          </p:nvSpPr>
          <p:spPr>
            <a:xfrm>
              <a:off x="6343357" y="6046750"/>
              <a:ext cx="536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</p:grp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D39C5FA-5D43-4580-A755-0C6A4B228AD5}"/>
              </a:ext>
            </a:extLst>
          </p:cNvPr>
          <p:cNvSpPr/>
          <p:nvPr/>
        </p:nvSpPr>
        <p:spPr>
          <a:xfrm>
            <a:off x="6894965" y="5300926"/>
            <a:ext cx="203677" cy="979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36A7B99-51DA-4D90-A9F9-36FE8A47E728}"/>
              </a:ext>
            </a:extLst>
          </p:cNvPr>
          <p:cNvSpPr txBox="1"/>
          <p:nvPr/>
        </p:nvSpPr>
        <p:spPr>
          <a:xfrm>
            <a:off x="6833389" y="5542249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AC5A80E-E557-4E9E-BA2C-48D4ED602275}"/>
              </a:ext>
            </a:extLst>
          </p:cNvPr>
          <p:cNvSpPr txBox="1"/>
          <p:nvPr/>
        </p:nvSpPr>
        <p:spPr>
          <a:xfrm>
            <a:off x="6835421" y="5790859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11A6A44-0A39-4119-B6E4-E0A2C244D9A0}"/>
              </a:ext>
            </a:extLst>
          </p:cNvPr>
          <p:cNvSpPr txBox="1"/>
          <p:nvPr/>
        </p:nvSpPr>
        <p:spPr>
          <a:xfrm>
            <a:off x="6833389" y="6036746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B58ECE3C-4A9F-4682-B332-4DAD8990B104}"/>
              </a:ext>
            </a:extLst>
          </p:cNvPr>
          <p:cNvSpPr txBox="1"/>
          <p:nvPr/>
        </p:nvSpPr>
        <p:spPr>
          <a:xfrm>
            <a:off x="6831018" y="5294622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16176" y="2137483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A1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474111" y="2861230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A4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4DACB9-BA7B-4463-BE69-D2778AEB846A}"/>
              </a:ext>
            </a:extLst>
          </p:cNvPr>
          <p:cNvSpPr/>
          <p:nvPr/>
        </p:nvSpPr>
        <p:spPr>
          <a:xfrm>
            <a:off x="5000455" y="2865451"/>
            <a:ext cx="205681" cy="236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82C23C8-F399-4F29-8B61-A3DDC87DF29F}"/>
              </a:ext>
            </a:extLst>
          </p:cNvPr>
          <p:cNvSpPr txBox="1"/>
          <p:nvPr/>
        </p:nvSpPr>
        <p:spPr>
          <a:xfrm>
            <a:off x="5350071" y="4597437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73F040C-1BF2-47C5-A0EE-2E0CC18143DD}"/>
              </a:ext>
            </a:extLst>
          </p:cNvPr>
          <p:cNvCxnSpPr>
            <a:cxnSpLocks/>
          </p:cNvCxnSpPr>
          <p:nvPr/>
        </p:nvCxnSpPr>
        <p:spPr>
          <a:xfrm>
            <a:off x="7184224" y="1492632"/>
            <a:ext cx="0" cy="473341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893026-6061-4653-8E0E-F8C4AA0AA79F}"/>
              </a:ext>
            </a:extLst>
          </p:cNvPr>
          <p:cNvCxnSpPr>
            <a:cxnSpLocks/>
          </p:cNvCxnSpPr>
          <p:nvPr/>
        </p:nvCxnSpPr>
        <p:spPr>
          <a:xfrm flipH="1">
            <a:off x="4901007" y="1508322"/>
            <a:ext cx="225946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63F0810-5EF3-490F-ABA7-139813FBEB86}"/>
              </a:ext>
            </a:extLst>
          </p:cNvPr>
          <p:cNvCxnSpPr/>
          <p:nvPr/>
        </p:nvCxnSpPr>
        <p:spPr>
          <a:xfrm>
            <a:off x="4901007" y="1747520"/>
            <a:ext cx="170281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4A23DE2-8A4D-446E-8292-FE3C5F8843F0}"/>
              </a:ext>
            </a:extLst>
          </p:cNvPr>
          <p:cNvCxnSpPr>
            <a:cxnSpLocks/>
          </p:cNvCxnSpPr>
          <p:nvPr/>
        </p:nvCxnSpPr>
        <p:spPr>
          <a:xfrm>
            <a:off x="6586131" y="1776358"/>
            <a:ext cx="0" cy="167909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1D3527B-2F5E-4711-86B8-EE9B131B1A91}"/>
              </a:ext>
            </a:extLst>
          </p:cNvPr>
          <p:cNvCxnSpPr>
            <a:cxnSpLocks/>
          </p:cNvCxnSpPr>
          <p:nvPr/>
        </p:nvCxnSpPr>
        <p:spPr>
          <a:xfrm flipH="1">
            <a:off x="5502144" y="5927263"/>
            <a:ext cx="1328875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D566BABF-D5D2-464A-A93E-90C1658A6B82}"/>
              </a:ext>
            </a:extLst>
          </p:cNvPr>
          <p:cNvCxnSpPr>
            <a:cxnSpLocks/>
          </p:cNvCxnSpPr>
          <p:nvPr/>
        </p:nvCxnSpPr>
        <p:spPr>
          <a:xfrm flipV="1">
            <a:off x="5502144" y="4710176"/>
            <a:ext cx="0" cy="121708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B57A99F1-A123-4E8E-A4F9-357DFFBC2B9A}"/>
              </a:ext>
            </a:extLst>
          </p:cNvPr>
          <p:cNvCxnSpPr>
            <a:cxnSpLocks/>
          </p:cNvCxnSpPr>
          <p:nvPr/>
        </p:nvCxnSpPr>
        <p:spPr>
          <a:xfrm>
            <a:off x="4887582" y="2955341"/>
            <a:ext cx="5200" cy="124327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A578D8A7-67DC-48DE-BA6E-E5FB3A4D1A43}"/>
              </a:ext>
            </a:extLst>
          </p:cNvPr>
          <p:cNvCxnSpPr>
            <a:cxnSpLocks/>
          </p:cNvCxnSpPr>
          <p:nvPr/>
        </p:nvCxnSpPr>
        <p:spPr>
          <a:xfrm>
            <a:off x="6573225" y="3728365"/>
            <a:ext cx="46968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B85BC8A6-40B6-4E54-B0D0-572BA7278395}"/>
              </a:ext>
            </a:extLst>
          </p:cNvPr>
          <p:cNvCxnSpPr>
            <a:cxnSpLocks/>
          </p:cNvCxnSpPr>
          <p:nvPr/>
        </p:nvCxnSpPr>
        <p:spPr>
          <a:xfrm>
            <a:off x="6992156" y="3726243"/>
            <a:ext cx="8772" cy="177485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正方形/長方形 1039">
            <a:extLst>
              <a:ext uri="{FF2B5EF4-FFF2-40B4-BE49-F238E27FC236}">
                <a16:creationId xmlns:a16="http://schemas.microsoft.com/office/drawing/2014/main" id="{33B0E001-58CC-4B93-806F-C235CB0FBEF8}"/>
              </a:ext>
            </a:extLst>
          </p:cNvPr>
          <p:cNvSpPr/>
          <p:nvPr/>
        </p:nvSpPr>
        <p:spPr>
          <a:xfrm>
            <a:off x="6470021" y="1385740"/>
            <a:ext cx="1037467" cy="996257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43179713-156C-4ADF-A5F9-D9B269FD5C2D}"/>
              </a:ext>
            </a:extLst>
          </p:cNvPr>
          <p:cNvSpPr/>
          <p:nvPr/>
        </p:nvSpPr>
        <p:spPr>
          <a:xfrm>
            <a:off x="3961116" y="1386481"/>
            <a:ext cx="1037467" cy="982828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69F2B03-40BE-46F0-879F-5CC264E64A76}"/>
              </a:ext>
            </a:extLst>
          </p:cNvPr>
          <p:cNvSpPr txBox="1"/>
          <p:nvPr/>
        </p:nvSpPr>
        <p:spPr>
          <a:xfrm>
            <a:off x="5928439" y="3359224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D3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2CE3927-C33F-4B4E-B68B-BE4291DB047E}"/>
              </a:ext>
            </a:extLst>
          </p:cNvPr>
          <p:cNvSpPr txBox="1"/>
          <p:nvPr/>
        </p:nvSpPr>
        <p:spPr>
          <a:xfrm>
            <a:off x="5215705" y="1891357"/>
            <a:ext cx="53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A0</a:t>
            </a:r>
            <a:endParaRPr kumimoji="1" lang="ja-JP" altLang="en-US" sz="1200" dirty="0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088FA46C-FF90-4C7A-A9E8-4E83FB323E06}"/>
              </a:ext>
            </a:extLst>
          </p:cNvPr>
          <p:cNvGrpSpPr/>
          <p:nvPr/>
        </p:nvGrpSpPr>
        <p:grpSpPr>
          <a:xfrm>
            <a:off x="6207566" y="3346668"/>
            <a:ext cx="331482" cy="522871"/>
            <a:chOff x="8076890" y="3284576"/>
            <a:chExt cx="331482" cy="522871"/>
          </a:xfrm>
        </p:grpSpPr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E77DF2F-8F1D-414C-9640-5F8CB810C49D}"/>
                </a:ext>
              </a:extLst>
            </p:cNvPr>
            <p:cNvSpPr/>
            <p:nvPr/>
          </p:nvSpPr>
          <p:spPr>
            <a:xfrm>
              <a:off x="8142885" y="3288550"/>
              <a:ext cx="200641" cy="484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918C79B-0F5F-4A37-853C-F2B9E726220F}"/>
                </a:ext>
              </a:extLst>
            </p:cNvPr>
            <p:cNvSpPr txBox="1"/>
            <p:nvPr/>
          </p:nvSpPr>
          <p:spPr>
            <a:xfrm>
              <a:off x="8076890" y="3284576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D41CBAD-ABFB-4FEB-8A1D-916EAC31CD37}"/>
                </a:ext>
              </a:extLst>
            </p:cNvPr>
            <p:cNvSpPr txBox="1"/>
            <p:nvPr/>
          </p:nvSpPr>
          <p:spPr>
            <a:xfrm>
              <a:off x="8078922" y="3530448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4F7FE24-7A76-4F38-A6CD-C2056CBBC58F}"/>
              </a:ext>
            </a:extLst>
          </p:cNvPr>
          <p:cNvGrpSpPr/>
          <p:nvPr/>
        </p:nvGrpSpPr>
        <p:grpSpPr>
          <a:xfrm>
            <a:off x="4934979" y="4074955"/>
            <a:ext cx="331482" cy="522871"/>
            <a:chOff x="8076890" y="3284576"/>
            <a:chExt cx="331482" cy="522871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B5C0140F-8638-4E43-9AED-DD3EB4B6AA1F}"/>
                </a:ext>
              </a:extLst>
            </p:cNvPr>
            <p:cNvSpPr/>
            <p:nvPr/>
          </p:nvSpPr>
          <p:spPr>
            <a:xfrm>
              <a:off x="8142885" y="3288550"/>
              <a:ext cx="200641" cy="4844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6C02F784-C30B-4C42-A878-724D338CE3DB}"/>
                </a:ext>
              </a:extLst>
            </p:cNvPr>
            <p:cNvSpPr txBox="1"/>
            <p:nvPr/>
          </p:nvSpPr>
          <p:spPr>
            <a:xfrm>
              <a:off x="8076890" y="3284576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A4908ED0-7A75-4270-AF1A-075BA0E946F1}"/>
                </a:ext>
              </a:extLst>
            </p:cNvPr>
            <p:cNvSpPr txBox="1"/>
            <p:nvPr/>
          </p:nvSpPr>
          <p:spPr>
            <a:xfrm>
              <a:off x="8078922" y="3530448"/>
              <a:ext cx="3294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200" dirty="0"/>
                <a:t>●</a:t>
              </a:r>
              <a:endParaRPr lang="ja-JP" altLang="en-US" sz="1200" dirty="0"/>
            </a:p>
          </p:txBody>
        </p:sp>
      </p:grp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3775FB56-B07C-4F7D-BCCB-1AEB1A78F5CD}"/>
              </a:ext>
            </a:extLst>
          </p:cNvPr>
          <p:cNvSpPr txBox="1"/>
          <p:nvPr/>
        </p:nvSpPr>
        <p:spPr>
          <a:xfrm>
            <a:off x="4934979" y="2870140"/>
            <a:ext cx="3294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●</a:t>
            </a:r>
            <a:endParaRPr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EFEB9F-1168-F639-43DA-4258F20A5993}"/>
              </a:ext>
            </a:extLst>
          </p:cNvPr>
          <p:cNvSpPr/>
          <p:nvPr/>
        </p:nvSpPr>
        <p:spPr>
          <a:xfrm>
            <a:off x="305368" y="1622163"/>
            <a:ext cx="3315073" cy="1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信号を測る際は，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PPM</a:t>
            </a:r>
            <a:r>
              <a:rPr kumimoji="1" lang="ja-JP" altLang="en-US" dirty="0">
                <a:solidFill>
                  <a:schemeClr val="tx1"/>
                </a:solidFill>
              </a:rPr>
              <a:t>信号を出力する一番上と，</a:t>
            </a:r>
            <a:r>
              <a:rPr kumimoji="1" lang="en-US" altLang="ja-JP" dirty="0">
                <a:solidFill>
                  <a:schemeClr val="tx1"/>
                </a:solidFill>
              </a:rPr>
              <a:t>GND</a:t>
            </a:r>
            <a:r>
              <a:rPr kumimoji="1" lang="ja-JP" altLang="en-US" dirty="0">
                <a:solidFill>
                  <a:schemeClr val="tx1"/>
                </a:solidFill>
              </a:rPr>
              <a:t>である一番下にオシロスコープを接続する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EEFEBE-2EAD-983F-4EAF-CD390AC42BA5}"/>
              </a:ext>
            </a:extLst>
          </p:cNvPr>
          <p:cNvSpPr/>
          <p:nvPr/>
        </p:nvSpPr>
        <p:spPr>
          <a:xfrm>
            <a:off x="282371" y="5386535"/>
            <a:ext cx="3315073" cy="1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オシロスコープは，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PPM</a:t>
            </a:r>
            <a:r>
              <a:rPr lang="ja-JP" altLang="en-US" dirty="0">
                <a:solidFill>
                  <a:schemeClr val="tx1"/>
                </a:solidFill>
              </a:rPr>
              <a:t>の方にフックを，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GND</a:t>
            </a:r>
            <a:r>
              <a:rPr kumimoji="1" lang="ja-JP" altLang="en-US" dirty="0">
                <a:solidFill>
                  <a:schemeClr val="tx1"/>
                </a:solidFill>
              </a:rPr>
              <a:t>にワニ口のグランドリードを接続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D315E4E-6788-F33A-E938-E7009ED0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74844" y="248563"/>
            <a:ext cx="1906418" cy="2541891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59E25A-3D31-E953-D221-B1A680FC09CA}"/>
              </a:ext>
            </a:extLst>
          </p:cNvPr>
          <p:cNvSpPr/>
          <p:nvPr/>
        </p:nvSpPr>
        <p:spPr>
          <a:xfrm>
            <a:off x="8350464" y="2472718"/>
            <a:ext cx="3435013" cy="1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ジャンパ線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ジャンパ線はオスーオスを使用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183889-CBD2-A255-EF19-AD85CBB2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54820" y="3654235"/>
            <a:ext cx="1946466" cy="259528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53F6F4-562D-833F-B3C2-F8E5EA5A899F}"/>
              </a:ext>
            </a:extLst>
          </p:cNvPr>
          <p:cNvSpPr/>
          <p:nvPr/>
        </p:nvSpPr>
        <p:spPr>
          <a:xfrm>
            <a:off x="8441209" y="5433121"/>
            <a:ext cx="3435013" cy="1361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Arduino</a:t>
            </a:r>
            <a:r>
              <a:rPr lang="ja-JP" altLang="en-US" dirty="0">
                <a:solidFill>
                  <a:schemeClr val="tx1"/>
                </a:solidFill>
              </a:rPr>
              <a:t>にパソコンから電力を供給したコード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9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8866" y="73781"/>
            <a:ext cx="9877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動作検証２：</a:t>
            </a:r>
            <a:r>
              <a:rPr lang="en-US" altLang="ja-JP" sz="4800" dirty="0"/>
              <a:t>Transmitter</a:t>
            </a:r>
            <a:r>
              <a:rPr lang="ja-JP" altLang="en-US" sz="4800" dirty="0"/>
              <a:t>の確認</a:t>
            </a:r>
            <a:endParaRPr kumimoji="1" lang="en-US" altLang="ja-JP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9370" y="1029694"/>
            <a:ext cx="9028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Arduino </a:t>
            </a:r>
            <a:r>
              <a:rPr lang="ja-JP" altLang="en-US" dirty="0"/>
              <a:t>の出力ピンをジャンパ線経由でオシロスコープで見ながら確認する</a:t>
            </a:r>
            <a:endParaRPr lang="en-US" altLang="ja-JP" dirty="0"/>
          </a:p>
          <a:p>
            <a:r>
              <a:rPr lang="en-US" altLang="ja-JP" dirty="0"/>
              <a:t>(5V, GND</a:t>
            </a:r>
            <a:r>
              <a:rPr lang="ja-JP" altLang="en-US" dirty="0"/>
              <a:t>を短絡させると</a:t>
            </a:r>
            <a:r>
              <a:rPr lang="en-US" altLang="ja-JP" dirty="0" err="1"/>
              <a:t>arudino</a:t>
            </a:r>
            <a:r>
              <a:rPr lang="ja-JP" altLang="en-US" dirty="0"/>
              <a:t>が壊れるので注意！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PPM</a:t>
            </a:r>
            <a:r>
              <a:rPr lang="ja-JP" altLang="en-US" dirty="0"/>
              <a:t>仕様のスライドに従った信号が出ているかを確認する</a:t>
            </a:r>
            <a:endParaRPr lang="en-US" altLang="ja-JP" dirty="0"/>
          </a:p>
          <a:p>
            <a:r>
              <a:rPr lang="ja-JP" altLang="en-US" dirty="0"/>
              <a:t>（トリガをかけても流れるので</a:t>
            </a:r>
            <a:r>
              <a:rPr lang="en-US" altLang="ja-JP" dirty="0"/>
              <a:t>STOP</a:t>
            </a:r>
            <a:r>
              <a:rPr lang="ja-JP" altLang="en-US" dirty="0"/>
              <a:t>させ</a:t>
            </a:r>
            <a:r>
              <a:rPr lang="en-US" altLang="ja-JP" dirty="0"/>
              <a:t>cursor</a:t>
            </a:r>
            <a:r>
              <a:rPr lang="ja-JP" altLang="en-US" dirty="0"/>
              <a:t>で確認する）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9369" y="2723482"/>
            <a:ext cx="902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Transmitter</a:t>
            </a:r>
            <a:r>
              <a:rPr lang="ja-JP" altLang="en-US" dirty="0"/>
              <a:t>システムと</a:t>
            </a:r>
            <a:r>
              <a:rPr lang="en-US" altLang="ja-JP" dirty="0"/>
              <a:t>MATLAB</a:t>
            </a:r>
            <a:r>
              <a:rPr lang="ja-JP" altLang="en-US" dirty="0"/>
              <a:t>をつないでシリアル通信でチェックする．</a:t>
            </a:r>
            <a:endParaRPr lang="en-US" altLang="ja-JP" dirty="0"/>
          </a:p>
          <a:p>
            <a:r>
              <a:rPr lang="en-US" altLang="ja-JP" dirty="0" err="1"/>
              <a:t>agent.plant.connector.getData</a:t>
            </a:r>
            <a:r>
              <a:rPr lang="en-US" altLang="ja-JP" dirty="0"/>
              <a:t>()</a:t>
            </a:r>
          </a:p>
          <a:p>
            <a:r>
              <a:rPr lang="ja-JP" altLang="en-US" dirty="0"/>
              <a:t>で</a:t>
            </a:r>
            <a:r>
              <a:rPr lang="en-US" altLang="ja-JP" dirty="0" err="1"/>
              <a:t>arduino</a:t>
            </a:r>
            <a:r>
              <a:rPr lang="ja-JP" altLang="en-US" dirty="0"/>
              <a:t>上の </a:t>
            </a:r>
            <a:r>
              <a:rPr lang="en-US" altLang="ja-JP" dirty="0" err="1"/>
              <a:t>Serial.print</a:t>
            </a:r>
            <a:r>
              <a:rPr lang="en-US" altLang="ja-JP" dirty="0"/>
              <a:t> </a:t>
            </a:r>
            <a:r>
              <a:rPr lang="ja-JP" altLang="en-US" dirty="0"/>
              <a:t>の値を読める．</a:t>
            </a:r>
            <a:endParaRPr lang="en-US" altLang="ja-JP" dirty="0"/>
          </a:p>
          <a:p>
            <a:r>
              <a:rPr lang="ja-JP" altLang="en-US" dirty="0"/>
              <a:t>非常停止ボタンの機能などを確かめるのに使用する．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18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reate-it-myself.com/wp-content/uploads/study-ppm-spec-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3" y="1243895"/>
            <a:ext cx="6248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-19433" y="6580575"/>
            <a:ext cx="70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https://create-it-myself.com/research/study-ppm-spec/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6084" y="2253347"/>
            <a:ext cx="393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PPM</a:t>
            </a:r>
            <a:r>
              <a:rPr kumimoji="1" lang="ja-JP" altLang="en-US" dirty="0"/>
              <a:t>設定：</a:t>
            </a:r>
            <a:r>
              <a:rPr kumimoji="1" lang="en-US" altLang="ja-JP" dirty="0"/>
              <a:t>Down pulse</a:t>
            </a:r>
          </a:p>
          <a:p>
            <a:r>
              <a:rPr kumimoji="1" lang="en-US" altLang="ja-JP" dirty="0"/>
              <a:t>PPM</a:t>
            </a:r>
            <a:r>
              <a:rPr kumimoji="1" lang="ja-JP" altLang="en-US" dirty="0"/>
              <a:t>フレーム幅：</a:t>
            </a:r>
            <a:r>
              <a:rPr kumimoji="1" lang="en-US" altLang="ja-JP" dirty="0">
                <a:solidFill>
                  <a:srgbClr val="FF0000"/>
                </a:solidFill>
              </a:rPr>
              <a:t>22.5 </a:t>
            </a:r>
            <a:r>
              <a:rPr kumimoji="1" lang="en-US" altLang="ja-JP" dirty="0" err="1">
                <a:solidFill>
                  <a:srgbClr val="FF0000"/>
                </a:solidFill>
              </a:rPr>
              <a:t>ms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LOW</a:t>
            </a:r>
            <a:r>
              <a:rPr kumimoji="1" lang="ja-JP" altLang="en-US" dirty="0"/>
              <a:t>パルス幅：</a:t>
            </a:r>
            <a:r>
              <a:rPr lang="en-US" altLang="ja-JP" dirty="0">
                <a:solidFill>
                  <a:srgbClr val="FF0000"/>
                </a:solidFill>
              </a:rPr>
              <a:t>400</a:t>
            </a:r>
            <a:r>
              <a:rPr lang="en-US" altLang="ja-JP" dirty="0"/>
              <a:t> us</a:t>
            </a:r>
            <a:endParaRPr kumimoji="1" lang="en-US" altLang="ja-JP" dirty="0"/>
          </a:p>
          <a:p>
            <a:r>
              <a:rPr lang="en-US" altLang="ja-JP" dirty="0"/>
              <a:t>CH</a:t>
            </a:r>
            <a:r>
              <a:rPr lang="ja-JP" altLang="en-US" dirty="0"/>
              <a:t>数：８</a:t>
            </a:r>
            <a:endParaRPr lang="en-US" altLang="ja-JP" dirty="0"/>
          </a:p>
          <a:p>
            <a:r>
              <a:rPr kumimoji="1" lang="ja-JP" altLang="en-US" dirty="0"/>
              <a:t>チャンネル幅：</a:t>
            </a:r>
            <a:r>
              <a:rPr kumimoji="1" lang="en-US" altLang="ja-JP" dirty="0"/>
              <a:t>1ms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2ms</a:t>
            </a:r>
          </a:p>
          <a:p>
            <a:r>
              <a:rPr lang="ja-JP" altLang="en-US" dirty="0"/>
              <a:t>信号成分は 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600 us </a:t>
            </a:r>
            <a:r>
              <a:rPr lang="ja-JP" altLang="en-US" dirty="0">
                <a:solidFill>
                  <a:srgbClr val="FF0000"/>
                </a:solidFill>
              </a:rPr>
              <a:t>～ </a:t>
            </a:r>
            <a:r>
              <a:rPr lang="en-US" altLang="ja-JP" dirty="0">
                <a:solidFill>
                  <a:srgbClr val="FF0000"/>
                </a:solidFill>
              </a:rPr>
              <a:t>1600 us</a:t>
            </a:r>
            <a:r>
              <a:rPr kumimoji="1" lang="en-US" altLang="ja-JP" dirty="0"/>
              <a:t>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67" y="73781"/>
            <a:ext cx="8280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PPM</a:t>
            </a:r>
            <a:r>
              <a:rPr lang="ja-JP" altLang="en-US" sz="4800" dirty="0"/>
              <a:t>仕様：</a:t>
            </a:r>
            <a:r>
              <a:rPr lang="en-US" altLang="ja-JP" sz="4800" dirty="0"/>
              <a:t>Futaba T10J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73772" y="2311972"/>
            <a:ext cx="40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en-US" altLang="ja-JP" dirty="0"/>
              <a:t>Roll, Pitch, Throttle, Yaw</a:t>
            </a:r>
          </a:p>
          <a:p>
            <a:r>
              <a:rPr kumimoji="1" lang="en-US" altLang="ja-JP" dirty="0"/>
              <a:t>AUX1-4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88486" y="768869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オシロスコープで確認すること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59833" y="4609871"/>
            <a:ext cx="8941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注意点：トレーナーケーブルで接続する場合（</a:t>
            </a:r>
            <a:r>
              <a:rPr kumimoji="1" lang="en-US" altLang="ja-JP" dirty="0" err="1"/>
              <a:t>ESP</a:t>
            </a:r>
            <a:r>
              <a:rPr lang="en-US" altLang="ja-JP" dirty="0" err="1"/>
              <a:t>r</a:t>
            </a:r>
            <a:r>
              <a:rPr lang="ja-JP" altLang="en-US" dirty="0"/>
              <a:t>を使う場合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MATLAB</a:t>
            </a:r>
            <a:r>
              <a:rPr lang="ja-JP" altLang="en-US" dirty="0"/>
              <a:t>から送信する信号</a:t>
            </a:r>
            <a:r>
              <a:rPr lang="en-US" altLang="ja-JP" dirty="0"/>
              <a:t>(0-1000)</a:t>
            </a:r>
            <a:r>
              <a:rPr lang="ja-JP" altLang="en-US" dirty="0"/>
              <a:t>が以下の</a:t>
            </a:r>
            <a:r>
              <a:rPr lang="en-US" altLang="ja-JP" dirty="0"/>
              <a:t>PPM</a:t>
            </a:r>
            <a:r>
              <a:rPr lang="ja-JP" altLang="en-US" dirty="0"/>
              <a:t>の</a:t>
            </a:r>
            <a:r>
              <a:rPr lang="en-US" altLang="ja-JP" dirty="0"/>
              <a:t>HIGH</a:t>
            </a:r>
            <a:r>
              <a:rPr lang="ja-JP" altLang="en-US" dirty="0"/>
              <a:t>幅に対応</a:t>
            </a:r>
            <a:endParaRPr lang="en-US" altLang="ja-JP" dirty="0"/>
          </a:p>
          <a:p>
            <a:r>
              <a:rPr lang="en-US" altLang="ja-JP" dirty="0"/>
              <a:t>1-8 CH </a:t>
            </a:r>
            <a:r>
              <a:rPr lang="ja-JP" altLang="en-US" dirty="0"/>
              <a:t>： </a:t>
            </a:r>
            <a:r>
              <a:rPr lang="en-US" altLang="ja-JP" dirty="0"/>
              <a:t>600 - 1600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HIGH</a:t>
            </a:r>
            <a:r>
              <a:rPr kumimoji="1" lang="ja-JP" altLang="en-US" dirty="0"/>
              <a:t>幅（</a:t>
            </a:r>
            <a:r>
              <a:rPr lang="en-US" altLang="ja-JP" dirty="0"/>
              <a:t>6</a:t>
            </a:r>
            <a:r>
              <a:rPr kumimoji="1" lang="en-US" altLang="ja-JP" dirty="0"/>
              <a:t>00-1600</a:t>
            </a:r>
            <a:r>
              <a:rPr kumimoji="1" lang="ja-JP" altLang="en-US" dirty="0"/>
              <a:t>）が</a:t>
            </a:r>
            <a:r>
              <a:rPr kumimoji="1" lang="en-US" altLang="ja-JP" dirty="0"/>
              <a:t>FC</a:t>
            </a:r>
            <a:r>
              <a:rPr kumimoji="1" lang="ja-JP" altLang="en-US" dirty="0"/>
              <a:t>上のスロットルに以下のように対応</a:t>
            </a:r>
            <a:endParaRPr kumimoji="1" lang="en-US" altLang="ja-JP" dirty="0"/>
          </a:p>
          <a:p>
            <a:r>
              <a:rPr kumimoji="1" lang="en-US" altLang="ja-JP" dirty="0"/>
              <a:t>1-8 CH </a:t>
            </a:r>
            <a:r>
              <a:rPr kumimoji="1" lang="ja-JP" altLang="en-US" dirty="0"/>
              <a:t>： </a:t>
            </a:r>
            <a:r>
              <a:rPr kumimoji="1" lang="en-US" altLang="ja-JP" dirty="0"/>
              <a:t>1</a:t>
            </a:r>
            <a:r>
              <a:rPr lang="en-US" altLang="ja-JP" dirty="0"/>
              <a:t>000 - 2000</a:t>
            </a:r>
          </a:p>
          <a:p>
            <a:r>
              <a:rPr lang="ja-JP" altLang="en-US" dirty="0"/>
              <a:t>・上記を合わせて</a:t>
            </a:r>
            <a:r>
              <a:rPr lang="en-US" altLang="ja-JP" dirty="0"/>
              <a:t>MATLAB</a:t>
            </a:r>
            <a:r>
              <a:rPr lang="ja-JP" altLang="en-US" dirty="0"/>
              <a:t>信号</a:t>
            </a:r>
            <a:r>
              <a:rPr lang="en-US" altLang="ja-JP" dirty="0"/>
              <a:t>(0-1000)</a:t>
            </a:r>
            <a:r>
              <a:rPr lang="ja-JP" altLang="en-US" dirty="0"/>
              <a:t>から</a:t>
            </a:r>
            <a:r>
              <a:rPr lang="en-US" altLang="ja-JP" dirty="0"/>
              <a:t>FC</a:t>
            </a:r>
            <a:r>
              <a:rPr lang="ja-JP" altLang="en-US" dirty="0"/>
              <a:t>上のスロットル</a:t>
            </a:r>
            <a:r>
              <a:rPr lang="en-US" altLang="ja-JP" dirty="0"/>
              <a:t>(1000-2000)</a:t>
            </a:r>
            <a:r>
              <a:rPr lang="ja-JP" altLang="en-US" dirty="0"/>
              <a:t>に対応</a:t>
            </a:r>
            <a:endParaRPr lang="en-US" altLang="ja-JP" dirty="0"/>
          </a:p>
        </p:txBody>
      </p:sp>
      <p:pic>
        <p:nvPicPr>
          <p:cNvPr id="9" name="図 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0747A2C-A3E3-9C16-1ABC-AD3738B6A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05" y="667667"/>
            <a:ext cx="4804116" cy="3603087"/>
          </a:xfrm>
          <a:prstGeom prst="rect">
            <a:avLst/>
          </a:prstGeom>
        </p:spPr>
      </p:pic>
      <p:pic>
        <p:nvPicPr>
          <p:cNvPr id="11" name="図 10" descr="座る, テーブル, 横たわる, 電話 が含まれている画像&#10;&#10;自動的に生成された説明">
            <a:extLst>
              <a:ext uri="{FF2B5EF4-FFF2-40B4-BE49-F238E27FC236}">
                <a16:creationId xmlns:a16="http://schemas.microsoft.com/office/drawing/2014/main" id="{14F4A758-D419-C69E-9AA2-62F870AE6E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5" t="38683" r="37329" b="35736"/>
          <a:stretch/>
        </p:blipFill>
        <p:spPr>
          <a:xfrm rot="16200000">
            <a:off x="9667711" y="5106346"/>
            <a:ext cx="1942139" cy="1375650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B75CFB4B-E26D-311E-6DA7-D96E37527263}"/>
              </a:ext>
            </a:extLst>
          </p:cNvPr>
          <p:cNvSpPr/>
          <p:nvPr/>
        </p:nvSpPr>
        <p:spPr>
          <a:xfrm>
            <a:off x="10682130" y="5256285"/>
            <a:ext cx="109002" cy="1029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5B5898-59B7-58D7-B7E1-AC4C2627D9FE}"/>
              </a:ext>
            </a:extLst>
          </p:cNvPr>
          <p:cNvSpPr txBox="1"/>
          <p:nvPr/>
        </p:nvSpPr>
        <p:spPr>
          <a:xfrm>
            <a:off x="10395778" y="4886953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highlight>
                  <a:srgbClr val="EBF1E9"/>
                </a:highlight>
              </a:rPr>
              <a:t>GND</a:t>
            </a:r>
            <a:endParaRPr kumimoji="1" lang="ja-JP" altLang="en-US" dirty="0">
              <a:solidFill>
                <a:schemeClr val="accent2"/>
              </a:solidFill>
              <a:highlight>
                <a:srgbClr val="EBF1E9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1A9B9A-90F5-2C25-EDA7-2E7C1D689311}"/>
              </a:ext>
            </a:extLst>
          </p:cNvPr>
          <p:cNvSpPr txBox="1"/>
          <p:nvPr/>
        </p:nvSpPr>
        <p:spPr>
          <a:xfrm>
            <a:off x="10876916" y="5424839"/>
            <a:ext cx="79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  <a:highlight>
                  <a:srgbClr val="EBF1E9"/>
                </a:highlight>
              </a:rPr>
              <a:t>PPM</a:t>
            </a:r>
            <a:endParaRPr kumimoji="1" lang="ja-JP" altLang="en-US" dirty="0">
              <a:solidFill>
                <a:schemeClr val="accent2"/>
              </a:solidFill>
              <a:highlight>
                <a:srgbClr val="EBF1E9"/>
              </a:highlight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8EB8AE7-6120-3EA5-A8BC-B00BE49ACFA3}"/>
              </a:ext>
            </a:extLst>
          </p:cNvPr>
          <p:cNvSpPr/>
          <p:nvPr/>
        </p:nvSpPr>
        <p:spPr>
          <a:xfrm>
            <a:off x="10767914" y="5414741"/>
            <a:ext cx="109002" cy="1029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41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reate-it-myself.com/wp-content/uploads/study-ppm-spec-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47" y="1254068"/>
            <a:ext cx="62484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5213684" y="6546867"/>
            <a:ext cx="7066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https://create-it-myself.com/research/study-ppm-spec/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62773" y="2253347"/>
            <a:ext cx="393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PPM</a:t>
            </a:r>
            <a:r>
              <a:rPr kumimoji="1" lang="ja-JP" altLang="en-US" dirty="0"/>
              <a:t>設定：</a:t>
            </a:r>
            <a:r>
              <a:rPr kumimoji="1" lang="en-US" altLang="ja-JP" dirty="0"/>
              <a:t>Down pulse</a:t>
            </a:r>
          </a:p>
          <a:p>
            <a:r>
              <a:rPr kumimoji="1" lang="en-US" altLang="ja-JP" dirty="0"/>
              <a:t>PPM</a:t>
            </a:r>
            <a:r>
              <a:rPr kumimoji="1" lang="ja-JP" altLang="en-US" dirty="0"/>
              <a:t>フレーム幅：</a:t>
            </a:r>
            <a:r>
              <a:rPr kumimoji="1" lang="en-US" altLang="ja-JP" dirty="0">
                <a:solidFill>
                  <a:srgbClr val="FF0000"/>
                </a:solidFill>
              </a:rPr>
              <a:t>22.5 </a:t>
            </a:r>
            <a:r>
              <a:rPr kumimoji="1" lang="en-US" altLang="ja-JP" dirty="0" err="1">
                <a:solidFill>
                  <a:srgbClr val="FF0000"/>
                </a:solidFill>
              </a:rPr>
              <a:t>ms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LOW</a:t>
            </a:r>
            <a:r>
              <a:rPr kumimoji="1" lang="ja-JP" altLang="en-US" dirty="0"/>
              <a:t>パルス幅：</a:t>
            </a:r>
            <a:r>
              <a:rPr lang="en-US" altLang="ja-JP" dirty="0"/>
              <a:t>0.4 </a:t>
            </a:r>
            <a:r>
              <a:rPr lang="en-US" altLang="ja-JP" dirty="0" err="1"/>
              <a:t>ms</a:t>
            </a:r>
            <a:endParaRPr kumimoji="1" lang="en-US" altLang="ja-JP" dirty="0"/>
          </a:p>
          <a:p>
            <a:r>
              <a:rPr lang="en-US" altLang="ja-JP" dirty="0"/>
              <a:t>CH</a:t>
            </a:r>
            <a:r>
              <a:rPr lang="ja-JP" altLang="en-US" dirty="0"/>
              <a:t>数：８</a:t>
            </a:r>
            <a:endParaRPr lang="en-US" altLang="ja-JP" dirty="0"/>
          </a:p>
          <a:p>
            <a:r>
              <a:rPr kumimoji="1" lang="ja-JP" altLang="en-US" dirty="0"/>
              <a:t>チャンネル幅：</a:t>
            </a:r>
            <a:r>
              <a:rPr kumimoji="1" lang="en-US" altLang="ja-JP" dirty="0"/>
              <a:t>1ms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2ms</a:t>
            </a:r>
          </a:p>
          <a:p>
            <a:r>
              <a:rPr lang="ja-JP" altLang="en-US" dirty="0"/>
              <a:t>信号成分は </a:t>
            </a:r>
            <a:r>
              <a:rPr lang="en-US" altLang="ja-JP" dirty="0"/>
              <a:t> 0.6 </a:t>
            </a:r>
            <a:r>
              <a:rPr lang="en-US" altLang="ja-JP" dirty="0" err="1"/>
              <a:t>ms</a:t>
            </a:r>
            <a:r>
              <a:rPr lang="en-US" altLang="ja-JP" dirty="0"/>
              <a:t> </a:t>
            </a:r>
            <a:r>
              <a:rPr lang="ja-JP" altLang="en-US" dirty="0"/>
              <a:t>～ </a:t>
            </a:r>
            <a:r>
              <a:rPr lang="en-US" altLang="ja-JP" dirty="0"/>
              <a:t>1600 </a:t>
            </a:r>
            <a:r>
              <a:rPr lang="en-US" altLang="ja-JP" dirty="0" err="1"/>
              <a:t>ms</a:t>
            </a:r>
            <a:r>
              <a:rPr kumimoji="1" lang="en-US" altLang="ja-JP" dirty="0"/>
              <a:t>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867" y="73781"/>
            <a:ext cx="1188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PPM</a:t>
            </a:r>
            <a:r>
              <a:rPr lang="ja-JP" altLang="en-US" sz="4800" dirty="0"/>
              <a:t>仕様：</a:t>
            </a:r>
            <a:r>
              <a:rPr lang="en-US" altLang="ja-JP" sz="4800" dirty="0"/>
              <a:t>Transmitter </a:t>
            </a:r>
            <a:r>
              <a:rPr lang="ja-JP" altLang="en-US" sz="4800" dirty="0"/>
              <a:t>システムの場合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59526" y="2253347"/>
            <a:ext cx="405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r>
              <a:rPr lang="en-US" altLang="ja-JP" dirty="0"/>
              <a:t>Roll, Pitch, Throttle, Yaw</a:t>
            </a:r>
          </a:p>
          <a:p>
            <a:r>
              <a:rPr kumimoji="1" lang="en-US" altLang="ja-JP" dirty="0"/>
              <a:t>AUX1-4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29764" y="873810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オシロスコープで確認すること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90965" y="3984609"/>
            <a:ext cx="8941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注意点：</a:t>
            </a:r>
            <a:r>
              <a:rPr kumimoji="1" lang="en-US" altLang="ja-JP" dirty="0">
                <a:solidFill>
                  <a:srgbClr val="FF0000"/>
                </a:solidFill>
              </a:rPr>
              <a:t>T10J</a:t>
            </a:r>
            <a:r>
              <a:rPr kumimoji="1" lang="ja-JP" altLang="en-US" dirty="0">
                <a:solidFill>
                  <a:srgbClr val="FF0000"/>
                </a:solidFill>
              </a:rPr>
              <a:t>へのトレーナーコードでの通信と違い</a:t>
            </a:r>
            <a:r>
              <a:rPr kumimoji="1" lang="en-US" altLang="ja-JP" dirty="0">
                <a:solidFill>
                  <a:srgbClr val="FF0000"/>
                </a:solidFill>
              </a:rPr>
              <a:t>HIGH</a:t>
            </a:r>
            <a:r>
              <a:rPr kumimoji="1" lang="ja-JP" altLang="en-US" dirty="0">
                <a:solidFill>
                  <a:srgbClr val="FF0000"/>
                </a:solidFill>
              </a:rPr>
              <a:t>幅の対応が逆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・</a:t>
            </a:r>
            <a:r>
              <a:rPr lang="en-US" altLang="ja-JP" dirty="0"/>
              <a:t>MATLAB</a:t>
            </a:r>
            <a:r>
              <a:rPr lang="ja-JP" altLang="en-US" dirty="0"/>
              <a:t>から送信する信号</a:t>
            </a:r>
            <a:r>
              <a:rPr lang="en-US" altLang="ja-JP" dirty="0"/>
              <a:t>(0-1000)</a:t>
            </a:r>
            <a:r>
              <a:rPr lang="ja-JP" altLang="en-US" dirty="0"/>
              <a:t>が以下の</a:t>
            </a:r>
            <a:r>
              <a:rPr lang="en-US" altLang="ja-JP" dirty="0"/>
              <a:t>PPM</a:t>
            </a:r>
            <a:r>
              <a:rPr lang="ja-JP" altLang="en-US" dirty="0"/>
              <a:t>の</a:t>
            </a:r>
            <a:r>
              <a:rPr lang="en-US" altLang="ja-JP" dirty="0"/>
              <a:t>HIGH</a:t>
            </a:r>
            <a:r>
              <a:rPr lang="ja-JP" altLang="en-US" dirty="0"/>
              <a:t>幅に対応</a:t>
            </a:r>
            <a:endParaRPr lang="en-US" altLang="ja-JP" dirty="0"/>
          </a:p>
          <a:p>
            <a:r>
              <a:rPr lang="en-US" altLang="ja-JP" dirty="0"/>
              <a:t>1-8 CH </a:t>
            </a:r>
            <a:r>
              <a:rPr lang="ja-JP" altLang="en-US" dirty="0"/>
              <a:t>： </a:t>
            </a:r>
            <a:r>
              <a:rPr lang="en-US" altLang="ja-JP" dirty="0"/>
              <a:t>1600 - 600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HIGH</a:t>
            </a:r>
            <a:r>
              <a:rPr kumimoji="1" lang="ja-JP" altLang="en-US" dirty="0"/>
              <a:t>幅（</a:t>
            </a:r>
            <a:r>
              <a:rPr lang="en-US" altLang="ja-JP" dirty="0"/>
              <a:t>16</a:t>
            </a:r>
            <a:r>
              <a:rPr kumimoji="1" lang="en-US" altLang="ja-JP" dirty="0"/>
              <a:t>00-600</a:t>
            </a:r>
            <a:r>
              <a:rPr kumimoji="1" lang="ja-JP" altLang="en-US" dirty="0"/>
              <a:t>）が</a:t>
            </a:r>
            <a:r>
              <a:rPr kumimoji="1" lang="en-US" altLang="ja-JP" dirty="0"/>
              <a:t>FC</a:t>
            </a:r>
            <a:r>
              <a:rPr kumimoji="1" lang="ja-JP" altLang="en-US" dirty="0"/>
              <a:t>上のスロットルに以下のように対応</a:t>
            </a:r>
            <a:endParaRPr kumimoji="1" lang="en-US" altLang="ja-JP" dirty="0"/>
          </a:p>
          <a:p>
            <a:r>
              <a:rPr kumimoji="1" lang="en-US" altLang="ja-JP" dirty="0"/>
              <a:t>1-8 CH </a:t>
            </a:r>
            <a:r>
              <a:rPr kumimoji="1" lang="ja-JP" altLang="en-US" dirty="0"/>
              <a:t>： </a:t>
            </a:r>
            <a:r>
              <a:rPr kumimoji="1" lang="en-US" altLang="ja-JP" dirty="0"/>
              <a:t>1</a:t>
            </a:r>
            <a:r>
              <a:rPr lang="en-US" altLang="ja-JP" dirty="0"/>
              <a:t>000 - 2000</a:t>
            </a:r>
          </a:p>
          <a:p>
            <a:r>
              <a:rPr lang="ja-JP" altLang="en-US" dirty="0"/>
              <a:t>・上記を合わせて</a:t>
            </a:r>
            <a:r>
              <a:rPr lang="en-US" altLang="ja-JP" dirty="0"/>
              <a:t>MATLAB</a:t>
            </a:r>
            <a:r>
              <a:rPr lang="ja-JP" altLang="en-US" dirty="0"/>
              <a:t>信号</a:t>
            </a:r>
            <a:r>
              <a:rPr lang="en-US" altLang="ja-JP" dirty="0"/>
              <a:t>(0-1000)</a:t>
            </a:r>
            <a:r>
              <a:rPr lang="ja-JP" altLang="en-US" dirty="0"/>
              <a:t>から</a:t>
            </a:r>
            <a:r>
              <a:rPr lang="en-US" altLang="ja-JP" dirty="0"/>
              <a:t>FC</a:t>
            </a:r>
            <a:r>
              <a:rPr lang="ja-JP" altLang="en-US" dirty="0"/>
              <a:t>上のスロットル</a:t>
            </a:r>
            <a:r>
              <a:rPr lang="en-US" altLang="ja-JP" dirty="0"/>
              <a:t>(1000-2000)</a:t>
            </a:r>
            <a:r>
              <a:rPr lang="ja-JP" altLang="en-US" dirty="0"/>
              <a:t>に対応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注：</a:t>
            </a:r>
            <a:r>
              <a:rPr lang="en-US" altLang="ja-JP" dirty="0" err="1"/>
              <a:t>Arduino_serial_PPM.ino</a:t>
            </a:r>
            <a:r>
              <a:rPr lang="en-US" altLang="ja-JP" dirty="0"/>
              <a:t> </a:t>
            </a:r>
            <a:r>
              <a:rPr lang="ja-JP" altLang="en-US" dirty="0"/>
              <a:t>では</a:t>
            </a:r>
            <a:r>
              <a:rPr lang="en-US" altLang="ja-JP" dirty="0">
                <a:solidFill>
                  <a:srgbClr val="FF0000"/>
                </a:solidFill>
              </a:rPr>
              <a:t>1CH</a:t>
            </a:r>
            <a:r>
              <a:rPr lang="ja-JP" altLang="en-US" dirty="0">
                <a:solidFill>
                  <a:srgbClr val="FF0000"/>
                </a:solidFill>
              </a:rPr>
              <a:t>だけ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ja-JP" altLang="en-US" dirty="0">
                <a:solidFill>
                  <a:srgbClr val="FF0000"/>
                </a:solidFill>
              </a:rPr>
              <a:t>を足している</a:t>
            </a:r>
            <a:r>
              <a:rPr lang="ja-JP" altLang="en-US" dirty="0"/>
              <a:t>．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/>
              <a:t>betaflight</a:t>
            </a:r>
            <a:r>
              <a:rPr lang="ja-JP" altLang="en-US" dirty="0"/>
              <a:t>で確認したときに</a:t>
            </a:r>
            <a:r>
              <a:rPr lang="en-US" altLang="ja-JP" dirty="0">
                <a:solidFill>
                  <a:srgbClr val="FF0000"/>
                </a:solidFill>
              </a:rPr>
              <a:t>CH5=1000(arming)</a:t>
            </a:r>
            <a:r>
              <a:rPr lang="ja-JP" altLang="en-US" dirty="0">
                <a:solidFill>
                  <a:srgbClr val="FF0000"/>
                </a:solidFill>
              </a:rPr>
              <a:t>時にこの方が正確な値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6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正常な状態</a:t>
            </a:r>
            <a:r>
              <a:rPr kumimoji="1" lang="en-US" altLang="ja-JP" dirty="0"/>
              <a:t>】</a:t>
            </a:r>
          </a:p>
          <a:p>
            <a:r>
              <a:rPr kumimoji="1" lang="en-US" altLang="ja-JP" dirty="0"/>
              <a:t>Transmitter</a:t>
            </a:r>
            <a:r>
              <a:rPr kumimoji="1" lang="ja-JP" altLang="en-US" dirty="0"/>
              <a:t>の赤</a:t>
            </a:r>
            <a:r>
              <a:rPr kumimoji="1" lang="en-US" altLang="ja-JP" dirty="0"/>
              <a:t>LED</a:t>
            </a:r>
            <a:r>
              <a:rPr kumimoji="1" lang="ja-JP" altLang="en-US" dirty="0"/>
              <a:t>が点灯</a:t>
            </a:r>
            <a:endParaRPr kumimoji="1" lang="en-US" altLang="ja-JP" dirty="0"/>
          </a:p>
          <a:p>
            <a:r>
              <a:rPr lang="en-US" altLang="ja-JP" dirty="0"/>
              <a:t>Arduino onboard </a:t>
            </a:r>
            <a:r>
              <a:rPr lang="ja-JP" altLang="en-US" dirty="0"/>
              <a:t>（緑）</a:t>
            </a:r>
            <a:r>
              <a:rPr lang="en-US" altLang="ja-JP" dirty="0"/>
              <a:t>LED </a:t>
            </a:r>
            <a:r>
              <a:rPr lang="ja-JP" altLang="en-US" dirty="0"/>
              <a:t>点灯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異常時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Transmitter </a:t>
            </a:r>
            <a:r>
              <a:rPr lang="ja-JP" altLang="en-US" dirty="0"/>
              <a:t>赤</a:t>
            </a:r>
            <a:r>
              <a:rPr lang="en-US" altLang="ja-JP" dirty="0"/>
              <a:t>LED</a:t>
            </a:r>
            <a:r>
              <a:rPr lang="ja-JP" altLang="en-US" dirty="0"/>
              <a:t>点滅（</a:t>
            </a:r>
            <a:r>
              <a:rPr lang="en-US" altLang="ja-JP" dirty="0"/>
              <a:t>2Hz</a:t>
            </a:r>
            <a:r>
              <a:rPr lang="ja-JP" altLang="en-US" dirty="0"/>
              <a:t>程度）：</a:t>
            </a:r>
            <a:r>
              <a:rPr lang="en-US" altLang="ja-JP" dirty="0"/>
              <a:t>ppm</a:t>
            </a:r>
            <a:r>
              <a:rPr lang="ja-JP" altLang="en-US" dirty="0"/>
              <a:t>が不適切</a:t>
            </a:r>
          </a:p>
          <a:p>
            <a:r>
              <a:rPr lang="en-US" altLang="ja-JP" dirty="0"/>
              <a:t>Transmitter </a:t>
            </a:r>
            <a:r>
              <a:rPr lang="ja-JP" altLang="en-US" dirty="0"/>
              <a:t>赤緑</a:t>
            </a:r>
            <a:r>
              <a:rPr lang="en-US" altLang="ja-JP" dirty="0"/>
              <a:t>LED</a:t>
            </a:r>
            <a:r>
              <a:rPr lang="ja-JP" altLang="en-US" dirty="0"/>
              <a:t>消灯：電力不足</a:t>
            </a:r>
          </a:p>
          <a:p>
            <a:r>
              <a:rPr lang="en-US" altLang="ja-JP" dirty="0"/>
              <a:t>Arduino onboard </a:t>
            </a:r>
            <a:r>
              <a:rPr lang="ja-JP" altLang="en-US" dirty="0"/>
              <a:t>（緑）</a:t>
            </a:r>
            <a:r>
              <a:rPr lang="en-US" altLang="ja-JP" dirty="0"/>
              <a:t>LED </a:t>
            </a:r>
            <a:r>
              <a:rPr lang="ja-JP" altLang="en-US" dirty="0"/>
              <a:t>消灯：緊急時モード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867" y="73781"/>
            <a:ext cx="4464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デバッグ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16553</TotalTime>
  <Words>968</Words>
  <Application>Microsoft Office PowerPoint</Application>
  <PresentationFormat>ワイド画面</PresentationFormat>
  <Paragraphs>128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sekiguchi</dc:creator>
  <cp:lastModifiedBy>g2112093</cp:lastModifiedBy>
  <cp:revision>187</cp:revision>
  <cp:lastPrinted>2021-12-07T10:38:18Z</cp:lastPrinted>
  <dcterms:created xsi:type="dcterms:W3CDTF">2021-06-16T09:17:33Z</dcterms:created>
  <dcterms:modified xsi:type="dcterms:W3CDTF">2024-05-14T06:45:47Z</dcterms:modified>
</cp:coreProperties>
</file>