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40" r:id="rId1"/>
  </p:sldMasterIdLst>
  <p:notesMasterIdLst>
    <p:notesMasterId r:id="rId6"/>
  </p:notesMasterIdLst>
  <p:sldIdLst>
    <p:sldId id="256" r:id="rId2"/>
    <p:sldId id="379" r:id="rId3"/>
    <p:sldId id="380" r:id="rId4"/>
    <p:sldId id="38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1014157" initials="b" lastIdx="8" clrIdx="0">
    <p:extLst>
      <p:ext uri="{19B8F6BF-5375-455C-9EA6-DF929625EA0E}">
        <p15:presenceInfo xmlns:p15="http://schemas.microsoft.com/office/powerpoint/2012/main" userId="b101415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BC"/>
    <a:srgbClr val="0070C0"/>
    <a:srgbClr val="0066BB"/>
    <a:srgbClr val="4A9AD2"/>
    <a:srgbClr val="2C89CB"/>
    <a:srgbClr val="E267CB"/>
    <a:srgbClr val="DE3B47"/>
    <a:srgbClr val="FF5050"/>
    <a:srgbClr val="4F7CA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4" autoAdjust="0"/>
    <p:restoredTop sz="90517" autoAdjust="0"/>
  </p:normalViewPr>
  <p:slideViewPr>
    <p:cSldViewPr snapToGrid="0">
      <p:cViewPr varScale="1">
        <p:scale>
          <a:sx n="66" d="100"/>
          <a:sy n="66" d="100"/>
        </p:scale>
        <p:origin x="124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A9C85-ABDC-460E-960C-5EEC65DD15F2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FA443-E4AA-4D62-B0AD-10C56D988B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25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020D2-B7E4-4E84-992C-3EE966C3973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355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020D2-B7E4-4E84-992C-3EE966C3973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964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020D2-B7E4-4E84-992C-3EE966C3973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0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B636-54E2-4A32-B82B-7AA7AC8A729D}" type="datetime1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35B4-BCE5-4EF7-86DB-ADC92E670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89C616D-78BA-40BB-8756-0C7EAEA3EABE}"/>
              </a:ext>
            </a:extLst>
          </p:cNvPr>
          <p:cNvSpPr/>
          <p:nvPr userDrawn="1"/>
        </p:nvSpPr>
        <p:spPr>
          <a:xfrm>
            <a:off x="0" y="1"/>
            <a:ext cx="9144000" cy="1089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79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B949-4DC9-42E7-8EC3-AF1A17006B3D}" type="datetime1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35B4-BCE5-4EF7-86DB-ADC92E670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16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ACCD-FF03-4489-94C8-30FE1F141840}" type="datetime1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35B4-BCE5-4EF7-86DB-ADC92E670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98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1FEF3EB-CFD0-445B-93D1-B67A281AA056}"/>
              </a:ext>
            </a:extLst>
          </p:cNvPr>
          <p:cNvSpPr/>
          <p:nvPr userDrawn="1"/>
        </p:nvSpPr>
        <p:spPr>
          <a:xfrm>
            <a:off x="0" y="1"/>
            <a:ext cx="9144000" cy="1089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42CC-DE8B-41A4-A261-08AA3A15256D}" type="datetime1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35B4-BCE5-4EF7-86DB-ADC92E670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89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1957-2E33-4919-A492-C96E026564C3}" type="datetime1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35B4-BCE5-4EF7-86DB-ADC92E670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C671FEE-4DCB-426B-B7D8-F2B9BC300A3E}"/>
              </a:ext>
            </a:extLst>
          </p:cNvPr>
          <p:cNvSpPr/>
          <p:nvPr userDrawn="1"/>
        </p:nvSpPr>
        <p:spPr>
          <a:xfrm>
            <a:off x="0" y="1"/>
            <a:ext cx="9144000" cy="1089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25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18A3-65E2-466D-994B-78352DB73101}" type="datetime1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35B4-BCE5-4EF7-86DB-ADC92E670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00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438D-07C4-4A86-B069-861CC1A00C41}" type="datetime1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35B4-BCE5-4EF7-86DB-ADC92E670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95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4D4DA7-A1D6-4252-B5B9-4F0AE0397D58}"/>
              </a:ext>
            </a:extLst>
          </p:cNvPr>
          <p:cNvSpPr/>
          <p:nvPr userDrawn="1"/>
        </p:nvSpPr>
        <p:spPr>
          <a:xfrm>
            <a:off x="0" y="1"/>
            <a:ext cx="9144000" cy="1089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A37F-9B96-4C02-ACE4-B581D5661C3C}" type="datetime1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35B4-BCE5-4EF7-86DB-ADC92E670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757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F39A-C6FF-469A-96A7-B0AB3665C047}" type="datetime1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35B4-BCE5-4EF7-86DB-ADC92E670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20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5174-6171-42A3-BC67-96F94DB69467}" type="datetime1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35B4-BCE5-4EF7-86DB-ADC92E670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64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F2ED-4E9F-4E7E-A569-1ACE98926331}" type="datetime1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35B4-BCE5-4EF7-86DB-ADC92E670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15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DECE4-DADB-4916-99CC-50ED2714915A}" type="datetime1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635B4-BCE5-4EF7-86DB-ADC92E670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60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5307" y="1002764"/>
            <a:ext cx="7933386" cy="3495348"/>
          </a:xfrm>
        </p:spPr>
        <p:txBody>
          <a:bodyPr>
            <a:normAutofit/>
          </a:bodyPr>
          <a:lstStyle/>
          <a:p>
            <a:r>
              <a:rPr kumimoji="1" lang="ja-JP" alt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知能システムプログラミング</a:t>
            </a:r>
            <a:b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-XOR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関数の学習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b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709786"/>
            <a:ext cx="6858000" cy="1344272"/>
          </a:xfrm>
        </p:spPr>
        <p:txBody>
          <a:bodyPr>
            <a:normAutofit/>
          </a:bodyPr>
          <a:lstStyle/>
          <a:p>
            <a:endParaRPr lang="en-US" altLang="ja-JP" dirty="0"/>
          </a:p>
          <a:p>
            <a:r>
              <a:rPr lang="en-US" altLang="ja-JP" dirty="0"/>
              <a:t>g2118016</a:t>
            </a:r>
            <a:r>
              <a:rPr lang="ja-JP" altLang="en-US" dirty="0"/>
              <a:t>　齊川聡基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6054058"/>
            <a:ext cx="3086100" cy="80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8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F9CFB-2044-48CE-BADC-6D794E8A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90316"/>
            <a:ext cx="7886700" cy="633359"/>
          </a:xfrm>
        </p:spPr>
        <p:txBody>
          <a:bodyPr/>
          <a:lstStyle/>
          <a:p>
            <a:r>
              <a:rPr lang="ja-JP" altLang="en-US" dirty="0"/>
              <a:t>私の研究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1BCEF2-E123-4B6E-86B2-904D6EA2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4183"/>
            <a:ext cx="9144000" cy="573381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学習データ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　入力：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[0, 0], [0, 1], [1, 0], [1, 1]</a:t>
            </a: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　正解：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[0], [1], [1], [0]</a:t>
            </a:r>
          </a:p>
          <a:p>
            <a:pPr marL="0" indent="0">
              <a:buNone/>
            </a:pP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構造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　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- 2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層のニューラルネット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　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ユニット数：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2-2-1</a:t>
            </a: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　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ja-JP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ＭＳ Ｐゴシック" panose="020B0600070205080204" pitchFamily="50" charset="-128"/>
              </a:rPr>
              <a:t>誤差逆伝播法を用いて重み更新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　損失関数：平均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乗誤差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lv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　</a:t>
            </a:r>
            <a:r>
              <a:rPr lang="ja-JP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ＭＳ Ｐゴシック" panose="020B0600070205080204" pitchFamily="50" charset="-128"/>
              </a:rPr>
              <a:t>活性化関数：シグモイド関数（中間層）</a:t>
            </a:r>
            <a:endParaRPr lang="en-US" altLang="ja-JP" dirty="0">
              <a:solidFill>
                <a:prstClr val="black">
                  <a:lumMod val="75000"/>
                  <a:lumOff val="25000"/>
                </a:prstClr>
              </a:solidFill>
              <a:latin typeface="ＭＳ Ｐゴシック" panose="020B0600070205080204" pitchFamily="50" charset="-128"/>
            </a:endParaRPr>
          </a:p>
          <a:p>
            <a:pPr marL="0" lvl="0" indent="0">
              <a:buNone/>
            </a:pP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  <a:latin typeface="ＭＳ Ｐゴシック" panose="020B0600070205080204" pitchFamily="50" charset="-128"/>
              </a:rPr>
              <a:t>		</a:t>
            </a:r>
            <a:r>
              <a:rPr lang="ja-JP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ＭＳ Ｐゴシック" panose="020B0600070205080204" pitchFamily="50" charset="-128"/>
              </a:rPr>
              <a:t>　　 恒等関数（出力層）</a:t>
            </a:r>
            <a:endParaRPr lang="en-US" altLang="ja-JP" dirty="0">
              <a:solidFill>
                <a:prstClr val="black">
                  <a:lumMod val="75000"/>
                  <a:lumOff val="25000"/>
                </a:prstClr>
              </a:solidFill>
              <a:latin typeface="ＭＳ Ｐゴシック" panose="020B0600070205080204" pitchFamily="50" charset="-128"/>
            </a:endParaRPr>
          </a:p>
          <a:p>
            <a:pPr marL="0" lvl="0" indent="0">
              <a:buNone/>
            </a:pP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学習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　学習回数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10000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回以上　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or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訓練誤差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0.001%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未満になるまで学習　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None/>
            </a:pPr>
            <a:endParaRPr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B441678B-0898-49B9-89A4-4033775F49A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kumimoji="1" sz="33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800" dirty="0"/>
              <a:t>XOR</a:t>
            </a:r>
            <a:r>
              <a:rPr lang="ja-JP" altLang="en-US" sz="4800" dirty="0"/>
              <a:t>関数の学習</a:t>
            </a: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04A6083E-4177-4B1E-AF20-0890CFF5E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67" y="2473410"/>
            <a:ext cx="4058333" cy="305604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41797BD-7F2A-4ED4-8CD7-3E85706C017D}"/>
              </a:ext>
            </a:extLst>
          </p:cNvPr>
          <p:cNvSpPr txBox="1"/>
          <p:nvPr/>
        </p:nvSpPr>
        <p:spPr>
          <a:xfrm>
            <a:off x="6413220" y="2237200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シグモイド関数</a:t>
            </a:r>
          </a:p>
        </p:txBody>
      </p:sp>
    </p:spTree>
    <p:extLst>
      <p:ext uri="{BB962C8B-B14F-4D97-AF65-F5344CB8AC3E}">
        <p14:creationId xmlns:p14="http://schemas.microsoft.com/office/powerpoint/2010/main" val="55008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F9CFB-2044-48CE-BADC-6D794E8A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90316"/>
            <a:ext cx="7886700" cy="633359"/>
          </a:xfrm>
        </p:spPr>
        <p:txBody>
          <a:bodyPr/>
          <a:lstStyle/>
          <a:p>
            <a:r>
              <a:rPr lang="ja-JP" altLang="en-US" dirty="0"/>
              <a:t>私の研究</a:t>
            </a:r>
            <a:endParaRPr kumimoji="1" lang="ja-JP" altLang="en-US" dirty="0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B441678B-0898-49B9-89A4-4033775F49A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kumimoji="1" sz="33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dirty="0"/>
              <a:t>学習モデル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6143C9A8-6FD4-4A3B-8AA8-AD1E458EC889}"/>
              </a:ext>
            </a:extLst>
          </p:cNvPr>
          <p:cNvGrpSpPr>
            <a:grpSpLocks noChangeAspect="1"/>
          </p:cNvGrpSpPr>
          <p:nvPr/>
        </p:nvGrpSpPr>
        <p:grpSpPr>
          <a:xfrm>
            <a:off x="301292" y="1325562"/>
            <a:ext cx="8541415" cy="4117373"/>
            <a:chOff x="2586240" y="3780135"/>
            <a:chExt cx="6416094" cy="3077865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4670678A-85F5-4194-8D02-792CD3EFDA8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6240" y="3780135"/>
              <a:ext cx="6416094" cy="3077865"/>
              <a:chOff x="628650" y="3010776"/>
              <a:chExt cx="8019893" cy="3847224"/>
            </a:xfrm>
          </p:grpSpPr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3230DD6B-1725-4F41-AB8E-345F96A1DD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650" y="3010776"/>
                <a:ext cx="8019893" cy="3847224"/>
              </a:xfrm>
              <a:prstGeom prst="rect">
                <a:avLst/>
              </a:prstGeom>
            </p:spPr>
          </p:pic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568286EF-B9FA-4170-9E4A-51D2A1202D10}"/>
                  </a:ext>
                </a:extLst>
              </p:cNvPr>
              <p:cNvSpPr/>
              <p:nvPr/>
            </p:nvSpPr>
            <p:spPr>
              <a:xfrm>
                <a:off x="4043966" y="3940935"/>
                <a:ext cx="824248" cy="3606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39384E19-FDAD-4258-AF3D-165A5D1840A8}"/>
                  </a:ext>
                </a:extLst>
              </p:cNvPr>
              <p:cNvSpPr/>
              <p:nvPr/>
            </p:nvSpPr>
            <p:spPr>
              <a:xfrm>
                <a:off x="4043966" y="5688645"/>
                <a:ext cx="824248" cy="3606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31086B79-7BAD-4404-8EA2-C80E48EC128D}"/>
                </a:ext>
              </a:extLst>
            </p:cNvPr>
            <p:cNvSpPr txBox="1"/>
            <p:nvPr/>
          </p:nvSpPr>
          <p:spPr>
            <a:xfrm>
              <a:off x="5265844" y="5881633"/>
              <a:ext cx="764866" cy="299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sigmoid</a:t>
              </a:r>
              <a:endPara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7B975D2-B3F6-4C46-99F1-8E617D02906C}"/>
              </a:ext>
            </a:extLst>
          </p:cNvPr>
          <p:cNvSpPr txBox="1"/>
          <p:nvPr/>
        </p:nvSpPr>
        <p:spPr>
          <a:xfrm>
            <a:off x="3868510" y="2213881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sigmoid</a:t>
            </a:r>
            <a:endParaRPr kumimoji="1" lang="ja-JP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656DB42C-D695-4C2B-B83D-52359AF650A5}"/>
              </a:ext>
            </a:extLst>
          </p:cNvPr>
          <p:cNvSpPr/>
          <p:nvPr/>
        </p:nvSpPr>
        <p:spPr>
          <a:xfrm rot="5400000">
            <a:off x="598312" y="5063402"/>
            <a:ext cx="655211" cy="12492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中かっこ 17">
            <a:extLst>
              <a:ext uri="{FF2B5EF4-FFF2-40B4-BE49-F238E27FC236}">
                <a16:creationId xmlns:a16="http://schemas.microsoft.com/office/drawing/2014/main" id="{3441AC36-84DC-47B4-A56C-2897200DDA1A}"/>
              </a:ext>
            </a:extLst>
          </p:cNvPr>
          <p:cNvSpPr/>
          <p:nvPr/>
        </p:nvSpPr>
        <p:spPr>
          <a:xfrm rot="5400000">
            <a:off x="3532040" y="4447640"/>
            <a:ext cx="655211" cy="24807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12EE1B41-4DAC-49AD-B642-5F566027AF5E}"/>
              </a:ext>
            </a:extLst>
          </p:cNvPr>
          <p:cNvSpPr/>
          <p:nvPr/>
        </p:nvSpPr>
        <p:spPr>
          <a:xfrm rot="5400000">
            <a:off x="6211355" y="5063402"/>
            <a:ext cx="655211" cy="12492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8F3D47-6E3F-4618-8A10-7D8B7B6BD6E7}"/>
              </a:ext>
            </a:extLst>
          </p:cNvPr>
          <p:cNvSpPr txBox="1"/>
          <p:nvPr/>
        </p:nvSpPr>
        <p:spPr>
          <a:xfrm>
            <a:off x="365687" y="5985836"/>
            <a:ext cx="11512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入力層</a:t>
            </a:r>
            <a:endParaRPr kumimoji="1" lang="en-US" altLang="ja-JP" sz="2400" dirty="0"/>
          </a:p>
          <a:p>
            <a:r>
              <a:rPr kumimoji="1" lang="en-US" altLang="ja-JP" sz="2000" dirty="0"/>
              <a:t>2</a:t>
            </a:r>
            <a:r>
              <a:rPr kumimoji="1" lang="ja-JP" altLang="en-US" sz="2000" dirty="0"/>
              <a:t>ユニット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236342C-C541-4B37-A83E-60E492E8C973}"/>
              </a:ext>
            </a:extLst>
          </p:cNvPr>
          <p:cNvSpPr txBox="1"/>
          <p:nvPr/>
        </p:nvSpPr>
        <p:spPr>
          <a:xfrm>
            <a:off x="3292871" y="6013187"/>
            <a:ext cx="11512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中間層</a:t>
            </a:r>
            <a:endParaRPr kumimoji="1" lang="en-US" altLang="ja-JP" sz="2400" dirty="0"/>
          </a:p>
          <a:p>
            <a:r>
              <a:rPr kumimoji="1" lang="en-US" altLang="ja-JP" sz="2000" dirty="0"/>
              <a:t>2</a:t>
            </a:r>
            <a:r>
              <a:rPr kumimoji="1" lang="ja-JP" altLang="en-US" sz="2000" dirty="0"/>
              <a:t>ユニット</a:t>
            </a:r>
            <a:endParaRPr kumimoji="1" lang="ja-JP" altLang="en-US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DDB7CDC-2C28-40F6-97CF-C231D5B9BBAA}"/>
              </a:ext>
            </a:extLst>
          </p:cNvPr>
          <p:cNvSpPr txBox="1"/>
          <p:nvPr/>
        </p:nvSpPr>
        <p:spPr>
          <a:xfrm>
            <a:off x="5963321" y="6013186"/>
            <a:ext cx="11961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出力層</a:t>
            </a:r>
            <a:endParaRPr kumimoji="1" lang="en-US" altLang="ja-JP" sz="2400" dirty="0"/>
          </a:p>
          <a:p>
            <a:r>
              <a:rPr kumimoji="1" lang="en-US" altLang="ja-JP" sz="2000" dirty="0"/>
              <a:t>1</a:t>
            </a:r>
            <a:r>
              <a:rPr kumimoji="1" lang="ja-JP" altLang="en-US" sz="2000" dirty="0"/>
              <a:t>ユニット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6125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>
            <a:extLst>
              <a:ext uri="{FF2B5EF4-FFF2-40B4-BE49-F238E27FC236}">
                <a16:creationId xmlns:a16="http://schemas.microsoft.com/office/drawing/2014/main" id="{B441678B-0898-49B9-89A4-4033775F49A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kumimoji="1" sz="33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dirty="0"/>
              <a:t>訓練誤差の推移</a:t>
            </a:r>
          </a:p>
        </p:txBody>
      </p:sp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AEDB9CE8-11AB-46BA-8E70-D10D250FA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4183"/>
            <a:ext cx="9144000" cy="106522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訓練誤差の推移（例）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None/>
            </a:pPr>
            <a:endParaRPr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コンテンツ プレースホルダー 2">
            <a:extLst>
              <a:ext uri="{FF2B5EF4-FFF2-40B4-BE49-F238E27FC236}">
                <a16:creationId xmlns:a16="http://schemas.microsoft.com/office/drawing/2014/main" id="{27D4F1A9-34A9-47DE-83F4-6B90DCE98DAE}"/>
              </a:ext>
            </a:extLst>
          </p:cNvPr>
          <p:cNvSpPr txBox="1">
            <a:spLocks/>
          </p:cNvSpPr>
          <p:nvPr/>
        </p:nvSpPr>
        <p:spPr>
          <a:xfrm>
            <a:off x="0" y="5117377"/>
            <a:ext cx="9144000" cy="1740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何周か学習させてみた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学習完了までの回数：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3000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～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10000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回以上（中間層ユニット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個）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				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2000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～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5000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回（中間層ユニット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個）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→中間ユニットはある程度多い方が良い？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　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endParaRPr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D0C3A8A-1BC9-401E-8CF8-ADE9B82F7072}"/>
              </a:ext>
            </a:extLst>
          </p:cNvPr>
          <p:cNvGrpSpPr/>
          <p:nvPr/>
        </p:nvGrpSpPr>
        <p:grpSpPr>
          <a:xfrm>
            <a:off x="1611396" y="1569711"/>
            <a:ext cx="5297403" cy="3868731"/>
            <a:chOff x="3236997" y="1598738"/>
            <a:chExt cx="5907003" cy="4450344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583CD6EB-C1C6-4B8E-A518-2508E5CB0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7996" y="1598738"/>
              <a:ext cx="5396004" cy="4081012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C5919E9-EAE4-4196-974D-F80BC1281D5A}"/>
                </a:ext>
              </a:extLst>
            </p:cNvPr>
            <p:cNvSpPr txBox="1"/>
            <p:nvPr/>
          </p:nvSpPr>
          <p:spPr>
            <a:xfrm>
              <a:off x="5892000" y="567975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学習回数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C27441E-E9D6-4917-9375-CE0ECD8F58FF}"/>
                </a:ext>
              </a:extLst>
            </p:cNvPr>
            <p:cNvSpPr txBox="1"/>
            <p:nvPr/>
          </p:nvSpPr>
          <p:spPr>
            <a:xfrm rot="16200000">
              <a:off x="2867665" y="335591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訓練誤差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961418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12451</TotalTime>
  <Words>54</Words>
  <Application>Microsoft Office PowerPoint</Application>
  <PresentationFormat>画面に合わせる (4:3)</PresentationFormat>
  <Paragraphs>42</Paragraphs>
  <Slides>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ＭＳ Ｐゴシック</vt:lpstr>
      <vt:lpstr>游ゴシック</vt:lpstr>
      <vt:lpstr>Arial</vt:lpstr>
      <vt:lpstr>Calibri</vt:lpstr>
      <vt:lpstr>Wingdings</vt:lpstr>
      <vt:lpstr>Blank</vt:lpstr>
      <vt:lpstr>知能システムプログラミング -XOR関数の学習-  </vt:lpstr>
      <vt:lpstr>私の研究</vt:lpstr>
      <vt:lpstr>私の研究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イラスト描画支援システムの実現に向けた イラスト構造自動獲得手法の提案 Proposal of an Illustration Structure Automatic Acquisition Technique for the Realization of an Illustration Drawing Support System</dc:title>
  <dc:creator>b1014157</dc:creator>
  <cp:lastModifiedBy>b1014157</cp:lastModifiedBy>
  <cp:revision>869</cp:revision>
  <dcterms:created xsi:type="dcterms:W3CDTF">2017-04-28T04:08:45Z</dcterms:created>
  <dcterms:modified xsi:type="dcterms:W3CDTF">2018-05-30T07:03:22Z</dcterms:modified>
</cp:coreProperties>
</file>