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81" r:id="rId6"/>
    <p:sldId id="260" r:id="rId7"/>
    <p:sldId id="261" r:id="rId8"/>
    <p:sldId id="262" r:id="rId9"/>
    <p:sldId id="263" r:id="rId10"/>
    <p:sldId id="264" r:id="rId11"/>
    <p:sldId id="265" r:id="rId12"/>
    <p:sldId id="266" r:id="rId13"/>
    <p:sldId id="267" r:id="rId14"/>
    <p:sldId id="268" r:id="rId15"/>
    <p:sldId id="274" r:id="rId16"/>
    <p:sldId id="283" r:id="rId17"/>
    <p:sldId id="285" r:id="rId18"/>
    <p:sldId id="275" r:id="rId19"/>
    <p:sldId id="269" r:id="rId20"/>
    <p:sldId id="270" r:id="rId21"/>
    <p:sldId id="271" r:id="rId22"/>
    <p:sldId id="272" r:id="rId23"/>
    <p:sldId id="273" r:id="rId24"/>
    <p:sldId id="276" r:id="rId25"/>
    <p:sldId id="277" r:id="rId26"/>
    <p:sldId id="278" r:id="rId27"/>
    <p:sldId id="279"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615" autoAdjust="0"/>
  </p:normalViewPr>
  <p:slideViewPr>
    <p:cSldViewPr snapToGrid="0">
      <p:cViewPr varScale="1">
        <p:scale>
          <a:sx n="80" d="100"/>
          <a:sy n="80" d="100"/>
        </p:scale>
        <p:origin x="96" y="23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102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82DAC0-9FC4-4A84-9148-A0AE0A3EDEBA}" type="datetimeFigureOut">
              <a:rPr kumimoji="1" lang="ja-JP" altLang="en-US" smtClean="0"/>
              <a:t>2024/6/10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08E214-79A4-4E03-B795-D972A7D760DF}" type="slidenum">
              <a:rPr kumimoji="1" lang="ja-JP" altLang="en-US" smtClean="0"/>
              <a:t>‹#›</a:t>
            </a:fld>
            <a:endParaRPr kumimoji="1" lang="ja-JP" altLang="en-US"/>
          </a:p>
        </p:txBody>
      </p:sp>
    </p:spTree>
    <p:extLst>
      <p:ext uri="{BB962C8B-B14F-4D97-AF65-F5344CB8AC3E}">
        <p14:creationId xmlns:p14="http://schemas.microsoft.com/office/powerpoint/2010/main" val="5850870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708E214-79A4-4E03-B795-D972A7D760DF}" type="slidenum">
              <a:rPr kumimoji="1" lang="ja-JP" altLang="en-US" smtClean="0"/>
              <a:t>1</a:t>
            </a:fld>
            <a:endParaRPr kumimoji="1" lang="ja-JP" altLang="en-US"/>
          </a:p>
        </p:txBody>
      </p:sp>
    </p:spTree>
    <p:extLst>
      <p:ext uri="{BB962C8B-B14F-4D97-AF65-F5344CB8AC3E}">
        <p14:creationId xmlns:p14="http://schemas.microsoft.com/office/powerpoint/2010/main" val="318361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708E214-79A4-4E03-B795-D972A7D760DF}" type="slidenum">
              <a:rPr kumimoji="1" lang="ja-JP" altLang="en-US" smtClean="0"/>
              <a:t>7</a:t>
            </a:fld>
            <a:endParaRPr kumimoji="1" lang="ja-JP" altLang="en-US"/>
          </a:p>
        </p:txBody>
      </p:sp>
    </p:spTree>
    <p:extLst>
      <p:ext uri="{BB962C8B-B14F-4D97-AF65-F5344CB8AC3E}">
        <p14:creationId xmlns:p14="http://schemas.microsoft.com/office/powerpoint/2010/main" val="2868076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FE9ACD-A23C-677C-5AD1-50060343C711}"/>
              </a:ext>
            </a:extLst>
          </p:cNvPr>
          <p:cNvSpPr>
            <a:spLocks noGrp="1"/>
          </p:cNvSpPr>
          <p:nvPr>
            <p:ph type="ctrTitle"/>
          </p:nvPr>
        </p:nvSpPr>
        <p:spPr>
          <a:xfrm>
            <a:off x="1524000" y="1122363"/>
            <a:ext cx="9144000" cy="2387600"/>
          </a:xfrm>
        </p:spPr>
        <p:txBody>
          <a:bodyPr anchor="b"/>
          <a:lstStyle>
            <a:lvl1pPr algn="ctr">
              <a:defRPr sz="6000" b="1"/>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D7F95BEF-5D67-774A-36DD-ED6C2E21F444}"/>
              </a:ext>
            </a:extLst>
          </p:cNvPr>
          <p:cNvSpPr>
            <a:spLocks noGrp="1"/>
          </p:cNvSpPr>
          <p:nvPr>
            <p:ph type="subTitle" idx="1"/>
          </p:nvPr>
        </p:nvSpPr>
        <p:spPr>
          <a:xfrm>
            <a:off x="1524000" y="3602038"/>
            <a:ext cx="9144000" cy="1655762"/>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D5C53C2C-9082-0EE3-3FBE-598A5EF55C8C}"/>
              </a:ext>
            </a:extLst>
          </p:cNvPr>
          <p:cNvSpPr>
            <a:spLocks noGrp="1"/>
          </p:cNvSpPr>
          <p:nvPr>
            <p:ph type="dt" sz="half" idx="10"/>
          </p:nvPr>
        </p:nvSpPr>
        <p:spPr/>
        <p:txBody>
          <a:bodyPr/>
          <a:lstStyle/>
          <a:p>
            <a:fld id="{6EA6313F-99F0-4E38-90D2-7872BD52CB40}" type="datetimeFigureOut">
              <a:rPr kumimoji="1" lang="ja-JP" altLang="en-US" smtClean="0"/>
              <a:t>2024/6/9</a:t>
            </a:fld>
            <a:endParaRPr kumimoji="1" lang="ja-JP" altLang="en-US"/>
          </a:p>
        </p:txBody>
      </p:sp>
      <p:sp>
        <p:nvSpPr>
          <p:cNvPr id="5" name="フッター プレースホルダー 4">
            <a:extLst>
              <a:ext uri="{FF2B5EF4-FFF2-40B4-BE49-F238E27FC236}">
                <a16:creationId xmlns:a16="http://schemas.microsoft.com/office/drawing/2014/main" id="{3BABEC29-8232-1561-B049-3C2CDAECEF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3E763C-316F-D209-187D-09A88AED9DCC}"/>
              </a:ext>
            </a:extLst>
          </p:cNvPr>
          <p:cNvSpPr>
            <a:spLocks noGrp="1"/>
          </p:cNvSpPr>
          <p:nvPr>
            <p:ph type="sldNum" sz="quarter" idx="12"/>
          </p:nvPr>
        </p:nvSpPr>
        <p:spPr/>
        <p:txBody>
          <a:bodyPr/>
          <a:lstStyle/>
          <a:p>
            <a:fld id="{7B4046FC-CF93-4690-A0BD-F1EE6379D536}" type="slidenum">
              <a:rPr kumimoji="1" lang="ja-JP" altLang="en-US" smtClean="0"/>
              <a:t>‹#›</a:t>
            </a:fld>
            <a:endParaRPr kumimoji="1" lang="ja-JP" altLang="en-US"/>
          </a:p>
        </p:txBody>
      </p:sp>
    </p:spTree>
    <p:extLst>
      <p:ext uri="{BB962C8B-B14F-4D97-AF65-F5344CB8AC3E}">
        <p14:creationId xmlns:p14="http://schemas.microsoft.com/office/powerpoint/2010/main" val="1261138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CF7027-21BB-5CA7-423E-1543A1D8A23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A210619-CFFC-62FA-7E6E-16486AB38FC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EB613C-B6AF-3661-050A-7FA8956A717F}"/>
              </a:ext>
            </a:extLst>
          </p:cNvPr>
          <p:cNvSpPr>
            <a:spLocks noGrp="1"/>
          </p:cNvSpPr>
          <p:nvPr>
            <p:ph type="dt" sz="half" idx="10"/>
          </p:nvPr>
        </p:nvSpPr>
        <p:spPr/>
        <p:txBody>
          <a:bodyPr/>
          <a:lstStyle/>
          <a:p>
            <a:fld id="{6EA6313F-99F0-4E38-90D2-7872BD52CB40}" type="datetimeFigureOut">
              <a:rPr kumimoji="1" lang="ja-JP" altLang="en-US" smtClean="0"/>
              <a:t>2024/6/9</a:t>
            </a:fld>
            <a:endParaRPr kumimoji="1" lang="ja-JP" altLang="en-US"/>
          </a:p>
        </p:txBody>
      </p:sp>
      <p:sp>
        <p:nvSpPr>
          <p:cNvPr id="5" name="フッター プレースホルダー 4">
            <a:extLst>
              <a:ext uri="{FF2B5EF4-FFF2-40B4-BE49-F238E27FC236}">
                <a16:creationId xmlns:a16="http://schemas.microsoft.com/office/drawing/2014/main" id="{91FA6BA9-212C-3226-C456-D3F0037637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F89E51-3A04-2F34-3D0C-7FE14000FF74}"/>
              </a:ext>
            </a:extLst>
          </p:cNvPr>
          <p:cNvSpPr>
            <a:spLocks noGrp="1"/>
          </p:cNvSpPr>
          <p:nvPr>
            <p:ph type="sldNum" sz="quarter" idx="12"/>
          </p:nvPr>
        </p:nvSpPr>
        <p:spPr/>
        <p:txBody>
          <a:bodyPr/>
          <a:lstStyle/>
          <a:p>
            <a:fld id="{7B4046FC-CF93-4690-A0BD-F1EE6379D536}" type="slidenum">
              <a:rPr kumimoji="1" lang="ja-JP" altLang="en-US" smtClean="0"/>
              <a:t>‹#›</a:t>
            </a:fld>
            <a:endParaRPr kumimoji="1" lang="ja-JP" altLang="en-US"/>
          </a:p>
        </p:txBody>
      </p:sp>
    </p:spTree>
    <p:extLst>
      <p:ext uri="{BB962C8B-B14F-4D97-AF65-F5344CB8AC3E}">
        <p14:creationId xmlns:p14="http://schemas.microsoft.com/office/powerpoint/2010/main" val="1548590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57A9D04-B5D4-AAF5-287C-A75D4A55A13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6CBD97-5CFF-4921-2BEF-B4B07DEE032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38E60A-2AE6-F52B-E82A-6E8405EA9008}"/>
              </a:ext>
            </a:extLst>
          </p:cNvPr>
          <p:cNvSpPr>
            <a:spLocks noGrp="1"/>
          </p:cNvSpPr>
          <p:nvPr>
            <p:ph type="dt" sz="half" idx="10"/>
          </p:nvPr>
        </p:nvSpPr>
        <p:spPr/>
        <p:txBody>
          <a:bodyPr/>
          <a:lstStyle/>
          <a:p>
            <a:fld id="{6EA6313F-99F0-4E38-90D2-7872BD52CB40}" type="datetimeFigureOut">
              <a:rPr kumimoji="1" lang="ja-JP" altLang="en-US" smtClean="0"/>
              <a:t>2024/6/9</a:t>
            </a:fld>
            <a:endParaRPr kumimoji="1" lang="ja-JP" altLang="en-US"/>
          </a:p>
        </p:txBody>
      </p:sp>
      <p:sp>
        <p:nvSpPr>
          <p:cNvPr id="5" name="フッター プレースホルダー 4">
            <a:extLst>
              <a:ext uri="{FF2B5EF4-FFF2-40B4-BE49-F238E27FC236}">
                <a16:creationId xmlns:a16="http://schemas.microsoft.com/office/drawing/2014/main" id="{B3ADCE7A-A5D7-1C1D-7D0E-E2DEF6AFD3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88B5628-644E-4B64-AD17-AB7A7F8A1755}"/>
              </a:ext>
            </a:extLst>
          </p:cNvPr>
          <p:cNvSpPr>
            <a:spLocks noGrp="1"/>
          </p:cNvSpPr>
          <p:nvPr>
            <p:ph type="sldNum" sz="quarter" idx="12"/>
          </p:nvPr>
        </p:nvSpPr>
        <p:spPr/>
        <p:txBody>
          <a:bodyPr/>
          <a:lstStyle/>
          <a:p>
            <a:fld id="{7B4046FC-CF93-4690-A0BD-F1EE6379D536}" type="slidenum">
              <a:rPr kumimoji="1" lang="ja-JP" altLang="en-US" smtClean="0"/>
              <a:t>‹#›</a:t>
            </a:fld>
            <a:endParaRPr kumimoji="1" lang="ja-JP" altLang="en-US"/>
          </a:p>
        </p:txBody>
      </p:sp>
    </p:spTree>
    <p:extLst>
      <p:ext uri="{BB962C8B-B14F-4D97-AF65-F5344CB8AC3E}">
        <p14:creationId xmlns:p14="http://schemas.microsoft.com/office/powerpoint/2010/main" val="37510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9E62EB-992B-5B7E-C198-A9806CFA4F1E}"/>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72DA94-C5A4-B189-CBCB-312E95719D5D}"/>
              </a:ext>
            </a:extLst>
          </p:cNvPr>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9AFA8CC-63BC-7AA6-706D-054571077E99}"/>
              </a:ext>
            </a:extLst>
          </p:cNvPr>
          <p:cNvSpPr>
            <a:spLocks noGrp="1"/>
          </p:cNvSpPr>
          <p:nvPr>
            <p:ph type="dt" sz="half" idx="10"/>
          </p:nvPr>
        </p:nvSpPr>
        <p:spPr/>
        <p:txBody>
          <a:bodyPr/>
          <a:lstStyle/>
          <a:p>
            <a:fld id="{6EA6313F-99F0-4E38-90D2-7872BD52CB40}" type="datetimeFigureOut">
              <a:rPr kumimoji="1" lang="ja-JP" altLang="en-US" smtClean="0"/>
              <a:t>2024/6/9</a:t>
            </a:fld>
            <a:endParaRPr kumimoji="1" lang="ja-JP" altLang="en-US"/>
          </a:p>
        </p:txBody>
      </p:sp>
      <p:sp>
        <p:nvSpPr>
          <p:cNvPr id="5" name="フッター プレースホルダー 4">
            <a:extLst>
              <a:ext uri="{FF2B5EF4-FFF2-40B4-BE49-F238E27FC236}">
                <a16:creationId xmlns:a16="http://schemas.microsoft.com/office/drawing/2014/main" id="{50871511-5B5B-9E8A-E7C7-6B5C18C8C2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0412C1-547D-2DED-B0DA-1F9C5EB3A26A}"/>
              </a:ext>
            </a:extLst>
          </p:cNvPr>
          <p:cNvSpPr>
            <a:spLocks noGrp="1"/>
          </p:cNvSpPr>
          <p:nvPr>
            <p:ph type="sldNum" sz="quarter" idx="12"/>
          </p:nvPr>
        </p:nvSpPr>
        <p:spPr/>
        <p:txBody>
          <a:bodyPr/>
          <a:lstStyle/>
          <a:p>
            <a:fld id="{7B4046FC-CF93-4690-A0BD-F1EE6379D536}" type="slidenum">
              <a:rPr kumimoji="1" lang="ja-JP" altLang="en-US" smtClean="0"/>
              <a:t>‹#›</a:t>
            </a:fld>
            <a:endParaRPr kumimoji="1" lang="ja-JP" altLang="en-US"/>
          </a:p>
        </p:txBody>
      </p:sp>
    </p:spTree>
    <p:extLst>
      <p:ext uri="{BB962C8B-B14F-4D97-AF65-F5344CB8AC3E}">
        <p14:creationId xmlns:p14="http://schemas.microsoft.com/office/powerpoint/2010/main" val="2915057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92C3BB-D0F1-BE44-8AB3-241F7642310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CE1C57-1D04-4BE6-390C-8350D70EEDA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D271547-06F2-FF5D-7E99-FFA4046E72D4}"/>
              </a:ext>
            </a:extLst>
          </p:cNvPr>
          <p:cNvSpPr>
            <a:spLocks noGrp="1"/>
          </p:cNvSpPr>
          <p:nvPr>
            <p:ph type="dt" sz="half" idx="10"/>
          </p:nvPr>
        </p:nvSpPr>
        <p:spPr/>
        <p:txBody>
          <a:bodyPr/>
          <a:lstStyle/>
          <a:p>
            <a:fld id="{6EA6313F-99F0-4E38-90D2-7872BD52CB40}" type="datetimeFigureOut">
              <a:rPr kumimoji="1" lang="ja-JP" altLang="en-US" smtClean="0"/>
              <a:t>2024/6/9</a:t>
            </a:fld>
            <a:endParaRPr kumimoji="1" lang="ja-JP" altLang="en-US"/>
          </a:p>
        </p:txBody>
      </p:sp>
      <p:sp>
        <p:nvSpPr>
          <p:cNvPr id="5" name="フッター プレースホルダー 4">
            <a:extLst>
              <a:ext uri="{FF2B5EF4-FFF2-40B4-BE49-F238E27FC236}">
                <a16:creationId xmlns:a16="http://schemas.microsoft.com/office/drawing/2014/main" id="{8688178E-30E8-D486-6395-A5B7B5A7CA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174070-4FA8-D826-7269-0A02B79D7D66}"/>
              </a:ext>
            </a:extLst>
          </p:cNvPr>
          <p:cNvSpPr>
            <a:spLocks noGrp="1"/>
          </p:cNvSpPr>
          <p:nvPr>
            <p:ph type="sldNum" sz="quarter" idx="12"/>
          </p:nvPr>
        </p:nvSpPr>
        <p:spPr/>
        <p:txBody>
          <a:bodyPr/>
          <a:lstStyle/>
          <a:p>
            <a:fld id="{7B4046FC-CF93-4690-A0BD-F1EE6379D536}" type="slidenum">
              <a:rPr kumimoji="1" lang="ja-JP" altLang="en-US" smtClean="0"/>
              <a:t>‹#›</a:t>
            </a:fld>
            <a:endParaRPr kumimoji="1" lang="ja-JP" altLang="en-US"/>
          </a:p>
        </p:txBody>
      </p:sp>
    </p:spTree>
    <p:extLst>
      <p:ext uri="{BB962C8B-B14F-4D97-AF65-F5344CB8AC3E}">
        <p14:creationId xmlns:p14="http://schemas.microsoft.com/office/powerpoint/2010/main" val="344709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26ED7F-F878-583C-5879-137FE8397E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C3D7C4-74BB-3FAA-24CE-5A26CE2B1C3C}"/>
              </a:ext>
            </a:extLst>
          </p:cNvPr>
          <p:cNvSpPr>
            <a:spLocks noGrp="1"/>
          </p:cNvSpPr>
          <p:nvPr>
            <p:ph sz="half" idx="1"/>
          </p:nvPr>
        </p:nvSpPr>
        <p:spPr>
          <a:xfrm>
            <a:off x="838200" y="1825625"/>
            <a:ext cx="5181600" cy="4351338"/>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a:extLst>
              <a:ext uri="{FF2B5EF4-FFF2-40B4-BE49-F238E27FC236}">
                <a16:creationId xmlns:a16="http://schemas.microsoft.com/office/drawing/2014/main" id="{ED4D502F-E10D-7644-069B-34C02ED9B7F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6D96F28-F5DF-3B7E-1B14-AD7372C9ED0C}"/>
              </a:ext>
            </a:extLst>
          </p:cNvPr>
          <p:cNvSpPr>
            <a:spLocks noGrp="1"/>
          </p:cNvSpPr>
          <p:nvPr>
            <p:ph type="dt" sz="half" idx="10"/>
          </p:nvPr>
        </p:nvSpPr>
        <p:spPr/>
        <p:txBody>
          <a:bodyPr/>
          <a:lstStyle/>
          <a:p>
            <a:fld id="{6EA6313F-99F0-4E38-90D2-7872BD52CB40}" type="datetimeFigureOut">
              <a:rPr kumimoji="1" lang="ja-JP" altLang="en-US" smtClean="0"/>
              <a:t>2024/6/9</a:t>
            </a:fld>
            <a:endParaRPr kumimoji="1" lang="ja-JP" altLang="en-US"/>
          </a:p>
        </p:txBody>
      </p:sp>
      <p:sp>
        <p:nvSpPr>
          <p:cNvPr id="6" name="フッター プレースホルダー 5">
            <a:extLst>
              <a:ext uri="{FF2B5EF4-FFF2-40B4-BE49-F238E27FC236}">
                <a16:creationId xmlns:a16="http://schemas.microsoft.com/office/drawing/2014/main" id="{B912CD71-1F7D-A64F-5538-07CF6DD256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C251DC-3F11-DA77-AD9C-BE6A7B8CDA7F}"/>
              </a:ext>
            </a:extLst>
          </p:cNvPr>
          <p:cNvSpPr>
            <a:spLocks noGrp="1"/>
          </p:cNvSpPr>
          <p:nvPr>
            <p:ph type="sldNum" sz="quarter" idx="12"/>
          </p:nvPr>
        </p:nvSpPr>
        <p:spPr/>
        <p:txBody>
          <a:bodyPr/>
          <a:lstStyle/>
          <a:p>
            <a:fld id="{7B4046FC-CF93-4690-A0BD-F1EE6379D536}" type="slidenum">
              <a:rPr kumimoji="1" lang="ja-JP" altLang="en-US" smtClean="0"/>
              <a:t>‹#›</a:t>
            </a:fld>
            <a:endParaRPr kumimoji="1" lang="ja-JP" altLang="en-US"/>
          </a:p>
        </p:txBody>
      </p:sp>
    </p:spTree>
    <p:extLst>
      <p:ext uri="{BB962C8B-B14F-4D97-AF65-F5344CB8AC3E}">
        <p14:creationId xmlns:p14="http://schemas.microsoft.com/office/powerpoint/2010/main" val="3373114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9FC01D-4AA7-B6A3-6643-771D908C2BC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48966F0-AAD3-7655-E6F1-F1485D60AC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FEAF5E8-B4F9-1061-84AD-0C65DF59C56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5A20099-100B-D5D6-48D6-91E07A229E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05738F7-F42D-7EB9-7220-2BE2D767A5C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E960D1E-AAA7-C891-706D-9083EDE550E6}"/>
              </a:ext>
            </a:extLst>
          </p:cNvPr>
          <p:cNvSpPr>
            <a:spLocks noGrp="1"/>
          </p:cNvSpPr>
          <p:nvPr>
            <p:ph type="dt" sz="half" idx="10"/>
          </p:nvPr>
        </p:nvSpPr>
        <p:spPr/>
        <p:txBody>
          <a:bodyPr/>
          <a:lstStyle/>
          <a:p>
            <a:fld id="{6EA6313F-99F0-4E38-90D2-7872BD52CB40}" type="datetimeFigureOut">
              <a:rPr kumimoji="1" lang="ja-JP" altLang="en-US" smtClean="0"/>
              <a:t>2024/6/9</a:t>
            </a:fld>
            <a:endParaRPr kumimoji="1" lang="ja-JP" altLang="en-US"/>
          </a:p>
        </p:txBody>
      </p:sp>
      <p:sp>
        <p:nvSpPr>
          <p:cNvPr id="8" name="フッター プレースホルダー 7">
            <a:extLst>
              <a:ext uri="{FF2B5EF4-FFF2-40B4-BE49-F238E27FC236}">
                <a16:creationId xmlns:a16="http://schemas.microsoft.com/office/drawing/2014/main" id="{8CBB9880-C4E2-F91B-D93B-38BD800CFBE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09C7F72-469E-A92A-060C-9E9C16AD2034}"/>
              </a:ext>
            </a:extLst>
          </p:cNvPr>
          <p:cNvSpPr>
            <a:spLocks noGrp="1"/>
          </p:cNvSpPr>
          <p:nvPr>
            <p:ph type="sldNum" sz="quarter" idx="12"/>
          </p:nvPr>
        </p:nvSpPr>
        <p:spPr/>
        <p:txBody>
          <a:bodyPr/>
          <a:lstStyle/>
          <a:p>
            <a:fld id="{7B4046FC-CF93-4690-A0BD-F1EE6379D536}" type="slidenum">
              <a:rPr kumimoji="1" lang="ja-JP" altLang="en-US" smtClean="0"/>
              <a:t>‹#›</a:t>
            </a:fld>
            <a:endParaRPr kumimoji="1" lang="ja-JP" altLang="en-US"/>
          </a:p>
        </p:txBody>
      </p:sp>
    </p:spTree>
    <p:extLst>
      <p:ext uri="{BB962C8B-B14F-4D97-AF65-F5344CB8AC3E}">
        <p14:creationId xmlns:p14="http://schemas.microsoft.com/office/powerpoint/2010/main" val="162105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CAEBC8-13D0-9F89-8E8A-670449DB7DA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1585C6E-9715-9545-1D37-6094BB6C77BB}"/>
              </a:ext>
            </a:extLst>
          </p:cNvPr>
          <p:cNvSpPr>
            <a:spLocks noGrp="1"/>
          </p:cNvSpPr>
          <p:nvPr>
            <p:ph type="dt" sz="half" idx="10"/>
          </p:nvPr>
        </p:nvSpPr>
        <p:spPr/>
        <p:txBody>
          <a:bodyPr/>
          <a:lstStyle/>
          <a:p>
            <a:fld id="{6EA6313F-99F0-4E38-90D2-7872BD52CB40}" type="datetimeFigureOut">
              <a:rPr kumimoji="1" lang="ja-JP" altLang="en-US" smtClean="0"/>
              <a:t>2024/6/9</a:t>
            </a:fld>
            <a:endParaRPr kumimoji="1" lang="ja-JP" altLang="en-US"/>
          </a:p>
        </p:txBody>
      </p:sp>
      <p:sp>
        <p:nvSpPr>
          <p:cNvPr id="4" name="フッター プレースホルダー 3">
            <a:extLst>
              <a:ext uri="{FF2B5EF4-FFF2-40B4-BE49-F238E27FC236}">
                <a16:creationId xmlns:a16="http://schemas.microsoft.com/office/drawing/2014/main" id="{686562AC-DFFF-53A0-4614-9889661E82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E703E61-71E0-6E78-0B9B-8CBA303F7247}"/>
              </a:ext>
            </a:extLst>
          </p:cNvPr>
          <p:cNvSpPr>
            <a:spLocks noGrp="1"/>
          </p:cNvSpPr>
          <p:nvPr>
            <p:ph type="sldNum" sz="quarter" idx="12"/>
          </p:nvPr>
        </p:nvSpPr>
        <p:spPr/>
        <p:txBody>
          <a:bodyPr/>
          <a:lstStyle/>
          <a:p>
            <a:fld id="{7B4046FC-CF93-4690-A0BD-F1EE6379D536}" type="slidenum">
              <a:rPr kumimoji="1" lang="ja-JP" altLang="en-US" smtClean="0"/>
              <a:t>‹#›</a:t>
            </a:fld>
            <a:endParaRPr kumimoji="1" lang="ja-JP" altLang="en-US"/>
          </a:p>
        </p:txBody>
      </p:sp>
    </p:spTree>
    <p:extLst>
      <p:ext uri="{BB962C8B-B14F-4D97-AF65-F5344CB8AC3E}">
        <p14:creationId xmlns:p14="http://schemas.microsoft.com/office/powerpoint/2010/main" val="4129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E633E4B-DF7E-661F-13EC-A68FC90930DB}"/>
              </a:ext>
            </a:extLst>
          </p:cNvPr>
          <p:cNvSpPr>
            <a:spLocks noGrp="1"/>
          </p:cNvSpPr>
          <p:nvPr>
            <p:ph type="dt" sz="half" idx="10"/>
          </p:nvPr>
        </p:nvSpPr>
        <p:spPr/>
        <p:txBody>
          <a:bodyPr/>
          <a:lstStyle/>
          <a:p>
            <a:fld id="{6EA6313F-99F0-4E38-90D2-7872BD52CB40}" type="datetimeFigureOut">
              <a:rPr kumimoji="1" lang="ja-JP" altLang="en-US" smtClean="0"/>
              <a:t>2024/6/9</a:t>
            </a:fld>
            <a:endParaRPr kumimoji="1" lang="ja-JP" altLang="en-US"/>
          </a:p>
        </p:txBody>
      </p:sp>
      <p:sp>
        <p:nvSpPr>
          <p:cNvPr id="3" name="フッター プレースホルダー 2">
            <a:extLst>
              <a:ext uri="{FF2B5EF4-FFF2-40B4-BE49-F238E27FC236}">
                <a16:creationId xmlns:a16="http://schemas.microsoft.com/office/drawing/2014/main" id="{D375C120-508C-3CCA-C71A-5A5CCF67217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D3E1FDD-7EAC-96ED-CB2B-88B2747688B4}"/>
              </a:ext>
            </a:extLst>
          </p:cNvPr>
          <p:cNvSpPr>
            <a:spLocks noGrp="1"/>
          </p:cNvSpPr>
          <p:nvPr>
            <p:ph type="sldNum" sz="quarter" idx="12"/>
          </p:nvPr>
        </p:nvSpPr>
        <p:spPr/>
        <p:txBody>
          <a:bodyPr/>
          <a:lstStyle/>
          <a:p>
            <a:fld id="{7B4046FC-CF93-4690-A0BD-F1EE6379D536}" type="slidenum">
              <a:rPr kumimoji="1" lang="ja-JP" altLang="en-US" smtClean="0"/>
              <a:t>‹#›</a:t>
            </a:fld>
            <a:endParaRPr kumimoji="1" lang="ja-JP" altLang="en-US"/>
          </a:p>
        </p:txBody>
      </p:sp>
    </p:spTree>
    <p:extLst>
      <p:ext uri="{BB962C8B-B14F-4D97-AF65-F5344CB8AC3E}">
        <p14:creationId xmlns:p14="http://schemas.microsoft.com/office/powerpoint/2010/main" val="3629478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750266-6D3C-02F8-2BBA-B222DEF6581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40454A-D1F4-D953-AC56-A25D91E023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15092C6-8A72-9829-7A7D-273F2EFAD0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77254B6-57E8-AB8E-70C1-08BD0CBC48E1}"/>
              </a:ext>
            </a:extLst>
          </p:cNvPr>
          <p:cNvSpPr>
            <a:spLocks noGrp="1"/>
          </p:cNvSpPr>
          <p:nvPr>
            <p:ph type="dt" sz="half" idx="10"/>
          </p:nvPr>
        </p:nvSpPr>
        <p:spPr/>
        <p:txBody>
          <a:bodyPr/>
          <a:lstStyle/>
          <a:p>
            <a:fld id="{6EA6313F-99F0-4E38-90D2-7872BD52CB40}" type="datetimeFigureOut">
              <a:rPr kumimoji="1" lang="ja-JP" altLang="en-US" smtClean="0"/>
              <a:t>2024/6/9</a:t>
            </a:fld>
            <a:endParaRPr kumimoji="1" lang="ja-JP" altLang="en-US"/>
          </a:p>
        </p:txBody>
      </p:sp>
      <p:sp>
        <p:nvSpPr>
          <p:cNvPr id="6" name="フッター プレースホルダー 5">
            <a:extLst>
              <a:ext uri="{FF2B5EF4-FFF2-40B4-BE49-F238E27FC236}">
                <a16:creationId xmlns:a16="http://schemas.microsoft.com/office/drawing/2014/main" id="{5780F1A9-65A7-6B17-24E8-4C9920B7D8A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C01618-FE33-2846-18F1-06354B0CE33C}"/>
              </a:ext>
            </a:extLst>
          </p:cNvPr>
          <p:cNvSpPr>
            <a:spLocks noGrp="1"/>
          </p:cNvSpPr>
          <p:nvPr>
            <p:ph type="sldNum" sz="quarter" idx="12"/>
          </p:nvPr>
        </p:nvSpPr>
        <p:spPr/>
        <p:txBody>
          <a:bodyPr/>
          <a:lstStyle/>
          <a:p>
            <a:fld id="{7B4046FC-CF93-4690-A0BD-F1EE6379D536}" type="slidenum">
              <a:rPr kumimoji="1" lang="ja-JP" altLang="en-US" smtClean="0"/>
              <a:t>‹#›</a:t>
            </a:fld>
            <a:endParaRPr kumimoji="1" lang="ja-JP" altLang="en-US"/>
          </a:p>
        </p:txBody>
      </p:sp>
    </p:spTree>
    <p:extLst>
      <p:ext uri="{BB962C8B-B14F-4D97-AF65-F5344CB8AC3E}">
        <p14:creationId xmlns:p14="http://schemas.microsoft.com/office/powerpoint/2010/main" val="234571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AC2F49-5DFD-58FE-4105-C34767B7259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2634722-FC92-F32D-2E87-CF81997E5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8F20E4F-4203-35AB-C906-F3C2D3569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28A8F9F-61EB-ACF9-E68B-FA45C5A37506}"/>
              </a:ext>
            </a:extLst>
          </p:cNvPr>
          <p:cNvSpPr>
            <a:spLocks noGrp="1"/>
          </p:cNvSpPr>
          <p:nvPr>
            <p:ph type="dt" sz="half" idx="10"/>
          </p:nvPr>
        </p:nvSpPr>
        <p:spPr/>
        <p:txBody>
          <a:bodyPr/>
          <a:lstStyle/>
          <a:p>
            <a:fld id="{6EA6313F-99F0-4E38-90D2-7872BD52CB40}" type="datetimeFigureOut">
              <a:rPr kumimoji="1" lang="ja-JP" altLang="en-US" smtClean="0"/>
              <a:t>2024/6/9</a:t>
            </a:fld>
            <a:endParaRPr kumimoji="1" lang="ja-JP" altLang="en-US"/>
          </a:p>
        </p:txBody>
      </p:sp>
      <p:sp>
        <p:nvSpPr>
          <p:cNvPr id="6" name="フッター プレースホルダー 5">
            <a:extLst>
              <a:ext uri="{FF2B5EF4-FFF2-40B4-BE49-F238E27FC236}">
                <a16:creationId xmlns:a16="http://schemas.microsoft.com/office/drawing/2014/main" id="{5A9145FB-8905-8D8D-B8DE-0F2D60C1DE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C9DB30-B1EF-892F-74F3-FD2BABA6BD43}"/>
              </a:ext>
            </a:extLst>
          </p:cNvPr>
          <p:cNvSpPr>
            <a:spLocks noGrp="1"/>
          </p:cNvSpPr>
          <p:nvPr>
            <p:ph type="sldNum" sz="quarter" idx="12"/>
          </p:nvPr>
        </p:nvSpPr>
        <p:spPr/>
        <p:txBody>
          <a:bodyPr/>
          <a:lstStyle/>
          <a:p>
            <a:fld id="{7B4046FC-CF93-4690-A0BD-F1EE6379D536}" type="slidenum">
              <a:rPr kumimoji="1" lang="ja-JP" altLang="en-US" smtClean="0"/>
              <a:t>‹#›</a:t>
            </a:fld>
            <a:endParaRPr kumimoji="1" lang="ja-JP" altLang="en-US"/>
          </a:p>
        </p:txBody>
      </p:sp>
    </p:spTree>
    <p:extLst>
      <p:ext uri="{BB962C8B-B14F-4D97-AF65-F5344CB8AC3E}">
        <p14:creationId xmlns:p14="http://schemas.microsoft.com/office/powerpoint/2010/main" val="3143304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D1646DA-354E-67F8-B6BB-D8BB7932A7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37008DB8-5347-D3D3-3D38-73EFD7C137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4B22F56A-FC37-242D-AB64-6D8E6237D0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A6313F-99F0-4E38-90D2-7872BD52CB40}" type="datetimeFigureOut">
              <a:rPr kumimoji="1" lang="ja-JP" altLang="en-US" smtClean="0"/>
              <a:t>2024/6/9</a:t>
            </a:fld>
            <a:endParaRPr kumimoji="1" lang="ja-JP" altLang="en-US" dirty="0"/>
          </a:p>
        </p:txBody>
      </p:sp>
      <p:sp>
        <p:nvSpPr>
          <p:cNvPr id="5" name="フッター プレースホルダー 4">
            <a:extLst>
              <a:ext uri="{FF2B5EF4-FFF2-40B4-BE49-F238E27FC236}">
                <a16:creationId xmlns:a16="http://schemas.microsoft.com/office/drawing/2014/main" id="{FAD3C591-339C-9CFA-D6E9-E13D63B4D9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dirty="0"/>
          </a:p>
        </p:txBody>
      </p:sp>
      <p:sp>
        <p:nvSpPr>
          <p:cNvPr id="6" name="スライド番号プレースホルダー 5">
            <a:extLst>
              <a:ext uri="{FF2B5EF4-FFF2-40B4-BE49-F238E27FC236}">
                <a16:creationId xmlns:a16="http://schemas.microsoft.com/office/drawing/2014/main" id="{2B2ED444-55D9-5B94-7E76-0F3609C893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4046FC-CF93-4690-A0BD-F1EE6379D536}" type="slidenum">
              <a:rPr kumimoji="1" lang="ja-JP" altLang="en-US" smtClean="0"/>
              <a:t>‹#›</a:t>
            </a:fld>
            <a:endParaRPr kumimoji="1" lang="ja-JP" altLang="en-US" dirty="0"/>
          </a:p>
        </p:txBody>
      </p:sp>
    </p:spTree>
    <p:extLst>
      <p:ext uri="{BB962C8B-B14F-4D97-AF65-F5344CB8AC3E}">
        <p14:creationId xmlns:p14="http://schemas.microsoft.com/office/powerpoint/2010/main" val="2049629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b="1" kern="1200">
          <a:solidFill>
            <a:schemeClr val="tx1"/>
          </a:solidFill>
          <a:latin typeface="HGPｺﾞｼｯｸM" panose="020B0600000000000000" pitchFamily="50" charset="-128"/>
          <a:ea typeface="HGPｺﾞｼｯｸM" panose="020B0600000000000000"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1" kern="1200">
          <a:solidFill>
            <a:schemeClr val="tx1"/>
          </a:solidFill>
          <a:latin typeface="HGPｺﾞｼｯｸM" panose="020B0600000000000000" pitchFamily="50" charset="-128"/>
          <a:ea typeface="HGPｺﾞｼｯｸM" panose="020B0600000000000000"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1" kern="1200">
          <a:solidFill>
            <a:schemeClr val="tx1"/>
          </a:solidFill>
          <a:latin typeface="HGPｺﾞｼｯｸM" panose="020B0600000000000000" pitchFamily="50" charset="-128"/>
          <a:ea typeface="HGPｺﾞｼｯｸM" panose="020B0600000000000000"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1" kern="1200">
          <a:solidFill>
            <a:schemeClr val="tx1"/>
          </a:solidFill>
          <a:latin typeface="HGPｺﾞｼｯｸM" panose="020B0600000000000000" pitchFamily="50" charset="-128"/>
          <a:ea typeface="HGPｺﾞｼｯｸM" panose="020B0600000000000000"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1" kern="1200">
          <a:solidFill>
            <a:schemeClr val="tx1"/>
          </a:solidFill>
          <a:latin typeface="HGPｺﾞｼｯｸM" panose="020B0600000000000000" pitchFamily="50" charset="-128"/>
          <a:ea typeface="HGPｺﾞｼｯｸM" panose="020B0600000000000000"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1" kern="1200">
          <a:solidFill>
            <a:schemeClr val="tx1"/>
          </a:solidFill>
          <a:latin typeface="HGPｺﾞｼｯｸM" panose="020B0600000000000000" pitchFamily="50" charset="-128"/>
          <a:ea typeface="HGPｺﾞｼｯｸM" panose="020B06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05F1A1-CBEE-7B70-03A3-A2AB4F53F993}"/>
              </a:ext>
            </a:extLst>
          </p:cNvPr>
          <p:cNvSpPr>
            <a:spLocks noGrp="1"/>
          </p:cNvSpPr>
          <p:nvPr>
            <p:ph type="ctrTitle"/>
          </p:nvPr>
        </p:nvSpPr>
        <p:spPr/>
        <p:txBody>
          <a:bodyPr>
            <a:normAutofit fontScale="90000"/>
          </a:bodyPr>
          <a:lstStyle/>
          <a:p>
            <a:r>
              <a:rPr lang="ja-JP" altLang="en-US" b="1" dirty="0"/>
              <a:t>発泡性飲料摂取時における</a:t>
            </a:r>
            <a:br>
              <a:rPr lang="en-US" altLang="ja-JP" b="1" dirty="0"/>
            </a:br>
            <a:r>
              <a:rPr lang="ja-JP" altLang="en-US" b="1" dirty="0"/>
              <a:t>主観的炭酸強度の</a:t>
            </a:r>
            <a:br>
              <a:rPr lang="en-US" altLang="ja-JP" b="1" dirty="0"/>
            </a:br>
            <a:r>
              <a:rPr lang="ja-JP" altLang="en-US" b="1" dirty="0"/>
              <a:t>操作システム</a:t>
            </a:r>
            <a:r>
              <a:rPr lang="en-US" altLang="ja-JP" b="1" dirty="0"/>
              <a:t>VRFIZZ</a:t>
            </a:r>
            <a:r>
              <a:rPr lang="ja-JP" altLang="en-US" b="1" dirty="0"/>
              <a:t>の提案</a:t>
            </a:r>
            <a:endParaRPr kumimoji="1" lang="ja-JP" altLang="en-US" b="1" dirty="0"/>
          </a:p>
        </p:txBody>
      </p:sp>
      <p:sp>
        <p:nvSpPr>
          <p:cNvPr id="3" name="字幕 2">
            <a:extLst>
              <a:ext uri="{FF2B5EF4-FFF2-40B4-BE49-F238E27FC236}">
                <a16:creationId xmlns:a16="http://schemas.microsoft.com/office/drawing/2014/main" id="{A70607D4-BF24-1E42-4EBD-8D1598627D93}"/>
              </a:ext>
            </a:extLst>
          </p:cNvPr>
          <p:cNvSpPr>
            <a:spLocks noGrp="1"/>
          </p:cNvSpPr>
          <p:nvPr>
            <p:ph type="subTitle" idx="1"/>
          </p:nvPr>
        </p:nvSpPr>
        <p:spPr/>
        <p:txBody>
          <a:bodyPr/>
          <a:lstStyle/>
          <a:p>
            <a:r>
              <a:rPr kumimoji="1" lang="ja-JP" altLang="en-US" b="1" dirty="0"/>
              <a:t>東京工科大学　室井政輝</a:t>
            </a:r>
          </a:p>
        </p:txBody>
      </p:sp>
    </p:spTree>
    <p:extLst>
      <p:ext uri="{BB962C8B-B14F-4D97-AF65-F5344CB8AC3E}">
        <p14:creationId xmlns:p14="http://schemas.microsoft.com/office/powerpoint/2010/main" val="377751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7978A2-FACF-10B2-B8FD-21BA5A5D7247}"/>
              </a:ext>
            </a:extLst>
          </p:cNvPr>
          <p:cNvSpPr>
            <a:spLocks noGrp="1"/>
          </p:cNvSpPr>
          <p:nvPr>
            <p:ph type="title"/>
          </p:nvPr>
        </p:nvSpPr>
        <p:spPr/>
        <p:txBody>
          <a:bodyPr/>
          <a:lstStyle/>
          <a:p>
            <a:r>
              <a:rPr kumimoji="1" lang="ja-JP" altLang="en-US" dirty="0"/>
              <a:t>実装２？</a:t>
            </a:r>
          </a:p>
        </p:txBody>
      </p:sp>
      <p:sp>
        <p:nvSpPr>
          <p:cNvPr id="3" name="コンテンツ プレースホルダー 2">
            <a:extLst>
              <a:ext uri="{FF2B5EF4-FFF2-40B4-BE49-F238E27FC236}">
                <a16:creationId xmlns:a16="http://schemas.microsoft.com/office/drawing/2014/main" id="{2188A167-7F74-34E1-5F42-9EAC62D4F71B}"/>
              </a:ext>
            </a:extLst>
          </p:cNvPr>
          <p:cNvSpPr>
            <a:spLocks noGrp="1"/>
          </p:cNvSpPr>
          <p:nvPr>
            <p:ph idx="1"/>
          </p:nvPr>
        </p:nvSpPr>
        <p:spPr/>
        <p:txBody>
          <a:bodyPr/>
          <a:lstStyle/>
          <a:p>
            <a:r>
              <a:rPr kumimoji="1" lang="ja-JP" altLang="en-US" dirty="0"/>
              <a:t>図</a:t>
            </a:r>
            <a:r>
              <a:rPr kumimoji="1" lang="en-US" altLang="ja-JP" dirty="0"/>
              <a:t>3</a:t>
            </a:r>
            <a:r>
              <a:rPr kumimoji="1" lang="ja-JP" altLang="en-US" dirty="0"/>
              <a:t>現実の様子</a:t>
            </a:r>
          </a:p>
        </p:txBody>
      </p:sp>
    </p:spTree>
    <p:extLst>
      <p:ext uri="{BB962C8B-B14F-4D97-AF65-F5344CB8AC3E}">
        <p14:creationId xmlns:p14="http://schemas.microsoft.com/office/powerpoint/2010/main" val="106041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F253D2-831B-BFEE-6386-72679E44E07F}"/>
              </a:ext>
            </a:extLst>
          </p:cNvPr>
          <p:cNvSpPr>
            <a:spLocks noGrp="1"/>
          </p:cNvSpPr>
          <p:nvPr>
            <p:ph type="title"/>
          </p:nvPr>
        </p:nvSpPr>
        <p:spPr/>
        <p:txBody>
          <a:bodyPr/>
          <a:lstStyle/>
          <a:p>
            <a:r>
              <a:rPr kumimoji="1" lang="ja-JP" altLang="en-US" dirty="0"/>
              <a:t>評価実験</a:t>
            </a:r>
          </a:p>
        </p:txBody>
      </p:sp>
      <p:sp>
        <p:nvSpPr>
          <p:cNvPr id="3" name="コンテンツ プレースホルダー 2">
            <a:extLst>
              <a:ext uri="{FF2B5EF4-FFF2-40B4-BE49-F238E27FC236}">
                <a16:creationId xmlns:a16="http://schemas.microsoft.com/office/drawing/2014/main" id="{038BCB17-4641-87BB-30DD-1E34E046D0FC}"/>
              </a:ext>
            </a:extLst>
          </p:cNvPr>
          <p:cNvSpPr>
            <a:spLocks noGrp="1"/>
          </p:cNvSpPr>
          <p:nvPr>
            <p:ph idx="1"/>
          </p:nvPr>
        </p:nvSpPr>
        <p:spPr/>
        <p:txBody>
          <a:bodyPr/>
          <a:lstStyle/>
          <a:p>
            <a:r>
              <a:rPr lang="ja-JP" altLang="en-US" dirty="0"/>
              <a:t>実験飲料：無味無臭の３種類の炭酸（サンペレグリノ・</a:t>
            </a:r>
            <a:br>
              <a:rPr lang="en-US" altLang="ja-JP" dirty="0"/>
            </a:br>
            <a:r>
              <a:rPr lang="en-US" altLang="ja-JP" dirty="0"/>
              <a:t>		</a:t>
            </a:r>
            <a:r>
              <a:rPr lang="ja-JP" altLang="en-US" dirty="0"/>
              <a:t>サンガリア・ウィルキンソン）を使用。</a:t>
            </a:r>
            <a:endParaRPr lang="en-US" altLang="ja-JP" dirty="0"/>
          </a:p>
          <a:p>
            <a:endParaRPr kumimoji="1" lang="en-US" altLang="ja-JP" dirty="0"/>
          </a:p>
          <a:p>
            <a:r>
              <a:rPr lang="ja-JP" altLang="en-US" dirty="0"/>
              <a:t>使用した仮想炭酸</a:t>
            </a:r>
            <a:r>
              <a:rPr lang="en-US" altLang="ja-JP" dirty="0"/>
              <a:t>CG</a:t>
            </a:r>
            <a:r>
              <a:rPr lang="ja-JP" altLang="en-US" dirty="0"/>
              <a:t>：泡パラメータ</a:t>
            </a:r>
            <a:r>
              <a:rPr lang="en-US" altLang="ja-JP" dirty="0"/>
              <a:t>21</a:t>
            </a:r>
            <a:r>
              <a:rPr lang="ja-JP" altLang="en-US" dirty="0"/>
              <a:t>～</a:t>
            </a:r>
            <a:r>
              <a:rPr lang="en-US" altLang="ja-JP" dirty="0"/>
              <a:t>81</a:t>
            </a:r>
            <a:r>
              <a:rPr lang="ja-JP" altLang="en-US" dirty="0"/>
              <a:t>個の</a:t>
            </a:r>
            <a:r>
              <a:rPr lang="en-US" altLang="ja-JP" dirty="0"/>
              <a:t>7</a:t>
            </a:r>
            <a:r>
              <a:rPr lang="ja-JP" altLang="en-US" dirty="0"/>
              <a:t>段階。</a:t>
            </a:r>
            <a:endParaRPr lang="en-US" altLang="ja-JP" dirty="0"/>
          </a:p>
          <a:p>
            <a:endParaRPr kumimoji="1" lang="en-US" altLang="ja-JP" dirty="0"/>
          </a:p>
          <a:p>
            <a:r>
              <a:rPr lang="ja-JP" altLang="en-US" dirty="0"/>
              <a:t>はじめに判断基準を作るため、仮想炭酸</a:t>
            </a:r>
            <a:r>
              <a:rPr lang="en-US" altLang="ja-JP" dirty="0"/>
              <a:t>CG</a:t>
            </a:r>
            <a:r>
              <a:rPr lang="ja-JP" altLang="en-US" dirty="0"/>
              <a:t>と現実炭酸の</a:t>
            </a:r>
            <a:br>
              <a:rPr lang="en-US" altLang="ja-JP" dirty="0"/>
            </a:br>
            <a:r>
              <a:rPr lang="ja-JP" altLang="en-US" dirty="0"/>
              <a:t>紐づけを行う。</a:t>
            </a:r>
            <a:endParaRPr kumimoji="1" lang="en-US" altLang="ja-JP" dirty="0"/>
          </a:p>
        </p:txBody>
      </p:sp>
    </p:spTree>
    <p:extLst>
      <p:ext uri="{BB962C8B-B14F-4D97-AF65-F5344CB8AC3E}">
        <p14:creationId xmlns:p14="http://schemas.microsoft.com/office/powerpoint/2010/main" val="3642817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79671B-2B8C-3FCD-2506-24194D6BF356}"/>
              </a:ext>
            </a:extLst>
          </p:cNvPr>
          <p:cNvSpPr>
            <a:spLocks noGrp="1"/>
          </p:cNvSpPr>
          <p:nvPr>
            <p:ph type="title"/>
          </p:nvPr>
        </p:nvSpPr>
        <p:spPr/>
        <p:txBody>
          <a:bodyPr/>
          <a:lstStyle/>
          <a:p>
            <a:r>
              <a:rPr kumimoji="1" lang="ja-JP" altLang="en-US" dirty="0"/>
              <a:t>炭酸強度の動画</a:t>
            </a:r>
          </a:p>
        </p:txBody>
      </p:sp>
      <p:sp>
        <p:nvSpPr>
          <p:cNvPr id="3" name="コンテンツ プレースホルダー 2">
            <a:extLst>
              <a:ext uri="{FF2B5EF4-FFF2-40B4-BE49-F238E27FC236}">
                <a16:creationId xmlns:a16="http://schemas.microsoft.com/office/drawing/2014/main" id="{2EAD9988-EDCB-AD7D-51CD-A1580A7A7DBB}"/>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77007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5BF54F-97A3-0423-F208-737B7BBD5906}"/>
              </a:ext>
            </a:extLst>
          </p:cNvPr>
          <p:cNvSpPr>
            <a:spLocks noGrp="1"/>
          </p:cNvSpPr>
          <p:nvPr>
            <p:ph type="title"/>
          </p:nvPr>
        </p:nvSpPr>
        <p:spPr/>
        <p:txBody>
          <a:bodyPr/>
          <a:lstStyle/>
          <a:p>
            <a:r>
              <a:rPr kumimoji="1" lang="ja-JP" altLang="en-US" dirty="0"/>
              <a:t>実験１</a:t>
            </a:r>
          </a:p>
        </p:txBody>
      </p:sp>
      <p:sp>
        <p:nvSpPr>
          <p:cNvPr id="3" name="コンテンツ プレースホルダー 2">
            <a:extLst>
              <a:ext uri="{FF2B5EF4-FFF2-40B4-BE49-F238E27FC236}">
                <a16:creationId xmlns:a16="http://schemas.microsoft.com/office/drawing/2014/main" id="{609310E6-F99E-E29C-7C8C-B00CFEB65778}"/>
              </a:ext>
            </a:extLst>
          </p:cNvPr>
          <p:cNvSpPr>
            <a:spLocks noGrp="1"/>
          </p:cNvSpPr>
          <p:nvPr>
            <p:ph idx="1"/>
          </p:nvPr>
        </p:nvSpPr>
        <p:spPr/>
        <p:txBody>
          <a:bodyPr/>
          <a:lstStyle/>
          <a:p>
            <a:r>
              <a:rPr kumimoji="1" lang="ja-JP" altLang="en-US" dirty="0"/>
              <a:t>実験参加者：</a:t>
            </a:r>
            <a:r>
              <a:rPr kumimoji="1" lang="en-US" altLang="ja-JP" dirty="0"/>
              <a:t>20</a:t>
            </a:r>
            <a:r>
              <a:rPr lang="ja-JP" altLang="en-US" dirty="0"/>
              <a:t>代の男性</a:t>
            </a:r>
            <a:r>
              <a:rPr lang="en-US" altLang="ja-JP" dirty="0"/>
              <a:t>9</a:t>
            </a:r>
            <a:r>
              <a:rPr lang="ja-JP" altLang="en-US" dirty="0"/>
              <a:t>人、女性</a:t>
            </a:r>
            <a:r>
              <a:rPr lang="en-US" altLang="ja-JP" dirty="0"/>
              <a:t>1</a:t>
            </a:r>
            <a:r>
              <a:rPr lang="ja-JP" altLang="en-US" dirty="0"/>
              <a:t>人の</a:t>
            </a:r>
            <a:r>
              <a:rPr lang="en-US" altLang="ja-JP" dirty="0"/>
              <a:t>10</a:t>
            </a:r>
            <a:r>
              <a:rPr lang="ja-JP" altLang="en-US" dirty="0"/>
              <a:t>人。</a:t>
            </a:r>
            <a:endParaRPr lang="en-US" altLang="ja-JP" dirty="0"/>
          </a:p>
          <a:p>
            <a:endParaRPr kumimoji="1" lang="en-US" altLang="ja-JP" dirty="0"/>
          </a:p>
          <a:p>
            <a:r>
              <a:rPr kumimoji="1" lang="ja-JP" altLang="en-US" dirty="0"/>
              <a:t>予備実験として、</a:t>
            </a:r>
            <a:r>
              <a:rPr kumimoji="1" lang="en-US" altLang="ja-JP" dirty="0"/>
              <a:t>7</a:t>
            </a:r>
            <a:r>
              <a:rPr kumimoji="1" lang="ja-JP" altLang="en-US" dirty="0"/>
              <a:t>段階のうち弱炭酸を仮想炭酸強度２、</a:t>
            </a:r>
            <a:r>
              <a:rPr lang="ja-JP" altLang="en-US" dirty="0"/>
              <a:t>中</a:t>
            </a:r>
            <a:r>
              <a:rPr kumimoji="1" lang="ja-JP" altLang="en-US" dirty="0"/>
              <a:t>炭酸を仮想炭酸強度４、強炭酸を仮想炭酸強度６を被験者に提示した。</a:t>
            </a:r>
            <a:endParaRPr kumimoji="1" lang="en-US" altLang="ja-JP" dirty="0"/>
          </a:p>
          <a:p>
            <a:endParaRPr lang="en-US" altLang="ja-JP" dirty="0"/>
          </a:p>
          <a:p>
            <a:r>
              <a:rPr kumimoji="1" lang="ja-JP" altLang="en-US" dirty="0"/>
              <a:t>現実の炭酸強度</a:t>
            </a:r>
            <a:r>
              <a:rPr kumimoji="1" lang="en-US" altLang="ja-JP" dirty="0"/>
              <a:t>3</a:t>
            </a:r>
            <a:r>
              <a:rPr kumimoji="1" lang="ja-JP" altLang="en-US" dirty="0"/>
              <a:t>種類と仮想炭酸強度７種類の組み合わせである</a:t>
            </a:r>
            <a:br>
              <a:rPr kumimoji="1" lang="en-US" altLang="ja-JP" dirty="0"/>
            </a:br>
            <a:r>
              <a:rPr kumimoji="1" lang="ja-JP" altLang="en-US" dirty="0"/>
              <a:t>合計</a:t>
            </a:r>
            <a:r>
              <a:rPr lang="ja-JP" altLang="en-US" dirty="0"/>
              <a:t>２１種類に対して主観的炭酸強度を回答した。</a:t>
            </a:r>
            <a:endParaRPr kumimoji="1" lang="ja-JP" altLang="en-US" dirty="0"/>
          </a:p>
        </p:txBody>
      </p:sp>
    </p:spTree>
    <p:extLst>
      <p:ext uri="{BB962C8B-B14F-4D97-AF65-F5344CB8AC3E}">
        <p14:creationId xmlns:p14="http://schemas.microsoft.com/office/powerpoint/2010/main" val="2270449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9A9149-41A3-EA9A-DED5-66848699AA67}"/>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0101BFC2-BA53-0275-A402-49FA944EF73F}"/>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5902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F3F12-8214-207C-D98B-1E3F71C5A202}"/>
              </a:ext>
            </a:extLst>
          </p:cNvPr>
          <p:cNvSpPr>
            <a:spLocks noGrp="1"/>
          </p:cNvSpPr>
          <p:nvPr>
            <p:ph type="title"/>
          </p:nvPr>
        </p:nvSpPr>
        <p:spPr/>
        <p:txBody>
          <a:bodyPr/>
          <a:lstStyle/>
          <a:p>
            <a:r>
              <a:rPr kumimoji="1" lang="ja-JP" altLang="en-US" dirty="0"/>
              <a:t>実験１結果</a:t>
            </a:r>
          </a:p>
        </p:txBody>
      </p:sp>
      <p:sp>
        <p:nvSpPr>
          <p:cNvPr id="3" name="コンテンツ プレースホルダー 2">
            <a:extLst>
              <a:ext uri="{FF2B5EF4-FFF2-40B4-BE49-F238E27FC236}">
                <a16:creationId xmlns:a16="http://schemas.microsoft.com/office/drawing/2014/main" id="{5844344E-9EEF-F661-5171-9F94AD25698C}"/>
              </a:ext>
            </a:extLst>
          </p:cNvPr>
          <p:cNvSpPr>
            <a:spLocks noGrp="1"/>
          </p:cNvSpPr>
          <p:nvPr>
            <p:ph idx="1"/>
          </p:nvPr>
        </p:nvSpPr>
        <p:spPr/>
        <p:txBody>
          <a:bodyPr/>
          <a:lstStyle/>
          <a:p>
            <a:r>
              <a:rPr lang="ja-JP" altLang="en-US" dirty="0"/>
              <a:t>結果のグラフ入れる</a:t>
            </a:r>
            <a:endParaRPr lang="en-US" altLang="ja-JP" dirty="0"/>
          </a:p>
          <a:p>
            <a:r>
              <a:rPr kumimoji="1" lang="en-US" altLang="ja-JP" dirty="0"/>
              <a:t>1</a:t>
            </a:r>
            <a:endParaRPr kumimoji="1" lang="ja-JP" altLang="en-US" dirty="0"/>
          </a:p>
        </p:txBody>
      </p:sp>
    </p:spTree>
    <p:extLst>
      <p:ext uri="{BB962C8B-B14F-4D97-AF65-F5344CB8AC3E}">
        <p14:creationId xmlns:p14="http://schemas.microsoft.com/office/powerpoint/2010/main" val="2423325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F3F12-8214-207C-D98B-1E3F71C5A202}"/>
              </a:ext>
            </a:extLst>
          </p:cNvPr>
          <p:cNvSpPr>
            <a:spLocks noGrp="1"/>
          </p:cNvSpPr>
          <p:nvPr>
            <p:ph type="title"/>
          </p:nvPr>
        </p:nvSpPr>
        <p:spPr/>
        <p:txBody>
          <a:bodyPr/>
          <a:lstStyle/>
          <a:p>
            <a:r>
              <a:rPr kumimoji="1" lang="ja-JP" altLang="en-US" dirty="0"/>
              <a:t>実験１結果</a:t>
            </a:r>
          </a:p>
        </p:txBody>
      </p:sp>
      <p:sp>
        <p:nvSpPr>
          <p:cNvPr id="3" name="コンテンツ プレースホルダー 2">
            <a:extLst>
              <a:ext uri="{FF2B5EF4-FFF2-40B4-BE49-F238E27FC236}">
                <a16:creationId xmlns:a16="http://schemas.microsoft.com/office/drawing/2014/main" id="{5844344E-9EEF-F661-5171-9F94AD25698C}"/>
              </a:ext>
            </a:extLst>
          </p:cNvPr>
          <p:cNvSpPr>
            <a:spLocks noGrp="1"/>
          </p:cNvSpPr>
          <p:nvPr>
            <p:ph idx="1"/>
          </p:nvPr>
        </p:nvSpPr>
        <p:spPr/>
        <p:txBody>
          <a:bodyPr/>
          <a:lstStyle/>
          <a:p>
            <a:r>
              <a:rPr lang="ja-JP" altLang="en-US" dirty="0"/>
              <a:t>結果のグラフ入れる</a:t>
            </a:r>
            <a:endParaRPr lang="en-US" altLang="ja-JP" dirty="0"/>
          </a:p>
          <a:p>
            <a:r>
              <a:rPr lang="en-US" altLang="ja-JP" dirty="0"/>
              <a:t>2</a:t>
            </a:r>
            <a:endParaRPr kumimoji="1" lang="ja-JP" altLang="en-US" dirty="0"/>
          </a:p>
        </p:txBody>
      </p:sp>
    </p:spTree>
    <p:extLst>
      <p:ext uri="{BB962C8B-B14F-4D97-AF65-F5344CB8AC3E}">
        <p14:creationId xmlns:p14="http://schemas.microsoft.com/office/powerpoint/2010/main" val="546530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F3F12-8214-207C-D98B-1E3F71C5A202}"/>
              </a:ext>
            </a:extLst>
          </p:cNvPr>
          <p:cNvSpPr>
            <a:spLocks noGrp="1"/>
          </p:cNvSpPr>
          <p:nvPr>
            <p:ph type="title"/>
          </p:nvPr>
        </p:nvSpPr>
        <p:spPr/>
        <p:txBody>
          <a:bodyPr/>
          <a:lstStyle/>
          <a:p>
            <a:r>
              <a:rPr kumimoji="1" lang="ja-JP" altLang="en-US" dirty="0"/>
              <a:t>実験１結果</a:t>
            </a:r>
          </a:p>
        </p:txBody>
      </p:sp>
      <p:sp>
        <p:nvSpPr>
          <p:cNvPr id="3" name="コンテンツ プレースホルダー 2">
            <a:extLst>
              <a:ext uri="{FF2B5EF4-FFF2-40B4-BE49-F238E27FC236}">
                <a16:creationId xmlns:a16="http://schemas.microsoft.com/office/drawing/2014/main" id="{5844344E-9EEF-F661-5171-9F94AD25698C}"/>
              </a:ext>
            </a:extLst>
          </p:cNvPr>
          <p:cNvSpPr>
            <a:spLocks noGrp="1"/>
          </p:cNvSpPr>
          <p:nvPr>
            <p:ph idx="1"/>
          </p:nvPr>
        </p:nvSpPr>
        <p:spPr/>
        <p:txBody>
          <a:bodyPr/>
          <a:lstStyle/>
          <a:p>
            <a:r>
              <a:rPr lang="ja-JP" altLang="en-US" dirty="0"/>
              <a:t>結果のグラフ入れる</a:t>
            </a:r>
            <a:endParaRPr lang="en-US" altLang="ja-JP" dirty="0"/>
          </a:p>
          <a:p>
            <a:r>
              <a:rPr lang="en-US" altLang="ja-JP" dirty="0"/>
              <a:t>3</a:t>
            </a:r>
            <a:endParaRPr kumimoji="1" lang="ja-JP" altLang="en-US" dirty="0"/>
          </a:p>
        </p:txBody>
      </p:sp>
    </p:spTree>
    <p:extLst>
      <p:ext uri="{BB962C8B-B14F-4D97-AF65-F5344CB8AC3E}">
        <p14:creationId xmlns:p14="http://schemas.microsoft.com/office/powerpoint/2010/main" val="1648510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110C8E-6B65-FABE-D031-8586B6D025FD}"/>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B8416FA-A5C3-B0C4-3E4D-0F51967C0F1E}"/>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42172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CA2339-A194-E244-811A-2C16CEDC99D7}"/>
              </a:ext>
            </a:extLst>
          </p:cNvPr>
          <p:cNvSpPr>
            <a:spLocks noGrp="1"/>
          </p:cNvSpPr>
          <p:nvPr>
            <p:ph type="title"/>
          </p:nvPr>
        </p:nvSpPr>
        <p:spPr/>
        <p:txBody>
          <a:bodyPr/>
          <a:lstStyle/>
          <a:p>
            <a:r>
              <a:rPr kumimoji="1" lang="ja-JP" altLang="en-US" dirty="0"/>
              <a:t>実験２</a:t>
            </a:r>
          </a:p>
        </p:txBody>
      </p:sp>
      <p:sp>
        <p:nvSpPr>
          <p:cNvPr id="3" name="コンテンツ プレースホルダー 2">
            <a:extLst>
              <a:ext uri="{FF2B5EF4-FFF2-40B4-BE49-F238E27FC236}">
                <a16:creationId xmlns:a16="http://schemas.microsoft.com/office/drawing/2014/main" id="{9750E492-4402-5002-527D-57106F252FFD}"/>
              </a:ext>
            </a:extLst>
          </p:cNvPr>
          <p:cNvSpPr>
            <a:spLocks noGrp="1"/>
          </p:cNvSpPr>
          <p:nvPr>
            <p:ph idx="1"/>
          </p:nvPr>
        </p:nvSpPr>
        <p:spPr/>
        <p:txBody>
          <a:bodyPr/>
          <a:lstStyle/>
          <a:p>
            <a:r>
              <a:rPr kumimoji="1" lang="ja-JP" altLang="en-US" dirty="0"/>
              <a:t>実験参加者は</a:t>
            </a:r>
            <a:r>
              <a:rPr kumimoji="1" lang="en-US" altLang="ja-JP" dirty="0"/>
              <a:t>20</a:t>
            </a:r>
            <a:r>
              <a:rPr kumimoji="1" lang="ja-JP" altLang="en-US" dirty="0"/>
              <a:t>代の男性</a:t>
            </a:r>
            <a:r>
              <a:rPr kumimoji="1" lang="en-US" altLang="ja-JP" dirty="0"/>
              <a:t>10</a:t>
            </a:r>
            <a:r>
              <a:rPr kumimoji="1" lang="ja-JP" altLang="en-US" dirty="0"/>
              <a:t>人。</a:t>
            </a:r>
            <a:endParaRPr kumimoji="1" lang="en-US" altLang="ja-JP" dirty="0"/>
          </a:p>
          <a:p>
            <a:endParaRPr lang="en-US" altLang="ja-JP" dirty="0"/>
          </a:p>
          <a:p>
            <a:r>
              <a:rPr kumimoji="1" lang="ja-JP" altLang="en-US" dirty="0"/>
              <a:t>実験１の結果から</a:t>
            </a:r>
            <a:r>
              <a:rPr lang="ja-JP" altLang="en-US" dirty="0"/>
              <a:t>強炭酸のみを使用し、条件の統一をした。</a:t>
            </a:r>
            <a:endParaRPr lang="en-US" altLang="ja-JP" dirty="0"/>
          </a:p>
          <a:p>
            <a:endParaRPr kumimoji="1" lang="en-US" altLang="ja-JP" dirty="0"/>
          </a:p>
          <a:p>
            <a:r>
              <a:rPr kumimoji="1" lang="ja-JP" altLang="en-US" dirty="0"/>
              <a:t>現実の炭酸強度</a:t>
            </a:r>
            <a:r>
              <a:rPr kumimoji="1" lang="en-US" altLang="ja-JP" dirty="0"/>
              <a:t>1</a:t>
            </a:r>
            <a:r>
              <a:rPr kumimoji="1" lang="ja-JP" altLang="en-US" dirty="0"/>
              <a:t>種類</a:t>
            </a:r>
            <a:r>
              <a:rPr lang="ja-JP" altLang="en-US" dirty="0"/>
              <a:t>と仮想炭酸強度</a:t>
            </a:r>
            <a:r>
              <a:rPr lang="en-US" altLang="ja-JP" dirty="0"/>
              <a:t>7</a:t>
            </a:r>
            <a:r>
              <a:rPr lang="ja-JP" altLang="en-US" dirty="0"/>
              <a:t>種類の組み合わせである合計</a:t>
            </a:r>
            <a:r>
              <a:rPr lang="en-US" altLang="ja-JP" dirty="0"/>
              <a:t>7</a:t>
            </a:r>
            <a:r>
              <a:rPr lang="ja-JP" altLang="en-US" dirty="0"/>
              <a:t>種類について主観的炭酸強度を回答した。</a:t>
            </a:r>
            <a:endParaRPr kumimoji="1" lang="ja-JP" altLang="en-US" dirty="0"/>
          </a:p>
        </p:txBody>
      </p:sp>
    </p:spTree>
    <p:extLst>
      <p:ext uri="{BB962C8B-B14F-4D97-AF65-F5344CB8AC3E}">
        <p14:creationId xmlns:p14="http://schemas.microsoft.com/office/powerpoint/2010/main" val="18314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FE701-DCB5-0D1F-DF41-2C07C8C64513}"/>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BB88BECA-25D3-8827-1670-A5F32E1DFE4E}"/>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062334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088DD3-CDB1-7C93-CC01-C31CD592BB8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52C7EA9-333E-C20E-34D9-B99CF9C42540}"/>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789890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0897F1-1FA5-DEAC-D9F1-796C8B632D52}"/>
              </a:ext>
            </a:extLst>
          </p:cNvPr>
          <p:cNvSpPr>
            <a:spLocks noGrp="1"/>
          </p:cNvSpPr>
          <p:nvPr>
            <p:ph type="title"/>
          </p:nvPr>
        </p:nvSpPr>
        <p:spPr/>
        <p:txBody>
          <a:bodyPr/>
          <a:lstStyle/>
          <a:p>
            <a:r>
              <a:rPr kumimoji="1" lang="ja-JP" altLang="en-US" dirty="0"/>
              <a:t>実験２結果</a:t>
            </a:r>
          </a:p>
        </p:txBody>
      </p:sp>
      <p:sp>
        <p:nvSpPr>
          <p:cNvPr id="3" name="コンテンツ プレースホルダー 2">
            <a:extLst>
              <a:ext uri="{FF2B5EF4-FFF2-40B4-BE49-F238E27FC236}">
                <a16:creationId xmlns:a16="http://schemas.microsoft.com/office/drawing/2014/main" id="{4760AE58-7615-13C0-3AA2-53656EDB31D5}"/>
              </a:ext>
            </a:extLst>
          </p:cNvPr>
          <p:cNvSpPr>
            <a:spLocks noGrp="1"/>
          </p:cNvSpPr>
          <p:nvPr>
            <p:ph idx="1"/>
          </p:nvPr>
        </p:nvSpPr>
        <p:spPr/>
        <p:txBody>
          <a:bodyPr/>
          <a:lstStyle/>
          <a:p>
            <a:r>
              <a:rPr kumimoji="1" lang="ja-JP" altLang="en-US" dirty="0"/>
              <a:t>実験２の結果グラフ</a:t>
            </a:r>
          </a:p>
        </p:txBody>
      </p:sp>
    </p:spTree>
    <p:extLst>
      <p:ext uri="{BB962C8B-B14F-4D97-AF65-F5344CB8AC3E}">
        <p14:creationId xmlns:p14="http://schemas.microsoft.com/office/powerpoint/2010/main" val="3894409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00190D-D8E4-D60E-7CB3-6570A3D0564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58A973D-107A-51BD-7939-D4E1E947505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279368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72F8A2-D954-1786-35A5-73706DF587A9}"/>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56EA4174-F610-5F0B-1A85-86E0388AA684}"/>
              </a:ext>
            </a:extLst>
          </p:cNvPr>
          <p:cNvSpPr>
            <a:spLocks noGrp="1"/>
          </p:cNvSpPr>
          <p:nvPr>
            <p:ph idx="1"/>
          </p:nvPr>
        </p:nvSpPr>
        <p:spPr/>
        <p:txBody>
          <a:bodyPr/>
          <a:lstStyle/>
          <a:p>
            <a:r>
              <a:rPr kumimoji="1" lang="ja-JP" altLang="en-US" dirty="0"/>
              <a:t>実験１の結果から、</a:t>
            </a:r>
            <a:r>
              <a:rPr kumimoji="1" lang="en-US" altLang="ja-JP" dirty="0"/>
              <a:t>VRFIZZ</a:t>
            </a:r>
            <a:r>
              <a:rPr kumimoji="1" lang="ja-JP" altLang="en-US" dirty="0"/>
              <a:t>によってユーザの口腔内刺激を変化させる可能性が示唆された。</a:t>
            </a:r>
            <a:endParaRPr kumimoji="1" lang="en-US" altLang="ja-JP" dirty="0"/>
          </a:p>
          <a:p>
            <a:endParaRPr lang="en-US" altLang="ja-JP" dirty="0"/>
          </a:p>
          <a:p>
            <a:r>
              <a:rPr kumimoji="1" lang="ja-JP" altLang="en-US" dirty="0"/>
              <a:t>実験回数と炭酸強度の違いで、実験後半は前後の実験との</a:t>
            </a:r>
            <a:br>
              <a:rPr kumimoji="1" lang="en-US" altLang="ja-JP" dirty="0"/>
            </a:br>
            <a:r>
              <a:rPr kumimoji="1" lang="ja-JP" altLang="en-US" dirty="0"/>
              <a:t>相対評価になっている可能性があった。</a:t>
            </a:r>
            <a:endParaRPr kumimoji="1" lang="en-US" altLang="ja-JP" dirty="0"/>
          </a:p>
          <a:p>
            <a:endParaRPr lang="en-US" altLang="ja-JP" dirty="0"/>
          </a:p>
          <a:p>
            <a:r>
              <a:rPr kumimoji="1" lang="ja-JP" altLang="en-US" dirty="0"/>
              <a:t>実験２では実験１よりも主観的炭酸強度の増加・減少が大きくなった。</a:t>
            </a:r>
            <a:endParaRPr kumimoji="1" lang="en-US" altLang="ja-JP" dirty="0"/>
          </a:p>
          <a:p>
            <a:endParaRPr lang="en-US" altLang="ja-JP" dirty="0"/>
          </a:p>
          <a:p>
            <a:endParaRPr lang="en-US" altLang="ja-JP" dirty="0"/>
          </a:p>
        </p:txBody>
      </p:sp>
    </p:spTree>
    <p:extLst>
      <p:ext uri="{BB962C8B-B14F-4D97-AF65-F5344CB8AC3E}">
        <p14:creationId xmlns:p14="http://schemas.microsoft.com/office/powerpoint/2010/main" val="2557369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490092-43B2-D8E4-6210-F0BBD54580D2}"/>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14E55BF-7180-AA89-38EF-0522C4BFF29C}"/>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668826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111822-C131-C3AD-75A2-014AA091356D}"/>
              </a:ext>
            </a:extLst>
          </p:cNvPr>
          <p:cNvSpPr>
            <a:spLocks noGrp="1"/>
          </p:cNvSpPr>
          <p:nvPr>
            <p:ph type="title"/>
          </p:nvPr>
        </p:nvSpPr>
        <p:spPr/>
        <p:txBody>
          <a:bodyPr/>
          <a:lstStyle/>
          <a:p>
            <a:r>
              <a:rPr kumimoji="1" lang="ja-JP" altLang="en-US" dirty="0"/>
              <a:t>おわりに</a:t>
            </a:r>
          </a:p>
        </p:txBody>
      </p:sp>
      <p:sp>
        <p:nvSpPr>
          <p:cNvPr id="3" name="コンテンツ プレースホルダー 2">
            <a:extLst>
              <a:ext uri="{FF2B5EF4-FFF2-40B4-BE49-F238E27FC236}">
                <a16:creationId xmlns:a16="http://schemas.microsoft.com/office/drawing/2014/main" id="{5D80108E-C1AA-5D67-4098-5F8FA43C1100}"/>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27865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B60D7F-6E26-F90A-634B-651D09B1809F}"/>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12C2E3D-BEC7-4A83-C08E-5F9E789F1D5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2034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B6857A-C230-18EF-6A6F-86C59786C8F1}"/>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9AC66476-0AA0-6952-C40A-395B601588A4}"/>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41760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6E5B6-B899-5761-1792-D546D48DFCF2}"/>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D5288DF-FA3D-B78D-D7D3-5C7668D5154A}"/>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3185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DFDA50-EEAB-8D72-F01A-A138D63F022E}"/>
              </a:ext>
            </a:extLst>
          </p:cNvPr>
          <p:cNvSpPr>
            <a:spLocks noGrp="1"/>
          </p:cNvSpPr>
          <p:nvPr>
            <p:ph type="title"/>
          </p:nvPr>
        </p:nvSpPr>
        <p:spPr/>
        <p:txBody>
          <a:bodyPr/>
          <a:lstStyle/>
          <a:p>
            <a:r>
              <a:rPr kumimoji="1" lang="ja-JP" altLang="en-US" dirty="0"/>
              <a:t>関連研究</a:t>
            </a:r>
            <a:r>
              <a:rPr kumimoji="1" lang="en-US" altLang="ja-JP" dirty="0"/>
              <a:t>(</a:t>
            </a:r>
            <a:r>
              <a:rPr lang="ja-JP" altLang="en-US" dirty="0"/>
              <a:t>１</a:t>
            </a:r>
            <a:r>
              <a:rPr lang="en-US" altLang="ja-JP" dirty="0"/>
              <a:t>/</a:t>
            </a:r>
            <a:r>
              <a:rPr lang="ja-JP" altLang="en-US" dirty="0"/>
              <a:t>２</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5B8D3FF-0365-9181-2C39-C3D89450A723}"/>
              </a:ext>
            </a:extLst>
          </p:cNvPr>
          <p:cNvSpPr>
            <a:spLocks noGrp="1"/>
          </p:cNvSpPr>
          <p:nvPr>
            <p:ph idx="1"/>
          </p:nvPr>
        </p:nvSpPr>
        <p:spPr/>
        <p:txBody>
          <a:bodyPr/>
          <a:lstStyle/>
          <a:p>
            <a:r>
              <a:rPr lang="en-US" altLang="ja-JP" dirty="0"/>
              <a:t>Ranasinghe</a:t>
            </a:r>
            <a:r>
              <a:rPr lang="ja-JP" altLang="en-US" dirty="0"/>
              <a:t>らは、味覚、嗅覚、視覚の３つの感覚を用いて、既存の味を増幅させるグラス型デバイスを開発した。</a:t>
            </a:r>
            <a:endParaRPr lang="en-US" altLang="ja-JP" dirty="0"/>
          </a:p>
          <a:p>
            <a:endParaRPr kumimoji="1" lang="en-US" altLang="ja-JP" dirty="0"/>
          </a:p>
          <a:p>
            <a:endParaRPr lang="en-US" altLang="ja-JP" dirty="0"/>
          </a:p>
        </p:txBody>
      </p:sp>
    </p:spTree>
    <p:extLst>
      <p:ext uri="{BB962C8B-B14F-4D97-AF65-F5344CB8AC3E}">
        <p14:creationId xmlns:p14="http://schemas.microsoft.com/office/powerpoint/2010/main" val="323222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DFDA50-EEAB-8D72-F01A-A138D63F022E}"/>
              </a:ext>
            </a:extLst>
          </p:cNvPr>
          <p:cNvSpPr>
            <a:spLocks noGrp="1"/>
          </p:cNvSpPr>
          <p:nvPr>
            <p:ph type="title"/>
          </p:nvPr>
        </p:nvSpPr>
        <p:spPr/>
        <p:txBody>
          <a:bodyPr/>
          <a:lstStyle/>
          <a:p>
            <a:r>
              <a:rPr kumimoji="1" lang="ja-JP" altLang="en-US" dirty="0"/>
              <a:t>関連研究</a:t>
            </a:r>
            <a:r>
              <a:rPr kumimoji="1" lang="en-US" altLang="ja-JP" dirty="0"/>
              <a:t>(</a:t>
            </a:r>
            <a:r>
              <a:rPr lang="ja-JP" altLang="en-US" dirty="0"/>
              <a:t>１</a:t>
            </a:r>
            <a:r>
              <a:rPr lang="en-US" altLang="ja-JP" dirty="0"/>
              <a:t>/</a:t>
            </a:r>
            <a:r>
              <a:rPr lang="ja-JP" altLang="en-US" dirty="0"/>
              <a:t>２</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5B8D3FF-0365-9181-2C39-C3D89450A723}"/>
              </a:ext>
            </a:extLst>
          </p:cNvPr>
          <p:cNvSpPr>
            <a:spLocks noGrp="1"/>
          </p:cNvSpPr>
          <p:nvPr>
            <p:ph idx="1"/>
          </p:nvPr>
        </p:nvSpPr>
        <p:spPr/>
        <p:txBody>
          <a:bodyPr/>
          <a:lstStyle/>
          <a:p>
            <a:r>
              <a:rPr kumimoji="1" lang="ja-JP" altLang="en-US" dirty="0"/>
              <a:t>鳴海らは、</a:t>
            </a:r>
            <a:r>
              <a:rPr kumimoji="1" lang="en-US" altLang="ja-JP" dirty="0"/>
              <a:t>AR</a:t>
            </a:r>
            <a:r>
              <a:rPr kumimoji="1" lang="ja-JP" altLang="en-US" dirty="0"/>
              <a:t>を用いてコップの見た目の背の高さで飲料消費量を操作できるのかを検証した。</a:t>
            </a:r>
            <a:endParaRPr kumimoji="1" lang="en-US" altLang="ja-JP" dirty="0"/>
          </a:p>
          <a:p>
            <a:endParaRPr lang="en-US" altLang="ja-JP" dirty="0"/>
          </a:p>
          <a:p>
            <a:r>
              <a:rPr kumimoji="1" lang="ja-JP" altLang="en-US" dirty="0"/>
              <a:t>実験の結果、コップの見た目を変えることで一口当たりの飲料消費量を増減両方向に調整可能なことが示唆された。</a:t>
            </a:r>
            <a:endParaRPr kumimoji="1" lang="en-US" altLang="ja-JP" dirty="0"/>
          </a:p>
          <a:p>
            <a:endParaRPr lang="en-US" altLang="ja-JP" dirty="0"/>
          </a:p>
        </p:txBody>
      </p:sp>
    </p:spTree>
    <p:extLst>
      <p:ext uri="{BB962C8B-B14F-4D97-AF65-F5344CB8AC3E}">
        <p14:creationId xmlns:p14="http://schemas.microsoft.com/office/powerpoint/2010/main" val="494297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7BC3B-A6EA-C36B-7687-78E38D0685B5}"/>
              </a:ext>
            </a:extLst>
          </p:cNvPr>
          <p:cNvSpPr>
            <a:spLocks noGrp="1"/>
          </p:cNvSpPr>
          <p:nvPr>
            <p:ph type="title"/>
          </p:nvPr>
        </p:nvSpPr>
        <p:spPr/>
        <p:txBody>
          <a:bodyPr/>
          <a:lstStyle/>
          <a:p>
            <a:r>
              <a:rPr kumimoji="1" lang="ja-JP" altLang="en-US" dirty="0"/>
              <a:t>関連研究</a:t>
            </a:r>
            <a:r>
              <a:rPr kumimoji="1" lang="en-US" altLang="ja-JP" dirty="0"/>
              <a:t>(</a:t>
            </a:r>
            <a:r>
              <a:rPr kumimoji="1" lang="ja-JP" altLang="en-US" dirty="0"/>
              <a:t>２</a:t>
            </a:r>
            <a:r>
              <a:rPr lang="en-US" altLang="ja-JP" dirty="0"/>
              <a:t>/</a:t>
            </a:r>
            <a:r>
              <a:rPr lang="ja-JP" altLang="en-US" dirty="0"/>
              <a:t>２</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843A3D9-8946-054B-576B-1C3999596523}"/>
              </a:ext>
            </a:extLst>
          </p:cNvPr>
          <p:cNvSpPr>
            <a:spLocks noGrp="1"/>
          </p:cNvSpPr>
          <p:nvPr>
            <p:ph idx="1"/>
          </p:nvPr>
        </p:nvSpPr>
        <p:spPr/>
        <p:txBody>
          <a:bodyPr/>
          <a:lstStyle/>
          <a:p>
            <a:r>
              <a:rPr kumimoji="1" lang="ja-JP" altLang="en-US" dirty="0"/>
              <a:t>野村らは、舌に電気刺激を提示することで、炭酸が口腔内に与える刺激の増幅を検討した。</a:t>
            </a:r>
            <a:endParaRPr kumimoji="1" lang="en-US" altLang="ja-JP" dirty="0"/>
          </a:p>
          <a:p>
            <a:endParaRPr lang="en-US" altLang="ja-JP" dirty="0"/>
          </a:p>
          <a:p>
            <a:r>
              <a:rPr lang="ja-JP" altLang="en-US" dirty="0"/>
              <a:t>非</a:t>
            </a:r>
            <a:r>
              <a:rPr kumimoji="1" lang="ja-JP" altLang="en-US" dirty="0"/>
              <a:t>伝導性素材のコップの側面に針を刺し、液体に微弱な電流を流すことで、被験者全員が炭酸の強さに変化があったと感じた。</a:t>
            </a:r>
          </a:p>
        </p:txBody>
      </p:sp>
    </p:spTree>
    <p:extLst>
      <p:ext uri="{BB962C8B-B14F-4D97-AF65-F5344CB8AC3E}">
        <p14:creationId xmlns:p14="http://schemas.microsoft.com/office/powerpoint/2010/main" val="2177027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E9ADF5-7684-A5F0-DBA9-5677A800DE69}"/>
              </a:ext>
            </a:extLst>
          </p:cNvPr>
          <p:cNvSpPr>
            <a:spLocks noGrp="1"/>
          </p:cNvSpPr>
          <p:nvPr>
            <p:ph type="title"/>
          </p:nvPr>
        </p:nvSpPr>
        <p:spPr/>
        <p:txBody>
          <a:bodyPr/>
          <a:lstStyle/>
          <a:p>
            <a:r>
              <a:rPr kumimoji="1" lang="en-US" altLang="ja-JP" dirty="0"/>
              <a:t>VR FIZZ</a:t>
            </a:r>
            <a:endParaRPr kumimoji="1" lang="ja-JP" altLang="en-US" dirty="0"/>
          </a:p>
        </p:txBody>
      </p:sp>
      <p:sp>
        <p:nvSpPr>
          <p:cNvPr id="3" name="コンテンツ プレースホルダー 2">
            <a:extLst>
              <a:ext uri="{FF2B5EF4-FFF2-40B4-BE49-F238E27FC236}">
                <a16:creationId xmlns:a16="http://schemas.microsoft.com/office/drawing/2014/main" id="{4B1D16FB-833D-96BA-1B4C-8693270BD2FF}"/>
              </a:ext>
            </a:extLst>
          </p:cNvPr>
          <p:cNvSpPr>
            <a:spLocks noGrp="1"/>
          </p:cNvSpPr>
          <p:nvPr>
            <p:ph idx="1"/>
          </p:nvPr>
        </p:nvSpPr>
        <p:spPr/>
        <p:txBody>
          <a:bodyPr/>
          <a:lstStyle/>
          <a:p>
            <a:r>
              <a:rPr kumimoji="1" lang="ja-JP" altLang="en-US" dirty="0"/>
              <a:t>図１アニメーション付きで</a:t>
            </a:r>
          </a:p>
        </p:txBody>
      </p:sp>
    </p:spTree>
    <p:extLst>
      <p:ext uri="{BB962C8B-B14F-4D97-AF65-F5344CB8AC3E}">
        <p14:creationId xmlns:p14="http://schemas.microsoft.com/office/powerpoint/2010/main" val="2724020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3F89D1-8758-1D29-FCB7-16E85F80A706}"/>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93BC25B-10F1-2886-9FB2-40D2CE8D711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65202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DF60F1-886A-B22C-0C2C-F08ECCBBF7EB}"/>
              </a:ext>
            </a:extLst>
          </p:cNvPr>
          <p:cNvSpPr>
            <a:spLocks noGrp="1"/>
          </p:cNvSpPr>
          <p:nvPr>
            <p:ph type="title"/>
          </p:nvPr>
        </p:nvSpPr>
        <p:spPr/>
        <p:txBody>
          <a:bodyPr/>
          <a:lstStyle/>
          <a:p>
            <a:r>
              <a:rPr kumimoji="1" lang="ja-JP" altLang="en-US" dirty="0"/>
              <a:t>実装</a:t>
            </a:r>
          </a:p>
        </p:txBody>
      </p:sp>
      <p:sp>
        <p:nvSpPr>
          <p:cNvPr id="3" name="コンテンツ プレースホルダー 2">
            <a:extLst>
              <a:ext uri="{FF2B5EF4-FFF2-40B4-BE49-F238E27FC236}">
                <a16:creationId xmlns:a16="http://schemas.microsoft.com/office/drawing/2014/main" id="{B087A98B-1C0F-845D-E8F2-7ADC6A9938AF}"/>
              </a:ext>
            </a:extLst>
          </p:cNvPr>
          <p:cNvSpPr>
            <a:spLocks noGrp="1"/>
          </p:cNvSpPr>
          <p:nvPr>
            <p:ph idx="1"/>
          </p:nvPr>
        </p:nvSpPr>
        <p:spPr/>
        <p:txBody>
          <a:bodyPr/>
          <a:lstStyle/>
          <a:p>
            <a:r>
              <a:rPr kumimoji="1" lang="ja-JP" altLang="en-US" dirty="0"/>
              <a:t>図２アニメーションで</a:t>
            </a:r>
          </a:p>
        </p:txBody>
      </p:sp>
    </p:spTree>
    <p:extLst>
      <p:ext uri="{BB962C8B-B14F-4D97-AF65-F5344CB8AC3E}">
        <p14:creationId xmlns:p14="http://schemas.microsoft.com/office/powerpoint/2010/main" val="10344683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675</TotalTime>
  <Words>521</Words>
  <Application>Microsoft Office PowerPoint</Application>
  <PresentationFormat>ワイド画面</PresentationFormat>
  <Paragraphs>59</Paragraphs>
  <Slides>27</Slides>
  <Notes>2</Notes>
  <HiddenSlides>2</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27</vt:i4>
      </vt:variant>
    </vt:vector>
  </HeadingPairs>
  <TitlesOfParts>
    <vt:vector size="31" baseType="lpstr">
      <vt:lpstr>HGPｺﾞｼｯｸM</vt:lpstr>
      <vt:lpstr>游ゴシック</vt:lpstr>
      <vt:lpstr>Arial</vt:lpstr>
      <vt:lpstr>Office テーマ</vt:lpstr>
      <vt:lpstr>発泡性飲料摂取時における 主観的炭酸強度の 操作システムVRFIZZの提案</vt:lpstr>
      <vt:lpstr>はじめに</vt:lpstr>
      <vt:lpstr>PowerPoint プレゼンテーション</vt:lpstr>
      <vt:lpstr>関連研究(１/２)</vt:lpstr>
      <vt:lpstr>関連研究(１/２)</vt:lpstr>
      <vt:lpstr>関連研究(２/２)</vt:lpstr>
      <vt:lpstr>VR FIZZ</vt:lpstr>
      <vt:lpstr>PowerPoint プレゼンテーション</vt:lpstr>
      <vt:lpstr>実装</vt:lpstr>
      <vt:lpstr>実装２？</vt:lpstr>
      <vt:lpstr>評価実験</vt:lpstr>
      <vt:lpstr>炭酸強度の動画</vt:lpstr>
      <vt:lpstr>実験１</vt:lpstr>
      <vt:lpstr>PowerPoint プレゼンテーション</vt:lpstr>
      <vt:lpstr>実験１結果</vt:lpstr>
      <vt:lpstr>実験１結果</vt:lpstr>
      <vt:lpstr>実験１結果</vt:lpstr>
      <vt:lpstr>PowerPoint プレゼンテーション</vt:lpstr>
      <vt:lpstr>実験２</vt:lpstr>
      <vt:lpstr>PowerPoint プレゼンテーション</vt:lpstr>
      <vt:lpstr>実験２結果</vt:lpstr>
      <vt:lpstr>PowerPoint プレゼンテーション</vt:lpstr>
      <vt:lpstr>考察</vt:lpstr>
      <vt:lpstr>PowerPoint プレゼンテーション</vt:lpstr>
      <vt:lpstr>おわりに</vt:lpstr>
      <vt:lpstr>PowerPoint プレゼンテーション</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ちん ムロ</dc:creator>
  <cp:lastModifiedBy>ちん ムロ</cp:lastModifiedBy>
  <cp:revision>1</cp:revision>
  <dcterms:created xsi:type="dcterms:W3CDTF">2024-06-09T07:29:56Z</dcterms:created>
  <dcterms:modified xsi:type="dcterms:W3CDTF">2024-06-09T18:45:33Z</dcterms:modified>
</cp:coreProperties>
</file>