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DC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6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5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7886700" cy="697320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9234"/>
            <a:ext cx="7886700" cy="52277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9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9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7886700" cy="671194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62149"/>
            <a:ext cx="3886200" cy="53148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62149"/>
            <a:ext cx="3886200" cy="53148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3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6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1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2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63AD-EFC9-4A6A-99EB-755301A80E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4EBE-DAFE-4603-B3EA-15A1A68F0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1F8063AD-EFC9-4A6A-99EB-755301A80EB5}" type="datetimeFigureOut">
              <a:rPr lang="zh-TW" altLang="en-US" smtClean="0"/>
              <a:pPr/>
              <a:t>2019/2/22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F64EBE-DAFE-4603-B3EA-15A1A68F08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5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Interactive GUI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Interactive </a:t>
            </a:r>
            <a:r>
              <a:rPr lang="en-US" altLang="zh-TW" dirty="0"/>
              <a:t>GUI Architecture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7848" y="1165770"/>
            <a:ext cx="2334103" cy="461665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Interactive GUI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46666" y="4612477"/>
            <a:ext cx="1890005" cy="461665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Pipeline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50865" y="4612477"/>
            <a:ext cx="1890005" cy="461665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Result </a:t>
            </a:r>
            <a:r>
              <a:rPr lang="en-US" altLang="zh-TW" sz="2000" dirty="0" smtClean="0"/>
              <a:t>(Report)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973353" y="4131922"/>
            <a:ext cx="105664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846666" y="5141897"/>
            <a:ext cx="2359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Preprocess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Parameter search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450865" y="5074142"/>
            <a:ext cx="15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Model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41951" y="1147329"/>
            <a:ext cx="32980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User </a:t>
            </a:r>
            <a:r>
              <a:rPr lang="en-US" altLang="zh-TW" dirty="0" smtClean="0"/>
              <a:t>domain knowledge input</a:t>
            </a:r>
          </a:p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Feature selection</a:t>
            </a:r>
          </a:p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Weighting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User friendly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335510" y="27975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類似線上點餐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24" y="3689147"/>
            <a:ext cx="812616" cy="8126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88" y="3743080"/>
            <a:ext cx="758683" cy="758683"/>
          </a:xfrm>
          <a:prstGeom prst="rect">
            <a:avLst/>
          </a:prstGeom>
        </p:spPr>
      </p:pic>
      <p:cxnSp>
        <p:nvCxnSpPr>
          <p:cNvPr id="37" name="直線單箭頭接點 36"/>
          <p:cNvCxnSpPr/>
          <p:nvPr/>
        </p:nvCxnSpPr>
        <p:spPr>
          <a:xfrm flipV="1">
            <a:off x="3568908" y="2850793"/>
            <a:ext cx="683486" cy="738623"/>
          </a:xfrm>
          <a:prstGeom prst="straightConnector1">
            <a:avLst/>
          </a:prstGeom>
          <a:ln w="5715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V="1">
            <a:off x="4716660" y="2850792"/>
            <a:ext cx="683486" cy="738623"/>
          </a:xfrm>
          <a:prstGeom prst="straightConnector1">
            <a:avLst/>
          </a:prstGeom>
          <a:ln w="5715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39" y="1790341"/>
            <a:ext cx="847068" cy="8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34473"/>
            <a:ext cx="7886700" cy="514249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減少重複程式碼量</a:t>
            </a:r>
            <a:endParaRPr lang="en-US" altLang="zh-TW" sz="2000" dirty="0" smtClean="0"/>
          </a:p>
          <a:p>
            <a:r>
              <a:rPr lang="zh-TW" altLang="en-US" sz="2000" dirty="0" smtClean="0"/>
              <a:t>讓</a:t>
            </a:r>
            <a:r>
              <a:rPr lang="zh-TW" altLang="en-US" sz="2000" dirty="0"/>
              <a:t>機器學習的流程變得直觀</a:t>
            </a:r>
          </a:p>
        </p:txBody>
      </p:sp>
      <p:pic>
        <p:nvPicPr>
          <p:cNvPr id="1026" name="Picture 2" descr="http://frankchen.xyz/images/152317839741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24" y="2150271"/>
            <a:ext cx="5780552" cy="41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Pipeline</a:t>
            </a:r>
            <a:r>
              <a:rPr lang="zh-TW" altLang="en-US" dirty="0" smtClean="0"/>
              <a:t> 實例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629150" y="1361439"/>
            <a:ext cx="3886200" cy="472408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pipe = Pipeline</a:t>
            </a:r>
            <a:r>
              <a:rPr lang="en-US" altLang="zh-TW" sz="1200" dirty="0">
                <a:latin typeface="Consolas" panose="020B0609020204030204" pitchFamily="49" charset="0"/>
              </a:rPr>
              <a:t>([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  (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'Rolling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RollingWindow</a:t>
            </a:r>
            <a:r>
              <a:rPr lang="en-US" altLang="zh-TW" sz="1200" dirty="0">
                <a:latin typeface="Consolas" panose="020B0609020204030204" pitchFamily="49" charset="0"/>
              </a:rPr>
              <a:t>() </a:t>
            </a:r>
            <a:r>
              <a:rPr lang="en-US" altLang="zh-TW" sz="1200" dirty="0" smtClean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</a:rPr>
              <a:t> (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'PCA'</a:t>
            </a:r>
            <a:r>
              <a:rPr lang="en-US" altLang="zh-TW" sz="1200" dirty="0" smtClean="0">
                <a:latin typeface="Consolas" panose="020B0609020204030204" pitchFamily="49" charset="0"/>
              </a:rPr>
              <a:t>, PCA() 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  (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XGB'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XGBRegressor</a:t>
            </a:r>
            <a:r>
              <a:rPr lang="en-US" altLang="zh-TW" sz="1200" dirty="0">
                <a:latin typeface="Consolas" panose="020B0609020204030204" pitchFamily="49" charset="0"/>
              </a:rPr>
              <a:t>() 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param</a:t>
            </a:r>
            <a:r>
              <a:rPr lang="en-US" altLang="zh-TW" sz="1200" dirty="0" smtClean="0"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  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Rolling</a:t>
            </a:r>
            <a:r>
              <a:rPr lang="en-US" altLang="zh-TW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__window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latin typeface="Consolas" panose="020B0609020204030204" pitchFamily="49" charset="0"/>
              </a:rPr>
              <a:t>: [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2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  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XGB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latin typeface="Consolas" panose="020B0609020204030204" pitchFamily="49" charset="0"/>
              </a:rPr>
              <a:t>: [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sz="1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}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clf</a:t>
            </a:r>
            <a:r>
              <a:rPr lang="en-US" altLang="zh-TW" sz="1200" dirty="0" smtClean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GridSearchCV</a:t>
            </a:r>
            <a:r>
              <a:rPr lang="en-US" altLang="zh-TW" sz="1200" dirty="0" smtClean="0">
                <a:latin typeface="Consolas" panose="020B0609020204030204" pitchFamily="49" charset="0"/>
              </a:rPr>
              <a:t>(pipe,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param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clf.fit</a:t>
            </a:r>
            <a:r>
              <a:rPr lang="en-US" altLang="zh-TW" sz="1200" dirty="0" smtClean="0">
                <a:latin typeface="Consolas" panose="020B0609020204030204" pitchFamily="49" charset="0"/>
              </a:rPr>
              <a:t>(X, y)</a:t>
            </a:r>
            <a:endParaRPr lang="en-US" altLang="zh-TW" sz="1200" dirty="0">
              <a:latin typeface="Consolas" panose="020B0609020204030204" pitchFamily="49" charset="0"/>
            </a:endParaRPr>
          </a:p>
        </p:txBody>
      </p:sp>
      <p:sp>
        <p:nvSpPr>
          <p:cNvPr id="6" name="內容版面配置區 4"/>
          <p:cNvSpPr>
            <a:spLocks noGrp="1"/>
          </p:cNvSpPr>
          <p:nvPr>
            <p:ph sz="half" idx="1"/>
          </p:nvPr>
        </p:nvSpPr>
        <p:spPr>
          <a:xfrm>
            <a:off x="628650" y="1361439"/>
            <a:ext cx="3886200" cy="472408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tmpX</a:t>
            </a:r>
            <a:r>
              <a:rPr lang="en-US" altLang="zh-TW" sz="1200" dirty="0" smtClean="0">
                <a:latin typeface="Consolas" panose="020B0609020204030204" pitchFamily="49" charset="0"/>
              </a:rPr>
              <a:t> = X1[col</a:t>
            </a:r>
            <a:r>
              <a:rPr lang="en-US" altLang="zh-TW" sz="1200" dirty="0">
                <a:latin typeface="Consolas" panose="020B0609020204030204" pitchFamily="49" charset="0"/>
              </a:rPr>
              <a:t>].</a:t>
            </a:r>
            <a:r>
              <a:rPr lang="en-US" altLang="zh-TW" sz="1200" dirty="0" smtClean="0">
                <a:latin typeface="Consolas" panose="020B0609020204030204" pitchFamily="49" charset="0"/>
              </a:rPr>
              <a:t>rolling(window=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 smtClean="0">
                <a:latin typeface="Consolas" panose="020B0609020204030204" pitchFamily="49" charset="0"/>
              </a:rPr>
              <a:t>)\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              .</a:t>
            </a:r>
            <a:r>
              <a:rPr lang="en-US" altLang="zh-TW" sz="1200" dirty="0" err="1">
                <a:latin typeface="Consolas" panose="020B0609020204030204" pitchFamily="49" charset="0"/>
              </a:rPr>
              <a:t>agg</a:t>
            </a:r>
            <a:r>
              <a:rPr lang="en-US" altLang="zh-TW" sz="1200" dirty="0">
                <a:latin typeface="Consolas" panose="020B0609020204030204" pitchFamily="49" charset="0"/>
              </a:rPr>
              <a:t>([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'sum'</a:t>
            </a:r>
            <a:r>
              <a:rPr lang="en-US" altLang="zh-TW" sz="1200" dirty="0"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'mean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latin typeface="Consolas" panose="020B0609020204030204" pitchFamily="49" charset="0"/>
              </a:rPr>
              <a:t>])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>
                <a:latin typeface="Consolas" panose="020B0609020204030204" pitchFamily="49" charset="0"/>
              </a:rPr>
              <a:t>trainX</a:t>
            </a:r>
            <a:r>
              <a:rPr lang="en-US" altLang="zh-TW" sz="1200" dirty="0" smtClean="0">
                <a:latin typeface="Consolas" panose="020B0609020204030204" pitchFamily="49" charset="0"/>
              </a:rPr>
              <a:t> 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pd.merge</a:t>
            </a:r>
            <a:r>
              <a:rPr lang="en-US" altLang="zh-TW" sz="1200" dirty="0" smtClean="0">
                <a:latin typeface="Consolas" panose="020B0609020204030204" pitchFamily="49" charset="0"/>
              </a:rPr>
              <a:t>(X, </a:t>
            </a:r>
            <a:r>
              <a:rPr lang="en-US" altLang="zh-TW" sz="1200" dirty="0" err="1">
                <a:latin typeface="Consolas" panose="020B0609020204030204" pitchFamily="49" charset="0"/>
              </a:rPr>
              <a:t>tmpX</a:t>
            </a:r>
            <a:r>
              <a:rPr lang="en-US" altLang="zh-TW" sz="1200" dirty="0" smtClean="0">
                <a:latin typeface="Consolas" panose="020B0609020204030204" pitchFamily="49" charset="0"/>
              </a:rPr>
              <a:t>, on</a:t>
            </a:r>
            <a:r>
              <a:rPr lang="en-US" altLang="zh-TW" sz="1200" dirty="0"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'date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>
                <a:latin typeface="Consolas" panose="020B0609020204030204" pitchFamily="49" charset="0"/>
              </a:rPr>
              <a:t>pca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smtClean="0">
                <a:latin typeface="Consolas" panose="020B0609020204030204" pitchFamily="49" charset="0"/>
              </a:rPr>
              <a:t>PCA(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n_components</a:t>
            </a:r>
            <a:r>
              <a:rPr lang="en-US" altLang="zh-TW" sz="1200" dirty="0" smtClean="0">
                <a:latin typeface="Consolas" panose="020B0609020204030204" pitchFamily="49" charset="0"/>
              </a:rPr>
              <a:t>=1)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pca_X</a:t>
            </a:r>
            <a:r>
              <a:rPr lang="en-US" altLang="zh-TW" sz="1200" dirty="0" smtClean="0">
                <a:latin typeface="Consolas" panose="020B0609020204030204" pitchFamily="49" charset="0"/>
              </a:rPr>
              <a:t> 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pca.fit_transform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trainX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latin typeface="Consolas" panose="020B0609020204030204" pitchFamily="49" charset="0"/>
              </a:rPr>
              <a:t>XGB </a:t>
            </a:r>
            <a:r>
              <a:rPr lang="en-US" altLang="zh-TW" sz="1200" dirty="0">
                <a:latin typeface="Consolas" panose="020B0609020204030204" pitchFamily="49" charset="0"/>
              </a:rPr>
              <a:t>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XGBRegressor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n_estimators</a:t>
            </a:r>
            <a:r>
              <a:rPr lang="en-US" altLang="zh-TW" sz="1200" dirty="0" smtClean="0"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XGB.fit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pca_X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>
                <a:latin typeface="Consolas" panose="020B0609020204030204" pitchFamily="49" charset="0"/>
              </a:rPr>
              <a:t>tmpX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smtClean="0">
                <a:latin typeface="Consolas" panose="020B0609020204030204" pitchFamily="49" charset="0"/>
              </a:rPr>
              <a:t>X2[col</a:t>
            </a:r>
            <a:r>
              <a:rPr lang="en-US" altLang="zh-TW" sz="1200" dirty="0">
                <a:latin typeface="Consolas" panose="020B0609020204030204" pitchFamily="49" charset="0"/>
              </a:rPr>
              <a:t>].rolling(window=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latin typeface="Consolas" panose="020B0609020204030204" pitchFamily="49" charset="0"/>
              </a:rPr>
              <a:t>)\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            </a:t>
            </a:r>
            <a:r>
              <a:rPr lang="en-US" altLang="zh-TW" sz="1200" dirty="0" smtClean="0">
                <a:latin typeface="Consolas" panose="020B0609020204030204" pitchFamily="49" charset="0"/>
              </a:rPr>
              <a:t> .</a:t>
            </a:r>
            <a:r>
              <a:rPr lang="en-US" altLang="zh-TW" sz="1200" dirty="0" err="1">
                <a:latin typeface="Consolas" panose="020B0609020204030204" pitchFamily="49" charset="0"/>
              </a:rPr>
              <a:t>agg</a:t>
            </a:r>
            <a:r>
              <a:rPr lang="en-US" altLang="zh-TW" sz="1200" dirty="0">
                <a:latin typeface="Consolas" panose="020B0609020204030204" pitchFamily="49" charset="0"/>
              </a:rPr>
              <a:t>([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'sum'</a:t>
            </a:r>
            <a:r>
              <a:rPr lang="en-US" altLang="zh-TW" sz="1200" dirty="0"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'mean'</a:t>
            </a:r>
            <a:r>
              <a:rPr lang="en-US" altLang="zh-TW" sz="12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>
                <a:latin typeface="Consolas" panose="020B0609020204030204" pitchFamily="49" charset="0"/>
              </a:rPr>
              <a:t>testX</a:t>
            </a:r>
            <a:r>
              <a:rPr lang="en-US" altLang="zh-TW" sz="1200" dirty="0" smtClean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= </a:t>
            </a:r>
            <a:r>
              <a:rPr lang="en-US" altLang="zh-TW" sz="1200" dirty="0" err="1">
                <a:latin typeface="Consolas" panose="020B0609020204030204" pitchFamily="49" charset="0"/>
              </a:rPr>
              <a:t>pd.merge</a:t>
            </a:r>
            <a:r>
              <a:rPr lang="en-US" altLang="zh-TW" sz="1200" dirty="0">
                <a:latin typeface="Consolas" panose="020B0609020204030204" pitchFamily="49" charset="0"/>
              </a:rPr>
              <a:t>(X, </a:t>
            </a:r>
            <a:r>
              <a:rPr lang="en-US" altLang="zh-TW" sz="1200" dirty="0" err="1">
                <a:latin typeface="Consolas" panose="020B0609020204030204" pitchFamily="49" charset="0"/>
              </a:rPr>
              <a:t>tmpX</a:t>
            </a:r>
            <a:r>
              <a:rPr lang="en-US" altLang="zh-TW" sz="1200" dirty="0">
                <a:latin typeface="Consolas" panose="020B0609020204030204" pitchFamily="49" charset="0"/>
              </a:rPr>
              <a:t>, on=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'date</a:t>
            </a:r>
            <a:r>
              <a:rPr lang="en-US" altLang="zh-TW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>
                <a:latin typeface="Consolas" panose="020B0609020204030204" pitchFamily="49" charset="0"/>
              </a:rPr>
              <a:t>pca_X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pca.fit_transform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testX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pred_y</a:t>
            </a:r>
            <a:r>
              <a:rPr lang="en-US" altLang="zh-TW" sz="1200" dirty="0" smtClean="0">
                <a:latin typeface="Consolas" panose="020B0609020204030204" pitchFamily="49" charset="0"/>
              </a:rPr>
              <a:t> =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XGB.predict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pca_X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 err="1" smtClean="0">
                <a:latin typeface="Consolas" panose="020B0609020204030204" pitchFamily="49" charset="0"/>
              </a:rPr>
              <a:t>mean_squared_error</a:t>
            </a:r>
            <a:r>
              <a:rPr lang="en-US" altLang="zh-TW" sz="1200" dirty="0" smtClean="0"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test_y</a:t>
            </a:r>
            <a:r>
              <a:rPr lang="en-US" altLang="zh-TW" sz="1200" dirty="0" smtClean="0">
                <a:latin typeface="Consolas" panose="020B0609020204030204" pitchFamily="49" charset="0"/>
              </a:rPr>
              <a:t>,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prd_y</a:t>
            </a:r>
            <a:r>
              <a:rPr lang="en-US" altLang="zh-TW" sz="1200" dirty="0" smtClean="0">
                <a:latin typeface="Consolas" panose="020B0609020204030204" pitchFamily="49" charset="0"/>
              </a:rPr>
              <a:t>)</a:t>
            </a:r>
            <a:endParaRPr lang="en-US" altLang="zh-TW" sz="1200" dirty="0"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71503" y="5495330"/>
            <a:ext cx="18004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只做了一組參數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9506" y="4941332"/>
            <a:ext cx="318548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不只流程清楚，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連各種參數組合都幫你試了，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真是太棒了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11" name="剪去對角線角落矩形 10"/>
          <p:cNvSpPr/>
          <p:nvPr/>
        </p:nvSpPr>
        <p:spPr>
          <a:xfrm>
            <a:off x="567690" y="1076960"/>
            <a:ext cx="1183823" cy="416558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As-is</a:t>
            </a:r>
            <a:endParaRPr lang="zh-TW" altLang="en-US" sz="2400" dirty="0"/>
          </a:p>
        </p:txBody>
      </p:sp>
      <p:sp>
        <p:nvSpPr>
          <p:cNvPr id="12" name="剪去對角線角落矩形 11"/>
          <p:cNvSpPr/>
          <p:nvPr/>
        </p:nvSpPr>
        <p:spPr>
          <a:xfrm>
            <a:off x="4575810" y="1076961"/>
            <a:ext cx="1183823" cy="416558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To-be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4783" y="5495330"/>
            <a:ext cx="800100" cy="8096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49" y="5533430"/>
            <a:ext cx="800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</a:t>
            </a:r>
            <a:r>
              <a:rPr lang="en-US" altLang="zh-TW" dirty="0" err="1" smtClean="0"/>
              <a:t>Pipline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78" y="883058"/>
            <a:ext cx="5321444" cy="5782479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2152073" y="883057"/>
            <a:ext cx="6076012" cy="3947561"/>
            <a:chOff x="2152073" y="883057"/>
            <a:chExt cx="6076012" cy="3947561"/>
          </a:xfrm>
        </p:grpSpPr>
        <p:sp>
          <p:nvSpPr>
            <p:cNvPr id="11" name="矩形 10"/>
            <p:cNvSpPr/>
            <p:nvPr/>
          </p:nvSpPr>
          <p:spPr>
            <a:xfrm>
              <a:off x="2152073" y="1062182"/>
              <a:ext cx="5080650" cy="37684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370927" y="883057"/>
              <a:ext cx="1857158" cy="440769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產生各種</a:t>
              </a:r>
              <a:r>
                <a:rPr lang="en-US" altLang="zh-TW" dirty="0" smtClean="0"/>
                <a:t>feature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52073" y="4830617"/>
            <a:ext cx="5921032" cy="1900325"/>
            <a:chOff x="2152073" y="4830617"/>
            <a:chExt cx="5921032" cy="1900325"/>
          </a:xfrm>
        </p:grpSpPr>
        <p:sp>
          <p:nvSpPr>
            <p:cNvPr id="12" name="矩形 11"/>
            <p:cNvSpPr/>
            <p:nvPr/>
          </p:nvSpPr>
          <p:spPr>
            <a:xfrm>
              <a:off x="2152073" y="4830617"/>
              <a:ext cx="5080650" cy="1704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370927" y="6290173"/>
              <a:ext cx="1702178" cy="440769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2-level Stacking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8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227</Words>
  <Application>Microsoft Office PowerPoint</Application>
  <PresentationFormat>如螢幕大小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Interactive GUI</vt:lpstr>
      <vt:lpstr>Interactive GUI Architecture</vt:lpstr>
      <vt:lpstr>GUI Demo</vt:lpstr>
      <vt:lpstr>Pipeline 簡介</vt:lpstr>
      <vt:lpstr>Pipeline 實例</vt:lpstr>
      <vt:lpstr>複雜Pipline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 Pipeline</dc:title>
  <dc:creator>Guan-Bin Chen</dc:creator>
  <cp:lastModifiedBy>Guan-Bin Chen</cp:lastModifiedBy>
  <cp:revision>53</cp:revision>
  <dcterms:created xsi:type="dcterms:W3CDTF">2019-02-21T14:54:43Z</dcterms:created>
  <dcterms:modified xsi:type="dcterms:W3CDTF">2019-02-21T18:05:43Z</dcterms:modified>
</cp:coreProperties>
</file>