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ECB16A-3178-4DE7-985D-5871228AA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B6C00F-A3CB-48E7-9D85-44A78DAF5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0DE103-5804-4443-8C8E-30C88CD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8D44-38AC-43FD-9007-53C91EAAE230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7378F9-A77D-43C3-A333-077BDF74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81628C-F2D1-4599-94F6-7A3749B0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2B5-296A-4755-8786-FC07683BB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6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EC5C2E-0341-4281-861F-8C454891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CD2FEE-D26D-42E2-B655-84C59C70C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83BADD-CE3D-468E-AA21-3A6CDE80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8D44-38AC-43FD-9007-53C91EAAE230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953349-1BEB-42FB-AF17-203E96BB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05903A-C472-4388-AF60-A8206421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2B5-296A-4755-8786-FC07683BB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82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55E063D-786A-4CA3-A57D-0FFEB0878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C78FCA-DDAF-4302-B326-CA8224A86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134879-D57F-4629-91B9-CB625B7C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8D44-38AC-43FD-9007-53C91EAAE230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19B8B-2FD2-415C-8A66-955C9D8C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9B24BC-18A2-41FE-9F95-B9A025A4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2B5-296A-4755-8786-FC07683BB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50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1B4D8D-F64A-4360-AE7C-0FBAFDC4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6125CC-BC3A-4B88-88A9-2BA02291D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8DCCA8-33CE-42A5-8F65-AD1E9885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8D44-38AC-43FD-9007-53C91EAAE230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D92D9B-1625-44DF-9205-289C5329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5379CE-79EC-404E-BF26-AC7D1B50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2B5-296A-4755-8786-FC07683BB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65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8BB95-578A-459D-82F5-9A87F5A3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87B84E-83C0-4054-82C9-37154FD0F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7205C5-4BDB-44C7-B767-D91FB5DB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8D44-38AC-43FD-9007-53C91EAAE230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19EC6F-72B5-442A-BD4E-F8A40CDF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D12E91-5A5F-4EF8-9F42-EFAA1933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2B5-296A-4755-8786-FC07683BB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42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F360C-F4D3-4EBA-B6DE-6DDDBF83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DD9BF4-EAB3-45E8-8A5D-CA9C96897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A3D90B-334C-4BD3-960A-F159CC3BD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53197D-C7CD-48D5-A4EC-2F960419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8D44-38AC-43FD-9007-53C91EAAE230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905CED-19BB-425F-BEC7-E96B0392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39E3A8-F04D-4F18-970B-7C415097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2B5-296A-4755-8786-FC07683BB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C1EB6-30D4-4445-9D2A-992ECEEC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CFE8D6-6B35-490A-B734-30103B8D6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660016-2F1F-4EBF-A066-04F5C33A5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B3CD8E8-DEF6-4F92-A950-A2DBA5057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DB3511-7D94-41C0-8B26-B514DD534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7E9C33C-E827-4925-8BC0-48835346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8D44-38AC-43FD-9007-53C91EAAE230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D12E1DD-91AB-4B3A-9F28-482DADD1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97CCC42-1F7F-42BF-B459-4F2EE60E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2B5-296A-4755-8786-FC07683BB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1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8E9E0B-CA48-4061-87C4-94BBF135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9B04028-AD4D-4FF0-8626-9F0BDF6F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8D44-38AC-43FD-9007-53C91EAAE230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E452679-F5DF-478A-950F-6026CC3B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667AC6-FB60-4AA3-BD88-F4088080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2B5-296A-4755-8786-FC07683BB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91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A70592B-B3D6-470D-8397-9F28A9FD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8D44-38AC-43FD-9007-53C91EAAE230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AE7F60-A0BC-461E-AD09-878C9B21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914609-8AB1-42CA-B323-7F91EF46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2B5-296A-4755-8786-FC07683BB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88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78A921-556F-4234-BD37-A440D588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586403-C475-444B-AEE6-EAA6C81CE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774256-3A48-45BB-9516-F7CF256F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20D9AF-1784-41F4-BFD4-CDB21113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8D44-38AC-43FD-9007-53C91EAAE230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477E33-0242-423F-8A9A-F9D36A43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F05FF2-9CC3-4B8E-AECF-9E852D92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2B5-296A-4755-8786-FC07683BB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3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B93C1-F8BB-438C-B9C3-CC2B0812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F9AB28A-6BEC-42FF-97F4-AF7AB146F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A38E00-0EFF-4602-8482-7903BDEC4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09DD73-569B-4CDC-8FD0-DF16CD7E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8D44-38AC-43FD-9007-53C91EAAE230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617FF5-0CE5-4375-ABC0-4A1BEF92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6FFC03-9E1A-4FFC-9F0C-3B78CC2D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2B5-296A-4755-8786-FC07683BB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2E14436-4F2D-4AE2-950D-1BF49A71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60DE72-F154-4588-9783-15AD49B6B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97B04B-309B-4F4A-87C3-F7A6FFA10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B8D44-38AC-43FD-9007-53C91EAAE230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CC12F4-4569-4039-8B91-4FB85DF3C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9FF526-E333-4A3C-B2A5-83D708D8A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3B2B5-296A-4755-8786-FC07683BB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29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F576E5-A6FE-4780-B8CE-53AB8A904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D4AC31D-883F-4B00-9203-29BC60524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39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矩形 1024">
            <a:extLst>
              <a:ext uri="{FF2B5EF4-FFF2-40B4-BE49-F238E27FC236}">
                <a16:creationId xmlns:a16="http://schemas.microsoft.com/office/drawing/2014/main" id="{AAC3618A-2053-4BE1-BAEB-F2867583BA47}"/>
              </a:ext>
            </a:extLst>
          </p:cNvPr>
          <p:cNvSpPr/>
          <p:nvPr/>
        </p:nvSpPr>
        <p:spPr>
          <a:xfrm>
            <a:off x="967873" y="2943556"/>
            <a:ext cx="6681623" cy="210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8B6CB43-3B2E-4EBB-B398-7C73408D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/>
          <a:lstStyle/>
          <a:p>
            <a:r>
              <a:rPr lang="en-US" altLang="zh-TW" dirty="0"/>
              <a:t>Architecture</a:t>
            </a:r>
            <a:r>
              <a:rPr lang="zh-TW" altLang="en-US" dirty="0"/>
              <a:t> </a:t>
            </a:r>
            <a:r>
              <a:rPr lang="en-US" altLang="zh-TW" dirty="0"/>
              <a:t>of Render web-based viz image</a:t>
            </a:r>
            <a:endParaRPr lang="zh-TW" altLang="en-US" dirty="0"/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C9A175BE-CD7A-4D19-9C69-44AAE22E0E58}"/>
              </a:ext>
            </a:extLst>
          </p:cNvPr>
          <p:cNvGrpSpPr/>
          <p:nvPr/>
        </p:nvGrpSpPr>
        <p:grpSpPr>
          <a:xfrm>
            <a:off x="1269717" y="5140076"/>
            <a:ext cx="4816441" cy="671881"/>
            <a:chOff x="1269717" y="5140076"/>
            <a:chExt cx="4816441" cy="671881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D3B0E4AC-14D8-4246-BCB8-01B4406345F0}"/>
                </a:ext>
              </a:extLst>
            </p:cNvPr>
            <p:cNvGrpSpPr/>
            <p:nvPr/>
          </p:nvGrpSpPr>
          <p:grpSpPr>
            <a:xfrm>
              <a:off x="4681680" y="5140076"/>
              <a:ext cx="1404478" cy="671881"/>
              <a:chOff x="6205690" y="3093059"/>
              <a:chExt cx="1404478" cy="671881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279F9BE2-2E42-41FA-AF80-D909EBCE9F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03013" y="3093059"/>
                <a:ext cx="707155" cy="671881"/>
              </a:xfrm>
              <a:prstGeom prst="rect">
                <a:avLst/>
              </a:prstGeom>
            </p:spPr>
          </p:pic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E918A2F0-2B8B-45F4-9A08-F68985E1F2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5690" y="3093059"/>
                <a:ext cx="674351" cy="671881"/>
              </a:xfrm>
              <a:prstGeom prst="rect">
                <a:avLst/>
              </a:prstGeom>
            </p:spPr>
          </p:pic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EB4C0E6-0ED8-4FA6-ACB6-866422232899}"/>
                </a:ext>
              </a:extLst>
            </p:cNvPr>
            <p:cNvSpPr txBox="1"/>
            <p:nvPr/>
          </p:nvSpPr>
          <p:spPr>
            <a:xfrm>
              <a:off x="1269717" y="5153702"/>
              <a:ext cx="13799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/>
                <a:t>OS</a:t>
              </a:r>
              <a:br>
                <a:rPr lang="en-US" altLang="zh-TW" b="1" dirty="0"/>
              </a:br>
              <a:r>
                <a:rPr lang="en-US" altLang="zh-TW" b="1" dirty="0"/>
                <a:t>(CentOS 7.5)</a:t>
              </a:r>
              <a:endParaRPr lang="zh-TW" altLang="en-US" b="1" dirty="0"/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6948D0D5-82B7-4B08-AAF3-6F5564A61CEF}"/>
              </a:ext>
            </a:extLst>
          </p:cNvPr>
          <p:cNvGrpSpPr/>
          <p:nvPr/>
        </p:nvGrpSpPr>
        <p:grpSpPr>
          <a:xfrm>
            <a:off x="1327873" y="3006572"/>
            <a:ext cx="4245335" cy="664154"/>
            <a:chOff x="1327873" y="3006572"/>
            <a:chExt cx="4245335" cy="664154"/>
          </a:xfrm>
        </p:grpSpPr>
        <p:pic>
          <p:nvPicPr>
            <p:cNvPr id="1026" name="Picture 2" descr="https://upload.wikimedia.org/wikipedia/commons/f/f3/Chromium_Material_Icon.png">
              <a:extLst>
                <a:ext uri="{FF2B5EF4-FFF2-40B4-BE49-F238E27FC236}">
                  <a16:creationId xmlns:a16="http://schemas.microsoft.com/office/drawing/2014/main" id="{204A7000-6228-4387-917E-B825A8C4A5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4537" y="3006572"/>
              <a:ext cx="658671" cy="658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C63F8AC-11C4-41CE-8B7C-0A4EDFB88BDC}"/>
                </a:ext>
              </a:extLst>
            </p:cNvPr>
            <p:cNvSpPr txBox="1"/>
            <p:nvPr/>
          </p:nvSpPr>
          <p:spPr>
            <a:xfrm>
              <a:off x="1327873" y="3024395"/>
              <a:ext cx="1331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/>
                <a:t>Browser</a:t>
              </a:r>
            </a:p>
            <a:p>
              <a:pPr algn="ctr"/>
              <a:r>
                <a:rPr lang="en-US" altLang="zh-TW" b="1" dirty="0"/>
                <a:t>(Chromium)</a:t>
              </a:r>
              <a:endParaRPr lang="zh-TW" altLang="en-US" b="1" dirty="0"/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DC178338-818F-4146-92B1-90415302B411}"/>
              </a:ext>
            </a:extLst>
          </p:cNvPr>
          <p:cNvGrpSpPr/>
          <p:nvPr/>
        </p:nvGrpSpPr>
        <p:grpSpPr>
          <a:xfrm>
            <a:off x="927990" y="2147392"/>
            <a:ext cx="4620977" cy="646331"/>
            <a:chOff x="927990" y="2147392"/>
            <a:chExt cx="4620977" cy="646331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0FCAED9-C907-461C-8337-11D4E09BF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8779" y="2180428"/>
              <a:ext cx="610188" cy="60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311B96D-3BB2-44E6-89E3-616B9BD48CC0}"/>
                </a:ext>
              </a:extLst>
            </p:cNvPr>
            <p:cNvSpPr txBox="1"/>
            <p:nvPr/>
          </p:nvSpPr>
          <p:spPr>
            <a:xfrm>
              <a:off x="927990" y="2147392"/>
              <a:ext cx="21135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/>
                <a:t>Web-based</a:t>
              </a:r>
              <a:br>
                <a:rPr lang="en-US" altLang="zh-TW" b="1" dirty="0"/>
              </a:br>
              <a:r>
                <a:rPr lang="en-US" altLang="zh-TW" b="1" dirty="0"/>
                <a:t>Visualization Library</a:t>
              </a:r>
              <a:endParaRPr lang="zh-TW" altLang="en-US" b="1" dirty="0"/>
            </a:p>
          </p:txBody>
        </p:sp>
      </p:grp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8961798-9A1B-4C56-9623-818F7D04BDDC}"/>
              </a:ext>
            </a:extLst>
          </p:cNvPr>
          <p:cNvCxnSpPr>
            <a:cxnSpLocks/>
          </p:cNvCxnSpPr>
          <p:nvPr/>
        </p:nvCxnSpPr>
        <p:spPr>
          <a:xfrm>
            <a:off x="914387" y="3834579"/>
            <a:ext cx="681375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6215CDA5-C420-4443-A65B-E5D1522D6436}"/>
              </a:ext>
            </a:extLst>
          </p:cNvPr>
          <p:cNvGrpSpPr/>
          <p:nvPr/>
        </p:nvGrpSpPr>
        <p:grpSpPr>
          <a:xfrm>
            <a:off x="1169950" y="3890097"/>
            <a:ext cx="6073632" cy="1150915"/>
            <a:chOff x="1169950" y="3890097"/>
            <a:chExt cx="6073632" cy="1150915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ACB8170-ABEC-4CA7-8772-DFFB4F85AFCA}"/>
                </a:ext>
              </a:extLst>
            </p:cNvPr>
            <p:cNvSpPr txBox="1"/>
            <p:nvPr/>
          </p:nvSpPr>
          <p:spPr>
            <a:xfrm>
              <a:off x="1169950" y="4149952"/>
              <a:ext cx="15795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/>
                <a:t>Required</a:t>
              </a:r>
              <a:br>
                <a:rPr lang="en-US" altLang="zh-TW" b="1" dirty="0"/>
              </a:br>
              <a:r>
                <a:rPr lang="en-US" altLang="zh-TW" b="1" dirty="0"/>
                <a:t>System Library</a:t>
              </a:r>
              <a:endParaRPr lang="zh-TW" altLang="en-US" b="1" dirty="0"/>
            </a:p>
          </p:txBody>
        </p: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3D86C752-386A-4422-B966-CD8388C4C4E9}"/>
                </a:ext>
              </a:extLst>
            </p:cNvPr>
            <p:cNvGrpSpPr/>
            <p:nvPr/>
          </p:nvGrpSpPr>
          <p:grpSpPr>
            <a:xfrm>
              <a:off x="3042528" y="3890097"/>
              <a:ext cx="1217000" cy="1145575"/>
              <a:chOff x="6857457" y="4303052"/>
              <a:chExt cx="1217000" cy="1145575"/>
            </a:xfrm>
          </p:grpSpPr>
          <p:pic>
            <p:nvPicPr>
              <p:cNvPr id="1030" name="Picture 6" descr="https://cdn.icon-icons.com/icons2/916/PNG/512/Audio_icon-icons.com_71845.png">
                <a:extLst>
                  <a:ext uri="{FF2B5EF4-FFF2-40B4-BE49-F238E27FC236}">
                    <a16:creationId xmlns:a16="http://schemas.microsoft.com/office/drawing/2014/main" id="{1826D55C-1D54-4A20-A479-ABFEDC6AE1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9898" y="4303052"/>
                <a:ext cx="671879" cy="6718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D45EEA1-AAF5-40B6-B4A5-86D07207C13C}"/>
                  </a:ext>
                </a:extLst>
              </p:cNvPr>
              <p:cNvSpPr/>
              <p:nvPr/>
            </p:nvSpPr>
            <p:spPr>
              <a:xfrm>
                <a:off x="6857457" y="4863852"/>
                <a:ext cx="12170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/>
                  <a:t>Audio</a:t>
                </a:r>
              </a:p>
              <a:p>
                <a:pPr algn="ctr"/>
                <a:r>
                  <a:rPr lang="en-US" altLang="zh-TW" sz="1400" dirty="0"/>
                  <a:t>(libasound.so)</a:t>
                </a:r>
                <a:endParaRPr lang="zh-TW" altLang="en-US" dirty="0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929AB371-E5F0-47E0-A1CF-E628867627F3}"/>
                </a:ext>
              </a:extLst>
            </p:cNvPr>
            <p:cNvGrpSpPr/>
            <p:nvPr/>
          </p:nvGrpSpPr>
          <p:grpSpPr>
            <a:xfrm>
              <a:off x="4173103" y="4013191"/>
              <a:ext cx="1199367" cy="1027821"/>
              <a:chOff x="7988032" y="4426146"/>
              <a:chExt cx="1199367" cy="1027821"/>
            </a:xfrm>
          </p:grpSpPr>
          <p:pic>
            <p:nvPicPr>
              <p:cNvPr id="1032" name="Picture 8" descr="https://www.iconfinder.com/data/icons/48-bubbles/48/23.Videos-512.png">
                <a:extLst>
                  <a:ext uri="{FF2B5EF4-FFF2-40B4-BE49-F238E27FC236}">
                    <a16:creationId xmlns:a16="http://schemas.microsoft.com/office/drawing/2014/main" id="{94F7F152-80A8-4C9E-99E4-076BA9F77C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20513" y="4426146"/>
                <a:ext cx="454023" cy="4540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A6DC7B1-BFB6-46F7-BB76-A4F845407321}"/>
                  </a:ext>
                </a:extLst>
              </p:cNvPr>
              <p:cNvSpPr/>
              <p:nvPr/>
            </p:nvSpPr>
            <p:spPr>
              <a:xfrm>
                <a:off x="7988032" y="4838414"/>
                <a:ext cx="1199367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algn="ctr"/>
                <a:r>
                  <a:rPr lang="en-US" altLang="zh-TW" dirty="0"/>
                  <a:t>Video</a:t>
                </a:r>
                <a:r>
                  <a:rPr lang="en-US" altLang="zh-TW" sz="2000" dirty="0"/>
                  <a:t> </a:t>
                </a:r>
                <a:br>
                  <a:rPr lang="en-US" altLang="zh-TW" sz="2000" dirty="0"/>
                </a:br>
                <a:r>
                  <a:rPr lang="en-US" altLang="zh-TW" sz="1400" dirty="0"/>
                  <a:t>(libffmpeg.so)</a:t>
                </a:r>
                <a:endParaRPr lang="en-US" altLang="zh-TW" sz="2000" dirty="0"/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8F837106-EB5B-449F-9CA9-1A2B09ED6C93}"/>
                </a:ext>
              </a:extLst>
            </p:cNvPr>
            <p:cNvGrpSpPr/>
            <p:nvPr/>
          </p:nvGrpSpPr>
          <p:grpSpPr>
            <a:xfrm>
              <a:off x="5368512" y="3999024"/>
              <a:ext cx="906530" cy="1036648"/>
              <a:chOff x="9134281" y="4411979"/>
              <a:chExt cx="906530" cy="1036648"/>
            </a:xfrm>
          </p:grpSpPr>
          <p:pic>
            <p:nvPicPr>
              <p:cNvPr id="1034" name="Picture 10" descr="https://www.iconfinder.com/data/icons/gui-basics-bold/64/statistics_interface_app_gui_software_buttons-512.png">
                <a:extLst>
                  <a:ext uri="{FF2B5EF4-FFF2-40B4-BE49-F238E27FC236}">
                    <a16:creationId xmlns:a16="http://schemas.microsoft.com/office/drawing/2014/main" id="{DA822515-238B-4296-88AA-0DFADF53B1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2513" y="4411979"/>
                <a:ext cx="454024" cy="4540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958FC60-1B8B-4103-B25E-E81DAB8B5825}"/>
                  </a:ext>
                </a:extLst>
              </p:cNvPr>
              <p:cNvSpPr/>
              <p:nvPr/>
            </p:nvSpPr>
            <p:spPr>
              <a:xfrm>
                <a:off x="9134281" y="4863852"/>
                <a:ext cx="90653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/>
                  <a:t>GUI</a:t>
                </a:r>
              </a:p>
              <a:p>
                <a:pPr algn="ctr"/>
                <a:r>
                  <a:rPr lang="en-US" altLang="zh-TW" sz="1400" dirty="0"/>
                  <a:t>(libgtk.so)</a:t>
                </a:r>
                <a:endParaRPr lang="zh-TW" altLang="en-US" dirty="0"/>
              </a:p>
            </p:txBody>
          </p:sp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093AC925-9052-4C30-AF2E-0EBFBE8B5F41}"/>
                </a:ext>
              </a:extLst>
            </p:cNvPr>
            <p:cNvGrpSpPr/>
            <p:nvPr/>
          </p:nvGrpSpPr>
          <p:grpSpPr>
            <a:xfrm>
              <a:off x="6400787" y="3996885"/>
              <a:ext cx="842795" cy="1036648"/>
              <a:chOff x="9166148" y="4411979"/>
              <a:chExt cx="842795" cy="1036648"/>
            </a:xfrm>
          </p:grpSpPr>
          <p:pic>
            <p:nvPicPr>
              <p:cNvPr id="27" name="Picture 10" descr="https://www.iconfinder.com/data/icons/gui-basics-bold/64/statistics_interface_app_gui_software_buttons-512.png">
                <a:extLst>
                  <a:ext uri="{FF2B5EF4-FFF2-40B4-BE49-F238E27FC236}">
                    <a16:creationId xmlns:a16="http://schemas.microsoft.com/office/drawing/2014/main" id="{C7A218CE-2147-4CCD-A39D-1BD7BED6AF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2513" y="4411979"/>
                <a:ext cx="454024" cy="4540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6A7859A-CC4F-46A7-B58B-8E05D9FBF12E}"/>
                  </a:ext>
                </a:extLst>
              </p:cNvPr>
              <p:cNvSpPr/>
              <p:nvPr/>
            </p:nvSpPr>
            <p:spPr>
              <a:xfrm>
                <a:off x="9166148" y="4863852"/>
                <a:ext cx="84279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/>
                  <a:t>C/C++</a:t>
                </a:r>
              </a:p>
              <a:p>
                <a:pPr algn="ctr"/>
                <a:r>
                  <a:rPr lang="en-US" altLang="zh-TW" sz="1400" dirty="0"/>
                  <a:t>(glibc.so)</a:t>
                </a:r>
                <a:endParaRPr lang="zh-TW" altLang="en-US" dirty="0"/>
              </a:p>
            </p:txBody>
          </p:sp>
        </p:grp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24B351DF-6E8C-46A8-9371-517B672EFCDC}"/>
              </a:ext>
            </a:extLst>
          </p:cNvPr>
          <p:cNvGrpSpPr/>
          <p:nvPr/>
        </p:nvGrpSpPr>
        <p:grpSpPr>
          <a:xfrm>
            <a:off x="1416361" y="6009341"/>
            <a:ext cx="4287344" cy="668296"/>
            <a:chOff x="1416361" y="6009341"/>
            <a:chExt cx="4287344" cy="668296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DE9145-C0E0-419C-8452-E1C05E5C6E3C}"/>
                </a:ext>
              </a:extLst>
            </p:cNvPr>
            <p:cNvSpPr txBox="1"/>
            <p:nvPr/>
          </p:nvSpPr>
          <p:spPr>
            <a:xfrm>
              <a:off x="1416361" y="6203412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PEMS-K8S</a:t>
              </a:r>
              <a:endParaRPr lang="zh-TW" altLang="en-US" b="1" dirty="0"/>
            </a:p>
          </p:txBody>
        </p:sp>
        <p:pic>
          <p:nvPicPr>
            <p:cNvPr id="1036" name="Picture 12" descr="https://encrypted-tbn0.gstatic.com/images?q=tbn%3AANd9GcQ4ygnLJwn6mS_VWFt4H1ez9iGYjzGuNk2ZXg&amp;usqp=CAU">
              <a:extLst>
                <a:ext uri="{FF2B5EF4-FFF2-40B4-BE49-F238E27FC236}">
                  <a16:creationId xmlns:a16="http://schemas.microsoft.com/office/drawing/2014/main" id="{B66E6FAD-D965-4E23-9993-0562DC6906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409" y="6009341"/>
              <a:ext cx="668296" cy="668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04ED536-516B-464F-8A45-5576CE85A4A1}"/>
              </a:ext>
            </a:extLst>
          </p:cNvPr>
          <p:cNvCxnSpPr>
            <a:cxnSpLocks/>
          </p:cNvCxnSpPr>
          <p:nvPr/>
        </p:nvCxnSpPr>
        <p:spPr>
          <a:xfrm>
            <a:off x="967874" y="5901186"/>
            <a:ext cx="681375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024CE706-C229-4D81-895C-D7FCE0E1E449}"/>
              </a:ext>
            </a:extLst>
          </p:cNvPr>
          <p:cNvGrpSpPr/>
          <p:nvPr/>
        </p:nvGrpSpPr>
        <p:grpSpPr>
          <a:xfrm>
            <a:off x="1281099" y="1357103"/>
            <a:ext cx="4316352" cy="648429"/>
            <a:chOff x="1281099" y="1357103"/>
            <a:chExt cx="4316352" cy="648429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D43DB7BD-106F-4C25-B42F-E8B596618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890296" y="1357103"/>
              <a:ext cx="707155" cy="648429"/>
            </a:xfrm>
            <a:prstGeom prst="rect">
              <a:avLst/>
            </a:prstGeom>
          </p:spPr>
        </p:pic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CE4D5D85-F6A7-44A4-A403-7396FA930174}"/>
                </a:ext>
              </a:extLst>
            </p:cNvPr>
            <p:cNvSpPr txBox="1"/>
            <p:nvPr/>
          </p:nvSpPr>
          <p:spPr>
            <a:xfrm>
              <a:off x="1281099" y="1502707"/>
              <a:ext cx="1407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/>
                <a:t>Python Code</a:t>
              </a:r>
              <a:endParaRPr lang="zh-TW" altLang="en-US" b="1" dirty="0"/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AF0A9E6A-4480-4B31-AED4-4D8065697B1E}"/>
              </a:ext>
            </a:extLst>
          </p:cNvPr>
          <p:cNvCxnSpPr>
            <a:cxnSpLocks/>
          </p:cNvCxnSpPr>
          <p:nvPr/>
        </p:nvCxnSpPr>
        <p:spPr>
          <a:xfrm>
            <a:off x="927990" y="2882209"/>
            <a:ext cx="681375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0F1D9D30-81AD-4987-96E2-48E3FC10C397}"/>
              </a:ext>
            </a:extLst>
          </p:cNvPr>
          <p:cNvGrpSpPr/>
          <p:nvPr/>
        </p:nvGrpSpPr>
        <p:grpSpPr>
          <a:xfrm>
            <a:off x="3759076" y="2481472"/>
            <a:ext cx="1035478" cy="794494"/>
            <a:chOff x="3759076" y="2481472"/>
            <a:chExt cx="1035478" cy="794494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ABDA2D0-12DC-45AA-ADA9-378A60A1A4A7}"/>
                </a:ext>
              </a:extLst>
            </p:cNvPr>
            <p:cNvSpPr/>
            <p:nvPr/>
          </p:nvSpPr>
          <p:spPr>
            <a:xfrm>
              <a:off x="3759076" y="2578740"/>
              <a:ext cx="620699" cy="620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42" name="Picture 18" descr="https://www.iconfinder.com/data/icons/file-extension-names-vol-5-1/512/38-512.png">
              <a:extLst>
                <a:ext uri="{FF2B5EF4-FFF2-40B4-BE49-F238E27FC236}">
                  <a16:creationId xmlns:a16="http://schemas.microsoft.com/office/drawing/2014/main" id="{D34DA208-E500-4EFF-B219-1A3476F4E8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0563" y="2527121"/>
              <a:ext cx="620699" cy="620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箭號: 弧形左彎 43">
              <a:extLst>
                <a:ext uri="{FF2B5EF4-FFF2-40B4-BE49-F238E27FC236}">
                  <a16:creationId xmlns:a16="http://schemas.microsoft.com/office/drawing/2014/main" id="{2D2B33FF-BE5C-475A-939E-1811C88239A7}"/>
                </a:ext>
              </a:extLst>
            </p:cNvPr>
            <p:cNvSpPr/>
            <p:nvPr/>
          </p:nvSpPr>
          <p:spPr>
            <a:xfrm flipH="1">
              <a:off x="4462022" y="2481472"/>
              <a:ext cx="332532" cy="794494"/>
            </a:xfrm>
            <a:prstGeom prst="curvedLeftArrow">
              <a:avLst>
                <a:gd name="adj1" fmla="val 25000"/>
                <a:gd name="adj2" fmla="val 67882"/>
                <a:gd name="adj3" fmla="val 25000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07A58C3E-C346-409D-8B28-3ADCBBB00393}"/>
              </a:ext>
            </a:extLst>
          </p:cNvPr>
          <p:cNvGrpSpPr/>
          <p:nvPr/>
        </p:nvGrpSpPr>
        <p:grpSpPr>
          <a:xfrm>
            <a:off x="5675196" y="2424164"/>
            <a:ext cx="1286034" cy="914400"/>
            <a:chOff x="5675196" y="2424164"/>
            <a:chExt cx="1286034" cy="914400"/>
          </a:xfrm>
        </p:grpSpPr>
        <p:sp>
          <p:nvSpPr>
            <p:cNvPr id="58" name="箭號: 弧形左彎 57">
              <a:extLst>
                <a:ext uri="{FF2B5EF4-FFF2-40B4-BE49-F238E27FC236}">
                  <a16:creationId xmlns:a16="http://schemas.microsoft.com/office/drawing/2014/main" id="{65ABDCB6-7244-4E01-AB9D-65490EA4085D}"/>
                </a:ext>
              </a:extLst>
            </p:cNvPr>
            <p:cNvSpPr/>
            <p:nvPr/>
          </p:nvSpPr>
          <p:spPr>
            <a:xfrm flipV="1">
              <a:off x="5675196" y="2433455"/>
              <a:ext cx="332532" cy="794494"/>
            </a:xfrm>
            <a:prstGeom prst="curvedLeftArrow">
              <a:avLst>
                <a:gd name="adj1" fmla="val 25000"/>
                <a:gd name="adj2" fmla="val 67882"/>
                <a:gd name="adj3" fmla="val 25000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3667CF15-FD16-4F00-A285-5FCFDB627956}"/>
                </a:ext>
              </a:extLst>
            </p:cNvPr>
            <p:cNvGrpSpPr/>
            <p:nvPr/>
          </p:nvGrpSpPr>
          <p:grpSpPr>
            <a:xfrm>
              <a:off x="6046830" y="2424164"/>
              <a:ext cx="914400" cy="914400"/>
              <a:chOff x="8482500" y="2918944"/>
              <a:chExt cx="914400" cy="914400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A3876DC0-F075-4311-905E-F1521EBB3A69}"/>
                  </a:ext>
                </a:extLst>
              </p:cNvPr>
              <p:cNvSpPr/>
              <p:nvPr/>
            </p:nvSpPr>
            <p:spPr>
              <a:xfrm>
                <a:off x="8524555" y="2934315"/>
                <a:ext cx="810074" cy="8425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4" name="圖形 33" descr="統計資料">
                <a:extLst>
                  <a:ext uri="{FF2B5EF4-FFF2-40B4-BE49-F238E27FC236}">
                    <a16:creationId xmlns:a16="http://schemas.microsoft.com/office/drawing/2014/main" id="{2A0A96E0-548A-4CCE-A3F2-583CB910D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482500" y="2918944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1024" name="群組 1023">
            <a:extLst>
              <a:ext uri="{FF2B5EF4-FFF2-40B4-BE49-F238E27FC236}">
                <a16:creationId xmlns:a16="http://schemas.microsoft.com/office/drawing/2014/main" id="{8483649E-F707-4D2A-8D8B-50A2FC22DC40}"/>
              </a:ext>
            </a:extLst>
          </p:cNvPr>
          <p:cNvGrpSpPr/>
          <p:nvPr/>
        </p:nvGrpSpPr>
        <p:grpSpPr>
          <a:xfrm>
            <a:off x="7770197" y="2943556"/>
            <a:ext cx="1959094" cy="2089977"/>
            <a:chOff x="7770197" y="2943556"/>
            <a:chExt cx="1959094" cy="2089977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31D0CC0-B426-4CC0-B789-757923DA29BA}"/>
                </a:ext>
              </a:extLst>
            </p:cNvPr>
            <p:cNvSpPr/>
            <p:nvPr/>
          </p:nvSpPr>
          <p:spPr>
            <a:xfrm>
              <a:off x="8431885" y="3128327"/>
              <a:ext cx="12974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i="0" dirty="0" err="1">
                  <a:solidFill>
                    <a:srgbClr val="333333"/>
                  </a:solidFill>
                  <a:effectLst/>
                </a:rPr>
                <a:t>Kaleido</a:t>
              </a:r>
              <a:endParaRPr lang="en-US" altLang="zh-TW" sz="28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63" name="右大括弧 62">
              <a:extLst>
                <a:ext uri="{FF2B5EF4-FFF2-40B4-BE49-F238E27FC236}">
                  <a16:creationId xmlns:a16="http://schemas.microsoft.com/office/drawing/2014/main" id="{EA2C096C-5D5D-4F5B-A318-C09A483D7BBF}"/>
                </a:ext>
              </a:extLst>
            </p:cNvPr>
            <p:cNvSpPr/>
            <p:nvPr/>
          </p:nvSpPr>
          <p:spPr>
            <a:xfrm>
              <a:off x="7770197" y="2943556"/>
              <a:ext cx="456794" cy="2089977"/>
            </a:xfrm>
            <a:prstGeom prst="rightBrace">
              <a:avLst>
                <a:gd name="adj1" fmla="val 76343"/>
                <a:gd name="adj2" fmla="val 22243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27" name="文字方塊 1026">
            <a:extLst>
              <a:ext uri="{FF2B5EF4-FFF2-40B4-BE49-F238E27FC236}">
                <a16:creationId xmlns:a16="http://schemas.microsoft.com/office/drawing/2014/main" id="{37EDE431-21E4-417A-A1DE-D9326CA1D863}"/>
              </a:ext>
            </a:extLst>
          </p:cNvPr>
          <p:cNvSpPr txBox="1"/>
          <p:nvPr/>
        </p:nvSpPr>
        <p:spPr>
          <a:xfrm>
            <a:off x="8499044" y="3622433"/>
            <a:ext cx="3557833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Based on Chromium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Build Chromium in </a:t>
            </a:r>
            <a:r>
              <a:rPr lang="en-US" altLang="zh-TW" sz="1600" dirty="0">
                <a:solidFill>
                  <a:srgbClr val="FF0000"/>
                </a:solidFill>
              </a:rPr>
              <a:t>headless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Disable audio, video, GUI,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Re-compiling Chromium as a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Provide interface for Visualization Lib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Only implement </a:t>
            </a:r>
            <a:r>
              <a:rPr lang="en-US" altLang="zh-TW" sz="1600" dirty="0" err="1"/>
              <a:t>Plotly</a:t>
            </a:r>
            <a:endParaRPr lang="en-US" altLang="zh-TW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Note: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Chromium code size: 20G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Build time: ~3hr</a:t>
            </a:r>
            <a:endParaRPr lang="zh-TW" altLang="en-US" sz="1600" dirty="0"/>
          </a:p>
        </p:txBody>
      </p:sp>
      <p:sp>
        <p:nvSpPr>
          <p:cNvPr id="1029" name="矩形 1028">
            <a:extLst>
              <a:ext uri="{FF2B5EF4-FFF2-40B4-BE49-F238E27FC236}">
                <a16:creationId xmlns:a16="http://schemas.microsoft.com/office/drawing/2014/main" id="{F2E6381F-F4E3-452A-8DAD-244ED9B32404}"/>
              </a:ext>
            </a:extLst>
          </p:cNvPr>
          <p:cNvSpPr/>
          <p:nvPr/>
        </p:nvSpPr>
        <p:spPr>
          <a:xfrm>
            <a:off x="9528899" y="6550223"/>
            <a:ext cx="2663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/>
              <a:t>https://github.com/plotly/Kaleido</a:t>
            </a:r>
          </a:p>
        </p:txBody>
      </p:sp>
      <p:sp>
        <p:nvSpPr>
          <p:cNvPr id="1031" name="矩形 1030">
            <a:extLst>
              <a:ext uri="{FF2B5EF4-FFF2-40B4-BE49-F238E27FC236}">
                <a16:creationId xmlns:a16="http://schemas.microsoft.com/office/drawing/2014/main" id="{1588C939-65CF-4D20-A158-2CA4A6CD8613}"/>
              </a:ext>
            </a:extLst>
          </p:cNvPr>
          <p:cNvSpPr/>
          <p:nvPr/>
        </p:nvSpPr>
        <p:spPr>
          <a:xfrm>
            <a:off x="2890684" y="3953514"/>
            <a:ext cx="4522839" cy="1858428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11F574D5-747C-4F9A-BE30-52EE18D0AFD8}"/>
              </a:ext>
            </a:extLst>
          </p:cNvPr>
          <p:cNvGrpSpPr/>
          <p:nvPr/>
        </p:nvGrpSpPr>
        <p:grpSpPr>
          <a:xfrm>
            <a:off x="3177031" y="3816140"/>
            <a:ext cx="3573144" cy="358548"/>
            <a:chOff x="3177031" y="3816140"/>
            <a:chExt cx="3573144" cy="358548"/>
          </a:xfrm>
        </p:grpSpPr>
        <p:pic>
          <p:nvPicPr>
            <p:cNvPr id="40" name="圖形 39" descr="核取記號">
              <a:extLst>
                <a:ext uri="{FF2B5EF4-FFF2-40B4-BE49-F238E27FC236}">
                  <a16:creationId xmlns:a16="http://schemas.microsoft.com/office/drawing/2014/main" id="{D8709FB0-C490-4A49-8C7B-BCB666EBB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408831" y="3833344"/>
              <a:ext cx="341344" cy="341344"/>
            </a:xfrm>
            <a:prstGeom prst="rect">
              <a:avLst/>
            </a:prstGeom>
          </p:spPr>
        </p:pic>
        <p:pic>
          <p:nvPicPr>
            <p:cNvPr id="42" name="圖形 41" descr="關閉">
              <a:extLst>
                <a:ext uri="{FF2B5EF4-FFF2-40B4-BE49-F238E27FC236}">
                  <a16:creationId xmlns:a16="http://schemas.microsoft.com/office/drawing/2014/main" id="{84306D31-C744-45F0-881B-644AC42E1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321264" y="3825367"/>
              <a:ext cx="332532" cy="332532"/>
            </a:xfrm>
            <a:prstGeom prst="rect">
              <a:avLst/>
            </a:prstGeom>
          </p:spPr>
        </p:pic>
        <p:pic>
          <p:nvPicPr>
            <p:cNvPr id="50" name="圖形 49" descr="關閉">
              <a:extLst>
                <a:ext uri="{FF2B5EF4-FFF2-40B4-BE49-F238E27FC236}">
                  <a16:creationId xmlns:a16="http://schemas.microsoft.com/office/drawing/2014/main" id="{5252230E-06DF-428E-BCB7-C588537AB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404338" y="3816140"/>
              <a:ext cx="332532" cy="332532"/>
            </a:xfrm>
            <a:prstGeom prst="rect">
              <a:avLst/>
            </a:prstGeom>
          </p:spPr>
        </p:pic>
        <p:pic>
          <p:nvPicPr>
            <p:cNvPr id="51" name="圖形 50" descr="關閉">
              <a:extLst>
                <a:ext uri="{FF2B5EF4-FFF2-40B4-BE49-F238E27FC236}">
                  <a16:creationId xmlns:a16="http://schemas.microsoft.com/office/drawing/2014/main" id="{72CD54F2-DE7E-47AC-9784-19784FCB5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177031" y="3836553"/>
              <a:ext cx="332532" cy="332532"/>
            </a:xfrm>
            <a:prstGeom prst="rect">
              <a:avLst/>
            </a:prstGeom>
          </p:spPr>
        </p:pic>
      </p:grpSp>
      <p:sp>
        <p:nvSpPr>
          <p:cNvPr id="1033" name="矩形 1032">
            <a:extLst>
              <a:ext uri="{FF2B5EF4-FFF2-40B4-BE49-F238E27FC236}">
                <a16:creationId xmlns:a16="http://schemas.microsoft.com/office/drawing/2014/main" id="{590347E0-8D11-4569-BB60-B6AF7C386F56}"/>
              </a:ext>
            </a:extLst>
          </p:cNvPr>
          <p:cNvSpPr/>
          <p:nvPr/>
        </p:nvSpPr>
        <p:spPr>
          <a:xfrm>
            <a:off x="9607558" y="3284943"/>
            <a:ext cx="1902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2020/7/15 First Release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0670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 animBg="1"/>
      <p:bldP spid="1027" grpId="0" build="p" animBg="1"/>
      <p:bldP spid="1029" grpId="0"/>
      <p:bldP spid="1031" grpId="0" animBg="1"/>
      <p:bldP spid="103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129</Words>
  <Application>Microsoft Office PowerPoint</Application>
  <PresentationFormat>寬螢幕</PresentationFormat>
  <Paragraphs>29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Architecture of Render web-based viz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Guan-Bin Chen</dc:creator>
  <cp:lastModifiedBy>Guan-Bin Chen</cp:lastModifiedBy>
  <cp:revision>24</cp:revision>
  <dcterms:created xsi:type="dcterms:W3CDTF">2020-09-27T14:05:00Z</dcterms:created>
  <dcterms:modified xsi:type="dcterms:W3CDTF">2020-09-27T15:56:49Z</dcterms:modified>
</cp:coreProperties>
</file>