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64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55" autoAdjust="0"/>
  </p:normalViewPr>
  <p:slideViewPr>
    <p:cSldViewPr>
      <p:cViewPr varScale="1">
        <p:scale>
          <a:sx n="74" d="100"/>
          <a:sy n="74" d="100"/>
        </p:scale>
        <p:origin x="288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4C476-742E-4979-97E4-1A12D3B9AC06}" type="datetimeFigureOut">
              <a:rPr kumimoji="1" lang="ja-JP" altLang="en-US" smtClean="0"/>
              <a:t>2018/4/6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D73B3-B9A5-4798-BF32-820209E3A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728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1F0DB-DEE8-436B-9873-18E3740E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4D625A-D56D-4AE1-80DD-2B86F1BBDE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74BE8F-0EFC-4874-9F4D-D829801F69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B5305D3-B12A-4641-A62E-C941C1202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90" y="1524001"/>
            <a:ext cx="11129420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8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952" y="1373743"/>
            <a:ext cx="11128096" cy="343299"/>
          </a:xfrm>
        </p:spPr>
        <p:txBody>
          <a:bodyPr>
            <a:noAutofit/>
          </a:bodyPr>
          <a:lstStyle>
            <a:lvl1pPr marL="1589" indent="0">
              <a:spcBef>
                <a:spcPts val="0"/>
              </a:spcBef>
              <a:buFontTx/>
              <a:buNone/>
              <a:defRPr sz="2400" b="1" baseline="0"/>
            </a:lvl1pPr>
            <a:lvl2pPr marL="1589" indent="0">
              <a:buFontTx/>
              <a:buNone/>
              <a:defRPr sz="2400"/>
            </a:lvl2pPr>
            <a:lvl3pPr marL="1589" indent="0">
              <a:buFontTx/>
              <a:buNone/>
              <a:defRPr sz="2400"/>
            </a:lvl3pPr>
            <a:lvl4pPr marL="1589" indent="0">
              <a:buFontTx/>
              <a:buNone/>
              <a:defRPr sz="2400"/>
            </a:lvl4pPr>
            <a:lvl5pPr marL="1589" indent="0">
              <a:buFontTx/>
              <a:buNone/>
              <a:defRPr sz="2400"/>
            </a:lvl5pPr>
            <a:lvl6pPr marL="1589" indent="0">
              <a:buFontTx/>
              <a:buNone/>
              <a:defRPr sz="2400"/>
            </a:lvl6pPr>
            <a:lvl7pPr marL="1589" indent="0">
              <a:buFontTx/>
              <a:buNone/>
              <a:defRPr sz="2400"/>
            </a:lvl7pPr>
            <a:lvl8pPr marL="1589" indent="0">
              <a:buFontTx/>
              <a:buNone/>
              <a:defRPr sz="2400"/>
            </a:lvl8pPr>
            <a:lvl9pPr marL="1589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A8B7DF-FD15-4095-A9A0-C4F37414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90" y="1795385"/>
            <a:ext cx="11129420" cy="41482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9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88640"/>
            <a:ext cx="11128098" cy="889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290" y="1340768"/>
            <a:ext cx="11129420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23670" y="6556248"/>
            <a:ext cx="2743915" cy="1828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85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8949" y="6556248"/>
            <a:ext cx="381760" cy="18288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85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7260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8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648" rtl="0" eaLnBrk="1" latinLnBrk="0" hangingPunct="1">
        <a:lnSpc>
          <a:spcPct val="80000"/>
        </a:lnSpc>
        <a:spcBef>
          <a:spcPct val="0"/>
        </a:spcBef>
        <a:buNone/>
        <a:defRPr kumimoji="1" sz="3601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228662" indent="-228662" algn="l" defTabSz="914648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kumimoji="1" sz="2801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503056" indent="-228662" algn="l" defTabSz="914648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731718" indent="-182930" algn="l" defTabSz="914648" rtl="0" eaLnBrk="1" latinLnBrk="0" hangingPunct="1">
        <a:lnSpc>
          <a:spcPct val="90000"/>
        </a:lnSpc>
        <a:spcBef>
          <a:spcPts val="601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960381" indent="-182930" algn="l" defTabSz="914648" rtl="0" eaLnBrk="1" latinLnBrk="0" hangingPunct="1">
        <a:lnSpc>
          <a:spcPct val="90000"/>
        </a:lnSpc>
        <a:spcBef>
          <a:spcPts val="601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kumimoji="1" sz="1801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1189043" indent="-182930" algn="l" defTabSz="914648" rtl="0" eaLnBrk="1" latinLnBrk="0" hangingPunct="1">
        <a:lnSpc>
          <a:spcPct val="90000"/>
        </a:lnSpc>
        <a:spcBef>
          <a:spcPts val="601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1417704" indent="-182930" algn="l" defTabSz="914648" rtl="0" eaLnBrk="1" latinLnBrk="0" hangingPunct="1">
        <a:lnSpc>
          <a:spcPct val="90000"/>
        </a:lnSpc>
        <a:spcBef>
          <a:spcPts val="601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6366" indent="-182930" algn="l" defTabSz="914648" rtl="0" eaLnBrk="1" latinLnBrk="0" hangingPunct="1">
        <a:lnSpc>
          <a:spcPct val="90000"/>
        </a:lnSpc>
        <a:spcBef>
          <a:spcPts val="601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5028" indent="-182930" algn="l" defTabSz="914648" rtl="0" eaLnBrk="1" latinLnBrk="0" hangingPunct="1">
        <a:lnSpc>
          <a:spcPct val="90000"/>
        </a:lnSpc>
        <a:spcBef>
          <a:spcPts val="601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691" indent="-182930" algn="l" defTabSz="914648" rtl="0" eaLnBrk="1" latinLnBrk="0" hangingPunct="1">
        <a:lnSpc>
          <a:spcPct val="90000"/>
        </a:lnSpc>
        <a:spcBef>
          <a:spcPts val="601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648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323" algn="l" defTabSz="914648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648" algn="l" defTabSz="914648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972" algn="l" defTabSz="914648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296" algn="l" defTabSz="914648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620" algn="l" defTabSz="914648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944" algn="l" defTabSz="914648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1268" algn="l" defTabSz="914648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592" algn="l" defTabSz="914648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3" pos="47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D09680-424D-48FD-9097-DBFE5461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G2GML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B70AFC-FC0D-4A75-B7D9-EA3EB845D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dirty="0"/>
              <a:t>セマンティック・グラフから</a:t>
            </a:r>
            <a:br>
              <a:rPr lang="en-US" altLang="ja-JP" sz="2800" dirty="0"/>
            </a:br>
            <a:r>
              <a:rPr lang="ja-JP" altLang="en-US" sz="2800" dirty="0"/>
              <a:t>プロパティ・グラフへのマッピング言語</a:t>
            </a:r>
          </a:p>
          <a:p>
            <a:r>
              <a:rPr lang="en-US" altLang="ja-JP" sz="2800" dirty="0"/>
              <a:t>G2GML</a:t>
            </a:r>
            <a:r>
              <a:rPr lang="ja-JP" altLang="en-US" sz="2800" dirty="0"/>
              <a:t>のマッピング記述は大きくわけて</a:t>
            </a:r>
            <a:br>
              <a:rPr lang="en-US" altLang="ja-JP" sz="2800" dirty="0"/>
            </a:br>
            <a:r>
              <a:rPr lang="ja-JP" altLang="en-US" sz="2800" dirty="0"/>
              <a:t>ヘッダ部，ノード部，エッジ部の３部構成となっている</a:t>
            </a:r>
          </a:p>
          <a:p>
            <a:pPr lvl="1"/>
            <a:r>
              <a:rPr lang="ja-JP" altLang="en-US" sz="2000" dirty="0"/>
              <a:t>ヘッダ部：</a:t>
            </a:r>
            <a:br>
              <a:rPr lang="en-US" altLang="ja-JP" sz="2000" dirty="0"/>
            </a:br>
            <a:r>
              <a:rPr lang="ja-JP" altLang="en-US" sz="2000" dirty="0"/>
              <a:t>マッピングの際に使用するセマンティック・グラフ用の</a:t>
            </a:r>
            <a:r>
              <a:rPr lang="en-US" altLang="ja-JP" sz="2000" dirty="0"/>
              <a:t>PREFIX</a:t>
            </a:r>
            <a:r>
              <a:rPr lang="ja-JP" altLang="en-US" sz="2000" dirty="0"/>
              <a:t>を</a:t>
            </a:r>
            <a:r>
              <a:rPr lang="en-US" altLang="ja-JP" sz="2000" dirty="0"/>
              <a:t>SPARQL</a:t>
            </a:r>
            <a:r>
              <a:rPr lang="ja-JP" altLang="en-US" sz="2000" dirty="0"/>
              <a:t>と同形式で記述</a:t>
            </a:r>
          </a:p>
          <a:p>
            <a:pPr lvl="1"/>
            <a:r>
              <a:rPr lang="ja-JP" altLang="en-US" sz="2000" dirty="0"/>
              <a:t>ノード部：</a:t>
            </a:r>
            <a:br>
              <a:rPr lang="en-US" altLang="ja-JP" sz="2000" dirty="0"/>
            </a:br>
            <a:r>
              <a:rPr lang="en-US" altLang="ja-JP" sz="2000" dirty="0"/>
              <a:t>RDF</a:t>
            </a:r>
            <a:r>
              <a:rPr lang="ja-JP" altLang="en-US" sz="2000" dirty="0"/>
              <a:t>グラフのうち，どの部分をプロパティ・グラフ上のノード</a:t>
            </a:r>
            <a:br>
              <a:rPr lang="en-US" altLang="ja-JP" sz="2000" dirty="0"/>
            </a:br>
            <a:r>
              <a:rPr lang="ja-JP" altLang="en-US" sz="2000" dirty="0"/>
              <a:t>及びそのプロパティとして抽出するかを定義</a:t>
            </a:r>
            <a:endParaRPr lang="en-US" altLang="ja-JP" sz="2000" dirty="0"/>
          </a:p>
          <a:p>
            <a:pPr lvl="1"/>
            <a:r>
              <a:rPr lang="ja-JP" altLang="en-US" sz="2000" dirty="0"/>
              <a:t>エッジ部：プロパティ・グラフのノード間のリレーションシップを定義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3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8742ACAA-BE6E-49A5-B9CC-DBB80CF9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変換イメージ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836C73-7471-45B9-91E6-1D304595892D}"/>
              </a:ext>
            </a:extLst>
          </p:cNvPr>
          <p:cNvSpPr txBox="1"/>
          <p:nvPr/>
        </p:nvSpPr>
        <p:spPr>
          <a:xfrm>
            <a:off x="482014" y="1268760"/>
            <a:ext cx="2694046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kumimoji="1" lang="ja-JP" altLang="en-US" b="1" u="sng" dirty="0"/>
              <a:t>セマンティック・グラフ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B60423-FAD2-4D10-ACFC-BEA6EFB63193}"/>
              </a:ext>
            </a:extLst>
          </p:cNvPr>
          <p:cNvSpPr txBox="1"/>
          <p:nvPr/>
        </p:nvSpPr>
        <p:spPr>
          <a:xfrm>
            <a:off x="8744502" y="1268760"/>
            <a:ext cx="2320050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kumimoji="1" lang="ja-JP" altLang="en-US" b="1" u="sng" dirty="0"/>
              <a:t>プロパティ・グラフ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43B09A1-D715-4F3E-81AB-4A2F2A5C8024}"/>
              </a:ext>
            </a:extLst>
          </p:cNvPr>
          <p:cNvCxnSpPr>
            <a:cxnSpLocks/>
            <a:stCxn id="11" idx="7"/>
            <a:endCxn id="13" idx="2"/>
          </p:cNvCxnSpPr>
          <p:nvPr/>
        </p:nvCxnSpPr>
        <p:spPr>
          <a:xfrm flipV="1">
            <a:off x="1649804" y="3803575"/>
            <a:ext cx="1334000" cy="207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矢印: 右 8">
            <a:extLst>
              <a:ext uri="{FF2B5EF4-FFF2-40B4-BE49-F238E27FC236}">
                <a16:creationId xmlns:a16="http://schemas.microsoft.com/office/drawing/2014/main" id="{804D2C71-EF41-4928-9951-1EDC81CA65F9}"/>
              </a:ext>
            </a:extLst>
          </p:cNvPr>
          <p:cNvSpPr/>
          <p:nvPr/>
        </p:nvSpPr>
        <p:spPr bwMode="gray">
          <a:xfrm>
            <a:off x="8061814" y="3370600"/>
            <a:ext cx="460343" cy="1440160"/>
          </a:xfrm>
          <a:prstGeom prst="rightArrow">
            <a:avLst>
              <a:gd name="adj1" fmla="val 60731"/>
              <a:gd name="adj2" fmla="val 50000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251E5B0-7CBA-4776-B840-0CC2B8B23010}"/>
              </a:ext>
            </a:extLst>
          </p:cNvPr>
          <p:cNvSpPr/>
          <p:nvPr/>
        </p:nvSpPr>
        <p:spPr bwMode="gray">
          <a:xfrm>
            <a:off x="663547" y="3762059"/>
            <a:ext cx="1155472" cy="425306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0000"/>
              </a:lnSpc>
            </a:pPr>
            <a:r>
              <a:rPr kumimoji="1" lang="en-US" altLang="ja-JP" dirty="0">
                <a:solidFill>
                  <a:schemeClr val="bg1"/>
                </a:solidFill>
              </a:rPr>
              <a:t>?mus1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FDA19B4A-7D04-43D1-BE96-FB4FF86C4D73}"/>
              </a:ext>
            </a:extLst>
          </p:cNvPr>
          <p:cNvSpPr/>
          <p:nvPr/>
        </p:nvSpPr>
        <p:spPr bwMode="gray">
          <a:xfrm>
            <a:off x="1951066" y="3546440"/>
            <a:ext cx="854210" cy="4253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0000"/>
              </a:lnSpc>
            </a:pPr>
            <a:r>
              <a:rPr lang="ja-JP" altLang="en-US" dirty="0"/>
              <a:t>rdf:</a:t>
            </a:r>
            <a:endParaRPr lang="en-US" altLang="ja-JP" dirty="0"/>
          </a:p>
          <a:p>
            <a:pPr algn="ctr">
              <a:lnSpc>
                <a:spcPct val="60000"/>
              </a:lnSpc>
            </a:pPr>
            <a:r>
              <a:rPr lang="ja-JP" altLang="en-US" dirty="0"/>
              <a:t>type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9439B4DA-E19E-4C4A-9D15-0AA601E62DB1}"/>
              </a:ext>
            </a:extLst>
          </p:cNvPr>
          <p:cNvSpPr/>
          <p:nvPr/>
        </p:nvSpPr>
        <p:spPr bwMode="gray">
          <a:xfrm>
            <a:off x="2983804" y="3590922"/>
            <a:ext cx="1199260" cy="4253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0000"/>
              </a:lnSpc>
            </a:pPr>
            <a:r>
              <a:rPr lang="ja-JP" altLang="en-US" dirty="0"/>
              <a:t>foaf:</a:t>
            </a:r>
            <a:endParaRPr lang="en-US" altLang="ja-JP" dirty="0"/>
          </a:p>
          <a:p>
            <a:pPr algn="ctr">
              <a:lnSpc>
                <a:spcPct val="60000"/>
              </a:lnSpc>
            </a:pPr>
            <a:r>
              <a:rPr lang="ja-JP" altLang="en-US" dirty="0"/>
              <a:t>Pers</a:t>
            </a:r>
            <a:r>
              <a:rPr lang="en-US" altLang="ja-JP" dirty="0"/>
              <a:t>o</a:t>
            </a:r>
            <a:r>
              <a:rPr lang="ja-JP" altLang="en-US" dirty="0"/>
              <a:t>n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E6DE1AD-F498-471B-AB4D-1A9DBED008A2}"/>
              </a:ext>
            </a:extLst>
          </p:cNvPr>
          <p:cNvSpPr/>
          <p:nvPr/>
        </p:nvSpPr>
        <p:spPr bwMode="gray">
          <a:xfrm>
            <a:off x="2714577" y="4324289"/>
            <a:ext cx="2008409" cy="4253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0000"/>
              </a:lnSpc>
            </a:pPr>
            <a:r>
              <a:rPr lang="ja-JP" altLang="en-US" dirty="0"/>
              <a:t>dbpedia-owl:</a:t>
            </a:r>
            <a:endParaRPr lang="en-US" altLang="ja-JP" dirty="0"/>
          </a:p>
          <a:p>
            <a:pPr algn="ctr">
              <a:lnSpc>
                <a:spcPct val="60000"/>
              </a:lnSpc>
            </a:pPr>
            <a:r>
              <a:rPr lang="ja-JP" altLang="en-US" dirty="0"/>
              <a:t>MusicalArtist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B5B7F3A-6407-4DFD-8A43-84CEB1377623}"/>
              </a:ext>
            </a:extLst>
          </p:cNvPr>
          <p:cNvCxnSpPr>
            <a:cxnSpLocks/>
            <a:stCxn id="11" idx="6"/>
            <a:endCxn id="21" idx="2"/>
          </p:cNvCxnSpPr>
          <p:nvPr/>
        </p:nvCxnSpPr>
        <p:spPr>
          <a:xfrm>
            <a:off x="1819019" y="3974712"/>
            <a:ext cx="895558" cy="5622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273FBCCA-41F5-4F2F-8467-BDFE6DA93869}"/>
              </a:ext>
            </a:extLst>
          </p:cNvPr>
          <p:cNvSpPr/>
          <p:nvPr/>
        </p:nvSpPr>
        <p:spPr bwMode="gray">
          <a:xfrm>
            <a:off x="1913309" y="4034277"/>
            <a:ext cx="854210" cy="4253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0000"/>
              </a:lnSpc>
            </a:pPr>
            <a:r>
              <a:rPr lang="ja-JP" altLang="en-US" dirty="0"/>
              <a:t>rdf:</a:t>
            </a:r>
            <a:endParaRPr lang="en-US" altLang="ja-JP" dirty="0"/>
          </a:p>
          <a:p>
            <a:pPr algn="ctr">
              <a:lnSpc>
                <a:spcPct val="60000"/>
              </a:lnSpc>
            </a:pPr>
            <a:r>
              <a:rPr lang="ja-JP" altLang="en-US" dirty="0"/>
              <a:t>type</a:t>
            </a: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6A518853-9B5D-413F-B742-BFBB4BF47FA1}"/>
              </a:ext>
            </a:extLst>
          </p:cNvPr>
          <p:cNvSpPr/>
          <p:nvPr/>
        </p:nvSpPr>
        <p:spPr bwMode="gray">
          <a:xfrm>
            <a:off x="2593744" y="5170300"/>
            <a:ext cx="1021641" cy="425306"/>
          </a:xfrm>
          <a:prstGeom prst="ellipse">
            <a:avLst/>
          </a:prstGeom>
          <a:solidFill>
            <a:srgbClr val="00B0F0"/>
          </a:solidFill>
          <a:ln w="15875">
            <a:solidFill>
              <a:srgbClr val="00B0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0000"/>
              </a:lnSpc>
            </a:pPr>
            <a:r>
              <a:rPr kumimoji="1" lang="en-US" altLang="ja-JP" dirty="0">
                <a:solidFill>
                  <a:schemeClr val="bg1"/>
                </a:solidFill>
              </a:rPr>
              <a:t>?</a:t>
            </a:r>
            <a:r>
              <a:rPr kumimoji="1" lang="en-US" altLang="ja-JP" dirty="0" err="1">
                <a:solidFill>
                  <a:schemeClr val="bg1"/>
                </a:solidFill>
              </a:rPr>
              <a:t>nam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algn="ctr">
              <a:lnSpc>
                <a:spcPct val="60000"/>
              </a:lnSpc>
            </a:pPr>
            <a:r>
              <a:rPr kumimoji="1" lang="en-US" altLang="ja-JP" dirty="0">
                <a:solidFill>
                  <a:schemeClr val="bg1"/>
                </a:solidFill>
              </a:rPr>
              <a:t>@ja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821A487A-595B-494B-AB44-D14FDB2B4F7A}"/>
              </a:ext>
            </a:extLst>
          </p:cNvPr>
          <p:cNvCxnSpPr>
            <a:cxnSpLocks/>
            <a:stCxn id="11" idx="5"/>
            <a:endCxn id="31" idx="1"/>
          </p:cNvCxnSpPr>
          <p:nvPr/>
        </p:nvCxnSpPr>
        <p:spPr>
          <a:xfrm>
            <a:off x="1649804" y="4125080"/>
            <a:ext cx="1093556" cy="11075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8EA0FC71-8163-4660-B0E8-EFCAD986C355}"/>
              </a:ext>
            </a:extLst>
          </p:cNvPr>
          <p:cNvSpPr/>
          <p:nvPr/>
        </p:nvSpPr>
        <p:spPr bwMode="gray">
          <a:xfrm>
            <a:off x="1897044" y="4663646"/>
            <a:ext cx="986669" cy="4253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0000"/>
              </a:lnSpc>
            </a:pPr>
            <a:r>
              <a:rPr lang="en-US" altLang="ja-JP" dirty="0" err="1"/>
              <a:t>rdfs</a:t>
            </a:r>
            <a:r>
              <a:rPr lang="en-US" altLang="ja-JP" dirty="0"/>
              <a:t>:</a:t>
            </a:r>
          </a:p>
          <a:p>
            <a:pPr algn="ctr">
              <a:lnSpc>
                <a:spcPct val="60000"/>
              </a:lnSpc>
            </a:pPr>
            <a:r>
              <a:rPr lang="en-US" altLang="ja-JP" dirty="0"/>
              <a:t>label </a:t>
            </a:r>
            <a:endParaRPr lang="ja-JP" altLang="en-US" dirty="0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DF76033B-3AD2-4BEF-B23A-CBA95422AAC1}"/>
              </a:ext>
            </a:extLst>
          </p:cNvPr>
          <p:cNvSpPr/>
          <p:nvPr/>
        </p:nvSpPr>
        <p:spPr bwMode="gray">
          <a:xfrm>
            <a:off x="743759" y="5882898"/>
            <a:ext cx="1008112" cy="4253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14400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0000"/>
              </a:lnSpc>
            </a:pPr>
            <a:r>
              <a:rPr lang="ja-JP" altLang="en-US" dirty="0"/>
              <a:t>･･･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96242285-EBB0-4E66-8E97-605AA2DD443C}"/>
              </a:ext>
            </a:extLst>
          </p:cNvPr>
          <p:cNvSpPr/>
          <p:nvPr/>
        </p:nvSpPr>
        <p:spPr bwMode="gray">
          <a:xfrm>
            <a:off x="3435617" y="5882898"/>
            <a:ext cx="1008112" cy="425306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0000"/>
              </a:lnSpc>
            </a:pPr>
            <a:r>
              <a:rPr kumimoji="1" lang="en-US" altLang="ja-JP" dirty="0">
                <a:solidFill>
                  <a:schemeClr val="bg1"/>
                </a:solidFill>
              </a:rPr>
              <a:t>?</a:t>
            </a:r>
            <a:r>
              <a:rPr kumimoji="1" lang="en-US" altLang="ja-JP" dirty="0" err="1">
                <a:solidFill>
                  <a:schemeClr val="bg1"/>
                </a:solidFill>
              </a:rPr>
              <a:t>twn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D3DF1EF6-A66C-4A68-8454-FD6814C76ED7}"/>
              </a:ext>
            </a:extLst>
          </p:cNvPr>
          <p:cNvCxnSpPr>
            <a:cxnSpLocks/>
            <a:stCxn id="11" idx="4"/>
            <a:endCxn id="41" idx="0"/>
          </p:cNvCxnSpPr>
          <p:nvPr/>
        </p:nvCxnSpPr>
        <p:spPr>
          <a:xfrm>
            <a:off x="1241283" y="4187365"/>
            <a:ext cx="6532" cy="16955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E6C00CF4-A974-4A27-9B93-4830A865CF68}"/>
              </a:ext>
            </a:extLst>
          </p:cNvPr>
          <p:cNvSpPr/>
          <p:nvPr/>
        </p:nvSpPr>
        <p:spPr bwMode="gray">
          <a:xfrm>
            <a:off x="407650" y="5190112"/>
            <a:ext cx="2078397" cy="4253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0000"/>
              </a:lnSpc>
            </a:pPr>
            <a:r>
              <a:rPr lang="ja-JP" altLang="en-US" dirty="0"/>
              <a:t>dbpedia-owl:</a:t>
            </a:r>
            <a:endParaRPr lang="en-US" altLang="ja-JP" dirty="0"/>
          </a:p>
          <a:p>
            <a:pPr algn="ctr">
              <a:lnSpc>
                <a:spcPct val="60000"/>
              </a:lnSpc>
            </a:pPr>
            <a:r>
              <a:rPr lang="ja-JP" altLang="en-US" dirty="0"/>
              <a:t>hometown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1BC15341-DAF8-4905-B397-093F0624A5A5}"/>
              </a:ext>
            </a:extLst>
          </p:cNvPr>
          <p:cNvCxnSpPr>
            <a:cxnSpLocks/>
            <a:stCxn id="41" idx="6"/>
            <a:endCxn id="44" idx="2"/>
          </p:cNvCxnSpPr>
          <p:nvPr/>
        </p:nvCxnSpPr>
        <p:spPr>
          <a:xfrm>
            <a:off x="1751871" y="6095551"/>
            <a:ext cx="1683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70D1FDD5-1736-4878-BBCB-ED867ED6A8B3}"/>
              </a:ext>
            </a:extLst>
          </p:cNvPr>
          <p:cNvSpPr/>
          <p:nvPr/>
        </p:nvSpPr>
        <p:spPr bwMode="gray">
          <a:xfrm>
            <a:off x="2089688" y="5882898"/>
            <a:ext cx="1008112" cy="4253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0000"/>
              </a:lnSpc>
            </a:pPr>
            <a:r>
              <a:rPr lang="en-US" altLang="ja-JP" dirty="0" err="1"/>
              <a:t>rdfs</a:t>
            </a:r>
            <a:r>
              <a:rPr lang="en-US" altLang="ja-JP" dirty="0"/>
              <a:t>:</a:t>
            </a:r>
          </a:p>
          <a:p>
            <a:pPr algn="ctr">
              <a:lnSpc>
                <a:spcPct val="60000"/>
              </a:lnSpc>
            </a:pPr>
            <a:r>
              <a:rPr lang="en-US" altLang="ja-JP" dirty="0"/>
              <a:t>label </a:t>
            </a:r>
            <a:endParaRPr lang="ja-JP" altLang="en-US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4A9A3DA-B155-40E6-8D8D-C661FA1FCC0A}"/>
              </a:ext>
            </a:extLst>
          </p:cNvPr>
          <p:cNvSpPr/>
          <p:nvPr/>
        </p:nvSpPr>
        <p:spPr bwMode="gray">
          <a:xfrm>
            <a:off x="255061" y="3408147"/>
            <a:ext cx="4605954" cy="302433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6FFD5F46-2BE0-4A92-BBD9-9AD3048C9F80}"/>
              </a:ext>
            </a:extLst>
          </p:cNvPr>
          <p:cNvSpPr txBox="1"/>
          <p:nvPr/>
        </p:nvSpPr>
        <p:spPr>
          <a:xfrm>
            <a:off x="255061" y="6440211"/>
            <a:ext cx="1268652" cy="2126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b="1" dirty="0">
                <a:solidFill>
                  <a:schemeClr val="bg2">
                    <a:lumMod val="75000"/>
                  </a:schemeClr>
                </a:solidFill>
              </a:rPr>
              <a:t>Musician</a:t>
            </a:r>
            <a:endParaRPr kumimoji="1" lang="ja-JP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32B2AF7F-829F-4EFB-A74D-A8819E410B4D}"/>
              </a:ext>
            </a:extLst>
          </p:cNvPr>
          <p:cNvCxnSpPr>
            <a:cxnSpLocks/>
            <a:stCxn id="71" idx="5"/>
            <a:endCxn id="73" idx="1"/>
          </p:cNvCxnSpPr>
          <p:nvPr/>
        </p:nvCxnSpPr>
        <p:spPr>
          <a:xfrm>
            <a:off x="6178892" y="4364667"/>
            <a:ext cx="429351" cy="7449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FEDE91CE-72E8-4FD6-BF21-EA596B17A990}"/>
              </a:ext>
            </a:extLst>
          </p:cNvPr>
          <p:cNvSpPr/>
          <p:nvPr/>
        </p:nvSpPr>
        <p:spPr bwMode="gray">
          <a:xfrm>
            <a:off x="5192635" y="4001646"/>
            <a:ext cx="1155472" cy="425306"/>
          </a:xfrm>
          <a:prstGeom prst="ellipse">
            <a:avLst/>
          </a:prstGeom>
          <a:solidFill>
            <a:schemeClr val="accent4"/>
          </a:solidFill>
          <a:ln w="1587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0000"/>
              </a:lnSpc>
            </a:pPr>
            <a:r>
              <a:rPr kumimoji="1" lang="en-US" altLang="ja-JP" dirty="0">
                <a:solidFill>
                  <a:schemeClr val="bg1"/>
                </a:solidFill>
              </a:rPr>
              <a:t>?mus2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372BA3E2-F943-4A23-8E16-373A68A7943E}"/>
              </a:ext>
            </a:extLst>
          </p:cNvPr>
          <p:cNvSpPr/>
          <p:nvPr/>
        </p:nvSpPr>
        <p:spPr bwMode="gray">
          <a:xfrm>
            <a:off x="6138098" y="4405014"/>
            <a:ext cx="940290" cy="4253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0000"/>
              </a:lnSpc>
            </a:pPr>
            <a:r>
              <a:rPr lang="ja-JP" altLang="en-US" dirty="0"/>
              <a:t>rdf:</a:t>
            </a:r>
            <a:endParaRPr lang="en-US" altLang="ja-JP" dirty="0"/>
          </a:p>
          <a:p>
            <a:pPr algn="ctr">
              <a:lnSpc>
                <a:spcPct val="60000"/>
              </a:lnSpc>
            </a:pPr>
            <a:r>
              <a:rPr lang="ja-JP" altLang="en-US" dirty="0"/>
              <a:t>type</a:t>
            </a: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634EBE41-150D-439A-871A-F4EE9317CC4D}"/>
              </a:ext>
            </a:extLst>
          </p:cNvPr>
          <p:cNvSpPr/>
          <p:nvPr/>
        </p:nvSpPr>
        <p:spPr bwMode="gray">
          <a:xfrm>
            <a:off x="6432615" y="5047307"/>
            <a:ext cx="1199260" cy="4253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0000"/>
              </a:lnSpc>
            </a:pPr>
            <a:r>
              <a:rPr lang="ja-JP" altLang="en-US" dirty="0"/>
              <a:t>foaf:</a:t>
            </a:r>
            <a:endParaRPr lang="en-US" altLang="ja-JP" dirty="0"/>
          </a:p>
          <a:p>
            <a:pPr algn="ctr">
              <a:lnSpc>
                <a:spcPct val="60000"/>
              </a:lnSpc>
            </a:pPr>
            <a:r>
              <a:rPr lang="ja-JP" altLang="en-US" dirty="0"/>
              <a:t>Pers</a:t>
            </a:r>
            <a:r>
              <a:rPr lang="en-US" altLang="ja-JP" dirty="0"/>
              <a:t>o</a:t>
            </a:r>
            <a:r>
              <a:rPr lang="ja-JP" altLang="en-US" dirty="0"/>
              <a:t>n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6FB67325-9D09-4A07-81AB-CF4B6A73882C}"/>
              </a:ext>
            </a:extLst>
          </p:cNvPr>
          <p:cNvCxnSpPr>
            <a:cxnSpLocks/>
            <a:stCxn id="71" idx="4"/>
          </p:cNvCxnSpPr>
          <p:nvPr/>
        </p:nvCxnSpPr>
        <p:spPr>
          <a:xfrm>
            <a:off x="5770371" y="4426952"/>
            <a:ext cx="235073" cy="879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DA58B4A7-16CF-4D0C-A7A9-32DBC85B0B76}"/>
              </a:ext>
            </a:extLst>
          </p:cNvPr>
          <p:cNvSpPr/>
          <p:nvPr/>
        </p:nvSpPr>
        <p:spPr bwMode="gray">
          <a:xfrm>
            <a:off x="5285251" y="4725837"/>
            <a:ext cx="940290" cy="4253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0000"/>
              </a:lnSpc>
            </a:pPr>
            <a:r>
              <a:rPr lang="ja-JP" altLang="en-US" dirty="0"/>
              <a:t>rdf:</a:t>
            </a:r>
            <a:endParaRPr lang="en-US" altLang="ja-JP" dirty="0"/>
          </a:p>
          <a:p>
            <a:pPr algn="ctr">
              <a:lnSpc>
                <a:spcPct val="60000"/>
              </a:lnSpc>
            </a:pPr>
            <a:r>
              <a:rPr lang="ja-JP" altLang="en-US" dirty="0"/>
              <a:t>type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B533D40A-E8AC-43A8-9FF9-8284C99E4658}"/>
              </a:ext>
            </a:extLst>
          </p:cNvPr>
          <p:cNvSpPr/>
          <p:nvPr/>
        </p:nvSpPr>
        <p:spPr bwMode="gray">
          <a:xfrm>
            <a:off x="4992213" y="3878157"/>
            <a:ext cx="2738525" cy="1753204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741EFBC7-3F1A-4BEE-B05D-571BEA21534B}"/>
              </a:ext>
            </a:extLst>
          </p:cNvPr>
          <p:cNvSpPr txBox="1"/>
          <p:nvPr/>
        </p:nvSpPr>
        <p:spPr>
          <a:xfrm>
            <a:off x="5805200" y="5388010"/>
            <a:ext cx="599659" cy="2170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kumimoji="1" lang="ja-JP" altLang="en-US" dirty="0"/>
              <a:t>･･･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694DDC28-7B6D-430D-9F79-0564D8F76011}"/>
              </a:ext>
            </a:extLst>
          </p:cNvPr>
          <p:cNvSpPr txBox="1"/>
          <p:nvPr/>
        </p:nvSpPr>
        <p:spPr>
          <a:xfrm>
            <a:off x="4993249" y="5663214"/>
            <a:ext cx="1268652" cy="2126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b="1" dirty="0">
                <a:solidFill>
                  <a:schemeClr val="bg2">
                    <a:lumMod val="75000"/>
                  </a:schemeClr>
                </a:solidFill>
              </a:rPr>
              <a:t>Musician</a:t>
            </a:r>
            <a:endParaRPr kumimoji="1" lang="ja-JP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9E89AECE-5B6C-4A04-8FE7-5D993984DBBC}"/>
              </a:ext>
            </a:extLst>
          </p:cNvPr>
          <p:cNvSpPr/>
          <p:nvPr/>
        </p:nvSpPr>
        <p:spPr bwMode="gray">
          <a:xfrm>
            <a:off x="2704290" y="1658700"/>
            <a:ext cx="845574" cy="36662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0000"/>
              </a:lnSpc>
            </a:pPr>
            <a:r>
              <a:rPr lang="en-US" altLang="ja-JP" dirty="0"/>
              <a:t>?grp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BDC52480-E25B-4171-9547-D304CC1A1D20}"/>
              </a:ext>
            </a:extLst>
          </p:cNvPr>
          <p:cNvSpPr/>
          <p:nvPr/>
        </p:nvSpPr>
        <p:spPr bwMode="gray">
          <a:xfrm>
            <a:off x="4737153" y="1645583"/>
            <a:ext cx="1928838" cy="4253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0000"/>
              </a:lnSpc>
            </a:pPr>
            <a:r>
              <a:rPr lang="en-US" altLang="ja-JP" dirty="0"/>
              <a:t>schema:</a:t>
            </a:r>
          </a:p>
          <a:p>
            <a:pPr algn="ctr">
              <a:lnSpc>
                <a:spcPct val="60000"/>
              </a:lnSpc>
            </a:pPr>
            <a:r>
              <a:rPr lang="en-US" altLang="ja-JP" dirty="0" err="1"/>
              <a:t>MusicGroup</a:t>
            </a:r>
            <a:r>
              <a:rPr lang="en-US" altLang="ja-JP" dirty="0"/>
              <a:t> </a:t>
            </a:r>
            <a:endParaRPr lang="ja-JP" altLang="en-US" dirty="0"/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5C46B09D-73B0-4AB7-B475-A93E2EEDA5C7}"/>
              </a:ext>
            </a:extLst>
          </p:cNvPr>
          <p:cNvCxnSpPr>
            <a:cxnSpLocks/>
            <a:stCxn id="122" idx="6"/>
            <a:endCxn id="125" idx="2"/>
          </p:cNvCxnSpPr>
          <p:nvPr/>
        </p:nvCxnSpPr>
        <p:spPr>
          <a:xfrm>
            <a:off x="3549864" y="1842012"/>
            <a:ext cx="1187289" cy="162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楕円 123">
            <a:extLst>
              <a:ext uri="{FF2B5EF4-FFF2-40B4-BE49-F238E27FC236}">
                <a16:creationId xmlns:a16="http://schemas.microsoft.com/office/drawing/2014/main" id="{2FB29599-F9F8-4E5D-BCC2-F9C4626530AA}"/>
              </a:ext>
            </a:extLst>
          </p:cNvPr>
          <p:cNvSpPr/>
          <p:nvPr/>
        </p:nvSpPr>
        <p:spPr bwMode="gray">
          <a:xfrm>
            <a:off x="3654488" y="1628800"/>
            <a:ext cx="854210" cy="4253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0000"/>
              </a:lnSpc>
            </a:pPr>
            <a:r>
              <a:rPr lang="ja-JP" altLang="en-US" dirty="0"/>
              <a:t>rdf:</a:t>
            </a:r>
            <a:endParaRPr lang="en-US" altLang="ja-JP" dirty="0"/>
          </a:p>
          <a:p>
            <a:pPr algn="ctr">
              <a:lnSpc>
                <a:spcPct val="60000"/>
              </a:lnSpc>
            </a:pPr>
            <a:r>
              <a:rPr lang="ja-JP" altLang="en-US" dirty="0"/>
              <a:t>type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24FED3B2-CEA5-4803-A36C-BC15472D7744}"/>
              </a:ext>
            </a:extLst>
          </p:cNvPr>
          <p:cNvCxnSpPr>
            <a:cxnSpLocks/>
            <a:stCxn id="122" idx="3"/>
            <a:endCxn id="11" idx="0"/>
          </p:cNvCxnSpPr>
          <p:nvPr/>
        </p:nvCxnSpPr>
        <p:spPr>
          <a:xfrm flipH="1">
            <a:off x="1241283" y="1971632"/>
            <a:ext cx="1586838" cy="17904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楕円 122">
            <a:extLst>
              <a:ext uri="{FF2B5EF4-FFF2-40B4-BE49-F238E27FC236}">
                <a16:creationId xmlns:a16="http://schemas.microsoft.com/office/drawing/2014/main" id="{1D2FE60E-5BB1-4178-9CCC-6753BCBBAE7E}"/>
              </a:ext>
            </a:extLst>
          </p:cNvPr>
          <p:cNvSpPr/>
          <p:nvPr/>
        </p:nvSpPr>
        <p:spPr bwMode="gray">
          <a:xfrm>
            <a:off x="1137645" y="2340651"/>
            <a:ext cx="2114401" cy="4253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0000"/>
              </a:lnSpc>
            </a:pPr>
            <a:r>
              <a:rPr lang="ja-JP" altLang="en-US" dirty="0"/>
              <a:t>dbpedia-owl:</a:t>
            </a:r>
            <a:endParaRPr lang="en-US" altLang="ja-JP" dirty="0"/>
          </a:p>
          <a:p>
            <a:pPr algn="ctr">
              <a:lnSpc>
                <a:spcPct val="60000"/>
              </a:lnSpc>
            </a:pPr>
            <a:r>
              <a:rPr lang="ja-JP" altLang="en-US" dirty="0"/>
              <a:t>bandMember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D5EE7631-461F-4FEA-9AA9-8FF986FEB5FA}"/>
              </a:ext>
            </a:extLst>
          </p:cNvPr>
          <p:cNvCxnSpPr>
            <a:cxnSpLocks/>
            <a:stCxn id="122" idx="5"/>
            <a:endCxn id="71" idx="0"/>
          </p:cNvCxnSpPr>
          <p:nvPr/>
        </p:nvCxnSpPr>
        <p:spPr>
          <a:xfrm>
            <a:off x="3426033" y="1971632"/>
            <a:ext cx="2344338" cy="2030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楕円 139">
            <a:extLst>
              <a:ext uri="{FF2B5EF4-FFF2-40B4-BE49-F238E27FC236}">
                <a16:creationId xmlns:a16="http://schemas.microsoft.com/office/drawing/2014/main" id="{EB71E5C0-4466-47AA-A5C5-101F09B9562A}"/>
              </a:ext>
            </a:extLst>
          </p:cNvPr>
          <p:cNvSpPr/>
          <p:nvPr/>
        </p:nvSpPr>
        <p:spPr bwMode="gray">
          <a:xfrm>
            <a:off x="3552342" y="2322091"/>
            <a:ext cx="2114401" cy="4253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0000"/>
              </a:lnSpc>
            </a:pPr>
            <a:r>
              <a:rPr lang="ja-JP" altLang="en-US" dirty="0"/>
              <a:t>dbpedia-owl:</a:t>
            </a:r>
            <a:endParaRPr lang="en-US" altLang="ja-JP" dirty="0"/>
          </a:p>
          <a:p>
            <a:pPr algn="ctr">
              <a:lnSpc>
                <a:spcPct val="60000"/>
              </a:lnSpc>
            </a:pPr>
            <a:r>
              <a:rPr lang="ja-JP" altLang="en-US" dirty="0"/>
              <a:t>bandMember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4" name="楕円 143">
            <a:extLst>
              <a:ext uri="{FF2B5EF4-FFF2-40B4-BE49-F238E27FC236}">
                <a16:creationId xmlns:a16="http://schemas.microsoft.com/office/drawing/2014/main" id="{2977856C-F16A-43E7-98B9-B398D251F607}"/>
              </a:ext>
            </a:extLst>
          </p:cNvPr>
          <p:cNvSpPr/>
          <p:nvPr/>
        </p:nvSpPr>
        <p:spPr bwMode="gray">
          <a:xfrm>
            <a:off x="7116289" y="2321099"/>
            <a:ext cx="1021641" cy="425306"/>
          </a:xfrm>
          <a:prstGeom prst="ellipse">
            <a:avLst/>
          </a:prstGeom>
          <a:solidFill>
            <a:srgbClr val="7030A0"/>
          </a:solidFill>
          <a:ln w="15875">
            <a:solidFill>
              <a:srgbClr val="7030A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0000"/>
              </a:lnSpc>
            </a:pPr>
            <a:r>
              <a:rPr kumimoji="1" lang="en-US" altLang="ja-JP" dirty="0">
                <a:solidFill>
                  <a:schemeClr val="bg1"/>
                </a:solidFill>
              </a:rPr>
              <a:t>?</a:t>
            </a:r>
            <a:r>
              <a:rPr kumimoji="1" lang="en-US" altLang="ja-JP" dirty="0" err="1">
                <a:solidFill>
                  <a:schemeClr val="bg1"/>
                </a:solidFill>
              </a:rPr>
              <a:t>nam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algn="ctr">
              <a:lnSpc>
                <a:spcPct val="60000"/>
              </a:lnSpc>
            </a:pPr>
            <a:r>
              <a:rPr kumimoji="1" lang="en-US" altLang="ja-JP" dirty="0">
                <a:solidFill>
                  <a:schemeClr val="bg1"/>
                </a:solidFill>
              </a:rPr>
              <a:t>@ja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66A3B463-67A5-4C07-B4E6-3E64EF27CBB6}"/>
              </a:ext>
            </a:extLst>
          </p:cNvPr>
          <p:cNvCxnSpPr>
            <a:cxnSpLocks/>
            <a:stCxn id="140" idx="6"/>
            <a:endCxn id="144" idx="2"/>
          </p:cNvCxnSpPr>
          <p:nvPr/>
        </p:nvCxnSpPr>
        <p:spPr>
          <a:xfrm flipV="1">
            <a:off x="5666743" y="2533752"/>
            <a:ext cx="1449546" cy="9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楕円 144">
            <a:extLst>
              <a:ext uri="{FF2B5EF4-FFF2-40B4-BE49-F238E27FC236}">
                <a16:creationId xmlns:a16="http://schemas.microsoft.com/office/drawing/2014/main" id="{48C3F40F-E10B-43E2-8D34-17A82BE1B527}"/>
              </a:ext>
            </a:extLst>
          </p:cNvPr>
          <p:cNvSpPr/>
          <p:nvPr/>
        </p:nvSpPr>
        <p:spPr bwMode="gray">
          <a:xfrm>
            <a:off x="5850578" y="2275467"/>
            <a:ext cx="986669" cy="4253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0000"/>
              </a:lnSpc>
            </a:pPr>
            <a:r>
              <a:rPr lang="en-US" altLang="ja-JP" dirty="0" err="1"/>
              <a:t>rdfs</a:t>
            </a:r>
            <a:r>
              <a:rPr lang="en-US" altLang="ja-JP" dirty="0"/>
              <a:t>:</a:t>
            </a:r>
          </a:p>
          <a:p>
            <a:pPr algn="ctr">
              <a:lnSpc>
                <a:spcPct val="60000"/>
              </a:lnSpc>
            </a:pPr>
            <a:r>
              <a:rPr lang="en-US" altLang="ja-JP" dirty="0"/>
              <a:t>label </a:t>
            </a:r>
            <a:endParaRPr lang="ja-JP" altLang="en-US" dirty="0"/>
          </a:p>
        </p:txBody>
      </p: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822D11A3-ECC7-48C5-8F01-EFFB067661B6}"/>
              </a:ext>
            </a:extLst>
          </p:cNvPr>
          <p:cNvCxnSpPr>
            <a:cxnSpLocks/>
            <a:stCxn id="123" idx="3"/>
          </p:cNvCxnSpPr>
          <p:nvPr/>
        </p:nvCxnSpPr>
        <p:spPr>
          <a:xfrm flipH="1">
            <a:off x="991310" y="2703672"/>
            <a:ext cx="455982" cy="3174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3AE5F04E-7D56-47BF-8025-5C2BD49C40E9}"/>
              </a:ext>
            </a:extLst>
          </p:cNvPr>
          <p:cNvSpPr txBox="1"/>
          <p:nvPr/>
        </p:nvSpPr>
        <p:spPr>
          <a:xfrm>
            <a:off x="546273" y="3115661"/>
            <a:ext cx="599659" cy="2170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kumimoji="1" lang="ja-JP" altLang="en-US" dirty="0"/>
              <a:t>･･･</a:t>
            </a:r>
          </a:p>
        </p:txBody>
      </p:sp>
      <p:sp>
        <p:nvSpPr>
          <p:cNvPr id="158" name="楕円 157">
            <a:extLst>
              <a:ext uri="{FF2B5EF4-FFF2-40B4-BE49-F238E27FC236}">
                <a16:creationId xmlns:a16="http://schemas.microsoft.com/office/drawing/2014/main" id="{494BE285-B8EC-47DA-B28F-8803CDBCED83}"/>
              </a:ext>
            </a:extLst>
          </p:cNvPr>
          <p:cNvSpPr/>
          <p:nvPr/>
        </p:nvSpPr>
        <p:spPr bwMode="gray">
          <a:xfrm>
            <a:off x="6845769" y="3301075"/>
            <a:ext cx="1008112" cy="425306"/>
          </a:xfrm>
          <a:prstGeom prst="ellipse">
            <a:avLst/>
          </a:prstGeom>
          <a:solidFill>
            <a:srgbClr val="00B050"/>
          </a:solidFill>
          <a:ln w="15875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0000"/>
              </a:lnSpc>
            </a:pPr>
            <a:r>
              <a:rPr kumimoji="1" lang="en-US" altLang="ja-JP" dirty="0">
                <a:solidFill>
                  <a:schemeClr val="bg1"/>
                </a:solidFill>
              </a:rPr>
              <a:t>?</a:t>
            </a:r>
            <a:r>
              <a:rPr kumimoji="1" lang="en-US" altLang="ja-JP" dirty="0" err="1">
                <a:solidFill>
                  <a:schemeClr val="bg1"/>
                </a:solidFill>
              </a:rPr>
              <a:t>len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7F8ABA30-1088-4A55-A6DE-767E036B23FD}"/>
              </a:ext>
            </a:extLst>
          </p:cNvPr>
          <p:cNvCxnSpPr>
            <a:cxnSpLocks/>
            <a:stCxn id="140" idx="5"/>
            <a:endCxn id="158" idx="1"/>
          </p:cNvCxnSpPr>
          <p:nvPr/>
        </p:nvCxnSpPr>
        <p:spPr>
          <a:xfrm>
            <a:off x="5357096" y="2685112"/>
            <a:ext cx="1636308" cy="678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楕円 150">
            <a:extLst>
              <a:ext uri="{FF2B5EF4-FFF2-40B4-BE49-F238E27FC236}">
                <a16:creationId xmlns:a16="http://schemas.microsoft.com/office/drawing/2014/main" id="{45423786-B87A-4917-A6DE-53D70CE53D8D}"/>
              </a:ext>
            </a:extLst>
          </p:cNvPr>
          <p:cNvSpPr/>
          <p:nvPr/>
        </p:nvSpPr>
        <p:spPr bwMode="gray">
          <a:xfrm>
            <a:off x="5166394" y="2806049"/>
            <a:ext cx="2355035" cy="4253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0000"/>
              </a:lnSpc>
            </a:pPr>
            <a:r>
              <a:rPr lang="en-US" altLang="ja-JP" dirty="0" err="1"/>
              <a:t>dbpedia</a:t>
            </a:r>
            <a:r>
              <a:rPr lang="en-US" altLang="ja-JP" dirty="0"/>
              <a:t>-owl:</a:t>
            </a:r>
          </a:p>
          <a:p>
            <a:pPr algn="ctr">
              <a:lnSpc>
                <a:spcPct val="60000"/>
              </a:lnSpc>
            </a:pPr>
            <a:r>
              <a:rPr lang="en-US" altLang="ja-JP" dirty="0" err="1"/>
              <a:t>wikiPageLength</a:t>
            </a:r>
            <a:r>
              <a:rPr lang="en-US" altLang="ja-JP" dirty="0"/>
              <a:t>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085163D4-000A-4757-8B50-C62491EC40F7}"/>
              </a:ext>
            </a:extLst>
          </p:cNvPr>
          <p:cNvCxnSpPr>
            <a:cxnSpLocks/>
          </p:cNvCxnSpPr>
          <p:nvPr/>
        </p:nvCxnSpPr>
        <p:spPr>
          <a:xfrm flipV="1">
            <a:off x="1698787" y="2024803"/>
            <a:ext cx="1477273" cy="1799021"/>
          </a:xfrm>
          <a:prstGeom prst="line">
            <a:avLst/>
          </a:prstGeom>
          <a:ln w="571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427A25CD-D661-47F5-808A-5EEC466908AD}"/>
              </a:ext>
            </a:extLst>
          </p:cNvPr>
          <p:cNvCxnSpPr>
            <a:cxnSpLocks/>
            <a:stCxn id="122" idx="4"/>
            <a:endCxn id="71" idx="1"/>
          </p:cNvCxnSpPr>
          <p:nvPr/>
        </p:nvCxnSpPr>
        <p:spPr>
          <a:xfrm>
            <a:off x="3127077" y="2025323"/>
            <a:ext cx="2234773" cy="2038608"/>
          </a:xfrm>
          <a:prstGeom prst="line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59B621FE-E44D-4601-9F91-CBE7B3A899E8}"/>
              </a:ext>
            </a:extLst>
          </p:cNvPr>
          <p:cNvSpPr txBox="1"/>
          <p:nvPr/>
        </p:nvSpPr>
        <p:spPr>
          <a:xfrm>
            <a:off x="2617720" y="2904250"/>
            <a:ext cx="1268652" cy="2126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ja-JP" b="1" dirty="0" err="1">
                <a:solidFill>
                  <a:schemeClr val="bg2">
                    <a:lumMod val="75000"/>
                  </a:schemeClr>
                </a:solidFill>
              </a:rPr>
              <a:t>Same_group</a:t>
            </a:r>
            <a:endParaRPr kumimoji="1" lang="ja-JP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0" name="楕円 179">
            <a:extLst>
              <a:ext uri="{FF2B5EF4-FFF2-40B4-BE49-F238E27FC236}">
                <a16:creationId xmlns:a16="http://schemas.microsoft.com/office/drawing/2014/main" id="{4D8A9BB9-B3A4-45DC-A347-E5AE555602FD}"/>
              </a:ext>
            </a:extLst>
          </p:cNvPr>
          <p:cNvSpPr/>
          <p:nvPr/>
        </p:nvSpPr>
        <p:spPr bwMode="gray">
          <a:xfrm>
            <a:off x="9064837" y="2889157"/>
            <a:ext cx="1155472" cy="425306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0000"/>
              </a:lnSpc>
            </a:pPr>
            <a:r>
              <a:rPr kumimoji="1" lang="en-US" altLang="ja-JP" dirty="0">
                <a:solidFill>
                  <a:schemeClr val="bg1"/>
                </a:solidFill>
              </a:rPr>
              <a:t>?mus1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81" name="楕円 180">
            <a:extLst>
              <a:ext uri="{FF2B5EF4-FFF2-40B4-BE49-F238E27FC236}">
                <a16:creationId xmlns:a16="http://schemas.microsoft.com/office/drawing/2014/main" id="{74213D4F-3F56-4B5A-9544-FCA1E5673E55}"/>
              </a:ext>
            </a:extLst>
          </p:cNvPr>
          <p:cNvSpPr/>
          <p:nvPr/>
        </p:nvSpPr>
        <p:spPr bwMode="gray">
          <a:xfrm>
            <a:off x="9064837" y="5018513"/>
            <a:ext cx="1155472" cy="425306"/>
          </a:xfrm>
          <a:prstGeom prst="ellipse">
            <a:avLst/>
          </a:prstGeom>
          <a:solidFill>
            <a:schemeClr val="accent4"/>
          </a:solidFill>
          <a:ln w="1587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0000"/>
              </a:lnSpc>
            </a:pPr>
            <a:r>
              <a:rPr kumimoji="1" lang="en-US" altLang="ja-JP" dirty="0">
                <a:solidFill>
                  <a:schemeClr val="bg1"/>
                </a:solidFill>
              </a:rPr>
              <a:t>?mus2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182" name="直線矢印コネクタ 181">
            <a:extLst>
              <a:ext uri="{FF2B5EF4-FFF2-40B4-BE49-F238E27FC236}">
                <a16:creationId xmlns:a16="http://schemas.microsoft.com/office/drawing/2014/main" id="{B7A1EB61-3508-4578-8A7D-4B68CBFB2C09}"/>
              </a:ext>
            </a:extLst>
          </p:cNvPr>
          <p:cNvCxnSpPr>
            <a:cxnSpLocks/>
            <a:stCxn id="180" idx="4"/>
            <a:endCxn id="181" idx="0"/>
          </p:cNvCxnSpPr>
          <p:nvPr/>
        </p:nvCxnSpPr>
        <p:spPr>
          <a:xfrm>
            <a:off x="9642573" y="3314463"/>
            <a:ext cx="0" cy="17040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楕円 186">
            <a:extLst>
              <a:ext uri="{FF2B5EF4-FFF2-40B4-BE49-F238E27FC236}">
                <a16:creationId xmlns:a16="http://schemas.microsoft.com/office/drawing/2014/main" id="{9435528C-BB70-46DF-8137-F4522AF5EDE8}"/>
              </a:ext>
            </a:extLst>
          </p:cNvPr>
          <p:cNvSpPr/>
          <p:nvPr/>
        </p:nvSpPr>
        <p:spPr bwMode="gray">
          <a:xfrm>
            <a:off x="8672494" y="3931651"/>
            <a:ext cx="1940158" cy="4253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0000"/>
              </a:lnSpc>
            </a:pPr>
            <a:r>
              <a:rPr lang="ja-JP" altLang="en-US" dirty="0"/>
              <a:t>same_group</a:t>
            </a:r>
          </a:p>
        </p:txBody>
      </p:sp>
      <p:sp>
        <p:nvSpPr>
          <p:cNvPr id="195" name="吹き出し: 線 194">
            <a:extLst>
              <a:ext uri="{FF2B5EF4-FFF2-40B4-BE49-F238E27FC236}">
                <a16:creationId xmlns:a16="http://schemas.microsoft.com/office/drawing/2014/main" id="{0559F20B-A05F-4998-A648-14751011339C}"/>
              </a:ext>
            </a:extLst>
          </p:cNvPr>
          <p:cNvSpPr/>
          <p:nvPr/>
        </p:nvSpPr>
        <p:spPr bwMode="gray">
          <a:xfrm>
            <a:off x="10220308" y="2116438"/>
            <a:ext cx="1764553" cy="693214"/>
          </a:xfrm>
          <a:prstGeom prst="borderCallout1">
            <a:avLst>
              <a:gd name="adj1" fmla="val 48533"/>
              <a:gd name="adj2" fmla="val -285"/>
              <a:gd name="adj3" fmla="val 116069"/>
              <a:gd name="adj4" fmla="val -1769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ja-JP" dirty="0" err="1"/>
              <a:t>label:Musician</a:t>
            </a:r>
            <a:endParaRPr lang="en-US" altLang="ja-JP" dirty="0"/>
          </a:p>
          <a:p>
            <a:pPr>
              <a:lnSpc>
                <a:spcPct val="90000"/>
              </a:lnSpc>
            </a:pPr>
            <a:r>
              <a:rPr lang="en-US" altLang="ja-JP" dirty="0"/>
              <a:t>name</a:t>
            </a:r>
            <a:r>
              <a:rPr lang="ja-JP" altLang="en-US" dirty="0"/>
              <a:t>:</a:t>
            </a:r>
            <a:r>
              <a:rPr lang="en-US" altLang="ja-JP" dirty="0">
                <a:solidFill>
                  <a:srgbClr val="00B0F0"/>
                </a:solidFill>
              </a:rPr>
              <a:t>?n</a:t>
            </a:r>
            <a:r>
              <a:rPr lang="ja-JP" altLang="en-US" dirty="0">
                <a:solidFill>
                  <a:srgbClr val="00B0F0"/>
                </a:solidFill>
              </a:rPr>
              <a:t>am</a:t>
            </a:r>
            <a:endParaRPr lang="en-US" altLang="ja-JP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</a:pPr>
            <a:r>
              <a:rPr lang="ja-JP" altLang="en-US" dirty="0"/>
              <a:t>hometown:</a:t>
            </a:r>
            <a:r>
              <a:rPr lang="en-US" altLang="ja-JP" dirty="0">
                <a:solidFill>
                  <a:schemeClr val="accent3"/>
                </a:solidFill>
              </a:rPr>
              <a:t>?t</a:t>
            </a:r>
            <a:r>
              <a:rPr lang="ja-JP" altLang="en-US" dirty="0">
                <a:solidFill>
                  <a:schemeClr val="accent3"/>
                </a:solidFill>
              </a:rPr>
              <a:t>wn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97" name="吹き出し: 線 196">
            <a:extLst>
              <a:ext uri="{FF2B5EF4-FFF2-40B4-BE49-F238E27FC236}">
                <a16:creationId xmlns:a16="http://schemas.microsoft.com/office/drawing/2014/main" id="{DED698E5-2BA5-4915-A141-151596F631DE}"/>
              </a:ext>
            </a:extLst>
          </p:cNvPr>
          <p:cNvSpPr/>
          <p:nvPr/>
        </p:nvSpPr>
        <p:spPr bwMode="gray">
          <a:xfrm>
            <a:off x="10220307" y="3243561"/>
            <a:ext cx="1764553" cy="647582"/>
          </a:xfrm>
          <a:prstGeom prst="borderCallout1">
            <a:avLst>
              <a:gd name="adj1" fmla="val 48533"/>
              <a:gd name="adj2" fmla="val -285"/>
              <a:gd name="adj3" fmla="val 108114"/>
              <a:gd name="adj4" fmla="val -1404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ja-JP" dirty="0"/>
              <a:t>name</a:t>
            </a:r>
            <a:r>
              <a:rPr lang="ja-JP" altLang="en-US" dirty="0"/>
              <a:t>:</a:t>
            </a:r>
            <a:r>
              <a:rPr lang="en-US" altLang="ja-JP" dirty="0">
                <a:solidFill>
                  <a:srgbClr val="7030A0"/>
                </a:solidFill>
              </a:rPr>
              <a:t>?n</a:t>
            </a:r>
            <a:r>
              <a:rPr lang="ja-JP" altLang="en-US" dirty="0">
                <a:solidFill>
                  <a:srgbClr val="7030A0"/>
                </a:solidFill>
              </a:rPr>
              <a:t>am</a:t>
            </a:r>
            <a:endParaRPr lang="en-US" altLang="ja-JP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ja-JP" dirty="0" err="1"/>
              <a:t>pageLength</a:t>
            </a:r>
            <a:r>
              <a:rPr lang="ja-JP" altLang="en-US" dirty="0"/>
              <a:t>:</a:t>
            </a:r>
            <a:r>
              <a:rPr lang="en-US" altLang="ja-JP" dirty="0">
                <a:solidFill>
                  <a:srgbClr val="00B050"/>
                </a:solidFill>
              </a:rPr>
              <a:t>?</a:t>
            </a:r>
            <a:r>
              <a:rPr lang="en-US" altLang="ja-JP" dirty="0" err="1">
                <a:solidFill>
                  <a:srgbClr val="00B050"/>
                </a:solidFill>
              </a:rPr>
              <a:t>len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98" name="吹き出し: 線 197">
            <a:extLst>
              <a:ext uri="{FF2B5EF4-FFF2-40B4-BE49-F238E27FC236}">
                <a16:creationId xmlns:a16="http://schemas.microsoft.com/office/drawing/2014/main" id="{7499535B-2CCB-4FF0-B887-DD7B2437B5DA}"/>
              </a:ext>
            </a:extLst>
          </p:cNvPr>
          <p:cNvSpPr/>
          <p:nvPr/>
        </p:nvSpPr>
        <p:spPr bwMode="gray">
          <a:xfrm>
            <a:off x="10308111" y="4407717"/>
            <a:ext cx="1764553" cy="693214"/>
          </a:xfrm>
          <a:prstGeom prst="borderCallout1">
            <a:avLst>
              <a:gd name="adj1" fmla="val 48533"/>
              <a:gd name="adj2" fmla="val -285"/>
              <a:gd name="adj3" fmla="val 97491"/>
              <a:gd name="adj4" fmla="val -1550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ja-JP" dirty="0" err="1">
                <a:solidFill>
                  <a:schemeClr val="tx1"/>
                </a:solidFill>
              </a:rPr>
              <a:t>label:Musician</a:t>
            </a:r>
            <a:endParaRPr lang="en-US" altLang="ja-JP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ja-JP" dirty="0">
                <a:solidFill>
                  <a:schemeClr val="tx1"/>
                </a:solidFill>
              </a:rPr>
              <a:t>name</a:t>
            </a:r>
            <a:r>
              <a:rPr lang="ja-JP" altLang="en-US" dirty="0">
                <a:solidFill>
                  <a:schemeClr val="tx1"/>
                </a:solidFill>
              </a:rPr>
              <a:t>:</a:t>
            </a:r>
            <a:r>
              <a:rPr lang="en-US" altLang="ja-JP" dirty="0">
                <a:solidFill>
                  <a:schemeClr val="tx1"/>
                </a:solidFill>
              </a:rPr>
              <a:t>?n</a:t>
            </a:r>
            <a:r>
              <a:rPr lang="ja-JP" altLang="en-US" dirty="0">
                <a:solidFill>
                  <a:schemeClr val="tx1"/>
                </a:solidFill>
              </a:rPr>
              <a:t>am</a:t>
            </a:r>
            <a:endParaRPr lang="en-US" altLang="ja-JP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ja-JP" altLang="en-US" dirty="0">
                <a:solidFill>
                  <a:schemeClr val="tx1"/>
                </a:solidFill>
              </a:rPr>
              <a:t>hometown:</a:t>
            </a:r>
            <a:r>
              <a:rPr lang="en-US" altLang="ja-JP" dirty="0">
                <a:solidFill>
                  <a:schemeClr val="tx1"/>
                </a:solidFill>
              </a:rPr>
              <a:t>?t</a:t>
            </a:r>
            <a:r>
              <a:rPr lang="ja-JP" altLang="en-US" dirty="0">
                <a:solidFill>
                  <a:schemeClr val="tx1"/>
                </a:solidFill>
              </a:rPr>
              <a:t>wn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35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C2C59EA-7553-4F02-8E85-E9CEC7725753}"/>
              </a:ext>
            </a:extLst>
          </p:cNvPr>
          <p:cNvSpPr/>
          <p:nvPr/>
        </p:nvSpPr>
        <p:spPr>
          <a:xfrm>
            <a:off x="519945" y="1262742"/>
            <a:ext cx="727280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/>
              <a:t># ヘッダ部</a:t>
            </a:r>
          </a:p>
          <a:p>
            <a:r>
              <a:rPr lang="ja-JP" altLang="en-US" sz="1400" dirty="0"/>
              <a:t>PREFIX rdf: &lt;http://www.w3.org/1999/02/22-rdf-syntax-ns#&gt;</a:t>
            </a:r>
          </a:p>
          <a:p>
            <a:r>
              <a:rPr lang="ja-JP" altLang="en-US" sz="1400" dirty="0"/>
              <a:t>PREFIX rdfs: &lt;http://www.w3.org/2000/01/rdf-schema#&gt;</a:t>
            </a:r>
          </a:p>
          <a:p>
            <a:r>
              <a:rPr lang="ja-JP" altLang="en-US" sz="1400" dirty="0"/>
              <a:t>PREFIX prop-ja: &lt;http://ja.dbpedia.org/property/&gt;</a:t>
            </a:r>
          </a:p>
          <a:p>
            <a:r>
              <a:rPr lang="ja-JP" altLang="en-US" sz="1400" dirty="0"/>
              <a:t>PREFIX schema: &lt;http://schema.org/&gt;</a:t>
            </a:r>
          </a:p>
          <a:p>
            <a:r>
              <a:rPr lang="ja-JP" altLang="en-US" sz="1400" dirty="0"/>
              <a:t>PREFIX dbpedia-owl: &lt;http://dbpedia.org/ontology/&gt;</a:t>
            </a:r>
          </a:p>
          <a:p>
            <a:endParaRPr lang="ja-JP" altLang="en-US" sz="1400" dirty="0"/>
          </a:p>
          <a:p>
            <a:r>
              <a:rPr lang="ja-JP" altLang="en-US" sz="1400" b="1" dirty="0"/>
              <a:t># ノード部</a:t>
            </a:r>
          </a:p>
          <a:p>
            <a:r>
              <a:rPr lang="ja-JP" altLang="en-US" sz="1400" dirty="0"/>
              <a:t>(</a:t>
            </a:r>
            <a:r>
              <a:rPr lang="ja-JP" altLang="en-US" sz="1400" b="1" dirty="0">
                <a:solidFill>
                  <a:srgbClr val="FF0000"/>
                </a:solidFill>
              </a:rPr>
              <a:t>mus</a:t>
            </a:r>
            <a:r>
              <a:rPr lang="ja-JP" altLang="en-US" sz="1400" dirty="0"/>
              <a:t>:Musician {</a:t>
            </a:r>
            <a:r>
              <a:rPr lang="en-US" altLang="ja-JP" sz="1400" dirty="0"/>
              <a:t>name</a:t>
            </a:r>
            <a:r>
              <a:rPr lang="ja-JP" altLang="en-US" sz="1400" dirty="0"/>
              <a:t>:</a:t>
            </a:r>
            <a:r>
              <a:rPr lang="ja-JP" altLang="en-US" sz="1400" b="1" dirty="0">
                <a:solidFill>
                  <a:srgbClr val="00B0F0"/>
                </a:solidFill>
              </a:rPr>
              <a:t>nam</a:t>
            </a:r>
            <a:r>
              <a:rPr lang="ja-JP" altLang="en-US" sz="1400" dirty="0"/>
              <a:t>, hometown:</a:t>
            </a:r>
            <a:r>
              <a:rPr lang="ja-JP" altLang="en-US" sz="1400" b="1" dirty="0">
                <a:solidFill>
                  <a:schemeClr val="accent3"/>
                </a:solidFill>
              </a:rPr>
              <a:t>twn</a:t>
            </a:r>
            <a:r>
              <a:rPr lang="ja-JP" altLang="en-US" sz="1400" dirty="0"/>
              <a:t>})</a:t>
            </a:r>
          </a:p>
          <a:p>
            <a:r>
              <a:rPr lang="ja-JP" altLang="en-US" sz="1400" dirty="0"/>
              <a:t>    </a:t>
            </a:r>
            <a:r>
              <a:rPr lang="ja-JP" altLang="en-US" sz="1400" b="1" dirty="0">
                <a:solidFill>
                  <a:srgbClr val="FF0000"/>
                </a:solidFill>
              </a:rPr>
              <a:t>?mus </a:t>
            </a:r>
            <a:r>
              <a:rPr lang="ja-JP" altLang="en-US" sz="1400" dirty="0"/>
              <a:t>rdf:type foaf:Person, dbpedia-owl:MusicalArtist .</a:t>
            </a:r>
          </a:p>
          <a:p>
            <a:r>
              <a:rPr lang="ja-JP" altLang="en-US" sz="1400" dirty="0"/>
              <a:t>    </a:t>
            </a:r>
            <a:r>
              <a:rPr lang="ja-JP" altLang="en-US" sz="1400" b="1" dirty="0">
                <a:solidFill>
                  <a:srgbClr val="FF0000"/>
                </a:solidFill>
              </a:rPr>
              <a:t>?mus </a:t>
            </a:r>
            <a:r>
              <a:rPr lang="ja-JP" altLang="en-US" sz="1400" dirty="0"/>
              <a:t>rdfs:label </a:t>
            </a:r>
            <a:r>
              <a:rPr lang="ja-JP" altLang="en-US" sz="1400" b="1" dirty="0">
                <a:solidFill>
                  <a:srgbClr val="00B0F0"/>
                </a:solidFill>
              </a:rPr>
              <a:t>?nam </a:t>
            </a:r>
            <a:r>
              <a:rPr lang="ja-JP" altLang="en-US" sz="1400" dirty="0"/>
              <a:t>.</a:t>
            </a:r>
          </a:p>
          <a:p>
            <a:r>
              <a:rPr lang="ja-JP" altLang="en-US" sz="1400" dirty="0"/>
              <a:t>    FILTER regex(str(</a:t>
            </a:r>
            <a:r>
              <a:rPr lang="ja-JP" altLang="en-US" sz="1400" b="1" dirty="0">
                <a:solidFill>
                  <a:srgbClr val="00B0F0"/>
                </a:solidFill>
              </a:rPr>
              <a:t>?nam</a:t>
            </a:r>
            <a:r>
              <a:rPr lang="ja-JP" altLang="en-US" sz="1400" dirty="0"/>
              <a:t>), "^A.*") .</a:t>
            </a:r>
          </a:p>
          <a:p>
            <a:r>
              <a:rPr lang="ja-JP" altLang="en-US" sz="1400" dirty="0"/>
              <a:t>    FILTER(lang(</a:t>
            </a:r>
            <a:r>
              <a:rPr lang="ja-JP" altLang="en-US" sz="1400" b="1" dirty="0">
                <a:solidFill>
                  <a:srgbClr val="00B0F0"/>
                </a:solidFill>
              </a:rPr>
              <a:t>?nam</a:t>
            </a:r>
            <a:r>
              <a:rPr lang="ja-JP" altLang="en-US" sz="1400" dirty="0"/>
              <a:t>) = "ja") . OPTIONAL { </a:t>
            </a:r>
            <a:r>
              <a:rPr lang="ja-JP" altLang="en-US" sz="1400" b="1" dirty="0">
                <a:solidFill>
                  <a:schemeClr val="accent1"/>
                </a:solidFill>
              </a:rPr>
              <a:t>?mus</a:t>
            </a:r>
            <a:r>
              <a:rPr lang="ja-JP" altLang="en-US" sz="1400" b="1" dirty="0"/>
              <a:t> </a:t>
            </a:r>
            <a:r>
              <a:rPr lang="ja-JP" altLang="en-US" sz="1400" dirty="0"/>
              <a:t>dbpedia-owl:hometown / rdfs:label </a:t>
            </a:r>
            <a:r>
              <a:rPr lang="ja-JP" altLang="en-US" sz="1400" b="1" dirty="0">
                <a:solidFill>
                  <a:schemeClr val="accent3"/>
                </a:solidFill>
              </a:rPr>
              <a:t>?twn </a:t>
            </a:r>
            <a:r>
              <a:rPr lang="ja-JP" altLang="en-US" sz="1400" dirty="0"/>
              <a:t>}</a:t>
            </a:r>
          </a:p>
          <a:p>
            <a:endParaRPr lang="ja-JP" altLang="en-US" sz="1400" dirty="0"/>
          </a:p>
          <a:p>
            <a:r>
              <a:rPr lang="ja-JP" altLang="en-US" sz="1400" b="1" dirty="0"/>
              <a:t># エッジ部</a:t>
            </a:r>
            <a:r>
              <a:rPr lang="en-US" altLang="ja-JP" sz="1400" b="1" dirty="0"/>
              <a:t>※</a:t>
            </a:r>
            <a:r>
              <a:rPr lang="ja-JP" altLang="en-US" sz="1400" b="1" dirty="0"/>
              <a:t>ノード部の制約は引き継がれる</a:t>
            </a:r>
            <a:endParaRPr lang="ja-JP" altLang="en-US" sz="1400" dirty="0"/>
          </a:p>
          <a:p>
            <a:r>
              <a:rPr lang="ja-JP" altLang="en-US" sz="1400" dirty="0"/>
              <a:t>(</a:t>
            </a:r>
            <a:r>
              <a:rPr lang="ja-JP" altLang="en-US" sz="1400" b="1" dirty="0">
                <a:solidFill>
                  <a:schemeClr val="accent1"/>
                </a:solidFill>
              </a:rPr>
              <a:t>mus1</a:t>
            </a:r>
            <a:r>
              <a:rPr lang="ja-JP" altLang="en-US" sz="1400" dirty="0"/>
              <a:t>:Musician)-[:same_group {</a:t>
            </a:r>
            <a:r>
              <a:rPr lang="en-US" altLang="ja-JP" sz="1400" dirty="0"/>
              <a:t>name</a:t>
            </a:r>
            <a:r>
              <a:rPr lang="ja-JP" altLang="en-US" sz="1400" dirty="0"/>
              <a:t>:</a:t>
            </a:r>
            <a:r>
              <a:rPr lang="ja-JP" altLang="en-US" sz="1400" b="1" dirty="0">
                <a:solidFill>
                  <a:srgbClr val="7030A0"/>
                </a:solidFill>
              </a:rPr>
              <a:t>nam</a:t>
            </a:r>
            <a:r>
              <a:rPr lang="ja-JP" altLang="en-US" sz="1400" dirty="0"/>
              <a:t>, pageLength:</a:t>
            </a:r>
            <a:r>
              <a:rPr lang="ja-JP" altLang="en-US" sz="1400" b="1" dirty="0">
                <a:solidFill>
                  <a:srgbClr val="00B050"/>
                </a:solidFill>
              </a:rPr>
              <a:t>len</a:t>
            </a:r>
            <a:r>
              <a:rPr lang="ja-JP" altLang="en-US" sz="1400" dirty="0"/>
              <a:t>}]-(</a:t>
            </a:r>
            <a:r>
              <a:rPr lang="ja-JP" altLang="en-US" sz="1400" b="1" dirty="0">
                <a:solidFill>
                  <a:srgbClr val="0070C0"/>
                </a:solidFill>
              </a:rPr>
              <a:t>mus2</a:t>
            </a:r>
            <a:r>
              <a:rPr lang="ja-JP" altLang="en-US" sz="1400" dirty="0"/>
              <a:t>:Musician)</a:t>
            </a:r>
          </a:p>
          <a:p>
            <a:r>
              <a:rPr lang="ja-JP" altLang="en-US" sz="1400" dirty="0"/>
              <a:t>    ?grp a schema:MusicGroup ;</a:t>
            </a:r>
          </a:p>
          <a:p>
            <a:r>
              <a:rPr lang="ja-JP" altLang="en-US" sz="1400" dirty="0"/>
              <a:t>         dbpedia-owl:bandMember </a:t>
            </a:r>
            <a:r>
              <a:rPr lang="ja-JP" altLang="en-US" sz="1400" b="1" dirty="0">
                <a:solidFill>
                  <a:schemeClr val="accent1"/>
                </a:solidFill>
              </a:rPr>
              <a:t>?mus1 </a:t>
            </a:r>
            <a:r>
              <a:rPr lang="ja-JP" altLang="en-US" sz="1400" dirty="0"/>
              <a:t>, </a:t>
            </a:r>
            <a:r>
              <a:rPr lang="ja-JP" altLang="en-US" sz="1400" b="1" dirty="0">
                <a:solidFill>
                  <a:srgbClr val="0070C0"/>
                </a:solidFill>
              </a:rPr>
              <a:t>?mus2 </a:t>
            </a:r>
            <a:r>
              <a:rPr lang="ja-JP" altLang="en-US" sz="1400" dirty="0"/>
              <a:t>.</a:t>
            </a:r>
          </a:p>
          <a:p>
            <a:r>
              <a:rPr lang="ja-JP" altLang="en-US" sz="1400" dirty="0"/>
              <a:t>    FILTER(</a:t>
            </a:r>
            <a:r>
              <a:rPr lang="ja-JP" altLang="en-US" sz="1400" b="1" dirty="0">
                <a:solidFill>
                  <a:schemeClr val="accent1"/>
                </a:solidFill>
              </a:rPr>
              <a:t>?mus1</a:t>
            </a:r>
            <a:r>
              <a:rPr lang="ja-JP" altLang="en-US" sz="1400" dirty="0">
                <a:solidFill>
                  <a:schemeClr val="accent1"/>
                </a:solidFill>
              </a:rPr>
              <a:t> </a:t>
            </a:r>
            <a:r>
              <a:rPr lang="ja-JP" altLang="en-US" sz="1400" dirty="0"/>
              <a:t>!= </a:t>
            </a:r>
            <a:r>
              <a:rPr lang="ja-JP" altLang="en-US" sz="1400" b="1" dirty="0">
                <a:solidFill>
                  <a:srgbClr val="0070C0"/>
                </a:solidFill>
              </a:rPr>
              <a:t>?mus2</a:t>
            </a:r>
            <a:r>
              <a:rPr lang="ja-JP" altLang="en-US" sz="1400" dirty="0"/>
              <a:t>)</a:t>
            </a:r>
          </a:p>
          <a:p>
            <a:r>
              <a:rPr lang="ja-JP" altLang="en-US" sz="1400" dirty="0"/>
              <a:t>    OPTIONAL { ?grp rdfs:label </a:t>
            </a:r>
            <a:r>
              <a:rPr lang="ja-JP" altLang="en-US" sz="1400" b="1" dirty="0">
                <a:solidFill>
                  <a:srgbClr val="7030A0"/>
                </a:solidFill>
              </a:rPr>
              <a:t>?nam</a:t>
            </a:r>
            <a:r>
              <a:rPr lang="ja-JP" altLang="en-US" sz="1400" dirty="0"/>
              <a:t>. FILTER(lang(</a:t>
            </a:r>
            <a:r>
              <a:rPr lang="ja-JP" altLang="en-US" sz="1400" b="1" dirty="0">
                <a:solidFill>
                  <a:srgbClr val="7030A0"/>
                </a:solidFill>
              </a:rPr>
              <a:t>?nam</a:t>
            </a:r>
            <a:r>
              <a:rPr lang="ja-JP" altLang="en-US" sz="1400" dirty="0"/>
              <a:t>) = "ja")}</a:t>
            </a:r>
          </a:p>
          <a:p>
            <a:r>
              <a:rPr lang="ja-JP" altLang="en-US" sz="1400" dirty="0"/>
              <a:t>    OPTIONAL { ?grp dbpedia-owl:wikiPageLength </a:t>
            </a:r>
            <a:r>
              <a:rPr lang="ja-JP" altLang="en-US" sz="1400" b="1" dirty="0">
                <a:solidFill>
                  <a:srgbClr val="00B050"/>
                </a:solidFill>
              </a:rPr>
              <a:t>?len </a:t>
            </a:r>
            <a:r>
              <a:rPr lang="ja-JP" altLang="en-US" sz="1400" dirty="0"/>
              <a:t>}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12EF427-7AA9-42B2-9851-D0498F10A095}"/>
              </a:ext>
            </a:extLst>
          </p:cNvPr>
          <p:cNvSpPr txBox="1"/>
          <p:nvPr/>
        </p:nvSpPr>
        <p:spPr>
          <a:xfrm>
            <a:off x="7882905" y="3473861"/>
            <a:ext cx="3582255" cy="487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kumimoji="1" lang="ja-JP" altLang="en-US" sz="1600" dirty="0"/>
              <a:t>プロパティグラフへ変換する</a:t>
            </a:r>
            <a:endParaRPr kumimoji="1" lang="en-US" altLang="ja-JP" sz="1600" dirty="0"/>
          </a:p>
          <a:p>
            <a:pPr>
              <a:lnSpc>
                <a:spcPct val="90000"/>
              </a:lnSpc>
            </a:pPr>
            <a:r>
              <a:rPr kumimoji="1" lang="ja-JP" altLang="en-US" sz="1600" dirty="0"/>
              <a:t>変数の取得方法を</a:t>
            </a:r>
            <a:r>
              <a:rPr kumimoji="1" lang="en-US" altLang="ja-JP" sz="1600" dirty="0"/>
              <a:t>SPARQL</a:t>
            </a:r>
            <a:r>
              <a:rPr kumimoji="1" lang="ja-JP" altLang="en-US" sz="1600" dirty="0"/>
              <a:t>で指定する</a:t>
            </a:r>
            <a:endParaRPr kumimoji="1" lang="en-US" altLang="ja-JP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F036C7-83FD-4AB3-8221-9EF75355A447}"/>
              </a:ext>
            </a:extLst>
          </p:cNvPr>
          <p:cNvSpPr txBox="1"/>
          <p:nvPr/>
        </p:nvSpPr>
        <p:spPr>
          <a:xfrm>
            <a:off x="2976414" y="6119279"/>
            <a:ext cx="3780422" cy="4370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kumimoji="1" lang="ja-JP" altLang="en-US" sz="1600" dirty="0"/>
              <a:t>プロパティグラフへ変換する</a:t>
            </a:r>
            <a:endParaRPr kumimoji="1" lang="en-US" altLang="ja-JP" sz="1600" dirty="0"/>
          </a:p>
          <a:p>
            <a:pPr>
              <a:lnSpc>
                <a:spcPct val="90000"/>
              </a:lnSpc>
            </a:pPr>
            <a:r>
              <a:rPr kumimoji="1" lang="ja-JP" altLang="en-US" sz="1600" dirty="0"/>
              <a:t>変数の取得方法を</a:t>
            </a:r>
            <a:r>
              <a:rPr kumimoji="1" lang="en-US" altLang="ja-JP" sz="1600" dirty="0"/>
              <a:t>SPARQL</a:t>
            </a:r>
            <a:r>
              <a:rPr kumimoji="1" lang="ja-JP" altLang="en-US" sz="1600" dirty="0"/>
              <a:t>で指定する</a:t>
            </a:r>
            <a:endParaRPr kumimoji="1" lang="en-US" altLang="ja-JP" sz="1600" dirty="0"/>
          </a:p>
        </p:txBody>
      </p:sp>
      <p:sp>
        <p:nvSpPr>
          <p:cNvPr id="10" name="吹き出し: 折線 9">
            <a:extLst>
              <a:ext uri="{FF2B5EF4-FFF2-40B4-BE49-F238E27FC236}">
                <a16:creationId xmlns:a16="http://schemas.microsoft.com/office/drawing/2014/main" id="{BED4799C-3CC4-464A-9DD5-B5CEACC52002}"/>
              </a:ext>
            </a:extLst>
          </p:cNvPr>
          <p:cNvSpPr/>
          <p:nvPr/>
        </p:nvSpPr>
        <p:spPr bwMode="gray">
          <a:xfrm flipH="1">
            <a:off x="723088" y="3195223"/>
            <a:ext cx="6493599" cy="893103"/>
          </a:xfrm>
          <a:prstGeom prst="borderCallout2">
            <a:avLst>
              <a:gd name="adj1" fmla="val 37497"/>
              <a:gd name="adj2" fmla="val -1788"/>
              <a:gd name="adj3" fmla="val 38938"/>
              <a:gd name="adj4" fmla="val -5759"/>
              <a:gd name="adj5" fmla="val 50492"/>
              <a:gd name="adj6" fmla="val -9381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吹き出し: 折線 10">
            <a:extLst>
              <a:ext uri="{FF2B5EF4-FFF2-40B4-BE49-F238E27FC236}">
                <a16:creationId xmlns:a16="http://schemas.microsoft.com/office/drawing/2014/main" id="{446F7675-25D3-4A63-B46B-68C60EED9F9A}"/>
              </a:ext>
            </a:extLst>
          </p:cNvPr>
          <p:cNvSpPr/>
          <p:nvPr/>
        </p:nvSpPr>
        <p:spPr bwMode="gray">
          <a:xfrm flipH="1">
            <a:off x="723087" y="4731054"/>
            <a:ext cx="4549386" cy="1068192"/>
          </a:xfrm>
          <a:prstGeom prst="borderCallout2">
            <a:avLst>
              <a:gd name="adj1" fmla="val 105698"/>
              <a:gd name="adj2" fmla="val 79205"/>
              <a:gd name="adj3" fmla="val 143059"/>
              <a:gd name="adj4" fmla="val 68592"/>
              <a:gd name="adj5" fmla="val 146946"/>
              <a:gd name="adj6" fmla="val 52473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92F9450-4F5D-4FBA-8F1E-1099995DBA7E}"/>
              </a:ext>
            </a:extLst>
          </p:cNvPr>
          <p:cNvSpPr/>
          <p:nvPr/>
        </p:nvSpPr>
        <p:spPr>
          <a:xfrm>
            <a:off x="5702235" y="1371354"/>
            <a:ext cx="4473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(</a:t>
            </a:r>
            <a:r>
              <a:rPr lang="ja-JP" altLang="en-US" b="1" dirty="0">
                <a:solidFill>
                  <a:srgbClr val="FF0000"/>
                </a:solidFill>
              </a:rPr>
              <a:t>mus</a:t>
            </a:r>
            <a:r>
              <a:rPr lang="ja-JP" altLang="en-US" dirty="0"/>
              <a:t>:Musician </a:t>
            </a:r>
            <a:r>
              <a:rPr lang="ja-JP" altLang="en-US" b="1" u="sng" dirty="0"/>
              <a:t>{</a:t>
            </a:r>
            <a:r>
              <a:rPr lang="en-US" altLang="ja-JP" b="1" u="sng" dirty="0"/>
              <a:t>name</a:t>
            </a:r>
            <a:r>
              <a:rPr lang="ja-JP" altLang="en-US" b="1" u="sng" dirty="0"/>
              <a:t>:</a:t>
            </a:r>
            <a:r>
              <a:rPr lang="ja-JP" altLang="en-US" b="1" u="sng" dirty="0">
                <a:solidFill>
                  <a:srgbClr val="00B0F0"/>
                </a:solidFill>
              </a:rPr>
              <a:t>nam</a:t>
            </a:r>
            <a:r>
              <a:rPr lang="ja-JP" altLang="en-US" b="1" u="sng" dirty="0"/>
              <a:t>, hometown:</a:t>
            </a:r>
            <a:r>
              <a:rPr lang="ja-JP" altLang="en-US" b="1" u="sng" dirty="0">
                <a:solidFill>
                  <a:schemeClr val="accent3"/>
                </a:solidFill>
              </a:rPr>
              <a:t>twn</a:t>
            </a:r>
            <a:r>
              <a:rPr lang="ja-JP" altLang="en-US" b="1" u="sng" dirty="0"/>
              <a:t>}</a:t>
            </a:r>
            <a:r>
              <a:rPr lang="ja-JP" altLang="en-US" dirty="0"/>
              <a:t>)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AFA1F507-81B5-4945-BF5C-25933532F700}"/>
              </a:ext>
            </a:extLst>
          </p:cNvPr>
          <p:cNvSpPr/>
          <p:nvPr/>
        </p:nvSpPr>
        <p:spPr bwMode="gray">
          <a:xfrm>
            <a:off x="5560505" y="735252"/>
            <a:ext cx="6048672" cy="2110179"/>
          </a:xfrm>
          <a:prstGeom prst="wedgeRoundRectCallout">
            <a:avLst>
              <a:gd name="adj1" fmla="val -75869"/>
              <a:gd name="adj2" fmla="val 59427"/>
              <a:gd name="adj3" fmla="val 16667"/>
            </a:avLst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7" name="吹き出し: 折線 (枠なし) 16">
            <a:extLst>
              <a:ext uri="{FF2B5EF4-FFF2-40B4-BE49-F238E27FC236}">
                <a16:creationId xmlns:a16="http://schemas.microsoft.com/office/drawing/2014/main" id="{0CAA58E2-31CF-4B4A-8A01-E435A5DFE635}"/>
              </a:ext>
            </a:extLst>
          </p:cNvPr>
          <p:cNvSpPr/>
          <p:nvPr/>
        </p:nvSpPr>
        <p:spPr bwMode="gray">
          <a:xfrm>
            <a:off x="7982069" y="1777841"/>
            <a:ext cx="3658547" cy="472012"/>
          </a:xfrm>
          <a:prstGeom prst="callout2">
            <a:avLst>
              <a:gd name="adj1" fmla="val 38728"/>
              <a:gd name="adj2" fmla="val -917"/>
              <a:gd name="adj3" fmla="val 35922"/>
              <a:gd name="adj4" fmla="val -4846"/>
              <a:gd name="adj5" fmla="val -17680"/>
              <a:gd name="adj6" fmla="val -6118"/>
            </a:avLst>
          </a:prstGeom>
          <a:noFill/>
          <a:ln w="15875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kumimoji="1" lang="ja-JP" altLang="en-US" sz="1400" dirty="0">
                <a:solidFill>
                  <a:schemeClr val="tx1"/>
                </a:solidFill>
              </a:rPr>
              <a:t>ノードのプロパティを記載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kumimoji="1" lang="ja-JP" altLang="en-US" sz="1200" dirty="0">
                <a:solidFill>
                  <a:schemeClr val="tx1"/>
                </a:solidFill>
              </a:rPr>
              <a:t>・プロパティ「</a:t>
            </a:r>
            <a:r>
              <a:rPr kumimoji="1" lang="en-US" altLang="ja-JP" sz="1200" dirty="0">
                <a:solidFill>
                  <a:schemeClr val="tx1"/>
                </a:solidFill>
              </a:rPr>
              <a:t>label</a:t>
            </a:r>
            <a:r>
              <a:rPr kumimoji="1" lang="ja-JP" altLang="en-US" sz="1200" dirty="0">
                <a:solidFill>
                  <a:schemeClr val="tx1"/>
                </a:solidFill>
              </a:rPr>
              <a:t>」 ：変数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nam</a:t>
            </a:r>
            <a:r>
              <a:rPr kumimoji="1" lang="ja-JP" altLang="en-US" sz="1200" dirty="0">
                <a:solidFill>
                  <a:schemeClr val="tx1"/>
                </a:solidFill>
              </a:rPr>
              <a:t>の値が入る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kumimoji="1" lang="ja-JP" altLang="en-US" sz="1200" dirty="0">
                <a:solidFill>
                  <a:schemeClr val="tx1"/>
                </a:solidFill>
              </a:rPr>
              <a:t>・プロパティ「</a:t>
            </a:r>
            <a:r>
              <a:rPr kumimoji="1" lang="en-US" altLang="ja-JP" sz="1200" dirty="0">
                <a:solidFill>
                  <a:schemeClr val="tx1"/>
                </a:solidFill>
              </a:rPr>
              <a:t>hometown</a:t>
            </a:r>
            <a:r>
              <a:rPr kumimoji="1" lang="ja-JP" altLang="en-US" sz="1400" dirty="0">
                <a:solidFill>
                  <a:schemeClr val="tx1"/>
                </a:solidFill>
              </a:rPr>
              <a:t>」：</a:t>
            </a:r>
            <a:r>
              <a:rPr kumimoji="1" lang="ja-JP" altLang="en-US" sz="1200" dirty="0">
                <a:solidFill>
                  <a:schemeClr val="tx1"/>
                </a:solidFill>
              </a:rPr>
              <a:t>変数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twn</a:t>
            </a:r>
            <a:r>
              <a:rPr kumimoji="1" lang="ja-JP" altLang="en-US" sz="1200" dirty="0">
                <a:solidFill>
                  <a:schemeClr val="tx1"/>
                </a:solidFill>
              </a:rPr>
              <a:t>の値が入る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18C0A0A-FD9E-4186-AD6F-0CC29EB49708}"/>
              </a:ext>
            </a:extLst>
          </p:cNvPr>
          <p:cNvSpPr txBox="1"/>
          <p:nvPr/>
        </p:nvSpPr>
        <p:spPr>
          <a:xfrm>
            <a:off x="5751693" y="862723"/>
            <a:ext cx="4397871" cy="5414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kumimoji="1" lang="ja-JP" altLang="en-US" sz="1400" b="1" dirty="0"/>
              <a:t>プロパティ・グラフのノード定義を行う</a:t>
            </a:r>
            <a:endParaRPr kumimoji="1" lang="en-US" altLang="ja-JP" sz="1400" b="1" dirty="0"/>
          </a:p>
          <a:p>
            <a:pPr>
              <a:lnSpc>
                <a:spcPct val="90000"/>
              </a:lnSpc>
            </a:pPr>
            <a:r>
              <a:rPr kumimoji="1" lang="ja-JP" altLang="en-US" sz="1400" dirty="0"/>
              <a:t>色つきの単語（変数）に、</a:t>
            </a:r>
            <a:endParaRPr kumimoji="1" lang="en-US" altLang="ja-JP" sz="1400" dirty="0"/>
          </a:p>
          <a:p>
            <a:pPr>
              <a:lnSpc>
                <a:spcPct val="90000"/>
              </a:lnSpc>
            </a:pPr>
            <a:r>
              <a:rPr kumimoji="1" lang="ja-JP" altLang="en-US" sz="1400" dirty="0"/>
              <a:t>次行以降の</a:t>
            </a:r>
            <a:r>
              <a:rPr kumimoji="1" lang="en-US" altLang="ja-JP" sz="1400" dirty="0"/>
              <a:t>SPARQL</a:t>
            </a:r>
            <a:r>
              <a:rPr kumimoji="1" lang="ja-JP" altLang="en-US" sz="1400" dirty="0"/>
              <a:t>で取得した値が動的に入力される</a:t>
            </a:r>
          </a:p>
        </p:txBody>
      </p:sp>
      <p:sp>
        <p:nvSpPr>
          <p:cNvPr id="19" name="吹き出し: 折線 (枠なし) 18">
            <a:extLst>
              <a:ext uri="{FF2B5EF4-FFF2-40B4-BE49-F238E27FC236}">
                <a16:creationId xmlns:a16="http://schemas.microsoft.com/office/drawing/2014/main" id="{0A6E159C-64F1-4979-8D05-AA197BD025B5}"/>
              </a:ext>
            </a:extLst>
          </p:cNvPr>
          <p:cNvSpPr/>
          <p:nvPr/>
        </p:nvSpPr>
        <p:spPr bwMode="gray">
          <a:xfrm>
            <a:off x="5955745" y="2166697"/>
            <a:ext cx="5649307" cy="598702"/>
          </a:xfrm>
          <a:prstGeom prst="callout2">
            <a:avLst>
              <a:gd name="adj1" fmla="val 38728"/>
              <a:gd name="adj2" fmla="val -917"/>
              <a:gd name="adj3" fmla="val 35922"/>
              <a:gd name="adj4" fmla="val -4846"/>
              <a:gd name="adj5" fmla="val -66715"/>
              <a:gd name="adj6" fmla="val -461"/>
            </a:avLst>
          </a:prstGeom>
          <a:noFill/>
          <a:ln w="15875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kumimoji="1" lang="ja-JP" altLang="en-US" sz="1400" dirty="0">
                <a:solidFill>
                  <a:schemeClr val="tx1"/>
                </a:solidFill>
              </a:rPr>
              <a:t>変数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mus</a:t>
            </a:r>
            <a:r>
              <a:rPr kumimoji="1" lang="ja-JP" altLang="en-US" sz="1400" dirty="0">
                <a:solidFill>
                  <a:schemeClr val="tx1"/>
                </a:solidFill>
              </a:rPr>
              <a:t>の値は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kumimoji="1" lang="ja-JP" altLang="en-US" sz="1400" dirty="0">
                <a:solidFill>
                  <a:schemeClr val="tx1"/>
                </a:solidFill>
              </a:rPr>
              <a:t>・セマンティック・グラフで言うところの「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rdf:type</a:t>
            </a:r>
            <a:r>
              <a:rPr kumimoji="1" lang="ja-JP" altLang="en-US" sz="1400" dirty="0">
                <a:solidFill>
                  <a:schemeClr val="tx1"/>
                </a:solidFill>
              </a:rPr>
              <a:t>」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kumimoji="1" lang="ja-JP" altLang="en-US" sz="1400" dirty="0">
                <a:solidFill>
                  <a:schemeClr val="tx1"/>
                </a:solidFill>
              </a:rPr>
              <a:t>・プロパティ・グラフで言うところの「</a:t>
            </a:r>
            <a:r>
              <a:rPr kumimoji="1" lang="en-US" altLang="ja-JP" sz="1400" dirty="0">
                <a:solidFill>
                  <a:schemeClr val="tx1"/>
                </a:solidFill>
              </a:rPr>
              <a:t>label</a:t>
            </a:r>
            <a:r>
              <a:rPr kumimoji="1" lang="ja-JP" altLang="en-US" sz="1400" dirty="0">
                <a:solidFill>
                  <a:schemeClr val="tx1"/>
                </a:solidFill>
              </a:rPr>
              <a:t>」　　　が「</a:t>
            </a:r>
            <a:r>
              <a:rPr kumimoji="1" lang="en-US" altLang="ja-JP" sz="1400" dirty="0">
                <a:solidFill>
                  <a:schemeClr val="tx1"/>
                </a:solidFill>
              </a:rPr>
              <a:t>Musician</a:t>
            </a:r>
            <a:r>
              <a:rPr kumimoji="1" lang="ja-JP" altLang="en-US" sz="1400" dirty="0">
                <a:solidFill>
                  <a:schemeClr val="tx1"/>
                </a:solidFill>
              </a:rPr>
              <a:t>」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E1F5D3BA-7A84-4B0D-99DA-02CD45046DDD}"/>
              </a:ext>
            </a:extLst>
          </p:cNvPr>
          <p:cNvSpPr/>
          <p:nvPr/>
        </p:nvSpPr>
        <p:spPr bwMode="gray">
          <a:xfrm>
            <a:off x="6612385" y="4487173"/>
            <a:ext cx="4963864" cy="2110179"/>
          </a:xfrm>
          <a:prstGeom prst="wedgeRoundRectCallout">
            <a:avLst>
              <a:gd name="adj1" fmla="val -56380"/>
              <a:gd name="adj2" fmla="val -37287"/>
              <a:gd name="adj3" fmla="val 16667"/>
            </a:avLst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C604BE3-8AE4-4973-91B6-8C937B9F48E8}"/>
              </a:ext>
            </a:extLst>
          </p:cNvPr>
          <p:cNvSpPr txBox="1"/>
          <p:nvPr/>
        </p:nvSpPr>
        <p:spPr>
          <a:xfrm>
            <a:off x="6860603" y="4569474"/>
            <a:ext cx="4397871" cy="7241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kumimoji="1" lang="ja-JP" altLang="en-US" sz="1400" b="1" dirty="0"/>
              <a:t>プロパティ・グラフのリレーション定義を行う</a:t>
            </a:r>
            <a:endParaRPr kumimoji="1" lang="en-US" altLang="ja-JP" sz="1400" b="1" dirty="0"/>
          </a:p>
          <a:p>
            <a:pPr>
              <a:lnSpc>
                <a:spcPct val="90000"/>
              </a:lnSpc>
            </a:pPr>
            <a:r>
              <a:rPr kumimoji="1" lang="ja-JP" altLang="en-US" sz="1400" dirty="0"/>
              <a:t>色つきの単語（変数）に、</a:t>
            </a:r>
            <a:endParaRPr kumimoji="1" lang="en-US" altLang="ja-JP" sz="1400" dirty="0"/>
          </a:p>
          <a:p>
            <a:pPr>
              <a:lnSpc>
                <a:spcPct val="90000"/>
              </a:lnSpc>
            </a:pPr>
            <a:r>
              <a:rPr kumimoji="1" lang="ja-JP" altLang="en-US" sz="1400" dirty="0"/>
              <a:t>次行以降の</a:t>
            </a:r>
            <a:r>
              <a:rPr kumimoji="1" lang="en-US" altLang="ja-JP" sz="1400" dirty="0"/>
              <a:t>SPARQL</a:t>
            </a:r>
            <a:r>
              <a:rPr kumimoji="1" lang="ja-JP" altLang="en-US" sz="1400" dirty="0"/>
              <a:t>で取得した値が動的に入力される</a:t>
            </a:r>
          </a:p>
          <a:p>
            <a:pPr>
              <a:lnSpc>
                <a:spcPct val="90000"/>
              </a:lnSpc>
            </a:pPr>
            <a:r>
              <a:rPr kumimoji="1" lang="ja-JP" altLang="en-US" sz="1400" dirty="0"/>
              <a:t>⇒</a:t>
            </a:r>
            <a:r>
              <a:rPr lang="ja-JP" altLang="en-US" sz="1400" b="1" dirty="0">
                <a:solidFill>
                  <a:srgbClr val="00B050"/>
                </a:solidFill>
              </a:rPr>
              <a:t> </a:t>
            </a:r>
            <a:r>
              <a:rPr lang="ja-JP" altLang="en-US" sz="1400" dirty="0"/>
              <a:t>「</a:t>
            </a:r>
            <a:r>
              <a:rPr lang="en-US" altLang="ja-JP" sz="1400" dirty="0" err="1"/>
              <a:t>same_group</a:t>
            </a:r>
            <a:r>
              <a:rPr lang="ja-JP" altLang="en-US" sz="1400" dirty="0"/>
              <a:t>」 という関係の</a:t>
            </a:r>
            <a:r>
              <a:rPr lang="ja-JP" altLang="en-US" sz="1400" b="1" dirty="0">
                <a:solidFill>
                  <a:schemeClr val="accent1"/>
                </a:solidFill>
              </a:rPr>
              <a:t>mus1</a:t>
            </a:r>
            <a:r>
              <a:rPr lang="ja-JP" altLang="en-US" sz="1400" dirty="0"/>
              <a:t> と</a:t>
            </a:r>
            <a:r>
              <a:rPr lang="ja-JP" altLang="en-US" sz="1400" b="1" dirty="0">
                <a:solidFill>
                  <a:srgbClr val="0070C0"/>
                </a:solidFill>
              </a:rPr>
              <a:t>mus2</a:t>
            </a:r>
            <a:r>
              <a:rPr lang="ja-JP" altLang="en-US" sz="1400" dirty="0"/>
              <a:t>をつなぐ</a:t>
            </a:r>
            <a:endParaRPr kumimoji="1" lang="ja-JP" altLang="en-US" sz="14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C0C0853-C07E-4E6D-8B25-80BD04899937}"/>
              </a:ext>
            </a:extLst>
          </p:cNvPr>
          <p:cNvSpPr/>
          <p:nvPr/>
        </p:nvSpPr>
        <p:spPr>
          <a:xfrm>
            <a:off x="6756836" y="5371648"/>
            <a:ext cx="4752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(</a:t>
            </a:r>
            <a:r>
              <a:rPr lang="ja-JP" altLang="en-US" b="1" dirty="0">
                <a:solidFill>
                  <a:schemeClr val="accent1"/>
                </a:solidFill>
              </a:rPr>
              <a:t>mus1</a:t>
            </a:r>
            <a:r>
              <a:rPr lang="ja-JP" altLang="en-US" dirty="0"/>
              <a:t>:Musician)</a:t>
            </a:r>
            <a:endParaRPr lang="en-US" altLang="ja-JP" dirty="0"/>
          </a:p>
          <a:p>
            <a:r>
              <a:rPr lang="ja-JP" altLang="en-US" dirty="0"/>
              <a:t>　-[:same_group </a:t>
            </a:r>
            <a:r>
              <a:rPr lang="ja-JP" altLang="en-US" b="1" u="sng" dirty="0"/>
              <a:t>{</a:t>
            </a:r>
            <a:r>
              <a:rPr lang="en-US" altLang="ja-JP" b="1" u="sng" dirty="0"/>
              <a:t>name</a:t>
            </a:r>
            <a:r>
              <a:rPr lang="ja-JP" altLang="en-US" b="1" u="sng" dirty="0"/>
              <a:t>:</a:t>
            </a:r>
            <a:r>
              <a:rPr lang="ja-JP" altLang="en-US" b="1" u="sng" dirty="0">
                <a:solidFill>
                  <a:srgbClr val="7030A0"/>
                </a:solidFill>
              </a:rPr>
              <a:t>nam</a:t>
            </a:r>
            <a:r>
              <a:rPr lang="ja-JP" altLang="en-US" b="1" u="sng" dirty="0"/>
              <a:t>, pageLength:</a:t>
            </a:r>
            <a:r>
              <a:rPr lang="ja-JP" altLang="en-US" b="1" u="sng" dirty="0">
                <a:solidFill>
                  <a:srgbClr val="00B050"/>
                </a:solidFill>
              </a:rPr>
              <a:t>len</a:t>
            </a:r>
            <a:r>
              <a:rPr lang="ja-JP" altLang="en-US" b="1" u="sng" dirty="0"/>
              <a:t>}</a:t>
            </a:r>
            <a:r>
              <a:rPr lang="ja-JP" altLang="en-US" dirty="0"/>
              <a:t>]-</a:t>
            </a:r>
            <a:endParaRPr lang="en-US" altLang="ja-JP" dirty="0"/>
          </a:p>
          <a:p>
            <a:r>
              <a:rPr lang="ja-JP" altLang="en-US" dirty="0"/>
              <a:t>(</a:t>
            </a:r>
            <a:r>
              <a:rPr lang="ja-JP" altLang="en-US" b="1" dirty="0">
                <a:solidFill>
                  <a:srgbClr val="0070C0"/>
                </a:solidFill>
              </a:rPr>
              <a:t>mus2</a:t>
            </a:r>
            <a:r>
              <a:rPr lang="ja-JP" altLang="en-US" dirty="0"/>
              <a:t>:Musician)</a:t>
            </a:r>
          </a:p>
        </p:txBody>
      </p:sp>
      <p:sp>
        <p:nvSpPr>
          <p:cNvPr id="27" name="吹き出し: 折線 (枠なし) 26">
            <a:extLst>
              <a:ext uri="{FF2B5EF4-FFF2-40B4-BE49-F238E27FC236}">
                <a16:creationId xmlns:a16="http://schemas.microsoft.com/office/drawing/2014/main" id="{73635B2A-EF39-46D7-943C-9E147BA11621}"/>
              </a:ext>
            </a:extLst>
          </p:cNvPr>
          <p:cNvSpPr/>
          <p:nvPr/>
        </p:nvSpPr>
        <p:spPr bwMode="gray">
          <a:xfrm>
            <a:off x="9953149" y="6047314"/>
            <a:ext cx="1656027" cy="472012"/>
          </a:xfrm>
          <a:prstGeom prst="callout2">
            <a:avLst>
              <a:gd name="adj1" fmla="val 38728"/>
              <a:gd name="adj2" fmla="val -917"/>
              <a:gd name="adj3" fmla="val 35922"/>
              <a:gd name="adj4" fmla="val -4846"/>
              <a:gd name="adj5" fmla="val -9257"/>
              <a:gd name="adj6" fmla="val -14921"/>
            </a:avLst>
          </a:prstGeom>
          <a:noFill/>
          <a:ln w="15875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kumimoji="1" lang="ja-JP" altLang="en-US" sz="1400" dirty="0">
                <a:solidFill>
                  <a:schemeClr val="tx1"/>
                </a:solidFill>
              </a:rPr>
              <a:t>リレーションの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kumimoji="1" lang="ja-JP" altLang="en-US" sz="1400" dirty="0">
                <a:solidFill>
                  <a:schemeClr val="tx1"/>
                </a:solidFill>
              </a:rPr>
              <a:t>プロパティを記載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8" name="吹き出し: 折線 (枠なし) 27">
            <a:extLst>
              <a:ext uri="{FF2B5EF4-FFF2-40B4-BE49-F238E27FC236}">
                <a16:creationId xmlns:a16="http://schemas.microsoft.com/office/drawing/2014/main" id="{E326E808-AE17-4A21-B3CC-162D13BF6C3E}"/>
              </a:ext>
            </a:extLst>
          </p:cNvPr>
          <p:cNvSpPr/>
          <p:nvPr/>
        </p:nvSpPr>
        <p:spPr bwMode="gray">
          <a:xfrm>
            <a:off x="8988213" y="5279762"/>
            <a:ext cx="1929871" cy="472012"/>
          </a:xfrm>
          <a:prstGeom prst="callout2">
            <a:avLst>
              <a:gd name="adj1" fmla="val 38728"/>
              <a:gd name="adj2" fmla="val -917"/>
              <a:gd name="adj3" fmla="val 49960"/>
              <a:gd name="adj4" fmla="val -17893"/>
              <a:gd name="adj5" fmla="val 103047"/>
              <a:gd name="adj6" fmla="val -36527"/>
            </a:avLst>
          </a:prstGeom>
          <a:noFill/>
          <a:ln w="15875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kumimoji="1" lang="ja-JP" altLang="en-US" sz="1400" dirty="0">
                <a:solidFill>
                  <a:schemeClr val="tx1"/>
                </a:solidFill>
              </a:rPr>
              <a:t>リレーションを記載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9" name="タイトル 28">
            <a:extLst>
              <a:ext uri="{FF2B5EF4-FFF2-40B4-BE49-F238E27FC236}">
                <a16:creationId xmlns:a16="http://schemas.microsoft.com/office/drawing/2014/main" id="{2092E5E1-EF94-47F7-A670-7F407201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G2GML</a:t>
            </a:r>
            <a:r>
              <a:rPr kumimoji="1" lang="ja-JP" altLang="en-US" dirty="0"/>
              <a:t>記述例</a:t>
            </a:r>
          </a:p>
        </p:txBody>
      </p:sp>
    </p:spTree>
    <p:extLst>
      <p:ext uri="{BB962C8B-B14F-4D97-AF65-F5344CB8AC3E}">
        <p14:creationId xmlns:p14="http://schemas.microsoft.com/office/powerpoint/2010/main" val="91611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racle_16x9_2016">
  <a:themeElements>
    <a:clrScheme name="Oracle 10g">
      <a:dk1>
        <a:srgbClr val="58595B"/>
      </a:dk1>
      <a:lt1>
        <a:srgbClr val="FFFFFF"/>
      </a:lt1>
      <a:dk2>
        <a:srgbClr val="374A58"/>
      </a:dk2>
      <a:lt2>
        <a:srgbClr val="C8D9DE"/>
      </a:lt2>
      <a:accent1>
        <a:srgbClr val="F80000"/>
      </a:accent1>
      <a:accent2>
        <a:srgbClr val="8EADBF"/>
      </a:accent2>
      <a:accent3>
        <a:srgbClr val="FF8D14"/>
      </a:accent3>
      <a:accent4>
        <a:srgbClr val="007395"/>
      </a:accent4>
      <a:accent5>
        <a:srgbClr val="A52641"/>
      </a:accent5>
      <a:accent6>
        <a:srgbClr val="3A913F"/>
      </a:accent6>
      <a:hlink>
        <a:srgbClr val="1F4F82"/>
      </a:hlink>
      <a:folHlink>
        <a:srgbClr val="8A8C8E"/>
      </a:folHlink>
    </a:clrScheme>
    <a:fontScheme name="メイリオ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2"/>
        </a:solidFill>
        <a:ln w="15875">
          <a:solidFill>
            <a:schemeClr val="accent2"/>
          </a:solidFill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miter lim="800000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acle-16x9-2017-v1.potx" id="{35B949F9-3D9B-8545-ABB1-2D605795AFEE}" vid="{03E2794D-D50C-4E4B-B0AA-789E97C39BD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Oracle-16x9-2017-170104</Template>
  <TotalTime>0</TotalTime>
  <Words>621</Words>
  <Application>Microsoft Office PowerPoint</Application>
  <PresentationFormat>ワイド画面</PresentationFormat>
  <Paragraphs>113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メイリオ</vt:lpstr>
      <vt:lpstr>Arial</vt:lpstr>
      <vt:lpstr>Calibri</vt:lpstr>
      <vt:lpstr>Wingdings</vt:lpstr>
      <vt:lpstr>Oracle_16x9_2016</vt:lpstr>
      <vt:lpstr>G2GML</vt:lpstr>
      <vt:lpstr>変換イメージ</vt:lpstr>
      <vt:lpstr>G2GML記述例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2015-10-19T01:43:53Z</dcterms:created>
  <dcterms:modified xsi:type="dcterms:W3CDTF">2018-04-06T10:33:30Z</dcterms:modified>
</cp:coreProperties>
</file>