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1.xml" ContentType="application/vnd.openxmlformats-officedocument.theme+xml"/>
  <Override PartName="/ppt/slideLayouts/slideLayout30.xml" ContentType="application/vnd.openxmlformats-officedocument.presentationml.slideLayout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3.xml" ContentType="application/vnd.openxmlformats-officedocument.theme+xml"/>
  <Override PartName="/ppt/slideLayouts/slideLayout33.xml" ContentType="application/vnd.openxmlformats-officedocument.presentationml.slideLayout+xml"/>
  <Override PartName="/ppt/theme/theme14.xml" ContentType="application/vnd.openxmlformats-officedocument.theme+xml"/>
  <Override PartName="/ppt/slideLayouts/slideLayout3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4" r:id="rId2"/>
    <p:sldMasterId id="2147483708" r:id="rId3"/>
    <p:sldMasterId id="2147483724" r:id="rId4"/>
    <p:sldMasterId id="2147483712" r:id="rId5"/>
    <p:sldMasterId id="2147483714" r:id="rId6"/>
    <p:sldMasterId id="2147483716" r:id="rId7"/>
    <p:sldMasterId id="2147483684" r:id="rId8"/>
    <p:sldMasterId id="2147483674" r:id="rId9"/>
    <p:sldMasterId id="2147483696" r:id="rId10"/>
    <p:sldMasterId id="2147483688" r:id="rId11"/>
    <p:sldMasterId id="2147483672" r:id="rId12"/>
    <p:sldMasterId id="2147483718" r:id="rId13"/>
    <p:sldMasterId id="2147483720" r:id="rId14"/>
    <p:sldMasterId id="2147483722" r:id="rId15"/>
  </p:sldMasterIdLst>
  <p:notesMasterIdLst>
    <p:notesMasterId r:id="rId27"/>
  </p:notesMasterIdLst>
  <p:sldIdLst>
    <p:sldId id="256" r:id="rId16"/>
    <p:sldId id="266" r:id="rId17"/>
    <p:sldId id="262" r:id="rId18"/>
    <p:sldId id="260" r:id="rId19"/>
    <p:sldId id="307" r:id="rId20"/>
    <p:sldId id="306" r:id="rId21"/>
    <p:sldId id="305" r:id="rId22"/>
    <p:sldId id="322" r:id="rId23"/>
    <p:sldId id="319" r:id="rId24"/>
    <p:sldId id="324" r:id="rId25"/>
    <p:sldId id="2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/>
    <p:restoredTop sz="65701" autoAdjust="0"/>
  </p:normalViewPr>
  <p:slideViewPr>
    <p:cSldViewPr snapToGrid="0" snapToObjects="1">
      <p:cViewPr varScale="1">
        <p:scale>
          <a:sx n="97" d="100"/>
          <a:sy n="9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1518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AA90-823F-DC4D-97DA-1717671DFB7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2496-206A-7245-9035-8E6E0DD6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party_cert_tip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shel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ux Gnu Linux Penguin Free Transparent Image HD PNG Image">
            <a:extLst>
              <a:ext uri="{FF2B5EF4-FFF2-40B4-BE49-F238E27FC236}">
                <a16:creationId xmlns:a16="http://schemas.microsoft.com/office/drawing/2014/main" id="{2A6C489D-D516-4050-8DE7-4F035BBF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18" y="4632838"/>
            <a:ext cx="2577010" cy="2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When it comes to working with text in the Linux CLI, think of grep as the Swiss Army Knife of your toolbox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/share/common-licenses/GPL-3 </a:t>
            </a:r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  #Ubuntu/Debian systems</a:t>
            </a:r>
          </a:p>
          <a:p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ls –</a:t>
            </a:r>
            <a:r>
              <a:rPr lang="en-US" dirty="0" err="1">
                <a:solidFill>
                  <a:srgbClr val="545454"/>
                </a:solidFill>
                <a:latin typeface="Consolas" panose="020B0609020204030204" pitchFamily="49" charset="0"/>
              </a:rPr>
              <a:t>ltr</a:t>
            </a:r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  #check for a good copy </a:t>
            </a:r>
          </a:p>
          <a:p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grep "GNU" GPL-3  #execute a simple grep search</a:t>
            </a:r>
          </a:p>
          <a:p>
            <a:endParaRPr lang="en-US" dirty="0"/>
          </a:p>
          <a:p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grep -</a:t>
            </a:r>
            <a:r>
              <a:rPr lang="en-US" dirty="0" err="1">
                <a:solidFill>
                  <a:srgbClr val="54545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 "license" GPL-3  #make grep search all cases</a:t>
            </a:r>
          </a:p>
          <a:p>
            <a:endParaRPr lang="en-US" dirty="0">
              <a:solidFill>
                <a:srgbClr val="54545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45454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 -</a:t>
            </a:r>
            <a:r>
              <a:rPr lang="en-US" dirty="0" err="1">
                <a:solidFill>
                  <a:srgbClr val="545454"/>
                </a:solidFill>
                <a:latin typeface="Consolas" panose="020B0609020204030204" pitchFamily="49" charset="0"/>
              </a:rPr>
              <a:t>efH</a:t>
            </a:r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 |grep -v grep |grep </a:t>
            </a:r>
            <a:r>
              <a:rPr lang="en-US" dirty="0" err="1">
                <a:solidFill>
                  <a:srgbClr val="545454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  #make grep ‘forget’ certain things in the matched output</a:t>
            </a:r>
          </a:p>
          <a:p>
            <a:r>
              <a:rPr lang="en-US" dirty="0" err="1">
                <a:solidFill>
                  <a:srgbClr val="545454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 -</a:t>
            </a:r>
            <a:r>
              <a:rPr lang="en-US" dirty="0" err="1">
                <a:solidFill>
                  <a:srgbClr val="545454"/>
                </a:solidFill>
                <a:latin typeface="Consolas" panose="020B0609020204030204" pitchFamily="49" charset="0"/>
              </a:rPr>
              <a:t>efH</a:t>
            </a:r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 |grep -v grep |grep </a:t>
            </a:r>
            <a:r>
              <a:rPr lang="en-US" dirty="0" err="1">
                <a:solidFill>
                  <a:srgbClr val="545454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  #make grep show you the line#</a:t>
            </a:r>
          </a:p>
          <a:p>
            <a:endParaRPr lang="en-US" dirty="0">
              <a:solidFill>
                <a:srgbClr val="54545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nsolas" panose="020B0609020204030204" pitchFamily="49" charset="0"/>
              </a:rPr>
              <a:t>• Regex is a standard for finding text</a:t>
            </a:r>
          </a:p>
          <a:p>
            <a:endParaRPr lang="en-US" dirty="0">
              <a:solidFill>
                <a:srgbClr val="545454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grep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8966B"/>
                </a:solidFill>
                <a:effectLst/>
                <a:latin typeface="Consolas" panose="020B0609020204030204" pitchFamily="49" charset="0"/>
              </a:rPr>
              <a:t>"^GNU"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GPL-3  #finds ‘GNU’ only at the start of a line</a:t>
            </a:r>
          </a:p>
          <a:p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grep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8966B"/>
                </a:solidFill>
                <a:effectLst/>
                <a:latin typeface="Consolas" panose="020B0609020204030204" pitchFamily="49" charset="0"/>
              </a:rPr>
              <a:t>"and$"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GPL-3  #finds ‘and’ only at the end of a line</a:t>
            </a:r>
          </a:p>
          <a:p>
            <a:r>
              <a:rPr lang="en-US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grep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8966B"/>
                </a:solidFill>
                <a:effectLst/>
                <a:latin typeface="Consolas" panose="020B0609020204030204" pitchFamily="49" charset="0"/>
              </a:rPr>
              <a:t>"..</a:t>
            </a:r>
            <a:r>
              <a:rPr lang="en-US" b="0" i="0" dirty="0" err="1">
                <a:solidFill>
                  <a:srgbClr val="08966B"/>
                </a:solidFill>
                <a:effectLst/>
                <a:latin typeface="Consolas" panose="020B0609020204030204" pitchFamily="49" charset="0"/>
              </a:rPr>
              <a:t>cept</a:t>
            </a:r>
            <a:r>
              <a:rPr lang="en-US" b="0" i="0" dirty="0">
                <a:solidFill>
                  <a:srgbClr val="08966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GPL-3  #grep matches words w/2 chars pre ‘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cept</a:t>
            </a:r>
            <a:r>
              <a:rPr lang="en-US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de-DE" b="0" i="0" dirty="0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grep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>
                <a:solidFill>
                  <a:srgbClr val="08966B"/>
                </a:solidFill>
                <a:effectLst/>
                <a:latin typeface="Consolas" panose="020B0609020204030204" pitchFamily="49" charset="0"/>
              </a:rPr>
              <a:t>"t[wo]o"</a:t>
            </a:r>
            <a:r>
              <a:rPr lang="de-DE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GPL-3  #matches any 3-chars w/ t and o, that also match a w or o in the middle</a:t>
            </a:r>
          </a:p>
          <a:p>
            <a:endParaRPr lang="en-US" dirty="0">
              <a:solidFill>
                <a:srgbClr val="54545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Example: If an objective has a weight of 4, there will be 4 questions on the exam related to that objective [2]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Link: 3rd party cert tips video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https://bit.ly/3party_cert_tips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n w="0"/>
              </a:rPr>
              <a:t>• A weight of “1” equates to 1 exam question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</a:rPr>
              <a:t>• Since there is a weight of ‘3’, you will see 3 questions on searching and extracting data from files!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sz="1200" b="0" i="0" dirty="0">
                <a:effectLst/>
              </a:rPr>
              <a:t>Anyone who passes an LPI exam may not retake that exam for two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commands used in today’s content, ‘#’ denotes a comment</a:t>
            </a:r>
          </a:p>
          <a:p>
            <a:endParaRPr lang="en-US" dirty="0"/>
          </a:p>
          <a:p>
            <a:r>
              <a:rPr lang="en-US" dirty="0"/>
              <a:t>grep</a:t>
            </a:r>
          </a:p>
          <a:p>
            <a:r>
              <a:rPr lang="en-US" dirty="0"/>
              <a:t>less</a:t>
            </a:r>
          </a:p>
          <a:p>
            <a:r>
              <a:rPr lang="en-US" dirty="0"/>
              <a:t>cat, head, tail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cut</a:t>
            </a:r>
          </a:p>
          <a:p>
            <a:r>
              <a:rPr lang="en-US" dirty="0" err="1"/>
              <a:t>wc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redirection components include file descriptors:</a:t>
            </a:r>
          </a:p>
          <a:p>
            <a:r>
              <a:rPr lang="en-US" dirty="0"/>
              <a:t>0 = STDIN, how we send data to a command via the keyboard</a:t>
            </a:r>
          </a:p>
          <a:p>
            <a:r>
              <a:rPr lang="en-US" dirty="0"/>
              <a:t>1 = STDOUT, what the command provides as a result of execution (no result is usually a good thing)</a:t>
            </a:r>
          </a:p>
          <a:p>
            <a:r>
              <a:rPr lang="en-US" dirty="0"/>
              <a:t>2 = STDERR, what the command provides if an error condition occurs</a:t>
            </a:r>
          </a:p>
          <a:p>
            <a:r>
              <a:rPr lang="en-US" dirty="0"/>
              <a:t>3+ … actual file handles</a:t>
            </a:r>
          </a:p>
          <a:p>
            <a:endParaRPr lang="en-US" dirty="0"/>
          </a:p>
          <a:p>
            <a:r>
              <a:rPr lang="en-US" dirty="0"/>
              <a:t>• we can handle file descriptors using these shortcuts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‘&gt;’, ‘&gt;&gt;’, ‘&lt;‘ characters can be used to redirect 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To capture the content of stderr, the redirect </a:t>
            </a:r>
            <a:r>
              <a:rPr lang="en-US" dirty="0"/>
              <a:t>2&gt;</a:t>
            </a:r>
            <a:r>
              <a:rPr lang="en-US" b="0" i="0" dirty="0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 should be used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Using 1</a:t>
            </a:r>
            <a:r>
              <a:rPr lang="en-US" dirty="0"/>
              <a:t>&gt;&amp;2</a:t>
            </a:r>
            <a:r>
              <a:rPr lang="en-US" b="0" i="0" dirty="0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 redirects </a:t>
            </a:r>
            <a:r>
              <a:rPr lang="en-US" b="0" i="0" dirty="0" err="1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stdout</a:t>
            </a:r>
            <a:r>
              <a:rPr lang="en-US" b="0" i="0" dirty="0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 to stderr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Using </a:t>
            </a:r>
            <a:r>
              <a:rPr lang="en-US" dirty="0"/>
              <a:t>2&gt;&amp;1 </a:t>
            </a:r>
            <a:r>
              <a:rPr lang="en-US" b="0" i="0" dirty="0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redirects stderr to </a:t>
            </a:r>
            <a:r>
              <a:rPr lang="en-US" b="0" i="0" dirty="0" err="1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stdout</a:t>
            </a:r>
            <a:endParaRPr lang="en-US" b="0" i="0" dirty="0">
              <a:solidFill>
                <a:srgbClr val="222422"/>
              </a:solidFill>
              <a:effectLst/>
              <a:latin typeface="open sans" panose="020B060603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22422"/>
                </a:solidFill>
                <a:effectLst/>
                <a:latin typeface="open sans" panose="020B0606030504020204" pitchFamily="34" charset="0"/>
              </a:rPr>
              <a:t>To discard the output of a command, its content can be redirected to the special file </a:t>
            </a:r>
            <a:r>
              <a:rPr lang="en-US" dirty="0"/>
              <a:t>/dev/null, like &gt;log.txt 2&gt;/dev/null</a:t>
            </a:r>
            <a:endParaRPr lang="en-US" b="0" i="0" dirty="0">
              <a:solidFill>
                <a:srgbClr val="222422"/>
              </a:solidFill>
              <a:effectLst/>
              <a:latin typeface="open sans" panose="020B0606030504020204" pitchFamily="34" charset="0"/>
            </a:endParaRP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• Commands used</a:t>
            </a:r>
          </a:p>
          <a:p>
            <a:endParaRPr lang="en-US" dirty="0"/>
          </a:p>
          <a:p>
            <a:pPr marL="0" algn="l" defTabSz="914400" rtl="0" eaLnBrk="1" latinLnBrk="0" hangingPunct="1"/>
            <a:r>
              <a:rPr lang="pt-BR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 | cat -n &gt; out.txt  #pipe the output of ls to cat and redirect that to a file</a:t>
            </a:r>
            <a:endParaRPr lang="en-US" sz="1200" kern="1200" baseline="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• Link: </a:t>
            </a:r>
            <a:r>
              <a:rPr lang="en-US" dirty="0">
                <a:hlinkClick r:id="rId3"/>
              </a:rPr>
              <a:t>https://explainshell.com/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cat, head, tail, less and more are commands we use to view files</a:t>
            </a:r>
          </a:p>
          <a:p>
            <a:r>
              <a:rPr lang="en-US" dirty="0"/>
              <a:t>• less and more allow us to “page” through a file 1 page (or terminal screen) at a time</a:t>
            </a:r>
          </a:p>
          <a:p>
            <a:r>
              <a:rPr lang="en-US" dirty="0"/>
              <a:t>• “less is more” because less is an improved more – we can page forward and backwards, execute advanced searching, and – wait for it – MORE!</a:t>
            </a:r>
          </a:p>
          <a:p>
            <a:r>
              <a:rPr lang="en-US" dirty="0"/>
              <a:t>• Commands used:</a:t>
            </a:r>
          </a:p>
          <a:p>
            <a:endParaRPr lang="en-US" dirty="0"/>
          </a:p>
          <a:p>
            <a:pPr marL="0" marR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cat &lt;filename&gt;  #views the file</a:t>
            </a:r>
          </a:p>
          <a:p>
            <a:pPr marL="0" marR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tail &lt;filename&gt;  #views the last 10 lines</a:t>
            </a:r>
          </a:p>
          <a:p>
            <a:pPr marL="0" algn="l" defTabSz="914400" rtl="0" eaLnBrk="1" latinLnBrk="0" hangingPunct="1"/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 &lt;filename&gt;  #views the first 10 lines</a:t>
            </a:r>
          </a:p>
          <a:p>
            <a:pPr marL="0" marR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more &lt;filename&gt;  #views the file 1 page at a time</a:t>
            </a:r>
          </a:p>
          <a:p>
            <a:pPr marL="0" algn="l" defTabSz="914400" rtl="0" eaLnBrk="1" latinLnBrk="0" hangingPunct="1"/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less &lt;filename&gt;  #views the file 1 page at a time</a:t>
            </a:r>
          </a:p>
          <a:p>
            <a:pPr marL="0" algn="l" defTabSz="914400" rtl="0" eaLnBrk="1" latinLnBrk="0" hangingPunct="1"/>
            <a:endParaRPr lang="en-US" sz="1200" kern="1200" baseline="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algn="l" defTabSz="914400" rtl="0" eaLnBrk="1" latinLnBrk="0" hangingPunct="1"/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cat &gt; filename&gt;  #create a new file, entering text 1 line at a time; press </a:t>
            </a:r>
            <a:r>
              <a:rPr lang="en-US" sz="1200" kern="1200" baseline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ctrl+d</a:t>
            </a:r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to exit/save</a:t>
            </a:r>
          </a:p>
          <a:p>
            <a:pPr marL="0" algn="l" defTabSz="914400" rtl="0" eaLnBrk="1" latinLnBrk="0" hangingPunct="1"/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tail –f /</a:t>
            </a:r>
            <a:r>
              <a:rPr lang="en-US" sz="1200" kern="1200" baseline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varlog</a:t>
            </a:r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/syslog  #last 10 lines dynamic updating</a:t>
            </a:r>
          </a:p>
          <a:p>
            <a:pPr marL="0" algn="l" defTabSz="914400" rtl="0" eaLnBrk="1" latinLnBrk="0" hangingPunct="1"/>
            <a:r>
              <a:rPr lang="en-US" sz="1200" kern="1200" baseline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 –n25 &lt;filename&gt;  #show 25 lines rather than just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0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We can create entirely new commands via piping, the act of combining commands together so that the </a:t>
            </a:r>
            <a:r>
              <a:rPr lang="en-US" i="1" dirty="0"/>
              <a:t>output</a:t>
            </a:r>
            <a:r>
              <a:rPr lang="en-US" dirty="0"/>
              <a:t> of the first command becomes the </a:t>
            </a:r>
            <a:r>
              <a:rPr lang="en-US" i="1" dirty="0"/>
              <a:t>input</a:t>
            </a:r>
            <a:r>
              <a:rPr lang="en-US" dirty="0"/>
              <a:t> of the second</a:t>
            </a:r>
          </a:p>
          <a:p>
            <a:endParaRPr lang="en-US" dirty="0"/>
          </a:p>
          <a:p>
            <a:r>
              <a:rPr lang="en-US" dirty="0"/>
              <a:t>Ex: cat a file and use the ‘|’ symbol to send it to grep to perform a keyword search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/var/log/syslog |grep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#look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matches in the log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• cut, sort, and </a:t>
            </a:r>
            <a:r>
              <a:rPr lang="en-US" dirty="0" err="1">
                <a:cs typeface="Courier New" panose="02070309020205020404" pitchFamily="49" charset="0"/>
              </a:rPr>
              <a:t>wc</a:t>
            </a:r>
            <a:r>
              <a:rPr lang="en-US" dirty="0">
                <a:cs typeface="Courier New" panose="02070309020205020404" pitchFamily="49" charset="0"/>
              </a:rPr>
              <a:t> helps us manipulate commands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Ex: process a file by viewing, cutting, and sorting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sz="12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/passwd |cut –d’:’ –f1 |sort –d |</a:t>
            </a:r>
            <a:r>
              <a:rPr lang="en-US" sz="12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2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-l  #get the contents of the passwd file, extract the usernames only, sort alphabetically, count the # of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193" y="6061196"/>
            <a:ext cx="60098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2185" y="6100951"/>
            <a:ext cx="6009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2991771" y="6029392"/>
            <a:ext cx="86614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44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jp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763"/>
          </a:xfrm>
          <a:prstGeom prst="rect">
            <a:avLst/>
          </a:prstGeom>
        </p:spPr>
      </p:pic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6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1" r:id="rId4"/>
    <p:sldLayoutId id="2147483680" r:id="rId5"/>
    <p:sldLayoutId id="2147483682" r:id="rId6"/>
    <p:sldLayoutId id="214748368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lpi.org/our-certifications/linux-essentials-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iki.lpi.org/wiki/Linux_Essentials_Objectives_V1.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iki.lpi.org/wiki/Linux_Essentials_Objectives_V1.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lpi.org/polic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exam-010-objectiv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10857428" cy="23876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 3.2 Searching and Extracting Data from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Prepare for the LPI Linux Essentials Certification Exam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C851 Cohort Session for Sunday, August 29,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Dr. John S. Galliano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C851 Linux Foundations Instructor</a:t>
            </a:r>
          </a:p>
        </p:txBody>
      </p:sp>
    </p:spTree>
    <p:extLst>
      <p:ext uri="{BB962C8B-B14F-4D97-AF65-F5344CB8AC3E}">
        <p14:creationId xmlns:p14="http://schemas.microsoft.com/office/powerpoint/2010/main" val="203232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45E8-30E0-428F-93F4-72FFE815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Grepping and REGEX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CAF59-8B50-4926-865C-FE23A033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3CD71-E688-4729-B7A0-19A7FDFD7F9A}"/>
              </a:ext>
            </a:extLst>
          </p:cNvPr>
          <p:cNvSpPr txBox="1"/>
          <p:nvPr/>
        </p:nvSpPr>
        <p:spPr>
          <a:xfrm>
            <a:off x="474828" y="1050215"/>
            <a:ext cx="546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regex using ., [ ], *, and 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1EB8E-9EFE-479A-8620-14FF9C02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525" y="1641853"/>
            <a:ext cx="6240692" cy="36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7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Questions Do you Have for Me?</a:t>
            </a:r>
          </a:p>
        </p:txBody>
      </p:sp>
    </p:spTree>
    <p:extLst>
      <p:ext uri="{BB962C8B-B14F-4D97-AF65-F5344CB8AC3E}">
        <p14:creationId xmlns:p14="http://schemas.microsoft.com/office/powerpoint/2010/main" val="14950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AFD26-CBB5-48D2-BC6A-2A90FE66850B}"/>
              </a:ext>
            </a:extLst>
          </p:cNvPr>
          <p:cNvSpPr txBox="1">
            <a:spLocks/>
          </p:cNvSpPr>
          <p:nvPr/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07A4F-20C9-4C60-AE8F-3E184A4D3951}"/>
              </a:ext>
            </a:extLst>
          </p:cNvPr>
          <p:cNvSpPr txBox="1">
            <a:spLocks/>
          </p:cNvSpPr>
          <p:nvPr/>
        </p:nvSpPr>
        <p:spPr>
          <a:xfrm>
            <a:off x="567193" y="1858966"/>
            <a:ext cx="8910182" cy="3556756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Exam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5 Exam Domains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Topics/Weightings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LPI Retake Policy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Demos/Hands-on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Exam Questions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Wrap-Up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458" y="641242"/>
            <a:ext cx="5451613" cy="612885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the Linux Essentials v1.6 [1]</a:t>
            </a:r>
            <a:br>
              <a:rPr lang="en-US" sz="3200" baseline="30000" dirty="0">
                <a:solidFill>
                  <a:schemeClr val="tx2"/>
                </a:solidFill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1254127"/>
            <a:ext cx="7094423" cy="43811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No prerequisites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Closed book, up to 60 minutes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40 multiple-choice (with some multi-select and fill-in-the-blank items) questions</a:t>
            </a:r>
          </a:p>
          <a:p>
            <a:r>
              <a:rPr lang="en-US" sz="2400" dirty="0">
                <a:solidFill>
                  <a:schemeClr val="tx2"/>
                </a:solidFill>
              </a:rPr>
              <a:t>Minimum pass score 500 points (200-800 scale)</a:t>
            </a:r>
          </a:p>
          <a:p>
            <a:r>
              <a:rPr lang="en-US" sz="2400" dirty="0">
                <a:solidFill>
                  <a:schemeClr val="tx2"/>
                </a:solidFill>
              </a:rPr>
              <a:t>Partially correct responses not accepted (for F-I-T-B questions LPI may accept multiple correct versions of an answer [2]</a:t>
            </a:r>
            <a:endParaRPr lang="en-US" sz="2400" baseline="300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Total exam weight count is 40, thus 40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443FE-94A5-4C57-AA3B-A74A23726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55" y="1903572"/>
            <a:ext cx="2133119" cy="3082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3A48C-E845-42B1-A908-10A77284408E}"/>
              </a:ext>
            </a:extLst>
          </p:cNvPr>
          <p:cNvSpPr txBox="1"/>
          <p:nvPr/>
        </p:nvSpPr>
        <p:spPr>
          <a:xfrm>
            <a:off x="773430" y="5875884"/>
            <a:ext cx="737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Linux Professional Institute, “Linux Professional Institute Linux Essentials,” Linux Professional Institute, 21-Oct-2018. [Online].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14-Aug-2021]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Dr. Galliano’s correspondence with LPI, dated August 2021: Example: with/without leading path in a case where the answer is a command</a:t>
            </a:r>
          </a:p>
        </p:txBody>
      </p:sp>
    </p:spTree>
    <p:extLst>
      <p:ext uri="{BB962C8B-B14F-4D97-AF65-F5344CB8AC3E}">
        <p14:creationId xmlns:p14="http://schemas.microsoft.com/office/powerpoint/2010/main" val="19117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Exam Domains [3]</a:t>
            </a:r>
            <a:endParaRPr lang="en-US" baseline="30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Linux Community and a Career in Open Source</a:t>
            </a:r>
          </a:p>
          <a:p>
            <a:r>
              <a:rPr lang="en-US" sz="2400" dirty="0"/>
              <a:t>Finding Your Way on a Linux System</a:t>
            </a:r>
          </a:p>
          <a:p>
            <a:r>
              <a:rPr lang="en-US" sz="2400" dirty="0"/>
              <a:t>The Power of the Command Line</a:t>
            </a:r>
          </a:p>
          <a:p>
            <a:r>
              <a:rPr lang="en-US" sz="2400" dirty="0"/>
              <a:t>The Linux Operating System</a:t>
            </a:r>
          </a:p>
          <a:p>
            <a:r>
              <a:rPr lang="en-US" sz="2400" dirty="0"/>
              <a:t>Security and File Permissions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Linux Essentials - Credly">
            <a:extLst>
              <a:ext uri="{FF2B5EF4-FFF2-40B4-BE49-F238E27FC236}">
                <a16:creationId xmlns:a16="http://schemas.microsoft.com/office/drawing/2014/main" id="{CA18C69A-A1F0-4421-BF3E-DC9CCA40F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59" y="1906443"/>
            <a:ext cx="2341707" cy="234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25F68D-3073-4353-B5F4-21580F096100}"/>
              </a:ext>
            </a:extLst>
          </p:cNvPr>
          <p:cNvSpPr txBox="1"/>
          <p:nvPr/>
        </p:nvSpPr>
        <p:spPr>
          <a:xfrm>
            <a:off x="745460" y="6056116"/>
            <a:ext cx="73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</p:spTree>
    <p:extLst>
      <p:ext uri="{BB962C8B-B14F-4D97-AF65-F5344CB8AC3E}">
        <p14:creationId xmlns:p14="http://schemas.microsoft.com/office/powerpoint/2010/main" val="106277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6509-595E-427C-9513-7005E0AD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Topics/Weightings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4DE4-B087-468B-9D85-A55E386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713E3-F447-4C80-B2BE-9C3DDCC3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378646"/>
            <a:ext cx="1881106" cy="2100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05999-9925-4B8B-BF0C-8A42C0334860}"/>
              </a:ext>
            </a:extLst>
          </p:cNvPr>
          <p:cNvSpPr txBox="1"/>
          <p:nvPr/>
        </p:nvSpPr>
        <p:spPr>
          <a:xfrm>
            <a:off x="745460" y="6056116"/>
            <a:ext cx="73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D1703F-5E1C-40C3-AF4A-B92ED3D1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31086"/>
              </p:ext>
            </p:extLst>
          </p:nvPr>
        </p:nvGraphicFramePr>
        <p:xfrm>
          <a:off x="867686" y="431679"/>
          <a:ext cx="4204968" cy="5188060"/>
        </p:xfrm>
        <a:graphic>
          <a:graphicData uri="http://schemas.openxmlformats.org/drawingml/2006/table">
            <a:tbl>
              <a:tblPr/>
              <a:tblGrid>
                <a:gridCol w="1061720">
                  <a:extLst>
                    <a:ext uri="{9D8B030D-6E8A-4147-A177-3AD203B41FA5}">
                      <a16:colId xmlns:a16="http://schemas.microsoft.com/office/drawing/2014/main" val="4219903607"/>
                    </a:ext>
                  </a:extLst>
                </a:gridCol>
                <a:gridCol w="1741592">
                  <a:extLst>
                    <a:ext uri="{9D8B030D-6E8A-4147-A177-3AD203B41FA5}">
                      <a16:colId xmlns:a16="http://schemas.microsoft.com/office/drawing/2014/main" val="1260923742"/>
                    </a:ext>
                  </a:extLst>
                </a:gridCol>
                <a:gridCol w="1401656">
                  <a:extLst>
                    <a:ext uri="{9D8B030D-6E8A-4147-A177-3AD203B41FA5}">
                      <a16:colId xmlns:a16="http://schemas.microsoft.com/office/drawing/2014/main" val="4191681459"/>
                    </a:ext>
                  </a:extLst>
                </a:gridCol>
              </a:tblGrid>
              <a:tr h="259403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Essentials v1.6 Exam Topics [4]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0064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311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7649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5391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8930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0548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6425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8134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9710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632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5263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640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336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6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759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61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838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9993"/>
                  </a:ext>
                </a:extLst>
              </a:tr>
              <a:tr h="2594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98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014AAB-68FC-40D6-BB3A-ACF62ADB69F5}"/>
              </a:ext>
            </a:extLst>
          </p:cNvPr>
          <p:cNvSpPr/>
          <p:nvPr/>
        </p:nvSpPr>
        <p:spPr>
          <a:xfrm>
            <a:off x="2589470" y="2767517"/>
            <a:ext cx="2558490" cy="250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1D5-1288-4F2A-9BF5-F3C8516C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268" y="641242"/>
            <a:ext cx="5173649" cy="612885"/>
          </a:xfrm>
        </p:spPr>
        <p:txBody>
          <a:bodyPr/>
          <a:lstStyle/>
          <a:p>
            <a:r>
              <a:rPr lang="en-US" dirty="0"/>
              <a:t>LPI Exam Re-Take Policy [5]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6F09-BC75-4B8A-844E-44B7E712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</a:rPr>
              <a:t>Anyone who takes an LPI exam once must wait </a:t>
            </a:r>
            <a:r>
              <a:rPr lang="en-US" sz="2400" b="0" i="0" u="sng" dirty="0">
                <a:effectLst/>
              </a:rPr>
              <a:t>one week</a:t>
            </a:r>
            <a:r>
              <a:rPr lang="en-US" sz="2400" b="0" i="0" dirty="0">
                <a:effectLst/>
              </a:rPr>
              <a:t> before re-taking</a:t>
            </a:r>
          </a:p>
          <a:p>
            <a:pPr algn="l"/>
            <a:r>
              <a:rPr lang="en-US" sz="2400" b="0" i="0" dirty="0">
                <a:effectLst/>
              </a:rPr>
              <a:t>Anyone who takes an LPI exam a second (and subsequent) time must wait </a:t>
            </a:r>
            <a:r>
              <a:rPr lang="en-US" sz="2400" b="0" i="0" u="sng" dirty="0">
                <a:effectLst/>
              </a:rPr>
              <a:t>30 days </a:t>
            </a:r>
            <a:r>
              <a:rPr lang="en-US" sz="2400" b="0" i="0" dirty="0">
                <a:effectLst/>
              </a:rPr>
              <a:t>before re-taking</a:t>
            </a:r>
          </a:p>
          <a:p>
            <a:pPr algn="l"/>
            <a:r>
              <a:rPr lang="en-US" sz="2400" dirty="0"/>
              <a:t>These are LPI policies, not WGU policies!</a:t>
            </a:r>
            <a:endParaRPr lang="en-US" sz="2400" b="0" i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1E14-5AEE-48B1-86A3-383C58EC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F5E8-612D-4F72-B4F4-2DFFAAF4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83" y="2351134"/>
            <a:ext cx="1462818" cy="2155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981BD-A557-4D78-A947-757265E84CA6}"/>
              </a:ext>
            </a:extLst>
          </p:cNvPr>
          <p:cNvSpPr txBox="1"/>
          <p:nvPr/>
        </p:nvSpPr>
        <p:spPr>
          <a:xfrm>
            <a:off x="754380" y="6101956"/>
            <a:ext cx="737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Linux Professional Institute, “Privacy Statement and Policies,” Linux Professional Institute, 18-May-2018.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https://www.lpi.org/policies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</p:spTree>
    <p:extLst>
      <p:ext uri="{BB962C8B-B14F-4D97-AF65-F5344CB8AC3E}">
        <p14:creationId xmlns:p14="http://schemas.microsoft.com/office/powerpoint/2010/main" val="325689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3AB5-BC39-4A86-9A24-9C4018B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676" y="641242"/>
            <a:ext cx="6029324" cy="34640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3.2 Searching &amp; Extracting Data from Files [6]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C80D-4445-4CE7-B775-D9E5558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8309F-5D04-46C1-8D35-BBEFE48B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9" y="923481"/>
            <a:ext cx="5716586" cy="45723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Weight: 3 (3 questions)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Knowledge Areas:</a:t>
            </a:r>
          </a:p>
          <a:p>
            <a:pPr marL="6286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Command line pipes</a:t>
            </a:r>
          </a:p>
          <a:p>
            <a:pPr marL="6286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I/O redirection</a:t>
            </a:r>
          </a:p>
          <a:p>
            <a:pPr marL="6286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basic regular expressions using ., [ ], *, and 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Files used, terms and utilities: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grep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less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cat, head, tail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sort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cut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wc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478B-7F3B-445A-8774-2A96F810FF7B}"/>
              </a:ext>
            </a:extLst>
          </p:cNvPr>
          <p:cNvSpPr txBox="1"/>
          <p:nvPr/>
        </p:nvSpPr>
        <p:spPr>
          <a:xfrm>
            <a:off x="753386" y="6123002"/>
            <a:ext cx="783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Linux Professional Institute (LPI), “Exam 010 Objectives,” Linux Professional Institute, 21-Oct-2018.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https://www.lpi.org/our-certifications/exam-010-objectives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10-Jul-2021].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FB0B8-BBB6-4C16-8224-63ADC4DD0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658" y="1807942"/>
            <a:ext cx="5991463" cy="3032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726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06D-D034-4841-A681-DEB3B137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2" y="641242"/>
            <a:ext cx="5753029" cy="612885"/>
          </a:xfrm>
        </p:spPr>
        <p:txBody>
          <a:bodyPr>
            <a:normAutofit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Calibri" panose="020F0502020204030204" pitchFamily="34" charset="0"/>
              </a:rPr>
              <a:t>Viewing and Paging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5BCD-2E67-47D2-B541-5A23F3A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2E776-4210-458D-9A20-FCAEC9C89789}"/>
              </a:ext>
            </a:extLst>
          </p:cNvPr>
          <p:cNvSpPr txBox="1"/>
          <p:nvPr/>
        </p:nvSpPr>
        <p:spPr>
          <a:xfrm>
            <a:off x="228669" y="759458"/>
            <a:ext cx="5506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less,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head, 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E151E-86C6-45E6-8C16-282406F9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21" y="1825999"/>
            <a:ext cx="6413852" cy="35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2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9C45-64D9-4C53-A7D2-0B83C2D5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Manipulating Command Output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FD680-227A-4BC5-92B1-8E0465CB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9BBB9-A187-4541-B64C-8030F9A1A33D}"/>
              </a:ext>
            </a:extLst>
          </p:cNvPr>
          <p:cNvSpPr txBox="1"/>
          <p:nvPr/>
        </p:nvSpPr>
        <p:spPr>
          <a:xfrm>
            <a:off x="474828" y="1050215"/>
            <a:ext cx="546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Piping and redirection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cut, sort,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769D7-A756-44D2-8A56-DCA5250F5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473" y="1636167"/>
            <a:ext cx="6372657" cy="36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06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291FC1B-9C0D-714D-91D8-8E8093E0EDE4}"/>
    </a:ext>
  </a:extLst>
</a:theme>
</file>

<file path=ppt/theme/theme10.xml><?xml version="1.0" encoding="utf-8"?>
<a:theme xmlns:a="http://schemas.openxmlformats.org/drawingml/2006/main" name="Body Grey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4329A6FB-1095-5241-BCAC-BB16457CB1A1}"/>
    </a:ext>
  </a:extLst>
</a:theme>
</file>

<file path=ppt/theme/theme11.xml><?xml version="1.0" encoding="utf-8"?>
<a:theme xmlns:a="http://schemas.openxmlformats.org/drawingml/2006/main" name="Body Blue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913DCDB3-3280-D34F-A91D-FE55C6D01C40}"/>
    </a:ext>
  </a:extLst>
</a:theme>
</file>

<file path=ppt/theme/theme12.xml><?xml version="1.0" encoding="utf-8"?>
<a:theme xmlns:a="http://schemas.openxmlformats.org/drawingml/2006/main" name="Ending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36DFEF74-938A-DD41-8E50-ED17D9C74D31}"/>
    </a:ext>
  </a:extLst>
</a:theme>
</file>

<file path=ppt/theme/theme13.xml><?xml version="1.0" encoding="utf-8"?>
<a:theme xmlns:a="http://schemas.openxmlformats.org/drawingml/2006/main" name="Ending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FC507B5-AC6E-0E41-AB4C-6E0C3209A861}"/>
    </a:ext>
  </a:extLst>
</a:theme>
</file>

<file path=ppt/theme/theme14.xml><?xml version="1.0" encoding="utf-8"?>
<a:theme xmlns:a="http://schemas.openxmlformats.org/drawingml/2006/main" name="Ending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DED3EA8-018F-D24B-9730-51B66DF54620}"/>
    </a:ext>
  </a:extLst>
</a:theme>
</file>

<file path=ppt/theme/theme15.xml><?xml version="1.0" encoding="utf-8"?>
<a:theme xmlns:a="http://schemas.openxmlformats.org/drawingml/2006/main" name="Ending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2E2D007B-A1D6-694B-869B-C76D213F2613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69B682AB-A5A6-F844-AFDD-05E3F1B31356}"/>
    </a:ext>
  </a:extLst>
</a:theme>
</file>

<file path=ppt/theme/theme3.xml><?xml version="1.0" encoding="utf-8"?>
<a:theme xmlns:a="http://schemas.openxmlformats.org/drawingml/2006/main" name="Cover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DBD2CA2-889F-7F4D-80EF-79F7580D10DA}"/>
    </a:ext>
  </a:extLst>
</a:theme>
</file>

<file path=ppt/theme/theme4.xml><?xml version="1.0" encoding="utf-8"?>
<a:theme xmlns:a="http://schemas.openxmlformats.org/drawingml/2006/main" name="Cover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180CC51-6A35-AE4A-AD07-A5A5F62BDB9C}"/>
    </a:ext>
  </a:extLst>
</a:theme>
</file>

<file path=ppt/theme/theme5.xml><?xml version="1.0" encoding="utf-8"?>
<a:theme xmlns:a="http://schemas.openxmlformats.org/drawingml/2006/main" name="Interstitial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7C86AAF-8A7C-D54E-8549-AE8622B511BE}"/>
    </a:ext>
  </a:extLst>
</a:theme>
</file>

<file path=ppt/theme/theme6.xml><?xml version="1.0" encoding="utf-8"?>
<a:theme xmlns:a="http://schemas.openxmlformats.org/drawingml/2006/main" name="Interstitial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CC60281-2869-F14A-9F64-2E6E2F3F2915}"/>
    </a:ext>
  </a:extLst>
</a:theme>
</file>

<file path=ppt/theme/theme7.xml><?xml version="1.0" encoding="utf-8"?>
<a:theme xmlns:a="http://schemas.openxmlformats.org/drawingml/2006/main" name="Interstitial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8C73B935-DEC3-1D45-8ABD-40558AA0F2EF}"/>
    </a:ext>
  </a:extLst>
</a:theme>
</file>

<file path=ppt/theme/theme8.xml><?xml version="1.0" encoding="utf-8"?>
<a:theme xmlns:a="http://schemas.openxmlformats.org/drawingml/2006/main" name="Interstitial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E672B97-F55E-474D-B055-EAC5BF922511}"/>
    </a:ext>
  </a:extLst>
</a:theme>
</file>

<file path=ppt/theme/theme9.xml><?xml version="1.0" encoding="utf-8"?>
<a:theme xmlns:a="http://schemas.openxmlformats.org/drawingml/2006/main" name="Body White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5008DB6A-7566-1847-92E7-77BF27A43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WGU_Marketing_Final_2</Template>
  <TotalTime>12689</TotalTime>
  <Words>1448</Words>
  <Application>Microsoft Office PowerPoint</Application>
  <PresentationFormat>Widescreen</PresentationFormat>
  <Paragraphs>199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11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open sans</vt:lpstr>
      <vt:lpstr>Cover 1</vt:lpstr>
      <vt:lpstr>Cover 2</vt:lpstr>
      <vt:lpstr>Cover 3</vt:lpstr>
      <vt:lpstr>Cover 4</vt:lpstr>
      <vt:lpstr>Interstitial 1</vt:lpstr>
      <vt:lpstr>Interstitial 2</vt:lpstr>
      <vt:lpstr>Interstitial 3</vt:lpstr>
      <vt:lpstr>Interstitial 4</vt:lpstr>
      <vt:lpstr>Body White</vt:lpstr>
      <vt:lpstr>Body Grey</vt:lpstr>
      <vt:lpstr>Body Blue</vt:lpstr>
      <vt:lpstr>Ending 1</vt:lpstr>
      <vt:lpstr>Ending 2</vt:lpstr>
      <vt:lpstr>Ending 3</vt:lpstr>
      <vt:lpstr>Ending 4</vt:lpstr>
      <vt:lpstr>Topic 3.2 Searching and Extracting Data from Files</vt:lpstr>
      <vt:lpstr>PowerPoint Presentation</vt:lpstr>
      <vt:lpstr>About the Linux Essentials v1.6 [1]  </vt:lpstr>
      <vt:lpstr>5 Exam Domains [3]</vt:lpstr>
      <vt:lpstr>Exam Topics/Weightings</vt:lpstr>
      <vt:lpstr>LPI Exam Re-Take Policy [5]</vt:lpstr>
      <vt:lpstr>3.2 Searching &amp; Extracting Data from Files [6]</vt:lpstr>
      <vt:lpstr>Viewing and Paging Files</vt:lpstr>
      <vt:lpstr>Manipulating Command Output </vt:lpstr>
      <vt:lpstr>Grepping and REGEX</vt:lpstr>
      <vt:lpstr>What Questions Do you Have for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your presentation, keep it short.</dc:title>
  <dc:creator>John Galliano</dc:creator>
  <cp:lastModifiedBy>John Galliano</cp:lastModifiedBy>
  <cp:revision>139</cp:revision>
  <dcterms:created xsi:type="dcterms:W3CDTF">2021-06-27T13:01:38Z</dcterms:created>
  <dcterms:modified xsi:type="dcterms:W3CDTF">2021-08-29T14:52:10Z</dcterms:modified>
</cp:coreProperties>
</file>