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0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1.xml" ContentType="application/vnd.openxmlformats-officedocument.theme+xml"/>
  <Override PartName="/ppt/slideLayouts/slideLayout30.xml" ContentType="application/vnd.openxmlformats-officedocument.presentationml.slideLayout+xml"/>
  <Override PartName="/ppt/theme/theme12.xml" ContentType="application/vnd.openxmlformats-officedocument.theme+xml"/>
  <Override PartName="/ppt/slideLayouts/slideLayout31.xml" ContentType="application/vnd.openxmlformats-officedocument.presentationml.slideLayout+xml"/>
  <Override PartName="/ppt/theme/theme13.xml" ContentType="application/vnd.openxmlformats-officedocument.theme+xml"/>
  <Override PartName="/ppt/slideLayouts/slideLayout32.xml" ContentType="application/vnd.openxmlformats-officedocument.presentationml.slideLayout+xml"/>
  <Override PartName="/ppt/theme/theme14.xml" ContentType="application/vnd.openxmlformats-officedocument.theme+xml"/>
  <Override PartName="/ppt/slideLayouts/slideLayout33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04" r:id="rId2"/>
    <p:sldMasterId id="2147483708" r:id="rId3"/>
    <p:sldMasterId id="2147483724" r:id="rId4"/>
    <p:sldMasterId id="2147483712" r:id="rId5"/>
    <p:sldMasterId id="2147483714" r:id="rId6"/>
    <p:sldMasterId id="2147483716" r:id="rId7"/>
    <p:sldMasterId id="2147483684" r:id="rId8"/>
    <p:sldMasterId id="2147483674" r:id="rId9"/>
    <p:sldMasterId id="2147483696" r:id="rId10"/>
    <p:sldMasterId id="2147483688" r:id="rId11"/>
    <p:sldMasterId id="2147483672" r:id="rId12"/>
    <p:sldMasterId id="2147483718" r:id="rId13"/>
    <p:sldMasterId id="2147483720" r:id="rId14"/>
    <p:sldMasterId id="2147483722" r:id="rId15"/>
  </p:sldMasterIdLst>
  <p:notesMasterIdLst>
    <p:notesMasterId r:id="rId28"/>
  </p:notesMasterIdLst>
  <p:sldIdLst>
    <p:sldId id="256" r:id="rId16"/>
    <p:sldId id="266" r:id="rId17"/>
    <p:sldId id="328" r:id="rId18"/>
    <p:sldId id="262" r:id="rId19"/>
    <p:sldId id="306" r:id="rId20"/>
    <p:sldId id="307" r:id="rId21"/>
    <p:sldId id="305" r:id="rId22"/>
    <p:sldId id="322" r:id="rId23"/>
    <p:sldId id="319" r:id="rId24"/>
    <p:sldId id="327" r:id="rId25"/>
    <p:sldId id="324" r:id="rId26"/>
    <p:sldId id="2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04"/>
    <a:srgbClr val="E8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0"/>
    <p:restoredTop sz="65611" autoAdjust="0"/>
  </p:normalViewPr>
  <p:slideViewPr>
    <p:cSldViewPr snapToGrid="0" snapToObjects="1">
      <p:cViewPr varScale="1">
        <p:scale>
          <a:sx n="84" d="100"/>
          <a:sy n="84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136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AAA90-823F-DC4D-97DA-1717671DFB7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62496-206A-7245-9035-8E6E0DD6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create_v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party_cert_tip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shel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Tux Gnu Linux Penguin Free Transparent Image HD PNG Image">
            <a:extLst>
              <a:ext uri="{FF2B5EF4-FFF2-40B4-BE49-F238E27FC236}">
                <a16:creationId xmlns:a16="http://schemas.microsoft.com/office/drawing/2014/main" id="{2A6C489D-D516-4050-8DE7-4F035BBF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18" y="4632838"/>
            <a:ext cx="2577010" cy="29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8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• DNS configurations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nsswitch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#config file that tells Linux where to look for DNS information (ex: files DNS)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/hosts  #represents the “files” entry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nsswitch.conf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typically has entries for localhost and hostname</a:t>
            </a:r>
            <a:endParaRPr lang="en-US" sz="2000" b="1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resolv.conf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#represents the “files” entry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nsswitch.conf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typically has 1 or more nameserver, including local DNS cache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• DNS lookups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www.google.com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#provides DNS query, typically in both IPv4/IPv6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dig www.google.com  #newer utility to perform DNS queries</a:t>
            </a:r>
          </a:p>
          <a:p>
            <a:endParaRPr lang="en-US" sz="1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31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latin typeface="+mn-lt"/>
              </a:rPr>
              <a:t>• Checking configurations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route show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nmtui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/>
              <a:t>nmcli</a:t>
            </a:r>
            <a:r>
              <a:rPr lang="en-US" sz="3200" dirty="0"/>
              <a:t> device  #Display network devices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/>
              <a:t>nmcli</a:t>
            </a:r>
            <a:r>
              <a:rPr lang="en-US" sz="3200" dirty="0"/>
              <a:t> device show eth0  #Show information about eth0 device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/>
              <a:t>nmcli</a:t>
            </a:r>
            <a:r>
              <a:rPr lang="en-US" sz="3200" dirty="0"/>
              <a:t> connection  #Show network connections </a:t>
            </a:r>
          </a:p>
          <a:p>
            <a:endParaRPr lang="en-US" sz="2000" b="1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• Establishing connectivity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+mn-lt"/>
              </a:rPr>
              <a:t>ping –c2 127.0.0.1 == ping –c2 192.168.171.128 == ping –c2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+mn-lt"/>
              </a:rPr>
              <a:t>ping –c2 192.168.171.1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+mn-lt"/>
              </a:rPr>
              <a:t>ping –c2 1.1.1.1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ping6 google.com</a:t>
            </a:r>
            <a:endParaRPr lang="en-US" sz="200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traceroute 8.8.8.8</a:t>
            </a:r>
            <a:endParaRPr lang="en-US" sz="2000" b="1" dirty="0">
              <a:latin typeface="+mn-lt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• Monitoring connections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</a:p>
          <a:p>
            <a:r>
              <a:rPr lang="en-US" sz="3200" dirty="0"/>
              <a:t>netstat --listening -l  #List ports in listening mode </a:t>
            </a:r>
          </a:p>
          <a:p>
            <a:r>
              <a:rPr lang="en-US" sz="3200" dirty="0"/>
              <a:t>netstat --all –a  #List all ports </a:t>
            </a:r>
          </a:p>
          <a:p>
            <a:r>
              <a:rPr lang="en-US" sz="3200" dirty="0"/>
              <a:t>netstat --route -r  #Display routing tables </a:t>
            </a:r>
          </a:p>
          <a:p>
            <a:r>
              <a:rPr lang="en-US" sz="3200" dirty="0"/>
              <a:t>netstat --interfaces -</a:t>
            </a:r>
            <a:r>
              <a:rPr lang="en-US" sz="3200" dirty="0" err="1"/>
              <a:t>i</a:t>
            </a:r>
            <a:r>
              <a:rPr lang="en-US" sz="3200" dirty="0"/>
              <a:t>  #Display TX/RX packet statistics for each interface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54545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Create your own VM Using Kali Linux: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https://bit.ly/create_vm</a:t>
            </a:r>
            <a:r>
              <a:rPr lang="en-US" dirty="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Example: If an objective has a weight of 4, there will be 4 questions on the exam related to that objective [2]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Link: View the 3rd party cert tips video at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https://bit.ly/3party_cert_tips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9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sz="1200" b="0" i="0" dirty="0">
                <a:effectLst/>
              </a:rPr>
              <a:t>Anyone who passes an LPI exam may not retake that exam for two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n w="0"/>
              </a:rPr>
              <a:t>• A weight of “1” equates to 1 exam question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</a:rPr>
              <a:t>• Since there is a weight of ‘3’, you will see 3 questions on searching and extracting data from files!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commands used in today’s content, ‘#’ denotes a comment</a:t>
            </a:r>
          </a:p>
          <a:p>
            <a:endParaRPr lang="en-US" dirty="0"/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route –n  #shows kernel routing table, gateway, mask, flags, metric, </a:t>
            </a:r>
            <a:r>
              <a:rPr lang="en-US" dirty="0" err="1">
                <a:latin typeface="Calibri" panose="020F0502020204030204" pitchFamily="34" charset="0"/>
              </a:rPr>
              <a:t>inteface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err="1">
                <a:latin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</a:rPr>
              <a:t> route show  #shows default route via the gateway, interface, and </a:t>
            </a:r>
            <a:r>
              <a:rPr lang="en-US" dirty="0" err="1">
                <a:latin typeface="Calibri" panose="020F0502020204030204" pitchFamily="34" charset="0"/>
              </a:rPr>
              <a:t>src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ip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Ifconfig  #shows data for each interface, </a:t>
            </a:r>
            <a:r>
              <a:rPr lang="en-US" dirty="0" err="1">
                <a:latin typeface="Calibri" panose="020F0502020204030204" pitchFamily="34" charset="0"/>
              </a:rPr>
              <a:t>incld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addr</a:t>
            </a:r>
            <a:r>
              <a:rPr lang="en-US" dirty="0">
                <a:latin typeface="Calibri" panose="020F0502020204030204" pitchFamily="34" charset="0"/>
              </a:rPr>
              <a:t>, mask, broadcast, mac </a:t>
            </a:r>
            <a:r>
              <a:rPr lang="en-US" dirty="0" err="1">
                <a:latin typeface="Calibri" panose="020F0502020204030204" pitchFamily="34" charset="0"/>
              </a:rPr>
              <a:t>addr</a:t>
            </a:r>
            <a:r>
              <a:rPr lang="en-US" dirty="0">
                <a:latin typeface="Calibri" panose="020F0502020204030204" pitchFamily="34" charset="0"/>
              </a:rPr>
              <a:t>, and stats</a:t>
            </a: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err="1">
                <a:latin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addr</a:t>
            </a:r>
            <a:r>
              <a:rPr lang="en-US" dirty="0">
                <a:latin typeface="Calibri" panose="020F0502020204030204" pitchFamily="34" charset="0"/>
              </a:rPr>
              <a:t> show  #shows similar data, often colorized</a:t>
            </a: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netstat -ant  #shows socket statistics</a:t>
            </a: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ss –ant  #shows socket statistics</a:t>
            </a: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ping –c1 &lt;</a:t>
            </a:r>
            <a:r>
              <a:rPr lang="en-US" dirty="0" err="1">
                <a:latin typeface="Calibri" panose="020F0502020204030204" pitchFamily="34" charset="0"/>
              </a:rPr>
              <a:t>ip_addr</a:t>
            </a:r>
            <a:r>
              <a:rPr lang="en-US" dirty="0">
                <a:latin typeface="Calibri" panose="020F0502020204030204" pitchFamily="34" charset="0"/>
              </a:rPr>
              <a:t>&gt;</a:t>
            </a: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host www.google.com  #shows </a:t>
            </a:r>
            <a:r>
              <a:rPr lang="en-US" dirty="0" err="1">
                <a:latin typeface="Calibri" panose="020F0502020204030204" pitchFamily="34" charset="0"/>
              </a:rPr>
              <a:t>dns</a:t>
            </a:r>
            <a:r>
              <a:rPr lang="en-US" dirty="0">
                <a:latin typeface="Calibri" panose="020F0502020204030204" pitchFamily="34" charset="0"/>
              </a:rPr>
              <a:t> info</a:t>
            </a:r>
          </a:p>
          <a:p>
            <a:pPr marL="342900" indent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ethtool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• Link: </a:t>
            </a:r>
            <a:r>
              <a:rPr lang="en-US" dirty="0">
                <a:hlinkClick r:id="rId3"/>
              </a:rPr>
              <a:t>https://explainshell.com/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+mn-lt"/>
              </a:rPr>
              <a:t>• Networking commands for addressing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ifconfig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show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+mn-lt"/>
              </a:rPr>
              <a:t>• Networking commands for routing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route -n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route show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+mn-lt"/>
              </a:rPr>
              <a:t>• Networking commands for hostname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hostname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Hostnamectl</a:t>
            </a:r>
            <a:endParaRPr lang="en-US" sz="12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80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193" y="6061196"/>
            <a:ext cx="60098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61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1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32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5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2763"/>
          </a:xfrm>
          <a:prstGeom prst="rect">
            <a:avLst/>
          </a:prstGeom>
        </p:spPr>
      </p:pic>
      <p:sp>
        <p:nvSpPr>
          <p:cNvPr id="3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9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6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1" r:id="rId4"/>
    <p:sldLayoutId id="2147483680" r:id="rId5"/>
    <p:sldLayoutId id="2147483682" r:id="rId6"/>
    <p:sldLayoutId id="214748368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9.png"/><Relationship Id="rId4" Type="http://schemas.openxmlformats.org/officeDocument/2006/relationships/hyperlink" Target="https://wizardzines.com/comics/dns-record-typ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tia.org/content/guides/a-guide-to-network-troubleshoot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linux-essentials-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lpi.org/polici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iki.lpi.org/wiki/Linux_Essentials_Objectives_V1.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exam-010-objectiv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ww.cbtnuggets.com/learn/it-training/playlist/nrn:playlist:certification:5b5b36564c71f3564524dcf4/16?autostart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searchsecurity.techtarget.com/definition/DNS-over-HTTPS-Do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10857428" cy="2387600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 4.4 Your Computer on the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C851 Cohort Live Session for Sunday, September 12,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Dr. John S. Galliano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C851 Linux Foundations Instructor</a:t>
            </a:r>
          </a:p>
        </p:txBody>
      </p:sp>
    </p:spTree>
    <p:extLst>
      <p:ext uri="{BB962C8B-B14F-4D97-AF65-F5344CB8AC3E}">
        <p14:creationId xmlns:p14="http://schemas.microsoft.com/office/powerpoint/2010/main" val="203232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9C45-64D9-4C53-A7D2-0B83C2D5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2" y="641242"/>
            <a:ext cx="11208009" cy="6128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Querying DNS &amp; Configs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FD680-227A-4BC5-92B1-8E0465CB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B19E9-1A06-4175-80EC-A464D0E53DDB}"/>
              </a:ext>
            </a:extLst>
          </p:cNvPr>
          <p:cNvSpPr txBox="1"/>
          <p:nvPr/>
        </p:nvSpPr>
        <p:spPr>
          <a:xfrm>
            <a:off x="445162" y="1020110"/>
            <a:ext cx="55978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DNS configurations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DNS lookups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DNS record types[9]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F93D767-FB08-4229-AF0B-D6D7DC1E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654" y="1553496"/>
            <a:ext cx="5690474" cy="37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1307E7-E8D3-4E70-B264-6C8B3D0E2EE6}"/>
              </a:ext>
            </a:extLst>
          </p:cNvPr>
          <p:cNvSpPr txBox="1"/>
          <p:nvPr/>
        </p:nvSpPr>
        <p:spPr>
          <a:xfrm>
            <a:off x="445162" y="6011942"/>
            <a:ext cx="783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[9] J. Evans, “DNS Record Types,” Wizard Zines, 2021.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https://wizardzines.com/comics/dns-record-types/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11-Sep-2021].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A63DC4-D72E-47D4-B3BE-1D613EE2B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4" y="3206402"/>
            <a:ext cx="4006147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2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45E8-30E0-428F-93F4-72FFE815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>
              <a:spcBef>
                <a:spcPts val="0"/>
              </a:spcBef>
            </a:pPr>
            <a:r>
              <a:rPr lang="en-US" sz="3200" dirty="0">
                <a:latin typeface="Calibri" panose="020F0502020204030204" pitchFamily="34" charset="0"/>
              </a:rPr>
              <a:t>How do we troubleshoot networking on a Linux host?</a:t>
            </a:r>
            <a:br>
              <a:rPr lang="en-US" sz="3200" dirty="0">
                <a:latin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2700" b="0" i="1" dirty="0">
                <a:latin typeface="Calibri" panose="020F0502020204030204" pitchFamily="34" charset="0"/>
              </a:rPr>
              <a:t>“Network troubleshooting is a repeatable process, which means that you can break it down into clear steps that anyone can follow.” [10]</a:t>
            </a:r>
            <a:endParaRPr lang="en-US" sz="3200" b="0" i="1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CAF59-8B50-4926-865C-FE23A033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3CD71-E688-4729-B7A0-19A7FDFD7F9A}"/>
              </a:ext>
            </a:extLst>
          </p:cNvPr>
          <p:cNvSpPr txBox="1"/>
          <p:nvPr/>
        </p:nvSpPr>
        <p:spPr>
          <a:xfrm>
            <a:off x="445162" y="947684"/>
            <a:ext cx="5468772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latin typeface="Calibri" panose="020F0502020204030204" pitchFamily="34" charset="0"/>
              </a:rPr>
              <a:t>The CompTIA 6-Step Methodology</a:t>
            </a:r>
          </a:p>
          <a:p>
            <a:pPr algn="l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1. Identify the Problem</a:t>
            </a:r>
          </a:p>
          <a:p>
            <a:pPr algn="l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2. Develop a Theory</a:t>
            </a:r>
          </a:p>
          <a:p>
            <a:pPr algn="l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3. Test the Theory</a:t>
            </a:r>
          </a:p>
          <a:p>
            <a:pPr algn="l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4. Plan of Action</a:t>
            </a:r>
          </a:p>
          <a:p>
            <a:pPr algn="l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5. Implement the Solution</a:t>
            </a:r>
          </a:p>
          <a:p>
            <a:pPr algn="l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6. Verify System Functionality</a:t>
            </a:r>
          </a:p>
          <a:p>
            <a:pPr algn="l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7. Document the Issue</a:t>
            </a:r>
          </a:p>
          <a:p>
            <a:pPr algn="l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BDB29-2934-4052-B97A-8CD29366F545}"/>
              </a:ext>
            </a:extLst>
          </p:cNvPr>
          <p:cNvSpPr txBox="1"/>
          <p:nvPr/>
        </p:nvSpPr>
        <p:spPr>
          <a:xfrm>
            <a:off x="445162" y="6011942"/>
            <a:ext cx="783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[10] CompTIA, “Network Troubleshooting | How To Fix A Network Connection | Computer Network | CompTIA,” Default.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https://www.comptia.org/content/guides/a-guide-to-network-troubleshooting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11-Sep-2021].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7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Questions Do you Have for Me?</a:t>
            </a:r>
          </a:p>
        </p:txBody>
      </p:sp>
    </p:spTree>
    <p:extLst>
      <p:ext uri="{BB962C8B-B14F-4D97-AF65-F5344CB8AC3E}">
        <p14:creationId xmlns:p14="http://schemas.microsoft.com/office/powerpoint/2010/main" val="14950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AFD26-CBB5-48D2-BC6A-2A90FE66850B}"/>
              </a:ext>
            </a:extLst>
          </p:cNvPr>
          <p:cNvSpPr txBox="1">
            <a:spLocks/>
          </p:cNvSpPr>
          <p:nvPr/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07A4F-20C9-4C60-AE8F-3E184A4D3951}"/>
              </a:ext>
            </a:extLst>
          </p:cNvPr>
          <p:cNvSpPr txBox="1">
            <a:spLocks/>
          </p:cNvSpPr>
          <p:nvPr/>
        </p:nvSpPr>
        <p:spPr>
          <a:xfrm>
            <a:off x="567193" y="1858966"/>
            <a:ext cx="8910182" cy="3556756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Upgraded C851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the Exam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5 Exam Domains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Topics/Weightings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LPI Retake Policy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Demos/Hands-on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Exam Questions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Wrap-Up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C2F98-CDD3-496F-A7CF-9E20870619B3}"/>
              </a:ext>
            </a:extLst>
          </p:cNvPr>
          <p:cNvSpPr txBox="1"/>
          <p:nvPr/>
        </p:nvSpPr>
        <p:spPr>
          <a:xfrm>
            <a:off x="5132070" y="5847426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Look for the notes in the window next to the presentation &gt;&gt;</a:t>
            </a:r>
          </a:p>
        </p:txBody>
      </p:sp>
    </p:spTree>
    <p:extLst>
      <p:ext uri="{BB962C8B-B14F-4D97-AF65-F5344CB8AC3E}">
        <p14:creationId xmlns:p14="http://schemas.microsoft.com/office/powerpoint/2010/main" val="12868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6" y="390087"/>
            <a:ext cx="5451613" cy="612885"/>
          </a:xfrm>
        </p:spPr>
        <p:txBody>
          <a:bodyPr>
            <a:normAutofit fontScale="90000"/>
          </a:bodyPr>
          <a:lstStyle/>
          <a:p>
            <a:r>
              <a:rPr lang="en-US" dirty="0"/>
              <a:t>C851 v4 Upgraded Course Experience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3928" y="1417834"/>
            <a:ext cx="5635091" cy="42174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C851 gets an UPGRADE!</a:t>
            </a:r>
          </a:p>
          <a:p>
            <a:r>
              <a:rPr lang="en-US" sz="2400" dirty="0">
                <a:solidFill>
                  <a:schemeClr val="tx2"/>
                </a:solidFill>
              </a:rPr>
              <a:t>Refreshed course site launches on 9/23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Content remains the same but new labs built on RHEL</a:t>
            </a:r>
          </a:p>
          <a:p>
            <a:r>
              <a:rPr lang="en-US" sz="2400" dirty="0">
                <a:solidFill>
                  <a:schemeClr val="tx2"/>
                </a:solidFill>
              </a:rPr>
              <a:t>New delivery via </a:t>
            </a:r>
            <a:r>
              <a:rPr lang="en-US" sz="2400" dirty="0" err="1">
                <a:solidFill>
                  <a:schemeClr val="tx2"/>
                </a:solidFill>
              </a:rPr>
              <a:t>CBTnuggets</a:t>
            </a:r>
            <a:r>
              <a:rPr lang="en-US" sz="2400" dirty="0">
                <a:solidFill>
                  <a:schemeClr val="tx2"/>
                </a:solidFill>
              </a:rPr>
              <a:t> and the </a:t>
            </a:r>
            <a:r>
              <a:rPr lang="en-US" sz="2400" dirty="0" err="1">
                <a:solidFill>
                  <a:schemeClr val="tx2"/>
                </a:solidFill>
              </a:rPr>
              <a:t>Sybex</a:t>
            </a:r>
            <a:r>
              <a:rPr lang="en-US" sz="2400" dirty="0">
                <a:solidFill>
                  <a:schemeClr val="tx2"/>
                </a:solidFill>
              </a:rPr>
              <a:t> LPI Linux Essentials prep guide</a:t>
            </a:r>
          </a:p>
          <a:p>
            <a:r>
              <a:rPr lang="en-US" sz="2400" dirty="0">
                <a:effectLst/>
              </a:rPr>
              <a:t>You are encouraged to install your own </a:t>
            </a:r>
            <a:r>
              <a:rPr lang="en-US" sz="2400" dirty="0"/>
              <a:t> VM by following along at: https://bit.ly/create_vm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F7F5E-A605-4B76-9A76-B5436603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9142">
            <a:off x="6724641" y="730585"/>
            <a:ext cx="4494215" cy="1941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5CB7EF-40FF-46B1-834B-BE27D3C75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67149">
            <a:off x="5526040" y="3305572"/>
            <a:ext cx="3861901" cy="3278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12B9EA-B0F0-40F6-8F46-6C7A6FF57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48542">
            <a:off x="8273267" y="2755077"/>
            <a:ext cx="3650414" cy="203356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69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6" y="390087"/>
            <a:ext cx="5451613" cy="612885"/>
          </a:xfrm>
        </p:spPr>
        <p:txBody>
          <a:bodyPr>
            <a:noAutofit/>
          </a:bodyPr>
          <a:lstStyle/>
          <a:p>
            <a:pPr>
              <a:tabLst>
                <a:tab pos="5257800" algn="l"/>
              </a:tabLst>
            </a:pPr>
            <a:r>
              <a:rPr lang="en-US" sz="2800" dirty="0"/>
              <a:t>About the Linux Essentials v1.6 [1]</a:t>
            </a:r>
            <a:br>
              <a:rPr lang="en-US" sz="2800" b="0" i="0" dirty="0">
                <a:solidFill>
                  <a:srgbClr val="000000"/>
                </a:solidFill>
                <a:effectLst/>
              </a:rPr>
            </a:b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3928" y="1254127"/>
            <a:ext cx="5635091" cy="43811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No prerequisites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Closed book, up to 60 minutes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40 multiple-choice (some multi-select and fill-in-the-blank items) questions</a:t>
            </a:r>
          </a:p>
          <a:p>
            <a:r>
              <a:rPr lang="en-US" sz="2400" dirty="0">
                <a:solidFill>
                  <a:schemeClr val="tx2"/>
                </a:solidFill>
              </a:rPr>
              <a:t>Min pass score 500 points (200-800 scale)</a:t>
            </a:r>
          </a:p>
          <a:p>
            <a:r>
              <a:rPr lang="en-US" sz="2400" dirty="0">
                <a:solidFill>
                  <a:schemeClr val="tx2"/>
                </a:solidFill>
              </a:rPr>
              <a:t>Partially correct responses not accepted (for F-I-T-B questions LPI may accept multiple correct versions of an answer [2]</a:t>
            </a:r>
            <a:endParaRPr lang="en-US" sz="2400" baseline="300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Total exam weight count is 40, thus 40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3A48C-E845-42B1-A908-10A77284408E}"/>
              </a:ext>
            </a:extLst>
          </p:cNvPr>
          <p:cNvSpPr txBox="1"/>
          <p:nvPr/>
        </p:nvSpPr>
        <p:spPr>
          <a:xfrm>
            <a:off x="375666" y="5886451"/>
            <a:ext cx="737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[1,3] Linux Professional Institute, “Linux Professional Institute Linux Essentials,” Linux Professional Institute, 21-Oct-2018. [Online]. Available: 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https://www.lpi.org/our-certifications/linux-essentials-overview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Accessed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14-Aug-2021]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Dr. Galliano’s correspondence with LPI, dated August 2021: Example: with/without leading path in a case where the answer is a command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8D0BD72-F1DE-481B-9E30-56EF7AFD4750}"/>
              </a:ext>
            </a:extLst>
          </p:cNvPr>
          <p:cNvSpPr txBox="1">
            <a:spLocks/>
          </p:cNvSpPr>
          <p:nvPr/>
        </p:nvSpPr>
        <p:spPr>
          <a:xfrm>
            <a:off x="6642685" y="1237232"/>
            <a:ext cx="5173649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Linux Community and a Career in Open Source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Finding Your Way on a Linux System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Power of the Command Line</a:t>
            </a:r>
          </a:p>
          <a:p>
            <a:r>
              <a:rPr lang="en-US" sz="2400" dirty="0"/>
              <a:t>The Linux Operating System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Security and File Permissions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88CD04-D109-4A43-82D9-BDC57E91394B}"/>
              </a:ext>
            </a:extLst>
          </p:cNvPr>
          <p:cNvSpPr txBox="1">
            <a:spLocks/>
          </p:cNvSpPr>
          <p:nvPr/>
        </p:nvSpPr>
        <p:spPr>
          <a:xfrm>
            <a:off x="6642685" y="383759"/>
            <a:ext cx="5173649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2800" dirty="0"/>
              <a:t>The 5 Exam Domains [3]</a:t>
            </a:r>
            <a:endParaRPr lang="en-US" sz="2800" baseline="30000" dirty="0"/>
          </a:p>
        </p:txBody>
      </p:sp>
      <p:pic>
        <p:nvPicPr>
          <p:cNvPr id="9" name="Picture 2" descr="Linux Essentials - Credly">
            <a:extLst>
              <a:ext uri="{FF2B5EF4-FFF2-40B4-BE49-F238E27FC236}">
                <a16:creationId xmlns:a16="http://schemas.microsoft.com/office/drawing/2014/main" id="{6BFAA0D2-E85A-4586-B1A4-D0090F4AD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762" y="4103487"/>
            <a:ext cx="1137721" cy="11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1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81D5-1288-4F2A-9BF5-F3C8516C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94" y="641242"/>
            <a:ext cx="11107724" cy="612885"/>
          </a:xfrm>
        </p:spPr>
        <p:txBody>
          <a:bodyPr/>
          <a:lstStyle/>
          <a:p>
            <a:r>
              <a:rPr lang="en-US" dirty="0"/>
              <a:t>LPI Exam Re-Take Policy [4]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6F09-BC75-4B8A-844E-44B7E712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effectLst/>
              </a:rPr>
              <a:t>Anyone who takes an LPI exam once must wait </a:t>
            </a:r>
            <a:r>
              <a:rPr lang="en-US" sz="2400" b="0" i="0" u="sng" dirty="0">
                <a:effectLst/>
              </a:rPr>
              <a:t>one week</a:t>
            </a:r>
            <a:r>
              <a:rPr lang="en-US" sz="2400" b="0" i="0" dirty="0">
                <a:effectLst/>
              </a:rPr>
              <a:t> before re-taking</a:t>
            </a:r>
          </a:p>
          <a:p>
            <a:pPr algn="l"/>
            <a:r>
              <a:rPr lang="en-US" sz="2400" b="0" i="0" dirty="0">
                <a:effectLst/>
              </a:rPr>
              <a:t>Anyone who takes an LPI exam a second (and subsequent) time must wait </a:t>
            </a:r>
            <a:r>
              <a:rPr lang="en-US" sz="2400" b="0" i="0" u="sng" dirty="0">
                <a:effectLst/>
              </a:rPr>
              <a:t>30 days </a:t>
            </a:r>
            <a:r>
              <a:rPr lang="en-US" sz="2400" b="0" i="0" dirty="0">
                <a:effectLst/>
              </a:rPr>
              <a:t>before re-taking</a:t>
            </a:r>
          </a:p>
          <a:p>
            <a:pPr algn="l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and subsequent attempts are at your own cost ($120)</a:t>
            </a:r>
            <a:endParaRPr lang="en-US" sz="2400" b="0" i="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81E14-5AEE-48B1-86A3-383C58EC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FF5E8-612D-4F72-B4F4-2DFFAAF49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83" y="2351134"/>
            <a:ext cx="1462818" cy="2155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F981BD-A557-4D78-A947-757265E84CA6}"/>
              </a:ext>
            </a:extLst>
          </p:cNvPr>
          <p:cNvSpPr txBox="1"/>
          <p:nvPr/>
        </p:nvSpPr>
        <p:spPr>
          <a:xfrm>
            <a:off x="567193" y="6080514"/>
            <a:ext cx="737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Linux Professional Institute, “Privacy Statement and Policies,” Linux Professional Institute, 18-May-2018.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https://www.lpi.org/policies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</p:txBody>
      </p:sp>
    </p:spTree>
    <p:extLst>
      <p:ext uri="{BB962C8B-B14F-4D97-AF65-F5344CB8AC3E}">
        <p14:creationId xmlns:p14="http://schemas.microsoft.com/office/powerpoint/2010/main" val="325689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6509-595E-427C-9513-7005E0AD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Topics/Weightings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D4DE4-B087-468B-9D85-A55E386A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713E3-F447-4C80-B2BE-9C3DDCC37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2378646"/>
            <a:ext cx="1881106" cy="2100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05999-9925-4B8B-BF0C-8A42C0334860}"/>
              </a:ext>
            </a:extLst>
          </p:cNvPr>
          <p:cNvSpPr txBox="1"/>
          <p:nvPr/>
        </p:nvSpPr>
        <p:spPr>
          <a:xfrm>
            <a:off x="529702" y="6195488"/>
            <a:ext cx="73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Linux Professional Institute, “Linux Essentials Objectives V1.6 - LPI Wiki,” Linux Professional Institute, 25-Jan-2020.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https://wiki.lpi.org/wiki/Linux_Essentials_Objectives_V1.6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D1703F-5E1C-40C3-AF4A-B92ED3D1E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06819"/>
              </p:ext>
            </p:extLst>
          </p:nvPr>
        </p:nvGraphicFramePr>
        <p:xfrm>
          <a:off x="867686" y="431679"/>
          <a:ext cx="4204968" cy="5188060"/>
        </p:xfrm>
        <a:graphic>
          <a:graphicData uri="http://schemas.openxmlformats.org/drawingml/2006/table">
            <a:tbl>
              <a:tblPr/>
              <a:tblGrid>
                <a:gridCol w="1061720">
                  <a:extLst>
                    <a:ext uri="{9D8B030D-6E8A-4147-A177-3AD203B41FA5}">
                      <a16:colId xmlns:a16="http://schemas.microsoft.com/office/drawing/2014/main" val="4219903607"/>
                    </a:ext>
                  </a:extLst>
                </a:gridCol>
                <a:gridCol w="1741592">
                  <a:extLst>
                    <a:ext uri="{9D8B030D-6E8A-4147-A177-3AD203B41FA5}">
                      <a16:colId xmlns:a16="http://schemas.microsoft.com/office/drawing/2014/main" val="1260923742"/>
                    </a:ext>
                  </a:extLst>
                </a:gridCol>
                <a:gridCol w="1401656">
                  <a:extLst>
                    <a:ext uri="{9D8B030D-6E8A-4147-A177-3AD203B41FA5}">
                      <a16:colId xmlns:a16="http://schemas.microsoft.com/office/drawing/2014/main" val="4191681459"/>
                    </a:ext>
                  </a:extLst>
                </a:gridCol>
              </a:tblGrid>
              <a:tr h="259403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 Essentials v1.6 Exam Topics [5]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0064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0311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7649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5391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189309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0548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6425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8134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97107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9632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35263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640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9336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4119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5436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3759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761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38387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69993"/>
                  </a:ext>
                </a:extLst>
              </a:tr>
              <a:tr h="25940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984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7014AAB-68FC-40D6-BB3A-ACF62ADB69F5}"/>
              </a:ext>
            </a:extLst>
          </p:cNvPr>
          <p:cNvSpPr/>
          <p:nvPr/>
        </p:nvSpPr>
        <p:spPr>
          <a:xfrm>
            <a:off x="2589470" y="4065380"/>
            <a:ext cx="2558490" cy="250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3AB5-BC39-4A86-9A24-9C4018BE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676" y="641242"/>
            <a:ext cx="6029324" cy="34640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4.4 Your Computer on the Network [6]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C80D-4445-4CE7-B775-D9E55586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B8309F-5D04-46C1-8D35-BBEFE48BD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9" y="923481"/>
            <a:ext cx="5716586" cy="45723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Weight: 2 (2 questions)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Knowledge Areas: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Internet, network, routers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Querying DNS client configuration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Querying network configuration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Files used, terms and utilities: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route, </a:t>
            </a:r>
            <a:r>
              <a:rPr lang="en-US" dirty="0" err="1">
                <a:latin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</a:rPr>
              <a:t> route show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ifconfig, </a:t>
            </a:r>
            <a:r>
              <a:rPr lang="en-US" dirty="0" err="1">
                <a:latin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addr</a:t>
            </a:r>
            <a:r>
              <a:rPr lang="en-US" dirty="0">
                <a:latin typeface="Calibri" panose="020F0502020204030204" pitchFamily="34" charset="0"/>
              </a:rPr>
              <a:t> show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netstat, ss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</a:rPr>
              <a:t>resolv.conf</a:t>
            </a:r>
            <a:r>
              <a:rPr lang="en-US" dirty="0">
                <a:latin typeface="Calibri" panose="020F0502020204030204" pitchFamily="34" charset="0"/>
              </a:rPr>
              <a:t>, /</a:t>
            </a:r>
            <a:r>
              <a:rPr lang="en-US" dirty="0" err="1">
                <a:latin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</a:rPr>
              <a:t>/hosts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IPv4, IPv6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ping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host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E478B-7F3B-445A-8774-2A96F810FF7B}"/>
              </a:ext>
            </a:extLst>
          </p:cNvPr>
          <p:cNvSpPr txBox="1"/>
          <p:nvPr/>
        </p:nvSpPr>
        <p:spPr>
          <a:xfrm>
            <a:off x="486258" y="6132880"/>
            <a:ext cx="783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 Linux Professional Institute (LPI), “Exam 010 Objectives,” Linux Professional Institute, 21-Oct-2018.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https://www.lpi.org/our-certifications/exam-010-objectives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10-Jul-2021].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A39B7E4-14E9-4A76-925F-AAC4DE7A1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044" y="1618534"/>
            <a:ext cx="5716587" cy="34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6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06D-D034-4841-A681-DEB3B137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14" y="641242"/>
            <a:ext cx="6056517" cy="612885"/>
          </a:xfrm>
        </p:spPr>
        <p:txBody>
          <a:bodyPr>
            <a:normAutofit fontScale="90000"/>
          </a:bodyPr>
          <a:lstStyle/>
          <a:p>
            <a:pPr marL="342900" font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The Internet, Network, &amp; Routers[7]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05BCD-2E67-47D2-B541-5A23F3AE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2E776-4210-458D-9A20-FCAEC9C89789}"/>
              </a:ext>
            </a:extLst>
          </p:cNvPr>
          <p:cNvSpPr txBox="1"/>
          <p:nvPr/>
        </p:nvSpPr>
        <p:spPr>
          <a:xfrm>
            <a:off x="228669" y="759458"/>
            <a:ext cx="55068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There are 5 configuration items you need to know for the exam: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Calibri" panose="020F0502020204030204" pitchFamily="34" charset="0"/>
            </a:endParaRPr>
          </a:p>
          <a:p>
            <a:pPr marL="971550" lvl="1" indent="-514350" fontAlgn="ctr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Host / localhost addressing</a:t>
            </a:r>
          </a:p>
          <a:p>
            <a:pPr marL="971550" lvl="1" indent="-514350" fontAlgn="ctr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The local subnet</a:t>
            </a:r>
          </a:p>
          <a:p>
            <a:pPr marL="971550" lvl="1" indent="-514350" fontAlgn="ctr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The default route</a:t>
            </a:r>
          </a:p>
          <a:p>
            <a:pPr marL="971550" lvl="1" indent="-514350" fontAlgn="ctr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The Hostname</a:t>
            </a:r>
          </a:p>
          <a:p>
            <a:pPr marL="971550" lvl="1" indent="-514350" fontAlgn="ctr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DNS configuration</a:t>
            </a:r>
            <a:endParaRPr lang="en-US" sz="2800" dirty="0">
              <a:latin typeface="Calibri" panose="020F0502020204030204" pitchFamily="34" charset="0"/>
            </a:endParaRPr>
          </a:p>
          <a:p>
            <a:pPr marL="800100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0D239-5178-4E8E-B356-0C155D8D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759" y="1734207"/>
            <a:ext cx="6688444" cy="366254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06BCFF-725D-4CF7-853C-A4A783AA49AD}"/>
              </a:ext>
            </a:extLst>
          </p:cNvPr>
          <p:cNvSpPr txBox="1"/>
          <p:nvPr/>
        </p:nvSpPr>
        <p:spPr>
          <a:xfrm>
            <a:off x="414338" y="6027003"/>
            <a:ext cx="783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[7] P. Shaun, “CBT Nuggets - Linux Essentials: Your Computer on the Network,” CBT Nuggets, 26-Jul-2018.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https://www.cbtnuggets.com/learn/it-training/playlist/nrn:playlist:certification:5b5b36564c71f3564524dcf4/16?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autostart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=1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11-Sep-2021].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2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9C45-64D9-4C53-A7D2-0B83C2D5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09" y="641242"/>
            <a:ext cx="11187462" cy="6128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What is DNS?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FD680-227A-4BC5-92B1-8E0465CB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B19E9-1A06-4175-80EC-A464D0E53DDB}"/>
              </a:ext>
            </a:extLst>
          </p:cNvPr>
          <p:cNvSpPr txBox="1"/>
          <p:nvPr/>
        </p:nvSpPr>
        <p:spPr>
          <a:xfrm>
            <a:off x="360459" y="641242"/>
            <a:ext cx="55978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How is name resolution implemented on your Linux host?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9A868E-F34B-483C-8361-93F6393A4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3" t="8574" r="10699" b="10175"/>
          <a:stretch/>
        </p:blipFill>
        <p:spPr bwMode="auto">
          <a:xfrm>
            <a:off x="7226708" y="947684"/>
            <a:ext cx="3765756" cy="44328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1FBA55-A879-487E-A2AF-926DA84A6AE7}"/>
              </a:ext>
            </a:extLst>
          </p:cNvPr>
          <p:cNvSpPr txBox="1"/>
          <p:nvPr/>
        </p:nvSpPr>
        <p:spPr>
          <a:xfrm>
            <a:off x="465709" y="6113735"/>
            <a:ext cx="783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[8] B. Posey, “What Is DNS Over HTTPS (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DoH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)?,”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SearchSecurity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21-May-2020.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https://searchsecurity.techtarget.com/definition/DNS-over-HTTPS-DoH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11-Sep-2021].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068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291FC1B-9C0D-714D-91D8-8E8093E0EDE4}"/>
    </a:ext>
  </a:extLst>
</a:theme>
</file>

<file path=ppt/theme/theme10.xml><?xml version="1.0" encoding="utf-8"?>
<a:theme xmlns:a="http://schemas.openxmlformats.org/drawingml/2006/main" name="Body Grey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4329A6FB-1095-5241-BCAC-BB16457CB1A1}"/>
    </a:ext>
  </a:extLst>
</a:theme>
</file>

<file path=ppt/theme/theme11.xml><?xml version="1.0" encoding="utf-8"?>
<a:theme xmlns:a="http://schemas.openxmlformats.org/drawingml/2006/main" name="Body Blue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913DCDB3-3280-D34F-A91D-FE55C6D01C40}"/>
    </a:ext>
  </a:extLst>
</a:theme>
</file>

<file path=ppt/theme/theme12.xml><?xml version="1.0" encoding="utf-8"?>
<a:theme xmlns:a="http://schemas.openxmlformats.org/drawingml/2006/main" name="Ending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36DFEF74-938A-DD41-8E50-ED17D9C74D31}"/>
    </a:ext>
  </a:extLst>
</a:theme>
</file>

<file path=ppt/theme/theme13.xml><?xml version="1.0" encoding="utf-8"?>
<a:theme xmlns:a="http://schemas.openxmlformats.org/drawingml/2006/main" name="Ending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FC507B5-AC6E-0E41-AB4C-6E0C3209A861}"/>
    </a:ext>
  </a:extLst>
</a:theme>
</file>

<file path=ppt/theme/theme14.xml><?xml version="1.0" encoding="utf-8"?>
<a:theme xmlns:a="http://schemas.openxmlformats.org/drawingml/2006/main" name="Ending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DED3EA8-018F-D24B-9730-51B66DF54620}"/>
    </a:ext>
  </a:extLst>
</a:theme>
</file>

<file path=ppt/theme/theme15.xml><?xml version="1.0" encoding="utf-8"?>
<a:theme xmlns:a="http://schemas.openxmlformats.org/drawingml/2006/main" name="Ending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2E2D007B-A1D6-694B-869B-C76D213F2613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69B682AB-A5A6-F844-AFDD-05E3F1B31356}"/>
    </a:ext>
  </a:extLst>
</a:theme>
</file>

<file path=ppt/theme/theme3.xml><?xml version="1.0" encoding="utf-8"?>
<a:theme xmlns:a="http://schemas.openxmlformats.org/drawingml/2006/main" name="Cover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DBD2CA2-889F-7F4D-80EF-79F7580D10DA}"/>
    </a:ext>
  </a:extLst>
</a:theme>
</file>

<file path=ppt/theme/theme4.xml><?xml version="1.0" encoding="utf-8"?>
<a:theme xmlns:a="http://schemas.openxmlformats.org/drawingml/2006/main" name="Cover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180CC51-6A35-AE4A-AD07-A5A5F62BDB9C}"/>
    </a:ext>
  </a:extLst>
</a:theme>
</file>

<file path=ppt/theme/theme5.xml><?xml version="1.0" encoding="utf-8"?>
<a:theme xmlns:a="http://schemas.openxmlformats.org/drawingml/2006/main" name="Interstitial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7C86AAF-8A7C-D54E-8549-AE8622B511BE}"/>
    </a:ext>
  </a:extLst>
</a:theme>
</file>

<file path=ppt/theme/theme6.xml><?xml version="1.0" encoding="utf-8"?>
<a:theme xmlns:a="http://schemas.openxmlformats.org/drawingml/2006/main" name="Interstitial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CC60281-2869-F14A-9F64-2E6E2F3F2915}"/>
    </a:ext>
  </a:extLst>
</a:theme>
</file>

<file path=ppt/theme/theme7.xml><?xml version="1.0" encoding="utf-8"?>
<a:theme xmlns:a="http://schemas.openxmlformats.org/drawingml/2006/main" name="Interstitial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8C73B935-DEC3-1D45-8ABD-40558AA0F2EF}"/>
    </a:ext>
  </a:extLst>
</a:theme>
</file>

<file path=ppt/theme/theme8.xml><?xml version="1.0" encoding="utf-8"?>
<a:theme xmlns:a="http://schemas.openxmlformats.org/drawingml/2006/main" name="Interstitial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E672B97-F55E-474D-B055-EAC5BF922511}"/>
    </a:ext>
  </a:extLst>
</a:theme>
</file>

<file path=ppt/theme/theme9.xml><?xml version="1.0" encoding="utf-8"?>
<a:theme xmlns:a="http://schemas.openxmlformats.org/drawingml/2006/main" name="Body White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5008DB6A-7566-1847-92E7-77BF27A43A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WGU_Marketing_Final_2</Template>
  <TotalTime>13068</TotalTime>
  <Words>1454</Words>
  <Application>Microsoft Office PowerPoint</Application>
  <PresentationFormat>Widescreen</PresentationFormat>
  <Paragraphs>217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12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Cover 1</vt:lpstr>
      <vt:lpstr>Cover 2</vt:lpstr>
      <vt:lpstr>Cover 3</vt:lpstr>
      <vt:lpstr>Cover 4</vt:lpstr>
      <vt:lpstr>Interstitial 1</vt:lpstr>
      <vt:lpstr>Interstitial 2</vt:lpstr>
      <vt:lpstr>Interstitial 3</vt:lpstr>
      <vt:lpstr>Interstitial 4</vt:lpstr>
      <vt:lpstr>Body White</vt:lpstr>
      <vt:lpstr>Body Grey</vt:lpstr>
      <vt:lpstr>Body Blue</vt:lpstr>
      <vt:lpstr>Ending 1</vt:lpstr>
      <vt:lpstr>Ending 2</vt:lpstr>
      <vt:lpstr>Ending 3</vt:lpstr>
      <vt:lpstr>Ending 4</vt:lpstr>
      <vt:lpstr>Topic 4.4 Your Computer on the Network</vt:lpstr>
      <vt:lpstr>PowerPoint Presentation</vt:lpstr>
      <vt:lpstr>C851 v4 Upgraded Course Experience</vt:lpstr>
      <vt:lpstr>About the Linux Essentials v1.6 [1] </vt:lpstr>
      <vt:lpstr>LPI Exam Re-Take Policy [4]</vt:lpstr>
      <vt:lpstr>Exam Topics/Weightings</vt:lpstr>
      <vt:lpstr>4.4 Your Computer on the Network [6]</vt:lpstr>
      <vt:lpstr>The Internet, Network, &amp; Routers[7]  </vt:lpstr>
      <vt:lpstr>What is DNS?</vt:lpstr>
      <vt:lpstr>Querying DNS &amp; Configs</vt:lpstr>
      <vt:lpstr>How do we troubleshoot networking on a Linux host?   “Network troubleshooting is a repeatable process, which means that you can break it down into clear steps that anyone can follow.” [10]</vt:lpstr>
      <vt:lpstr>What Questions Do you Have for 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your presentation, keep it short.</dc:title>
  <dc:creator>John Galliano</dc:creator>
  <cp:lastModifiedBy>John Galliano</cp:lastModifiedBy>
  <cp:revision>171</cp:revision>
  <dcterms:created xsi:type="dcterms:W3CDTF">2021-06-27T13:01:38Z</dcterms:created>
  <dcterms:modified xsi:type="dcterms:W3CDTF">2021-09-12T12:35:46Z</dcterms:modified>
</cp:coreProperties>
</file>