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theme/theme12.xml" ContentType="application/vnd.openxmlformats-officedocument.theme+xml"/>
  <Override PartName="/ppt/slideLayouts/slideLayout32.xml" ContentType="application/vnd.openxmlformats-officedocument.presentationml.slideLayout+xml"/>
  <Override PartName="/ppt/theme/theme13.xml" ContentType="application/vnd.openxmlformats-officedocument.theme+xml"/>
  <Override PartName="/ppt/slideLayouts/slideLayout33.xml" ContentType="application/vnd.openxmlformats-officedocument.presentationml.slideLayout+xml"/>
  <Override PartName="/ppt/theme/theme14.xml" ContentType="application/vnd.openxmlformats-officedocument.theme+xml"/>
  <Override PartName="/ppt/slideLayouts/slideLayout3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9"/>
  </p:notesMasterIdLst>
  <p:sldIdLst>
    <p:sldId id="256" r:id="rId16"/>
    <p:sldId id="266" r:id="rId17"/>
    <p:sldId id="262" r:id="rId18"/>
    <p:sldId id="306" r:id="rId19"/>
    <p:sldId id="305" r:id="rId20"/>
    <p:sldId id="357" r:id="rId21"/>
    <p:sldId id="364" r:id="rId22"/>
    <p:sldId id="363" r:id="rId23"/>
    <p:sldId id="358" r:id="rId24"/>
    <p:sldId id="365" r:id="rId25"/>
    <p:sldId id="330" r:id="rId26"/>
    <p:sldId id="332" r:id="rId27"/>
    <p:sldId id="25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65611" autoAdjust="0"/>
  </p:normalViewPr>
  <p:slideViewPr>
    <p:cSldViewPr snapToGrid="0" snapToObjects="1">
      <p:cViewPr varScale="1">
        <p:scale>
          <a:sx n="84" d="100"/>
          <a:sy n="84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19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xplainshell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9EA262B-599B-498C-BC3F-311ABF05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A405DF-4CFD-4AB1-A0BE-D57C6EC0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APT = </a:t>
            </a:r>
            <a:r>
              <a:rPr lang="en-US" b="0" i="0" dirty="0">
                <a:solidFill>
                  <a:srgbClr val="626262"/>
                </a:solidFill>
                <a:effectLst/>
                <a:latin typeface="Open Sans" panose="020B0606030504020204" pitchFamily="34" charset="0"/>
              </a:rPr>
              <a:t>Advanced Packaging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26262"/>
                </a:solidFill>
                <a:effectLst/>
                <a:latin typeface="Open Sans" panose="020B0606030504020204" pitchFamily="34" charset="0"/>
              </a:rPr>
              <a:t>RPM = Red Hat Package Manager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421646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Commands: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ls -l /</a:t>
            </a:r>
            <a:r>
              <a:rPr lang="en-US" sz="2400" b="0" dirty="0" err="1"/>
              <a:t>usr</a:t>
            </a:r>
            <a:r>
              <a:rPr lang="en-US" sz="2400" b="0" dirty="0"/>
              <a:t>/share/doc |less  #see what packages are install and get help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ls -l /</a:t>
            </a:r>
            <a:r>
              <a:rPr lang="en-US" sz="2400" b="0" dirty="0" err="1"/>
              <a:t>usr</a:t>
            </a:r>
            <a:r>
              <a:rPr lang="en-US" sz="2400" b="0" dirty="0"/>
              <a:t>/share/doc |</a:t>
            </a:r>
            <a:r>
              <a:rPr lang="en-US" sz="2400" b="0" dirty="0" err="1"/>
              <a:t>wc</a:t>
            </a:r>
            <a:r>
              <a:rPr lang="en-US" sz="2400" b="0" dirty="0"/>
              <a:t> –l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ls -l /</a:t>
            </a:r>
            <a:r>
              <a:rPr lang="en-US" sz="2400" b="0" dirty="0" err="1"/>
              <a:t>usr</a:t>
            </a:r>
            <a:r>
              <a:rPr lang="en-US" sz="2400" b="0" dirty="0"/>
              <a:t>/share/doc | grep 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dirty="0">
                <a:solidFill>
                  <a:srgbClr val="00FF00"/>
                </a:solidFill>
                <a:effectLst/>
              </a:rPr>
              <a:t>rpm -qdf /usr/bin/bash</a:t>
            </a:r>
            <a:endParaRPr lang="en-US" sz="2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rpm --help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FF00"/>
                </a:solidFill>
                <a:effectLst/>
              </a:rPr>
              <a:t>rpm --version</a:t>
            </a:r>
            <a:endParaRPr lang="en-US" sz="2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rpm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file.rpm</a:t>
            </a:r>
            <a:r>
              <a:rPr lang="en-US" sz="2400" dirty="0"/>
              <a:t>  #manually install a package on Red Hat family [</a:t>
            </a:r>
            <a:r>
              <a:rPr lang="en-US" sz="2400" dirty="0" err="1"/>
              <a:t>dpkg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file.deb</a:t>
            </a:r>
            <a:r>
              <a:rPr lang="en-US" sz="2400" dirty="0"/>
              <a:t> for Debian family]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rpm -U </a:t>
            </a:r>
            <a:r>
              <a:rPr lang="en-US" sz="3600" dirty="0" err="1"/>
              <a:t>file.rpm</a:t>
            </a:r>
            <a:r>
              <a:rPr lang="en-US" sz="3600" dirty="0"/>
              <a:t>  </a:t>
            </a:r>
            <a:r>
              <a:rPr lang="en-US" sz="2400" dirty="0"/>
              <a:t>#upgrade a package on Red Hat family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rpm -</a:t>
            </a:r>
            <a:r>
              <a:rPr lang="en-US" sz="2400" dirty="0" err="1"/>
              <a:t>qa</a:t>
            </a:r>
            <a:endParaRPr 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rpm -q </a:t>
            </a:r>
            <a:r>
              <a:rPr lang="en-US" sz="3600" dirty="0" err="1"/>
              <a:t>package_name</a:t>
            </a:r>
            <a:r>
              <a:rPr lang="en-US" sz="3600" dirty="0"/>
              <a:t>  #get info on the package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rpm -</a:t>
            </a:r>
            <a:r>
              <a:rPr lang="en-US" sz="3600" dirty="0" err="1"/>
              <a:t>qa</a:t>
            </a:r>
            <a:r>
              <a:rPr lang="en-US" sz="3600" dirty="0"/>
              <a:t> | grep -</a:t>
            </a:r>
            <a:r>
              <a:rPr lang="en-US" sz="3600" dirty="0" err="1"/>
              <a:t>i</a:t>
            </a:r>
            <a:r>
              <a:rPr lang="en-US" sz="3600" dirty="0"/>
              <a:t> 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which 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/>
              <a:t>rpm -</a:t>
            </a:r>
            <a:r>
              <a:rPr lang="en-US" sz="4800" dirty="0" err="1"/>
              <a:t>qf</a:t>
            </a:r>
            <a:r>
              <a:rPr lang="en-US" sz="4800" dirty="0"/>
              <a:t> /</a:t>
            </a:r>
            <a:r>
              <a:rPr lang="en-US" sz="4800" dirty="0" err="1"/>
              <a:t>usr</a:t>
            </a:r>
            <a:r>
              <a:rPr lang="en-US" sz="4800" dirty="0"/>
              <a:t>/bin/bash  </a:t>
            </a:r>
            <a:r>
              <a:rPr lang="en-US" sz="3600" dirty="0"/>
              <a:t>#which file installed a package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yum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/>
              <a:t>yum </a:t>
            </a:r>
            <a:r>
              <a:rPr lang="en-US" sz="3600" b="0" dirty="0" err="1"/>
              <a:t>repolist</a:t>
            </a:r>
            <a:endParaRPr lang="en-US" sz="36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/>
              <a:t>yum list installed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yum search 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yum search all 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yum </a:t>
            </a:r>
            <a:r>
              <a:rPr lang="en-US" sz="3600" dirty="0" err="1"/>
              <a:t>whatprovides</a:t>
            </a:r>
            <a:r>
              <a:rPr lang="en-US" sz="3600" dirty="0"/>
              <a:t> “*/bash”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yum info bash</a:t>
            </a:r>
            <a:endParaRPr 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yum update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yum upgrade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yum </a:t>
            </a:r>
            <a:r>
              <a:rPr lang="en-US" sz="2400" dirty="0" err="1"/>
              <a:t>autoremove</a:t>
            </a:r>
            <a:endParaRPr 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Interested? </a:t>
            </a:r>
          </a:p>
          <a:p>
            <a:r>
              <a:rPr lang="en-US" dirty="0"/>
              <a:t>• Contact the email address or connect via social media links at the bottom of the graphic</a:t>
            </a:r>
          </a:p>
          <a:p>
            <a:r>
              <a:rPr lang="en-US" dirty="0"/>
              <a:t>• Mention that you were referred by Dr. Galliano.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Notes: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LPI *may* accept multiple correct versions of an answer for F-I-T-B questions [2]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 [3]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Links: 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• </a:t>
            </a:r>
            <a:r>
              <a:rPr lang="en-US" sz="1200" dirty="0">
                <a:solidFill>
                  <a:schemeClr val="tx2"/>
                </a:solidFill>
              </a:rPr>
              <a:t>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b="1" dirty="0"/>
              <a:t>•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https://explainshell.com/</a:t>
            </a:r>
            <a:r>
              <a:rPr lang="en-US" dirty="0"/>
              <a:t> to learn about commands, options, arguments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Dr. Galliano’s </a:t>
            </a:r>
            <a:r>
              <a:rPr lang="en-US" sz="1200" dirty="0" err="1">
                <a:solidFill>
                  <a:schemeClr val="tx2"/>
                </a:solidFill>
              </a:rPr>
              <a:t>Github</a:t>
            </a:r>
            <a:r>
              <a:rPr lang="en-US" sz="1200" dirty="0">
                <a:solidFill>
                  <a:schemeClr val="tx2"/>
                </a:solidFill>
              </a:rPr>
              <a:t> repo (study guide, </a:t>
            </a:r>
            <a:r>
              <a:rPr lang="en-US" sz="1200" dirty="0" err="1">
                <a:solidFill>
                  <a:schemeClr val="tx2"/>
                </a:solidFill>
              </a:rPr>
              <a:t>cheatsheets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slidedecks</a:t>
            </a:r>
            <a:r>
              <a:rPr lang="en-US" sz="1200" dirty="0">
                <a:solidFill>
                  <a:schemeClr val="tx2"/>
                </a:solidFill>
              </a:rPr>
              <a:t>, etc. at </a:t>
            </a: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https://github.com/g33k247/851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Notes:</a:t>
            </a:r>
          </a:p>
          <a:p>
            <a:r>
              <a:rPr lang="en-US" dirty="0">
                <a:ln w="0"/>
              </a:rPr>
              <a:t>• A weight of “1” equates to 1 exam question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</a:rPr>
              <a:t>• Since there is a weight of ‘1’, you will see 1 question on this topic!</a:t>
            </a:r>
          </a:p>
          <a:p>
            <a:endParaRPr lang="en-US" b="0" cap="none" spc="0" dirty="0">
              <a:ln w="0"/>
              <a:solidFill>
                <a:schemeClr val="tx1"/>
              </a:solidFill>
            </a:endParaRPr>
          </a:p>
          <a:p>
            <a:r>
              <a:rPr lang="en-US" b="1" cap="none" spc="0" dirty="0">
                <a:ln w="0"/>
                <a:solidFill>
                  <a:schemeClr val="tx1"/>
                </a:solidFill>
              </a:rPr>
              <a:t>Exam Objectives: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 The Linux Community and a Career in Open Source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1.1 Linux Evolution and Popular Operating Systems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Distributions (Debian, Ubuntu (LTS), CentOS, openSUSE, Red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Hat, SUSE, Linux Mint, Scientific Linux)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Embedded Systems (Raspberry Pi, Raspbian, Android)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Linux in the Cloud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1.2 Major Open Source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- Desktop applications (OpenOffice.org, LibreOffice,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Thunderbird, Firefox, GIMP)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Server applications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Nextcloud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ownCloud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; Apache HTTPD, NGINX,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MariaDB, MySQL, NFS, Samba)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Development languages (C, Java, JavaScript, Perl, shell, Python, PHP)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Package management tools and repositories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dpkg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apt-get, rpm, yum_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1.3 Open Source Software and Licensing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philosophy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licensing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Free Software Foundation (FSF), Open Source Initiative (OSI)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business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1.4 Information and Communication Technology (ICT) Skills and Working in Linux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Desktop skills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Getting to the command line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Industry uses of Linux, cloud computing and virtualization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 Finding Your Way on a Linux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2.1 Command Line Basics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shell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Command line syntax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Variables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Quoting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2.2 Using the Command Line to Get Help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Man pages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Info pages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usr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/share/doc/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locate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2.3 Using Directories and Listing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Files,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Hidden files and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Home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Absolute and relative paths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2.4 Creating, Moving and Deleting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 and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Case sensitivity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Simple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globbing</a:t>
            </a:r>
            <a:endParaRPr lang="en-US" sz="1800" dirty="0">
              <a:solidFill>
                <a:srgbClr val="3B4854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 The Power of the Command 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3.1 Archiving Files on the Command Line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Files,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Archives, compression (tar,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gzip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bzip2,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xz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zip)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3.2 Searching and Extracting Data from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Command line pipes (grep, less, cat, head, tail, sort, cut,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wc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I/O redirection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Regular Expressions using ., [ ], *, and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3.3 Turning Commands into a Script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shell scripting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Awareness of common text editors (vi and nano)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 The Linux Operating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4.1 Choosing an Operating System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Differences between Windows, OS X and Linux (GUI versus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command line, desktop configuration)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Distribution life cycle management (maintenance cycles, beta and stable)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4.2 Understanding Computer Hardware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Motherboards, processors, power supplies, optical drives, peripherals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Hard drives, solid state disks and partitions, /dev/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sd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*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Drivers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4.3 Where Data is Stored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Programs and configuration (/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Processes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ps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top)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Memory addresses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System messaging (syslog,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dmesg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Logging (/var/log)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4.4 Your Computer on the Network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Internet, network, routers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Querying DNS client configuration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Querying network configuration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 Security and File Permissions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5.1 Basic Security and Identifying User Types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- Root and standard users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System users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5.2 Creating Users and Groups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User and group commands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User IDs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5.3 Managing File Permissions and Ownership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 and directory permissions and ownership (ls -l, ls -a,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chmod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chown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5.4 Special Directories and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Using temporary files and directories (/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tmp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/, /var/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tmp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 and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Sticky Bit; ls -d)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Symbolic links (ln -s)</a:t>
            </a:r>
          </a:p>
          <a:p>
            <a:endParaRPr lang="en-US" b="0" cap="none" spc="0" dirty="0">
              <a:ln w="0"/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i="1" dirty="0">
                <a:latin typeface="Calibri" panose="020F0502020204030204" pitchFamily="34" charset="0"/>
                <a:cs typeface="Calibri" panose="020F0502020204030204" pitchFamily="34" charset="0"/>
              </a:rPr>
              <a:t>PRO TIP: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 exam objective weight of 2 means you should expect 2 questions on the exam related to that objective.</a:t>
            </a:r>
            <a:endParaRPr lang="fr-FR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9EA262B-599B-498C-BC3F-311ABF05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A405DF-4CFD-4AB1-A0BE-D57C6EC0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3047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9EA262B-599B-498C-BC3F-311ABF05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A405DF-4CFD-4AB1-A0BE-D57C6EC0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55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9EA262B-599B-498C-BC3F-311ABF05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A405DF-4CFD-4AB1-A0BE-D57C6EC0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APT = </a:t>
            </a:r>
            <a:r>
              <a:rPr lang="en-US" b="0" i="0" dirty="0">
                <a:solidFill>
                  <a:srgbClr val="626262"/>
                </a:solidFill>
                <a:effectLst/>
                <a:latin typeface="Open Sans" panose="020B0606030504020204" pitchFamily="34" charset="0"/>
              </a:rPr>
              <a:t>Advanced Packaging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26262"/>
                </a:solidFill>
                <a:effectLst/>
                <a:latin typeface="Open Sans" panose="020B0606030504020204" pitchFamily="34" charset="0"/>
              </a:rPr>
              <a:t>RPM = Red Hat Package Manager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43879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4CD9A-0FBC-4DD8-8587-0CF32959B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62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2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  <p:sldLayoutId id="214748372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hyperlink" Target="https://www.lpi.org/polici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pi.org/wiki/Linux_Essentials_Objectives_V1.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lpi.org/our-certifications/exam-010-objectiv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1.2 Major Open-Source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December 5,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55B2B82-61B5-4935-BFAD-E2DAC86B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0"/>
            <a:ext cx="7808500" cy="1513059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 Managers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B788C-BC56-4337-82D8-D168A401C0CF}"/>
              </a:ext>
            </a:extLst>
          </p:cNvPr>
          <p:cNvSpPr txBox="1">
            <a:spLocks noChangeArrowheads="1"/>
          </p:cNvSpPr>
          <p:nvPr/>
        </p:nvSpPr>
        <p:spPr>
          <a:xfrm>
            <a:off x="577703" y="1268773"/>
            <a:ext cx="9413789" cy="4320454"/>
          </a:xfrm>
          <a:prstGeom prst="rect">
            <a:avLst/>
          </a:prstGeom>
        </p:spPr>
        <p:txBody>
          <a:bodyPr vert="horz" wrap="square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1EFCF-3E3C-44EA-869B-DF480D7F0B15}"/>
              </a:ext>
            </a:extLst>
          </p:cNvPr>
          <p:cNvSpPr txBox="1"/>
          <p:nvPr/>
        </p:nvSpPr>
        <p:spPr>
          <a:xfrm>
            <a:off x="642461" y="1038111"/>
            <a:ext cx="110870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Package managers allow you to add, remove, and update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Repositories (repos) are software collections of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Packages are compressed bundles of an app and required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Package managers vary by Distro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2A23A2-E7FC-4FF6-80D2-93F7AB0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44443"/>
              </p:ext>
            </p:extLst>
          </p:nvPr>
        </p:nvGraphicFramePr>
        <p:xfrm>
          <a:off x="951061" y="2992021"/>
          <a:ext cx="9345229" cy="2072640"/>
        </p:xfrm>
        <a:graphic>
          <a:graphicData uri="http://schemas.openxmlformats.org/drawingml/2006/table">
            <a:tbl>
              <a:tblPr first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575050">
                  <a:extLst>
                    <a:ext uri="{9D8B030D-6E8A-4147-A177-3AD203B41FA5}">
                      <a16:colId xmlns:a16="http://schemas.microsoft.com/office/drawing/2014/main" val="287411929"/>
                    </a:ext>
                  </a:extLst>
                </a:gridCol>
                <a:gridCol w="2554014">
                  <a:extLst>
                    <a:ext uri="{9D8B030D-6E8A-4147-A177-3AD203B41FA5}">
                      <a16:colId xmlns:a16="http://schemas.microsoft.com/office/drawing/2014/main" val="1704792711"/>
                    </a:ext>
                  </a:extLst>
                </a:gridCol>
                <a:gridCol w="3216165">
                  <a:extLst>
                    <a:ext uri="{9D8B030D-6E8A-4147-A177-3AD203B41FA5}">
                      <a16:colId xmlns:a16="http://schemas.microsoft.com/office/drawing/2014/main" val="2594262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Distro Family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Low Level Tool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High Level Tool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0970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Debian/Ubuntu/Mint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dpkg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 apt, apt-get, aptitude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8481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Red Hat/CentOS/Fedora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 rpm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 yum, 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dnf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6133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SuSE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openSuSE</a:t>
                      </a:r>
                      <a:endParaRPr lang="en-US" sz="2400" b="0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rpm</a:t>
                      </a:r>
                      <a:endParaRPr lang="en-US" sz="2400" b="0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zypper</a:t>
                      </a:r>
                      <a:endParaRPr lang="en-US" sz="2400" b="0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34939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9CE26-95FE-4306-80EC-A169CEC2B3D3}"/>
              </a:ext>
            </a:extLst>
          </p:cNvPr>
          <p:cNvSpPr txBox="1"/>
          <p:nvPr/>
        </p:nvSpPr>
        <p:spPr>
          <a:xfrm>
            <a:off x="373626" y="635535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PROTIP: L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ow-level tools do not perform dependency resolution. If you try to install a package with unmet dependencies, they will exit with an error. Beginners to the Linux CLI should stick with the high-level tools that do offer dependency resolution.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20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C4EA-C0BB-4BF2-817B-444DADF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F9B37F-620D-4C1C-AAEE-1BE94A0528D9}"/>
              </a:ext>
            </a:extLst>
          </p:cNvPr>
          <p:cNvSpPr txBox="1">
            <a:spLocks/>
          </p:cNvSpPr>
          <p:nvPr/>
        </p:nvSpPr>
        <p:spPr>
          <a:xfrm>
            <a:off x="375666" y="390087"/>
            <a:ext cx="5451613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Demos</a:t>
            </a:r>
            <a:endParaRPr lang="en-US" i="1" dirty="0"/>
          </a:p>
        </p:txBody>
      </p:sp>
      <p:pic>
        <p:nvPicPr>
          <p:cNvPr id="1026" name="Picture 2" descr="Oracle Linux vs. Red Hat Linux">
            <a:extLst>
              <a:ext uri="{FF2B5EF4-FFF2-40B4-BE49-F238E27FC236}">
                <a16:creationId xmlns:a16="http://schemas.microsoft.com/office/drawing/2014/main" id="{6A83C34D-76E1-4A52-ABDE-0EAC2886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2" y="890372"/>
            <a:ext cx="3717171" cy="4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C1103-F823-46A2-A782-6956735DF7BB}"/>
              </a:ext>
            </a:extLst>
          </p:cNvPr>
          <p:cNvSpPr txBox="1"/>
          <p:nvPr/>
        </p:nvSpPr>
        <p:spPr>
          <a:xfrm>
            <a:off x="375666" y="1484026"/>
            <a:ext cx="564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Red Hat Enterprise Linux (RHEL)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Oracle Linux is an open-source clone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22844-B37E-4782-80EC-DCAC4554C771}"/>
              </a:ext>
            </a:extLst>
          </p:cNvPr>
          <p:cNvSpPr txBox="1"/>
          <p:nvPr/>
        </p:nvSpPr>
        <p:spPr>
          <a:xfrm>
            <a:off x="728662" y="6009738"/>
            <a:ext cx="822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You Know? Oracle’s Linux distro is a clone of RHEL and used in the Oracle Cloud Infrastructure (OCI).</a:t>
            </a:r>
            <a:endParaRPr lang="en-US" sz="1400" b="0" i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B544579-DD92-4A93-8157-CBA4CFCD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313" y="374077"/>
            <a:ext cx="7333680" cy="6112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01D8-1B30-449A-8F42-D148063D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 for Me?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10556078" cy="3556756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LPI Linux Essentials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28" y="390087"/>
            <a:ext cx="5657833" cy="612885"/>
          </a:xfrm>
        </p:spPr>
        <p:txBody>
          <a:bodyPr>
            <a:noAutofit/>
          </a:bodyPr>
          <a:lstStyle/>
          <a:p>
            <a:pPr>
              <a:tabLst>
                <a:tab pos="5257800" algn="l"/>
              </a:tabLst>
            </a:pPr>
            <a:r>
              <a:rPr lang="en-US" sz="2800" dirty="0"/>
              <a:t>About the Linux Essentials v1.6 [1]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005069"/>
            <a:ext cx="5812072" cy="43811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40 questions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~25 single, ~12 multiple-select multiple choice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~3 fill-in-the-blank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Partially correct responses not accepted [2]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Min score 500 points on 200-800 scale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Scaled scoring across all exam forms to normalize for difficulty level of questions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Number of correct answers to achieve 500 points varies across exam forms</a:t>
            </a:r>
          </a:p>
          <a:p>
            <a:r>
              <a:rPr lang="en-US" sz="2400" dirty="0"/>
              <a:t>Lifetime certification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endParaRPr lang="en-US" sz="2400" baseline="30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47123"/>
            <a:ext cx="906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BCED48-6E25-4D72-A9B8-C97969A60E2A}"/>
              </a:ext>
            </a:extLst>
          </p:cNvPr>
          <p:cNvSpPr txBox="1">
            <a:spLocks/>
          </p:cNvSpPr>
          <p:nvPr/>
        </p:nvSpPr>
        <p:spPr>
          <a:xfrm>
            <a:off x="6250240" y="356188"/>
            <a:ext cx="507652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LPI Exam Re-Take Policy [3]</a:t>
            </a:r>
            <a:endParaRPr lang="en-US" sz="2800" baseline="30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5024-4AA9-4B90-A979-6B6F9D113CF9}"/>
              </a:ext>
            </a:extLst>
          </p:cNvPr>
          <p:cNvSpPr txBox="1">
            <a:spLocks/>
          </p:cNvSpPr>
          <p:nvPr/>
        </p:nvSpPr>
        <p:spPr>
          <a:xfrm>
            <a:off x="6250239" y="1005069"/>
            <a:ext cx="5340775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Anyone who takes an LPI exam once must wait </a:t>
            </a:r>
            <a:r>
              <a:rPr lang="en-US" sz="2400" u="sng" dirty="0"/>
              <a:t>one week</a:t>
            </a:r>
            <a:r>
              <a:rPr lang="en-US" sz="2400" dirty="0"/>
              <a:t> before re-taking</a:t>
            </a:r>
          </a:p>
          <a:p>
            <a:r>
              <a:rPr lang="en-US" sz="2400" dirty="0"/>
              <a:t>For second/subsequent retakes you must wait </a:t>
            </a:r>
            <a:r>
              <a:rPr lang="en-US" sz="2400" u="sng" dirty="0"/>
              <a:t>30 days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and subsequent attempts at your own cost ($120)</a:t>
            </a:r>
          </a:p>
        </p:txBody>
      </p:sp>
      <p:pic>
        <p:nvPicPr>
          <p:cNvPr id="13" name="Picture 2" descr="Linux Essentials - Credly">
            <a:extLst>
              <a:ext uri="{FF2B5EF4-FFF2-40B4-BE49-F238E27FC236}">
                <a16:creationId xmlns:a16="http://schemas.microsoft.com/office/drawing/2014/main" id="{3278FA76-B435-4EF9-8EAD-F0D7237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1" y="4013337"/>
            <a:ext cx="1137721" cy="11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ADD85BA-1F82-4F99-92A0-1B66F7711164}"/>
              </a:ext>
            </a:extLst>
          </p:cNvPr>
          <p:cNvSpPr txBox="1">
            <a:spLocks/>
          </p:cNvSpPr>
          <p:nvPr/>
        </p:nvSpPr>
        <p:spPr>
          <a:xfrm>
            <a:off x="373626" y="1073974"/>
            <a:ext cx="4957340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Linux Community and Careers in Open Source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Finding Your Way on a Linux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The Power of the Command Line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The Linux Operating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</a:rPr>
              <a:t>Security and File Permissions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BA4C77-3F5D-4C9F-A0D8-F7C54EA9B98A}"/>
              </a:ext>
            </a:extLst>
          </p:cNvPr>
          <p:cNvSpPr txBox="1">
            <a:spLocks/>
          </p:cNvSpPr>
          <p:nvPr/>
        </p:nvSpPr>
        <p:spPr>
          <a:xfrm>
            <a:off x="373626" y="321876"/>
            <a:ext cx="5173649" cy="4801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The 5 Exam Domains [4]</a:t>
            </a:r>
            <a:endParaRPr lang="en-US" sz="2800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EFAF-CABD-444D-8B54-69E298B49747}"/>
              </a:ext>
            </a:extLst>
          </p:cNvPr>
          <p:cNvSpPr txBox="1"/>
          <p:nvPr/>
        </p:nvSpPr>
        <p:spPr>
          <a:xfrm>
            <a:off x="373626" y="637019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49A9A9-FB41-4BB1-92AF-BC19921E026A}"/>
              </a:ext>
            </a:extLst>
          </p:cNvPr>
          <p:cNvSpPr txBox="1"/>
          <p:nvPr/>
        </p:nvSpPr>
        <p:spPr>
          <a:xfrm>
            <a:off x="6174658" y="321876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Candidate Expectations 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E60DE-A980-406E-B3F7-9CB01028F23E}"/>
              </a:ext>
            </a:extLst>
          </p:cNvPr>
          <p:cNvSpPr txBox="1"/>
          <p:nvPr/>
        </p:nvSpPr>
        <p:spPr>
          <a:xfrm>
            <a:off x="6272983" y="1060627"/>
            <a:ext cx="5801031" cy="30346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 the Linux/open source industry and know popular open source apps</a:t>
            </a:r>
          </a:p>
          <a:p>
            <a:r>
              <a:rPr lang="en-US" dirty="0">
                <a:solidFill>
                  <a:srgbClr val="FF0000"/>
                </a:solidFill>
              </a:rPr>
              <a:t>Understand major parts of the Linux OS and show </a:t>
            </a:r>
            <a:r>
              <a:rPr lang="en-US" u="sng" dirty="0">
                <a:solidFill>
                  <a:srgbClr val="FF0000"/>
                </a:solidFill>
              </a:rPr>
              <a:t>technical</a:t>
            </a:r>
            <a:r>
              <a:rPr lang="en-US" dirty="0">
                <a:solidFill>
                  <a:srgbClr val="FF0000"/>
                </a:solidFill>
              </a:rPr>
              <a:t> proficiency on the </a:t>
            </a:r>
            <a:r>
              <a:rPr lang="en-US" u="sng" dirty="0">
                <a:solidFill>
                  <a:srgbClr val="FF0000"/>
                </a:solidFill>
              </a:rPr>
              <a:t>CLI</a:t>
            </a:r>
          </a:p>
          <a:p>
            <a:r>
              <a:rPr lang="en-US" dirty="0">
                <a:gradFill flip="none" rotWithShape="1"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Basic understanding of security and administration (e.g., user/group management, </a:t>
            </a:r>
            <a:r>
              <a:rPr lang="en-US" u="sng" dirty="0">
                <a:gradFill flip="none" rotWithShape="1"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command line</a:t>
            </a:r>
            <a:r>
              <a:rPr lang="en-US" dirty="0">
                <a:gradFill flip="none" rotWithShape="1"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, permissions)</a:t>
            </a:r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6" y="892190"/>
            <a:ext cx="5716586" cy="46955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2 (2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marR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Awareness of major apps, uses, and development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Desktop applications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Server applications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Development languages</a:t>
            </a:r>
          </a:p>
          <a:p>
            <a:pPr marL="231775" indent="-231775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Package management tools and repositories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OpenOffice, LibreOffice, Thunderbird, Firefox, The GIMP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Nextcloud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ownCloud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Apache HTTPD, NGINX, MariaDB, MySQL, NFS, Samba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C, Java, JavaScript, Perl, shell, Python, PHP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dpkg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apt-get, rpm, yum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027721"/>
            <a:ext cx="82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9" y="263455"/>
            <a:ext cx="6029323" cy="9176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1.2 Major Open-Source Applications [6]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E4CCEC-D8C7-4D7F-9396-4FC0BB9C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3749"/>
              </p:ext>
            </p:extLst>
          </p:nvPr>
        </p:nvGraphicFramePr>
        <p:xfrm>
          <a:off x="6875215" y="934761"/>
          <a:ext cx="4146746" cy="4836780"/>
        </p:xfrm>
        <a:graphic>
          <a:graphicData uri="http://schemas.openxmlformats.org/drawingml/2006/table">
            <a:tbl>
              <a:tblPr/>
              <a:tblGrid>
                <a:gridCol w="1047019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17478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382249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41839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88F8E51-C5AB-4986-B4CF-C581E126DEED}"/>
              </a:ext>
            </a:extLst>
          </p:cNvPr>
          <p:cNvSpPr/>
          <p:nvPr/>
        </p:nvSpPr>
        <p:spPr>
          <a:xfrm>
            <a:off x="8513509" y="1229031"/>
            <a:ext cx="2663190" cy="1769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85897D-347C-4577-881C-BC033B5CD759}"/>
              </a:ext>
            </a:extLst>
          </p:cNvPr>
          <p:cNvSpPr txBox="1">
            <a:spLocks/>
          </p:cNvSpPr>
          <p:nvPr/>
        </p:nvSpPr>
        <p:spPr>
          <a:xfrm>
            <a:off x="6456459" y="263455"/>
            <a:ext cx="519671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Exam Topics/Weightings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55B2B82-61B5-4935-BFAD-E2DAC86B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0"/>
            <a:ext cx="7808500" cy="1513059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Desktop Applications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B788C-BC56-4337-82D8-D168A401C0CF}"/>
              </a:ext>
            </a:extLst>
          </p:cNvPr>
          <p:cNvSpPr txBox="1">
            <a:spLocks noChangeArrowheads="1"/>
          </p:cNvSpPr>
          <p:nvPr/>
        </p:nvSpPr>
        <p:spPr>
          <a:xfrm>
            <a:off x="577703" y="1268773"/>
            <a:ext cx="9413789" cy="4320454"/>
          </a:xfrm>
          <a:prstGeom prst="rect">
            <a:avLst/>
          </a:prstGeom>
        </p:spPr>
        <p:txBody>
          <a:bodyPr vert="horz" wrap="square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7A4F0-FDD7-49EE-8233-8E7949CC0946}"/>
              </a:ext>
            </a:extLst>
          </p:cNvPr>
          <p:cNvSpPr txBox="1"/>
          <p:nvPr/>
        </p:nvSpPr>
        <p:spPr>
          <a:xfrm>
            <a:off x="163176" y="886953"/>
            <a:ext cx="6737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BF89B8-25B5-40D3-A218-83AC7336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73496"/>
              </p:ext>
            </p:extLst>
          </p:nvPr>
        </p:nvGraphicFramePr>
        <p:xfrm>
          <a:off x="638664" y="903925"/>
          <a:ext cx="10826712" cy="4754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08904">
                  <a:extLst>
                    <a:ext uri="{9D8B030D-6E8A-4147-A177-3AD203B41FA5}">
                      <a16:colId xmlns:a16="http://schemas.microsoft.com/office/drawing/2014/main" val="3378850251"/>
                    </a:ext>
                  </a:extLst>
                </a:gridCol>
                <a:gridCol w="3608904">
                  <a:extLst>
                    <a:ext uri="{9D8B030D-6E8A-4147-A177-3AD203B41FA5}">
                      <a16:colId xmlns:a16="http://schemas.microsoft.com/office/drawing/2014/main" val="3518404616"/>
                    </a:ext>
                  </a:extLst>
                </a:gridCol>
                <a:gridCol w="3608904">
                  <a:extLst>
                    <a:ext uri="{9D8B030D-6E8A-4147-A177-3AD203B41FA5}">
                      <a16:colId xmlns:a16="http://schemas.microsoft.com/office/drawing/2014/main" val="3346857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504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Adobe Illustrator, Corel Draw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Inkscape</a:t>
                      </a:r>
                      <a:r>
                        <a:rPr lang="en-US" sz="2000" dirty="0"/>
                        <a:t>, LibreOffice Draw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Vector Graphics (SVG files)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25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Adobe Photoshop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The 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Image Editing (PNG files)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393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Adobe Acrobat/Reader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Portable Documents (PDF)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2553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Google 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Google 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Browser (Chromium)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1379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ImageMagick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ImageMagick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CLI image conversion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31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Maya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3D Animation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401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Microsoft 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Calc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Spreadsheets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54731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Microsoft Outlook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Thunderbird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Email/Calendar/Tasks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861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Microsoft PowerPoint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Impress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Presentations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6273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Microsoft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Writer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2000" dirty="0"/>
                        <a:t>Word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1475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Notepad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Nano, vi/vim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Text Editors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613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FE20A8-5FCD-4D4E-9198-78E6B8C38513}"/>
              </a:ext>
            </a:extLst>
          </p:cNvPr>
          <p:cNvSpPr txBox="1"/>
          <p:nvPr/>
        </p:nvSpPr>
        <p:spPr>
          <a:xfrm>
            <a:off x="638664" y="5740214"/>
            <a:ext cx="723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1" u="none" strike="noStrike" kern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Office Suites: Microsoft Office  &gt;&gt; LibreOffice, OpenOffice &gt;&gt; both can read and write MS Office formats</a:t>
            </a:r>
            <a:endParaRPr lang="en-US" sz="1200" b="0" i="1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6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55B2B82-61B5-4935-BFAD-E2DAC86B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0"/>
            <a:ext cx="7808500" cy="1513059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Applications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B788C-BC56-4337-82D8-D168A401C0CF}"/>
              </a:ext>
            </a:extLst>
          </p:cNvPr>
          <p:cNvSpPr txBox="1">
            <a:spLocks noChangeArrowheads="1"/>
          </p:cNvSpPr>
          <p:nvPr/>
        </p:nvSpPr>
        <p:spPr>
          <a:xfrm>
            <a:off x="577703" y="1268773"/>
            <a:ext cx="9413789" cy="4320454"/>
          </a:xfrm>
          <a:prstGeom prst="rect">
            <a:avLst/>
          </a:prstGeom>
        </p:spPr>
        <p:txBody>
          <a:bodyPr vert="horz" wrap="square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7A4F0-FDD7-49EE-8233-8E7949CC0946}"/>
              </a:ext>
            </a:extLst>
          </p:cNvPr>
          <p:cNvSpPr txBox="1"/>
          <p:nvPr/>
        </p:nvSpPr>
        <p:spPr>
          <a:xfrm>
            <a:off x="163176" y="886953"/>
            <a:ext cx="6737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BF89B8-25B5-40D3-A218-83AC7336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36587"/>
              </p:ext>
            </p:extLst>
          </p:nvPr>
        </p:nvGraphicFramePr>
        <p:xfrm>
          <a:off x="1146646" y="1189490"/>
          <a:ext cx="10015340" cy="4108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007670">
                  <a:extLst>
                    <a:ext uri="{9D8B030D-6E8A-4147-A177-3AD203B41FA5}">
                      <a16:colId xmlns:a16="http://schemas.microsoft.com/office/drawing/2014/main" val="3378850251"/>
                    </a:ext>
                  </a:extLst>
                </a:gridCol>
                <a:gridCol w="5007670">
                  <a:extLst>
                    <a:ext uri="{9D8B030D-6E8A-4147-A177-3AD203B41FA5}">
                      <a16:colId xmlns:a16="http://schemas.microsoft.com/office/drawing/2014/main" val="3518404616"/>
                    </a:ext>
                  </a:extLst>
                </a:gridCol>
              </a:tblGrid>
              <a:tr h="47978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50487"/>
                  </a:ext>
                </a:extLst>
              </a:tr>
              <a:tr h="783724">
                <a:tc>
                  <a:txBody>
                    <a:bodyPr/>
                    <a:lstStyle/>
                    <a:p>
                      <a:pPr marL="0" lvl="1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Nextcloud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ownCloud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Content Management Systems (CMS) + NAS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252"/>
                  </a:ext>
                </a:extLst>
              </a:tr>
              <a:tr h="47978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Apache*,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Lighttpd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, NGINX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Webservers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39302"/>
                  </a:ext>
                </a:extLst>
              </a:tr>
              <a:tr h="71967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MariaDB/MySQL, 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Relational Databases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255343"/>
                  </a:ext>
                </a:extLst>
              </a:tr>
              <a:tr h="783724">
                <a:tc>
                  <a:txBody>
                    <a:bodyPr/>
                    <a:lstStyle/>
                    <a:p>
                      <a:pPr marL="0" lvl="1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Network File Systems (NFS)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Data sharing between Linux hosts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28760"/>
                  </a:ext>
                </a:extLst>
              </a:tr>
              <a:tr h="783724">
                <a:tc>
                  <a:txBody>
                    <a:bodyPr/>
                    <a:lstStyle/>
                    <a:p>
                      <a:pPr marL="0" lvl="1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Samba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Data sharing between Linux and Windows hosts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269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B19C31-C29F-471F-94DF-9B7052FCE9B4}"/>
              </a:ext>
            </a:extLst>
          </p:cNvPr>
          <p:cNvSpPr txBox="1"/>
          <p:nvPr/>
        </p:nvSpPr>
        <p:spPr>
          <a:xfrm>
            <a:off x="1146647" y="5463013"/>
            <a:ext cx="598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 Apache v1 was also known by the daemon name, httpd</a:t>
            </a:r>
          </a:p>
        </p:txBody>
      </p:sp>
    </p:spTree>
    <p:extLst>
      <p:ext uri="{BB962C8B-B14F-4D97-AF65-F5344CB8AC3E}">
        <p14:creationId xmlns:p14="http://schemas.microsoft.com/office/powerpoint/2010/main" val="1803324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55F5-A462-4B9C-A3AC-140602B1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9CAA40-CAE7-4B11-AB43-8301333D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1"/>
            <a:ext cx="7808500" cy="999460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35ECD-7E9F-441A-AC58-AABB861ABCEC}"/>
              </a:ext>
            </a:extLst>
          </p:cNvPr>
          <p:cNvSpPr txBox="1"/>
          <p:nvPr/>
        </p:nvSpPr>
        <p:spPr>
          <a:xfrm>
            <a:off x="1168179" y="4654242"/>
            <a:ext cx="10640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Source Code generally written in text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Compiled languages: source code converted to binary machine code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Interpreted languages: source code executed at run time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1F15514-AAD4-4BB1-A88B-48C43425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72660"/>
              </p:ext>
            </p:extLst>
          </p:nvPr>
        </p:nvGraphicFramePr>
        <p:xfrm>
          <a:off x="1216899" y="967929"/>
          <a:ext cx="9758201" cy="3657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77828">
                  <a:extLst>
                    <a:ext uri="{9D8B030D-6E8A-4147-A177-3AD203B41FA5}">
                      <a16:colId xmlns:a16="http://schemas.microsoft.com/office/drawing/2014/main" val="3378850251"/>
                    </a:ext>
                  </a:extLst>
                </a:gridCol>
                <a:gridCol w="7680373">
                  <a:extLst>
                    <a:ext uri="{9D8B030D-6E8A-4147-A177-3AD203B41FA5}">
                      <a16:colId xmlns:a16="http://schemas.microsoft.com/office/drawing/2014/main" val="351840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5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mostly used in web 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closely related with operating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3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programs written in this language are portable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25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Perl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used to process text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2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scripting, interactive interface to run other programs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2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server-side scripting language to generate web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89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popular, easy to use, common in cybersecurity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69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55B2B82-61B5-4935-BFAD-E2DAC86B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0"/>
            <a:ext cx="9919608" cy="1513059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Updating Your System (Package Management) [7]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B788C-BC56-4337-82D8-D168A401C0CF}"/>
              </a:ext>
            </a:extLst>
          </p:cNvPr>
          <p:cNvSpPr txBox="1">
            <a:spLocks noChangeArrowheads="1"/>
          </p:cNvSpPr>
          <p:nvPr/>
        </p:nvSpPr>
        <p:spPr>
          <a:xfrm>
            <a:off x="577703" y="1268773"/>
            <a:ext cx="9413789" cy="4320454"/>
          </a:xfrm>
          <a:prstGeom prst="rect">
            <a:avLst/>
          </a:prstGeom>
        </p:spPr>
        <p:txBody>
          <a:bodyPr vert="horz" wrap="square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Linux Package Manager Explanation">
            <a:extLst>
              <a:ext uri="{FF2B5EF4-FFF2-40B4-BE49-F238E27FC236}">
                <a16:creationId xmlns:a16="http://schemas.microsoft.com/office/drawing/2014/main" id="{EC362880-F10B-4D30-B31B-B4165CF8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4" y="1085892"/>
            <a:ext cx="8299966" cy="46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70B7AD-B959-4499-93A2-F8F573AB01C6}"/>
              </a:ext>
            </a:extLst>
          </p:cNvPr>
          <p:cNvSpPr txBox="1"/>
          <p:nvPr/>
        </p:nvSpPr>
        <p:spPr>
          <a:xfrm>
            <a:off x="577704" y="635590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Prakash, “What Is A Package Manager In Linux? How Does It Work?,” It’s FOSS, 04-Oct-2020. [Online]. Available: https://itsfoss.com/package-manager/. [Accessed: 05-Dec-2021]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85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1.0.2123"/>
  <p:tag name="SLIDO_PRESENTATION_ID" val="00000000-0000-0000-0000-000000000000"/>
  <p:tag name="SLIDO_EVENT_UUID" val="b2088182-d289-4719-9e58-28f8666ba0a6"/>
  <p:tag name="SLIDO_EVENT_SECTION_UUID" val="84d2034f-4efa-4b35-8812-ec71d0479303"/>
</p:tagLst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31481</TotalTime>
  <Words>2247</Words>
  <Application>Microsoft Office PowerPoint</Application>
  <PresentationFormat>Widescreen</PresentationFormat>
  <Paragraphs>291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Arial</vt:lpstr>
      <vt:lpstr>Calibri</vt:lpstr>
      <vt:lpstr>Open Sans</vt:lpstr>
      <vt:lpstr>Wingdings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1.2 Major Open-Source Applications</vt:lpstr>
      <vt:lpstr>PowerPoint Presentation</vt:lpstr>
      <vt:lpstr>About the Linux Essentials v1.6 [1]</vt:lpstr>
      <vt:lpstr>PowerPoint Presentation</vt:lpstr>
      <vt:lpstr>1.2 Major Open-Source Applications [6]</vt:lpstr>
      <vt:lpstr> Desktop Applications</vt:lpstr>
      <vt:lpstr> Server Applications</vt:lpstr>
      <vt:lpstr> Development Languages</vt:lpstr>
      <vt:lpstr> Updating Your System (Package Management) [7]</vt:lpstr>
      <vt:lpstr> Package Managers</vt:lpstr>
      <vt:lpstr>PowerPoint Presentation</vt:lpstr>
      <vt:lpstr>PowerPoint Presentation</vt:lpstr>
      <vt:lpstr>What Questions Do you Have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411</cp:revision>
  <dcterms:created xsi:type="dcterms:W3CDTF">2021-06-27T13:01:38Z</dcterms:created>
  <dcterms:modified xsi:type="dcterms:W3CDTF">2021-12-05T18:59:56Z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0.21.0.2123</vt:lpwstr>
  </property>
</Properties>
</file>