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theme/theme1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3.xml" ContentType="application/vnd.openxmlformats-officedocument.theme+xml"/>
  <Override PartName="/ppt/slideLayouts/slideLayout34.xml" ContentType="application/vnd.openxmlformats-officedocument.presentationml.slideLayout+xml"/>
  <Override PartName="/ppt/theme/theme14.xml" ContentType="application/vnd.openxmlformats-officedocument.theme+xml"/>
  <Override PartName="/ppt/slideLayouts/slideLayout3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8"/>
  </p:notesMasterIdLst>
  <p:sldIdLst>
    <p:sldId id="256" r:id="rId16"/>
    <p:sldId id="266" r:id="rId17"/>
    <p:sldId id="262" r:id="rId18"/>
    <p:sldId id="376" r:id="rId19"/>
    <p:sldId id="305" r:id="rId20"/>
    <p:sldId id="359" r:id="rId21"/>
    <p:sldId id="373" r:id="rId22"/>
    <p:sldId id="377" r:id="rId23"/>
    <p:sldId id="374" r:id="rId24"/>
    <p:sldId id="371" r:id="rId25"/>
    <p:sldId id="330" r:id="rId26"/>
    <p:sldId id="257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53515" autoAdjust="0"/>
  </p:normalViewPr>
  <p:slideViewPr>
    <p:cSldViewPr snapToGrid="0" snapToObjects="1">
      <p:cViewPr varScale="1">
        <p:scale>
          <a:sx n="72" d="100"/>
          <a:sy n="72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19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E662A-B887-42C5-9BAC-C8DB5014A7FA}" type="doc">
      <dgm:prSet loTypeId="urn:microsoft.com/office/officeart/2005/8/layout/cycle2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D661B2-DDC7-42A6-9800-52808D8DDCAD}">
      <dgm:prSet phldrT="[Text]"/>
      <dgm:spPr>
        <a:solidFill>
          <a:schemeClr val="accent2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1. The Linux Community and Careers in Open Source</a:t>
          </a:r>
        </a:p>
      </dgm:t>
    </dgm:pt>
    <dgm:pt modelId="{EAB487E5-9166-43F0-8639-10648173CF3F}" type="parTrans" cxnId="{07F33479-BEB2-4839-AE66-AEAA9AF169A9}">
      <dgm:prSet/>
      <dgm:spPr/>
      <dgm:t>
        <a:bodyPr/>
        <a:lstStyle/>
        <a:p>
          <a:endParaRPr lang="en-US"/>
        </a:p>
      </dgm:t>
    </dgm:pt>
    <dgm:pt modelId="{C28135CF-C2F7-436E-9C36-46C5E49CFDB3}" type="sibTrans" cxnId="{07F33479-BEB2-4839-AE66-AEAA9AF169A9}">
      <dgm:prSet custT="1"/>
      <dgm:spPr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AAA92B3-9E09-4978-90AB-BEE61C89F181}">
      <dgm:prSet phldrT="[Text]"/>
      <dgm:spPr>
        <a:solidFill>
          <a:schemeClr val="accent5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4. The Linux Operating System</a:t>
          </a:r>
        </a:p>
      </dgm:t>
    </dgm:pt>
    <dgm:pt modelId="{1E2E41C6-5DEA-43BD-BA3E-C0BD7C3D1B03}" type="parTrans" cxnId="{F412A853-0524-4471-A394-33CA24F5C5AE}">
      <dgm:prSet/>
      <dgm:spPr/>
      <dgm:t>
        <a:bodyPr/>
        <a:lstStyle/>
        <a:p>
          <a:endParaRPr lang="en-US"/>
        </a:p>
      </dgm:t>
    </dgm:pt>
    <dgm:pt modelId="{CD68C48D-8163-4E95-8EFD-6E9D7A81A607}" type="sibTrans" cxnId="{F412A853-0524-4471-A394-33CA24F5C5AE}">
      <dgm:prSet custT="1"/>
      <dgm:spPr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BD6B979-7B4C-43F9-B273-82CB86923D15}">
      <dgm:prSet phldrT="[Text]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5. Security and File Permissions</a:t>
          </a:r>
        </a:p>
      </dgm:t>
    </dgm:pt>
    <dgm:pt modelId="{97FEA3D0-456E-4F28-B74A-951D7F0EFC3E}" type="parTrans" cxnId="{0C55B2EE-D76E-46B5-8AB0-BB88C2BC8249}">
      <dgm:prSet/>
      <dgm:spPr/>
      <dgm:t>
        <a:bodyPr/>
        <a:lstStyle/>
        <a:p>
          <a:endParaRPr lang="en-US"/>
        </a:p>
      </dgm:t>
    </dgm:pt>
    <dgm:pt modelId="{D70EA561-E163-45D1-AB03-B61CA16D5999}" type="sibTrans" cxnId="{0C55B2EE-D76E-46B5-8AB0-BB88C2BC8249}">
      <dgm:prSet custT="1"/>
      <dgm:spPr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38F3591-1DEB-4DDA-BC33-87E7FB4A2C5A}">
      <dgm:prSet/>
      <dgm:spPr>
        <a:solidFill>
          <a:schemeClr val="accent5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3. The Power of the Command Line</a:t>
          </a:r>
        </a:p>
      </dgm:t>
    </dgm:pt>
    <dgm:pt modelId="{FDD7ED6C-E94D-4A34-BD76-D6A2EEDDCDA3}" type="parTrans" cxnId="{3595D418-D850-4347-AAB1-A8D4A46C72B3}">
      <dgm:prSet/>
      <dgm:spPr/>
      <dgm:t>
        <a:bodyPr/>
        <a:lstStyle/>
        <a:p>
          <a:endParaRPr lang="en-US"/>
        </a:p>
      </dgm:t>
    </dgm:pt>
    <dgm:pt modelId="{304A116E-85F3-4B84-8724-4236988902B5}" type="sibTrans" cxnId="{3595D418-D850-4347-AAB1-A8D4A46C72B3}">
      <dgm:prSet custT="1"/>
      <dgm:spPr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865A374-304A-45F6-BAB9-321E002DCB17}">
      <dgm:prSet/>
      <dgm:spPr>
        <a:solidFill>
          <a:schemeClr val="accent5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2. Finding Your Way on a Linux System</a:t>
          </a:r>
        </a:p>
      </dgm:t>
    </dgm:pt>
    <dgm:pt modelId="{FC905CFC-27FE-4858-BFFC-C52EBA49670E}" type="parTrans" cxnId="{DE7AE6F2-6FE5-441E-9C3F-FFADFCF29CDE}">
      <dgm:prSet/>
      <dgm:spPr/>
      <dgm:t>
        <a:bodyPr/>
        <a:lstStyle/>
        <a:p>
          <a:endParaRPr lang="en-US"/>
        </a:p>
      </dgm:t>
    </dgm:pt>
    <dgm:pt modelId="{CF2C0F90-733E-4DAF-AFB8-FF3D5FC1BCF7}" type="sibTrans" cxnId="{DE7AE6F2-6FE5-441E-9C3F-FFADFCF29CDE}">
      <dgm:prSet custT="1"/>
      <dgm:spPr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39FD8DF-07FB-48E3-BDAF-CE0CB4BF1727}" type="pres">
      <dgm:prSet presAssocID="{610E662A-B887-42C5-9BAC-C8DB5014A7FA}" presName="cycle" presStyleCnt="0">
        <dgm:presLayoutVars>
          <dgm:dir/>
          <dgm:resizeHandles val="exact"/>
        </dgm:presLayoutVars>
      </dgm:prSet>
      <dgm:spPr/>
    </dgm:pt>
    <dgm:pt modelId="{8F62D5E7-65C9-46DF-858E-912C24AD6F2A}" type="pres">
      <dgm:prSet presAssocID="{DFD661B2-DDC7-42A6-9800-52808D8DDCAD}" presName="node" presStyleLbl="node1" presStyleIdx="0" presStyleCnt="5">
        <dgm:presLayoutVars>
          <dgm:bulletEnabled val="1"/>
        </dgm:presLayoutVars>
      </dgm:prSet>
      <dgm:spPr/>
    </dgm:pt>
    <dgm:pt modelId="{65E64932-EF33-499C-8833-5FD9FA81DB9E}" type="pres">
      <dgm:prSet presAssocID="{C28135CF-C2F7-436E-9C36-46C5E49CFDB3}" presName="sibTrans" presStyleLbl="sibTrans2D1" presStyleIdx="0" presStyleCnt="5"/>
      <dgm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</dgm:spPr>
    </dgm:pt>
    <dgm:pt modelId="{2E339394-F4E8-488E-9FB7-D45F4D7AA198}" type="pres">
      <dgm:prSet presAssocID="{C28135CF-C2F7-436E-9C36-46C5E49CFDB3}" presName="connectorText" presStyleLbl="sibTrans2D1" presStyleIdx="0" presStyleCnt="5"/>
      <dgm:spPr/>
    </dgm:pt>
    <dgm:pt modelId="{005DCAF3-6BD4-4C50-8EBD-686D2740CD33}" type="pres">
      <dgm:prSet presAssocID="{1865A374-304A-45F6-BAB9-321E002DCB17}" presName="node" presStyleLbl="node1" presStyleIdx="1" presStyleCnt="5">
        <dgm:presLayoutVars>
          <dgm:bulletEnabled val="1"/>
        </dgm:presLayoutVars>
      </dgm:prSet>
      <dgm:spPr/>
    </dgm:pt>
    <dgm:pt modelId="{B989DFD9-C7AE-4CA0-8332-EB1192EB2BBF}" type="pres">
      <dgm:prSet presAssocID="{CF2C0F90-733E-4DAF-AFB8-FF3D5FC1BCF7}" presName="sibTrans" presStyleLbl="sibTrans2D1" presStyleIdx="1" presStyleCnt="5"/>
      <dgm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</dgm:spPr>
    </dgm:pt>
    <dgm:pt modelId="{45441442-C8AD-49F6-A92A-D821504EFDC8}" type="pres">
      <dgm:prSet presAssocID="{CF2C0F90-733E-4DAF-AFB8-FF3D5FC1BCF7}" presName="connectorText" presStyleLbl="sibTrans2D1" presStyleIdx="1" presStyleCnt="5"/>
      <dgm:spPr/>
    </dgm:pt>
    <dgm:pt modelId="{5FF304D3-0720-46D1-8FFB-EA8E47DB1D5A}" type="pres">
      <dgm:prSet presAssocID="{C38F3591-1DEB-4DDA-BC33-87E7FB4A2C5A}" presName="node" presStyleLbl="node1" presStyleIdx="2" presStyleCnt="5">
        <dgm:presLayoutVars>
          <dgm:bulletEnabled val="1"/>
        </dgm:presLayoutVars>
      </dgm:prSet>
      <dgm:spPr/>
    </dgm:pt>
    <dgm:pt modelId="{B93B6EEA-F6E3-4D98-A869-386B345542B0}" type="pres">
      <dgm:prSet presAssocID="{304A116E-85F3-4B84-8724-4236988902B5}" presName="sibTrans" presStyleLbl="sibTrans2D1" presStyleIdx="2" presStyleCnt="5"/>
      <dgm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</dgm:spPr>
    </dgm:pt>
    <dgm:pt modelId="{9EF7B1C6-0684-4825-B327-C07F96DFC6E0}" type="pres">
      <dgm:prSet presAssocID="{304A116E-85F3-4B84-8724-4236988902B5}" presName="connectorText" presStyleLbl="sibTrans2D1" presStyleIdx="2" presStyleCnt="5"/>
      <dgm:spPr/>
    </dgm:pt>
    <dgm:pt modelId="{D8F7953F-80CD-464C-A709-648589A28D52}" type="pres">
      <dgm:prSet presAssocID="{BAAA92B3-9E09-4978-90AB-BEE61C89F181}" presName="node" presStyleLbl="node1" presStyleIdx="3" presStyleCnt="5">
        <dgm:presLayoutVars>
          <dgm:bulletEnabled val="1"/>
        </dgm:presLayoutVars>
      </dgm:prSet>
      <dgm:spPr/>
    </dgm:pt>
    <dgm:pt modelId="{51F6604A-BCEC-4A34-ADFD-188A3E9B0AC8}" type="pres">
      <dgm:prSet presAssocID="{CD68C48D-8163-4E95-8EFD-6E9D7A81A607}" presName="sibTrans" presStyleLbl="sibTrans2D1" presStyleIdx="3" presStyleCnt="5"/>
      <dgm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</dgm:spPr>
    </dgm:pt>
    <dgm:pt modelId="{A34C05CD-C15A-495B-8147-C9B6D3BBE86D}" type="pres">
      <dgm:prSet presAssocID="{CD68C48D-8163-4E95-8EFD-6E9D7A81A607}" presName="connectorText" presStyleLbl="sibTrans2D1" presStyleIdx="3" presStyleCnt="5"/>
      <dgm:spPr/>
    </dgm:pt>
    <dgm:pt modelId="{713C4611-8C3D-4FBB-B30E-CEFFDB89577B}" type="pres">
      <dgm:prSet presAssocID="{0BD6B979-7B4C-43F9-B273-82CB86923D15}" presName="node" presStyleLbl="node1" presStyleIdx="4" presStyleCnt="5">
        <dgm:presLayoutVars>
          <dgm:bulletEnabled val="1"/>
        </dgm:presLayoutVars>
      </dgm:prSet>
      <dgm:spPr/>
    </dgm:pt>
    <dgm:pt modelId="{666C474A-0E9B-4649-96D4-957FF83276EE}" type="pres">
      <dgm:prSet presAssocID="{D70EA561-E163-45D1-AB03-B61CA16D5999}" presName="sibTrans" presStyleLbl="sibTrans2D1" presStyleIdx="4" presStyleCnt="5"/>
      <dgm:spPr>
        <a:xfrm rot="19440000">
          <a:off x="2957122" y="1271817"/>
          <a:ext cx="435179" cy="552287"/>
        </a:xfrm>
        <a:prstGeom prst="rightArrow">
          <a:avLst>
            <a:gd name="adj1" fmla="val 60000"/>
            <a:gd name="adj2" fmla="val 50000"/>
          </a:avLst>
        </a:prstGeom>
      </dgm:spPr>
    </dgm:pt>
    <dgm:pt modelId="{15C45450-2B43-4225-8813-5CB4486ECB63}" type="pres">
      <dgm:prSet presAssocID="{D70EA561-E163-45D1-AB03-B61CA16D5999}" presName="connectorText" presStyleLbl="sibTrans2D1" presStyleIdx="4" presStyleCnt="5"/>
      <dgm:spPr/>
    </dgm:pt>
  </dgm:ptLst>
  <dgm:cxnLst>
    <dgm:cxn modelId="{3595D418-D850-4347-AAB1-A8D4A46C72B3}" srcId="{610E662A-B887-42C5-9BAC-C8DB5014A7FA}" destId="{C38F3591-1DEB-4DDA-BC33-87E7FB4A2C5A}" srcOrd="2" destOrd="0" parTransId="{FDD7ED6C-E94D-4A34-BD76-D6A2EEDDCDA3}" sibTransId="{304A116E-85F3-4B84-8724-4236988902B5}"/>
    <dgm:cxn modelId="{4F9B1619-0983-4DE1-941E-FD9F1A8B7F51}" type="presOf" srcId="{CD68C48D-8163-4E95-8EFD-6E9D7A81A607}" destId="{A34C05CD-C15A-495B-8147-C9B6D3BBE86D}" srcOrd="1" destOrd="0" presId="urn:microsoft.com/office/officeart/2005/8/layout/cycle2"/>
    <dgm:cxn modelId="{F67CA833-5168-4A54-89F9-0D4C9320F318}" type="presOf" srcId="{BAAA92B3-9E09-4978-90AB-BEE61C89F181}" destId="{D8F7953F-80CD-464C-A709-648589A28D52}" srcOrd="0" destOrd="0" presId="urn:microsoft.com/office/officeart/2005/8/layout/cycle2"/>
    <dgm:cxn modelId="{F9BD0337-DEDA-4367-8BD2-7CDAFBF4592D}" type="presOf" srcId="{CF2C0F90-733E-4DAF-AFB8-FF3D5FC1BCF7}" destId="{45441442-C8AD-49F6-A92A-D821504EFDC8}" srcOrd="1" destOrd="0" presId="urn:microsoft.com/office/officeart/2005/8/layout/cycle2"/>
    <dgm:cxn modelId="{856FA63B-77C4-4D21-A174-325EAC5E6D77}" type="presOf" srcId="{C28135CF-C2F7-436E-9C36-46C5E49CFDB3}" destId="{2E339394-F4E8-488E-9FB7-D45F4D7AA198}" srcOrd="1" destOrd="0" presId="urn:microsoft.com/office/officeart/2005/8/layout/cycle2"/>
    <dgm:cxn modelId="{E256A149-6D1F-4F8A-9439-55AD30D9A4E9}" type="presOf" srcId="{1865A374-304A-45F6-BAB9-321E002DCB17}" destId="{005DCAF3-6BD4-4C50-8EBD-686D2740CD33}" srcOrd="0" destOrd="0" presId="urn:microsoft.com/office/officeart/2005/8/layout/cycle2"/>
    <dgm:cxn modelId="{5825CA4B-C618-4B6D-A7EA-0634C059FD2C}" type="presOf" srcId="{304A116E-85F3-4B84-8724-4236988902B5}" destId="{B93B6EEA-F6E3-4D98-A869-386B345542B0}" srcOrd="0" destOrd="0" presId="urn:microsoft.com/office/officeart/2005/8/layout/cycle2"/>
    <dgm:cxn modelId="{ADBEB772-B33B-469E-A8C9-193961E6995D}" type="presOf" srcId="{DFD661B2-DDC7-42A6-9800-52808D8DDCAD}" destId="{8F62D5E7-65C9-46DF-858E-912C24AD6F2A}" srcOrd="0" destOrd="0" presId="urn:microsoft.com/office/officeart/2005/8/layout/cycle2"/>
    <dgm:cxn modelId="{47996753-DC12-472C-86BB-54B405F31DDB}" type="presOf" srcId="{CD68C48D-8163-4E95-8EFD-6E9D7A81A607}" destId="{51F6604A-BCEC-4A34-ADFD-188A3E9B0AC8}" srcOrd="0" destOrd="0" presId="urn:microsoft.com/office/officeart/2005/8/layout/cycle2"/>
    <dgm:cxn modelId="{F412A853-0524-4471-A394-33CA24F5C5AE}" srcId="{610E662A-B887-42C5-9BAC-C8DB5014A7FA}" destId="{BAAA92B3-9E09-4978-90AB-BEE61C89F181}" srcOrd="3" destOrd="0" parTransId="{1E2E41C6-5DEA-43BD-BA3E-C0BD7C3D1B03}" sibTransId="{CD68C48D-8163-4E95-8EFD-6E9D7A81A607}"/>
    <dgm:cxn modelId="{3856D473-C340-4A57-9BC3-89DDE4B901DD}" type="presOf" srcId="{0BD6B979-7B4C-43F9-B273-82CB86923D15}" destId="{713C4611-8C3D-4FBB-B30E-CEFFDB89577B}" srcOrd="0" destOrd="0" presId="urn:microsoft.com/office/officeart/2005/8/layout/cycle2"/>
    <dgm:cxn modelId="{07F33479-BEB2-4839-AE66-AEAA9AF169A9}" srcId="{610E662A-B887-42C5-9BAC-C8DB5014A7FA}" destId="{DFD661B2-DDC7-42A6-9800-52808D8DDCAD}" srcOrd="0" destOrd="0" parTransId="{EAB487E5-9166-43F0-8639-10648173CF3F}" sibTransId="{C28135CF-C2F7-436E-9C36-46C5E49CFDB3}"/>
    <dgm:cxn modelId="{F75FCE7A-75E8-4379-8BFB-802D988C509E}" type="presOf" srcId="{CF2C0F90-733E-4DAF-AFB8-FF3D5FC1BCF7}" destId="{B989DFD9-C7AE-4CA0-8332-EB1192EB2BBF}" srcOrd="0" destOrd="0" presId="urn:microsoft.com/office/officeart/2005/8/layout/cycle2"/>
    <dgm:cxn modelId="{F06C7F95-526E-4D50-8A38-ACC1419D51BE}" type="presOf" srcId="{304A116E-85F3-4B84-8724-4236988902B5}" destId="{9EF7B1C6-0684-4825-B327-C07F96DFC6E0}" srcOrd="1" destOrd="0" presId="urn:microsoft.com/office/officeart/2005/8/layout/cycle2"/>
    <dgm:cxn modelId="{21FB9E97-BDD9-480F-ADB0-1E0F49E60127}" type="presOf" srcId="{610E662A-B887-42C5-9BAC-C8DB5014A7FA}" destId="{239FD8DF-07FB-48E3-BDAF-CE0CB4BF1727}" srcOrd="0" destOrd="0" presId="urn:microsoft.com/office/officeart/2005/8/layout/cycle2"/>
    <dgm:cxn modelId="{5803229C-DA94-4B78-B907-AC09F23E2C2B}" type="presOf" srcId="{D70EA561-E163-45D1-AB03-B61CA16D5999}" destId="{15C45450-2B43-4225-8813-5CB4486ECB63}" srcOrd="1" destOrd="0" presId="urn:microsoft.com/office/officeart/2005/8/layout/cycle2"/>
    <dgm:cxn modelId="{D6BFFAA7-27B5-4CF5-9C1C-BA086AF845AE}" type="presOf" srcId="{C28135CF-C2F7-436E-9C36-46C5E49CFDB3}" destId="{65E64932-EF33-499C-8833-5FD9FA81DB9E}" srcOrd="0" destOrd="0" presId="urn:microsoft.com/office/officeart/2005/8/layout/cycle2"/>
    <dgm:cxn modelId="{FFD4A4E8-D9DC-46BD-851F-14C0CF0AB991}" type="presOf" srcId="{D70EA561-E163-45D1-AB03-B61CA16D5999}" destId="{666C474A-0E9B-4649-96D4-957FF83276EE}" srcOrd="0" destOrd="0" presId="urn:microsoft.com/office/officeart/2005/8/layout/cycle2"/>
    <dgm:cxn modelId="{0C55B2EE-D76E-46B5-8AB0-BB88C2BC8249}" srcId="{610E662A-B887-42C5-9BAC-C8DB5014A7FA}" destId="{0BD6B979-7B4C-43F9-B273-82CB86923D15}" srcOrd="4" destOrd="0" parTransId="{97FEA3D0-456E-4F28-B74A-951D7F0EFC3E}" sibTransId="{D70EA561-E163-45D1-AB03-B61CA16D5999}"/>
    <dgm:cxn modelId="{DE7AE6F2-6FE5-441E-9C3F-FFADFCF29CDE}" srcId="{610E662A-B887-42C5-9BAC-C8DB5014A7FA}" destId="{1865A374-304A-45F6-BAB9-321E002DCB17}" srcOrd="1" destOrd="0" parTransId="{FC905CFC-27FE-4858-BFFC-C52EBA49670E}" sibTransId="{CF2C0F90-733E-4DAF-AFB8-FF3D5FC1BCF7}"/>
    <dgm:cxn modelId="{54BEDDFC-EE9C-41E4-ADBA-646264E57474}" type="presOf" srcId="{C38F3591-1DEB-4DDA-BC33-87E7FB4A2C5A}" destId="{5FF304D3-0720-46D1-8FFB-EA8E47DB1D5A}" srcOrd="0" destOrd="0" presId="urn:microsoft.com/office/officeart/2005/8/layout/cycle2"/>
    <dgm:cxn modelId="{6277BE48-29B0-4B71-AFD0-C36CCE6135A7}" type="presParOf" srcId="{239FD8DF-07FB-48E3-BDAF-CE0CB4BF1727}" destId="{8F62D5E7-65C9-46DF-858E-912C24AD6F2A}" srcOrd="0" destOrd="0" presId="urn:microsoft.com/office/officeart/2005/8/layout/cycle2"/>
    <dgm:cxn modelId="{074843E3-6DD5-4D07-A1C2-C9C150CE32C7}" type="presParOf" srcId="{239FD8DF-07FB-48E3-BDAF-CE0CB4BF1727}" destId="{65E64932-EF33-499C-8833-5FD9FA81DB9E}" srcOrd="1" destOrd="0" presId="urn:microsoft.com/office/officeart/2005/8/layout/cycle2"/>
    <dgm:cxn modelId="{7407B38E-9691-4456-82DB-29A7DD009A02}" type="presParOf" srcId="{65E64932-EF33-499C-8833-5FD9FA81DB9E}" destId="{2E339394-F4E8-488E-9FB7-D45F4D7AA198}" srcOrd="0" destOrd="0" presId="urn:microsoft.com/office/officeart/2005/8/layout/cycle2"/>
    <dgm:cxn modelId="{E8DA82B4-A15D-47BC-937E-A38D34C9AFEA}" type="presParOf" srcId="{239FD8DF-07FB-48E3-BDAF-CE0CB4BF1727}" destId="{005DCAF3-6BD4-4C50-8EBD-686D2740CD33}" srcOrd="2" destOrd="0" presId="urn:microsoft.com/office/officeart/2005/8/layout/cycle2"/>
    <dgm:cxn modelId="{7BBB247B-13AE-4CD8-855C-11F5CF2667DA}" type="presParOf" srcId="{239FD8DF-07FB-48E3-BDAF-CE0CB4BF1727}" destId="{B989DFD9-C7AE-4CA0-8332-EB1192EB2BBF}" srcOrd="3" destOrd="0" presId="urn:microsoft.com/office/officeart/2005/8/layout/cycle2"/>
    <dgm:cxn modelId="{EDD14A88-EB20-47F9-A099-5ABBC8D2FBE6}" type="presParOf" srcId="{B989DFD9-C7AE-4CA0-8332-EB1192EB2BBF}" destId="{45441442-C8AD-49F6-A92A-D821504EFDC8}" srcOrd="0" destOrd="0" presId="urn:microsoft.com/office/officeart/2005/8/layout/cycle2"/>
    <dgm:cxn modelId="{E73DCA14-2FB0-451A-86ED-4B4F2436022C}" type="presParOf" srcId="{239FD8DF-07FB-48E3-BDAF-CE0CB4BF1727}" destId="{5FF304D3-0720-46D1-8FFB-EA8E47DB1D5A}" srcOrd="4" destOrd="0" presId="urn:microsoft.com/office/officeart/2005/8/layout/cycle2"/>
    <dgm:cxn modelId="{9A91C705-F5FE-4516-833C-553FD04EFD79}" type="presParOf" srcId="{239FD8DF-07FB-48E3-BDAF-CE0CB4BF1727}" destId="{B93B6EEA-F6E3-4D98-A869-386B345542B0}" srcOrd="5" destOrd="0" presId="urn:microsoft.com/office/officeart/2005/8/layout/cycle2"/>
    <dgm:cxn modelId="{5D7B04EF-789B-474B-924D-CB97C99C6BB5}" type="presParOf" srcId="{B93B6EEA-F6E3-4D98-A869-386B345542B0}" destId="{9EF7B1C6-0684-4825-B327-C07F96DFC6E0}" srcOrd="0" destOrd="0" presId="urn:microsoft.com/office/officeart/2005/8/layout/cycle2"/>
    <dgm:cxn modelId="{7CB16BF1-8FD5-4299-97E4-BCFDEC89EE93}" type="presParOf" srcId="{239FD8DF-07FB-48E3-BDAF-CE0CB4BF1727}" destId="{D8F7953F-80CD-464C-A709-648589A28D52}" srcOrd="6" destOrd="0" presId="urn:microsoft.com/office/officeart/2005/8/layout/cycle2"/>
    <dgm:cxn modelId="{7C36D431-4253-4072-8B55-3823EA2E8888}" type="presParOf" srcId="{239FD8DF-07FB-48E3-BDAF-CE0CB4BF1727}" destId="{51F6604A-BCEC-4A34-ADFD-188A3E9B0AC8}" srcOrd="7" destOrd="0" presId="urn:microsoft.com/office/officeart/2005/8/layout/cycle2"/>
    <dgm:cxn modelId="{BE76EBD0-73A2-4A02-94F0-F68162B4B249}" type="presParOf" srcId="{51F6604A-BCEC-4A34-ADFD-188A3E9B0AC8}" destId="{A34C05CD-C15A-495B-8147-C9B6D3BBE86D}" srcOrd="0" destOrd="0" presId="urn:microsoft.com/office/officeart/2005/8/layout/cycle2"/>
    <dgm:cxn modelId="{92778280-1177-405B-8D2D-7A1305395A75}" type="presParOf" srcId="{239FD8DF-07FB-48E3-BDAF-CE0CB4BF1727}" destId="{713C4611-8C3D-4FBB-B30E-CEFFDB89577B}" srcOrd="8" destOrd="0" presId="urn:microsoft.com/office/officeart/2005/8/layout/cycle2"/>
    <dgm:cxn modelId="{DAB915D9-8755-4D3E-A86B-A2337D5CBD69}" type="presParOf" srcId="{239FD8DF-07FB-48E3-BDAF-CE0CB4BF1727}" destId="{666C474A-0E9B-4649-96D4-957FF83276EE}" srcOrd="9" destOrd="0" presId="urn:microsoft.com/office/officeart/2005/8/layout/cycle2"/>
    <dgm:cxn modelId="{A5AE764F-6E3E-42CA-AC56-AC4B8AEB8CA8}" type="presParOf" srcId="{666C474A-0E9B-4649-96D4-957FF83276EE}" destId="{15C45450-2B43-4225-8813-5CB4486ECB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2D5E7-65C9-46DF-858E-912C24AD6F2A}">
      <dsp:nvSpPr>
        <dsp:cNvPr id="0" name=""/>
        <dsp:cNvSpPr/>
      </dsp:nvSpPr>
      <dsp:spPr>
        <a:xfrm>
          <a:off x="3360553" y="276"/>
          <a:ext cx="1636407" cy="1636407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1. The Linux Community and Careers in Open Source</a:t>
          </a:r>
        </a:p>
      </dsp:txBody>
      <dsp:txXfrm>
        <a:off x="3600199" y="239922"/>
        <a:ext cx="1157115" cy="1157115"/>
      </dsp:txXfrm>
    </dsp:sp>
    <dsp:sp modelId="{65E64932-EF33-499C-8833-5FD9FA81DB9E}">
      <dsp:nvSpPr>
        <dsp:cNvPr id="0" name=""/>
        <dsp:cNvSpPr/>
      </dsp:nvSpPr>
      <dsp:spPr>
        <a:xfrm rot="2160000">
          <a:off x="4945283" y="1257339"/>
          <a:ext cx="435179" cy="552287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957750" y="1329427"/>
        <a:ext cx="304625" cy="331373"/>
      </dsp:txXfrm>
    </dsp:sp>
    <dsp:sp modelId="{005DCAF3-6BD4-4C50-8EBD-686D2740CD33}">
      <dsp:nvSpPr>
        <dsp:cNvPr id="0" name=""/>
        <dsp:cNvSpPr/>
      </dsp:nvSpPr>
      <dsp:spPr>
        <a:xfrm>
          <a:off x="5348713" y="1444759"/>
          <a:ext cx="1636407" cy="1636407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2. Finding Your Way on a Linux System</a:t>
          </a:r>
        </a:p>
      </dsp:txBody>
      <dsp:txXfrm>
        <a:off x="5588359" y="1684405"/>
        <a:ext cx="1157115" cy="1157115"/>
      </dsp:txXfrm>
    </dsp:sp>
    <dsp:sp modelId="{B989DFD9-C7AE-4CA0-8332-EB1192EB2BBF}">
      <dsp:nvSpPr>
        <dsp:cNvPr id="0" name=""/>
        <dsp:cNvSpPr/>
      </dsp:nvSpPr>
      <dsp:spPr>
        <a:xfrm rot="6480000">
          <a:off x="5573428" y="3143717"/>
          <a:ext cx="435179" cy="552287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5658877" y="3192092"/>
        <a:ext cx="304625" cy="331373"/>
      </dsp:txXfrm>
    </dsp:sp>
    <dsp:sp modelId="{5FF304D3-0720-46D1-8FFB-EA8E47DB1D5A}">
      <dsp:nvSpPr>
        <dsp:cNvPr id="0" name=""/>
        <dsp:cNvSpPr/>
      </dsp:nvSpPr>
      <dsp:spPr>
        <a:xfrm>
          <a:off x="4589303" y="3781982"/>
          <a:ext cx="1636407" cy="1636407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3. The Power of the Command Line</a:t>
          </a:r>
        </a:p>
      </dsp:txBody>
      <dsp:txXfrm>
        <a:off x="4828949" y="4021628"/>
        <a:ext cx="1157115" cy="1157115"/>
      </dsp:txXfrm>
    </dsp:sp>
    <dsp:sp modelId="{B93B6EEA-F6E3-4D98-A869-386B345542B0}">
      <dsp:nvSpPr>
        <dsp:cNvPr id="0" name=""/>
        <dsp:cNvSpPr/>
      </dsp:nvSpPr>
      <dsp:spPr>
        <a:xfrm rot="10800000">
          <a:off x="3973483" y="4324042"/>
          <a:ext cx="435179" cy="552287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4104037" y="4434499"/>
        <a:ext cx="304625" cy="331373"/>
      </dsp:txXfrm>
    </dsp:sp>
    <dsp:sp modelId="{D8F7953F-80CD-464C-A709-648589A28D52}">
      <dsp:nvSpPr>
        <dsp:cNvPr id="0" name=""/>
        <dsp:cNvSpPr/>
      </dsp:nvSpPr>
      <dsp:spPr>
        <a:xfrm>
          <a:off x="2131802" y="3781982"/>
          <a:ext cx="1636407" cy="1636407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4. The Linux Operating System</a:t>
          </a:r>
        </a:p>
      </dsp:txBody>
      <dsp:txXfrm>
        <a:off x="2371448" y="4021628"/>
        <a:ext cx="1157115" cy="1157115"/>
      </dsp:txXfrm>
    </dsp:sp>
    <dsp:sp modelId="{51F6604A-BCEC-4A34-ADFD-188A3E9B0AC8}">
      <dsp:nvSpPr>
        <dsp:cNvPr id="0" name=""/>
        <dsp:cNvSpPr/>
      </dsp:nvSpPr>
      <dsp:spPr>
        <a:xfrm rot="15120000">
          <a:off x="2356517" y="3167144"/>
          <a:ext cx="435179" cy="552287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2441966" y="3339683"/>
        <a:ext cx="304625" cy="331373"/>
      </dsp:txXfrm>
    </dsp:sp>
    <dsp:sp modelId="{713C4611-8C3D-4FBB-B30E-CEFFDB89577B}">
      <dsp:nvSpPr>
        <dsp:cNvPr id="0" name=""/>
        <dsp:cNvSpPr/>
      </dsp:nvSpPr>
      <dsp:spPr>
        <a:xfrm>
          <a:off x="1372392" y="1444759"/>
          <a:ext cx="1636407" cy="1636407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5. Security and File Permissions</a:t>
          </a:r>
        </a:p>
      </dsp:txBody>
      <dsp:txXfrm>
        <a:off x="1612038" y="1684405"/>
        <a:ext cx="1157115" cy="1157115"/>
      </dsp:txXfrm>
    </dsp:sp>
    <dsp:sp modelId="{666C474A-0E9B-4649-96D4-957FF83276EE}">
      <dsp:nvSpPr>
        <dsp:cNvPr id="0" name=""/>
        <dsp:cNvSpPr/>
      </dsp:nvSpPr>
      <dsp:spPr>
        <a:xfrm rot="19440000">
          <a:off x="2957122" y="1271817"/>
          <a:ext cx="435179" cy="552287"/>
        </a:xfrm>
        <a:prstGeom prst="rightArrow">
          <a:avLst>
            <a:gd name="adj1" fmla="val 60000"/>
            <a:gd name="adj2" fmla="val 50000"/>
          </a:avLst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969589" y="1420643"/>
        <a:ext cx="304625" cy="33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lainshell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PRO TIP: Do not underestimate the </a:t>
            </a:r>
            <a:r>
              <a:rPr lang="en-US" sz="1200" i="1" u="sng" dirty="0"/>
              <a:t>technical</a:t>
            </a:r>
            <a:r>
              <a:rPr lang="en-US" sz="1200" i="1" dirty="0"/>
              <a:t> focus of this exam. You will want to be comfortable with the commands and practice in the Linux terminal!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Notes: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LPI *may* accept multiple correct versions of an answer for F-I-T-B questions [2]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 [3]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Links: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• </a:t>
            </a:r>
            <a:r>
              <a:rPr lang="en-US" sz="1200" dirty="0">
                <a:solidFill>
                  <a:schemeClr val="tx2"/>
                </a:solidFill>
              </a:rPr>
              <a:t>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b="1" dirty="0"/>
              <a:t>•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https://explainshell.com/</a:t>
            </a:r>
            <a:r>
              <a:rPr lang="en-US" dirty="0"/>
              <a:t> to learn about commands, options, arguments</a:t>
            </a:r>
          </a:p>
          <a:p>
            <a:r>
              <a:rPr lang="en-US" b="1" dirty="0"/>
              <a:t>• </a:t>
            </a:r>
            <a:r>
              <a:rPr lang="en-US" dirty="0"/>
              <a:t>https://learning.lpi.org/en/learning-materials/010-160/</a:t>
            </a:r>
          </a:p>
          <a:p>
            <a:r>
              <a:rPr lang="en-US" dirty="0"/>
              <a:t>• https://overthewire.org to practice command line skills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Dr. Galliano’s </a:t>
            </a:r>
            <a:r>
              <a:rPr lang="en-US" sz="1200" dirty="0" err="1">
                <a:solidFill>
                  <a:schemeClr val="tx2"/>
                </a:solidFill>
              </a:rPr>
              <a:t>Github</a:t>
            </a:r>
            <a:r>
              <a:rPr lang="en-US" sz="1200" dirty="0">
                <a:solidFill>
                  <a:schemeClr val="tx2"/>
                </a:solidFill>
              </a:rPr>
              <a:t> repo (study guide, </a:t>
            </a:r>
            <a:r>
              <a:rPr lang="en-US" sz="1200" dirty="0" err="1">
                <a:solidFill>
                  <a:schemeClr val="tx2"/>
                </a:solidFill>
              </a:rPr>
              <a:t>cheatsheets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slidedecks</a:t>
            </a:r>
            <a:r>
              <a:rPr lang="en-US" sz="1200" dirty="0">
                <a:solidFill>
                  <a:schemeClr val="tx2"/>
                </a:solidFill>
              </a:rPr>
              <a:t>, etc. at </a:t>
            </a: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https://github.com/g33k247/851</a:t>
            </a:r>
          </a:p>
          <a:p>
            <a:endParaRPr lang="en-US" b="1" cap="none" spc="0" dirty="0">
              <a:ln w="0"/>
              <a:solidFill>
                <a:schemeClr val="tx1"/>
              </a:solidFill>
            </a:endParaRPr>
          </a:p>
          <a:p>
            <a:endParaRPr lang="en-US" b="1" cap="none" spc="0" dirty="0">
              <a:ln w="0"/>
              <a:solidFill>
                <a:schemeClr val="tx1"/>
              </a:solidFill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</a:rPr>
              <a:t>Exam Objectives: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 The Linux Community and a Career in Open Source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1.1 Linux Evolution and Popular Operating Systems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Distributions (Debian, Ubuntu (LTS), CentOS, openSUSE, 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Hat, SUSE, Linux Mint, Scientific Linux)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Embedded Systems (Raspberry Pi, Raspbian, Android)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Linux in the Cloud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1.2 Major Open Source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Desktop applications (OpenOffice.org, LibreOffice,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Thunderbird, Firefox, GIMP)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Server applications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Nextcloud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ownCloud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; Apache HTTPD, NGINX,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MariaDB, MySQL, NFS, Samba)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Development languages (C, Java, JavaScript, Perl, shell, Python, PHP)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Package management tools and repositories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dpkg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apt-get, rpm, yum_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1.3 Open Source Software and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philosophy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Free Software Foundation (FSF), Open Source Initiative (OSI)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business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1.4 Information and Communication Technology (ICT) Skills and Working in Linux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Desktop skills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Getting to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Industry uses of Linux, cloud computing and virtualization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 Finding Your Way on a Linux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2.1 Command Line Basics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syntax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Variables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Quoting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2.2 Using the Command Line to Get Help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Man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Info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usr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/share/doc/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locate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2.3 Using Directories and Listing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Hidden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Home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Absolute and relative paths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2.4 Creating, Moving and Deleting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Case sensitivity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Simple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globbing</a:t>
            </a:r>
            <a:endParaRPr lang="en-US" sz="1800" dirty="0">
              <a:solidFill>
                <a:srgbClr val="3B4854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 The Power of the Command 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3.1 Archiving Files on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Archives, compression (tar,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gzip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bzip2,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xz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zip)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3.2 Searching and Extracting Data from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pipes (grep, less, cat, head, tail, sort, cut,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wc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I/O redirection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Regular Expressions using ., [ ], *, and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3.3 Turning Commands into a Script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 scripting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Awareness of common text editors (vi and nano)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 The Linux Operating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4.1 Choosing an Operating System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Differences between Windows, OS X and Linux (GUI versus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command line, desktop configuration)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 life cycle management (maintenance cycles, beta and stable)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4.2 Understanding Computer Hardware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Motherboards, processors, power supplies, optical drives, peripherals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Hard drives, solid state disks and partitions, /dev/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sd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*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Drivers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4.3 Where Data is Stored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Programs and configuration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Processes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ps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top)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Memory addresses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messaging (syslog,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dmesg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Logging (/var/log)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4.4 Your Computer on the Network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Internet, network, routers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DNS client configuration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network configuration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 Security and File Permissions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5.1 Basic Security and Identifying User Types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Root and standard users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5.2 Creating Users and Groups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and group commands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IDs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5.3 Managing File Permissions and Ownership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 and directory permissions and ownership (ls -l, ls -a,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chmod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chown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5.4 Special Directories and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Using temporary files and directories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/, /var/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 and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Sticky Bit; ls -d)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Symbolic links (ln -s)</a:t>
            </a: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</a:rPr>
              <a:t>PRO TIP: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 exam objective weight of 3 means you should expect 3 questions on the exam related to that objective.</a:t>
            </a:r>
            <a:endParaRPr lang="fr-FR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latin typeface="+mn-lt"/>
              </a:rPr>
              <a:t>Note: For more on customizing your prompt, please see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Professor Goodells video, “C851 Controlling the Prompt” at https://wgu.hosted.panopto.com/Panopto/Pages/Viewer.aspx?id=ead47465-803d-4d0b-b51f-ade00171c975</a:t>
            </a:r>
          </a:p>
          <a:p>
            <a:pPr marL="0" indent="0">
              <a:buFontTx/>
              <a:buNone/>
            </a:pPr>
            <a:endParaRPr lang="en-US" sz="1200" b="0" i="0" dirty="0">
              <a:solidFill>
                <a:schemeClr val="bg1">
                  <a:lumMod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Commands: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 ‘Hello World!’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 $USER  #current user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 $HOME  #path to user’s home 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 $SHELL  #user’s shell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 $PATH  #path environment variable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history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!665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&lt;CTRL&gt;&lt;SHIFT&gt;&lt;C&gt;  #copy text in the terminal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&lt;CTRL&gt;&lt;SHIFT&gt;&lt;V&gt;  #paste text in the terminal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en-US" b="0" i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</a:t>
            </a:r>
          </a:p>
          <a:p>
            <a:r>
              <a:rPr lang="en-US" b="0" dirty="0"/>
              <a:t>• </a:t>
            </a:r>
            <a:r>
              <a:rPr lang="en-US" b="0" dirty="0" err="1"/>
              <a:t>Builtin</a:t>
            </a:r>
            <a:r>
              <a:rPr lang="en-US" b="0" dirty="0"/>
              <a:t> commands (e.g., cd, set, export)</a:t>
            </a:r>
          </a:p>
          <a:p>
            <a:r>
              <a:rPr lang="en-US" b="0" dirty="0"/>
              <a:t>• External commands (e.g., /</a:t>
            </a:r>
            <a:r>
              <a:rPr lang="en-US" b="0" dirty="0" err="1"/>
              <a:t>usr</a:t>
            </a:r>
            <a:r>
              <a:rPr lang="en-US" b="0" dirty="0"/>
              <a:t>/bin/find)</a:t>
            </a:r>
          </a:p>
          <a:p>
            <a:endParaRPr lang="en-US" b="1" dirty="0"/>
          </a:p>
          <a:p>
            <a:r>
              <a:rPr lang="en-US" b="1" dirty="0"/>
              <a:t>Commands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type cd</a:t>
            </a:r>
            <a:endParaRPr lang="en-US" b="1" dirty="0"/>
          </a:p>
          <a:p>
            <a:r>
              <a:rPr lang="en-US" b="0" dirty="0"/>
              <a:t>cd --help</a:t>
            </a:r>
            <a:endParaRPr lang="en-US" dirty="0"/>
          </a:p>
          <a:p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which ls</a:t>
            </a:r>
          </a:p>
          <a:p>
            <a:r>
              <a:rPr lang="en-US" b="0" dirty="0">
                <a:effectLst/>
              </a:rPr>
              <a:t>type 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file ls</a:t>
            </a:r>
          </a:p>
          <a:p>
            <a:r>
              <a:rPr lang="en-US" b="0" dirty="0"/>
              <a:t>ls --help</a:t>
            </a:r>
          </a:p>
          <a:p>
            <a:r>
              <a:rPr lang="en-US" b="0" dirty="0"/>
              <a:t>man ls</a:t>
            </a:r>
            <a:endParaRPr lang="en-US" dirty="0"/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type cat cd ls #type with multiple arguments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# Command short vs. long formats</a:t>
            </a:r>
          </a:p>
          <a:p>
            <a:r>
              <a:rPr lang="en-US" b="0" dirty="0">
                <a:effectLst/>
              </a:rPr>
              <a:t>ls -la </a:t>
            </a:r>
          </a:p>
          <a:p>
            <a:r>
              <a:rPr lang="en-US" b="0" dirty="0">
                <a:effectLst/>
              </a:rPr>
              <a:t>ls --all --format=long 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cat animals2.sh</a:t>
            </a:r>
          </a:p>
          <a:p>
            <a:r>
              <a:rPr lang="en-US" b="0" dirty="0">
                <a:effectLst/>
              </a:rPr>
              <a:t>cat -n animals2.sh </a:t>
            </a:r>
          </a:p>
          <a:p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Exceptions for double quotes: $, \, `</a:t>
            </a:r>
          </a:p>
          <a:p>
            <a:endParaRPr lang="en-US" b="1" dirty="0"/>
          </a:p>
          <a:p>
            <a:r>
              <a:rPr lang="en-US" b="1" dirty="0"/>
              <a:t>Commands</a:t>
            </a:r>
          </a:p>
          <a:p>
            <a:r>
              <a:rPr lang="en-US" dirty="0" err="1"/>
              <a:t>printf</a:t>
            </a:r>
            <a:r>
              <a:rPr lang="en-US" dirty="0"/>
              <a:t> "k\\</a:t>
            </a:r>
            <a:r>
              <a:rPr lang="en-US" dirty="0" err="1"/>
              <a:t>nk</a:t>
            </a:r>
            <a:r>
              <a:rPr lang="en-US" dirty="0"/>
              <a:t>“  #newline character has special meaning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printf</a:t>
            </a:r>
            <a:r>
              <a:rPr lang="en-US" dirty="0"/>
              <a:t> 'k\\</a:t>
            </a:r>
            <a:r>
              <a:rPr lang="en-US" dirty="0" err="1"/>
              <a:t>nk</a:t>
            </a:r>
            <a:r>
              <a:rPr lang="en-US" dirty="0"/>
              <a:t>’  #newline character does not have special meaning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0" dirty="0" err="1"/>
              <a:t>datecommand</a:t>
            </a:r>
            <a:r>
              <a:rPr lang="en-US" b="0" dirty="0"/>
              <a:t>=“date”</a:t>
            </a:r>
          </a:p>
          <a:p>
            <a:r>
              <a:rPr lang="en-US" b="0" dirty="0" err="1"/>
              <a:t>datecommand</a:t>
            </a:r>
            <a:r>
              <a:rPr lang="en-US" b="0" dirty="0"/>
              <a:t>=‘date’</a:t>
            </a:r>
          </a:p>
          <a:p>
            <a:r>
              <a:rPr lang="en-US" b="0" dirty="0" err="1"/>
              <a:t>datecommand</a:t>
            </a:r>
            <a:r>
              <a:rPr lang="en-US" b="0" dirty="0"/>
              <a:t>=`date`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0" dirty="0">
                <a:effectLst/>
              </a:rPr>
              <a:t>echo I am $USER</a:t>
            </a:r>
            <a:r>
              <a:rPr lang="en-US" b="0" dirty="0"/>
              <a:t>  #shows current user</a:t>
            </a:r>
          </a:p>
          <a:p>
            <a:r>
              <a:rPr lang="en-US" b="0" dirty="0">
                <a:effectLst/>
              </a:rPr>
              <a:t>echo "I am $USER“  #shows that the $ is an exception</a:t>
            </a:r>
          </a:p>
          <a:p>
            <a:r>
              <a:rPr lang="en-US" b="0" dirty="0">
                <a:effectLst/>
              </a:rPr>
              <a:t>echo ‘I am $USER’  #shows the exact string, not the result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touch new file  #creates 2 files</a:t>
            </a:r>
          </a:p>
          <a:p>
            <a:r>
              <a:rPr lang="en-US" b="0" dirty="0">
                <a:effectLst/>
              </a:rPr>
              <a:t>touch “new file”  #space character loses special meaning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echo $USER  #shows the variable expanded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echo \$USER  #removes the special meaning to the $</a:t>
            </a:r>
          </a:p>
          <a:p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r>
              <a:rPr lang="en-US" b="1" dirty="0">
                <a:effectLst/>
              </a:rPr>
              <a:t>Other character meanings: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 Variable substitution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` ` Command substitution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) Command grouping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}String substitution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\ Escapes next character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 History character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30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? [ ] ~ Filename metacharacters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Commands</a:t>
            </a:r>
          </a:p>
          <a:p>
            <a:r>
              <a:rPr lang="en-US" dirty="0" err="1"/>
              <a:t>myname</a:t>
            </a:r>
            <a:r>
              <a:rPr lang="en-US" dirty="0"/>
              <a:t>=john</a:t>
            </a:r>
          </a:p>
          <a:p>
            <a:r>
              <a:rPr lang="en-US" dirty="0"/>
              <a:t>echo "My name is: $</a:t>
            </a:r>
            <a:r>
              <a:rPr lang="en-US" dirty="0" err="1"/>
              <a:t>myname</a:t>
            </a:r>
            <a:r>
              <a:rPr lang="en-US" dirty="0"/>
              <a:t>“</a:t>
            </a:r>
          </a:p>
          <a:p>
            <a:r>
              <a:rPr lang="en-US" dirty="0"/>
              <a:t>unset </a:t>
            </a:r>
            <a:r>
              <a:rPr lang="en-US" dirty="0" err="1"/>
              <a:t>myname</a:t>
            </a:r>
            <a:r>
              <a:rPr lang="en-US" dirty="0"/>
              <a:t>  #remove a variable</a:t>
            </a:r>
          </a:p>
          <a:p>
            <a:r>
              <a:rPr lang="en-US" dirty="0"/>
              <a:t>echo $</a:t>
            </a:r>
            <a:r>
              <a:rPr lang="en-US" dirty="0" err="1"/>
              <a:t>myname</a:t>
            </a:r>
            <a:r>
              <a:rPr lang="en-US" dirty="0"/>
              <a:t>  #validate variable has been removed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echo $</a:t>
            </a:r>
            <a:r>
              <a:rPr lang="es-ES" dirty="0" err="1"/>
              <a:t>myname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bash</a:t>
            </a:r>
            <a:r>
              <a:rPr lang="es-ES" dirty="0"/>
              <a:t> -c 'echo $</a:t>
            </a:r>
            <a:r>
              <a:rPr lang="es-ES" dirty="0" err="1"/>
              <a:t>myname</a:t>
            </a:r>
            <a:r>
              <a:rPr lang="es-ES" dirty="0"/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myname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bash</a:t>
            </a:r>
            <a:r>
              <a:rPr lang="es-ES" dirty="0"/>
              <a:t> -c 'echo $</a:t>
            </a:r>
            <a:r>
              <a:rPr lang="es-ES" dirty="0" err="1"/>
              <a:t>myname</a:t>
            </a:r>
            <a:r>
              <a:rPr lang="es-ES" dirty="0"/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unset</a:t>
            </a:r>
            <a:r>
              <a:rPr lang="es-ES" dirty="0"/>
              <a:t> </a:t>
            </a:r>
            <a:r>
              <a:rPr lang="es-ES" dirty="0" err="1"/>
              <a:t>myname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bash</a:t>
            </a:r>
            <a:r>
              <a:rPr lang="es-ES" dirty="0"/>
              <a:t> -c 'echo $</a:t>
            </a:r>
            <a:r>
              <a:rPr lang="es-ES" dirty="0" err="1"/>
              <a:t>myname</a:t>
            </a:r>
            <a:r>
              <a:rPr lang="es-ES" dirty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r>
              <a:rPr lang="en-US" dirty="0"/>
              <a:t>env |less #prints environment variables</a:t>
            </a:r>
          </a:p>
          <a:p>
            <a:r>
              <a:rPr lang="en-US" dirty="0"/>
              <a:t>$ &lt;TAB&gt;&lt;TAB&gt;</a:t>
            </a:r>
          </a:p>
          <a:p>
            <a:endParaRPr lang="en-US" dirty="0"/>
          </a:p>
          <a:p>
            <a:r>
              <a:rPr lang="en-US" dirty="0"/>
              <a:t>echo $PATH</a:t>
            </a:r>
          </a:p>
          <a:p>
            <a:r>
              <a:rPr lang="pt-BR" dirty="0"/>
              <a:t>echo -e "$USER \n$HOME \n$SHELL“</a:t>
            </a:r>
            <a:r>
              <a:rPr lang="en-US" dirty="0"/>
              <a:t>  #print 3 env variables split by newlines</a:t>
            </a:r>
          </a:p>
          <a:p>
            <a:endParaRPr lang="en-US" dirty="0"/>
          </a:p>
          <a:p>
            <a:r>
              <a:rPr lang="fr-FR" dirty="0"/>
              <a:t>TZ=MST date &amp;&amp; TZ=EST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4CD9A-0FBC-4DD8-8587-0CF32959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62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566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  <p:sldLayoutId id="214748372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pi.org/polici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lpi.org/our-certifications/linux-essentials-overview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pi.org/wiki/Linux_Essentials_Objectives_V1.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pi.org/our-certifications/exam-010-objectiv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2.1 Command Line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January 9,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B488EC-3930-4BE3-852F-82416D591C6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5E931-64A1-42EB-87A4-25BDEDD707D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FBCA7E-0A1C-4529-9A10-692DB56725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 dirty="0">
                <a:solidFill>
                  <a:srgbClr val="5B5B5B"/>
                </a:solidFill>
              </a:rPr>
              <a:t>Join at https://app.sli.do/event/ll0ztpme</a:t>
            </a:r>
            <a:endParaRPr lang="en-US" sz="3600" b="1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5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pic>
        <p:nvPicPr>
          <p:cNvPr id="1026" name="Picture 2" descr="Oracle Linux vs. Red Hat Linux">
            <a:extLst>
              <a:ext uri="{FF2B5EF4-FFF2-40B4-BE49-F238E27FC236}">
                <a16:creationId xmlns:a16="http://schemas.microsoft.com/office/drawing/2014/main" id="{6A83C34D-76E1-4A52-ABDE-0EAC288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2" y="890372"/>
            <a:ext cx="3717171" cy="4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564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Red Hat Enterprise Linux (RHEL)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 Linux is an open-source clone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2844-B37E-4782-80EC-DCAC4554C771}"/>
              </a:ext>
            </a:extLst>
          </p:cNvPr>
          <p:cNvSpPr txBox="1"/>
          <p:nvPr/>
        </p:nvSpPr>
        <p:spPr>
          <a:xfrm>
            <a:off x="728662" y="6009738"/>
            <a:ext cx="822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You Know? Oracle’s Linux distro is a clone of RHEL and used in the Oracle Cloud Infrastructure (OCI).</a:t>
            </a:r>
            <a:endParaRPr lang="en-US" sz="1400" b="0" i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10556078" cy="35567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LPI Linux Essentials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6" y="356188"/>
            <a:ext cx="6076324" cy="612885"/>
          </a:xfrm>
        </p:spPr>
        <p:txBody>
          <a:bodyPr>
            <a:noAutofit/>
          </a:bodyPr>
          <a:lstStyle/>
          <a:p>
            <a:pPr algn="ctr">
              <a:tabLst>
                <a:tab pos="5257800" algn="l"/>
              </a:tabLst>
            </a:pPr>
            <a:r>
              <a:rPr lang="en-US" dirty="0"/>
              <a:t>About the Exam v1.6 [1]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959349"/>
            <a:ext cx="5812072" cy="43811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No </a:t>
            </a:r>
            <a:r>
              <a:rPr lang="en-US" sz="2400" dirty="0" err="1">
                <a:solidFill>
                  <a:schemeClr val="tx2"/>
                </a:solidFill>
              </a:rPr>
              <a:t>prereq’s</a:t>
            </a:r>
            <a:r>
              <a:rPr lang="en-US" sz="2400" dirty="0">
                <a:solidFill>
                  <a:schemeClr val="tx2"/>
                </a:solidFill>
              </a:rPr>
              <a:t>, closed book, up to 60 minutes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40 questions (3 question types)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~75% (30) single-select multiple choice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~19% (7-8) multiple-select multiple choice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~6% (3-4) fill-in-the-blank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Partially correct responses not accepted [2]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Min score 500 points on 200-800 scale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Scaled scoring across all exam forms to normalize for difficulty level of questions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Number of correct answers to achieve 500 points varies across exam forms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Lifetime certification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400" baseline="30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47123"/>
            <a:ext cx="906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BCED48-6E25-4D72-A9B8-C97969A60E2A}"/>
              </a:ext>
            </a:extLst>
          </p:cNvPr>
          <p:cNvSpPr txBox="1">
            <a:spLocks/>
          </p:cNvSpPr>
          <p:nvPr/>
        </p:nvSpPr>
        <p:spPr>
          <a:xfrm>
            <a:off x="6250240" y="356188"/>
            <a:ext cx="507652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LPI Exam Re-Take Policy [3]</a:t>
            </a:r>
            <a:endParaRPr lang="en-US" baseline="30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5024-4AA9-4B90-A979-6B6F9D113CF9}"/>
              </a:ext>
            </a:extLst>
          </p:cNvPr>
          <p:cNvSpPr txBox="1">
            <a:spLocks/>
          </p:cNvSpPr>
          <p:nvPr/>
        </p:nvSpPr>
        <p:spPr>
          <a:xfrm>
            <a:off x="6250239" y="959349"/>
            <a:ext cx="5340775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Anyone who takes an LPI exam once must wait </a:t>
            </a:r>
            <a:r>
              <a:rPr lang="en-US" sz="2400" u="sng" dirty="0"/>
              <a:t>one week</a:t>
            </a:r>
            <a:r>
              <a:rPr lang="en-US" sz="2400" dirty="0"/>
              <a:t> before re-taking</a:t>
            </a:r>
          </a:p>
          <a:p>
            <a:r>
              <a:rPr lang="en-US" sz="2400" dirty="0"/>
              <a:t>For second/subsequent retakes you must wait </a:t>
            </a:r>
            <a:r>
              <a:rPr lang="en-US" sz="2400" u="sng" dirty="0"/>
              <a:t>30 days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and subsequent attempts at your own cost ($120)</a:t>
            </a:r>
          </a:p>
        </p:txBody>
      </p:sp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BA4C77-3F5D-4C9F-A0D8-F7C54EA9B98A}"/>
              </a:ext>
            </a:extLst>
          </p:cNvPr>
          <p:cNvSpPr txBox="1">
            <a:spLocks/>
          </p:cNvSpPr>
          <p:nvPr/>
        </p:nvSpPr>
        <p:spPr>
          <a:xfrm>
            <a:off x="474426" y="793525"/>
            <a:ext cx="2332569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The 5 Exam Domains [4]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EFAF-CABD-444D-8B54-69E298B49747}"/>
              </a:ext>
            </a:extLst>
          </p:cNvPr>
          <p:cNvSpPr txBox="1"/>
          <p:nvPr/>
        </p:nvSpPr>
        <p:spPr>
          <a:xfrm>
            <a:off x="373626" y="63701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49A9A9-FB41-4BB1-92AF-BC19921E026A}"/>
              </a:ext>
            </a:extLst>
          </p:cNvPr>
          <p:cNvSpPr txBox="1"/>
          <p:nvPr/>
        </p:nvSpPr>
        <p:spPr>
          <a:xfrm>
            <a:off x="8619542" y="797359"/>
            <a:ext cx="3325992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200" dirty="0"/>
              <a:t>The 3 Candidate Expectations [4]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6136C9-F3FF-4B51-9DA0-4BEEC0410AE3}"/>
              </a:ext>
            </a:extLst>
          </p:cNvPr>
          <p:cNvGrpSpPr/>
          <p:nvPr/>
        </p:nvGrpSpPr>
        <p:grpSpPr>
          <a:xfrm>
            <a:off x="67600" y="52267"/>
            <a:ext cx="11634412" cy="6076852"/>
            <a:chOff x="-89589" y="61481"/>
            <a:chExt cx="11314908" cy="6076852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5C2E9116-01D3-4DF2-B104-1276C03976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3474643"/>
                </p:ext>
              </p:extLst>
            </p:nvPr>
          </p:nvGraphicFramePr>
          <p:xfrm>
            <a:off x="1701692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05E774-DDEF-416C-BDE9-5DB4438988B8}"/>
                </a:ext>
              </a:extLst>
            </p:cNvPr>
            <p:cNvSpPr txBox="1"/>
            <p:nvPr/>
          </p:nvSpPr>
          <p:spPr>
            <a:xfrm>
              <a:off x="3126992" y="61481"/>
              <a:ext cx="52773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Understanding the Linux/open-source industry and knowing popular open-source 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B191F4-F7E6-4521-8161-1910A6931306}"/>
                </a:ext>
              </a:extLst>
            </p:cNvPr>
            <p:cNvSpPr txBox="1"/>
            <p:nvPr/>
          </p:nvSpPr>
          <p:spPr>
            <a:xfrm>
              <a:off x="7861414" y="4161986"/>
              <a:ext cx="33639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Understanding the major parts of the Linux OS and showing </a:t>
              </a: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technical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proficiency on the </a:t>
              </a: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0972F8-A3D2-4DB5-8991-0EE6127AF440}"/>
                </a:ext>
              </a:extLst>
            </p:cNvPr>
            <p:cNvSpPr txBox="1"/>
            <p:nvPr/>
          </p:nvSpPr>
          <p:spPr>
            <a:xfrm>
              <a:off x="-89589" y="2339100"/>
              <a:ext cx="284670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Understanding of security and administration (e.g., user/group management, permissions, special files/directories)</a:t>
              </a:r>
            </a:p>
          </p:txBody>
        </p:sp>
        <p:pic>
          <p:nvPicPr>
            <p:cNvPr id="17" name="Picture 1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6C9B03AC-6452-4999-AA9C-C64A23F8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167" y="2652339"/>
              <a:ext cx="1683388" cy="1595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737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31" y="572102"/>
            <a:ext cx="5716586" cy="5203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Basics of using the Linux command line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Basic shell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Command line syntax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</a:p>
          <a:p>
            <a:pPr marL="285750" marR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Quoting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Bash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PATH environment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Export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027721"/>
            <a:ext cx="82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9" y="263455"/>
            <a:ext cx="5783261" cy="6713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2.1 Command Line Basics [6]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E4CCEC-D8C7-4D7F-9396-4FC0BB9C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3749"/>
              </p:ext>
            </p:extLst>
          </p:nvPr>
        </p:nvGraphicFramePr>
        <p:xfrm>
          <a:off x="6875215" y="934761"/>
          <a:ext cx="4146746" cy="4836780"/>
        </p:xfrm>
        <a:graphic>
          <a:graphicData uri="http://schemas.openxmlformats.org/drawingml/2006/table">
            <a:tbl>
              <a:tblPr/>
              <a:tblGrid>
                <a:gridCol w="1047019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17478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382249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4183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88F8E51-C5AB-4986-B4CF-C581E126DEED}"/>
              </a:ext>
            </a:extLst>
          </p:cNvPr>
          <p:cNvSpPr/>
          <p:nvPr/>
        </p:nvSpPr>
        <p:spPr>
          <a:xfrm>
            <a:off x="8502079" y="1939382"/>
            <a:ext cx="2663190" cy="1769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85897D-347C-4577-881C-BC033B5CD759}"/>
              </a:ext>
            </a:extLst>
          </p:cNvPr>
          <p:cNvSpPr txBox="1">
            <a:spLocks/>
          </p:cNvSpPr>
          <p:nvPr/>
        </p:nvSpPr>
        <p:spPr>
          <a:xfrm>
            <a:off x="6456459" y="263455"/>
            <a:ext cx="519671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Exam Topics/Weightings [5]</a:t>
            </a:r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sz="3200" dirty="0"/>
              <a:t>2.1 Command Line 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Basic 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53C1C-7499-4425-A474-46E2480963A1}"/>
              </a:ext>
            </a:extLst>
          </p:cNvPr>
          <p:cNvSpPr txBox="1"/>
          <p:nvPr/>
        </p:nvSpPr>
        <p:spPr>
          <a:xfrm>
            <a:off x="233916" y="1299177"/>
            <a:ext cx="54613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shell is a text-based interface between you and the OS, a.k.a., the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shells exist, BASH the de facto standard on modern distros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shell has a prompt, configurable by the user [7]: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hostname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working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 context, where $ is a standard user and # is the superuser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34BE2-1062-4931-A1AB-D95F15CDC133}"/>
              </a:ext>
            </a:extLst>
          </p:cNvPr>
          <p:cNvSpPr txBox="1"/>
          <p:nvPr/>
        </p:nvSpPr>
        <p:spPr>
          <a:xfrm>
            <a:off x="486257" y="6258553"/>
            <a:ext cx="886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Professor Kristopher Goodell, “C851 Controlling the Prompt” WGU, 14-Nov-2021. [Online]. Available: https://wgu.hosted.panopto.com/ Panopto/Pages/Viewer.aspx?id=ead47465-803d-4d0b-b51f-ade00171c975. [Accessed: 5-Jan-2022]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C22C5-17FB-49BE-9CD5-F36E04AA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35" y="1571205"/>
            <a:ext cx="6191327" cy="3136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0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dirty="0"/>
              <a:t>2.1 Command Line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65814" y="549802"/>
            <a:ext cx="58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line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D3B1-C824-4EFC-A9CB-FDF23ABE30EA}"/>
              </a:ext>
            </a:extLst>
          </p:cNvPr>
          <p:cNvSpPr txBox="1"/>
          <p:nvPr/>
        </p:nvSpPr>
        <p:spPr>
          <a:xfrm>
            <a:off x="400833" y="1578278"/>
            <a:ext cx="5599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 [option(s)/parameter(s)...]  [argument(s)...]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the command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Options are switches that modify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Arguments are data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External (reside in the filesystem)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7D7F-7811-45BA-9975-0C283A65E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83" y="1606388"/>
            <a:ext cx="6179634" cy="317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5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dirty="0"/>
              <a:t>2.1 Command Line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65814" y="549802"/>
            <a:ext cx="58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D3B1-C824-4EFC-A9CB-FDF23ABE30EA}"/>
              </a:ext>
            </a:extLst>
          </p:cNvPr>
          <p:cNvSpPr txBox="1"/>
          <p:nvPr/>
        </p:nvSpPr>
        <p:spPr>
          <a:xfrm>
            <a:off x="400833" y="1578278"/>
            <a:ext cx="55991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 Quotes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Interpret text as regular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Most special characters lose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 Quotes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Interpret text as regular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characters have special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Escape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Special characters lose their meaning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D5883E-F399-4933-AD40-614437A4E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8890"/>
              </p:ext>
            </p:extLst>
          </p:nvPr>
        </p:nvGraphicFramePr>
        <p:xfrm>
          <a:off x="6292373" y="1281218"/>
          <a:ext cx="5599134" cy="44849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0936">
                  <a:extLst>
                    <a:ext uri="{9D8B030D-6E8A-4147-A177-3AD203B41FA5}">
                      <a16:colId xmlns:a16="http://schemas.microsoft.com/office/drawing/2014/main" val="1988216511"/>
                    </a:ext>
                  </a:extLst>
                </a:gridCol>
                <a:gridCol w="4888198">
                  <a:extLst>
                    <a:ext uri="{9D8B030D-6E8A-4147-A177-3AD203B41FA5}">
                      <a16:colId xmlns:a16="http://schemas.microsoft.com/office/drawing/2014/main" val="2776273262"/>
                    </a:ext>
                  </a:extLst>
                </a:gridCol>
              </a:tblGrid>
              <a:tr h="343555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25" marR="69725" marT="34863" marB="34863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 (or Special) Character Meaning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25" marR="69725" marT="34863" marB="34863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76868"/>
                  </a:ext>
                </a:extLst>
              </a:tr>
              <a:tr h="343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any 1 character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74527"/>
                  </a:ext>
                </a:extLst>
              </a:tr>
              <a:tr h="4058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zero or more characters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70916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^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line or string start pattern (e.g., ^start)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40130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line or string end pattern (e.g., end$)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72029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Escape next char, remove special meaning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45731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 ]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1 in list or range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(e.g., ["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", "def"] or [1..9])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9108"/>
                  </a:ext>
                </a:extLst>
              </a:tr>
              <a:tr h="4067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1 or more preceding (e.g., grep a+)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12003"/>
                  </a:ext>
                </a:extLst>
              </a:tr>
              <a:tr h="343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 zero or 1 preceding character</a:t>
                      </a:r>
                    </a:p>
                  </a:txBody>
                  <a:tcPr marL="69725" marR="69725" marT="34863" marB="34863"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3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9802"/>
            <a:ext cx="6096000" cy="612885"/>
          </a:xfrm>
        </p:spPr>
        <p:txBody>
          <a:bodyPr>
            <a:normAutofit/>
          </a:bodyPr>
          <a:lstStyle/>
          <a:p>
            <a:r>
              <a:rPr lang="en-US" dirty="0"/>
              <a:t>2.1 Command Line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D3B1-C824-4EFC-A9CB-FDF23ABE30EA}"/>
              </a:ext>
            </a:extLst>
          </p:cNvPr>
          <p:cNvSpPr txBox="1"/>
          <p:nvPr/>
        </p:nvSpPr>
        <p:spPr>
          <a:xfrm>
            <a:off x="265814" y="1307979"/>
            <a:ext cx="477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6C617-250C-43C5-A54D-B6E19BF125DA}"/>
              </a:ext>
            </a:extLst>
          </p:cNvPr>
          <p:cNvSpPr txBox="1"/>
          <p:nvPr/>
        </p:nvSpPr>
        <p:spPr>
          <a:xfrm>
            <a:off x="233916" y="549802"/>
            <a:ext cx="586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B1BAB-6196-486C-A827-F50FF38C3FF5}"/>
              </a:ext>
            </a:extLst>
          </p:cNvPr>
          <p:cNvSpPr txBox="1"/>
          <p:nvPr/>
        </p:nvSpPr>
        <p:spPr>
          <a:xfrm>
            <a:off x="400833" y="1578278"/>
            <a:ext cx="55991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 data (e.g., integers,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can be accessed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 types known as the variable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Known to the local shell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inherited by sub-processes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Available globally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DATE, HOME, PATH,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complete set of environment variables a.k.a. as “the environment”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571D1-9EF2-449E-A359-F447C9D7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12" y="1432986"/>
            <a:ext cx="6038095" cy="3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4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5b070218-ab56-45f4-8fc4-367ef3ed119d"/>
  <p:tag name="SLIDO_EVENT_SECTION_UUID" val="bfe4b61a-db1e-44c3-97ec-0604963fa04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39510</TotalTime>
  <Words>2435</Words>
  <Application>Microsoft Office PowerPoint</Application>
  <PresentationFormat>Widescreen</PresentationFormat>
  <Paragraphs>317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Calibri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2.1 Command Line Basics</vt:lpstr>
      <vt:lpstr>PowerPoint Presentation</vt:lpstr>
      <vt:lpstr>About the Exam v1.6 [1]</vt:lpstr>
      <vt:lpstr>PowerPoint Presentation</vt:lpstr>
      <vt:lpstr>2.1 Command Line Basics [6]</vt:lpstr>
      <vt:lpstr>2.1 Command Line Basics</vt:lpstr>
      <vt:lpstr>2.1 Command Line Basics</vt:lpstr>
      <vt:lpstr>2.1 Command Line Basics</vt:lpstr>
      <vt:lpstr>2.1 Command Line Basics</vt:lpstr>
      <vt:lpstr>PowerPoint Presentation</vt:lpstr>
      <vt:lpstr>PowerPoint Presentation</vt:lpstr>
      <vt:lpstr>What Questions Do you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521</cp:revision>
  <dcterms:created xsi:type="dcterms:W3CDTF">2021-06-27T13:01:38Z</dcterms:created>
  <dcterms:modified xsi:type="dcterms:W3CDTF">2022-01-09T17:44:54Z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