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9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10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1.xml" ContentType="application/vnd.openxmlformats-officedocument.theme+xml"/>
  <Override PartName="/ppt/slideLayouts/slideLayout31.xml" ContentType="application/vnd.openxmlformats-officedocument.presentationml.slideLayout+xml"/>
  <Override PartName="/ppt/theme/theme1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3.xml" ContentType="application/vnd.openxmlformats-officedocument.theme+xml"/>
  <Override PartName="/ppt/slideLayouts/slideLayout34.xml" ContentType="application/vnd.openxmlformats-officedocument.presentationml.slideLayout+xml"/>
  <Override PartName="/ppt/theme/theme14.xml" ContentType="application/vnd.openxmlformats-officedocument.theme+xml"/>
  <Override PartName="/ppt/slideLayouts/slideLayout3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704" r:id="rId2"/>
    <p:sldMasterId id="2147483708" r:id="rId3"/>
    <p:sldMasterId id="2147483724" r:id="rId4"/>
    <p:sldMasterId id="2147483712" r:id="rId5"/>
    <p:sldMasterId id="2147483714" r:id="rId6"/>
    <p:sldMasterId id="2147483716" r:id="rId7"/>
    <p:sldMasterId id="2147483684" r:id="rId8"/>
    <p:sldMasterId id="2147483674" r:id="rId9"/>
    <p:sldMasterId id="2147483696" r:id="rId10"/>
    <p:sldMasterId id="2147483688" r:id="rId11"/>
    <p:sldMasterId id="2147483672" r:id="rId12"/>
    <p:sldMasterId id="2147483718" r:id="rId13"/>
    <p:sldMasterId id="2147483720" r:id="rId14"/>
    <p:sldMasterId id="2147483722" r:id="rId15"/>
  </p:sldMasterIdLst>
  <p:notesMasterIdLst>
    <p:notesMasterId r:id="rId26"/>
  </p:notesMasterIdLst>
  <p:sldIdLst>
    <p:sldId id="256" r:id="rId16"/>
    <p:sldId id="266" r:id="rId17"/>
    <p:sldId id="305" r:id="rId18"/>
    <p:sldId id="359" r:id="rId19"/>
    <p:sldId id="373" r:id="rId20"/>
    <p:sldId id="374" r:id="rId21"/>
    <p:sldId id="377" r:id="rId22"/>
    <p:sldId id="375" r:id="rId23"/>
    <p:sldId id="376" r:id="rId24"/>
    <p:sldId id="330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04"/>
    <a:srgbClr val="E8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53515" autoAdjust="0"/>
  </p:normalViewPr>
  <p:slideViewPr>
    <p:cSldViewPr snapToGrid="0" snapToObjects="1">
      <p:cViewPr varScale="1">
        <p:scale>
          <a:sx n="69" d="100"/>
          <a:sy n="69" d="100"/>
        </p:scale>
        <p:origin x="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190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AAA90-823F-DC4D-97DA-1717671DFB7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62496-206A-7245-9035-8E6E0DD6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0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Tux Gnu Linux Penguin Free Transparent Image HD PNG Image">
            <a:extLst>
              <a:ext uri="{FF2B5EF4-FFF2-40B4-BE49-F238E27FC236}">
                <a16:creationId xmlns:a16="http://schemas.microsoft.com/office/drawing/2014/main" id="{2A6C489D-D516-4050-8DE7-4F035BBFC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018" y="4632838"/>
            <a:ext cx="2577010" cy="298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86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5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9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Commands: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locate --help  #context sensitive help in the terminal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 locate  #the manual page for the command given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latin typeface="+mn-lt"/>
              </a:rPr>
              <a:t>ls /</a:t>
            </a:r>
            <a:r>
              <a:rPr lang="en-US" b="0" i="0" dirty="0" err="1">
                <a:latin typeface="+mn-lt"/>
              </a:rPr>
              <a:t>usr</a:t>
            </a:r>
            <a:r>
              <a:rPr lang="en-US" b="0" i="0" dirty="0">
                <a:latin typeface="+mn-lt"/>
              </a:rPr>
              <a:t>/share/doc 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#view documentation provided by the developer on any installed package</a:t>
            </a:r>
          </a:p>
          <a:p>
            <a:pPr marL="0" indent="0">
              <a:buFontTx/>
              <a:buNone/>
            </a:pPr>
            <a:r>
              <a:rPr lang="en-US" b="0" i="0" dirty="0">
                <a:latin typeface="+mn-lt"/>
              </a:rPr>
              <a:t>ls -R /</a:t>
            </a:r>
            <a:r>
              <a:rPr lang="en-US" b="0" i="0" dirty="0" err="1">
                <a:latin typeface="+mn-lt"/>
              </a:rPr>
              <a:t>usr</a:t>
            </a:r>
            <a:r>
              <a:rPr lang="en-US" b="0" i="0" dirty="0">
                <a:latin typeface="+mn-lt"/>
              </a:rPr>
              <a:t>/share/doc</a:t>
            </a:r>
          </a:p>
          <a:p>
            <a:pPr marL="0" indent="0">
              <a:buFontTx/>
              <a:buNone/>
            </a:pPr>
            <a:endParaRPr lang="en-US" b="0" i="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b="0" i="0" dirty="0">
                <a:latin typeface="+mn-lt"/>
              </a:rPr>
              <a:t>ls -la /</a:t>
            </a:r>
            <a:r>
              <a:rPr lang="en-US" b="0" i="0" dirty="0" err="1">
                <a:latin typeface="+mn-lt"/>
              </a:rPr>
              <a:t>usr</a:t>
            </a:r>
            <a:r>
              <a:rPr lang="en-US" b="0" i="0" dirty="0">
                <a:latin typeface="+mn-lt"/>
              </a:rPr>
              <a:t>/share/doc/zip</a:t>
            </a:r>
          </a:p>
          <a:p>
            <a:pPr marL="0" indent="0">
              <a:buFontTx/>
              <a:buNone/>
            </a:pPr>
            <a:r>
              <a:rPr lang="en-US" b="0" i="0" dirty="0">
                <a:latin typeface="+mn-lt"/>
              </a:rPr>
              <a:t>ls -la /</a:t>
            </a:r>
            <a:r>
              <a:rPr lang="en-US" b="0" i="0" dirty="0" err="1">
                <a:latin typeface="+mn-lt"/>
              </a:rPr>
              <a:t>usr</a:t>
            </a:r>
            <a:r>
              <a:rPr lang="en-US" b="0" i="0" dirty="0">
                <a:latin typeface="+mn-lt"/>
              </a:rPr>
              <a:t>/share/doc/</a:t>
            </a:r>
            <a:r>
              <a:rPr lang="en-US" b="0" i="0" dirty="0" err="1">
                <a:latin typeface="+mn-lt"/>
              </a:rPr>
              <a:t>ufw</a:t>
            </a:r>
            <a:r>
              <a:rPr lang="en-US" b="0" i="0" dirty="0">
                <a:latin typeface="+mn-lt"/>
              </a:rPr>
              <a:t>/examples</a:t>
            </a:r>
          </a:p>
          <a:p>
            <a:pPr marL="0" indent="0">
              <a:buFontTx/>
              <a:buNone/>
            </a:pPr>
            <a:endParaRPr lang="en-US" b="0" i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5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As a programmer, sections 2 and 3 could be of interest as well.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Commands: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 1 crontab  #get use command help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 5 crontab  #get config files/file formats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# show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up/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space bar, q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/crontab  #performs a search for the keyword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5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Commands: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info locate</a:t>
            </a:r>
            <a:endParaRPr lang="en-US" b="0" dirty="0">
              <a:effectLst/>
            </a:endParaRPr>
          </a:p>
          <a:p>
            <a:pPr marL="0" indent="0">
              <a:buFontTx/>
              <a:buNone/>
            </a:pPr>
            <a:endParaRPr lang="en-US" b="0" i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86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Commands:</a:t>
            </a:r>
          </a:p>
          <a:p>
            <a:pPr marL="0" indent="0">
              <a:buFontTx/>
              <a:buNone/>
            </a:pPr>
            <a:r>
              <a:rPr lang="en-US" b="0" i="0" dirty="0">
                <a:latin typeface="+mn-lt"/>
              </a:rPr>
              <a:t>which locate  #finds the command in the $PATH variable</a:t>
            </a:r>
          </a:p>
          <a:p>
            <a:pPr marL="0" indent="0">
              <a:buFontTx/>
              <a:buNone/>
            </a:pPr>
            <a:r>
              <a:rPr lang="en-US" b="0" i="0" dirty="0">
                <a:latin typeface="+mn-lt"/>
              </a:rPr>
              <a:t>echo $PATH</a:t>
            </a:r>
          </a:p>
          <a:p>
            <a:pPr marL="0" indent="0">
              <a:buFontTx/>
              <a:buNone/>
            </a:pPr>
            <a:endParaRPr lang="en-US" b="0" i="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b="0" i="0" dirty="0">
                <a:latin typeface="+mn-lt"/>
              </a:rPr>
              <a:t>which -a locate  #finds all occurrences</a:t>
            </a:r>
          </a:p>
          <a:p>
            <a:pPr marL="0" indent="0">
              <a:buFontTx/>
              <a:buNone/>
            </a:pPr>
            <a:endParaRPr lang="en-US" b="0" i="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b="0" i="0" dirty="0">
                <a:latin typeface="+mn-lt"/>
              </a:rPr>
              <a:t>man -k passwd  #list where the man pages are located</a:t>
            </a:r>
          </a:p>
          <a:p>
            <a:pPr marL="0" indent="0">
              <a:buFontTx/>
              <a:buNone/>
            </a:pPr>
            <a:r>
              <a:rPr lang="en-US" b="0" i="0" dirty="0">
                <a:latin typeface="+mn-lt"/>
              </a:rPr>
              <a:t>apropos passwd  #find close matches</a:t>
            </a:r>
          </a:p>
          <a:p>
            <a:pPr marL="0" indent="0">
              <a:buFontTx/>
              <a:buNone/>
            </a:pPr>
            <a:endParaRPr lang="en-US" b="0" i="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b="0" i="0" dirty="0" err="1">
                <a:latin typeface="+mn-lt"/>
              </a:rPr>
              <a:t>whereis</a:t>
            </a:r>
            <a:r>
              <a:rPr lang="en-US" b="0" i="0" dirty="0">
                <a:latin typeface="+mn-lt"/>
              </a:rPr>
              <a:t> </a:t>
            </a:r>
            <a:r>
              <a:rPr lang="en-US" b="0" i="0" dirty="0" err="1">
                <a:latin typeface="+mn-lt"/>
              </a:rPr>
              <a:t>ps</a:t>
            </a:r>
            <a:r>
              <a:rPr lang="en-US" b="0" i="0" dirty="0">
                <a:latin typeface="+mn-lt"/>
              </a:rPr>
              <a:t>  #shows command location and man page</a:t>
            </a:r>
          </a:p>
          <a:p>
            <a:pPr marL="0" indent="0">
              <a:buFontTx/>
              <a:buNone/>
            </a:pPr>
            <a:r>
              <a:rPr lang="en-US" b="0" i="0" dirty="0" err="1">
                <a:latin typeface="+mn-lt"/>
              </a:rPr>
              <a:t>whatis</a:t>
            </a:r>
            <a:r>
              <a:rPr lang="en-US" b="0" i="0" dirty="0">
                <a:latin typeface="+mn-lt"/>
              </a:rPr>
              <a:t> crontab  #shows applicable man sections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33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Commands:</a:t>
            </a:r>
          </a:p>
          <a:p>
            <a:pPr marL="0" indent="0">
              <a:buFontTx/>
              <a:buNone/>
            </a:pPr>
            <a:r>
              <a:rPr lang="en-US" b="0" i="0" dirty="0">
                <a:latin typeface="+mn-lt"/>
              </a:rPr>
              <a:t>locate -S  #info about the index</a:t>
            </a:r>
          </a:p>
          <a:p>
            <a:pPr marL="0" indent="0">
              <a:buFontTx/>
              <a:buNone/>
            </a:pPr>
            <a:r>
              <a:rPr lang="en-US" b="0" i="0" dirty="0">
                <a:latin typeface="+mn-lt"/>
              </a:rPr>
              <a:t>locate animal  #searches for all instances of the keyword</a:t>
            </a:r>
          </a:p>
          <a:p>
            <a:pPr marL="0" indent="0">
              <a:buFontTx/>
              <a:buNone/>
            </a:pPr>
            <a:r>
              <a:rPr lang="en-US" b="0" i="0" dirty="0">
                <a:latin typeface="+mn-lt"/>
              </a:rPr>
              <a:t>locate -l 3 README  #finds the first 3 occurrences</a:t>
            </a:r>
          </a:p>
          <a:p>
            <a:pPr marL="0" indent="0">
              <a:buFontTx/>
              <a:buNone/>
            </a:pPr>
            <a:endParaRPr lang="en-US" b="0" i="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b="0" i="0" dirty="0">
                <a:latin typeface="+mn-lt"/>
              </a:rPr>
              <a:t>touch shopping_list.md</a:t>
            </a:r>
          </a:p>
          <a:p>
            <a:pPr marL="0" indent="0">
              <a:buFontTx/>
              <a:buNone/>
            </a:pPr>
            <a:r>
              <a:rPr lang="en-US" b="0" i="0" dirty="0">
                <a:latin typeface="+mn-lt"/>
              </a:rPr>
              <a:t>locate shopping_list.md</a:t>
            </a:r>
          </a:p>
          <a:p>
            <a:pPr marL="0" indent="0">
              <a:buFontTx/>
              <a:buNone/>
            </a:pPr>
            <a:r>
              <a:rPr lang="en-US" b="0" i="0" dirty="0" err="1">
                <a:latin typeface="+mn-lt"/>
              </a:rPr>
              <a:t>updatedb</a:t>
            </a:r>
            <a:endParaRPr lang="en-US" b="0" i="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b="0" i="0" dirty="0">
                <a:latin typeface="+mn-lt"/>
              </a:rPr>
              <a:t>locate shopping_list.md</a:t>
            </a:r>
          </a:p>
          <a:p>
            <a:pPr marL="0" indent="0">
              <a:buFontTx/>
              <a:buNone/>
            </a:pPr>
            <a:endParaRPr lang="en-US" b="0" i="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b="0" i="0" dirty="0">
                <a:latin typeface="+mn-lt"/>
              </a:rPr>
              <a:t>find /home -name shopping_list.md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6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7193" y="6061196"/>
            <a:ext cx="60098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61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7193" y="641242"/>
            <a:ext cx="5173649" cy="612885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17364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9049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56459" y="641242"/>
            <a:ext cx="5196712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459" y="1977352"/>
            <a:ext cx="5196712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91014" y="6492875"/>
            <a:ext cx="6009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9049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7193" y="641242"/>
            <a:ext cx="5173649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173649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91014" y="6492875"/>
            <a:ext cx="6009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56459" y="641242"/>
            <a:ext cx="5196712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459" y="1977352"/>
            <a:ext cx="5196712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4CD9A-0FBC-4DD8-8587-0CF32959B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62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5664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.png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1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.jp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3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2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7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7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5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3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4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0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4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8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2763"/>
          </a:xfrm>
          <a:prstGeom prst="rect">
            <a:avLst/>
          </a:prstGeom>
        </p:spPr>
      </p:pic>
      <p:sp>
        <p:nvSpPr>
          <p:cNvPr id="3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8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3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9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5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6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1" r:id="rId4"/>
    <p:sldLayoutId id="2147483680" r:id="rId5"/>
    <p:sldLayoutId id="2147483682" r:id="rId6"/>
    <p:sldLayoutId id="2147483683" r:id="rId7"/>
    <p:sldLayoutId id="214748372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pi.org/our-certifications/exam-010-objectiv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wiki.lpi.org/wiki/Linux_Essentials_Objectives_V1.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10857428" cy="2387600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Topic 2.2 Using the Command Line to Get Help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C851 Cohort Live Session for Wednesday, March 9, 2022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Dr. John S. Galliano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| C851 Linux Foundations Instructor</a:t>
            </a:r>
          </a:p>
        </p:txBody>
      </p:sp>
    </p:spTree>
    <p:extLst>
      <p:ext uri="{BB962C8B-B14F-4D97-AF65-F5344CB8AC3E}">
        <p14:creationId xmlns:p14="http://schemas.microsoft.com/office/powerpoint/2010/main" val="203232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CC4EA-C0BB-4BF2-817B-444DADF3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F9B37F-620D-4C1C-AAEE-1BE94A0528D9}"/>
              </a:ext>
            </a:extLst>
          </p:cNvPr>
          <p:cNvSpPr txBox="1">
            <a:spLocks/>
          </p:cNvSpPr>
          <p:nvPr/>
        </p:nvSpPr>
        <p:spPr>
          <a:xfrm>
            <a:off x="375666" y="390087"/>
            <a:ext cx="5451613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Demos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C1103-F823-46A2-A782-6956735DF7BB}"/>
              </a:ext>
            </a:extLst>
          </p:cNvPr>
          <p:cNvSpPr txBox="1"/>
          <p:nvPr/>
        </p:nvSpPr>
        <p:spPr>
          <a:xfrm>
            <a:off x="375666" y="1484026"/>
            <a:ext cx="262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Based on Ubuntu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EC87243-FFCB-4349-AC7C-C4B560E8E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604" y="2755613"/>
            <a:ext cx="3181255" cy="31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6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EAFD26-CBB5-48D2-BC6A-2A90FE66850B}"/>
              </a:ext>
            </a:extLst>
          </p:cNvPr>
          <p:cNvSpPr txBox="1">
            <a:spLocks/>
          </p:cNvSpPr>
          <p:nvPr/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C07A4F-20C9-4C60-AE8F-3E184A4D3951}"/>
              </a:ext>
            </a:extLst>
          </p:cNvPr>
          <p:cNvSpPr txBox="1">
            <a:spLocks/>
          </p:cNvSpPr>
          <p:nvPr/>
        </p:nvSpPr>
        <p:spPr>
          <a:xfrm>
            <a:off x="567193" y="1858966"/>
            <a:ext cx="10556078" cy="3556756"/>
          </a:xfrm>
          <a:prstGeom prst="rect">
            <a:avLst/>
          </a:prstGeom>
        </p:spPr>
        <p:txBody>
          <a:bodyPr numCol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Exam Questions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Wrap-Up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0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C80D-4445-4CE7-B775-D9E55586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3B8309F-5D04-46C1-8D35-BBEFE48BD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11" y="1637261"/>
            <a:ext cx="5716586" cy="27257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Running help commands and navigation of the various help systems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Knowledge Areas: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--help, man and info pages, /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/share/doc/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which,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whereis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locate, find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E478B-7F3B-445A-8774-2A96F810FF7B}"/>
              </a:ext>
            </a:extLst>
          </p:cNvPr>
          <p:cNvSpPr txBox="1"/>
          <p:nvPr/>
        </p:nvSpPr>
        <p:spPr>
          <a:xfrm>
            <a:off x="486258" y="6027721"/>
            <a:ext cx="8215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Linux Professional Institute (LPI), “Exam 010 Objectives,” Linux Professional Institute, 21-Oct-2018.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https://www.lpi.org/our-certifications/exam-010-objectives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10-Jul-2021]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Linux Professional Institute, “Linux Essentials Objectives V1.6 - LPI Wiki,” Linux Professional Institute, 25-Jan-2020.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https://wiki.lpi.org/wiki/Linux_Essentials_Objectives_V1.6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E3AB5-BC39-4A86-9A24-9C4018BE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9" y="263455"/>
            <a:ext cx="5783261" cy="6713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2.1 Using the Command Line to Get Help [1]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AE4CCEC-D8C7-4D7F-9396-4FC0BB9C5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23749"/>
              </p:ext>
            </p:extLst>
          </p:nvPr>
        </p:nvGraphicFramePr>
        <p:xfrm>
          <a:off x="6875215" y="934761"/>
          <a:ext cx="4146746" cy="4836780"/>
        </p:xfrm>
        <a:graphic>
          <a:graphicData uri="http://schemas.openxmlformats.org/drawingml/2006/table">
            <a:tbl>
              <a:tblPr/>
              <a:tblGrid>
                <a:gridCol w="1047019">
                  <a:extLst>
                    <a:ext uri="{9D8B030D-6E8A-4147-A177-3AD203B41FA5}">
                      <a16:colId xmlns:a16="http://schemas.microsoft.com/office/drawing/2014/main" val="4219903607"/>
                    </a:ext>
                  </a:extLst>
                </a:gridCol>
                <a:gridCol w="1717478">
                  <a:extLst>
                    <a:ext uri="{9D8B030D-6E8A-4147-A177-3AD203B41FA5}">
                      <a16:colId xmlns:a16="http://schemas.microsoft.com/office/drawing/2014/main" val="1260923742"/>
                    </a:ext>
                  </a:extLst>
                </a:gridCol>
                <a:gridCol w="1382249">
                  <a:extLst>
                    <a:ext uri="{9D8B030D-6E8A-4147-A177-3AD203B41FA5}">
                      <a16:colId xmlns:a16="http://schemas.microsoft.com/office/drawing/2014/main" val="4191681459"/>
                    </a:ext>
                  </a:extLst>
                </a:gridCol>
              </a:tblGrid>
              <a:tr h="241839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Linux Essentials v1.6 Exam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Sub-Topics [5]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00645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703115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76495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53914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189309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205486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364256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081348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97107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96328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35263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6404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793365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44119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554364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337598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7616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38387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69993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984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88F8E51-C5AB-4986-B4CF-C581E126DEED}"/>
              </a:ext>
            </a:extLst>
          </p:cNvPr>
          <p:cNvSpPr/>
          <p:nvPr/>
        </p:nvSpPr>
        <p:spPr>
          <a:xfrm>
            <a:off x="8502079" y="2171030"/>
            <a:ext cx="2663190" cy="17698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485897D-347C-4577-881C-BC033B5CD759}"/>
              </a:ext>
            </a:extLst>
          </p:cNvPr>
          <p:cNvSpPr txBox="1">
            <a:spLocks/>
          </p:cNvSpPr>
          <p:nvPr/>
        </p:nvSpPr>
        <p:spPr>
          <a:xfrm>
            <a:off x="6456459" y="263455"/>
            <a:ext cx="5196712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Exam Topics/Weightings [2]</a:t>
            </a:r>
          </a:p>
        </p:txBody>
      </p:sp>
    </p:spTree>
    <p:extLst>
      <p:ext uri="{BB962C8B-B14F-4D97-AF65-F5344CB8AC3E}">
        <p14:creationId xmlns:p14="http://schemas.microsoft.com/office/powerpoint/2010/main" val="34372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C603-B9C2-4A56-A6A7-9690DCB3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49802"/>
            <a:ext cx="6096000" cy="612885"/>
          </a:xfrm>
        </p:spPr>
        <p:txBody>
          <a:bodyPr>
            <a:normAutofit/>
          </a:bodyPr>
          <a:lstStyle/>
          <a:p>
            <a:r>
              <a:rPr lang="en-US" sz="3200" dirty="0"/>
              <a:t>2.2 Using the CLI to Get Help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51F5-3C41-4BEB-906B-24BAAABE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7C6C2-09B1-4BE2-A35C-82D26BFEE400}"/>
              </a:ext>
            </a:extLst>
          </p:cNvPr>
          <p:cNvSpPr txBox="1"/>
          <p:nvPr/>
        </p:nvSpPr>
        <p:spPr>
          <a:xfrm>
            <a:off x="233916" y="549802"/>
            <a:ext cx="586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3200" b="1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The 3 Ways to Get Help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53C1C-7499-4425-A474-46E2480963A1}"/>
              </a:ext>
            </a:extLst>
          </p:cNvPr>
          <p:cNvSpPr txBox="1"/>
          <p:nvPr/>
        </p:nvSpPr>
        <p:spPr>
          <a:xfrm>
            <a:off x="233916" y="1299177"/>
            <a:ext cx="54613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command sensitive help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Linux Programmer’s Reference Manual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software developer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How to Get Help With a Command from the Linux Terminal: 8 Tricks for  Beginners &amp;amp;amp; Pros Alike">
            <a:extLst>
              <a:ext uri="{FF2B5EF4-FFF2-40B4-BE49-F238E27FC236}">
                <a16:creationId xmlns:a16="http://schemas.microsoft.com/office/drawing/2014/main" id="{6C769589-B68B-412A-8B63-2889F212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63" y="1675853"/>
            <a:ext cx="5953125" cy="287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0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51F5-3C41-4BEB-906B-24BAAABE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7C6C2-09B1-4BE2-A35C-82D26BFEE400}"/>
              </a:ext>
            </a:extLst>
          </p:cNvPr>
          <p:cNvSpPr txBox="1"/>
          <p:nvPr/>
        </p:nvSpPr>
        <p:spPr>
          <a:xfrm>
            <a:off x="265814" y="549802"/>
            <a:ext cx="5830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3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man Pages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BD3B1-C824-4EFC-A9CB-FDF23ABE30EA}"/>
              </a:ext>
            </a:extLst>
          </p:cNvPr>
          <p:cNvSpPr txBox="1"/>
          <p:nvPr/>
        </p:nvSpPr>
        <p:spPr>
          <a:xfrm>
            <a:off x="400833" y="1273478"/>
            <a:ext cx="55991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Title (the page’s 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Summary of the command’s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Description of the command’s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Listing/description of each of the command’s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Navigate via cursor, page up/</a:t>
            </a:r>
            <a:r>
              <a:rPr lang="en-US" sz="240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dn</a:t>
            </a: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keys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using the '/'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Exit using the 'q' key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DA5E2-7C3D-48AD-ADC3-490A46C9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49802"/>
            <a:ext cx="6096000" cy="612885"/>
          </a:xfrm>
        </p:spPr>
        <p:txBody>
          <a:bodyPr>
            <a:normAutofit/>
          </a:bodyPr>
          <a:lstStyle/>
          <a:p>
            <a:r>
              <a:rPr lang="en-US" sz="3200" dirty="0"/>
              <a:t>2.2 Using the CLI to Get Help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56F3BF-6972-4BAC-9660-6CAF440A4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856029"/>
              </p:ext>
            </p:extLst>
          </p:nvPr>
        </p:nvGraphicFramePr>
        <p:xfrm>
          <a:off x="802123" y="4637964"/>
          <a:ext cx="4757568" cy="1422400"/>
        </p:xfrm>
        <a:graphic>
          <a:graphicData uri="http://schemas.openxmlformats.org/drawingml/2006/table">
            <a:tbl>
              <a:tblPr/>
              <a:tblGrid>
                <a:gridCol w="1124352">
                  <a:extLst>
                    <a:ext uri="{9D8B030D-6E8A-4147-A177-3AD203B41FA5}">
                      <a16:colId xmlns:a16="http://schemas.microsoft.com/office/drawing/2014/main" val="3415817705"/>
                    </a:ext>
                  </a:extLst>
                </a:gridCol>
                <a:gridCol w="3633216">
                  <a:extLst>
                    <a:ext uri="{9D8B030D-6E8A-4147-A177-3AD203B41FA5}">
                      <a16:colId xmlns:a16="http://schemas.microsoft.com/office/drawing/2014/main" val="373305095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effectLst/>
                        </a:rPr>
                        <a:t>Category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>
                          <a:effectLst/>
                        </a:rPr>
                        <a:t>Description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25104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just"/>
                      <a:r>
                        <a:rPr lang="en-US" sz="1700" b="0">
                          <a:effectLst/>
                        </a:rPr>
                        <a:t>1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700" b="0" dirty="0">
                          <a:effectLst/>
                        </a:rPr>
                        <a:t>User command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5515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just"/>
                      <a:r>
                        <a:rPr lang="en-US" sz="1700" b="0">
                          <a:effectLst/>
                        </a:rPr>
                        <a:t>5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700" b="0" dirty="0">
                          <a:effectLst/>
                        </a:rPr>
                        <a:t>Configuration files and file formats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14845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just"/>
                      <a:r>
                        <a:rPr lang="en-US" sz="1700" b="0">
                          <a:effectLst/>
                        </a:rPr>
                        <a:t>8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700" b="0" dirty="0">
                          <a:effectLst/>
                        </a:rPr>
                        <a:t>System administrator commands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200904"/>
                  </a:ext>
                </a:extLst>
              </a:tr>
            </a:tbl>
          </a:graphicData>
        </a:graphic>
      </p:graphicFrame>
      <p:pic>
        <p:nvPicPr>
          <p:cNvPr id="1026" name="Picture 2" descr="Linux Man Pages - javatpoint">
            <a:extLst>
              <a:ext uri="{FF2B5EF4-FFF2-40B4-BE49-F238E27FC236}">
                <a16:creationId xmlns:a16="http://schemas.microsoft.com/office/drawing/2014/main" id="{7C8E5FE7-9403-479E-85BF-0E0F656BA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37" y="1394970"/>
            <a:ext cx="5560570" cy="3556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54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C603-B9C2-4A56-A6A7-9690DCB3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49802"/>
            <a:ext cx="6096000" cy="612885"/>
          </a:xfrm>
        </p:spPr>
        <p:txBody>
          <a:bodyPr>
            <a:normAutofit/>
          </a:bodyPr>
          <a:lstStyle/>
          <a:p>
            <a:r>
              <a:rPr lang="en-US" sz="3200" dirty="0"/>
              <a:t>2.2 Using the CLI to Get Help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51F5-3C41-4BEB-906B-24BAAABE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7C6C2-09B1-4BE2-A35C-82D26BFEE400}"/>
              </a:ext>
            </a:extLst>
          </p:cNvPr>
          <p:cNvSpPr txBox="1"/>
          <p:nvPr/>
        </p:nvSpPr>
        <p:spPr>
          <a:xfrm>
            <a:off x="233916" y="549802"/>
            <a:ext cx="586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3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 Pages, Part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53C1C-7499-4425-A474-46E2480963A1}"/>
              </a:ext>
            </a:extLst>
          </p:cNvPr>
          <p:cNvSpPr txBox="1"/>
          <p:nvPr/>
        </p:nvSpPr>
        <p:spPr>
          <a:xfrm>
            <a:off x="233916" y="1299177"/>
            <a:ext cx="546134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GNU Project alternative to man pages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Info pages hyperlinked like web pages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reads info files, tree structured into individual nodes, each a single topic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Hyperlinks move between 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Accessed with the command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hyperlink is activated by placing the cursor upon it and pressing ENTER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F63E2B-9978-41F2-A09C-22F89002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573" y="1299176"/>
            <a:ext cx="5159901" cy="43055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720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2E969-441E-43ED-84CB-29D65FD8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1D4CE-E046-48D4-8F08-2702A2CB4FB8}"/>
              </a:ext>
            </a:extLst>
          </p:cNvPr>
          <p:cNvSpPr txBox="1"/>
          <p:nvPr/>
        </p:nvSpPr>
        <p:spPr>
          <a:xfrm>
            <a:off x="1303734" y="2484330"/>
            <a:ext cx="808315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+-----------------------+-------------------------------------+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Command        |               Action                |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+-----------------------+-------------------------------------+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?                     | Display command help                |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PAGE UP or BACKSPACE  | Display previous page               |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PAGE DOWN or spacebar | Display next page                   |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n                     | Next—display the next node          |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p                     | Previous—display the previous node  |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U                     | Up—show parent node, usually a menu |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ENTER                 | Hyperlink at cursor to next NODE    |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Q                     | Quit                                |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+-----------------------+-------------------------------------+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B17C2C-77A4-4565-B5FF-69A5B20C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49802"/>
            <a:ext cx="6096000" cy="612885"/>
          </a:xfrm>
        </p:spPr>
        <p:txBody>
          <a:bodyPr>
            <a:normAutofit/>
          </a:bodyPr>
          <a:lstStyle/>
          <a:p>
            <a:r>
              <a:rPr lang="en-US" sz="3200" dirty="0"/>
              <a:t>2.2 Using the CLI to Get Help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621B1-E1C0-4141-8D6C-052910ACCC4D}"/>
              </a:ext>
            </a:extLst>
          </p:cNvPr>
          <p:cNvSpPr txBox="1"/>
          <p:nvPr/>
        </p:nvSpPr>
        <p:spPr>
          <a:xfrm>
            <a:off x="233916" y="549802"/>
            <a:ext cx="586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3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 Pages, Part 2</a:t>
            </a:r>
          </a:p>
        </p:txBody>
      </p:sp>
    </p:spTree>
    <p:extLst>
      <p:ext uri="{BB962C8B-B14F-4D97-AF65-F5344CB8AC3E}">
        <p14:creationId xmlns:p14="http://schemas.microsoft.com/office/powerpoint/2010/main" val="15423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C603-B9C2-4A56-A6A7-9690DCB3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49802"/>
            <a:ext cx="6096000" cy="612885"/>
          </a:xfrm>
        </p:spPr>
        <p:txBody>
          <a:bodyPr>
            <a:normAutofit/>
          </a:bodyPr>
          <a:lstStyle/>
          <a:p>
            <a:r>
              <a:rPr lang="en-US" sz="3200" dirty="0"/>
              <a:t>2.2 Using the CLI to Get Help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51F5-3C41-4BEB-906B-24BAAABE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7C6C2-09B1-4BE2-A35C-82D26BFEE400}"/>
              </a:ext>
            </a:extLst>
          </p:cNvPr>
          <p:cNvSpPr txBox="1"/>
          <p:nvPr/>
        </p:nvSpPr>
        <p:spPr>
          <a:xfrm>
            <a:off x="233916" y="549802"/>
            <a:ext cx="586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3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which, </a:t>
            </a:r>
            <a:r>
              <a:rPr lang="en-US" sz="32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whereis</a:t>
            </a:r>
            <a:r>
              <a:rPr lang="en-US" sz="3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whatis</a:t>
            </a:r>
            <a:endParaRPr lang="en-US" sz="32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53C1C-7499-4425-A474-46E2480963A1}"/>
              </a:ext>
            </a:extLst>
          </p:cNvPr>
          <p:cNvSpPr txBox="1"/>
          <p:nvPr/>
        </p:nvSpPr>
        <p:spPr>
          <a:xfrm>
            <a:off x="233916" y="1299177"/>
            <a:ext cx="546134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searches for executable programs/scripts located in $PATH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whereis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provides the command location and man page location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whatis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provides the name and 1-line description of a man page matching a specified keyword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99C0C-3609-418F-A263-013C8FF37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77" y="1498054"/>
            <a:ext cx="5331056" cy="35494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371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C603-B9C2-4A56-A6A7-9690DCB3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49802"/>
            <a:ext cx="6096000" cy="612885"/>
          </a:xfrm>
        </p:spPr>
        <p:txBody>
          <a:bodyPr>
            <a:normAutofit/>
          </a:bodyPr>
          <a:lstStyle/>
          <a:p>
            <a:r>
              <a:rPr lang="en-US" sz="3200" dirty="0"/>
              <a:t>2.2 Using the CLI to Get Help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51F5-3C41-4BEB-906B-24BAAABE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7C6C2-09B1-4BE2-A35C-82D26BFEE400}"/>
              </a:ext>
            </a:extLst>
          </p:cNvPr>
          <p:cNvSpPr txBox="1"/>
          <p:nvPr/>
        </p:nvSpPr>
        <p:spPr>
          <a:xfrm>
            <a:off x="233916" y="549802"/>
            <a:ext cx="586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3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locate, find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53C1C-7499-4425-A474-46E2480963A1}"/>
              </a:ext>
            </a:extLst>
          </p:cNvPr>
          <p:cNvSpPr txBox="1"/>
          <p:nvPr/>
        </p:nvSpPr>
        <p:spPr>
          <a:xfrm>
            <a:off x="201755" y="1299177"/>
            <a:ext cx="54613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searches a database and outputs every name matching a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uses inherent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globbing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(e.g., locate animal is like locate *animal*)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because locate is reading from an index, you may not find recently created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run the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updatedb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command to refresh index at /var/lib/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mlocate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mlocate.db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find command used to search for file objects on the live filesystem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searches a directory tree recursively, including subdirectories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0341F0-D0AF-47F5-A84B-6E2AC6ED3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608" y="1840579"/>
            <a:ext cx="6390476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21.0.2123"/>
  <p:tag name="SLIDO_PRESENTATION_ID" val="00000000-0000-0000-0000-000000000000"/>
  <p:tag name="SLIDO_EVENT_UUID" val="5b070218-ab56-45f4-8fc4-367ef3ed119d"/>
  <p:tag name="SLIDO_EVENT_SECTION_UUID" val="bfe4b61a-db1e-44c3-97ec-0604963fa04e"/>
</p:tagLst>
</file>

<file path=ppt/theme/theme1.xml><?xml version="1.0" encoding="utf-8"?>
<a:theme xmlns:a="http://schemas.openxmlformats.org/drawingml/2006/main" name="Cover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B291FC1B-9C0D-714D-91D8-8E8093E0EDE4}"/>
    </a:ext>
  </a:extLst>
</a:theme>
</file>

<file path=ppt/theme/theme10.xml><?xml version="1.0" encoding="utf-8"?>
<a:theme xmlns:a="http://schemas.openxmlformats.org/drawingml/2006/main" name="Body Grey">
  <a:themeElements>
    <a:clrScheme name="WGU 1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862633"/>
      </a:hlink>
      <a:folHlink>
        <a:srgbClr val="8626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4329A6FB-1095-5241-BCAC-BB16457CB1A1}"/>
    </a:ext>
  </a:extLst>
</a:theme>
</file>

<file path=ppt/theme/theme11.xml><?xml version="1.0" encoding="utf-8"?>
<a:theme xmlns:a="http://schemas.openxmlformats.org/drawingml/2006/main" name="Body Blue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913DCDB3-3280-D34F-A91D-FE55C6D01C40}"/>
    </a:ext>
  </a:extLst>
</a:theme>
</file>

<file path=ppt/theme/theme12.xml><?xml version="1.0" encoding="utf-8"?>
<a:theme xmlns:a="http://schemas.openxmlformats.org/drawingml/2006/main" name="Ending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36DFEF74-938A-DD41-8E50-ED17D9C74D31}"/>
    </a:ext>
  </a:extLst>
</a:theme>
</file>

<file path=ppt/theme/theme13.xml><?xml version="1.0" encoding="utf-8"?>
<a:theme xmlns:a="http://schemas.openxmlformats.org/drawingml/2006/main" name="Ending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FFC507B5-AC6E-0E41-AB4C-6E0C3209A861}"/>
    </a:ext>
  </a:extLst>
</a:theme>
</file>

<file path=ppt/theme/theme14.xml><?xml version="1.0" encoding="utf-8"?>
<a:theme xmlns:a="http://schemas.openxmlformats.org/drawingml/2006/main" name="Ending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FDED3EA8-018F-D24B-9730-51B66DF54620}"/>
    </a:ext>
  </a:extLst>
</a:theme>
</file>

<file path=ppt/theme/theme15.xml><?xml version="1.0" encoding="utf-8"?>
<a:theme xmlns:a="http://schemas.openxmlformats.org/drawingml/2006/main" name="Ending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2E2D007B-A1D6-694B-869B-C76D213F2613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69B682AB-A5A6-F844-AFDD-05E3F1B31356}"/>
    </a:ext>
  </a:extLst>
</a:theme>
</file>

<file path=ppt/theme/theme3.xml><?xml version="1.0" encoding="utf-8"?>
<a:theme xmlns:a="http://schemas.openxmlformats.org/drawingml/2006/main" name="Cover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1DBD2CA2-889F-7F4D-80EF-79F7580D10DA}"/>
    </a:ext>
  </a:extLst>
</a:theme>
</file>

<file path=ppt/theme/theme4.xml><?xml version="1.0" encoding="utf-8"?>
<a:theme xmlns:a="http://schemas.openxmlformats.org/drawingml/2006/main" name="Cover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1180CC51-6A35-AE4A-AD07-A5A5F62BDB9C}"/>
    </a:ext>
  </a:extLst>
</a:theme>
</file>

<file path=ppt/theme/theme5.xml><?xml version="1.0" encoding="utf-8"?>
<a:theme xmlns:a="http://schemas.openxmlformats.org/drawingml/2006/main" name="Interstitial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B7C86AAF-8A7C-D54E-8549-AE8622B511BE}"/>
    </a:ext>
  </a:extLst>
</a:theme>
</file>

<file path=ppt/theme/theme6.xml><?xml version="1.0" encoding="utf-8"?>
<a:theme xmlns:a="http://schemas.openxmlformats.org/drawingml/2006/main" name="Interstitial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0CC60281-2869-F14A-9F64-2E6E2F3F2915}"/>
    </a:ext>
  </a:extLst>
</a:theme>
</file>

<file path=ppt/theme/theme7.xml><?xml version="1.0" encoding="utf-8"?>
<a:theme xmlns:a="http://schemas.openxmlformats.org/drawingml/2006/main" name="Interstitial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8C73B935-DEC3-1D45-8ABD-40558AA0F2EF}"/>
    </a:ext>
  </a:extLst>
</a:theme>
</file>

<file path=ppt/theme/theme8.xml><?xml version="1.0" encoding="utf-8"?>
<a:theme xmlns:a="http://schemas.openxmlformats.org/drawingml/2006/main" name="Interstitial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0E672B97-F55E-474D-B055-EAC5BF922511}"/>
    </a:ext>
  </a:extLst>
</a:theme>
</file>

<file path=ppt/theme/theme9.xml><?xml version="1.0" encoding="utf-8"?>
<a:theme xmlns:a="http://schemas.openxmlformats.org/drawingml/2006/main" name="Body White">
  <a:themeElements>
    <a:clrScheme name="WGU 1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862633"/>
      </a:hlink>
      <a:folHlink>
        <a:srgbClr val="8626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5008DB6A-7566-1847-92E7-77BF27A43A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WGU_Marketing_Final_2</Template>
  <TotalTime>41654</TotalTime>
  <Words>893</Words>
  <Application>Microsoft Office PowerPoint</Application>
  <PresentationFormat>Widescreen</PresentationFormat>
  <Paragraphs>179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Arial</vt:lpstr>
      <vt:lpstr>Calibri</vt:lpstr>
      <vt:lpstr>Courier New</vt:lpstr>
      <vt:lpstr>Cover 1</vt:lpstr>
      <vt:lpstr>Cover 2</vt:lpstr>
      <vt:lpstr>Cover 3</vt:lpstr>
      <vt:lpstr>Cover 4</vt:lpstr>
      <vt:lpstr>Interstitial 1</vt:lpstr>
      <vt:lpstr>Interstitial 2</vt:lpstr>
      <vt:lpstr>Interstitial 3</vt:lpstr>
      <vt:lpstr>Interstitial 4</vt:lpstr>
      <vt:lpstr>Body White</vt:lpstr>
      <vt:lpstr>Body Grey</vt:lpstr>
      <vt:lpstr>Body Blue</vt:lpstr>
      <vt:lpstr>Ending 1</vt:lpstr>
      <vt:lpstr>Ending 2</vt:lpstr>
      <vt:lpstr>Ending 3</vt:lpstr>
      <vt:lpstr>Ending 4</vt:lpstr>
      <vt:lpstr>Topic 2.2 Using the Command Line to Get Help</vt:lpstr>
      <vt:lpstr>PowerPoint Presentation</vt:lpstr>
      <vt:lpstr>2.1 Using the Command Line to Get Help [1]</vt:lpstr>
      <vt:lpstr>2.2 Using the CLI to Get Help</vt:lpstr>
      <vt:lpstr>2.2 Using the CLI to Get Help</vt:lpstr>
      <vt:lpstr>2.2 Using the CLI to Get Help</vt:lpstr>
      <vt:lpstr>2.2 Using the CLI to Get Help</vt:lpstr>
      <vt:lpstr>2.2 Using the CLI to Get Help</vt:lpstr>
      <vt:lpstr>2.2 Using the CLI to Get Help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of your presentation, keep it short.</dc:title>
  <dc:creator>John Galliano</dc:creator>
  <cp:lastModifiedBy>John</cp:lastModifiedBy>
  <cp:revision>536</cp:revision>
  <dcterms:created xsi:type="dcterms:W3CDTF">2021-06-27T13:01:38Z</dcterms:created>
  <dcterms:modified xsi:type="dcterms:W3CDTF">2022-03-10T22:48:27Z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0.21.0.2123</vt:lpwstr>
  </property>
</Properties>
</file>