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1.xml" ContentType="application/vnd.openxmlformats-officedocument.theme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theme/theme13.xml" ContentType="application/vnd.openxmlformats-officedocument.theme+xml"/>
  <Override PartName="/ppt/slideLayouts/slideLayout32.xml" ContentType="application/vnd.openxmlformats-officedocument.presentationml.slideLayout+xml"/>
  <Override PartName="/ppt/theme/theme14.xml" ContentType="application/vnd.openxmlformats-officedocument.theme+xml"/>
  <Override PartName="/ppt/slideLayouts/slideLayout3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29"/>
  </p:notesMasterIdLst>
  <p:sldIdLst>
    <p:sldId id="256" r:id="rId16"/>
    <p:sldId id="266" r:id="rId17"/>
    <p:sldId id="262" r:id="rId18"/>
    <p:sldId id="306" r:id="rId19"/>
    <p:sldId id="307" r:id="rId20"/>
    <p:sldId id="305" r:id="rId21"/>
    <p:sldId id="357" r:id="rId22"/>
    <p:sldId id="365" r:id="rId23"/>
    <p:sldId id="364" r:id="rId24"/>
    <p:sldId id="361" r:id="rId25"/>
    <p:sldId id="330" r:id="rId26"/>
    <p:sldId id="332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65611" autoAdjust="0"/>
  </p:normalViewPr>
  <p:slideViewPr>
    <p:cSldViewPr snapToGrid="0" snapToObjects="1">
      <p:cViewPr varScale="1">
        <p:scale>
          <a:sx n="83" d="100"/>
          <a:sy n="8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19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lainshell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(‘#’ denotes a comment):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 err="1">
                <a:solidFill>
                  <a:srgbClr val="404040"/>
                </a:solidFill>
                <a:latin typeface="Courier New" panose="02070309020205020404" pitchFamily="49" charset="0"/>
              </a:rPr>
              <a:t>sudo</a:t>
            </a:r>
            <a:r>
              <a:rPr lang="en-US" sz="1200" i="0" dirty="0">
                <a:solidFill>
                  <a:srgbClr val="404040"/>
                </a:solidFill>
                <a:latin typeface="Courier New" panose="02070309020205020404" pitchFamily="49" charset="0"/>
              </a:rPr>
              <a:t> -l  #see what privileges the current user has under </a:t>
            </a:r>
            <a:r>
              <a:rPr lang="en-US" sz="1200" i="0" dirty="0" err="1">
                <a:solidFill>
                  <a:srgbClr val="404040"/>
                </a:solidFill>
                <a:latin typeface="Courier New" panose="02070309020205020404" pitchFamily="49" charset="0"/>
              </a:rPr>
              <a:t>sudo</a:t>
            </a:r>
            <a:endParaRPr lang="en-US" sz="1200" i="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 err="1">
                <a:solidFill>
                  <a:srgbClr val="404040"/>
                </a:solidFill>
                <a:latin typeface="Courier New" panose="02070309020205020404" pitchFamily="49" charset="0"/>
              </a:rPr>
              <a:t>sudo</a:t>
            </a:r>
            <a:r>
              <a:rPr lang="en-US" sz="1200" i="0" dirty="0">
                <a:solidFill>
                  <a:srgbClr val="404040"/>
                </a:solidFill>
                <a:latin typeface="Courier New" panose="02070309020205020404" pitchFamily="49" charset="0"/>
              </a:rPr>
              <a:t> -l -U </a:t>
            </a:r>
            <a:r>
              <a:rPr lang="en-US" sz="1200" i="0" dirty="0" err="1">
                <a:solidFill>
                  <a:srgbClr val="404040"/>
                </a:solidFill>
                <a:latin typeface="Courier New" panose="02070309020205020404" pitchFamily="49" charset="0"/>
              </a:rPr>
              <a:t>billy</a:t>
            </a:r>
            <a:r>
              <a:rPr lang="en-US" sz="1200" i="0" dirty="0">
                <a:solidFill>
                  <a:srgbClr val="404040"/>
                </a:solidFill>
                <a:latin typeface="Courier New" panose="02070309020205020404" pitchFamily="49" charset="0"/>
              </a:rPr>
              <a:t>  #see </a:t>
            </a:r>
            <a:r>
              <a:rPr lang="en-US" sz="1200" i="0" dirty="0" err="1">
                <a:solidFill>
                  <a:srgbClr val="404040"/>
                </a:solidFill>
                <a:latin typeface="Courier New" panose="02070309020205020404" pitchFamily="49" charset="0"/>
              </a:rPr>
              <a:t>privs</a:t>
            </a:r>
            <a:r>
              <a:rPr lang="en-US" sz="1200" i="0" dirty="0">
                <a:solidFill>
                  <a:srgbClr val="404040"/>
                </a:solidFill>
                <a:latin typeface="Courier New" panose="02070309020205020404" pitchFamily="49" charset="0"/>
              </a:rPr>
              <a:t> for another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404040"/>
                </a:solidFill>
                <a:latin typeface="Courier New" panose="02070309020205020404" pitchFamily="49" charset="0"/>
              </a:rPr>
              <a:t>Exam Essentials: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404040"/>
                </a:solidFill>
                <a:latin typeface="Courier New" panose="02070309020205020404" pitchFamily="49" charset="0"/>
              </a:rPr>
              <a:t>• The ‘#’ character denotes root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(‘#’ denotes a comment):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Interested? </a:t>
            </a:r>
          </a:p>
          <a:p>
            <a:r>
              <a:rPr lang="en-US" dirty="0"/>
              <a:t>• Contact the email address or connect via social media links at the bottom of the graphic</a:t>
            </a:r>
          </a:p>
          <a:p>
            <a:r>
              <a:rPr lang="en-US" dirty="0"/>
              <a:t>• Mention that you were referred by Dr. Galliano.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Examples: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• </a:t>
            </a:r>
            <a:r>
              <a:rPr lang="en-US" sz="1200" dirty="0">
                <a:solidFill>
                  <a:schemeClr val="tx2"/>
                </a:solidFill>
              </a:rPr>
              <a:t>If an objective has a weight of 3, there will be 3 questions on the exam related to that objective 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Links: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• </a:t>
            </a:r>
            <a:r>
              <a:rPr lang="en-US" sz="1200" dirty="0">
                <a:solidFill>
                  <a:schemeClr val="tx2"/>
                </a:solidFill>
              </a:rPr>
              <a:t>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b="1" dirty="0"/>
              <a:t>•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https://explainshell.com/</a:t>
            </a:r>
            <a:r>
              <a:rPr lang="en-US" dirty="0"/>
              <a:t> to learn about commands, options, arguments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Dr. Galliano’s </a:t>
            </a:r>
            <a:r>
              <a:rPr lang="en-US" sz="1200" dirty="0" err="1">
                <a:solidFill>
                  <a:schemeClr val="tx2"/>
                </a:solidFill>
              </a:rPr>
              <a:t>Github</a:t>
            </a:r>
            <a:r>
              <a:rPr lang="en-US" sz="1200" dirty="0">
                <a:solidFill>
                  <a:schemeClr val="tx2"/>
                </a:solidFill>
              </a:rPr>
              <a:t> repo (study guide, </a:t>
            </a:r>
            <a:r>
              <a:rPr lang="en-US" sz="1200" dirty="0" err="1">
                <a:solidFill>
                  <a:schemeClr val="tx2"/>
                </a:solidFill>
              </a:rPr>
              <a:t>cheatsheets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slidedecks</a:t>
            </a:r>
            <a:r>
              <a:rPr lang="en-US" sz="1200" dirty="0">
                <a:solidFill>
                  <a:schemeClr val="tx2"/>
                </a:solidFill>
              </a:rPr>
              <a:t>, etc. at </a:t>
            </a: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https://github.com/g33k247/851, specifically the user management </a:t>
            </a:r>
            <a:r>
              <a:rPr lang="en-US" sz="1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cheatsheet</a:t>
            </a: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at https://github.com/g33k247/851/blob/main/cheatsheets/cheat_sheet_users_groups.pdf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n w="0"/>
              </a:rPr>
              <a:t>• A weight of “1” equates to 1 exam question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</a:rPr>
              <a:t>• Since there is a weight of ‘2’, you will see 2 questions on this topic!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(‘#’ denotes a comment):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# what user/context is on the system?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  #what is the current user’s identity &amp; group membership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whoami</a:t>
            </a: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#what is my current user context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 #who is currently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am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#displays data only about the current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  #like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whoami</a:t>
            </a: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but more verbose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pinky &lt;username&gt;  #modern version of finger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 User Passwords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passwd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passwd –Sa  #display the information of all users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passwd -e  #expire a user’s password immediately (forces user to change password at next login)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passwd -l   #lock a user’s password (adds “!” at start of user’s password &amp; user can’t change password when locked)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passwd -u  #unlock user’s password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echo -e "</a:t>
            </a:r>
            <a:r>
              <a:rPr lang="en-US" altLang="en-US" dirty="0" err="1">
                <a:latin typeface="Times New Roman" panose="02020603050405020304" pitchFamily="18" charset="0"/>
              </a:rPr>
              <a:t>new_password</a:t>
            </a:r>
            <a:r>
              <a:rPr lang="en-US" altLang="en-US" dirty="0">
                <a:latin typeface="Times New Roman" panose="02020603050405020304" pitchFamily="18" charset="0"/>
              </a:rPr>
              <a:t>" | passwd &lt;username&gt;  #for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43047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(‘#’ denotes a comment):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#View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ls -l /</a:t>
            </a:r>
            <a:r>
              <a:rPr lang="en-US" b="0" dirty="0" err="1"/>
              <a:t>etc</a:t>
            </a:r>
            <a:r>
              <a:rPr lang="en-US" b="0" dirty="0"/>
              <a:t>/passwd  #what perms are on the file (-</a:t>
            </a:r>
            <a:r>
              <a:rPr lang="en-US" b="0" dirty="0" err="1"/>
              <a:t>rwr</a:t>
            </a:r>
            <a:r>
              <a:rPr lang="en-US" b="0" dirty="0"/>
              <a:t>—r– or 644)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stat 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Menlo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Menlo"/>
              </a:rPr>
              <a:t>/passwd  #see details, note user/owner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less /</a:t>
            </a:r>
            <a:r>
              <a:rPr lang="en-US" b="0" dirty="0" err="1"/>
              <a:t>etc</a:t>
            </a:r>
            <a:r>
              <a:rPr lang="en-US" b="0" dirty="0"/>
              <a:t>/passwd or </a:t>
            </a:r>
            <a:r>
              <a:rPr lang="en-US" b="0" i="0" dirty="0" err="1">
                <a:solidFill>
                  <a:srgbClr val="1F2937"/>
                </a:solidFill>
                <a:effectLst/>
                <a:latin typeface="Roboto Mono"/>
              </a:rPr>
              <a:t>getent</a:t>
            </a:r>
            <a:r>
              <a:rPr lang="en-US" b="0" i="0" dirty="0">
                <a:solidFill>
                  <a:srgbClr val="1F2937"/>
                </a:solidFill>
                <a:effectLst/>
                <a:latin typeface="Roboto Mono"/>
              </a:rPr>
              <a:t> passwd  #list all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1F2937"/>
                </a:solidFill>
                <a:effectLst/>
                <a:latin typeface="Roboto Mono"/>
              </a:rPr>
              <a:t>getent</a:t>
            </a:r>
            <a:r>
              <a:rPr lang="en-US" b="0" i="0" dirty="0">
                <a:solidFill>
                  <a:srgbClr val="1F2937"/>
                </a:solidFill>
                <a:effectLst/>
                <a:latin typeface="Roboto Mono"/>
              </a:rPr>
              <a:t> passwd | </a:t>
            </a:r>
            <a:r>
              <a:rPr lang="en-US" b="0" i="0" dirty="0" err="1">
                <a:solidFill>
                  <a:srgbClr val="1F2937"/>
                </a:solidFill>
                <a:effectLst/>
                <a:latin typeface="Roboto Mono"/>
              </a:rPr>
              <a:t>wc</a:t>
            </a:r>
            <a:r>
              <a:rPr lang="en-US" b="0" i="0" dirty="0">
                <a:solidFill>
                  <a:srgbClr val="1F2937"/>
                </a:solidFill>
                <a:effectLst/>
                <a:latin typeface="Roboto Mono"/>
              </a:rPr>
              <a:t> –l  #how many accounts on my system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less /</a:t>
            </a:r>
            <a:r>
              <a:rPr lang="en-US" b="0" dirty="0" err="1"/>
              <a:t>etc</a:t>
            </a:r>
            <a:r>
              <a:rPr lang="en-US" b="0" dirty="0"/>
              <a:t>/shadow  </a:t>
            </a:r>
            <a:r>
              <a:rPr lang="en-US" b="0" i="0" dirty="0">
                <a:solidFill>
                  <a:srgbClr val="1F2937"/>
                </a:solidFill>
                <a:effectLst/>
                <a:latin typeface="Roboto Mono"/>
              </a:rPr>
              <a:t>#list all users and password details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/>
              <a:t>less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/group  #list group memberships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2800" b="0" i="0" dirty="0">
                <a:solidFill>
                  <a:srgbClr val="111111"/>
                </a:solidFill>
                <a:effectLst/>
                <a:latin typeface="Menlo"/>
              </a:rPr>
              <a:t>grep -w ‘^linux' /etc/passwd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#show only a specific user’s entry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cut -d: -f1 /</a:t>
            </a: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etc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/passwd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#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display only the username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awk -F: '{ print $1}' /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/passwd  #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display only the username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grep -E '^UID_MIN|^UID_MAX' /</a:t>
            </a: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etc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/</a:t>
            </a: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login.defs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  #what are the UID bounds on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getent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 passwd {1000..60000}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  #list only user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A3A3A"/>
                </a:solidFill>
                <a:effectLst/>
                <a:latin typeface="Muli"/>
              </a:rPr>
              <a:t>groups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Muli"/>
              </a:rPr>
              <a:t>billy</a:t>
            </a:r>
            <a:r>
              <a:rPr lang="en-US" b="0" i="0" dirty="0">
                <a:solidFill>
                  <a:srgbClr val="3A3A3A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Muli"/>
              </a:rPr>
              <a:t>susan</a:t>
            </a:r>
            <a:r>
              <a:rPr lang="en-US" b="0" i="0" dirty="0">
                <a:solidFill>
                  <a:srgbClr val="3A3A3A"/>
                </a:solidFill>
                <a:effectLst/>
                <a:latin typeface="Muli"/>
              </a:rPr>
              <a:t>   #command is used to show all the groups a user belongs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lslogins</a:t>
            </a:r>
            <a:r>
              <a:rPr lang="en-US" dirty="0"/>
              <a:t> –u  #shows user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altLang="en-US" b="1" dirty="0">
                <a:latin typeface="Times New Roman" panose="02020603050405020304" pitchFamily="18" charset="0"/>
              </a:rPr>
              <a:t>Exam Essentials: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• Know the difference between an account name and UID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• Know how to read the /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1200" dirty="0">
                <a:effectLst/>
                <a:latin typeface="Calibri" panose="020F0502020204030204" pitchFamily="34" charset="0"/>
              </a:rPr>
              <a:t>/passwd and /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1200" dirty="0">
                <a:effectLst/>
                <a:latin typeface="Calibri" panose="020F0502020204030204" pitchFamily="34" charset="0"/>
              </a:rPr>
              <a:t>/shadow files (colon delimited)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• 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root user has its own home directory called /root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For users to successfully log in, they must have a valid username, password, and other information defined in 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/passwd and 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/shadow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9EA262B-599B-498C-BC3F-311ABF055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A405DF-4CFD-4AB1-A0BE-D57C6EC0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Commands (‘#’ denotes a comment):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#View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grep -E '^UID_MIN|^UID_MAX' /</a:t>
            </a: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etc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/</a:t>
            </a: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login.defs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  #what are the UID bounds on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1F2937"/>
                </a:solidFill>
                <a:effectLst/>
                <a:latin typeface="Roboto Mono"/>
              </a:rPr>
              <a:t>getent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 Mono"/>
              </a:rPr>
              <a:t> passwd {1000..60000}</a:t>
            </a:r>
            <a:r>
              <a:rPr lang="en-US" sz="2800" b="0" i="0" dirty="0">
                <a:solidFill>
                  <a:srgbClr val="1F2937"/>
                </a:solidFill>
                <a:effectLst/>
                <a:latin typeface="Roboto" panose="02000000000000000000" pitchFamily="2" charset="0"/>
              </a:rPr>
              <a:t>  #list only user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D33682"/>
                </a:solidFill>
                <a:effectLst/>
                <a:latin typeface="Courier New" panose="02070309020205020404" pitchFamily="49" charset="0"/>
              </a:rPr>
              <a:t>getent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0" i="0" dirty="0">
                <a:solidFill>
                  <a:srgbClr val="D33682"/>
                </a:solidFill>
                <a:effectLst/>
                <a:latin typeface="Courier New" panose="02070309020205020404" pitchFamily="49" charset="0"/>
              </a:rPr>
              <a:t>passwd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billy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susan</a:t>
            </a:r>
            <a:endParaRPr lang="en-US" sz="28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D33682"/>
                </a:solidFill>
                <a:effectLst/>
                <a:latin typeface="Courier New" panose="02070309020205020404" pitchFamily="49" charset="0"/>
              </a:rPr>
              <a:t>getent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group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billy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susan</a:t>
            </a:r>
            <a:endParaRPr lang="en-US" sz="2800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passwd -S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billy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#get status on a specific user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for p in $(ls /home); do passwd -S $p; done  #bash 1-liner to get status on user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Exam Essentials: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• Know the difference between an account name and UID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• 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root user has its own home directory called /root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For users to successfully log in, they must have a valid username, password, and other information defined in 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/passwd and 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/shadow files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i="1" dirty="0">
                <a:latin typeface="Times New Roman" panose="02020603050405020304" pitchFamily="18" charset="0"/>
              </a:rPr>
              <a:t>NOTE: The -S option to passwd outputs the status of the password for a given account. The status information consists of 7 fields: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• The 1st field is the user's login name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• The 2nd  field indicates if the user account has a locked password (LK), has no password (NP), or has a usable password (PS)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• The 3rd field gives the date of the last password change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• The next 4 fields are the </a:t>
            </a:r>
            <a:r>
              <a:rPr lang="en-US" altLang="en-US" i="1" u="sng" dirty="0">
                <a:latin typeface="Times New Roman" panose="02020603050405020304" pitchFamily="18" charset="0"/>
              </a:rPr>
              <a:t>minimum age</a:t>
            </a:r>
            <a:r>
              <a:rPr lang="en-US" altLang="en-US" i="1" dirty="0">
                <a:latin typeface="Times New Roman" panose="02020603050405020304" pitchFamily="18" charset="0"/>
              </a:rPr>
              <a:t>, </a:t>
            </a:r>
            <a:r>
              <a:rPr lang="en-US" altLang="en-US" i="1" u="sng" dirty="0">
                <a:latin typeface="Times New Roman" panose="02020603050405020304" pitchFamily="18" charset="0"/>
              </a:rPr>
              <a:t>maximum age</a:t>
            </a:r>
            <a:r>
              <a:rPr lang="en-US" altLang="en-US" i="1" dirty="0">
                <a:latin typeface="Times New Roman" panose="02020603050405020304" pitchFamily="18" charset="0"/>
              </a:rPr>
              <a:t>, </a:t>
            </a:r>
            <a:r>
              <a:rPr lang="en-US" altLang="en-US" i="1" u="sng" dirty="0">
                <a:latin typeface="Times New Roman" panose="02020603050405020304" pitchFamily="18" charset="0"/>
              </a:rPr>
              <a:t>warning period</a:t>
            </a:r>
            <a:r>
              <a:rPr lang="en-US" altLang="en-US" i="1" dirty="0">
                <a:latin typeface="Times New Roman" panose="02020603050405020304" pitchFamily="18" charset="0"/>
              </a:rPr>
              <a:t>, and </a:t>
            </a:r>
            <a:r>
              <a:rPr lang="en-US" altLang="en-US" i="1" u="sng" dirty="0">
                <a:latin typeface="Times New Roman" panose="02020603050405020304" pitchFamily="18" charset="0"/>
              </a:rPr>
              <a:t>inactivity period</a:t>
            </a:r>
            <a:r>
              <a:rPr lang="en-US" altLang="en-US" i="1" dirty="0">
                <a:latin typeface="Times New Roman" panose="02020603050405020304" pitchFamily="18" charset="0"/>
              </a:rPr>
              <a:t> (in days)</a:t>
            </a:r>
          </a:p>
        </p:txBody>
      </p:sp>
    </p:spTree>
    <p:extLst>
      <p:ext uri="{BB962C8B-B14F-4D97-AF65-F5344CB8AC3E}">
        <p14:creationId xmlns:p14="http://schemas.microsoft.com/office/powerpoint/2010/main" val="170542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lpi.org/polic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iki.lpi.org/wiki/Linux_Essentials_Objectives_V1.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010-objecti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5.1 Basic Security and Identifying User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October 24,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79-F414-4E9B-9939-67E79A2F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2" y="641242"/>
            <a:ext cx="7863129" cy="287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9592-C1C4-4611-9693-9BCD2D53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91" y="1442093"/>
            <a:ext cx="10799148" cy="40331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effectLst/>
                <a:latin typeface="Calibri" panose="020F0502020204030204" pitchFamily="34" charset="0"/>
              </a:rPr>
              <a:t>Substitute User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su</a:t>
            </a:r>
            <a:r>
              <a:rPr lang="en-US" sz="2800" dirty="0">
                <a:effectLst/>
                <a:latin typeface="Calibri" panose="020F0502020204030204" pitchFamily="34" charset="0"/>
              </a:rPr>
              <a:t> (in the </a:t>
            </a:r>
            <a:r>
              <a:rPr lang="en-US" sz="2800" i="1" dirty="0">
                <a:effectLst/>
                <a:latin typeface="Calibri" panose="020F0502020204030204" pitchFamily="34" charset="0"/>
              </a:rPr>
              <a:t>current</a:t>
            </a:r>
            <a:r>
              <a:rPr lang="en-US" sz="2800" dirty="0">
                <a:effectLst/>
                <a:latin typeface="Calibri" panose="020F0502020204030204" pitchFamily="34" charset="0"/>
              </a:rPr>
              <a:t> shell)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</a:rPr>
              <a:t> (execute w/interactive root privilege)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</a:rPr>
              <a:t> -</a:t>
            </a:r>
            <a:r>
              <a:rPr lang="en-US" sz="2800" dirty="0" err="1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 (non-interactive root privilege)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su</a:t>
            </a:r>
            <a:r>
              <a:rPr lang="en-US" sz="2800" dirty="0">
                <a:latin typeface="Calibri" panose="020F0502020204030204" pitchFamily="34" charset="0"/>
              </a:rPr>
              <a:t> (execute w/root privilege &amp; current user’s password)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effectLst/>
                <a:latin typeface="Calibri" panose="020F0502020204030204" pitchFamily="34" charset="0"/>
              </a:rPr>
              <a:t>Root User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su</a:t>
            </a:r>
            <a:r>
              <a:rPr lang="en-US" sz="2800" dirty="0">
                <a:effectLst/>
                <a:latin typeface="Calibri" panose="020F0502020204030204" pitchFamily="34" charset="0"/>
              </a:rPr>
              <a:t> - (substitute user to root)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</a:rPr>
              <a:t>root login (login as the root account)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Calibri" panose="020F0502020204030204" pitchFamily="34" charset="0"/>
              </a:rPr>
              <a:t> Others</a:t>
            </a:r>
          </a:p>
          <a:p>
            <a:pPr marL="739775" lvl="1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</a:rPr>
              <a:t> -s (spawns subshell based on $SHELL)</a:t>
            </a:r>
          </a:p>
          <a:p>
            <a:pPr marL="739775" lvl="1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sudo</a:t>
            </a:r>
            <a:r>
              <a:rPr lang="en-US" sz="2800" dirty="0">
                <a:latin typeface="Calibri" panose="020F0502020204030204" pitchFamily="34" charset="0"/>
              </a:rPr>
              <a:t> -c (run a single command as root)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E224-0571-4E48-9266-44287CD8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6384C-D211-41B2-9BC6-57F31A50A24E}"/>
              </a:ext>
            </a:extLst>
          </p:cNvPr>
          <p:cNvSpPr txBox="1"/>
          <p:nvPr/>
        </p:nvSpPr>
        <p:spPr>
          <a:xfrm>
            <a:off x="856527" y="6117283"/>
            <a:ext cx="837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TIP: When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run, “.profile,” “.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bashrc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and “/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/profile” will be started, like running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root)</a:t>
            </a:r>
          </a:p>
        </p:txBody>
      </p:sp>
      <p:pic>
        <p:nvPicPr>
          <p:cNvPr id="2050" name="Picture 2" descr="The difference between sudo and su explained.">
            <a:extLst>
              <a:ext uri="{FF2B5EF4-FFF2-40B4-BE49-F238E27FC236}">
                <a16:creationId xmlns:a16="http://schemas.microsoft.com/office/drawing/2014/main" id="{04CAEFEF-CB0B-40B8-B712-542E07C54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t="25580" r="13089"/>
          <a:stretch/>
        </p:blipFill>
        <p:spPr bwMode="auto">
          <a:xfrm>
            <a:off x="7662439" y="482359"/>
            <a:ext cx="3819647" cy="19194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1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pic>
        <p:nvPicPr>
          <p:cNvPr id="1026" name="Picture 2" descr="Oracle Linux vs. Red Hat Linux">
            <a:extLst>
              <a:ext uri="{FF2B5EF4-FFF2-40B4-BE49-F238E27FC236}">
                <a16:creationId xmlns:a16="http://schemas.microsoft.com/office/drawing/2014/main" id="{6A83C34D-76E1-4A52-ABDE-0EAC288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2" y="890372"/>
            <a:ext cx="3717171" cy="4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564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Red Hat Enterprise Linux (RHEL)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 Linux is an open-source clone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2844-B37E-4782-80EC-DCAC4554C771}"/>
              </a:ext>
            </a:extLst>
          </p:cNvPr>
          <p:cNvSpPr txBox="1"/>
          <p:nvPr/>
        </p:nvSpPr>
        <p:spPr>
          <a:xfrm>
            <a:off x="728662" y="6009738"/>
            <a:ext cx="822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You Know? Oracle’s Linux distro is a clone of RHEL and used in the Oracle Cloud Infrastructure (OCI).</a:t>
            </a:r>
            <a:endParaRPr lang="en-US" sz="1400" b="0" i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544579-DD92-4A93-8157-CBA4CFCD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13" y="374077"/>
            <a:ext cx="7333680" cy="6112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01D8-1B30-449A-8F42-D148063D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 for Me?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8910182" cy="35567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5.1 Basic Security and Identifying User Types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6" y="390087"/>
            <a:ext cx="545161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1254127"/>
            <a:ext cx="5635091" cy="43811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40 multiple-choice (some multi-select and fill-in-the-blank items) questions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Min pass score 500 points (200-800 scale)</a:t>
            </a:r>
          </a:p>
          <a:p>
            <a:r>
              <a:rPr lang="en-US" sz="2400" dirty="0">
                <a:solidFill>
                  <a:schemeClr val="tx2"/>
                </a:solidFill>
              </a:rPr>
              <a:t>Partially correct responses not accepted (for F-I-T-B questions LPI may accept multiple correct versions of an answer [2]</a:t>
            </a:r>
            <a:endParaRPr lang="en-US" sz="2400" baseline="30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Total exam weight count is 40, thus 40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86451"/>
            <a:ext cx="737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[1,3]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8D0BD72-F1DE-481B-9E30-56EF7AFD4750}"/>
              </a:ext>
            </a:extLst>
          </p:cNvPr>
          <p:cNvSpPr txBox="1">
            <a:spLocks/>
          </p:cNvSpPr>
          <p:nvPr/>
        </p:nvSpPr>
        <p:spPr>
          <a:xfrm>
            <a:off x="6642685" y="1237232"/>
            <a:ext cx="5173649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Linux Community and a Career in Open Source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r>
              <a:rPr lang="en-US" sz="2400" dirty="0"/>
              <a:t>The Linux Operating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 and File Permissions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88CD04-D109-4A43-82D9-BDC57E91394B}"/>
              </a:ext>
            </a:extLst>
          </p:cNvPr>
          <p:cNvSpPr txBox="1">
            <a:spLocks/>
          </p:cNvSpPr>
          <p:nvPr/>
        </p:nvSpPr>
        <p:spPr>
          <a:xfrm>
            <a:off x="6642685" y="383759"/>
            <a:ext cx="5173649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[3]</a:t>
            </a:r>
            <a:endParaRPr lang="en-US" sz="2800" baseline="30000" dirty="0"/>
          </a:p>
        </p:txBody>
      </p:sp>
      <p:pic>
        <p:nvPicPr>
          <p:cNvPr id="9" name="Picture 2" descr="Linux Essentials - Credly">
            <a:extLst>
              <a:ext uri="{FF2B5EF4-FFF2-40B4-BE49-F238E27FC236}">
                <a16:creationId xmlns:a16="http://schemas.microsoft.com/office/drawing/2014/main" id="{6BFAA0D2-E85A-4586-B1A4-D0090F4A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62" y="410348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1D5-1288-4F2A-9BF5-F3C8516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4" y="641242"/>
            <a:ext cx="11107724" cy="612885"/>
          </a:xfrm>
        </p:spPr>
        <p:txBody>
          <a:bodyPr/>
          <a:lstStyle/>
          <a:p>
            <a:r>
              <a:rPr lang="en-US" dirty="0"/>
              <a:t>LPI Exam Re-Take Policy [4]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F09-BC75-4B8A-844E-44B7E712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</a:rPr>
              <a:t>Anyone who takes an LPI exam once must wait </a:t>
            </a:r>
            <a:r>
              <a:rPr lang="en-US" sz="2400" b="0" i="0" u="sng" dirty="0">
                <a:effectLst/>
              </a:rPr>
              <a:t>one week</a:t>
            </a:r>
            <a:r>
              <a:rPr lang="en-US" sz="2400" b="0" i="0" dirty="0">
                <a:effectLst/>
              </a:rPr>
              <a:t> before re-taking</a:t>
            </a:r>
          </a:p>
          <a:p>
            <a:pPr algn="l"/>
            <a:r>
              <a:rPr lang="en-US" sz="2400" b="0" i="0" dirty="0">
                <a:effectLst/>
              </a:rPr>
              <a:t>Anyone who takes an LPI exam a second (and subsequent) time must wait </a:t>
            </a:r>
            <a:r>
              <a:rPr lang="en-US" sz="2400" b="0" i="0" u="sng" dirty="0">
                <a:effectLst/>
              </a:rPr>
              <a:t>30 days </a:t>
            </a:r>
            <a:r>
              <a:rPr lang="en-US" sz="2400" b="0" i="0" dirty="0">
                <a:effectLst/>
              </a:rPr>
              <a:t>before re-taking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and subsequent attempts at your own cost ($120)</a:t>
            </a:r>
            <a:endParaRPr lang="en-US" sz="24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5E8-612D-4F72-B4F4-2DFFAAF4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83" y="2351134"/>
            <a:ext cx="1462818" cy="2155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981BD-A557-4D78-A947-757265E84CA6}"/>
              </a:ext>
            </a:extLst>
          </p:cNvPr>
          <p:cNvSpPr txBox="1"/>
          <p:nvPr/>
        </p:nvSpPr>
        <p:spPr>
          <a:xfrm>
            <a:off x="567193" y="6080514"/>
            <a:ext cx="737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6509-595E-427C-9513-7005E0AD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Topics/Weightings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4DE4-B087-468B-9D85-A55E386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713E3-F447-4C80-B2BE-9C3DDCC3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378646"/>
            <a:ext cx="1881106" cy="2100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05999-9925-4B8B-BF0C-8A42C0334860}"/>
              </a:ext>
            </a:extLst>
          </p:cNvPr>
          <p:cNvSpPr txBox="1"/>
          <p:nvPr/>
        </p:nvSpPr>
        <p:spPr>
          <a:xfrm>
            <a:off x="529702" y="6195488"/>
            <a:ext cx="73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1703F-5E1C-40C3-AF4A-B92ED3D1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06819"/>
              </p:ext>
            </p:extLst>
          </p:nvPr>
        </p:nvGraphicFramePr>
        <p:xfrm>
          <a:off x="867686" y="431679"/>
          <a:ext cx="4204968" cy="5188060"/>
        </p:xfrm>
        <a:graphic>
          <a:graphicData uri="http://schemas.openxmlformats.org/drawingml/2006/table">
            <a:tbl>
              <a:tblPr/>
              <a:tblGrid>
                <a:gridCol w="1061720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41592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401656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5940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 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59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5940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2265CF-5F5B-4348-A0CF-B6AA8CA824E1}"/>
              </a:ext>
            </a:extLst>
          </p:cNvPr>
          <p:cNvSpPr/>
          <p:nvPr/>
        </p:nvSpPr>
        <p:spPr>
          <a:xfrm>
            <a:off x="2535405" y="4334787"/>
            <a:ext cx="2663190" cy="2628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9" y="875080"/>
            <a:ext cx="5716586" cy="4541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2 (2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Various types of users on a Linux system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Root and standard users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System users</a:t>
            </a:r>
          </a:p>
          <a:p>
            <a:pPr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/passwd, /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/shadow, /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/group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id, last, who, w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sudo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su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132880"/>
            <a:ext cx="78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929EAA-AA57-40E4-8DEF-B8180F1B0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530" y="1725650"/>
            <a:ext cx="3573425" cy="357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677" y="263455"/>
            <a:ext cx="6029323" cy="9176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5.1 Basic Security and Identifying User Types [6]</a:t>
            </a:r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7808500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are Accounts Stored? [7]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0F811-E13F-40E2-9748-056BC7ADAEAE}"/>
              </a:ext>
            </a:extLst>
          </p:cNvPr>
          <p:cNvSpPr txBox="1"/>
          <p:nvPr/>
        </p:nvSpPr>
        <p:spPr>
          <a:xfrm>
            <a:off x="476027" y="6117283"/>
            <a:ext cx="875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[7] C. Bresnahan and R. Blum, “LPI Linux Essentials Study Guide: Exam 010 v1.6.,” John Wiley &amp; Sons, Incorporated, 2020. Chapter 12 [Online]. Available: https://ebookcentral.proquest.com/lib/westerngovernors-ebooks/reader.action?docID=6002518. [Accessed: 23-Oct-2021].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27D55-E03C-4771-A677-63A04F085476}"/>
              </a:ext>
            </a:extLst>
          </p:cNvPr>
          <p:cNvSpPr txBox="1"/>
          <p:nvPr/>
        </p:nvSpPr>
        <p:spPr>
          <a:xfrm>
            <a:off x="577704" y="13154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effectLst/>
                <a:latin typeface="Calibri" panose="020F0502020204030204" pitchFamily="34" charset="0"/>
              </a:rPr>
              <a:t>Accounts are maintained in /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2400" dirty="0">
                <a:effectLst/>
                <a:latin typeface="Calibri" panose="020F0502020204030204" pitchFamily="34" charset="0"/>
              </a:rPr>
              <a:t>/password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C43B33-3048-4480-A401-62FC8390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9" y="1840069"/>
            <a:ext cx="71056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30CF095-7ED3-4DA0-BC2E-B8B1F4C8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71" y="3262597"/>
            <a:ext cx="9106596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Between 1 and 32 characters in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character indicates the hashed password is stored in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/shadow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 ID (UID)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UID 0 (zero) is reserved for root / normal users start at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 ID (GID)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primary group ID (stored in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/group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 ID Info (GECOS)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Comment field (used by the finger command)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Home directory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Absolute path to the User’s home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Command/shell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Path of the User’s default shell (/bin/bash)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1" name="Picture 7" descr="Unix / Linux - User Administration - myTechMint">
            <a:extLst>
              <a:ext uri="{FF2B5EF4-FFF2-40B4-BE49-F238E27FC236}">
                <a16:creationId xmlns:a16="http://schemas.microsoft.com/office/drawing/2014/main" id="{E861FB46-FE21-4843-9060-C8FDE569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61" y="557051"/>
            <a:ext cx="3271777" cy="1978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6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5814-5411-4715-97A0-F34F6F06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3 User Management Files Compared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D7D3-E426-4264-972C-25E66E6B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6F2F4-5671-4D14-AF27-F069270C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39" y="1254127"/>
            <a:ext cx="10099033" cy="4324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977A5-EBEC-4209-8861-881AD29213B0}"/>
              </a:ext>
            </a:extLst>
          </p:cNvPr>
          <p:cNvSpPr txBox="1"/>
          <p:nvPr/>
        </p:nvSpPr>
        <p:spPr>
          <a:xfrm>
            <a:off x="856527" y="6117283"/>
            <a:ext cx="837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TIP: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getent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a utility for fetching entries using the Name Service Switch (NSS) libraries from a specific system database</a:t>
            </a:r>
          </a:p>
        </p:txBody>
      </p:sp>
    </p:spTree>
    <p:extLst>
      <p:ext uri="{BB962C8B-B14F-4D97-AF65-F5344CB8AC3E}">
        <p14:creationId xmlns:p14="http://schemas.microsoft.com/office/powerpoint/2010/main" val="260159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55B2B82-61B5-4935-BFAD-E2DAC86B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704" y="0"/>
            <a:ext cx="7808500" cy="1513059"/>
          </a:xfrm>
        </p:spPr>
        <p:txBody>
          <a:bodyPr vert="horz" lIns="91440" tIns="35206" rIns="91440" bIns="45720" rtlCol="0" anchor="t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Root, Standard, and System Users [7]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4B788C-BC56-4337-82D8-D168A401C0CF}"/>
              </a:ext>
            </a:extLst>
          </p:cNvPr>
          <p:cNvSpPr txBox="1">
            <a:spLocks noChangeArrowheads="1"/>
          </p:cNvSpPr>
          <p:nvPr/>
        </p:nvSpPr>
        <p:spPr>
          <a:xfrm>
            <a:off x="577703" y="1268773"/>
            <a:ext cx="9413789" cy="4320454"/>
          </a:xfrm>
          <a:prstGeom prst="rect">
            <a:avLst/>
          </a:prstGeom>
        </p:spPr>
        <p:txBody>
          <a:bodyPr vert="horz" wrap="square" lIns="91440" tIns="22403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27D55-E03C-4771-A677-63A04F085476}"/>
              </a:ext>
            </a:extLst>
          </p:cNvPr>
          <p:cNvSpPr txBox="1"/>
          <p:nvPr/>
        </p:nvSpPr>
        <p:spPr>
          <a:xfrm>
            <a:off x="577704" y="1315421"/>
            <a:ext cx="106034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</a:rPr>
              <a:t>Root user = superuser = UID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Calibri" panose="020F0502020204030204" pitchFamily="34" charset="0"/>
              </a:rPr>
              <a:t>System Accounts = 1 – 999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effectLst/>
                <a:latin typeface="Calibri" panose="020F0502020204030204" pitchFamily="34" charset="0"/>
              </a:rPr>
              <a:t>Normal users = 1000+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latin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latin typeface="Calibri" panose="020F0502020204030204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i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Note: System accounts are used for </a:t>
            </a:r>
            <a:r>
              <a:rPr lang="en-US" sz="2800" i="1" dirty="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nologin</a:t>
            </a:r>
            <a:r>
              <a:rPr lang="en-US" sz="2800" i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accounts to support daemons, services, or applications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682A7-3573-4633-A3C3-8607554C6939}"/>
              </a:ext>
            </a:extLst>
          </p:cNvPr>
          <p:cNvSpPr txBox="1"/>
          <p:nvPr/>
        </p:nvSpPr>
        <p:spPr>
          <a:xfrm>
            <a:off x="476027" y="6117283"/>
            <a:ext cx="875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[7] C. Bresnahan and R. Blum, “LPI Linux Essentials Study Guide: Exam 010 v1.6.,” John Wiley &amp; Sons, Incorporated, 2020. Chapter 12 [Online]. Available: https://ebookcentral.proquest.com/lib/westerngovernors-ebooks/reader.action?docID=6002518. [Accessed: 23-Oct-2021]. </a:t>
            </a:r>
          </a:p>
        </p:txBody>
      </p:sp>
      <p:pic>
        <p:nvPicPr>
          <p:cNvPr id="3078" name="Picture 6" descr="Rooting for Newbies: How to gain root access - Android Community">
            <a:extLst>
              <a:ext uri="{FF2B5EF4-FFF2-40B4-BE49-F238E27FC236}">
                <a16:creationId xmlns:a16="http://schemas.microsoft.com/office/drawing/2014/main" id="{1E85F8EB-844E-4429-B993-D9042397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868" y="972796"/>
            <a:ext cx="3428276" cy="21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95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27936</TotalTime>
  <Words>1966</Words>
  <Application>Microsoft Office PowerPoint</Application>
  <PresentationFormat>Widescreen</PresentationFormat>
  <Paragraphs>222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37" baseType="lpstr">
      <vt:lpstr>Arial</vt:lpstr>
      <vt:lpstr>Calibri</vt:lpstr>
      <vt:lpstr>Courier New</vt:lpstr>
      <vt:lpstr>Menlo</vt:lpstr>
      <vt:lpstr>Muli</vt:lpstr>
      <vt:lpstr>Roboto</vt:lpstr>
      <vt:lpstr>Roboto Mono</vt:lpstr>
      <vt:lpstr>Times New Roman</vt:lpstr>
      <vt:lpstr>Wingdings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5.1 Basic Security and Identifying User Types</vt:lpstr>
      <vt:lpstr>PowerPoint Presentation</vt:lpstr>
      <vt:lpstr>About the Linux Essentials v1.6 [1] </vt:lpstr>
      <vt:lpstr>LPI Exam Re-Take Policy [4]</vt:lpstr>
      <vt:lpstr>Exam Topics/Weightings</vt:lpstr>
      <vt:lpstr>5.1 Basic Security and Identifying User Types [6]</vt:lpstr>
      <vt:lpstr> Where are Accounts Stored? [7]</vt:lpstr>
      <vt:lpstr>The 3 User Management Files Compared</vt:lpstr>
      <vt:lpstr> Root, Standard, and System Users [7]</vt:lpstr>
      <vt:lpstr>User Context</vt:lpstr>
      <vt:lpstr>PowerPoint Presentation</vt:lpstr>
      <vt:lpstr>PowerPoint Presentation</vt:lpstr>
      <vt:lpstr>What Questions Do you Have for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337</cp:revision>
  <dcterms:created xsi:type="dcterms:W3CDTF">2021-06-27T13:01:38Z</dcterms:created>
  <dcterms:modified xsi:type="dcterms:W3CDTF">2021-10-24T13:12:22Z</dcterms:modified>
</cp:coreProperties>
</file>