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1.xml" ContentType="application/vnd.openxmlformats-officedocument.theme+xml"/>
  <Override PartName="/ppt/slideLayouts/slideLayout30.xml" ContentType="application/vnd.openxmlformats-officedocument.presentationml.slideLayout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theme/theme13.xml" ContentType="application/vnd.openxmlformats-officedocument.theme+xml"/>
  <Override PartName="/ppt/slideLayouts/slideLayout32.xml" ContentType="application/vnd.openxmlformats-officedocument.presentationml.slideLayout+xml"/>
  <Override PartName="/ppt/theme/theme14.xml" ContentType="application/vnd.openxmlformats-officedocument.theme+xml"/>
  <Override PartName="/ppt/slideLayouts/slideLayout33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29"/>
  </p:notesMasterIdLst>
  <p:sldIdLst>
    <p:sldId id="256" r:id="rId16"/>
    <p:sldId id="266" r:id="rId17"/>
    <p:sldId id="262" r:id="rId18"/>
    <p:sldId id="306" r:id="rId19"/>
    <p:sldId id="307" r:id="rId20"/>
    <p:sldId id="305" r:id="rId21"/>
    <p:sldId id="322" r:id="rId22"/>
    <p:sldId id="333" r:id="rId23"/>
    <p:sldId id="334" r:id="rId24"/>
    <p:sldId id="335" r:id="rId25"/>
    <p:sldId id="330" r:id="rId26"/>
    <p:sldId id="332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4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0"/>
    <p:restoredTop sz="65611" autoAdjust="0"/>
  </p:normalViewPr>
  <p:slideViewPr>
    <p:cSldViewPr snapToGrid="0" snapToObjects="1">
      <p:cViewPr varScale="1">
        <p:scale>
          <a:sx n="65" d="100"/>
          <a:sy n="65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5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arty_cert_tip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+mn-lt"/>
              </a:rPr>
              <a:t>- Commands used</a:t>
            </a:r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newdir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-p </a:t>
            </a:r>
            <a:r>
              <a:rPr lang="en-US" dirty="0" err="1"/>
              <a:t>dirone</a:t>
            </a:r>
            <a:r>
              <a:rPr lang="en-US" dirty="0"/>
              <a:t> </a:t>
            </a:r>
            <a:r>
              <a:rPr lang="en-US" dirty="0" err="1"/>
              <a:t>newdir</a:t>
            </a:r>
            <a:r>
              <a:rPr lang="en-US" dirty="0"/>
              <a:t>/</a:t>
            </a:r>
            <a:r>
              <a:rPr lang="en-US" dirty="0" err="1"/>
              <a:t>dirtwo</a:t>
            </a:r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dirone</a:t>
            </a:r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newdir</a:t>
            </a:r>
            <a:r>
              <a:rPr lang="en-US" dirty="0"/>
              <a:t>/</a:t>
            </a:r>
            <a:r>
              <a:rPr lang="en-US" dirty="0" err="1"/>
              <a:t>dirtwo</a:t>
            </a:r>
            <a:r>
              <a:rPr lang="en-US" dirty="0"/>
              <a:t> </a:t>
            </a:r>
            <a:r>
              <a:rPr lang="en-US" dirty="0" err="1"/>
              <a:t>newdir</a:t>
            </a:r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-r </a:t>
            </a:r>
            <a:r>
              <a:rPr lang="en-US" dirty="0" err="1"/>
              <a:t>newdir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0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Example: If an objective has a weight of 4, there will be 4 questions on the exam related to that objective [2]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Link: View the 3rd party cert tips video at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https://bit.ly/3party_cert_tips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sz="1200" b="0" i="0" dirty="0">
                <a:effectLst/>
              </a:rPr>
              <a:t>Anyone who passes an LPI exam may not retake that exam for two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n w="0"/>
              </a:rPr>
              <a:t>• A weight of “1” equates to 1 exam question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</a:rPr>
              <a:t>• Since there is a weight of ‘3’, you will see 3 questions on searching and extracting data from files!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commands used in today’s content, ‘#’ denotes a comment</a:t>
            </a:r>
          </a:p>
          <a:p>
            <a:endParaRPr lang="en-US" dirty="0"/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• Link: </a:t>
            </a:r>
            <a:r>
              <a:rPr lang="en-US" dirty="0">
                <a:hlinkClick r:id="rId3"/>
              </a:rPr>
              <a:t>https://explainshell.com/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Important to know for the exam: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/home, ls -la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, /media</a:t>
            </a:r>
          </a:p>
          <a:p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/var, /var/log</a:t>
            </a:r>
          </a:p>
          <a:p>
            <a:r>
              <a:rPr lang="en-US" dirty="0"/>
              <a:t>/dev, /proc, /sys</a:t>
            </a:r>
          </a:p>
          <a:p>
            <a:endParaRPr lang="en-US" b="1" dirty="0"/>
          </a:p>
          <a:p>
            <a:r>
              <a:rPr lang="en-US" b="1" dirty="0"/>
              <a:t>Commands used: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#get help on the FHS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/home  #hierarchical view of the file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Commands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-la  #long file listing, showing all files</a:t>
            </a:r>
          </a:p>
          <a:p>
            <a:r>
              <a:rPr lang="en-US" dirty="0"/>
              <a:t>cd , cd ~, cd ., cd ..  #2 ways to change directory to home (relative path), </a:t>
            </a:r>
            <a:r>
              <a:rPr lang="en-US" dirty="0" err="1"/>
              <a:t>pwd</a:t>
            </a:r>
            <a:r>
              <a:rPr lang="en-US" dirty="0"/>
              <a:t>, and parent directories</a:t>
            </a:r>
          </a:p>
          <a:p>
            <a:r>
              <a:rPr lang="en-US" dirty="0"/>
              <a:t>cd /home/</a:t>
            </a:r>
            <a:r>
              <a:rPr lang="en-US" dirty="0" err="1"/>
              <a:t>linuxgeek</a:t>
            </a:r>
            <a:r>
              <a:rPr lang="en-US" dirty="0"/>
              <a:t>  #change directory to home (absolute path)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Important to know for the exam: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. = current working directory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.. = parent directory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Commands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ls, ls ., ls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–R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-F /</a:t>
            </a:r>
            <a:r>
              <a:rPr lang="en-US" b="0" dirty="0" err="1"/>
              <a:t>usr</a:t>
            </a:r>
            <a:r>
              <a:rPr lang="en-US" b="0" dirty="0"/>
              <a:t> /bin/ls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-l t*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for f in $(ls); do file $f;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touch </a:t>
            </a:r>
            <a:r>
              <a:rPr lang="en-US" b="0" dirty="0" err="1"/>
              <a:t>newfile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cp –v </a:t>
            </a:r>
            <a:r>
              <a:rPr lang="en-US" b="0" dirty="0" err="1"/>
              <a:t>newfile</a:t>
            </a:r>
            <a:r>
              <a:rPr lang="en-US" b="0" dirty="0"/>
              <a:t> </a:t>
            </a:r>
            <a:r>
              <a:rPr lang="en-US" b="0" dirty="0" err="1"/>
              <a:t>oldfile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mv </a:t>
            </a:r>
            <a:r>
              <a:rPr lang="en-US" b="0" dirty="0" err="1"/>
              <a:t>newfile</a:t>
            </a:r>
            <a:r>
              <a:rPr lang="en-US" b="0" dirty="0"/>
              <a:t> newfile1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rm </a:t>
            </a:r>
            <a:r>
              <a:rPr lang="en-US" b="0" dirty="0" err="1"/>
              <a:t>newfile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ln -s /etc/resolv.conf dns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tnuggets.com/learn/it-training/playlist/nrn:playlist:certification:5b5b36564c71f3564524dcf4/16?autostart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lpi.org/polic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iki.lpi.org/wiki/Linux_Essentials_Objectives_V1.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exam-010-objectiv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tnuggets.com/learn/it-training/playlist/nrn:playlist:certification:5b5b36564c71f3564524dcf4/16?autostart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tnuggets.com/learn/it-training/playlist/nrn:playlist:certification:5b5b36564c71f3564524dcf4/16?autostart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2.3 - Using Directories and Listing Files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Live Session for Sunday, September 26,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06D-D034-4841-A681-DEB3B13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41242"/>
            <a:ext cx="5867331" cy="612885"/>
          </a:xfrm>
        </p:spPr>
        <p:txBody>
          <a:bodyPr>
            <a:normAutofit/>
          </a:bodyPr>
          <a:lstStyle/>
          <a:p>
            <a:r>
              <a:rPr lang="en-US" dirty="0"/>
              <a:t>Manipulating Directories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5BCD-2E67-47D2-B541-5A23F3A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E776-4210-458D-9A20-FCAEC9C89789}"/>
              </a:ext>
            </a:extLst>
          </p:cNvPr>
          <p:cNvSpPr txBox="1"/>
          <p:nvPr/>
        </p:nvSpPr>
        <p:spPr>
          <a:xfrm>
            <a:off x="228669" y="759458"/>
            <a:ext cx="5506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 directories</a:t>
            </a: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Moving and deleting directories</a:t>
            </a:r>
          </a:p>
          <a:p>
            <a:pPr marL="8001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6BCFF-725D-4CF7-853C-A4A783AA49AD}"/>
              </a:ext>
            </a:extLst>
          </p:cNvPr>
          <p:cNvSpPr txBox="1"/>
          <p:nvPr/>
        </p:nvSpPr>
        <p:spPr>
          <a:xfrm>
            <a:off x="414338" y="6027003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P. Shaun, “CBT Nuggets - Linux Essentials: Your Computer on the Network,” CBT Nuggets, 26-Jul-2018.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https://www.cbtnuggets.com/learn/it-training/playlist/nrn:playlist:certification:5b5b36564c71f3564524dcf4/16?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autostart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1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C4EA-C0BB-4BF2-817B-444DADF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F9B37F-620D-4C1C-AAEE-1BE94A0528D9}"/>
              </a:ext>
            </a:extLst>
          </p:cNvPr>
          <p:cNvSpPr txBox="1">
            <a:spLocks/>
          </p:cNvSpPr>
          <p:nvPr/>
        </p:nvSpPr>
        <p:spPr>
          <a:xfrm>
            <a:off x="375666" y="390087"/>
            <a:ext cx="5451613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Demos</a:t>
            </a:r>
            <a:endParaRPr lang="en-US" i="1" dirty="0"/>
          </a:p>
        </p:txBody>
      </p:sp>
      <p:pic>
        <p:nvPicPr>
          <p:cNvPr id="1026" name="Picture 2" descr="Oracle Linux vs. Red Hat Linux">
            <a:extLst>
              <a:ext uri="{FF2B5EF4-FFF2-40B4-BE49-F238E27FC236}">
                <a16:creationId xmlns:a16="http://schemas.microsoft.com/office/drawing/2014/main" id="{6A83C34D-76E1-4A52-ABDE-0EAC2886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52" y="890372"/>
            <a:ext cx="3717171" cy="44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C1103-F823-46A2-A782-6956735DF7BB}"/>
              </a:ext>
            </a:extLst>
          </p:cNvPr>
          <p:cNvSpPr txBox="1"/>
          <p:nvPr/>
        </p:nvSpPr>
        <p:spPr>
          <a:xfrm>
            <a:off x="375666" y="1484026"/>
            <a:ext cx="564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Red Hat Enterprise Linux (RHEL)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Oracle Linux is an open-source clone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22844-B37E-4782-80EC-DCAC4554C771}"/>
              </a:ext>
            </a:extLst>
          </p:cNvPr>
          <p:cNvSpPr txBox="1"/>
          <p:nvPr/>
        </p:nvSpPr>
        <p:spPr>
          <a:xfrm>
            <a:off x="728662" y="6009738"/>
            <a:ext cx="8221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You Know? Oracle’s Linux distro is a clone of RHEL and used in the Oracle Cloud Infrastructure (OCI).</a:t>
            </a:r>
            <a:endParaRPr lang="en-US" sz="1400" b="0" i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B544579-DD92-4A93-8157-CBA4CFCD7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13" y="374077"/>
            <a:ext cx="7333680" cy="61127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01D8-1B30-449A-8F42-D148063D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 for Me?</a:t>
            </a:r>
          </a:p>
        </p:txBody>
      </p:sp>
    </p:spTree>
    <p:extLst>
      <p:ext uri="{BB962C8B-B14F-4D97-AF65-F5344CB8AC3E}">
        <p14:creationId xmlns:p14="http://schemas.microsoft.com/office/powerpoint/2010/main" val="149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8910182" cy="3556756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Upgraded C851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 Comparison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New Labs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Exam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 Exam Domains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6" y="390087"/>
            <a:ext cx="5451613" cy="612885"/>
          </a:xfrm>
        </p:spPr>
        <p:txBody>
          <a:bodyPr>
            <a:noAutofit/>
          </a:bodyPr>
          <a:lstStyle/>
          <a:p>
            <a:pPr>
              <a:tabLst>
                <a:tab pos="5257800" algn="l"/>
              </a:tabLst>
            </a:pPr>
            <a:r>
              <a:rPr lang="en-US" sz="2800" dirty="0"/>
              <a:t>About the Linux Essentials v1.6 [1]</a:t>
            </a:r>
            <a:br>
              <a:rPr lang="en-US" sz="2800" b="0" i="0" dirty="0">
                <a:solidFill>
                  <a:srgbClr val="000000"/>
                </a:solidFill>
                <a:effectLst/>
              </a:rPr>
            </a:b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1254127"/>
            <a:ext cx="5635091" cy="43811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No prerequisites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Closed book, up to 60 minutes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40 multiple-choice (some multi-select and fill-in-the-blank items) questions</a:t>
            </a:r>
          </a:p>
          <a:p>
            <a:r>
              <a:rPr lang="en-US" sz="2400" dirty="0">
                <a:solidFill>
                  <a:schemeClr val="tx2"/>
                </a:solidFill>
              </a:rPr>
              <a:t>Min pass score 500 points (200-800 scale)</a:t>
            </a:r>
          </a:p>
          <a:p>
            <a:r>
              <a:rPr lang="en-US" sz="2400" dirty="0">
                <a:solidFill>
                  <a:schemeClr val="tx2"/>
                </a:solidFill>
              </a:rPr>
              <a:t>Partially correct responses not accepted (for F-I-T-B questions LPI may accept multiple correct versions of an answer [2]</a:t>
            </a:r>
            <a:endParaRPr lang="en-US" sz="2400" baseline="300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Total exam weight count is 40, thus 40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3A48C-E845-42B1-A908-10A77284408E}"/>
              </a:ext>
            </a:extLst>
          </p:cNvPr>
          <p:cNvSpPr txBox="1"/>
          <p:nvPr/>
        </p:nvSpPr>
        <p:spPr>
          <a:xfrm>
            <a:off x="375666" y="5886451"/>
            <a:ext cx="737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[1,3]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Dr. Galliano’s correspondence with LPI, dated August 2021: Example: with/without leading path in a case where the answer is a command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8D0BD72-F1DE-481B-9E30-56EF7AFD4750}"/>
              </a:ext>
            </a:extLst>
          </p:cNvPr>
          <p:cNvSpPr txBox="1">
            <a:spLocks/>
          </p:cNvSpPr>
          <p:nvPr/>
        </p:nvSpPr>
        <p:spPr>
          <a:xfrm>
            <a:off x="6642685" y="1237232"/>
            <a:ext cx="5173649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Linux Community and a Career in Open Source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Finding Your Way on a Linux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Power of the Command Line</a:t>
            </a:r>
          </a:p>
          <a:p>
            <a:r>
              <a:rPr lang="en-US" sz="2400" dirty="0"/>
              <a:t>The Linux Operating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Security and File Permissions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88CD04-D109-4A43-82D9-BDC57E91394B}"/>
              </a:ext>
            </a:extLst>
          </p:cNvPr>
          <p:cNvSpPr txBox="1">
            <a:spLocks/>
          </p:cNvSpPr>
          <p:nvPr/>
        </p:nvSpPr>
        <p:spPr>
          <a:xfrm>
            <a:off x="6642685" y="383759"/>
            <a:ext cx="5173649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/>
              <a:t>The 5 Exam Domains [3]</a:t>
            </a:r>
            <a:endParaRPr lang="en-US" sz="2800" baseline="30000" dirty="0"/>
          </a:p>
        </p:txBody>
      </p:sp>
      <p:pic>
        <p:nvPicPr>
          <p:cNvPr id="9" name="Picture 2" descr="Linux Essentials - Credly">
            <a:extLst>
              <a:ext uri="{FF2B5EF4-FFF2-40B4-BE49-F238E27FC236}">
                <a16:creationId xmlns:a16="http://schemas.microsoft.com/office/drawing/2014/main" id="{6BFAA0D2-E85A-4586-B1A4-D0090F4A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62" y="4103487"/>
            <a:ext cx="1137721" cy="11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1D5-1288-4F2A-9BF5-F3C8516C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4" y="641242"/>
            <a:ext cx="11107724" cy="612885"/>
          </a:xfrm>
        </p:spPr>
        <p:txBody>
          <a:bodyPr/>
          <a:lstStyle/>
          <a:p>
            <a:r>
              <a:rPr lang="en-US" dirty="0"/>
              <a:t>LPI Exam Re-Take Policy [4]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6F09-BC75-4B8A-844E-44B7E712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</a:rPr>
              <a:t>Anyone who takes an LPI exam once must wait </a:t>
            </a:r>
            <a:r>
              <a:rPr lang="en-US" sz="2400" b="0" i="0" u="sng" dirty="0">
                <a:effectLst/>
              </a:rPr>
              <a:t>one week</a:t>
            </a:r>
            <a:r>
              <a:rPr lang="en-US" sz="2400" b="0" i="0" dirty="0">
                <a:effectLst/>
              </a:rPr>
              <a:t> before re-taking</a:t>
            </a:r>
          </a:p>
          <a:p>
            <a:pPr algn="l"/>
            <a:r>
              <a:rPr lang="en-US" sz="2400" b="0" i="0" dirty="0">
                <a:effectLst/>
              </a:rPr>
              <a:t>Anyone who takes an LPI exam a second (and subsequent) time must wait </a:t>
            </a:r>
            <a:r>
              <a:rPr lang="en-US" sz="2400" b="0" i="0" u="sng" dirty="0">
                <a:effectLst/>
              </a:rPr>
              <a:t>30 days </a:t>
            </a:r>
            <a:r>
              <a:rPr lang="en-US" sz="2400" b="0" i="0" dirty="0">
                <a:effectLst/>
              </a:rPr>
              <a:t>before re-taking</a:t>
            </a:r>
          </a:p>
          <a:p>
            <a:pPr algn="l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and subsequent attempts are at your own cost ($120)</a:t>
            </a:r>
            <a:endParaRPr lang="en-US" sz="2400" b="0" i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1E14-5AEE-48B1-86A3-383C58E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5E8-612D-4F72-B4F4-2DFFAAF4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83" y="2351134"/>
            <a:ext cx="1462818" cy="2155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981BD-A557-4D78-A947-757265E84CA6}"/>
              </a:ext>
            </a:extLst>
          </p:cNvPr>
          <p:cNvSpPr txBox="1"/>
          <p:nvPr/>
        </p:nvSpPr>
        <p:spPr>
          <a:xfrm>
            <a:off x="567193" y="6080514"/>
            <a:ext cx="737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Linux Professional Institute, “Privacy Statement and Policies,” Linux Professional Institute, 18-May-2018.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https://www.lpi.org/policies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</p:spTree>
    <p:extLst>
      <p:ext uri="{BB962C8B-B14F-4D97-AF65-F5344CB8AC3E}">
        <p14:creationId xmlns:p14="http://schemas.microsoft.com/office/powerpoint/2010/main" val="325689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6509-595E-427C-9513-7005E0AD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Topics/Weightings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4DE4-B087-468B-9D85-A55E386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713E3-F447-4C80-B2BE-9C3DDCC3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378646"/>
            <a:ext cx="1881106" cy="2100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05999-9925-4B8B-BF0C-8A42C0334860}"/>
              </a:ext>
            </a:extLst>
          </p:cNvPr>
          <p:cNvSpPr txBox="1"/>
          <p:nvPr/>
        </p:nvSpPr>
        <p:spPr>
          <a:xfrm>
            <a:off x="529702" y="6195488"/>
            <a:ext cx="73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D1703F-5E1C-40C3-AF4A-B92ED3D1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06819"/>
              </p:ext>
            </p:extLst>
          </p:nvPr>
        </p:nvGraphicFramePr>
        <p:xfrm>
          <a:off x="867686" y="431679"/>
          <a:ext cx="4204968" cy="5188060"/>
        </p:xfrm>
        <a:graphic>
          <a:graphicData uri="http://schemas.openxmlformats.org/drawingml/2006/table">
            <a:tbl>
              <a:tblPr/>
              <a:tblGrid>
                <a:gridCol w="1061720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41592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401656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59403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 Topics [5]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594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2265CF-5F5B-4348-A0CF-B6AA8CA824E1}"/>
              </a:ext>
            </a:extLst>
          </p:cNvPr>
          <p:cNvSpPr/>
          <p:nvPr/>
        </p:nvSpPr>
        <p:spPr>
          <a:xfrm>
            <a:off x="2560320" y="1992138"/>
            <a:ext cx="2663190" cy="2628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5" y="641242"/>
            <a:ext cx="6162675" cy="34640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2.3 Using Directories and Listing Files [6]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9" y="646483"/>
            <a:ext cx="5716586" cy="5126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Weight: 2 (2 questions)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Files, directories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Hidden files and directories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Home directories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Absolute and relative paths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Files used, terms and utilities: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Common options for ls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Recursive listings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cd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.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home and ~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486258" y="6132880"/>
            <a:ext cx="783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10-Jul-2021].</a:t>
            </a:r>
          </a:p>
        </p:txBody>
      </p:sp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06D-D034-4841-A681-DEB3B13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270" y="641242"/>
            <a:ext cx="6227790" cy="612885"/>
          </a:xfrm>
        </p:spPr>
        <p:txBody>
          <a:bodyPr>
            <a:noAutofit/>
          </a:bodyPr>
          <a:lstStyle/>
          <a:p>
            <a:pPr fontAlgn="ctr">
              <a:spcBef>
                <a:spcPts val="0"/>
              </a:spcBef>
            </a:pPr>
            <a:r>
              <a:rPr lang="en-US" dirty="0"/>
              <a:t>Understanding Where Things Go [7]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5BCD-2E67-47D2-B541-5A23F3A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E776-4210-458D-9A20-FCAEC9C89789}"/>
              </a:ext>
            </a:extLst>
          </p:cNvPr>
          <p:cNvSpPr txBox="1"/>
          <p:nvPr/>
        </p:nvSpPr>
        <p:spPr>
          <a:xfrm>
            <a:off x="228669" y="759458"/>
            <a:ext cx="550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FHS</a:t>
            </a:r>
          </a:p>
          <a:p>
            <a:pPr marL="8001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6BCFF-725D-4CF7-853C-A4A783AA49AD}"/>
              </a:ext>
            </a:extLst>
          </p:cNvPr>
          <p:cNvSpPr txBox="1"/>
          <p:nvPr/>
        </p:nvSpPr>
        <p:spPr>
          <a:xfrm>
            <a:off x="414338" y="6161473"/>
            <a:ext cx="783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[7] A.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Prakesh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“Linux Directory Structure Explained For Beginners,” Linux Handbook, 26-Jun-2019. [Online]. Available: https://linuxhandbook.com/linux-directory-structure/. [Accessed: 26-Sep-2021].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DA924-3CD3-450C-9B27-13376099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24" y="1241611"/>
            <a:ext cx="8920846" cy="4460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12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06D-D034-4841-A681-DEB3B13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41242"/>
            <a:ext cx="5867331" cy="6128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Exploring Files and Directories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5BCD-2E67-47D2-B541-5A23F3A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E776-4210-458D-9A20-FCAEC9C89789}"/>
              </a:ext>
            </a:extLst>
          </p:cNvPr>
          <p:cNvSpPr txBox="1"/>
          <p:nvPr/>
        </p:nvSpPr>
        <p:spPr>
          <a:xfrm>
            <a:off x="228669" y="759458"/>
            <a:ext cx="55068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Files, directories</a:t>
            </a: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Where am I?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Absolute and relative paths</a:t>
            </a: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Absolute path (always relative to the / directory):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/home/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susan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/documents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Relative path (from Susan’s docs):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../downloads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6BCFF-725D-4CF7-853C-A4A783AA49AD}"/>
              </a:ext>
            </a:extLst>
          </p:cNvPr>
          <p:cNvSpPr txBox="1"/>
          <p:nvPr/>
        </p:nvSpPr>
        <p:spPr>
          <a:xfrm>
            <a:off x="414338" y="6027003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P. Shaun, “CBT Nuggets - Linux Essentials: Your Computer on the Network,” CBT Nuggets, 26-Jul-2018.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https://www.cbtnuggets.com/learn/it-training/playlist/nrn:playlist:certification:5b5b36564c71f3564524dcf4/16?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autostart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AF933-8525-400A-A3A4-2ABD9AB3AA67}"/>
              </a:ext>
            </a:extLst>
          </p:cNvPr>
          <p:cNvSpPr/>
          <p:nvPr/>
        </p:nvSpPr>
        <p:spPr>
          <a:xfrm>
            <a:off x="8266471" y="1481452"/>
            <a:ext cx="1253612" cy="7226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C73D-5E71-40E8-91F2-582798EA31EA}"/>
              </a:ext>
            </a:extLst>
          </p:cNvPr>
          <p:cNvSpPr/>
          <p:nvPr/>
        </p:nvSpPr>
        <p:spPr>
          <a:xfrm>
            <a:off x="7315130" y="3497149"/>
            <a:ext cx="1253612" cy="7226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susan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2D060-E68B-4270-8F72-7AF565DEE987}"/>
              </a:ext>
            </a:extLst>
          </p:cNvPr>
          <p:cNvSpPr/>
          <p:nvPr/>
        </p:nvSpPr>
        <p:spPr>
          <a:xfrm>
            <a:off x="9033317" y="3497149"/>
            <a:ext cx="1253612" cy="7226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billy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BC0F4-E876-4F0B-8392-FE1D6F560646}"/>
              </a:ext>
            </a:extLst>
          </p:cNvPr>
          <p:cNvSpPr/>
          <p:nvPr/>
        </p:nvSpPr>
        <p:spPr>
          <a:xfrm>
            <a:off x="6496594" y="4654378"/>
            <a:ext cx="1253612" cy="7226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4E1AC-8958-4A7D-A226-ED9CA0FBEFE7}"/>
              </a:ext>
            </a:extLst>
          </p:cNvPr>
          <p:cNvSpPr/>
          <p:nvPr/>
        </p:nvSpPr>
        <p:spPr>
          <a:xfrm>
            <a:off x="7941936" y="4653877"/>
            <a:ext cx="1253612" cy="7226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E1193-0FB2-44E3-B006-0C342784ED00}"/>
              </a:ext>
            </a:extLst>
          </p:cNvPr>
          <p:cNvSpPr/>
          <p:nvPr/>
        </p:nvSpPr>
        <p:spPr>
          <a:xfrm>
            <a:off x="8270902" y="2445435"/>
            <a:ext cx="1253612" cy="7226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7DF687-403D-42AA-8D58-C93D1038578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8893277" y="2204123"/>
            <a:ext cx="4431" cy="241312"/>
          </a:xfrm>
          <a:prstGeom prst="line">
            <a:avLst/>
          </a:prstGeom>
          <a:ln w="25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1CF79E-FFAC-48E5-974B-51E3B80A81CD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7941936" y="3168106"/>
            <a:ext cx="955772" cy="329043"/>
          </a:xfrm>
          <a:prstGeom prst="line">
            <a:avLst/>
          </a:prstGeom>
          <a:ln w="25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CFE3FE-A440-4068-9EC0-02515D6E0325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8897708" y="3168106"/>
            <a:ext cx="762415" cy="329043"/>
          </a:xfrm>
          <a:prstGeom prst="line">
            <a:avLst/>
          </a:prstGeom>
          <a:ln w="25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A8622-5485-4A6C-BC18-2D0ADD9C344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123400" y="4219820"/>
            <a:ext cx="818536" cy="434558"/>
          </a:xfrm>
          <a:prstGeom prst="line">
            <a:avLst/>
          </a:prstGeom>
          <a:ln w="25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E66FCB-FA5F-4409-92C9-3E30E3261C63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941936" y="4219820"/>
            <a:ext cx="626806" cy="434057"/>
          </a:xfrm>
          <a:prstGeom prst="line">
            <a:avLst/>
          </a:prstGeom>
          <a:ln w="25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2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06D-D034-4841-A681-DEB3B13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41242"/>
            <a:ext cx="5867331" cy="6128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Manipulating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5BCD-2E67-47D2-B541-5A23F3A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E776-4210-458D-9A20-FCAEC9C89789}"/>
              </a:ext>
            </a:extLst>
          </p:cNvPr>
          <p:cNvSpPr txBox="1"/>
          <p:nvPr/>
        </p:nvSpPr>
        <p:spPr>
          <a:xfrm>
            <a:off x="228669" y="759458"/>
            <a:ext cx="5506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and ..</a:t>
            </a: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Hidden files</a:t>
            </a: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Creating new files</a:t>
            </a: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Copying/Moving files</a:t>
            </a:r>
          </a:p>
          <a:p>
            <a:pPr marL="8001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Deleting files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6BCFF-725D-4CF7-853C-A4A783AA49AD}"/>
              </a:ext>
            </a:extLst>
          </p:cNvPr>
          <p:cNvSpPr txBox="1"/>
          <p:nvPr/>
        </p:nvSpPr>
        <p:spPr>
          <a:xfrm>
            <a:off x="414338" y="6027003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P. Shaun, “CBT Nuggets - Linux Essentials: Your Computer on the Network,” CBT Nuggets, 26-Jul-2018.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https://www.cbtnuggets.com/learn/it-training/playlist/nrn:playlist:certification:5b5b36564c71f3564524dcf4/16?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autostart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445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15368</TotalTime>
  <Words>1236</Words>
  <Application>Microsoft Office PowerPoint</Application>
  <PresentationFormat>Widescreen</PresentationFormat>
  <Paragraphs>204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Arial</vt:lpstr>
      <vt:lpstr>Calibri</vt:lpstr>
      <vt:lpstr>Courier New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2.3 - Using Directories and Listing Files </vt:lpstr>
      <vt:lpstr>PowerPoint Presentation</vt:lpstr>
      <vt:lpstr>About the Linux Essentials v1.6 [1] </vt:lpstr>
      <vt:lpstr>LPI Exam Re-Take Policy [4]</vt:lpstr>
      <vt:lpstr>Exam Topics/Weightings</vt:lpstr>
      <vt:lpstr>2.3 Using Directories and Listing Files [6]</vt:lpstr>
      <vt:lpstr>Understanding Where Things Go [7] </vt:lpstr>
      <vt:lpstr>Exploring Files and Directories</vt:lpstr>
      <vt:lpstr>Manipulating Files</vt:lpstr>
      <vt:lpstr>Manipulating Directories</vt:lpstr>
      <vt:lpstr>PowerPoint Presentation</vt:lpstr>
      <vt:lpstr>PowerPoint Presentation</vt:lpstr>
      <vt:lpstr>What Questions Do you Have for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 Galliano</cp:lastModifiedBy>
  <cp:revision>217</cp:revision>
  <dcterms:created xsi:type="dcterms:W3CDTF">2021-06-27T13:01:38Z</dcterms:created>
  <dcterms:modified xsi:type="dcterms:W3CDTF">2021-09-26T14:44:13Z</dcterms:modified>
</cp:coreProperties>
</file>