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10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1.xml" ContentType="application/vnd.openxmlformats-officedocument.theme+xml"/>
  <Override PartName="/ppt/slideLayouts/slideLayout31.xml" ContentType="application/vnd.openxmlformats-officedocument.presentationml.slideLayout+xml"/>
  <Override PartName="/ppt/theme/theme1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3.xml" ContentType="application/vnd.openxmlformats-officedocument.theme+xml"/>
  <Override PartName="/ppt/slideLayouts/slideLayout34.xml" ContentType="application/vnd.openxmlformats-officedocument.presentationml.slideLayout+xml"/>
  <Override PartName="/ppt/theme/theme14.xml" ContentType="application/vnd.openxmlformats-officedocument.theme+xml"/>
  <Override PartName="/ppt/slideLayouts/slideLayout3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704" r:id="rId2"/>
    <p:sldMasterId id="2147483708" r:id="rId3"/>
    <p:sldMasterId id="2147483724" r:id="rId4"/>
    <p:sldMasterId id="2147483712" r:id="rId5"/>
    <p:sldMasterId id="2147483714" r:id="rId6"/>
    <p:sldMasterId id="2147483716" r:id="rId7"/>
    <p:sldMasterId id="2147483684" r:id="rId8"/>
    <p:sldMasterId id="2147483674" r:id="rId9"/>
    <p:sldMasterId id="2147483696" r:id="rId10"/>
    <p:sldMasterId id="2147483688" r:id="rId11"/>
    <p:sldMasterId id="2147483672" r:id="rId12"/>
    <p:sldMasterId id="2147483718" r:id="rId13"/>
    <p:sldMasterId id="2147483720" r:id="rId14"/>
    <p:sldMasterId id="2147483722" r:id="rId15"/>
  </p:sldMasterIdLst>
  <p:notesMasterIdLst>
    <p:notesMasterId r:id="rId33"/>
  </p:notesMasterIdLst>
  <p:sldIdLst>
    <p:sldId id="256" r:id="rId16"/>
    <p:sldId id="266" r:id="rId17"/>
    <p:sldId id="262" r:id="rId18"/>
    <p:sldId id="306" r:id="rId19"/>
    <p:sldId id="305" r:id="rId20"/>
    <p:sldId id="359" r:id="rId21"/>
    <p:sldId id="362" r:id="rId22"/>
    <p:sldId id="363" r:id="rId23"/>
    <p:sldId id="364" r:id="rId24"/>
    <p:sldId id="368" r:id="rId25"/>
    <p:sldId id="367" r:id="rId26"/>
    <p:sldId id="369" r:id="rId27"/>
    <p:sldId id="323" r:id="rId28"/>
    <p:sldId id="371" r:id="rId29"/>
    <p:sldId id="330" r:id="rId30"/>
    <p:sldId id="332" r:id="rId31"/>
    <p:sldId id="257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04"/>
    <a:srgbClr val="E8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65611" autoAdjust="0"/>
  </p:normalViewPr>
  <p:slideViewPr>
    <p:cSldViewPr snapToGrid="0" snapToObjects="1">
      <p:cViewPr varScale="1">
        <p:scale>
          <a:sx n="89" d="100"/>
          <a:sy n="89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190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tags" Target="tags/tag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14808-E89E-4AF7-BE63-3BC18D4872E5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A3CEFA-40D9-4BCC-B00B-E9619C5CED9B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Crowd Funding</a:t>
          </a:r>
        </a:p>
      </dgm:t>
    </dgm:pt>
    <dgm:pt modelId="{B0CFB032-AC64-46EA-B906-57D2B18A38F2}" type="parTrans" cxnId="{9887F511-6F81-4FE5-87E6-44DBF53745F7}">
      <dgm:prSet/>
      <dgm:spPr/>
      <dgm:t>
        <a:bodyPr/>
        <a:lstStyle/>
        <a:p>
          <a:endParaRPr lang="en-US"/>
        </a:p>
      </dgm:t>
    </dgm:pt>
    <dgm:pt modelId="{DAB409F9-490E-416C-9227-5F4536551227}" type="sibTrans" cxnId="{9887F511-6F81-4FE5-87E6-44DBF53745F7}">
      <dgm:prSet/>
      <dgm:spPr/>
      <dgm:t>
        <a:bodyPr/>
        <a:lstStyle/>
        <a:p>
          <a:endParaRPr lang="en-US"/>
        </a:p>
      </dgm:t>
    </dgm:pt>
    <dgm:pt modelId="{DDC485F9-CDE4-44E5-87E4-330D4B92EFEE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Dual Licensing</a:t>
          </a:r>
        </a:p>
      </dgm:t>
    </dgm:pt>
    <dgm:pt modelId="{C0005A05-AA0D-445C-BBE3-8ED631F12CAE}" type="parTrans" cxnId="{32DC596D-430F-4293-98A7-15D022285812}">
      <dgm:prSet/>
      <dgm:spPr/>
      <dgm:t>
        <a:bodyPr/>
        <a:lstStyle/>
        <a:p>
          <a:endParaRPr lang="en-US"/>
        </a:p>
      </dgm:t>
    </dgm:pt>
    <dgm:pt modelId="{800669B2-332E-4697-829D-481DDDA586C5}" type="sibTrans" cxnId="{32DC596D-430F-4293-98A7-15D022285812}">
      <dgm:prSet/>
      <dgm:spPr/>
      <dgm:t>
        <a:bodyPr/>
        <a:lstStyle/>
        <a:p>
          <a:endParaRPr lang="en-US"/>
        </a:p>
      </dgm:t>
    </dgm:pt>
    <dgm:pt modelId="{53353A6E-E815-4730-858C-41E207FEA1CF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Professional Services</a:t>
          </a:r>
        </a:p>
      </dgm:t>
    </dgm:pt>
    <dgm:pt modelId="{5AF970AB-021E-498B-85E2-E3461E30ED57}" type="parTrans" cxnId="{C71870E2-4DA4-41C7-905D-2E40DD129253}">
      <dgm:prSet/>
      <dgm:spPr/>
      <dgm:t>
        <a:bodyPr/>
        <a:lstStyle/>
        <a:p>
          <a:endParaRPr lang="en-US"/>
        </a:p>
      </dgm:t>
    </dgm:pt>
    <dgm:pt modelId="{547694EB-F4CC-42CA-8D99-084E19597535}" type="sibTrans" cxnId="{C71870E2-4DA4-41C7-905D-2E40DD129253}">
      <dgm:prSet/>
      <dgm:spPr/>
      <dgm:t>
        <a:bodyPr/>
        <a:lstStyle/>
        <a:p>
          <a:endParaRPr lang="en-US"/>
        </a:p>
      </dgm:t>
    </dgm:pt>
    <dgm:pt modelId="{1C6D4EB7-091E-4D20-A2E9-153891E69FA1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SaaS</a:t>
          </a:r>
        </a:p>
      </dgm:t>
    </dgm:pt>
    <dgm:pt modelId="{78764C49-6AA3-4605-972A-CDDA50D60B17}" type="parTrans" cxnId="{33E90413-382F-4313-84FD-9D47BF673A80}">
      <dgm:prSet/>
      <dgm:spPr/>
      <dgm:t>
        <a:bodyPr/>
        <a:lstStyle/>
        <a:p>
          <a:endParaRPr lang="en-US"/>
        </a:p>
      </dgm:t>
    </dgm:pt>
    <dgm:pt modelId="{6F85631F-4F9C-4CC2-83A5-980FC0F9C6DB}" type="sibTrans" cxnId="{33E90413-382F-4313-84FD-9D47BF673A80}">
      <dgm:prSet/>
      <dgm:spPr/>
      <dgm:t>
        <a:bodyPr/>
        <a:lstStyle/>
        <a:p>
          <a:endParaRPr lang="en-US"/>
        </a:p>
      </dgm:t>
    </dgm:pt>
    <dgm:pt modelId="{859EE8B6-A88A-4B22-819F-555B61A6D790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Customer Specific Extensions</a:t>
          </a:r>
        </a:p>
      </dgm:t>
    </dgm:pt>
    <dgm:pt modelId="{6A0CB6AF-981C-42CE-B0DD-079E05E7ED8C}" type="parTrans" cxnId="{4CD3742A-2F28-4E56-B6A2-8DA24D3D01C5}">
      <dgm:prSet/>
      <dgm:spPr/>
      <dgm:t>
        <a:bodyPr/>
        <a:lstStyle/>
        <a:p>
          <a:endParaRPr lang="en-US"/>
        </a:p>
      </dgm:t>
    </dgm:pt>
    <dgm:pt modelId="{F2C94E94-4EFA-430A-8516-FDC5A4584EE6}" type="sibTrans" cxnId="{4CD3742A-2F28-4E56-B6A2-8DA24D3D01C5}">
      <dgm:prSet/>
      <dgm:spPr/>
      <dgm:t>
        <a:bodyPr/>
        <a:lstStyle/>
        <a:p>
          <a:endParaRPr lang="en-US"/>
        </a:p>
      </dgm:t>
    </dgm:pt>
    <dgm:pt modelId="{706290DF-D3B1-4D87-BB56-E1F80B9CA9A9}" type="pres">
      <dgm:prSet presAssocID="{E3014808-E89E-4AF7-BE63-3BC18D4872E5}" presName="cycle" presStyleCnt="0">
        <dgm:presLayoutVars>
          <dgm:dir/>
          <dgm:resizeHandles val="exact"/>
        </dgm:presLayoutVars>
      </dgm:prSet>
      <dgm:spPr/>
    </dgm:pt>
    <dgm:pt modelId="{60028A3A-1564-4893-B957-61C0B76735CE}" type="pres">
      <dgm:prSet presAssocID="{59A3CEFA-40D9-4BCC-B00B-E9619C5CED9B}" presName="node" presStyleLbl="node1" presStyleIdx="0" presStyleCnt="5">
        <dgm:presLayoutVars>
          <dgm:bulletEnabled val="1"/>
        </dgm:presLayoutVars>
      </dgm:prSet>
      <dgm:spPr/>
    </dgm:pt>
    <dgm:pt modelId="{18C1F936-8105-4563-B427-EBFB100E9E8B}" type="pres">
      <dgm:prSet presAssocID="{59A3CEFA-40D9-4BCC-B00B-E9619C5CED9B}" presName="spNode" presStyleCnt="0"/>
      <dgm:spPr/>
    </dgm:pt>
    <dgm:pt modelId="{551A2863-6F03-4D86-96F4-EB7E52D4AA6C}" type="pres">
      <dgm:prSet presAssocID="{DAB409F9-490E-416C-9227-5F4536551227}" presName="sibTrans" presStyleLbl="sibTrans1D1" presStyleIdx="0" presStyleCnt="5"/>
      <dgm:spPr/>
    </dgm:pt>
    <dgm:pt modelId="{64AB7F52-B589-4443-AC04-A9C779849213}" type="pres">
      <dgm:prSet presAssocID="{DDC485F9-CDE4-44E5-87E4-330D4B92EFEE}" presName="node" presStyleLbl="node1" presStyleIdx="1" presStyleCnt="5">
        <dgm:presLayoutVars>
          <dgm:bulletEnabled val="1"/>
        </dgm:presLayoutVars>
      </dgm:prSet>
      <dgm:spPr/>
    </dgm:pt>
    <dgm:pt modelId="{D521D5B6-7C3D-43F2-834A-3F842BB6C024}" type="pres">
      <dgm:prSet presAssocID="{DDC485F9-CDE4-44E5-87E4-330D4B92EFEE}" presName="spNode" presStyleCnt="0"/>
      <dgm:spPr/>
    </dgm:pt>
    <dgm:pt modelId="{7B7C1950-0216-4F05-A6D1-D58395A5D635}" type="pres">
      <dgm:prSet presAssocID="{800669B2-332E-4697-829D-481DDDA586C5}" presName="sibTrans" presStyleLbl="sibTrans1D1" presStyleIdx="1" presStyleCnt="5"/>
      <dgm:spPr/>
    </dgm:pt>
    <dgm:pt modelId="{05BBF8DC-16BC-4B7B-B47C-5D326570AF6C}" type="pres">
      <dgm:prSet presAssocID="{53353A6E-E815-4730-858C-41E207FEA1CF}" presName="node" presStyleLbl="node1" presStyleIdx="2" presStyleCnt="5">
        <dgm:presLayoutVars>
          <dgm:bulletEnabled val="1"/>
        </dgm:presLayoutVars>
      </dgm:prSet>
      <dgm:spPr/>
    </dgm:pt>
    <dgm:pt modelId="{562A88D5-644B-40A2-890D-D0A65C19C434}" type="pres">
      <dgm:prSet presAssocID="{53353A6E-E815-4730-858C-41E207FEA1CF}" presName="spNode" presStyleCnt="0"/>
      <dgm:spPr/>
    </dgm:pt>
    <dgm:pt modelId="{31DB3BD8-C9A1-4237-86DA-9C4CB0E18FF1}" type="pres">
      <dgm:prSet presAssocID="{547694EB-F4CC-42CA-8D99-084E19597535}" presName="sibTrans" presStyleLbl="sibTrans1D1" presStyleIdx="2" presStyleCnt="5"/>
      <dgm:spPr/>
    </dgm:pt>
    <dgm:pt modelId="{667A5C4F-61C5-489B-A2C2-44464738CD73}" type="pres">
      <dgm:prSet presAssocID="{1C6D4EB7-091E-4D20-A2E9-153891E69FA1}" presName="node" presStyleLbl="node1" presStyleIdx="3" presStyleCnt="5">
        <dgm:presLayoutVars>
          <dgm:bulletEnabled val="1"/>
        </dgm:presLayoutVars>
      </dgm:prSet>
      <dgm:spPr/>
    </dgm:pt>
    <dgm:pt modelId="{E30FB27B-AD3A-4C7E-BFAC-2F48697A690D}" type="pres">
      <dgm:prSet presAssocID="{1C6D4EB7-091E-4D20-A2E9-153891E69FA1}" presName="spNode" presStyleCnt="0"/>
      <dgm:spPr/>
    </dgm:pt>
    <dgm:pt modelId="{1AA41066-0639-41B8-B99B-350CBB50D8F3}" type="pres">
      <dgm:prSet presAssocID="{6F85631F-4F9C-4CC2-83A5-980FC0F9C6DB}" presName="sibTrans" presStyleLbl="sibTrans1D1" presStyleIdx="3" presStyleCnt="5"/>
      <dgm:spPr/>
    </dgm:pt>
    <dgm:pt modelId="{5F5DD9F3-9982-4F7C-AF3E-6E8E4BD5CDAD}" type="pres">
      <dgm:prSet presAssocID="{859EE8B6-A88A-4B22-819F-555B61A6D790}" presName="node" presStyleLbl="node1" presStyleIdx="4" presStyleCnt="5">
        <dgm:presLayoutVars>
          <dgm:bulletEnabled val="1"/>
        </dgm:presLayoutVars>
      </dgm:prSet>
      <dgm:spPr/>
    </dgm:pt>
    <dgm:pt modelId="{314599CC-2222-45E2-8A76-6580408E07D2}" type="pres">
      <dgm:prSet presAssocID="{859EE8B6-A88A-4B22-819F-555B61A6D790}" presName="spNode" presStyleCnt="0"/>
      <dgm:spPr/>
    </dgm:pt>
    <dgm:pt modelId="{D1D24B8B-ADF3-4AE7-BE24-5C0B13018502}" type="pres">
      <dgm:prSet presAssocID="{F2C94E94-4EFA-430A-8516-FDC5A4584EE6}" presName="sibTrans" presStyleLbl="sibTrans1D1" presStyleIdx="4" presStyleCnt="5"/>
      <dgm:spPr/>
    </dgm:pt>
  </dgm:ptLst>
  <dgm:cxnLst>
    <dgm:cxn modelId="{D47B3F03-B3D4-43F2-8FD4-D33F5E79565A}" type="presOf" srcId="{859EE8B6-A88A-4B22-819F-555B61A6D790}" destId="{5F5DD9F3-9982-4F7C-AF3E-6E8E4BD5CDAD}" srcOrd="0" destOrd="0" presId="urn:microsoft.com/office/officeart/2005/8/layout/cycle6"/>
    <dgm:cxn modelId="{01CCE805-3118-4AA7-8D03-D3B5E8D0DBD4}" type="presOf" srcId="{547694EB-F4CC-42CA-8D99-084E19597535}" destId="{31DB3BD8-C9A1-4237-86DA-9C4CB0E18FF1}" srcOrd="0" destOrd="0" presId="urn:microsoft.com/office/officeart/2005/8/layout/cycle6"/>
    <dgm:cxn modelId="{3C9E4510-3175-479A-8BB8-8CD1C8D8C8DE}" type="presOf" srcId="{59A3CEFA-40D9-4BCC-B00B-E9619C5CED9B}" destId="{60028A3A-1564-4893-B957-61C0B76735CE}" srcOrd="0" destOrd="0" presId="urn:microsoft.com/office/officeart/2005/8/layout/cycle6"/>
    <dgm:cxn modelId="{9887F511-6F81-4FE5-87E6-44DBF53745F7}" srcId="{E3014808-E89E-4AF7-BE63-3BC18D4872E5}" destId="{59A3CEFA-40D9-4BCC-B00B-E9619C5CED9B}" srcOrd="0" destOrd="0" parTransId="{B0CFB032-AC64-46EA-B906-57D2B18A38F2}" sibTransId="{DAB409F9-490E-416C-9227-5F4536551227}"/>
    <dgm:cxn modelId="{33E90413-382F-4313-84FD-9D47BF673A80}" srcId="{E3014808-E89E-4AF7-BE63-3BC18D4872E5}" destId="{1C6D4EB7-091E-4D20-A2E9-153891E69FA1}" srcOrd="3" destOrd="0" parTransId="{78764C49-6AA3-4605-972A-CDDA50D60B17}" sibTransId="{6F85631F-4F9C-4CC2-83A5-980FC0F9C6DB}"/>
    <dgm:cxn modelId="{9E61D71F-4AF2-41B4-82B6-DCAA58692EF4}" type="presOf" srcId="{DDC485F9-CDE4-44E5-87E4-330D4B92EFEE}" destId="{64AB7F52-B589-4443-AC04-A9C779849213}" srcOrd="0" destOrd="0" presId="urn:microsoft.com/office/officeart/2005/8/layout/cycle6"/>
    <dgm:cxn modelId="{2E2DF022-F4EA-4D44-8CC9-9181E6E7623C}" type="presOf" srcId="{DAB409F9-490E-416C-9227-5F4536551227}" destId="{551A2863-6F03-4D86-96F4-EB7E52D4AA6C}" srcOrd="0" destOrd="0" presId="urn:microsoft.com/office/officeart/2005/8/layout/cycle6"/>
    <dgm:cxn modelId="{4CD3742A-2F28-4E56-B6A2-8DA24D3D01C5}" srcId="{E3014808-E89E-4AF7-BE63-3BC18D4872E5}" destId="{859EE8B6-A88A-4B22-819F-555B61A6D790}" srcOrd="4" destOrd="0" parTransId="{6A0CB6AF-981C-42CE-B0DD-079E05E7ED8C}" sibTransId="{F2C94E94-4EFA-430A-8516-FDC5A4584EE6}"/>
    <dgm:cxn modelId="{9FC38D38-5B03-4F34-BA55-E7405D0EB8AD}" type="presOf" srcId="{53353A6E-E815-4730-858C-41E207FEA1CF}" destId="{05BBF8DC-16BC-4B7B-B47C-5D326570AF6C}" srcOrd="0" destOrd="0" presId="urn:microsoft.com/office/officeart/2005/8/layout/cycle6"/>
    <dgm:cxn modelId="{32DC596D-430F-4293-98A7-15D022285812}" srcId="{E3014808-E89E-4AF7-BE63-3BC18D4872E5}" destId="{DDC485F9-CDE4-44E5-87E4-330D4B92EFEE}" srcOrd="1" destOrd="0" parTransId="{C0005A05-AA0D-445C-BBE3-8ED631F12CAE}" sibTransId="{800669B2-332E-4697-829D-481DDDA586C5}"/>
    <dgm:cxn modelId="{CF0C5A6E-85BB-4BA4-896A-47969F6794CC}" type="presOf" srcId="{F2C94E94-4EFA-430A-8516-FDC5A4584EE6}" destId="{D1D24B8B-ADF3-4AE7-BE24-5C0B13018502}" srcOrd="0" destOrd="0" presId="urn:microsoft.com/office/officeart/2005/8/layout/cycle6"/>
    <dgm:cxn modelId="{A8812376-2C7C-464C-80E2-A04342BF0913}" type="presOf" srcId="{E3014808-E89E-4AF7-BE63-3BC18D4872E5}" destId="{706290DF-D3B1-4D87-BB56-E1F80B9CA9A9}" srcOrd="0" destOrd="0" presId="urn:microsoft.com/office/officeart/2005/8/layout/cycle6"/>
    <dgm:cxn modelId="{C71870E2-4DA4-41C7-905D-2E40DD129253}" srcId="{E3014808-E89E-4AF7-BE63-3BC18D4872E5}" destId="{53353A6E-E815-4730-858C-41E207FEA1CF}" srcOrd="2" destOrd="0" parTransId="{5AF970AB-021E-498B-85E2-E3461E30ED57}" sibTransId="{547694EB-F4CC-42CA-8D99-084E19597535}"/>
    <dgm:cxn modelId="{CE86A3E3-11FC-4497-964D-9348E37A9FE4}" type="presOf" srcId="{1C6D4EB7-091E-4D20-A2E9-153891E69FA1}" destId="{667A5C4F-61C5-489B-A2C2-44464738CD73}" srcOrd="0" destOrd="0" presId="urn:microsoft.com/office/officeart/2005/8/layout/cycle6"/>
    <dgm:cxn modelId="{26BFBEE6-318A-4358-A091-F15CE7AF4AFE}" type="presOf" srcId="{800669B2-332E-4697-829D-481DDDA586C5}" destId="{7B7C1950-0216-4F05-A6D1-D58395A5D635}" srcOrd="0" destOrd="0" presId="urn:microsoft.com/office/officeart/2005/8/layout/cycle6"/>
    <dgm:cxn modelId="{9FD62EF0-D1C6-4055-AB47-8B8178BB6E01}" type="presOf" srcId="{6F85631F-4F9C-4CC2-83A5-980FC0F9C6DB}" destId="{1AA41066-0639-41B8-B99B-350CBB50D8F3}" srcOrd="0" destOrd="0" presId="urn:microsoft.com/office/officeart/2005/8/layout/cycle6"/>
    <dgm:cxn modelId="{1DB07F88-2640-4DC2-9D16-55450581236F}" type="presParOf" srcId="{706290DF-D3B1-4D87-BB56-E1F80B9CA9A9}" destId="{60028A3A-1564-4893-B957-61C0B76735CE}" srcOrd="0" destOrd="0" presId="urn:microsoft.com/office/officeart/2005/8/layout/cycle6"/>
    <dgm:cxn modelId="{4C910AEA-D9E4-41CA-BDD8-CBC3ED00F0BD}" type="presParOf" srcId="{706290DF-D3B1-4D87-BB56-E1F80B9CA9A9}" destId="{18C1F936-8105-4563-B427-EBFB100E9E8B}" srcOrd="1" destOrd="0" presId="urn:microsoft.com/office/officeart/2005/8/layout/cycle6"/>
    <dgm:cxn modelId="{EF22A706-4048-4A12-91F1-B89232BADFF6}" type="presParOf" srcId="{706290DF-D3B1-4D87-BB56-E1F80B9CA9A9}" destId="{551A2863-6F03-4D86-96F4-EB7E52D4AA6C}" srcOrd="2" destOrd="0" presId="urn:microsoft.com/office/officeart/2005/8/layout/cycle6"/>
    <dgm:cxn modelId="{354583FA-6AC9-44B2-9F2B-A307AFC91172}" type="presParOf" srcId="{706290DF-D3B1-4D87-BB56-E1F80B9CA9A9}" destId="{64AB7F52-B589-4443-AC04-A9C779849213}" srcOrd="3" destOrd="0" presId="urn:microsoft.com/office/officeart/2005/8/layout/cycle6"/>
    <dgm:cxn modelId="{63F9DFC2-E8F9-4667-9F08-FAF801B48713}" type="presParOf" srcId="{706290DF-D3B1-4D87-BB56-E1F80B9CA9A9}" destId="{D521D5B6-7C3D-43F2-834A-3F842BB6C024}" srcOrd="4" destOrd="0" presId="urn:microsoft.com/office/officeart/2005/8/layout/cycle6"/>
    <dgm:cxn modelId="{353C8CB7-5C6C-4E91-A3EA-C427EC3722C4}" type="presParOf" srcId="{706290DF-D3B1-4D87-BB56-E1F80B9CA9A9}" destId="{7B7C1950-0216-4F05-A6D1-D58395A5D635}" srcOrd="5" destOrd="0" presId="urn:microsoft.com/office/officeart/2005/8/layout/cycle6"/>
    <dgm:cxn modelId="{134A30CE-9A07-41DA-B76D-2B50F3D41E38}" type="presParOf" srcId="{706290DF-D3B1-4D87-BB56-E1F80B9CA9A9}" destId="{05BBF8DC-16BC-4B7B-B47C-5D326570AF6C}" srcOrd="6" destOrd="0" presId="urn:microsoft.com/office/officeart/2005/8/layout/cycle6"/>
    <dgm:cxn modelId="{DC01C34D-30D7-4898-B2B2-A06E15E2168F}" type="presParOf" srcId="{706290DF-D3B1-4D87-BB56-E1F80B9CA9A9}" destId="{562A88D5-644B-40A2-890D-D0A65C19C434}" srcOrd="7" destOrd="0" presId="urn:microsoft.com/office/officeart/2005/8/layout/cycle6"/>
    <dgm:cxn modelId="{1FC15C7F-8075-42BC-BD09-DD4A10657D63}" type="presParOf" srcId="{706290DF-D3B1-4D87-BB56-E1F80B9CA9A9}" destId="{31DB3BD8-C9A1-4237-86DA-9C4CB0E18FF1}" srcOrd="8" destOrd="0" presId="urn:microsoft.com/office/officeart/2005/8/layout/cycle6"/>
    <dgm:cxn modelId="{E4B45888-3E3C-457E-AF61-3D91CE06B1AB}" type="presParOf" srcId="{706290DF-D3B1-4D87-BB56-E1F80B9CA9A9}" destId="{667A5C4F-61C5-489B-A2C2-44464738CD73}" srcOrd="9" destOrd="0" presId="urn:microsoft.com/office/officeart/2005/8/layout/cycle6"/>
    <dgm:cxn modelId="{CE9FDECA-7BFD-4DB8-806F-1544E7951E4A}" type="presParOf" srcId="{706290DF-D3B1-4D87-BB56-E1F80B9CA9A9}" destId="{E30FB27B-AD3A-4C7E-BFAC-2F48697A690D}" srcOrd="10" destOrd="0" presId="urn:microsoft.com/office/officeart/2005/8/layout/cycle6"/>
    <dgm:cxn modelId="{1A7C4F91-0013-44B1-B396-8E98B24B0620}" type="presParOf" srcId="{706290DF-D3B1-4D87-BB56-E1F80B9CA9A9}" destId="{1AA41066-0639-41B8-B99B-350CBB50D8F3}" srcOrd="11" destOrd="0" presId="urn:microsoft.com/office/officeart/2005/8/layout/cycle6"/>
    <dgm:cxn modelId="{A563A005-785C-4D69-8332-C7B2E960A2D3}" type="presParOf" srcId="{706290DF-D3B1-4D87-BB56-E1F80B9CA9A9}" destId="{5F5DD9F3-9982-4F7C-AF3E-6E8E4BD5CDAD}" srcOrd="12" destOrd="0" presId="urn:microsoft.com/office/officeart/2005/8/layout/cycle6"/>
    <dgm:cxn modelId="{DB4B62D1-F5F8-436C-B7E2-442576B76B88}" type="presParOf" srcId="{706290DF-D3B1-4D87-BB56-E1F80B9CA9A9}" destId="{314599CC-2222-45E2-8A76-6580408E07D2}" srcOrd="13" destOrd="0" presId="urn:microsoft.com/office/officeart/2005/8/layout/cycle6"/>
    <dgm:cxn modelId="{1467C904-D233-4403-A076-0C508BFE16A8}" type="presParOf" srcId="{706290DF-D3B1-4D87-BB56-E1F80B9CA9A9}" destId="{D1D24B8B-ADF3-4AE7-BE24-5C0B1301850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28A3A-1564-4893-B957-61C0B76735CE}">
      <dsp:nvSpPr>
        <dsp:cNvPr id="0" name=""/>
        <dsp:cNvSpPr/>
      </dsp:nvSpPr>
      <dsp:spPr>
        <a:xfrm>
          <a:off x="1948767" y="620"/>
          <a:ext cx="1299177" cy="844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Crowd Funding</a:t>
          </a:r>
        </a:p>
      </dsp:txBody>
      <dsp:txXfrm>
        <a:off x="1989990" y="41843"/>
        <a:ext cx="1216731" cy="762019"/>
      </dsp:txXfrm>
    </dsp:sp>
    <dsp:sp modelId="{551A2863-6F03-4D86-96F4-EB7E52D4AA6C}">
      <dsp:nvSpPr>
        <dsp:cNvPr id="0" name=""/>
        <dsp:cNvSpPr/>
      </dsp:nvSpPr>
      <dsp:spPr>
        <a:xfrm>
          <a:off x="910441" y="422853"/>
          <a:ext cx="3375828" cy="3375828"/>
        </a:xfrm>
        <a:custGeom>
          <a:avLst/>
          <a:gdLst/>
          <a:ahLst/>
          <a:cxnLst/>
          <a:rect l="0" t="0" r="0" b="0"/>
          <a:pathLst>
            <a:path>
              <a:moveTo>
                <a:pt x="2346437" y="133758"/>
              </a:moveTo>
              <a:arcTo wR="1687914" hR="1687914" stAng="17577794" swAng="1962572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B7F52-B589-4443-AC04-A9C779849213}">
      <dsp:nvSpPr>
        <dsp:cNvPr id="0" name=""/>
        <dsp:cNvSpPr/>
      </dsp:nvSpPr>
      <dsp:spPr>
        <a:xfrm>
          <a:off x="3554068" y="1166940"/>
          <a:ext cx="1299177" cy="844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Dual Licensing</a:t>
          </a:r>
        </a:p>
      </dsp:txBody>
      <dsp:txXfrm>
        <a:off x="3595291" y="1208163"/>
        <a:ext cx="1216731" cy="762019"/>
      </dsp:txXfrm>
    </dsp:sp>
    <dsp:sp modelId="{7B7C1950-0216-4F05-A6D1-D58395A5D635}">
      <dsp:nvSpPr>
        <dsp:cNvPr id="0" name=""/>
        <dsp:cNvSpPr/>
      </dsp:nvSpPr>
      <dsp:spPr>
        <a:xfrm>
          <a:off x="910441" y="422853"/>
          <a:ext cx="3375828" cy="3375828"/>
        </a:xfrm>
        <a:custGeom>
          <a:avLst/>
          <a:gdLst/>
          <a:ahLst/>
          <a:cxnLst/>
          <a:rect l="0" t="0" r="0" b="0"/>
          <a:pathLst>
            <a:path>
              <a:moveTo>
                <a:pt x="3373503" y="1599346"/>
              </a:moveTo>
              <a:arcTo wR="1687914" hR="1687914" stAng="21419532" swAng="2197098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BF8DC-16BC-4B7B-B47C-5D326570AF6C}">
      <dsp:nvSpPr>
        <dsp:cNvPr id="0" name=""/>
        <dsp:cNvSpPr/>
      </dsp:nvSpPr>
      <dsp:spPr>
        <a:xfrm>
          <a:off x="2940898" y="3054086"/>
          <a:ext cx="1299177" cy="8444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Professional Services</a:t>
          </a:r>
        </a:p>
      </dsp:txBody>
      <dsp:txXfrm>
        <a:off x="2982121" y="3095309"/>
        <a:ext cx="1216731" cy="762019"/>
      </dsp:txXfrm>
    </dsp:sp>
    <dsp:sp modelId="{31DB3BD8-C9A1-4237-86DA-9C4CB0E18FF1}">
      <dsp:nvSpPr>
        <dsp:cNvPr id="0" name=""/>
        <dsp:cNvSpPr/>
      </dsp:nvSpPr>
      <dsp:spPr>
        <a:xfrm>
          <a:off x="910441" y="422853"/>
          <a:ext cx="3375828" cy="3375828"/>
        </a:xfrm>
        <a:custGeom>
          <a:avLst/>
          <a:gdLst/>
          <a:ahLst/>
          <a:cxnLst/>
          <a:rect l="0" t="0" r="0" b="0"/>
          <a:pathLst>
            <a:path>
              <a:moveTo>
                <a:pt x="2023745" y="3342082"/>
              </a:moveTo>
              <a:arcTo wR="1687914" hR="1687914" stAng="4711424" swAng="137715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A5C4F-61C5-489B-A2C2-44464738CD73}">
      <dsp:nvSpPr>
        <dsp:cNvPr id="0" name=""/>
        <dsp:cNvSpPr/>
      </dsp:nvSpPr>
      <dsp:spPr>
        <a:xfrm>
          <a:off x="956635" y="3054086"/>
          <a:ext cx="1299177" cy="844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SaaS</a:t>
          </a:r>
        </a:p>
      </dsp:txBody>
      <dsp:txXfrm>
        <a:off x="997858" y="3095309"/>
        <a:ext cx="1216731" cy="762019"/>
      </dsp:txXfrm>
    </dsp:sp>
    <dsp:sp modelId="{1AA41066-0639-41B8-B99B-350CBB50D8F3}">
      <dsp:nvSpPr>
        <dsp:cNvPr id="0" name=""/>
        <dsp:cNvSpPr/>
      </dsp:nvSpPr>
      <dsp:spPr>
        <a:xfrm>
          <a:off x="910441" y="422853"/>
          <a:ext cx="3375828" cy="3375828"/>
        </a:xfrm>
        <a:custGeom>
          <a:avLst/>
          <a:gdLst/>
          <a:ahLst/>
          <a:cxnLst/>
          <a:rect l="0" t="0" r="0" b="0"/>
          <a:pathLst>
            <a:path>
              <a:moveTo>
                <a:pt x="282185" y="2622249"/>
              </a:moveTo>
              <a:arcTo wR="1687914" hR="1687914" stAng="8783371" swAng="2197098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DD9F3-9982-4F7C-AF3E-6E8E4BD5CDAD}">
      <dsp:nvSpPr>
        <dsp:cNvPr id="0" name=""/>
        <dsp:cNvSpPr/>
      </dsp:nvSpPr>
      <dsp:spPr>
        <a:xfrm>
          <a:off x="343465" y="1166940"/>
          <a:ext cx="1299177" cy="84446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Customer Specific Extensions</a:t>
          </a:r>
        </a:p>
      </dsp:txBody>
      <dsp:txXfrm>
        <a:off x="384688" y="1208163"/>
        <a:ext cx="1216731" cy="762019"/>
      </dsp:txXfrm>
    </dsp:sp>
    <dsp:sp modelId="{D1D24B8B-ADF3-4AE7-BE24-5C0B13018502}">
      <dsp:nvSpPr>
        <dsp:cNvPr id="0" name=""/>
        <dsp:cNvSpPr/>
      </dsp:nvSpPr>
      <dsp:spPr>
        <a:xfrm>
          <a:off x="910441" y="422853"/>
          <a:ext cx="3375828" cy="3375828"/>
        </a:xfrm>
        <a:custGeom>
          <a:avLst/>
          <a:gdLst/>
          <a:ahLst/>
          <a:cxnLst/>
          <a:rect l="0" t="0" r="0" b="0"/>
          <a:pathLst>
            <a:path>
              <a:moveTo>
                <a:pt x="293983" y="736067"/>
              </a:moveTo>
              <a:arcTo wR="1687914" hR="1687914" stAng="12859634" swAng="1962572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AAA90-823F-DC4D-97DA-1717671DFB7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62496-206A-7245-9035-8E6E0DD6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0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party_cert_tip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xplainshell.com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Tux Gnu Linux Penguin Free Transparent Image HD PNG Image">
            <a:extLst>
              <a:ext uri="{FF2B5EF4-FFF2-40B4-BE49-F238E27FC236}">
                <a16:creationId xmlns:a16="http://schemas.microsoft.com/office/drawing/2014/main" id="{2A6C489D-D516-4050-8DE7-4F035BBFC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018" y="4632838"/>
            <a:ext cx="2577010" cy="29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8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more:</a:t>
            </a:r>
          </a:p>
          <a:p>
            <a:r>
              <a:rPr lang="en-US" dirty="0"/>
              <a:t>https://tldrlegal.com/</a:t>
            </a:r>
          </a:p>
          <a:p>
            <a:r>
              <a:rPr lang="en-US" dirty="0"/>
              <a:t>https://opensource.org/licenses</a:t>
            </a:r>
          </a:p>
          <a:p>
            <a:r>
              <a:rPr lang="en-US" dirty="0"/>
              <a:t>https://choosealicense.com/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9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more:</a:t>
            </a:r>
          </a:p>
          <a:p>
            <a:r>
              <a:rPr lang="en-US" dirty="0"/>
              <a:t>https://tldrlegal.com/</a:t>
            </a:r>
          </a:p>
          <a:p>
            <a:r>
              <a:rPr lang="en-US" dirty="0"/>
              <a:t>https://opensource.org/licenses</a:t>
            </a:r>
          </a:p>
          <a:p>
            <a:r>
              <a:rPr lang="en-US" dirty="0"/>
              <a:t>https://choosealicense.com/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0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222422"/>
                </a:solidFill>
                <a:effectLst/>
                <a:latin typeface="+mn-lt"/>
              </a:rPr>
              <a:t>For a better understanding, here is an overview of the six possible combinations and licenses offered by CC:</a:t>
            </a:r>
          </a:p>
          <a:p>
            <a:pPr algn="just"/>
            <a:endParaRPr lang="en-US" b="0" i="0" dirty="0">
              <a:solidFill>
                <a:srgbClr val="222422"/>
              </a:solidFill>
              <a:effectLst/>
              <a:latin typeface="+mn-lt"/>
            </a:endParaRPr>
          </a:p>
          <a:p>
            <a:pPr algn="just"/>
            <a:r>
              <a:rPr lang="en-US" b="0" i="0" dirty="0">
                <a:solidFill>
                  <a:srgbClr val="222422"/>
                </a:solidFill>
                <a:effectLst/>
                <a:latin typeface="+mn-lt"/>
              </a:rPr>
              <a:t>• CC BY (“Attribution”)The free license that allows anyone to edit and distribute the work as long as they name the author.</a:t>
            </a:r>
          </a:p>
          <a:p>
            <a:pPr algn="just"/>
            <a:r>
              <a:rPr lang="en-US" b="0" i="0" dirty="0">
                <a:solidFill>
                  <a:srgbClr val="222422"/>
                </a:solidFill>
                <a:effectLst/>
                <a:latin typeface="+mn-lt"/>
              </a:rPr>
              <a:t>• CC BY-SA (“Attribution-</a:t>
            </a:r>
            <a:r>
              <a:rPr lang="en-US" b="0" i="0" dirty="0" err="1">
                <a:solidFill>
                  <a:srgbClr val="222422"/>
                </a:solidFill>
                <a:effectLst/>
                <a:latin typeface="+mn-lt"/>
              </a:rPr>
              <a:t>ShareAlike</a:t>
            </a:r>
            <a:r>
              <a:rPr lang="en-US" b="0" i="0" dirty="0">
                <a:solidFill>
                  <a:srgbClr val="222422"/>
                </a:solidFill>
                <a:effectLst/>
                <a:latin typeface="+mn-lt"/>
              </a:rPr>
              <a:t>”)As CC BY, except that the modified work may only be distributed under the same license. The principle reminds of the copyleft, because the license is “inherited” here as well.</a:t>
            </a:r>
          </a:p>
          <a:p>
            <a:pPr algn="just"/>
            <a:r>
              <a:rPr lang="en-US" b="0" i="0" dirty="0">
                <a:solidFill>
                  <a:srgbClr val="222422"/>
                </a:solidFill>
                <a:effectLst/>
                <a:latin typeface="+mn-lt"/>
              </a:rPr>
              <a:t>• CC BY-ND (“Attribution-</a:t>
            </a:r>
            <a:r>
              <a:rPr lang="en-US" b="0" i="0" dirty="0" err="1">
                <a:solidFill>
                  <a:srgbClr val="222422"/>
                </a:solidFill>
                <a:effectLst/>
                <a:latin typeface="+mn-lt"/>
              </a:rPr>
              <a:t>NoDerivatives</a:t>
            </a:r>
            <a:r>
              <a:rPr lang="en-US" b="0" i="0" dirty="0">
                <a:solidFill>
                  <a:srgbClr val="222422"/>
                </a:solidFill>
                <a:effectLst/>
                <a:latin typeface="+mn-lt"/>
              </a:rPr>
              <a:t>”)Like CC BY, except that the work may only be passed on unmodified.</a:t>
            </a:r>
          </a:p>
          <a:p>
            <a:pPr algn="just"/>
            <a:r>
              <a:rPr lang="en-US" b="0" i="0" dirty="0">
                <a:solidFill>
                  <a:srgbClr val="222422"/>
                </a:solidFill>
                <a:effectLst/>
                <a:latin typeface="+mn-lt"/>
              </a:rPr>
              <a:t>• CC BY-NC (“Attribution-</a:t>
            </a:r>
            <a:r>
              <a:rPr lang="en-US" b="0" i="0" dirty="0" err="1">
                <a:solidFill>
                  <a:srgbClr val="222422"/>
                </a:solidFill>
                <a:effectLst/>
                <a:latin typeface="+mn-lt"/>
              </a:rPr>
              <a:t>NonCommercial</a:t>
            </a:r>
            <a:r>
              <a:rPr lang="en-US" b="0" i="0" dirty="0">
                <a:solidFill>
                  <a:srgbClr val="222422"/>
                </a:solidFill>
                <a:effectLst/>
                <a:latin typeface="+mn-lt"/>
              </a:rPr>
              <a:t>”)The work may be edited and distributed by naming the author, but only under non-commercial conditions.</a:t>
            </a:r>
          </a:p>
          <a:p>
            <a:pPr algn="just"/>
            <a:r>
              <a:rPr lang="en-US" b="0" i="0" dirty="0">
                <a:solidFill>
                  <a:srgbClr val="222422"/>
                </a:solidFill>
                <a:effectLst/>
                <a:latin typeface="+mn-lt"/>
              </a:rPr>
              <a:t>• CC BY-NC-SA (“Attribution-</a:t>
            </a:r>
            <a:r>
              <a:rPr lang="en-US" b="0" i="0" dirty="0" err="1">
                <a:solidFill>
                  <a:srgbClr val="222422"/>
                </a:solidFill>
                <a:effectLst/>
                <a:latin typeface="+mn-lt"/>
              </a:rPr>
              <a:t>NonCommercial</a:t>
            </a:r>
            <a:r>
              <a:rPr lang="en-US" b="0" i="0" dirty="0">
                <a:solidFill>
                  <a:srgbClr val="222422"/>
                </a:solidFill>
                <a:effectLst/>
                <a:latin typeface="+mn-lt"/>
              </a:rPr>
              <a:t>-</a:t>
            </a:r>
            <a:r>
              <a:rPr lang="en-US" b="0" i="0" dirty="0" err="1">
                <a:solidFill>
                  <a:srgbClr val="222422"/>
                </a:solidFill>
                <a:effectLst/>
                <a:latin typeface="+mn-lt"/>
              </a:rPr>
              <a:t>ShareAlike</a:t>
            </a:r>
            <a:r>
              <a:rPr lang="en-US" b="0" i="0" dirty="0">
                <a:solidFill>
                  <a:srgbClr val="222422"/>
                </a:solidFill>
                <a:effectLst/>
                <a:latin typeface="+mn-lt"/>
              </a:rPr>
              <a:t>”)As BY-NC, except that the work may only be shared under the same conditions (i.e. a copyleft-like license).</a:t>
            </a:r>
          </a:p>
          <a:p>
            <a:pPr algn="just"/>
            <a:r>
              <a:rPr lang="en-US" b="0" i="0" dirty="0">
                <a:solidFill>
                  <a:srgbClr val="222422"/>
                </a:solidFill>
                <a:effectLst/>
                <a:latin typeface="+mn-lt"/>
              </a:rPr>
              <a:t>• CC BY-NC-ND (“Attribution-</a:t>
            </a:r>
            <a:r>
              <a:rPr lang="en-US" b="0" i="0" dirty="0" err="1">
                <a:solidFill>
                  <a:srgbClr val="222422"/>
                </a:solidFill>
                <a:effectLst/>
                <a:latin typeface="+mn-lt"/>
              </a:rPr>
              <a:t>NonCommercial</a:t>
            </a:r>
            <a:r>
              <a:rPr lang="en-US" b="0" i="0" dirty="0">
                <a:solidFill>
                  <a:srgbClr val="222422"/>
                </a:solidFill>
                <a:effectLst/>
                <a:latin typeface="+mn-lt"/>
              </a:rPr>
              <a:t>-</a:t>
            </a:r>
            <a:r>
              <a:rPr lang="en-US" b="0" i="0" dirty="0" err="1">
                <a:solidFill>
                  <a:srgbClr val="222422"/>
                </a:solidFill>
                <a:effectLst/>
                <a:latin typeface="+mn-lt"/>
              </a:rPr>
              <a:t>NoDerivatives</a:t>
            </a:r>
            <a:r>
              <a:rPr lang="en-US" b="0" i="0" dirty="0">
                <a:solidFill>
                  <a:srgbClr val="222422"/>
                </a:solidFill>
                <a:effectLst/>
                <a:latin typeface="+mn-lt"/>
              </a:rPr>
              <a:t>”)The most restrictive license: the distribution is allowed with attribution of the author, but only unchanged and under non-commercial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6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19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51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52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Interested? </a:t>
            </a:r>
          </a:p>
          <a:p>
            <a:r>
              <a:rPr lang="en-US" dirty="0"/>
              <a:t>• Contact the email address or connect via social media links at the bottom of the graphic</a:t>
            </a:r>
          </a:p>
          <a:p>
            <a:r>
              <a:rPr lang="en-US" dirty="0"/>
              <a:t>• Mention that you were referred by Dr. Galliano.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61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0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9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2"/>
                </a:solidFill>
              </a:rPr>
              <a:t>Notes:</a:t>
            </a:r>
          </a:p>
          <a:p>
            <a:r>
              <a:rPr lang="en-US" sz="1200" dirty="0">
                <a:solidFill>
                  <a:schemeClr val="tx2"/>
                </a:solidFill>
              </a:rPr>
              <a:t>• LPI *may* accept multiple correct versions of an answer for F-I-T-B questions [2]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• </a:t>
            </a:r>
            <a:r>
              <a:rPr lang="en-US" sz="1200" b="0" i="0" dirty="0">
                <a:effectLst/>
              </a:rPr>
              <a:t>Anyone who passes an LPI exam may not retake that exam for two years [3]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1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2"/>
                </a:solidFill>
              </a:rPr>
              <a:t>Links: </a:t>
            </a:r>
          </a:p>
          <a:p>
            <a:r>
              <a:rPr lang="en-US" sz="1200" b="1" dirty="0">
                <a:solidFill>
                  <a:schemeClr val="tx2"/>
                </a:solidFill>
              </a:rPr>
              <a:t>• </a:t>
            </a:r>
            <a:r>
              <a:rPr lang="en-US" sz="1200" dirty="0">
                <a:solidFill>
                  <a:schemeClr val="tx2"/>
                </a:solidFill>
              </a:rPr>
              <a:t>View the 3rd party cert tips video at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https://bit.ly/3party_cert_tips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b="1" dirty="0"/>
              <a:t>• </a:t>
            </a:r>
            <a:r>
              <a:rPr lang="en-US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https://explainshell.com/</a:t>
            </a:r>
            <a:r>
              <a:rPr lang="en-US" dirty="0"/>
              <a:t> to learn about commands, options, arguments</a:t>
            </a:r>
          </a:p>
          <a:p>
            <a:r>
              <a:rPr lang="en-US" b="1" dirty="0"/>
              <a:t>• </a:t>
            </a:r>
            <a:r>
              <a:rPr lang="en-US" dirty="0"/>
              <a:t>https://learning.lpi.org/en/learning-materials/010-160/</a:t>
            </a:r>
          </a:p>
          <a:p>
            <a:r>
              <a:rPr lang="en-US" dirty="0"/>
              <a:t>• https://overthewire.org to practice command line skills</a:t>
            </a:r>
          </a:p>
          <a:p>
            <a:r>
              <a:rPr lang="en-US" sz="1200" dirty="0">
                <a:solidFill>
                  <a:schemeClr val="tx2"/>
                </a:solidFill>
              </a:rPr>
              <a:t>• Dr. Galliano’s </a:t>
            </a:r>
            <a:r>
              <a:rPr lang="en-US" sz="1200" dirty="0" err="1">
                <a:solidFill>
                  <a:schemeClr val="tx2"/>
                </a:solidFill>
              </a:rPr>
              <a:t>Github</a:t>
            </a:r>
            <a:r>
              <a:rPr lang="en-US" sz="1200" dirty="0">
                <a:solidFill>
                  <a:schemeClr val="tx2"/>
                </a:solidFill>
              </a:rPr>
              <a:t> repo (study guide, </a:t>
            </a:r>
            <a:r>
              <a:rPr lang="en-US" sz="1200" dirty="0" err="1">
                <a:solidFill>
                  <a:schemeClr val="tx2"/>
                </a:solidFill>
              </a:rPr>
              <a:t>cheatsheets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slidedecks</a:t>
            </a:r>
            <a:r>
              <a:rPr lang="en-US" sz="1200" dirty="0">
                <a:solidFill>
                  <a:schemeClr val="tx2"/>
                </a:solidFill>
              </a:rPr>
              <a:t>, etc. at </a:t>
            </a:r>
            <a:r>
              <a: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https://github.com/g33k247/851</a:t>
            </a:r>
          </a:p>
          <a:p>
            <a:endParaRPr lang="en-US" b="1" cap="none" spc="0" dirty="0">
              <a:ln w="0"/>
              <a:solidFill>
                <a:schemeClr val="tx1"/>
              </a:solidFill>
            </a:endParaRPr>
          </a:p>
          <a:p>
            <a:endParaRPr lang="en-US" b="1" cap="none" spc="0" dirty="0">
              <a:ln w="0"/>
              <a:solidFill>
                <a:schemeClr val="tx1"/>
              </a:solidFill>
            </a:endParaRPr>
          </a:p>
          <a:p>
            <a:r>
              <a:rPr lang="en-US" b="1" cap="none" spc="0" dirty="0">
                <a:ln w="0"/>
                <a:solidFill>
                  <a:schemeClr val="tx1"/>
                </a:solidFill>
              </a:rPr>
              <a:t>Exam Objectives: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1. The Linux Community and a Career in Open Source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1.1 Linux Evolution and Popular Operating Systems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Distributions (Debian, Ubuntu (LTS), CentOS, openSUSE, Red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Hat, SUSE, Linux Mint, Scientific Linux)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Embedded Systems (Raspberry Pi, Raspbian, Android)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Linux in the Cloud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1.2 Major Open Source Applications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- Desktop applications (OpenOffice.org, LibreOffice,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Thunderbird, Firefox, GIMP)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Server applications (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Nextcloud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ownCloud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; Apache HTTPD, NGINX,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MariaDB, MySQL, NFS, Samba)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Development languages (C, Java, JavaScript, Perl, shell, Python, PHP)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Package management tools and repositories (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dpkg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apt-get, rpm, yum_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1.3 Open Source Software and Licensing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Open source philosophy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Open source licensing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Free Software Foundation (FSF), Open Source Initiative (OSI)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Open source business models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1.4 Information and Communication Technology (ICT) Skills and Working in Linux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Desktop skills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Getting to the command line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Industry uses of Linux, cloud computing and virtualization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2. Finding Your Way on a Linux System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2.1 Command Line Basics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Basic shell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Command line syntax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Variables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Quoting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2.2 Using the Command Line to Get Help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Man pages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Info pages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/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usr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/share/doc/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locate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2.3 Using Directories and Listing Files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Files, directories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Hidden files and directories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Home directories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Absolute and relative paths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2.4 Creating, Moving and Deleting Files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Files and directories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Case sensitivity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Simple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globbing</a:t>
            </a:r>
            <a:endParaRPr lang="en-US" sz="1800" dirty="0">
              <a:solidFill>
                <a:srgbClr val="3B4854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3. The Power of the Command Line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3.1 Archiving Files on the Command Line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Files, directories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Archives, compression (tar,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gzip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bzip2,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xz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zip)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3.2 Searching and Extracting Data from Files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Command line pipes (grep, less, cat, head, tail, sort, cut,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wc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I/O redirection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Basic Regular Expressions using ., [ ], *, and 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3.3 Turning Commands into a Script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Basic shell scripting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Awareness of common text editors (vi and nano)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4. The Linux Operating System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4.1 Choosing an Operating System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Differences between Windows, OS X and Linux (GUI versus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command line, desktop configuration)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Distribution life cycle management (maintenance cycles, beta and stable)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4.2 Understanding Computer Hardware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Motherboards, processors, power supplies, optical drives, peripherals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Hard drives, solid state disks and partitions, /dev/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sd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*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Drivers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4.3 Where Data is Stored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Programs and configuration (/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Processes (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ps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top)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Memory addresses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System messaging (syslog,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dmesg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Logging (/var/log)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4.4 Your Computer on the Network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Internet, network, routers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Querying DNS client configuration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Querying network configuration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5. Security and File Permissions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5.1 Basic Security and Identifying User Types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- Root and standard users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System users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5.2 Creating Users and Groups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User and group commands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User IDs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5.3 Managing File Permissions and Ownership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File and directory permissions and ownership (ls -l, ls -a,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chmod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chown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5.4 Special Directories and Files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Using temporary files and directories (/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tmp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/, /var/</a:t>
            </a:r>
            <a:r>
              <a:rPr lang="en-US" sz="1800" dirty="0" err="1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tmp</a:t>
            </a: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/ and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  Sticky Bit; ls -d)</a:t>
            </a:r>
            <a:b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3B4854"/>
                </a:solidFill>
                <a:effectLst/>
                <a:latin typeface="Calibri" panose="020F0502020204030204" pitchFamily="34" charset="0"/>
              </a:rPr>
              <a:t>      - Symbolic links (ln -s)</a:t>
            </a:r>
          </a:p>
          <a:p>
            <a:endParaRPr lang="en-US" b="0" cap="none" spc="0" dirty="0">
              <a:ln w="0"/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3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i="1" dirty="0">
                <a:latin typeface="Calibri" panose="020F0502020204030204" pitchFamily="34" charset="0"/>
                <a:cs typeface="Calibri" panose="020F0502020204030204" pitchFamily="34" charset="0"/>
              </a:rPr>
              <a:t>PRO TIP: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n exam objective weight of 1 means you should expect 1 questions on the exam related to that objective.</a:t>
            </a:r>
            <a:endParaRPr lang="fr-FR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9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82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more:</a:t>
            </a:r>
          </a:p>
          <a:p>
            <a:r>
              <a:rPr lang="en-US" dirty="0"/>
              <a:t>https://tldrlegal.com/</a:t>
            </a:r>
          </a:p>
          <a:p>
            <a:r>
              <a:rPr lang="en-US" dirty="0"/>
              <a:t>https://opensource.org/licenses</a:t>
            </a:r>
          </a:p>
          <a:p>
            <a:r>
              <a:rPr lang="en-US" dirty="0"/>
              <a:t>https://choosealicense.com/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4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more:</a:t>
            </a:r>
          </a:p>
          <a:p>
            <a:r>
              <a:rPr lang="en-US" dirty="0"/>
              <a:t>https://tldrlegal.com/</a:t>
            </a:r>
          </a:p>
          <a:p>
            <a:r>
              <a:rPr lang="en-US" dirty="0"/>
              <a:t>https://opensource.org/licenses</a:t>
            </a:r>
          </a:p>
          <a:p>
            <a:r>
              <a:rPr lang="en-US" dirty="0"/>
              <a:t>https://choosealicense.com/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62496-206A-7245-9035-8E6E0DD62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8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1058755"/>
            <a:ext cx="9276522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739" y="3633842"/>
            <a:ext cx="927652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57739" y="3446355"/>
            <a:ext cx="9276522" cy="4804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7193" y="6061196"/>
            <a:ext cx="60098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61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1014" y="6492875"/>
            <a:ext cx="6009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9049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193" y="641242"/>
            <a:ext cx="5173649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173649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1014" y="6492875"/>
            <a:ext cx="6009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White Content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2951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56459" y="641242"/>
            <a:ext cx="5196712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459" y="1977352"/>
            <a:ext cx="5196712" cy="35567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4CD9A-0FBC-4DD8-8587-0CF32959B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62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Grey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3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Blu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762" y="1977352"/>
            <a:ext cx="5539409" cy="3556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5664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788412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" y="3463108"/>
            <a:ext cx="1983042" cy="4406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 Na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67193" y="6113831"/>
            <a:ext cx="8661400" cy="3905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93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0" i="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7193" y="6029392"/>
            <a:ext cx="86614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.pn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1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.jp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3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E9E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7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5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3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2763"/>
          </a:xfrm>
          <a:prstGeom prst="rect">
            <a:avLst/>
          </a:prstGeom>
        </p:spPr>
      </p:pic>
      <p:sp>
        <p:nvSpPr>
          <p:cNvPr id="3" name="Text Placeholder 6"/>
          <p:cNvSpPr txBox="1">
            <a:spLocks/>
          </p:cNvSpPr>
          <p:nvPr userDrawn="1"/>
        </p:nvSpPr>
        <p:spPr>
          <a:xfrm>
            <a:off x="567193" y="5875405"/>
            <a:ext cx="4984750" cy="454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www.wgu.edu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29" y="5999569"/>
            <a:ext cx="1983042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9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5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29393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2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93" y="1977352"/>
            <a:ext cx="11085978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193" y="6061196"/>
            <a:ext cx="60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5676F18-F9F7-D746-B0DF-0DD17AC29D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30" y="5999569"/>
            <a:ext cx="1983041" cy="4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1" r:id="rId4"/>
    <p:sldLayoutId id="2147483680" r:id="rId5"/>
    <p:sldLayoutId id="2147483682" r:id="rId6"/>
    <p:sldLayoutId id="2147483683" r:id="rId7"/>
    <p:sldLayoutId id="214748372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our-certifications/linux-essentials-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png"/><Relationship Id="rId4" Type="http://schemas.openxmlformats.org/officeDocument/2006/relationships/hyperlink" Target="https://www.lpi.org/polici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our-certifications/linux-essentials-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pi.org/wiki/Linux_Essentials_Objectives_V1.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ww.lpi.org/our-certifications/exam-010-objectiv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licenses/copyleft.e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93" y="1122363"/>
            <a:ext cx="10857428" cy="2387600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Topic 1.3 Open Source Software and Licensing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C851 Cohort Live Session for Sunday, December 12,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Dr. John S. Galliano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| C851 Linux Foundations Instructor</a:t>
            </a:r>
          </a:p>
        </p:txBody>
      </p:sp>
    </p:spTree>
    <p:extLst>
      <p:ext uri="{BB962C8B-B14F-4D97-AF65-F5344CB8AC3E}">
        <p14:creationId xmlns:p14="http://schemas.microsoft.com/office/powerpoint/2010/main" val="203232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C603-B9C2-4A56-A6A7-9690DCB3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9" y="549802"/>
            <a:ext cx="5196712" cy="61288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1.3 Open-Source Software and Licensing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FB2D9-E2D5-4CEA-9F17-291EB5389B92}"/>
              </a:ext>
            </a:extLst>
          </p:cNvPr>
          <p:cNvSpPr txBox="1"/>
          <p:nvPr/>
        </p:nvSpPr>
        <p:spPr>
          <a:xfrm>
            <a:off x="276882" y="549802"/>
            <a:ext cx="57569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BSD License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Permissive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require derivative work to be distributed under the same terms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Licensees cannot use original Author’s name or trademark for derivative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an advertising clause and a non-endorsement clause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Django, Redis, Ruby, Nginx, NetBSD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 descr="Open Source Licenses Explained">
            <a:extLst>
              <a:ext uri="{FF2B5EF4-FFF2-40B4-BE49-F238E27FC236}">
                <a16:creationId xmlns:a16="http://schemas.microsoft.com/office/drawing/2014/main" id="{BE01E44E-C7D3-4D69-969C-99599A8BA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459" y="1674134"/>
            <a:ext cx="5564117" cy="278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77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C603-B9C2-4A56-A6A7-9690DCB3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9" y="549802"/>
            <a:ext cx="5196712" cy="61288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1.3 Open-Source Software and Licensing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FB2D9-E2D5-4CEA-9F17-291EB5389B92}"/>
              </a:ext>
            </a:extLst>
          </p:cNvPr>
          <p:cNvSpPr txBox="1"/>
          <p:nvPr/>
        </p:nvSpPr>
        <p:spPr>
          <a:xfrm>
            <a:off x="276882" y="549802"/>
            <a:ext cx="57569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MIT License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Very permissive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 whatever you want with source code IF you add a copy of the original MIT license and copyright notice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Suitable for commercial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node.js, jQuery, 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 descr="Open Source Licenses Explained">
            <a:extLst>
              <a:ext uri="{FF2B5EF4-FFF2-40B4-BE49-F238E27FC236}">
                <a16:creationId xmlns:a16="http://schemas.microsoft.com/office/drawing/2014/main" id="{BE01E44E-C7D3-4D69-969C-99599A8BA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459" y="1674134"/>
            <a:ext cx="5564117" cy="278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C603-B9C2-4A56-A6A7-9690DCB3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9" y="549802"/>
            <a:ext cx="5196712" cy="61288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1.3 Open-Source Software and Licensing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FB2D9-E2D5-4CEA-9F17-291EB5389B92}"/>
              </a:ext>
            </a:extLst>
          </p:cNvPr>
          <p:cNvSpPr txBox="1"/>
          <p:nvPr/>
        </p:nvSpPr>
        <p:spPr>
          <a:xfrm>
            <a:off x="276882" y="549802"/>
            <a:ext cx="57569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Creative Commons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global nonprofit organization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enables sharing and reuse of creativity and knowledge through the provision of free legal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Transfer of the open source principles to other, non-technical areas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Focus of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rights assignment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goes back from the distributor to the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makes work available by choosing from a set of features -- the more chosen, the more restrictive the license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 license features (refer to graphic) in 4 categories</a:t>
            </a:r>
          </a:p>
        </p:txBody>
      </p:sp>
      <p:pic>
        <p:nvPicPr>
          <p:cNvPr id="3074" name="Picture 2" descr="Creative Commons - Open Fullerton | CSUF">
            <a:extLst>
              <a:ext uri="{FF2B5EF4-FFF2-40B4-BE49-F238E27FC236}">
                <a16:creationId xmlns:a16="http://schemas.microsoft.com/office/drawing/2014/main" id="{76F7D583-8557-4F27-9CD8-FE85B26D9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57" y="1494832"/>
            <a:ext cx="53530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1D7015-4730-47C3-AE02-3660D2C4ECBC}"/>
              </a:ext>
            </a:extLst>
          </p:cNvPr>
          <p:cNvSpPr txBox="1"/>
          <p:nvPr/>
        </p:nvSpPr>
        <p:spPr>
          <a:xfrm>
            <a:off x="852200" y="6396335"/>
            <a:ext cx="740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 to the slide notes for a definition of each of the 6 six possible combinations and licenses offered by CC</a:t>
            </a: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6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C603-B9C2-4A56-A6A7-9690DCB3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9" y="549802"/>
            <a:ext cx="5196712" cy="61288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1.3 Open-Source Software and Licensing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578F3-5D69-478F-97BB-35B65E64F4B0}"/>
              </a:ext>
            </a:extLst>
          </p:cNvPr>
          <p:cNvSpPr txBox="1"/>
          <p:nvPr/>
        </p:nvSpPr>
        <p:spPr>
          <a:xfrm>
            <a:off x="187180" y="549802"/>
            <a:ext cx="5950297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Business Models in Open Source: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Crowdfunding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Collection of money donations via platforms like Kickstarter or Indiegogo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Dual licensing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free software offered in parallel under a more restrictive/proprietary license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Professional services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professional services such as consulting, maintenance, or helpdesk obtained directly from a service provider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Software as a Service (SaaS)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cloud providers run applications on their infrastructure and grant their customers access to the installed application (e.g., CRM, ERM, etc.)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Customer-specific extensions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Think of these as plugins or modules to extend capabilities of existing software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DA1DB1D-775F-47AB-A10F-93B279F7B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070452"/>
              </p:ext>
            </p:extLst>
          </p:nvPr>
        </p:nvGraphicFramePr>
        <p:xfrm>
          <a:off x="6456459" y="1617492"/>
          <a:ext cx="5196712" cy="3955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7DCC4E9-0C22-4CCC-B1B9-C3C0E7287349}"/>
              </a:ext>
            </a:extLst>
          </p:cNvPr>
          <p:cNvSpPr txBox="1"/>
          <p:nvPr/>
        </p:nvSpPr>
        <p:spPr>
          <a:xfrm>
            <a:off x="8178165" y="3091278"/>
            <a:ext cx="1857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Source </a:t>
            </a:r>
            <a:b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Models</a:t>
            </a:r>
          </a:p>
        </p:txBody>
      </p:sp>
    </p:spTree>
    <p:extLst>
      <p:ext uri="{BB962C8B-B14F-4D97-AF65-F5344CB8AC3E}">
        <p14:creationId xmlns:p14="http://schemas.microsoft.com/office/powerpoint/2010/main" val="20869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B488EC-3930-4BE3-852F-82416D591C6A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55E931-64A1-42EB-87A4-25BDEDD707D5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FBCA7E-0A1C-4529-9A10-692DB567259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600" b="1" dirty="0">
                <a:solidFill>
                  <a:srgbClr val="5B5B5B"/>
                </a:solidFill>
              </a:rPr>
              <a:t>Join at https://app.sli.do/event/ceWSnEccDLkLbQrUAqnRCa</a:t>
            </a:r>
            <a:endParaRPr lang="en-US" sz="3600" b="1" dirty="0">
              <a:solidFill>
                <a:srgbClr val="5B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75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CC4EA-C0BB-4BF2-817B-444DADF3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F9B37F-620D-4C1C-AAEE-1BE94A0528D9}"/>
              </a:ext>
            </a:extLst>
          </p:cNvPr>
          <p:cNvSpPr txBox="1">
            <a:spLocks/>
          </p:cNvSpPr>
          <p:nvPr/>
        </p:nvSpPr>
        <p:spPr>
          <a:xfrm>
            <a:off x="375666" y="390087"/>
            <a:ext cx="5451613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Demos</a:t>
            </a:r>
            <a:endParaRPr lang="en-US" i="1" dirty="0"/>
          </a:p>
        </p:txBody>
      </p:sp>
      <p:pic>
        <p:nvPicPr>
          <p:cNvPr id="1026" name="Picture 2" descr="Oracle Linux vs. Red Hat Linux">
            <a:extLst>
              <a:ext uri="{FF2B5EF4-FFF2-40B4-BE49-F238E27FC236}">
                <a16:creationId xmlns:a16="http://schemas.microsoft.com/office/drawing/2014/main" id="{6A83C34D-76E1-4A52-ABDE-0EAC2886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152" y="890372"/>
            <a:ext cx="3717171" cy="440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C1103-F823-46A2-A782-6956735DF7BB}"/>
              </a:ext>
            </a:extLst>
          </p:cNvPr>
          <p:cNvSpPr txBox="1"/>
          <p:nvPr/>
        </p:nvSpPr>
        <p:spPr>
          <a:xfrm>
            <a:off x="375666" y="1484026"/>
            <a:ext cx="5644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Based on Red Hat Enterprise Linux (RHEL)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Oracle Linux is an open-source clone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22844-B37E-4782-80EC-DCAC4554C771}"/>
              </a:ext>
            </a:extLst>
          </p:cNvPr>
          <p:cNvSpPr txBox="1"/>
          <p:nvPr/>
        </p:nvSpPr>
        <p:spPr>
          <a:xfrm>
            <a:off x="728662" y="6009738"/>
            <a:ext cx="8221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Did You Know? Oracle’s Linux distro is a clone of RHEL and used in the Oracle Cloud Infrastructure (OCI).</a:t>
            </a:r>
            <a:endParaRPr lang="en-US" sz="1400" b="0" i="1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6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B544579-DD92-4A93-8157-CBA4CFCD7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313" y="374077"/>
            <a:ext cx="7333680" cy="61127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01D8-1B30-449A-8F42-D148063D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3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Questions Do you Have?</a:t>
            </a:r>
          </a:p>
        </p:txBody>
      </p:sp>
    </p:spTree>
    <p:extLst>
      <p:ext uri="{BB962C8B-B14F-4D97-AF65-F5344CB8AC3E}">
        <p14:creationId xmlns:p14="http://schemas.microsoft.com/office/powerpoint/2010/main" val="14950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AFD26-CBB5-48D2-BC6A-2A90FE66850B}"/>
              </a:ext>
            </a:extLst>
          </p:cNvPr>
          <p:cNvSpPr txBox="1">
            <a:spLocks/>
          </p:cNvSpPr>
          <p:nvPr/>
        </p:nvSpPr>
        <p:spPr>
          <a:xfrm>
            <a:off x="567193" y="641242"/>
            <a:ext cx="11085978" cy="61288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-1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C07A4F-20C9-4C60-AE8F-3E184A4D3951}"/>
              </a:ext>
            </a:extLst>
          </p:cNvPr>
          <p:cNvSpPr txBox="1">
            <a:spLocks/>
          </p:cNvSpPr>
          <p:nvPr/>
        </p:nvSpPr>
        <p:spPr>
          <a:xfrm>
            <a:off x="567193" y="1858966"/>
            <a:ext cx="10556078" cy="3556756"/>
          </a:xfrm>
          <a:prstGeom prst="rect">
            <a:avLst/>
          </a:prstGeom>
        </p:spPr>
        <p:txBody>
          <a:bodyPr numCol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the LPI Linux Essentials Exam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5 Exam Domains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Exam Questions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Wrap-Up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0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28" y="390087"/>
            <a:ext cx="5657833" cy="612885"/>
          </a:xfrm>
        </p:spPr>
        <p:txBody>
          <a:bodyPr>
            <a:noAutofit/>
          </a:bodyPr>
          <a:lstStyle/>
          <a:p>
            <a:pPr>
              <a:tabLst>
                <a:tab pos="5257800" algn="l"/>
              </a:tabLst>
            </a:pPr>
            <a:r>
              <a:rPr lang="en-US" sz="2800" dirty="0"/>
              <a:t>About the Linux Essentials v1.6 [1]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3928" y="959349"/>
            <a:ext cx="5812072" cy="43811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No prerequisites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Closed book, up to 60 minutes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40 questions (3 question types)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</a:rPr>
              <a:t>~75% (30) single-select multiple choice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</a:rPr>
              <a:t>~19% (8) multiple-select multiple choice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</a:rPr>
              <a:t>~6% (3) fill-in-the-blank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Partially correct responses not accepted [2]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Min score 500 points on 200-800 scale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</a:rPr>
              <a:t>Scaled scoring across all exam forms to normalize for difficulty level of questions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</a:rPr>
              <a:t>Number of correct answers to achieve 500 points varies across exam forms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Lifetime certification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000" dirty="0">
              <a:solidFill>
                <a:schemeClr val="tx2"/>
              </a:solidFill>
            </a:endParaRPr>
          </a:p>
          <a:p>
            <a:endParaRPr lang="en-US" sz="2400" baseline="300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3A48C-E845-42B1-A908-10A77284408E}"/>
              </a:ext>
            </a:extLst>
          </p:cNvPr>
          <p:cNvSpPr txBox="1"/>
          <p:nvPr/>
        </p:nvSpPr>
        <p:spPr>
          <a:xfrm>
            <a:off x="375666" y="5847123"/>
            <a:ext cx="9063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Linux Professional Institute, “Linux Professional Institute Linux Essentials,” Linux Professional Institute, 21-Oct-2018. [Online]. Available: 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https://www.lpi.org/our-certifications/linux-essentials-overview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Dr. Galliano’s correspondence with LPI, dated August 2021: Example: with/without leading path in a case where the answer is a command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Linux Professional Institute, “Privacy Statement and Policies,” Linux Professional Institute, 18-May-2018.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https://www.lpi.org/policies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14-Aug-2021].</a:t>
            </a: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BCED48-6E25-4D72-A9B8-C97969A60E2A}"/>
              </a:ext>
            </a:extLst>
          </p:cNvPr>
          <p:cNvSpPr txBox="1">
            <a:spLocks/>
          </p:cNvSpPr>
          <p:nvPr/>
        </p:nvSpPr>
        <p:spPr>
          <a:xfrm>
            <a:off x="6250240" y="356188"/>
            <a:ext cx="5076522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2800" dirty="0"/>
              <a:t>LPI Exam Re-Take Policy [3]</a:t>
            </a:r>
            <a:endParaRPr lang="en-US" sz="2800" baseline="30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5024-4AA9-4B90-A979-6B6F9D113CF9}"/>
              </a:ext>
            </a:extLst>
          </p:cNvPr>
          <p:cNvSpPr txBox="1">
            <a:spLocks/>
          </p:cNvSpPr>
          <p:nvPr/>
        </p:nvSpPr>
        <p:spPr>
          <a:xfrm>
            <a:off x="6250239" y="959349"/>
            <a:ext cx="5340775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Anyone who takes an LPI exam once must wait </a:t>
            </a:r>
            <a:r>
              <a:rPr lang="en-US" sz="2400" u="sng" dirty="0"/>
              <a:t>one week</a:t>
            </a:r>
            <a:r>
              <a:rPr lang="en-US" sz="2400" dirty="0"/>
              <a:t> before re-taking</a:t>
            </a:r>
          </a:p>
          <a:p>
            <a:r>
              <a:rPr lang="en-US" sz="2400" dirty="0"/>
              <a:t>For second/subsequent retakes you must wait </a:t>
            </a:r>
            <a:r>
              <a:rPr lang="en-US" sz="2400" u="sng" dirty="0"/>
              <a:t>30 days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baseline="30000" dirty="0">
                <a:solidFill>
                  <a:srgbClr val="FF0000"/>
                </a:solidFill>
              </a:rPr>
              <a:t>rd</a:t>
            </a:r>
            <a:r>
              <a:rPr lang="en-US" sz="2400" dirty="0">
                <a:solidFill>
                  <a:srgbClr val="FF0000"/>
                </a:solidFill>
              </a:rPr>
              <a:t> and subsequent attempts at your own cost ($120)</a:t>
            </a:r>
          </a:p>
        </p:txBody>
      </p:sp>
      <p:pic>
        <p:nvPicPr>
          <p:cNvPr id="13" name="Picture 2" descr="Linux Essentials - Credly">
            <a:extLst>
              <a:ext uri="{FF2B5EF4-FFF2-40B4-BE49-F238E27FC236}">
                <a16:creationId xmlns:a16="http://schemas.microsoft.com/office/drawing/2014/main" id="{3278FA76-B435-4EF9-8EAD-F0D72370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541" y="4013337"/>
            <a:ext cx="1137721" cy="11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1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81E14-5AEE-48B1-86A3-383C58EC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ADD85BA-1F82-4F99-92A0-1B66F7711164}"/>
              </a:ext>
            </a:extLst>
          </p:cNvPr>
          <p:cNvSpPr txBox="1">
            <a:spLocks/>
          </p:cNvSpPr>
          <p:nvPr/>
        </p:nvSpPr>
        <p:spPr>
          <a:xfrm>
            <a:off x="373626" y="1073974"/>
            <a:ext cx="4957340" cy="355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The Linux Community and Careers in Open Source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Finding Your Way on a Linux System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The Power of the Command Line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The Linux Operating System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7030A0"/>
                </a:solidFill>
              </a:rPr>
              <a:t>Security and File Permissions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BA4C77-3F5D-4C9F-A0D8-F7C54EA9B98A}"/>
              </a:ext>
            </a:extLst>
          </p:cNvPr>
          <p:cNvSpPr txBox="1">
            <a:spLocks/>
          </p:cNvSpPr>
          <p:nvPr/>
        </p:nvSpPr>
        <p:spPr>
          <a:xfrm>
            <a:off x="373626" y="321876"/>
            <a:ext cx="5173649" cy="4801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2800" dirty="0"/>
              <a:t>The 5 Exam Domains [4]</a:t>
            </a:r>
            <a:endParaRPr lang="en-US" sz="2800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BEFAF-CABD-444D-8B54-69E298B49747}"/>
              </a:ext>
            </a:extLst>
          </p:cNvPr>
          <p:cNvSpPr txBox="1"/>
          <p:nvPr/>
        </p:nvSpPr>
        <p:spPr>
          <a:xfrm>
            <a:off x="373626" y="637019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 Linux Professional Institute, “Linux Professional Institute Linux Essentials,” Linux Professional Institute, 21-Oct-2018. [Online]. Available: 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https://www.lpi.org/our-certifications/linux-essentials-overview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49A9A9-FB41-4BB1-92AF-BC19921E026A}"/>
              </a:ext>
            </a:extLst>
          </p:cNvPr>
          <p:cNvSpPr txBox="1"/>
          <p:nvPr/>
        </p:nvSpPr>
        <p:spPr>
          <a:xfrm>
            <a:off x="6174658" y="321876"/>
            <a:ext cx="6096000" cy="4801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The 3 Candidate Expectations [4]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E60DE-A980-406E-B3F7-9CB01028F23E}"/>
              </a:ext>
            </a:extLst>
          </p:cNvPr>
          <p:cNvSpPr txBox="1"/>
          <p:nvPr/>
        </p:nvSpPr>
        <p:spPr>
          <a:xfrm>
            <a:off x="6272983" y="1060627"/>
            <a:ext cx="5801031" cy="30346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Understand the Linux/open source industry and know popular open source apps</a:t>
            </a:r>
          </a:p>
          <a:p>
            <a:r>
              <a:rPr lang="en-US" dirty="0">
                <a:solidFill>
                  <a:srgbClr val="FF0000"/>
                </a:solidFill>
              </a:rPr>
              <a:t>Understand major parts of the Linux OS and show </a:t>
            </a:r>
            <a:r>
              <a:rPr lang="en-US" u="sng" dirty="0">
                <a:solidFill>
                  <a:srgbClr val="FF0000"/>
                </a:solidFill>
              </a:rPr>
              <a:t>technical</a:t>
            </a:r>
            <a:r>
              <a:rPr lang="en-US" dirty="0">
                <a:solidFill>
                  <a:srgbClr val="FF0000"/>
                </a:solidFill>
              </a:rPr>
              <a:t> proficiency on the </a:t>
            </a:r>
            <a:r>
              <a:rPr lang="en-US" u="sng" dirty="0">
                <a:solidFill>
                  <a:srgbClr val="FF0000"/>
                </a:solidFill>
              </a:rPr>
              <a:t>CLI</a:t>
            </a:r>
          </a:p>
          <a:p>
            <a:r>
              <a:rPr lang="en-US" dirty="0">
                <a:gradFill flip="none" rotWithShape="1">
                  <a:gsLst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Basic understanding of security and administration (e.g., user/group management, </a:t>
            </a:r>
            <a:r>
              <a:rPr lang="en-US" u="sng" dirty="0">
                <a:gradFill flip="none" rotWithShape="1">
                  <a:gsLst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command line</a:t>
            </a:r>
            <a:r>
              <a:rPr lang="en-US" dirty="0">
                <a:gradFill flip="none" rotWithShape="1">
                  <a:gsLst>
                    <a:gs pos="0">
                      <a:srgbClr val="FF0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, permissions)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04C83-CCC0-4341-86B6-939C8BDF10D3}"/>
              </a:ext>
            </a:extLst>
          </p:cNvPr>
          <p:cNvSpPr txBox="1"/>
          <p:nvPr/>
        </p:nvSpPr>
        <p:spPr>
          <a:xfrm>
            <a:off x="0" y="4754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Do not underestimate the </a:t>
            </a:r>
            <a:r>
              <a:rPr lang="en-US" sz="2400" i="1" u="sng" dirty="0"/>
              <a:t>technical</a:t>
            </a:r>
            <a:r>
              <a:rPr lang="en-US" sz="2400" i="1" dirty="0"/>
              <a:t> nature of this exam.</a:t>
            </a:r>
            <a:br>
              <a:rPr lang="en-US" sz="2400" i="1" dirty="0"/>
            </a:br>
            <a:r>
              <a:rPr lang="en-US" sz="2400" i="1" dirty="0"/>
              <a:t>You must be familiar with commands and practice in the Linux terminal!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39BEB-B368-4166-90B3-23D1A236F374}"/>
              </a:ext>
            </a:extLst>
          </p:cNvPr>
          <p:cNvSpPr txBox="1"/>
          <p:nvPr/>
        </p:nvSpPr>
        <p:spPr>
          <a:xfrm>
            <a:off x="373626" y="1060627"/>
            <a:ext cx="11700388" cy="733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9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C80D-4445-4CE7-B775-D9E55586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B8309F-5D04-46C1-8D35-BBEFE48BD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6" y="1175097"/>
            <a:ext cx="5716586" cy="44954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Weight: 1 (1 questions)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5750" marR="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Open communities and licensing Open Source Software for business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Knowledge Areas:</a:t>
            </a:r>
          </a:p>
          <a:p>
            <a:pPr marL="231775" indent="-23177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Open source philosophy and licensing</a:t>
            </a:r>
          </a:p>
          <a:p>
            <a:pPr marL="231775" indent="-23177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Free Software Foundation (FSF)</a:t>
            </a:r>
          </a:p>
          <a:p>
            <a:pPr marL="231775" indent="-231775" font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Open Source Initiative (OSI)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Files used, terms and utilities:</a:t>
            </a:r>
          </a:p>
          <a:p>
            <a:pPr marL="231775" indent="-23177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Copyleft, Permissive</a:t>
            </a:r>
          </a:p>
          <a:p>
            <a:pPr marL="231775" indent="-23177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GPL, BSD, Creative Commons</a:t>
            </a:r>
          </a:p>
          <a:p>
            <a:pPr marL="231775" indent="-23177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Free Software, Open Source Software, FOSS, FLOSS</a:t>
            </a:r>
          </a:p>
          <a:p>
            <a:pPr marL="231775" indent="-231775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Open source business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E478B-7F3B-445A-8774-2A96F810FF7B}"/>
              </a:ext>
            </a:extLst>
          </p:cNvPr>
          <p:cNvSpPr txBox="1"/>
          <p:nvPr/>
        </p:nvSpPr>
        <p:spPr>
          <a:xfrm>
            <a:off x="486258" y="6027721"/>
            <a:ext cx="8215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Linux Professional Institute, “Linux Essentials Objectives V1.6 - LPI Wiki,” Linux Professional Institute, 25-Jan-2020.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https://wiki.lpi.org/wiki/Linux_Essentials_Objectives_V1.6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14-Aug-2021].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[6] Linux Professional Institute (LPI), “Exam 010 Objectives,” Linux Professional Institute, 21-Oct-2018.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https://www.lpi.org/our-certifications/exam-010-objectives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10-Jul-2021].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E3AB5-BC39-4A86-9A24-9C4018BE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9" y="263455"/>
            <a:ext cx="5783261" cy="9176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1.3 Open Source Software and Licensing [6]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E4CCEC-D8C7-4D7F-9396-4FC0BB9C5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23749"/>
              </p:ext>
            </p:extLst>
          </p:nvPr>
        </p:nvGraphicFramePr>
        <p:xfrm>
          <a:off x="6875215" y="934761"/>
          <a:ext cx="4146746" cy="4836780"/>
        </p:xfrm>
        <a:graphic>
          <a:graphicData uri="http://schemas.openxmlformats.org/drawingml/2006/table">
            <a:tbl>
              <a:tblPr/>
              <a:tblGrid>
                <a:gridCol w="1047019">
                  <a:extLst>
                    <a:ext uri="{9D8B030D-6E8A-4147-A177-3AD203B41FA5}">
                      <a16:colId xmlns:a16="http://schemas.microsoft.com/office/drawing/2014/main" val="4219903607"/>
                    </a:ext>
                  </a:extLst>
                </a:gridCol>
                <a:gridCol w="1717478">
                  <a:extLst>
                    <a:ext uri="{9D8B030D-6E8A-4147-A177-3AD203B41FA5}">
                      <a16:colId xmlns:a16="http://schemas.microsoft.com/office/drawing/2014/main" val="1260923742"/>
                    </a:ext>
                  </a:extLst>
                </a:gridCol>
                <a:gridCol w="1382249">
                  <a:extLst>
                    <a:ext uri="{9D8B030D-6E8A-4147-A177-3AD203B41FA5}">
                      <a16:colId xmlns:a16="http://schemas.microsoft.com/office/drawing/2014/main" val="4191681459"/>
                    </a:ext>
                  </a:extLst>
                </a:gridCol>
              </a:tblGrid>
              <a:tr h="241839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Linux Essentials v1.6 Exam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Sub-Topics [5]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00645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03115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76495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53914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189309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05486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364256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81348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97107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96328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35263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6404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93365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4119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54364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37598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7616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38387"/>
                  </a:ext>
                </a:extLst>
              </a:tr>
              <a:tr h="241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69993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890" marR="8890" marT="8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984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88F8E51-C5AB-4986-B4CF-C581E126DEED}"/>
              </a:ext>
            </a:extLst>
          </p:cNvPr>
          <p:cNvSpPr/>
          <p:nvPr/>
        </p:nvSpPr>
        <p:spPr>
          <a:xfrm>
            <a:off x="8502079" y="1446201"/>
            <a:ext cx="2663190" cy="17698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485897D-347C-4577-881C-BC033B5CD759}"/>
              </a:ext>
            </a:extLst>
          </p:cNvPr>
          <p:cNvSpPr txBox="1">
            <a:spLocks/>
          </p:cNvSpPr>
          <p:nvPr/>
        </p:nvSpPr>
        <p:spPr>
          <a:xfrm>
            <a:off x="6456459" y="263455"/>
            <a:ext cx="5196712" cy="612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Exam Topics/Weightings 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C603-B9C2-4A56-A6A7-9690DCB3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9" y="549802"/>
            <a:ext cx="5196712" cy="61288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1.3 Open-Source Software and Licensing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C6C2-09B1-4BE2-A35C-82D26BFEE400}"/>
              </a:ext>
            </a:extLst>
          </p:cNvPr>
          <p:cNvSpPr txBox="1"/>
          <p:nvPr/>
        </p:nvSpPr>
        <p:spPr>
          <a:xfrm>
            <a:off x="91440" y="549802"/>
            <a:ext cx="600456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Open source philosophy/licensing can be summarized by 4 Essential User Freedoms:</a:t>
            </a:r>
          </a:p>
          <a:p>
            <a:pPr lvl="1"/>
            <a:r>
              <a:rPr lang="en-US" sz="2000" dirty="0">
                <a:solidFill>
                  <a:srgbClr val="00020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 Run the program for any purpose</a:t>
            </a:r>
          </a:p>
          <a:p>
            <a:pPr lvl="1"/>
            <a:r>
              <a:rPr lang="en-US" sz="2000" dirty="0">
                <a:solidFill>
                  <a:srgbClr val="00020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Study how the program works, and change it so it does your computing as you wish</a:t>
            </a:r>
          </a:p>
          <a:p>
            <a:pPr lvl="1"/>
            <a:r>
              <a:rPr lang="en-US" sz="2000" dirty="0">
                <a:solidFill>
                  <a:srgbClr val="00020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Redistribute copies to help others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00020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Distribute modified versions to others </a:t>
            </a:r>
          </a:p>
          <a:p>
            <a:pPr marL="228600" indent="-228600"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FOSS: Free and Open Source Software</a:t>
            </a:r>
          </a:p>
          <a:p>
            <a:pPr marL="228600" indent="-228600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FLOSS: Free/Libre and Open Source Software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Free Software Foundation (FSF)</a:t>
            </a:r>
          </a:p>
          <a:p>
            <a:pPr marL="685800" lvl="1" indent="-228600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20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founded in 1985 by Richard Stallman, more of a socio-political movement</a:t>
            </a:r>
          </a:p>
          <a:p>
            <a:pPr marL="285750" indent="-22860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Open Source Initiative (OSI)</a:t>
            </a:r>
          </a:p>
          <a:p>
            <a:pPr marL="742950" lvl="1" indent="-22860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20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founded in 1998 by Eric S. Raymond and Bruce </a:t>
            </a:r>
            <a:r>
              <a:rPr lang="en-US" sz="2000" dirty="0" err="1">
                <a:solidFill>
                  <a:srgbClr val="00020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Perens</a:t>
            </a:r>
            <a:r>
              <a:rPr lang="en-US" sz="2000" dirty="0">
                <a:solidFill>
                  <a:srgbClr val="00020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mainly concerned with licensing issues</a:t>
            </a:r>
          </a:p>
        </p:txBody>
      </p:sp>
      <p:pic>
        <p:nvPicPr>
          <p:cNvPr id="1026" name="Picture 2" descr="Free software&amp;#39; is a matter of liberty, not price. To understand the  concept, you should think">
            <a:extLst>
              <a:ext uri="{FF2B5EF4-FFF2-40B4-BE49-F238E27FC236}">
                <a16:creationId xmlns:a16="http://schemas.microsoft.com/office/drawing/2014/main" id="{71380208-9FE5-4CE1-9ACE-E158D2A6E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5"/>
          <a:stretch/>
        </p:blipFill>
        <p:spPr bwMode="auto">
          <a:xfrm>
            <a:off x="6579581" y="1838997"/>
            <a:ext cx="5311926" cy="2544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0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C603-B9C2-4A56-A6A7-9690DCB3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9" y="549802"/>
            <a:ext cx="5196712" cy="61288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1.3 Open-Source Software and Licensing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C6C2-09B1-4BE2-A35C-82D26BFEE400}"/>
              </a:ext>
            </a:extLst>
          </p:cNvPr>
          <p:cNvSpPr txBox="1"/>
          <p:nvPr/>
        </p:nvSpPr>
        <p:spPr>
          <a:xfrm>
            <a:off x="276882" y="549802"/>
            <a:ext cx="575691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do we license software – A digital product?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Right to use vs. right of ownership via 2 license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020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Copyleft</a:t>
            </a:r>
            <a:r>
              <a:rPr lang="en-US" sz="2000" baseline="30000" dirty="0">
                <a:solidFill>
                  <a:srgbClr val="00020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20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[7] basically retains all rights to the full source code and all rights to modify and distribute the entire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020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Permissive</a:t>
            </a:r>
            <a:r>
              <a:rPr lang="en-US" sz="2000" dirty="0">
                <a:solidFill>
                  <a:srgbClr val="00020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allows developers to include their own copyright notices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73179-21DE-49ED-9F44-2A74EF3A4E78}"/>
              </a:ext>
            </a:extLst>
          </p:cNvPr>
          <p:cNvSpPr txBox="1"/>
          <p:nvPr/>
        </p:nvSpPr>
        <p:spPr>
          <a:xfrm>
            <a:off x="852200" y="6231776"/>
            <a:ext cx="740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[7] The GNU Project, “What Is Copyleft?,” Free Software Foundation, 15-Dec-2018. [Online]. Available: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https://www.gnu.org/licenses/copyleft.en.html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[Accessed: 14-Aug-2021].</a:t>
            </a:r>
          </a:p>
          <a:p>
            <a:endParaRPr lang="en-US" sz="12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Icon&#10;&#10;Description automatically generated with low confidence">
            <a:extLst>
              <a:ext uri="{FF2B5EF4-FFF2-40B4-BE49-F238E27FC236}">
                <a16:creationId xmlns:a16="http://schemas.microsoft.com/office/drawing/2014/main" id="{BC64ED75-A297-48A0-BBA5-6F275442ED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862" y="1811715"/>
            <a:ext cx="4761905" cy="3085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123406-B301-4662-92CF-8195C844E56A}"/>
              </a:ext>
            </a:extLst>
          </p:cNvPr>
          <p:cNvSpPr txBox="1"/>
          <p:nvPr/>
        </p:nvSpPr>
        <p:spPr>
          <a:xfrm>
            <a:off x="7223760" y="2468880"/>
            <a:ext cx="368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GPL        Apache	    BSD       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A0872-BA57-4853-9C10-55029E5795B1}"/>
              </a:ext>
            </a:extLst>
          </p:cNvPr>
          <p:cNvSpPr txBox="1"/>
          <p:nvPr/>
        </p:nvSpPr>
        <p:spPr>
          <a:xfrm>
            <a:off x="7062165" y="20236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Copyleft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EEE9A-FFE2-4F72-BD1B-1480D431393F}"/>
              </a:ext>
            </a:extLst>
          </p:cNvPr>
          <p:cNvSpPr txBox="1"/>
          <p:nvPr/>
        </p:nvSpPr>
        <p:spPr>
          <a:xfrm>
            <a:off x="8937247" y="20236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Permissive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744174-A5A5-48EC-A8F4-297C3B01AFBF}"/>
              </a:ext>
            </a:extLst>
          </p:cNvPr>
          <p:cNvCxnSpPr>
            <a:cxnSpLocks/>
          </p:cNvCxnSpPr>
          <p:nvPr/>
        </p:nvCxnSpPr>
        <p:spPr>
          <a:xfrm>
            <a:off x="8114482" y="1949169"/>
            <a:ext cx="0" cy="2873829"/>
          </a:xfrm>
          <a:prstGeom prst="line">
            <a:avLst/>
          </a:prstGeom>
          <a:ln w="254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5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C603-B9C2-4A56-A6A7-9690DCB3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9" y="549802"/>
            <a:ext cx="5196712" cy="61288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1.3 Open-Source Software and Licensing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FB2D9-E2D5-4CEA-9F17-291EB5389B92}"/>
              </a:ext>
            </a:extLst>
          </p:cNvPr>
          <p:cNvSpPr txBox="1"/>
          <p:nvPr/>
        </p:nvSpPr>
        <p:spPr>
          <a:xfrm>
            <a:off x="276882" y="549802"/>
            <a:ext cx="575691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GNU General Public License (GPL):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Copyleft (basically all rights remain intact)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 derivative work is released open-source under the same terms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 not restrict original freedoms when distributing, even if modified or extended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Ansible, GNU Emacs, Joomla, the Linux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 descr="Open Source Licenses Explained">
            <a:extLst>
              <a:ext uri="{FF2B5EF4-FFF2-40B4-BE49-F238E27FC236}">
                <a16:creationId xmlns:a16="http://schemas.microsoft.com/office/drawing/2014/main" id="{BE01E44E-C7D3-4D69-969C-99599A8BA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459" y="1674134"/>
            <a:ext cx="5564117" cy="278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C603-B9C2-4A56-A6A7-9690DCB3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9" y="549802"/>
            <a:ext cx="5196712" cy="61288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1.3 Open-Source Software and Licensing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51F5-3C41-4BEB-906B-24BAAAB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F18-F9F7-D746-B0DF-0DD17AC29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FB2D9-E2D5-4CEA-9F17-291EB5389B92}"/>
              </a:ext>
            </a:extLst>
          </p:cNvPr>
          <p:cNvSpPr txBox="1"/>
          <p:nvPr/>
        </p:nvSpPr>
        <p:spPr>
          <a:xfrm>
            <a:off x="276882" y="549802"/>
            <a:ext cx="57569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Apache License 2.0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Permissive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require derivative work to be distributed under the same terms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Retains Apache’s copyright notice and grants patent rights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Android, httpd, spark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 descr="Open Source Licenses Explained">
            <a:extLst>
              <a:ext uri="{FF2B5EF4-FFF2-40B4-BE49-F238E27FC236}">
                <a16:creationId xmlns:a16="http://schemas.microsoft.com/office/drawing/2014/main" id="{BE01E44E-C7D3-4D69-969C-99599A8BA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459" y="1674134"/>
            <a:ext cx="5564117" cy="278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1.0.2123"/>
  <p:tag name="SLIDO_PRESENTATION_ID" val="00000000-0000-0000-0000-000000000000"/>
  <p:tag name="SLIDO_EVENT_UUID" val="5b070218-ab56-45f4-8fc4-367ef3ed119d"/>
  <p:tag name="SLIDO_EVENT_SECTION_UUID" val="bfe4b61a-db1e-44c3-97ec-0604963fa04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Joi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heme/theme1.xml><?xml version="1.0" encoding="utf-8"?>
<a:theme xmlns:a="http://schemas.openxmlformats.org/drawingml/2006/main" name="Cover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291FC1B-9C0D-714D-91D8-8E8093E0EDE4}"/>
    </a:ext>
  </a:extLst>
</a:theme>
</file>

<file path=ppt/theme/theme10.xml><?xml version="1.0" encoding="utf-8"?>
<a:theme xmlns:a="http://schemas.openxmlformats.org/drawingml/2006/main" name="Body Grey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4329A6FB-1095-5241-BCAC-BB16457CB1A1}"/>
    </a:ext>
  </a:extLst>
</a:theme>
</file>

<file path=ppt/theme/theme11.xml><?xml version="1.0" encoding="utf-8"?>
<a:theme xmlns:a="http://schemas.openxmlformats.org/drawingml/2006/main" name="Body Blue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913DCDB3-3280-D34F-A91D-FE55C6D01C40}"/>
    </a:ext>
  </a:extLst>
</a:theme>
</file>

<file path=ppt/theme/theme12.xml><?xml version="1.0" encoding="utf-8"?>
<a:theme xmlns:a="http://schemas.openxmlformats.org/drawingml/2006/main" name="Ending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36DFEF74-938A-DD41-8E50-ED17D9C74D31}"/>
    </a:ext>
  </a:extLst>
</a:theme>
</file>

<file path=ppt/theme/theme13.xml><?xml version="1.0" encoding="utf-8"?>
<a:theme xmlns:a="http://schemas.openxmlformats.org/drawingml/2006/main" name="Ending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FC507B5-AC6E-0E41-AB4C-6E0C3209A861}"/>
    </a:ext>
  </a:extLst>
</a:theme>
</file>

<file path=ppt/theme/theme14.xml><?xml version="1.0" encoding="utf-8"?>
<a:theme xmlns:a="http://schemas.openxmlformats.org/drawingml/2006/main" name="Ending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FDED3EA8-018F-D24B-9730-51B66DF54620}"/>
    </a:ext>
  </a:extLst>
</a:theme>
</file>

<file path=ppt/theme/theme15.xml><?xml version="1.0" encoding="utf-8"?>
<a:theme xmlns:a="http://schemas.openxmlformats.org/drawingml/2006/main" name="Ending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2E2D007B-A1D6-694B-869B-C76D213F2613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69B682AB-A5A6-F844-AFDD-05E3F1B31356}"/>
    </a:ext>
  </a:extLst>
</a:theme>
</file>

<file path=ppt/theme/theme3.xml><?xml version="1.0" encoding="utf-8"?>
<a:theme xmlns:a="http://schemas.openxmlformats.org/drawingml/2006/main" name="Cover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DBD2CA2-889F-7F4D-80EF-79F7580D10DA}"/>
    </a:ext>
  </a:extLst>
</a:theme>
</file>

<file path=ppt/theme/theme4.xml><?xml version="1.0" encoding="utf-8"?>
<a:theme xmlns:a="http://schemas.openxmlformats.org/drawingml/2006/main" name="Cover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1180CC51-6A35-AE4A-AD07-A5A5F62BDB9C}"/>
    </a:ext>
  </a:extLst>
</a:theme>
</file>

<file path=ppt/theme/theme5.xml><?xml version="1.0" encoding="utf-8"?>
<a:theme xmlns:a="http://schemas.openxmlformats.org/drawingml/2006/main" name="Interstitial 1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B7C86AAF-8A7C-D54E-8549-AE8622B511BE}"/>
    </a:ext>
  </a:extLst>
</a:theme>
</file>

<file path=ppt/theme/theme6.xml><?xml version="1.0" encoding="utf-8"?>
<a:theme xmlns:a="http://schemas.openxmlformats.org/drawingml/2006/main" name="Interstitial 2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CC60281-2869-F14A-9F64-2E6E2F3F2915}"/>
    </a:ext>
  </a:extLst>
</a:theme>
</file>

<file path=ppt/theme/theme7.xml><?xml version="1.0" encoding="utf-8"?>
<a:theme xmlns:a="http://schemas.openxmlformats.org/drawingml/2006/main" name="Interstitial 3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8C73B935-DEC3-1D45-8ABD-40558AA0F2EF}"/>
    </a:ext>
  </a:extLst>
</a:theme>
</file>

<file path=ppt/theme/theme8.xml><?xml version="1.0" encoding="utf-8"?>
<a:theme xmlns:a="http://schemas.openxmlformats.org/drawingml/2006/main" name="Interstitial 4">
  <a:themeElements>
    <a:clrScheme name="WGU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4986A0"/>
      </a:hlink>
      <a:folHlink>
        <a:srgbClr val="498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0E672B97-F55E-474D-B055-EAC5BF922511}"/>
    </a:ext>
  </a:extLst>
</a:theme>
</file>

<file path=ppt/theme/theme9.xml><?xml version="1.0" encoding="utf-8"?>
<a:theme xmlns:a="http://schemas.openxmlformats.org/drawingml/2006/main" name="Body White">
  <a:themeElements>
    <a:clrScheme name="WGU 1">
      <a:dk1>
        <a:srgbClr val="003057"/>
      </a:dk1>
      <a:lt1>
        <a:srgbClr val="FFFFFF"/>
      </a:lt1>
      <a:dk2>
        <a:srgbClr val="003057"/>
      </a:dk2>
      <a:lt2>
        <a:srgbClr val="E7E6E6"/>
      </a:lt2>
      <a:accent1>
        <a:srgbClr val="4986A0"/>
      </a:accent1>
      <a:accent2>
        <a:srgbClr val="509E2F"/>
      </a:accent2>
      <a:accent3>
        <a:srgbClr val="F6BE00"/>
      </a:accent3>
      <a:accent4>
        <a:srgbClr val="C69214"/>
      </a:accent4>
      <a:accent5>
        <a:srgbClr val="F68D2E"/>
      </a:accent5>
      <a:accent6>
        <a:srgbClr val="862633"/>
      </a:accent6>
      <a:hlink>
        <a:srgbClr val="862633"/>
      </a:hlink>
      <a:folHlink>
        <a:srgbClr val="8626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GU_Marketing_Final_2" id="{A683ECD6-D8F6-DB44-8B7D-87798DFD0B94}" vid="{5008DB6A-7566-1847-92E7-77BF27A43A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WGU_Marketing_Final_2</Template>
  <TotalTime>32866</TotalTime>
  <Words>2585</Words>
  <Application>Microsoft Office PowerPoint</Application>
  <PresentationFormat>Widescreen</PresentationFormat>
  <Paragraphs>270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Arial</vt:lpstr>
      <vt:lpstr>Calibri</vt:lpstr>
      <vt:lpstr>Cover 1</vt:lpstr>
      <vt:lpstr>Cover 2</vt:lpstr>
      <vt:lpstr>Cover 3</vt:lpstr>
      <vt:lpstr>Cover 4</vt:lpstr>
      <vt:lpstr>Interstitial 1</vt:lpstr>
      <vt:lpstr>Interstitial 2</vt:lpstr>
      <vt:lpstr>Interstitial 3</vt:lpstr>
      <vt:lpstr>Interstitial 4</vt:lpstr>
      <vt:lpstr>Body White</vt:lpstr>
      <vt:lpstr>Body Grey</vt:lpstr>
      <vt:lpstr>Body Blue</vt:lpstr>
      <vt:lpstr>Ending 1</vt:lpstr>
      <vt:lpstr>Ending 2</vt:lpstr>
      <vt:lpstr>Ending 3</vt:lpstr>
      <vt:lpstr>Ending 4</vt:lpstr>
      <vt:lpstr>Topic 1.3 Open Source Software and Licensing</vt:lpstr>
      <vt:lpstr>PowerPoint Presentation</vt:lpstr>
      <vt:lpstr>About the Linux Essentials v1.6 [1]</vt:lpstr>
      <vt:lpstr>PowerPoint Presentation</vt:lpstr>
      <vt:lpstr>1.3 Open Source Software and Licensing [6]</vt:lpstr>
      <vt:lpstr>1.3 Open-Source Software and Licensing</vt:lpstr>
      <vt:lpstr>1.3 Open-Source Software and Licensing</vt:lpstr>
      <vt:lpstr>1.3 Open-Source Software and Licensing</vt:lpstr>
      <vt:lpstr>1.3 Open-Source Software and Licensing</vt:lpstr>
      <vt:lpstr>1.3 Open-Source Software and Licensing</vt:lpstr>
      <vt:lpstr>1.3 Open-Source Software and Licensing</vt:lpstr>
      <vt:lpstr>1.3 Open-Source Software and Licensing</vt:lpstr>
      <vt:lpstr>1.3 Open-Source Software and Licensing</vt:lpstr>
      <vt:lpstr>PowerPoint Presentation</vt:lpstr>
      <vt:lpstr>PowerPoint Presentation</vt:lpstr>
      <vt:lpstr>PowerPoint Presentation</vt:lpstr>
      <vt:lpstr>What Questions Do you Have?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of your presentation, keep it short.</dc:title>
  <dc:creator>John Galliano</dc:creator>
  <cp:lastModifiedBy>John Galliano</cp:lastModifiedBy>
  <cp:revision>447</cp:revision>
  <dcterms:created xsi:type="dcterms:W3CDTF">2021-06-27T13:01:38Z</dcterms:created>
  <dcterms:modified xsi:type="dcterms:W3CDTF">2021-12-12T15:45:45Z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0.21.0.2123</vt:lpwstr>
  </property>
</Properties>
</file>