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334" r:id="rId12"/>
    <p:sldId id="335" r:id="rId13"/>
    <p:sldId id="336" r:id="rId14"/>
    <p:sldId id="340" r:id="rId15"/>
    <p:sldId id="341" r:id="rId16"/>
    <p:sldId id="339" r:id="rId17"/>
    <p:sldId id="296" r:id="rId18"/>
    <p:sldId id="298" r:id="rId19"/>
    <p:sldId id="299" r:id="rId20"/>
    <p:sldId id="300" r:id="rId21"/>
    <p:sldId id="301" r:id="rId22"/>
    <p:sldId id="302" r:id="rId23"/>
    <p:sldId id="311" r:id="rId24"/>
    <p:sldId id="305" r:id="rId25"/>
    <p:sldId id="344" r:id="rId26"/>
    <p:sldId id="345" r:id="rId27"/>
    <p:sldId id="329" r:id="rId28"/>
    <p:sldId id="346" r:id="rId29"/>
    <p:sldId id="348" r:id="rId30"/>
    <p:sldId id="283" r:id="rId31"/>
    <p:sldId id="316" r:id="rId32"/>
    <p:sldId id="317" r:id="rId33"/>
    <p:sldId id="349" r:id="rId34"/>
    <p:sldId id="347" r:id="rId35"/>
    <p:sldId id="351" r:id="rId36"/>
    <p:sldId id="350" r:id="rId37"/>
    <p:sldId id="319" r:id="rId38"/>
    <p:sldId id="320" r:id="rId39"/>
    <p:sldId id="352" r:id="rId40"/>
    <p:sldId id="330" r:id="rId41"/>
    <p:sldId id="353" r:id="rId42"/>
    <p:sldId id="331" r:id="rId43"/>
    <p:sldId id="287" r:id="rId44"/>
    <p:sldId id="360" r:id="rId45"/>
    <p:sldId id="359" r:id="rId46"/>
    <p:sldId id="376" r:id="rId47"/>
    <p:sldId id="370" r:id="rId48"/>
    <p:sldId id="295" r:id="rId49"/>
    <p:sldId id="361" r:id="rId50"/>
    <p:sldId id="377" r:id="rId51"/>
    <p:sldId id="304" r:id="rId52"/>
    <p:sldId id="378" r:id="rId53"/>
    <p:sldId id="394" r:id="rId54"/>
    <p:sldId id="332" r:id="rId55"/>
    <p:sldId id="379" r:id="rId56"/>
    <p:sldId id="380" r:id="rId57"/>
    <p:sldId id="381" r:id="rId58"/>
    <p:sldId id="384" r:id="rId59"/>
    <p:sldId id="385" r:id="rId60"/>
    <p:sldId id="386" r:id="rId61"/>
    <p:sldId id="387" r:id="rId62"/>
    <p:sldId id="388" r:id="rId63"/>
    <p:sldId id="382" r:id="rId64"/>
    <p:sldId id="383" r:id="rId65"/>
    <p:sldId id="393" r:id="rId66"/>
    <p:sldId id="389" r:id="rId67"/>
    <p:sldId id="391" r:id="rId68"/>
    <p:sldId id="390" r:id="rId69"/>
    <p:sldId id="392" r:id="rId70"/>
    <p:sldId id="333" r:id="rId71"/>
    <p:sldId id="395" r:id="rId72"/>
    <p:sldId id="396" r:id="rId73"/>
    <p:sldId id="397" r:id="rId74"/>
    <p:sldId id="328" r:id="rId75"/>
    <p:sldId id="399" r:id="rId76"/>
    <p:sldId id="400" r:id="rId77"/>
    <p:sldId id="402" r:id="rId78"/>
    <p:sldId id="403" r:id="rId79"/>
    <p:sldId id="407" r:id="rId80"/>
    <p:sldId id="404" r:id="rId81"/>
    <p:sldId id="408" r:id="rId82"/>
    <p:sldId id="405" r:id="rId83"/>
    <p:sldId id="409" r:id="rId84"/>
    <p:sldId id="406" r:id="rId85"/>
    <p:sldId id="410" r:id="rId86"/>
    <p:sldId id="411" r:id="rId87"/>
    <p:sldId id="412" r:id="rId88"/>
    <p:sldId id="413" r:id="rId89"/>
    <p:sldId id="414" r:id="rId90"/>
    <p:sldId id="415" r:id="rId91"/>
    <p:sldId id="416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398" r:id="rId100"/>
    <p:sldId id="424" r:id="rId101"/>
    <p:sldId id="327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6637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FC86D-0190-477E-8F25-1D6DCCB84DC7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E33C1-9A1D-4530-8ABA-6CE53B648AD7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776DC5BF-C91A-44C5-83C3-127664B7F085}" type="parTrans" cxnId="{A711E1C8-9B12-49EE-AB16-93DEDCD488C8}">
      <dgm:prSet/>
      <dgm:spPr/>
      <dgm:t>
        <a:bodyPr/>
        <a:lstStyle/>
        <a:p>
          <a:endParaRPr lang="en-US"/>
        </a:p>
      </dgm:t>
    </dgm:pt>
    <dgm:pt modelId="{2F753A70-0F3C-42F5-96A1-AD2D7572F31F}" type="sibTrans" cxnId="{A711E1C8-9B12-49EE-AB16-93DEDCD488C8}">
      <dgm:prSet/>
      <dgm:spPr/>
      <dgm:t>
        <a:bodyPr/>
        <a:lstStyle/>
        <a:p>
          <a:endParaRPr lang="en-US"/>
        </a:p>
      </dgm:t>
    </dgm:pt>
    <dgm:pt modelId="{87CB424E-3D54-4B66-A429-002DD70A97EA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F033376A-D124-4DAD-86DF-D40F64ABCE67}" type="parTrans" cxnId="{DD6838E3-7BA2-4CA4-A890-B99B8E1916EC}">
      <dgm:prSet/>
      <dgm:spPr/>
      <dgm:t>
        <a:bodyPr/>
        <a:lstStyle/>
        <a:p>
          <a:endParaRPr lang="en-US"/>
        </a:p>
      </dgm:t>
    </dgm:pt>
    <dgm:pt modelId="{30AAC3CB-252F-4827-9200-81A4DBB3B405}" type="sibTrans" cxnId="{DD6838E3-7BA2-4CA4-A890-B99B8E1916EC}">
      <dgm:prSet/>
      <dgm:spPr/>
      <dgm:t>
        <a:bodyPr/>
        <a:lstStyle/>
        <a:p>
          <a:endParaRPr lang="en-US"/>
        </a:p>
      </dgm:t>
    </dgm:pt>
    <dgm:pt modelId="{62890FEA-4CE7-4666-9E30-4FE8CCF5BDAF}">
      <dgm:prSet phldrT="[Text]"/>
      <dgm:spPr/>
      <dgm:t>
        <a:bodyPr/>
        <a:lstStyle/>
        <a:p>
          <a:r>
            <a:rPr lang="en-US" dirty="0"/>
            <a:t>Potential for a very large codebase</a:t>
          </a:r>
        </a:p>
      </dgm:t>
    </dgm:pt>
    <dgm:pt modelId="{91F331F6-5C28-4EF5-897D-819C10EB9669}" type="parTrans" cxnId="{F9231E32-FF95-44A3-8088-794209677FCC}">
      <dgm:prSet/>
      <dgm:spPr/>
      <dgm:t>
        <a:bodyPr/>
        <a:lstStyle/>
        <a:p>
          <a:endParaRPr lang="en-US"/>
        </a:p>
      </dgm:t>
    </dgm:pt>
    <dgm:pt modelId="{161D78C8-AC74-4F65-A50C-CA2A75BB5D92}" type="sibTrans" cxnId="{F9231E32-FF95-44A3-8088-794209677FCC}">
      <dgm:prSet/>
      <dgm:spPr/>
      <dgm:t>
        <a:bodyPr/>
        <a:lstStyle/>
        <a:p>
          <a:endParaRPr lang="en-US"/>
        </a:p>
      </dgm:t>
    </dgm:pt>
    <dgm:pt modelId="{A51F0CE1-19D1-43F9-A08F-F9D1C02231E9}">
      <dgm:prSet phldrT="[Text]"/>
      <dgm:spPr/>
      <dgm:t>
        <a:bodyPr/>
        <a:lstStyle/>
        <a:p>
          <a:r>
            <a:rPr lang="en-US" dirty="0"/>
            <a:t>Some folks get ‘touchy’</a:t>
          </a:r>
        </a:p>
      </dgm:t>
    </dgm:pt>
    <dgm:pt modelId="{A61DDEB6-1D89-44D1-8781-233150D2EA7C}" type="parTrans" cxnId="{F1C8242D-6EBF-4AD8-B387-A2D73D019107}">
      <dgm:prSet/>
      <dgm:spPr/>
      <dgm:t>
        <a:bodyPr/>
        <a:lstStyle/>
        <a:p>
          <a:endParaRPr lang="en-US"/>
        </a:p>
      </dgm:t>
    </dgm:pt>
    <dgm:pt modelId="{A478783F-31FC-45BA-A450-4BD2E834D378}" type="sibTrans" cxnId="{F1C8242D-6EBF-4AD8-B387-A2D73D019107}">
      <dgm:prSet/>
      <dgm:spPr/>
      <dgm:t>
        <a:bodyPr/>
        <a:lstStyle/>
        <a:p>
          <a:endParaRPr lang="en-US"/>
        </a:p>
      </dgm:t>
    </dgm:pt>
    <dgm:pt modelId="{82A3FF25-A65F-4F4A-910F-8D5BE224AA69}">
      <dgm:prSet phldrT="[Text]"/>
      <dgm:spPr/>
      <dgm:t>
        <a:bodyPr/>
        <a:lstStyle/>
        <a:p>
          <a:r>
            <a:rPr lang="en-US" dirty="0"/>
            <a:t>Share utilities and models</a:t>
          </a:r>
        </a:p>
      </dgm:t>
    </dgm:pt>
    <dgm:pt modelId="{8E4F2AD6-012B-4CC2-90F8-DA953176FBAC}" type="sibTrans" cxnId="{5D71D49A-2A75-48CE-A005-4F4178E76574}">
      <dgm:prSet/>
      <dgm:spPr/>
      <dgm:t>
        <a:bodyPr/>
        <a:lstStyle/>
        <a:p>
          <a:endParaRPr lang="en-US"/>
        </a:p>
      </dgm:t>
    </dgm:pt>
    <dgm:pt modelId="{62FA6E09-563D-4062-A6DD-985C4C50AA39}" type="parTrans" cxnId="{5D71D49A-2A75-48CE-A005-4F4178E76574}">
      <dgm:prSet/>
      <dgm:spPr/>
      <dgm:t>
        <a:bodyPr/>
        <a:lstStyle/>
        <a:p>
          <a:endParaRPr lang="en-US"/>
        </a:p>
      </dgm:t>
    </dgm:pt>
    <dgm:pt modelId="{7290EFD2-0DAE-4C4E-AD77-22F3AA2E465B}">
      <dgm:prSet phldrT="[Text]"/>
      <dgm:spPr/>
      <dgm:t>
        <a:bodyPr/>
        <a:lstStyle/>
        <a:p>
          <a:r>
            <a:rPr lang="en-US" dirty="0"/>
            <a:t>Confidence in source control strategy of the team</a:t>
          </a:r>
        </a:p>
      </dgm:t>
    </dgm:pt>
    <dgm:pt modelId="{5F9BB3C0-7888-406B-A974-62C6C50BCD59}" type="parTrans" cxnId="{B8D497B3-7507-440D-B89D-0127AF62CCD9}">
      <dgm:prSet/>
      <dgm:spPr/>
      <dgm:t>
        <a:bodyPr/>
        <a:lstStyle/>
        <a:p>
          <a:endParaRPr lang="en-US"/>
        </a:p>
      </dgm:t>
    </dgm:pt>
    <dgm:pt modelId="{382A2775-A07A-4DE2-9C32-0FD696858B55}" type="sibTrans" cxnId="{B8D497B3-7507-440D-B89D-0127AF62CCD9}">
      <dgm:prSet/>
      <dgm:spPr/>
      <dgm:t>
        <a:bodyPr/>
        <a:lstStyle/>
        <a:p>
          <a:endParaRPr lang="en-US"/>
        </a:p>
      </dgm:t>
    </dgm:pt>
    <dgm:pt modelId="{639F7CC5-6A0D-449A-8AC3-1AF09A076E6A}">
      <dgm:prSet phldrT="[Text]"/>
      <dgm:spPr/>
      <dgm:t>
        <a:bodyPr/>
        <a:lstStyle/>
        <a:p>
          <a:r>
            <a:rPr lang="en-US" dirty="0"/>
            <a:t>CI/CD setup less complicated</a:t>
          </a:r>
        </a:p>
      </dgm:t>
    </dgm:pt>
    <dgm:pt modelId="{0FE369BA-3876-468D-A6A5-7509A46E92F5}" type="sibTrans" cxnId="{CB1F8D80-7373-4D90-9873-183591938BB5}">
      <dgm:prSet/>
      <dgm:spPr/>
      <dgm:t>
        <a:bodyPr/>
        <a:lstStyle/>
        <a:p>
          <a:endParaRPr lang="en-US"/>
        </a:p>
      </dgm:t>
    </dgm:pt>
    <dgm:pt modelId="{5F5C0C22-E159-406A-8F4B-39BF49A0C867}" type="parTrans" cxnId="{CB1F8D80-7373-4D90-9873-183591938BB5}">
      <dgm:prSet/>
      <dgm:spPr/>
      <dgm:t>
        <a:bodyPr/>
        <a:lstStyle/>
        <a:p>
          <a:endParaRPr lang="en-US"/>
        </a:p>
      </dgm:t>
    </dgm:pt>
    <dgm:pt modelId="{13888DC7-195D-445B-87C5-9BD69A75AB1A}">
      <dgm:prSet phldrT="[Text]"/>
      <dgm:spPr/>
      <dgm:t>
        <a:bodyPr/>
        <a:lstStyle/>
        <a:p>
          <a:r>
            <a:rPr lang="en-US" dirty="0"/>
            <a:t>Less context switching</a:t>
          </a:r>
        </a:p>
      </dgm:t>
    </dgm:pt>
    <dgm:pt modelId="{C657A292-5711-4D86-8D28-7243B0E5E99E}" type="sibTrans" cxnId="{AB03B7D2-7CA9-4AF2-B0DB-97275F747B43}">
      <dgm:prSet/>
      <dgm:spPr/>
      <dgm:t>
        <a:bodyPr/>
        <a:lstStyle/>
        <a:p>
          <a:endParaRPr lang="en-US"/>
        </a:p>
      </dgm:t>
    </dgm:pt>
    <dgm:pt modelId="{95F30011-091C-4D05-84BF-E6317B84C5DC}" type="parTrans" cxnId="{AB03B7D2-7CA9-4AF2-B0DB-97275F747B43}">
      <dgm:prSet/>
      <dgm:spPr/>
      <dgm:t>
        <a:bodyPr/>
        <a:lstStyle/>
        <a:p>
          <a:endParaRPr lang="en-US"/>
        </a:p>
      </dgm:t>
    </dgm:pt>
    <dgm:pt modelId="{CC3ED0F7-2AB8-45AC-A27E-1FE61B628C80}">
      <dgm:prSet phldrT="[Text]"/>
      <dgm:spPr/>
      <dgm:t>
        <a:bodyPr/>
        <a:lstStyle/>
        <a:p>
          <a:r>
            <a:rPr lang="en-US" dirty="0"/>
            <a:t>Team buy-in</a:t>
          </a:r>
        </a:p>
      </dgm:t>
    </dgm:pt>
    <dgm:pt modelId="{275AA1D5-0181-477F-8E11-A763CDB6F74A}" type="sibTrans" cxnId="{5F76E6EC-AB25-492D-A09A-BF4DE9BF0DCB}">
      <dgm:prSet/>
      <dgm:spPr/>
      <dgm:t>
        <a:bodyPr/>
        <a:lstStyle/>
        <a:p>
          <a:endParaRPr lang="en-US"/>
        </a:p>
      </dgm:t>
    </dgm:pt>
    <dgm:pt modelId="{A0A028D3-997B-4AFF-B518-7A68B3A24B96}" type="parTrans" cxnId="{5F76E6EC-AB25-492D-A09A-BF4DE9BF0DCB}">
      <dgm:prSet/>
      <dgm:spPr/>
      <dgm:t>
        <a:bodyPr/>
        <a:lstStyle/>
        <a:p>
          <a:endParaRPr lang="en-US"/>
        </a:p>
      </dgm:t>
    </dgm:pt>
    <dgm:pt modelId="{8D56778F-9D5D-4D47-824E-CD82A64148F8}" type="pres">
      <dgm:prSet presAssocID="{F94FC86D-0190-477E-8F25-1D6DCCB84DC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69342E26-C93A-4398-B023-745316163898}" type="pres">
      <dgm:prSet presAssocID="{F94FC86D-0190-477E-8F25-1D6DCCB84DC7}" presName="Background" presStyleLbl="bgImgPlace1" presStyleIdx="0" presStyleCnt="1" custScaleX="147765"/>
      <dgm:spPr>
        <a:solidFill>
          <a:schemeClr val="accent3"/>
        </a:solidFill>
      </dgm:spPr>
    </dgm:pt>
    <dgm:pt modelId="{0BF10759-438F-479D-8AC0-5D74C0F027B9}" type="pres">
      <dgm:prSet presAssocID="{F94FC86D-0190-477E-8F25-1D6DCCB84DC7}" presName="ParentText1" presStyleLbl="revTx" presStyleIdx="0" presStyleCnt="2" custScaleX="153625" custLinFactNeighborX="-26374" custLinFactNeighborY="-1599">
        <dgm:presLayoutVars>
          <dgm:chMax val="0"/>
          <dgm:chPref val="0"/>
          <dgm:bulletEnabled val="1"/>
        </dgm:presLayoutVars>
      </dgm:prSet>
      <dgm:spPr/>
    </dgm:pt>
    <dgm:pt modelId="{5C9FE9A3-91E1-4A84-8253-8F2286D368A8}" type="pres">
      <dgm:prSet presAssocID="{F94FC86D-0190-477E-8F25-1D6DCCB84DC7}" presName="ParentText2" presStyleLbl="revTx" presStyleIdx="1" presStyleCnt="2" custScaleX="143294" custLinFactNeighborX="30448" custLinFactNeighborY="-1066">
        <dgm:presLayoutVars>
          <dgm:chMax val="0"/>
          <dgm:chPref val="0"/>
          <dgm:bulletEnabled val="1"/>
        </dgm:presLayoutVars>
      </dgm:prSet>
      <dgm:spPr/>
    </dgm:pt>
    <dgm:pt modelId="{AC98E6EA-ECD5-4F90-B751-68F1B9460D3D}" type="pres">
      <dgm:prSet presAssocID="{F94FC86D-0190-477E-8F25-1D6DCCB84DC7}" presName="Plus" presStyleLbl="alignNode1" presStyleIdx="0" presStyleCnt="2"/>
      <dgm:spPr/>
    </dgm:pt>
    <dgm:pt modelId="{823F42A5-B38A-4ECB-95E9-4858DF889B06}" type="pres">
      <dgm:prSet presAssocID="{F94FC86D-0190-477E-8F25-1D6DCCB84DC7}" presName="Minus" presStyleLbl="alignNode1" presStyleIdx="1" presStyleCnt="2"/>
      <dgm:spPr/>
    </dgm:pt>
    <dgm:pt modelId="{0EDD0E28-0C86-4C23-9CEA-784AB30A5F1D}" type="pres">
      <dgm:prSet presAssocID="{F94FC86D-0190-477E-8F25-1D6DCCB84DC7}" presName="Divider" presStyleLbl="parChTrans1D1" presStyleIdx="0" presStyleCnt="1"/>
      <dgm:spPr/>
    </dgm:pt>
  </dgm:ptLst>
  <dgm:cxnLst>
    <dgm:cxn modelId="{5CFFEA13-D9A8-4657-B3AC-730B3206E8AB}" type="presOf" srcId="{7290EFD2-0DAE-4C4E-AD77-22F3AA2E465B}" destId="{5C9FE9A3-91E1-4A84-8253-8F2286D368A8}" srcOrd="0" destOrd="2" presId="urn:microsoft.com/office/officeart/2009/3/layout/PlusandMinus"/>
    <dgm:cxn modelId="{AC34B11D-33BD-4B28-89AB-818A27AC65E6}" type="presOf" srcId="{82A3FF25-A65F-4F4A-910F-8D5BE224AA69}" destId="{0BF10759-438F-479D-8AC0-5D74C0F027B9}" srcOrd="0" destOrd="1" presId="urn:microsoft.com/office/officeart/2009/3/layout/PlusandMinus"/>
    <dgm:cxn modelId="{F1C8242D-6EBF-4AD8-B387-A2D73D019107}" srcId="{87CB424E-3D54-4B66-A429-002DD70A97EA}" destId="{A51F0CE1-19D1-43F9-A08F-F9D1C02231E9}" srcOrd="2" destOrd="0" parTransId="{A61DDEB6-1D89-44D1-8781-233150D2EA7C}" sibTransId="{A478783F-31FC-45BA-A450-4BD2E834D378}"/>
    <dgm:cxn modelId="{F9231E32-FF95-44A3-8088-794209677FCC}" srcId="{87CB424E-3D54-4B66-A429-002DD70A97EA}" destId="{62890FEA-4CE7-4666-9E30-4FE8CCF5BDAF}" srcOrd="0" destOrd="0" parTransId="{91F331F6-5C28-4EF5-897D-819C10EB9669}" sibTransId="{161D78C8-AC74-4F65-A50C-CA2A75BB5D92}"/>
    <dgm:cxn modelId="{9193893C-BC81-4DE5-8263-CA102DA28F16}" type="presOf" srcId="{379E33C1-9A1D-4530-8ABA-6CE53B648AD7}" destId="{0BF10759-438F-479D-8AC0-5D74C0F027B9}" srcOrd="0" destOrd="0" presId="urn:microsoft.com/office/officeart/2009/3/layout/PlusandMinus"/>
    <dgm:cxn modelId="{17C2DE49-D7A3-4D1C-AFF5-BAD6A1FF88DA}" type="presOf" srcId="{62890FEA-4CE7-4666-9E30-4FE8CCF5BDAF}" destId="{5C9FE9A3-91E1-4A84-8253-8F2286D368A8}" srcOrd="0" destOrd="1" presId="urn:microsoft.com/office/officeart/2009/3/layout/PlusandMinus"/>
    <dgm:cxn modelId="{5E912C7F-5E26-4E7B-8E67-5F8970C87099}" type="presOf" srcId="{639F7CC5-6A0D-449A-8AC3-1AF09A076E6A}" destId="{0BF10759-438F-479D-8AC0-5D74C0F027B9}" srcOrd="0" destOrd="2" presId="urn:microsoft.com/office/officeart/2009/3/layout/PlusandMinus"/>
    <dgm:cxn modelId="{CB1F8D80-7373-4D90-9873-183591938BB5}" srcId="{379E33C1-9A1D-4530-8ABA-6CE53B648AD7}" destId="{639F7CC5-6A0D-449A-8AC3-1AF09A076E6A}" srcOrd="1" destOrd="0" parTransId="{5F5C0C22-E159-406A-8F4B-39BF49A0C867}" sibTransId="{0FE369BA-3876-468D-A6A5-7509A46E92F5}"/>
    <dgm:cxn modelId="{B0E3C988-0B21-42F9-A129-B4F8E5292919}" type="presOf" srcId="{CC3ED0F7-2AB8-45AC-A27E-1FE61B628C80}" destId="{0BF10759-438F-479D-8AC0-5D74C0F027B9}" srcOrd="0" destOrd="4" presId="urn:microsoft.com/office/officeart/2009/3/layout/PlusandMinus"/>
    <dgm:cxn modelId="{5D71D49A-2A75-48CE-A005-4F4178E76574}" srcId="{379E33C1-9A1D-4530-8ABA-6CE53B648AD7}" destId="{82A3FF25-A65F-4F4A-910F-8D5BE224AA69}" srcOrd="0" destOrd="0" parTransId="{62FA6E09-563D-4062-A6DD-985C4C50AA39}" sibTransId="{8E4F2AD6-012B-4CC2-90F8-DA953176FBAC}"/>
    <dgm:cxn modelId="{704CE99E-39BB-4826-ACEA-187773A87B04}" type="presOf" srcId="{87CB424E-3D54-4B66-A429-002DD70A97EA}" destId="{5C9FE9A3-91E1-4A84-8253-8F2286D368A8}" srcOrd="0" destOrd="0" presId="urn:microsoft.com/office/officeart/2009/3/layout/PlusandMinus"/>
    <dgm:cxn modelId="{B8D497B3-7507-440D-B89D-0127AF62CCD9}" srcId="{87CB424E-3D54-4B66-A429-002DD70A97EA}" destId="{7290EFD2-0DAE-4C4E-AD77-22F3AA2E465B}" srcOrd="1" destOrd="0" parTransId="{5F9BB3C0-7888-406B-A974-62C6C50BCD59}" sibTransId="{382A2775-A07A-4DE2-9C32-0FD696858B55}"/>
    <dgm:cxn modelId="{605B24C1-36D3-4780-8A29-A8AB48157672}" type="presOf" srcId="{F94FC86D-0190-477E-8F25-1D6DCCB84DC7}" destId="{8D56778F-9D5D-4D47-824E-CD82A64148F8}" srcOrd="0" destOrd="0" presId="urn:microsoft.com/office/officeart/2009/3/layout/PlusandMinus"/>
    <dgm:cxn modelId="{A711E1C8-9B12-49EE-AB16-93DEDCD488C8}" srcId="{F94FC86D-0190-477E-8F25-1D6DCCB84DC7}" destId="{379E33C1-9A1D-4530-8ABA-6CE53B648AD7}" srcOrd="0" destOrd="0" parTransId="{776DC5BF-C91A-44C5-83C3-127664B7F085}" sibTransId="{2F753A70-0F3C-42F5-96A1-AD2D7572F31F}"/>
    <dgm:cxn modelId="{AB03B7D2-7CA9-4AF2-B0DB-97275F747B43}" srcId="{379E33C1-9A1D-4530-8ABA-6CE53B648AD7}" destId="{13888DC7-195D-445B-87C5-9BD69A75AB1A}" srcOrd="2" destOrd="0" parTransId="{95F30011-091C-4D05-84BF-E6317B84C5DC}" sibTransId="{C657A292-5711-4D86-8D28-7243B0E5E99E}"/>
    <dgm:cxn modelId="{D243D9D4-7139-4E2E-BE12-78D554154DD1}" type="presOf" srcId="{A51F0CE1-19D1-43F9-A08F-F9D1C02231E9}" destId="{5C9FE9A3-91E1-4A84-8253-8F2286D368A8}" srcOrd="0" destOrd="3" presId="urn:microsoft.com/office/officeart/2009/3/layout/PlusandMinus"/>
    <dgm:cxn modelId="{DD6838E3-7BA2-4CA4-A890-B99B8E1916EC}" srcId="{F94FC86D-0190-477E-8F25-1D6DCCB84DC7}" destId="{87CB424E-3D54-4B66-A429-002DD70A97EA}" srcOrd="1" destOrd="0" parTransId="{F033376A-D124-4DAD-86DF-D40F64ABCE67}" sibTransId="{30AAC3CB-252F-4827-9200-81A4DBB3B405}"/>
    <dgm:cxn modelId="{00FC4BE9-6DB4-4FE3-91CD-72D74D36AA13}" type="presOf" srcId="{13888DC7-195D-445B-87C5-9BD69A75AB1A}" destId="{0BF10759-438F-479D-8AC0-5D74C0F027B9}" srcOrd="0" destOrd="3" presId="urn:microsoft.com/office/officeart/2009/3/layout/PlusandMinus"/>
    <dgm:cxn modelId="{5F76E6EC-AB25-492D-A09A-BF4DE9BF0DCB}" srcId="{379E33C1-9A1D-4530-8ABA-6CE53B648AD7}" destId="{CC3ED0F7-2AB8-45AC-A27E-1FE61B628C80}" srcOrd="3" destOrd="0" parTransId="{A0A028D3-997B-4AFF-B518-7A68B3A24B96}" sibTransId="{275AA1D5-0181-477F-8E11-A763CDB6F74A}"/>
    <dgm:cxn modelId="{11783769-B9B9-47F4-98FD-8DE1A275063D}" type="presParOf" srcId="{8D56778F-9D5D-4D47-824E-CD82A64148F8}" destId="{69342E26-C93A-4398-B023-745316163898}" srcOrd="0" destOrd="0" presId="urn:microsoft.com/office/officeart/2009/3/layout/PlusandMinus"/>
    <dgm:cxn modelId="{369ECD20-A569-4974-A02D-B2BA28D142BA}" type="presParOf" srcId="{8D56778F-9D5D-4D47-824E-CD82A64148F8}" destId="{0BF10759-438F-479D-8AC0-5D74C0F027B9}" srcOrd="1" destOrd="0" presId="urn:microsoft.com/office/officeart/2009/3/layout/PlusandMinus"/>
    <dgm:cxn modelId="{6D2DD790-DE9A-415B-9081-34E5461ADEE5}" type="presParOf" srcId="{8D56778F-9D5D-4D47-824E-CD82A64148F8}" destId="{5C9FE9A3-91E1-4A84-8253-8F2286D368A8}" srcOrd="2" destOrd="0" presId="urn:microsoft.com/office/officeart/2009/3/layout/PlusandMinus"/>
    <dgm:cxn modelId="{728280DE-3E54-465F-B934-48209A38555F}" type="presParOf" srcId="{8D56778F-9D5D-4D47-824E-CD82A64148F8}" destId="{AC98E6EA-ECD5-4F90-B751-68F1B9460D3D}" srcOrd="3" destOrd="0" presId="urn:microsoft.com/office/officeart/2009/3/layout/PlusandMinus"/>
    <dgm:cxn modelId="{4412FCED-B81B-4593-90C2-33B389134F1B}" type="presParOf" srcId="{8D56778F-9D5D-4D47-824E-CD82A64148F8}" destId="{823F42A5-B38A-4ECB-95E9-4858DF889B06}" srcOrd="4" destOrd="0" presId="urn:microsoft.com/office/officeart/2009/3/layout/PlusandMinus"/>
    <dgm:cxn modelId="{5ACBAD5D-06D4-4CCE-ABF1-544CCE579C32}" type="presParOf" srcId="{8D56778F-9D5D-4D47-824E-CD82A64148F8}" destId="{0EDD0E28-0C86-4C23-9CEA-784AB30A5F1D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FC86D-0190-477E-8F25-1D6DCCB84DC7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E33C1-9A1D-4530-8ABA-6CE53B648AD7}">
      <dgm:prSet phldrT="[Text]"/>
      <dgm:spPr/>
      <dgm:t>
        <a:bodyPr/>
        <a:lstStyle/>
        <a:p>
          <a:r>
            <a:rPr lang="en-US" dirty="0"/>
            <a:t>Pros</a:t>
          </a:r>
        </a:p>
      </dgm:t>
    </dgm:pt>
    <dgm:pt modelId="{776DC5BF-C91A-44C5-83C3-127664B7F085}" type="parTrans" cxnId="{A711E1C8-9B12-49EE-AB16-93DEDCD488C8}">
      <dgm:prSet/>
      <dgm:spPr/>
      <dgm:t>
        <a:bodyPr/>
        <a:lstStyle/>
        <a:p>
          <a:endParaRPr lang="en-US"/>
        </a:p>
      </dgm:t>
    </dgm:pt>
    <dgm:pt modelId="{2F753A70-0F3C-42F5-96A1-AD2D7572F31F}" type="sibTrans" cxnId="{A711E1C8-9B12-49EE-AB16-93DEDCD488C8}">
      <dgm:prSet/>
      <dgm:spPr/>
      <dgm:t>
        <a:bodyPr/>
        <a:lstStyle/>
        <a:p>
          <a:endParaRPr lang="en-US"/>
        </a:p>
      </dgm:t>
    </dgm:pt>
    <dgm:pt modelId="{87CB424E-3D54-4B66-A429-002DD70A97EA}">
      <dgm:prSet phldrT="[Text]"/>
      <dgm:spPr/>
      <dgm:t>
        <a:bodyPr/>
        <a:lstStyle/>
        <a:p>
          <a:r>
            <a:rPr lang="en-US" dirty="0"/>
            <a:t>Cons</a:t>
          </a:r>
        </a:p>
      </dgm:t>
    </dgm:pt>
    <dgm:pt modelId="{F033376A-D124-4DAD-86DF-D40F64ABCE67}" type="parTrans" cxnId="{DD6838E3-7BA2-4CA4-A890-B99B8E1916EC}">
      <dgm:prSet/>
      <dgm:spPr/>
      <dgm:t>
        <a:bodyPr/>
        <a:lstStyle/>
        <a:p>
          <a:endParaRPr lang="en-US"/>
        </a:p>
      </dgm:t>
    </dgm:pt>
    <dgm:pt modelId="{30AAC3CB-252F-4827-9200-81A4DBB3B405}" type="sibTrans" cxnId="{DD6838E3-7BA2-4CA4-A890-B99B8E1916EC}">
      <dgm:prSet/>
      <dgm:spPr/>
      <dgm:t>
        <a:bodyPr/>
        <a:lstStyle/>
        <a:p>
          <a:endParaRPr lang="en-US"/>
        </a:p>
      </dgm:t>
    </dgm:pt>
    <dgm:pt modelId="{62890FEA-4CE7-4666-9E30-4FE8CCF5BDAF}">
      <dgm:prSet phldrT="[Text]"/>
      <dgm:spPr/>
      <dgm:t>
        <a:bodyPr/>
        <a:lstStyle/>
        <a:p>
          <a:r>
            <a:rPr lang="en-US" dirty="0"/>
            <a:t>Duplicating work</a:t>
          </a:r>
        </a:p>
      </dgm:t>
    </dgm:pt>
    <dgm:pt modelId="{91F331F6-5C28-4EF5-897D-819C10EB9669}" type="parTrans" cxnId="{F9231E32-FF95-44A3-8088-794209677FCC}">
      <dgm:prSet/>
      <dgm:spPr/>
      <dgm:t>
        <a:bodyPr/>
        <a:lstStyle/>
        <a:p>
          <a:endParaRPr lang="en-US"/>
        </a:p>
      </dgm:t>
    </dgm:pt>
    <dgm:pt modelId="{161D78C8-AC74-4F65-A50C-CA2A75BB5D92}" type="sibTrans" cxnId="{F9231E32-FF95-44A3-8088-794209677FCC}">
      <dgm:prSet/>
      <dgm:spPr/>
      <dgm:t>
        <a:bodyPr/>
        <a:lstStyle/>
        <a:p>
          <a:endParaRPr lang="en-US"/>
        </a:p>
      </dgm:t>
    </dgm:pt>
    <dgm:pt modelId="{82A3FF25-A65F-4F4A-910F-8D5BE224AA69}">
      <dgm:prSet phldrT="[Text]"/>
      <dgm:spPr/>
      <dgm:t>
        <a:bodyPr/>
        <a:lstStyle/>
        <a:p>
          <a:r>
            <a:rPr lang="en-US" dirty="0"/>
            <a:t>Your own source control strategy</a:t>
          </a:r>
        </a:p>
      </dgm:t>
    </dgm:pt>
    <dgm:pt modelId="{8E4F2AD6-012B-4CC2-90F8-DA953176FBAC}" type="sibTrans" cxnId="{5D71D49A-2A75-48CE-A005-4F4178E76574}">
      <dgm:prSet/>
      <dgm:spPr/>
      <dgm:t>
        <a:bodyPr/>
        <a:lstStyle/>
        <a:p>
          <a:endParaRPr lang="en-US"/>
        </a:p>
      </dgm:t>
    </dgm:pt>
    <dgm:pt modelId="{62FA6E09-563D-4062-A6DD-985C4C50AA39}" type="parTrans" cxnId="{5D71D49A-2A75-48CE-A005-4F4178E76574}">
      <dgm:prSet/>
      <dgm:spPr/>
      <dgm:t>
        <a:bodyPr/>
        <a:lstStyle/>
        <a:p>
          <a:endParaRPr lang="en-US"/>
        </a:p>
      </dgm:t>
    </dgm:pt>
    <dgm:pt modelId="{ACC8DA97-D3D3-41D3-93D2-3216749DA29F}">
      <dgm:prSet phldrT="[Text]"/>
      <dgm:spPr/>
      <dgm:t>
        <a:bodyPr/>
        <a:lstStyle/>
        <a:p>
          <a:r>
            <a:rPr lang="en-US" dirty="0"/>
            <a:t>Tooling can be different</a:t>
          </a:r>
        </a:p>
      </dgm:t>
    </dgm:pt>
    <dgm:pt modelId="{DD6134CF-C91C-44F0-B29D-2986202E4316}" type="parTrans" cxnId="{5244F431-BE4E-4C14-9695-A04B7C34EA90}">
      <dgm:prSet/>
      <dgm:spPr/>
      <dgm:t>
        <a:bodyPr/>
        <a:lstStyle/>
        <a:p>
          <a:endParaRPr lang="en-US"/>
        </a:p>
      </dgm:t>
    </dgm:pt>
    <dgm:pt modelId="{2B689148-1D54-4A62-BEA6-0D092487099D}" type="sibTrans" cxnId="{5244F431-BE4E-4C14-9695-A04B7C34EA90}">
      <dgm:prSet/>
      <dgm:spPr/>
      <dgm:t>
        <a:bodyPr/>
        <a:lstStyle/>
        <a:p>
          <a:endParaRPr lang="en-US"/>
        </a:p>
      </dgm:t>
    </dgm:pt>
    <dgm:pt modelId="{30A85D64-CF53-4FFB-87F3-9BD5A70A551F}">
      <dgm:prSet phldrT="[Text]"/>
      <dgm:spPr/>
      <dgm:t>
        <a:bodyPr/>
        <a:lstStyle/>
        <a:p>
          <a:r>
            <a:rPr lang="en-US" dirty="0"/>
            <a:t>Context switching concerns</a:t>
          </a:r>
        </a:p>
      </dgm:t>
    </dgm:pt>
    <dgm:pt modelId="{77BC73B2-F40B-45A3-9B7E-EE35976B64BA}" type="parTrans" cxnId="{A3ACF1A4-E42F-452A-9C46-531F637D0FB2}">
      <dgm:prSet/>
      <dgm:spPr/>
      <dgm:t>
        <a:bodyPr/>
        <a:lstStyle/>
        <a:p>
          <a:endParaRPr lang="en-US"/>
        </a:p>
      </dgm:t>
    </dgm:pt>
    <dgm:pt modelId="{97A2CBFA-AF92-484D-BFD5-F6BD1A624D6F}" type="sibTrans" cxnId="{A3ACF1A4-E42F-452A-9C46-531F637D0FB2}">
      <dgm:prSet/>
      <dgm:spPr/>
      <dgm:t>
        <a:bodyPr/>
        <a:lstStyle/>
        <a:p>
          <a:endParaRPr lang="en-US"/>
        </a:p>
      </dgm:t>
    </dgm:pt>
    <dgm:pt modelId="{69E3FD4C-BB42-4E35-B6F3-95412BD3D680}">
      <dgm:prSet phldrT="[Text]"/>
      <dgm:spPr/>
      <dgm:t>
        <a:bodyPr/>
        <a:lstStyle/>
        <a:p>
          <a:r>
            <a:rPr lang="en-US" dirty="0"/>
            <a:t>“Automation code isn’t as important” mentality</a:t>
          </a:r>
        </a:p>
      </dgm:t>
    </dgm:pt>
    <dgm:pt modelId="{D914832F-4FB2-41C1-9600-69A0A7FB8408}" type="parTrans" cxnId="{947A34B3-9336-42B8-AA4B-A899ECEECA76}">
      <dgm:prSet/>
      <dgm:spPr/>
      <dgm:t>
        <a:bodyPr/>
        <a:lstStyle/>
        <a:p>
          <a:endParaRPr lang="en-US"/>
        </a:p>
      </dgm:t>
    </dgm:pt>
    <dgm:pt modelId="{0F0C3365-5570-4C98-A6D9-55754F7972A7}" type="sibTrans" cxnId="{947A34B3-9336-42B8-AA4B-A899ECEECA76}">
      <dgm:prSet/>
      <dgm:spPr/>
      <dgm:t>
        <a:bodyPr/>
        <a:lstStyle/>
        <a:p>
          <a:endParaRPr lang="en-US"/>
        </a:p>
      </dgm:t>
    </dgm:pt>
    <dgm:pt modelId="{8D56778F-9D5D-4D47-824E-CD82A64148F8}" type="pres">
      <dgm:prSet presAssocID="{F94FC86D-0190-477E-8F25-1D6DCCB84DC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69342E26-C93A-4398-B023-745316163898}" type="pres">
      <dgm:prSet presAssocID="{F94FC86D-0190-477E-8F25-1D6DCCB84DC7}" presName="Background" presStyleLbl="bgImgPlace1" presStyleIdx="0" presStyleCnt="1" custScaleX="147765"/>
      <dgm:spPr>
        <a:solidFill>
          <a:schemeClr val="accent3"/>
        </a:solidFill>
      </dgm:spPr>
    </dgm:pt>
    <dgm:pt modelId="{0BF10759-438F-479D-8AC0-5D74C0F027B9}" type="pres">
      <dgm:prSet presAssocID="{F94FC86D-0190-477E-8F25-1D6DCCB84DC7}" presName="ParentText1" presStyleLbl="revTx" presStyleIdx="0" presStyleCnt="2" custScaleX="153625" custLinFactNeighborX="-26374" custLinFactNeighborY="-1599">
        <dgm:presLayoutVars>
          <dgm:chMax val="0"/>
          <dgm:chPref val="0"/>
          <dgm:bulletEnabled val="1"/>
        </dgm:presLayoutVars>
      </dgm:prSet>
      <dgm:spPr/>
    </dgm:pt>
    <dgm:pt modelId="{5C9FE9A3-91E1-4A84-8253-8F2286D368A8}" type="pres">
      <dgm:prSet presAssocID="{F94FC86D-0190-477E-8F25-1D6DCCB84DC7}" presName="ParentText2" presStyleLbl="revTx" presStyleIdx="1" presStyleCnt="2" custScaleX="143294" custLinFactNeighborX="30448" custLinFactNeighborY="-1066">
        <dgm:presLayoutVars>
          <dgm:chMax val="0"/>
          <dgm:chPref val="0"/>
          <dgm:bulletEnabled val="1"/>
        </dgm:presLayoutVars>
      </dgm:prSet>
      <dgm:spPr/>
    </dgm:pt>
    <dgm:pt modelId="{AC98E6EA-ECD5-4F90-B751-68F1B9460D3D}" type="pres">
      <dgm:prSet presAssocID="{F94FC86D-0190-477E-8F25-1D6DCCB84DC7}" presName="Plus" presStyleLbl="alignNode1" presStyleIdx="0" presStyleCnt="2"/>
      <dgm:spPr/>
    </dgm:pt>
    <dgm:pt modelId="{823F42A5-B38A-4ECB-95E9-4858DF889B06}" type="pres">
      <dgm:prSet presAssocID="{F94FC86D-0190-477E-8F25-1D6DCCB84DC7}" presName="Minus" presStyleLbl="alignNode1" presStyleIdx="1" presStyleCnt="2"/>
      <dgm:spPr/>
    </dgm:pt>
    <dgm:pt modelId="{0EDD0E28-0C86-4C23-9CEA-784AB30A5F1D}" type="pres">
      <dgm:prSet presAssocID="{F94FC86D-0190-477E-8F25-1D6DCCB84DC7}" presName="Divider" presStyleLbl="parChTrans1D1" presStyleIdx="0" presStyleCnt="1"/>
      <dgm:spPr/>
    </dgm:pt>
  </dgm:ptLst>
  <dgm:cxnLst>
    <dgm:cxn modelId="{B6F7C200-471C-4776-8FC8-70712572E274}" type="presOf" srcId="{ACC8DA97-D3D3-41D3-93D2-3216749DA29F}" destId="{0BF10759-438F-479D-8AC0-5D74C0F027B9}" srcOrd="0" destOrd="2" presId="urn:microsoft.com/office/officeart/2009/3/layout/PlusandMinus"/>
    <dgm:cxn modelId="{AC34B11D-33BD-4B28-89AB-818A27AC65E6}" type="presOf" srcId="{82A3FF25-A65F-4F4A-910F-8D5BE224AA69}" destId="{0BF10759-438F-479D-8AC0-5D74C0F027B9}" srcOrd="0" destOrd="1" presId="urn:microsoft.com/office/officeart/2009/3/layout/PlusandMinus"/>
    <dgm:cxn modelId="{5244F431-BE4E-4C14-9695-A04B7C34EA90}" srcId="{379E33C1-9A1D-4530-8ABA-6CE53B648AD7}" destId="{ACC8DA97-D3D3-41D3-93D2-3216749DA29F}" srcOrd="1" destOrd="0" parTransId="{DD6134CF-C91C-44F0-B29D-2986202E4316}" sibTransId="{2B689148-1D54-4A62-BEA6-0D092487099D}"/>
    <dgm:cxn modelId="{F9231E32-FF95-44A3-8088-794209677FCC}" srcId="{87CB424E-3D54-4B66-A429-002DD70A97EA}" destId="{62890FEA-4CE7-4666-9E30-4FE8CCF5BDAF}" srcOrd="0" destOrd="0" parTransId="{91F331F6-5C28-4EF5-897D-819C10EB9669}" sibTransId="{161D78C8-AC74-4F65-A50C-CA2A75BB5D92}"/>
    <dgm:cxn modelId="{9193893C-BC81-4DE5-8263-CA102DA28F16}" type="presOf" srcId="{379E33C1-9A1D-4530-8ABA-6CE53B648AD7}" destId="{0BF10759-438F-479D-8AC0-5D74C0F027B9}" srcOrd="0" destOrd="0" presId="urn:microsoft.com/office/officeart/2009/3/layout/PlusandMinus"/>
    <dgm:cxn modelId="{17C2DE49-D7A3-4D1C-AFF5-BAD6A1FF88DA}" type="presOf" srcId="{62890FEA-4CE7-4666-9E30-4FE8CCF5BDAF}" destId="{5C9FE9A3-91E1-4A84-8253-8F2286D368A8}" srcOrd="0" destOrd="1" presId="urn:microsoft.com/office/officeart/2009/3/layout/PlusandMinus"/>
    <dgm:cxn modelId="{91FD4F98-2114-4165-AF03-3012BE2203F8}" type="presOf" srcId="{69E3FD4C-BB42-4E35-B6F3-95412BD3D680}" destId="{5C9FE9A3-91E1-4A84-8253-8F2286D368A8}" srcOrd="0" destOrd="3" presId="urn:microsoft.com/office/officeart/2009/3/layout/PlusandMinus"/>
    <dgm:cxn modelId="{5D71D49A-2A75-48CE-A005-4F4178E76574}" srcId="{379E33C1-9A1D-4530-8ABA-6CE53B648AD7}" destId="{82A3FF25-A65F-4F4A-910F-8D5BE224AA69}" srcOrd="0" destOrd="0" parTransId="{62FA6E09-563D-4062-A6DD-985C4C50AA39}" sibTransId="{8E4F2AD6-012B-4CC2-90F8-DA953176FBAC}"/>
    <dgm:cxn modelId="{704CE99E-39BB-4826-ACEA-187773A87B04}" type="presOf" srcId="{87CB424E-3D54-4B66-A429-002DD70A97EA}" destId="{5C9FE9A3-91E1-4A84-8253-8F2286D368A8}" srcOrd="0" destOrd="0" presId="urn:microsoft.com/office/officeart/2009/3/layout/PlusandMinus"/>
    <dgm:cxn modelId="{A3ACF1A4-E42F-452A-9C46-531F637D0FB2}" srcId="{87CB424E-3D54-4B66-A429-002DD70A97EA}" destId="{30A85D64-CF53-4FFB-87F3-9BD5A70A551F}" srcOrd="1" destOrd="0" parTransId="{77BC73B2-F40B-45A3-9B7E-EE35976B64BA}" sibTransId="{97A2CBFA-AF92-484D-BFD5-F6BD1A624D6F}"/>
    <dgm:cxn modelId="{98CCCDAD-58F6-4A8B-B27B-48F4E77C1E41}" type="presOf" srcId="{30A85D64-CF53-4FFB-87F3-9BD5A70A551F}" destId="{5C9FE9A3-91E1-4A84-8253-8F2286D368A8}" srcOrd="0" destOrd="2" presId="urn:microsoft.com/office/officeart/2009/3/layout/PlusandMinus"/>
    <dgm:cxn modelId="{947A34B3-9336-42B8-AA4B-A899ECEECA76}" srcId="{87CB424E-3D54-4B66-A429-002DD70A97EA}" destId="{69E3FD4C-BB42-4E35-B6F3-95412BD3D680}" srcOrd="2" destOrd="0" parTransId="{D914832F-4FB2-41C1-9600-69A0A7FB8408}" sibTransId="{0F0C3365-5570-4C98-A6D9-55754F7972A7}"/>
    <dgm:cxn modelId="{605B24C1-36D3-4780-8A29-A8AB48157672}" type="presOf" srcId="{F94FC86D-0190-477E-8F25-1D6DCCB84DC7}" destId="{8D56778F-9D5D-4D47-824E-CD82A64148F8}" srcOrd="0" destOrd="0" presId="urn:microsoft.com/office/officeart/2009/3/layout/PlusandMinus"/>
    <dgm:cxn modelId="{A711E1C8-9B12-49EE-AB16-93DEDCD488C8}" srcId="{F94FC86D-0190-477E-8F25-1D6DCCB84DC7}" destId="{379E33C1-9A1D-4530-8ABA-6CE53B648AD7}" srcOrd="0" destOrd="0" parTransId="{776DC5BF-C91A-44C5-83C3-127664B7F085}" sibTransId="{2F753A70-0F3C-42F5-96A1-AD2D7572F31F}"/>
    <dgm:cxn modelId="{DD6838E3-7BA2-4CA4-A890-B99B8E1916EC}" srcId="{F94FC86D-0190-477E-8F25-1D6DCCB84DC7}" destId="{87CB424E-3D54-4B66-A429-002DD70A97EA}" srcOrd="1" destOrd="0" parTransId="{F033376A-D124-4DAD-86DF-D40F64ABCE67}" sibTransId="{30AAC3CB-252F-4827-9200-81A4DBB3B405}"/>
    <dgm:cxn modelId="{11783769-B9B9-47F4-98FD-8DE1A275063D}" type="presParOf" srcId="{8D56778F-9D5D-4D47-824E-CD82A64148F8}" destId="{69342E26-C93A-4398-B023-745316163898}" srcOrd="0" destOrd="0" presId="urn:microsoft.com/office/officeart/2009/3/layout/PlusandMinus"/>
    <dgm:cxn modelId="{369ECD20-A569-4974-A02D-B2BA28D142BA}" type="presParOf" srcId="{8D56778F-9D5D-4D47-824E-CD82A64148F8}" destId="{0BF10759-438F-479D-8AC0-5D74C0F027B9}" srcOrd="1" destOrd="0" presId="urn:microsoft.com/office/officeart/2009/3/layout/PlusandMinus"/>
    <dgm:cxn modelId="{6D2DD790-DE9A-415B-9081-34E5461ADEE5}" type="presParOf" srcId="{8D56778F-9D5D-4D47-824E-CD82A64148F8}" destId="{5C9FE9A3-91E1-4A84-8253-8F2286D368A8}" srcOrd="2" destOrd="0" presId="urn:microsoft.com/office/officeart/2009/3/layout/PlusandMinus"/>
    <dgm:cxn modelId="{728280DE-3E54-465F-B934-48209A38555F}" type="presParOf" srcId="{8D56778F-9D5D-4D47-824E-CD82A64148F8}" destId="{AC98E6EA-ECD5-4F90-B751-68F1B9460D3D}" srcOrd="3" destOrd="0" presId="urn:microsoft.com/office/officeart/2009/3/layout/PlusandMinus"/>
    <dgm:cxn modelId="{4412FCED-B81B-4593-90C2-33B389134F1B}" type="presParOf" srcId="{8D56778F-9D5D-4D47-824E-CD82A64148F8}" destId="{823F42A5-B38A-4ECB-95E9-4858DF889B06}" srcOrd="4" destOrd="0" presId="urn:microsoft.com/office/officeart/2009/3/layout/PlusandMinus"/>
    <dgm:cxn modelId="{5ACBAD5D-06D4-4CCE-ABF1-544CCE579C32}" type="presParOf" srcId="{8D56778F-9D5D-4D47-824E-CD82A64148F8}" destId="{0EDD0E28-0C86-4C23-9CEA-784AB30A5F1D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9B5BB-31B7-4D45-8CC6-C6C33A23DA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E08393-3AD0-4F2A-BFAF-26D0FD6A7202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A0039F96-566D-4A5A-AA31-7A675A1FA575}" type="parTrans" cxnId="{E7849A92-9832-4FB0-8263-5EB7EFC1658A}">
      <dgm:prSet/>
      <dgm:spPr/>
      <dgm:t>
        <a:bodyPr/>
        <a:lstStyle/>
        <a:p>
          <a:endParaRPr lang="en-US"/>
        </a:p>
      </dgm:t>
    </dgm:pt>
    <dgm:pt modelId="{974B0B7F-A14D-4922-B1A6-9A8132725099}" type="sibTrans" cxnId="{E7849A92-9832-4FB0-8263-5EB7EFC1658A}">
      <dgm:prSet/>
      <dgm:spPr/>
      <dgm:t>
        <a:bodyPr/>
        <a:lstStyle/>
        <a:p>
          <a:endParaRPr lang="en-US"/>
        </a:p>
      </dgm:t>
    </dgm:pt>
    <dgm:pt modelId="{A7E0E28C-16DA-4942-931F-CEB3AB4757C9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EEF13A58-B25A-4325-B877-B6D66B925F93}" type="parTrans" cxnId="{AACDB7D2-9DD7-4850-B144-C2FD0D55C320}">
      <dgm:prSet/>
      <dgm:spPr/>
      <dgm:t>
        <a:bodyPr/>
        <a:lstStyle/>
        <a:p>
          <a:endParaRPr lang="en-US"/>
        </a:p>
      </dgm:t>
    </dgm:pt>
    <dgm:pt modelId="{67C4E879-69AE-483B-A38E-A346958D2F5D}" type="sibTrans" cxnId="{AACDB7D2-9DD7-4850-B144-C2FD0D55C320}">
      <dgm:prSet/>
      <dgm:spPr/>
      <dgm:t>
        <a:bodyPr/>
        <a:lstStyle/>
        <a:p>
          <a:endParaRPr lang="en-US"/>
        </a:p>
      </dgm:t>
    </dgm:pt>
    <dgm:pt modelId="{516E91A0-29EA-4A40-AF76-CDE96035FCD1}">
      <dgm:prSet phldrT="[Text]"/>
      <dgm:spPr/>
      <dgm:t>
        <a:bodyPr/>
        <a:lstStyle/>
        <a:p>
          <a:r>
            <a:rPr lang="en-US" dirty="0"/>
            <a:t>Assert</a:t>
          </a:r>
        </a:p>
      </dgm:t>
    </dgm:pt>
    <dgm:pt modelId="{DD62B016-0CA9-4777-AE0E-0F9EB3FA2D3F}" type="parTrans" cxnId="{3F8B0915-964B-46A4-A0E3-5CCD7FBB87F9}">
      <dgm:prSet/>
      <dgm:spPr/>
      <dgm:t>
        <a:bodyPr/>
        <a:lstStyle/>
        <a:p>
          <a:endParaRPr lang="en-US"/>
        </a:p>
      </dgm:t>
    </dgm:pt>
    <dgm:pt modelId="{D0AC1506-C20D-4CFD-B02F-833788F112D7}" type="sibTrans" cxnId="{3F8B0915-964B-46A4-A0E3-5CCD7FBB87F9}">
      <dgm:prSet/>
      <dgm:spPr/>
      <dgm:t>
        <a:bodyPr/>
        <a:lstStyle/>
        <a:p>
          <a:endParaRPr lang="en-US"/>
        </a:p>
      </dgm:t>
    </dgm:pt>
    <dgm:pt modelId="{601A1E17-59BE-400A-A8C6-9C671C514FC1}" type="pres">
      <dgm:prSet presAssocID="{D489B5BB-31B7-4D45-8CC6-C6C33A23DABB}" presName="Name0" presStyleCnt="0">
        <dgm:presLayoutVars>
          <dgm:dir/>
          <dgm:resizeHandles val="exact"/>
        </dgm:presLayoutVars>
      </dgm:prSet>
      <dgm:spPr/>
    </dgm:pt>
    <dgm:pt modelId="{BD7A6D05-1A0B-4B7A-A6DA-230869BF68B3}" type="pres">
      <dgm:prSet presAssocID="{19E08393-3AD0-4F2A-BFAF-26D0FD6A7202}" presName="node" presStyleLbl="node1" presStyleIdx="0" presStyleCnt="3">
        <dgm:presLayoutVars>
          <dgm:bulletEnabled val="1"/>
        </dgm:presLayoutVars>
      </dgm:prSet>
      <dgm:spPr/>
    </dgm:pt>
    <dgm:pt modelId="{30EEE5F4-A968-491B-973C-30F0ED25EC4B}" type="pres">
      <dgm:prSet presAssocID="{974B0B7F-A14D-4922-B1A6-9A8132725099}" presName="sibTrans" presStyleLbl="sibTrans2D1" presStyleIdx="0" presStyleCnt="2"/>
      <dgm:spPr/>
    </dgm:pt>
    <dgm:pt modelId="{A433EC3F-7528-4F6B-95AC-40E0C26B756A}" type="pres">
      <dgm:prSet presAssocID="{974B0B7F-A14D-4922-B1A6-9A8132725099}" presName="connectorText" presStyleLbl="sibTrans2D1" presStyleIdx="0" presStyleCnt="2"/>
      <dgm:spPr/>
    </dgm:pt>
    <dgm:pt modelId="{39972464-45FD-4E11-A623-E28CD43DC77B}" type="pres">
      <dgm:prSet presAssocID="{A7E0E28C-16DA-4942-931F-CEB3AB4757C9}" presName="node" presStyleLbl="node1" presStyleIdx="1" presStyleCnt="3">
        <dgm:presLayoutVars>
          <dgm:bulletEnabled val="1"/>
        </dgm:presLayoutVars>
      </dgm:prSet>
      <dgm:spPr/>
    </dgm:pt>
    <dgm:pt modelId="{09DA755A-AA80-4466-B245-3583D1DB3293}" type="pres">
      <dgm:prSet presAssocID="{67C4E879-69AE-483B-A38E-A346958D2F5D}" presName="sibTrans" presStyleLbl="sibTrans2D1" presStyleIdx="1" presStyleCnt="2"/>
      <dgm:spPr/>
    </dgm:pt>
    <dgm:pt modelId="{A1E7D522-27AC-419F-8E69-08B9D22CCFBA}" type="pres">
      <dgm:prSet presAssocID="{67C4E879-69AE-483B-A38E-A346958D2F5D}" presName="connectorText" presStyleLbl="sibTrans2D1" presStyleIdx="1" presStyleCnt="2"/>
      <dgm:spPr/>
    </dgm:pt>
    <dgm:pt modelId="{1C5C9AB9-9ADE-4DA8-AD76-CBBF047104CC}" type="pres">
      <dgm:prSet presAssocID="{516E91A0-29EA-4A40-AF76-CDE96035FCD1}" presName="node" presStyleLbl="node1" presStyleIdx="2" presStyleCnt="3">
        <dgm:presLayoutVars>
          <dgm:bulletEnabled val="1"/>
        </dgm:presLayoutVars>
      </dgm:prSet>
      <dgm:spPr/>
    </dgm:pt>
  </dgm:ptLst>
  <dgm:cxnLst>
    <dgm:cxn modelId="{39777A08-DC9D-46F6-8BFE-602D664065A2}" type="presOf" srcId="{19E08393-3AD0-4F2A-BFAF-26D0FD6A7202}" destId="{BD7A6D05-1A0B-4B7A-A6DA-230869BF68B3}" srcOrd="0" destOrd="0" presId="urn:microsoft.com/office/officeart/2005/8/layout/process1"/>
    <dgm:cxn modelId="{3F8B0915-964B-46A4-A0E3-5CCD7FBB87F9}" srcId="{D489B5BB-31B7-4D45-8CC6-C6C33A23DABB}" destId="{516E91A0-29EA-4A40-AF76-CDE96035FCD1}" srcOrd="2" destOrd="0" parTransId="{DD62B016-0CA9-4777-AE0E-0F9EB3FA2D3F}" sibTransId="{D0AC1506-C20D-4CFD-B02F-833788F112D7}"/>
    <dgm:cxn modelId="{9B97B71A-3D6D-4C9A-B085-F6476308A9CE}" type="presOf" srcId="{D489B5BB-31B7-4D45-8CC6-C6C33A23DABB}" destId="{601A1E17-59BE-400A-A8C6-9C671C514FC1}" srcOrd="0" destOrd="0" presId="urn:microsoft.com/office/officeart/2005/8/layout/process1"/>
    <dgm:cxn modelId="{2E97301D-F2F1-4C32-8E96-6D95E39F92F8}" type="presOf" srcId="{516E91A0-29EA-4A40-AF76-CDE96035FCD1}" destId="{1C5C9AB9-9ADE-4DA8-AD76-CBBF047104CC}" srcOrd="0" destOrd="0" presId="urn:microsoft.com/office/officeart/2005/8/layout/process1"/>
    <dgm:cxn modelId="{5D260B22-4FB8-4710-865B-E8F301449952}" type="presOf" srcId="{A7E0E28C-16DA-4942-931F-CEB3AB4757C9}" destId="{39972464-45FD-4E11-A623-E28CD43DC77B}" srcOrd="0" destOrd="0" presId="urn:microsoft.com/office/officeart/2005/8/layout/process1"/>
    <dgm:cxn modelId="{6FCEF35F-01E0-4CCF-9B0A-C605315C0718}" type="presOf" srcId="{67C4E879-69AE-483B-A38E-A346958D2F5D}" destId="{A1E7D522-27AC-419F-8E69-08B9D22CCFBA}" srcOrd="1" destOrd="0" presId="urn:microsoft.com/office/officeart/2005/8/layout/process1"/>
    <dgm:cxn modelId="{25BA8D48-9E29-4F84-9432-0DA7BE1BBE8B}" type="presOf" srcId="{974B0B7F-A14D-4922-B1A6-9A8132725099}" destId="{30EEE5F4-A968-491B-973C-30F0ED25EC4B}" srcOrd="0" destOrd="0" presId="urn:microsoft.com/office/officeart/2005/8/layout/process1"/>
    <dgm:cxn modelId="{E7849A92-9832-4FB0-8263-5EB7EFC1658A}" srcId="{D489B5BB-31B7-4D45-8CC6-C6C33A23DABB}" destId="{19E08393-3AD0-4F2A-BFAF-26D0FD6A7202}" srcOrd="0" destOrd="0" parTransId="{A0039F96-566D-4A5A-AA31-7A675A1FA575}" sibTransId="{974B0B7F-A14D-4922-B1A6-9A8132725099}"/>
    <dgm:cxn modelId="{AA037097-4839-49D9-8D31-E33C8420B950}" type="presOf" srcId="{974B0B7F-A14D-4922-B1A6-9A8132725099}" destId="{A433EC3F-7528-4F6B-95AC-40E0C26B756A}" srcOrd="1" destOrd="0" presId="urn:microsoft.com/office/officeart/2005/8/layout/process1"/>
    <dgm:cxn modelId="{91FF1BBA-DA46-4C13-8F00-6458EC8A6D4C}" type="presOf" srcId="{67C4E879-69AE-483B-A38E-A346958D2F5D}" destId="{09DA755A-AA80-4466-B245-3583D1DB3293}" srcOrd="0" destOrd="0" presId="urn:microsoft.com/office/officeart/2005/8/layout/process1"/>
    <dgm:cxn modelId="{AACDB7D2-9DD7-4850-B144-C2FD0D55C320}" srcId="{D489B5BB-31B7-4D45-8CC6-C6C33A23DABB}" destId="{A7E0E28C-16DA-4942-931F-CEB3AB4757C9}" srcOrd="1" destOrd="0" parTransId="{EEF13A58-B25A-4325-B877-B6D66B925F93}" sibTransId="{67C4E879-69AE-483B-A38E-A346958D2F5D}"/>
    <dgm:cxn modelId="{5063C7BB-0507-4EC3-BD6A-1EDEE4EEBA49}" type="presParOf" srcId="{601A1E17-59BE-400A-A8C6-9C671C514FC1}" destId="{BD7A6D05-1A0B-4B7A-A6DA-230869BF68B3}" srcOrd="0" destOrd="0" presId="urn:microsoft.com/office/officeart/2005/8/layout/process1"/>
    <dgm:cxn modelId="{87527C87-7EB0-4FDE-A9A0-B9E3F246D94B}" type="presParOf" srcId="{601A1E17-59BE-400A-A8C6-9C671C514FC1}" destId="{30EEE5F4-A968-491B-973C-30F0ED25EC4B}" srcOrd="1" destOrd="0" presId="urn:microsoft.com/office/officeart/2005/8/layout/process1"/>
    <dgm:cxn modelId="{B83A7915-CABF-4303-8804-37893A3B2878}" type="presParOf" srcId="{30EEE5F4-A968-491B-973C-30F0ED25EC4B}" destId="{A433EC3F-7528-4F6B-95AC-40E0C26B756A}" srcOrd="0" destOrd="0" presId="urn:microsoft.com/office/officeart/2005/8/layout/process1"/>
    <dgm:cxn modelId="{C5CB6856-54F9-441A-8982-D623D7EB9974}" type="presParOf" srcId="{601A1E17-59BE-400A-A8C6-9C671C514FC1}" destId="{39972464-45FD-4E11-A623-E28CD43DC77B}" srcOrd="2" destOrd="0" presId="urn:microsoft.com/office/officeart/2005/8/layout/process1"/>
    <dgm:cxn modelId="{1EB00EB9-E69E-4487-84C4-7419D8CBECF1}" type="presParOf" srcId="{601A1E17-59BE-400A-A8C6-9C671C514FC1}" destId="{09DA755A-AA80-4466-B245-3583D1DB3293}" srcOrd="3" destOrd="0" presId="urn:microsoft.com/office/officeart/2005/8/layout/process1"/>
    <dgm:cxn modelId="{80E014BD-503C-4CF9-83AD-217B270DDABD}" type="presParOf" srcId="{09DA755A-AA80-4466-B245-3583D1DB3293}" destId="{A1E7D522-27AC-419F-8E69-08B9D22CCFBA}" srcOrd="0" destOrd="0" presId="urn:microsoft.com/office/officeart/2005/8/layout/process1"/>
    <dgm:cxn modelId="{63C8734B-62D9-4A83-87C1-01681C7FC4E0}" type="presParOf" srcId="{601A1E17-59BE-400A-A8C6-9C671C514FC1}" destId="{1C5C9AB9-9ADE-4DA8-AD76-CBBF047104C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2E26-C93A-4398-B023-745316163898}">
      <dsp:nvSpPr>
        <dsp:cNvPr id="0" name=""/>
        <dsp:cNvSpPr/>
      </dsp:nvSpPr>
      <dsp:spPr>
        <a:xfrm>
          <a:off x="398667" y="713140"/>
          <a:ext cx="9718264" cy="339886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10759-438F-479D-8AC0-5D74C0F027B9}">
      <dsp:nvSpPr>
        <dsp:cNvPr id="0" name=""/>
        <dsp:cNvSpPr/>
      </dsp:nvSpPr>
      <dsp:spPr>
        <a:xfrm>
          <a:off x="541576" y="1064148"/>
          <a:ext cx="4691817" cy="290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Share utilities and models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CI/CD setup less complicated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Less context switching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Team buy-in</a:t>
          </a:r>
        </a:p>
      </dsp:txBody>
      <dsp:txXfrm>
        <a:off x="541576" y="1064148"/>
        <a:ext cx="4691817" cy="2907691"/>
      </dsp:txXfrm>
    </dsp:sp>
    <dsp:sp modelId="{5C9FE9A3-91E1-4A84-8253-8F2286D368A8}">
      <dsp:nvSpPr>
        <dsp:cNvPr id="0" name=""/>
        <dsp:cNvSpPr/>
      </dsp:nvSpPr>
      <dsp:spPr>
        <a:xfrm>
          <a:off x="5556827" y="1079646"/>
          <a:ext cx="4376301" cy="290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Potential for a very large codebase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Confidence in source control strategy of the team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Some folks get ‘touchy’</a:t>
          </a:r>
        </a:p>
      </dsp:txBody>
      <dsp:txXfrm>
        <a:off x="5556827" y="1079646"/>
        <a:ext cx="4376301" cy="2907691"/>
      </dsp:txXfrm>
    </dsp:sp>
    <dsp:sp modelId="{AC98E6EA-ECD5-4F90-B751-68F1B9460D3D}">
      <dsp:nvSpPr>
        <dsp:cNvPr id="0" name=""/>
        <dsp:cNvSpPr/>
      </dsp:nvSpPr>
      <dsp:spPr>
        <a:xfrm>
          <a:off x="1289018" y="32952"/>
          <a:ext cx="1285129" cy="1285129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F42A5-B38A-4ECB-95E9-4858DF889B06}">
      <dsp:nvSpPr>
        <dsp:cNvPr id="0" name=""/>
        <dsp:cNvSpPr/>
      </dsp:nvSpPr>
      <dsp:spPr>
        <a:xfrm>
          <a:off x="7639068" y="495115"/>
          <a:ext cx="1209533" cy="41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0E28-0C86-4C23-9CEA-784AB30A5F1D}">
      <dsp:nvSpPr>
        <dsp:cNvPr id="0" name=""/>
        <dsp:cNvSpPr/>
      </dsp:nvSpPr>
      <dsp:spPr>
        <a:xfrm>
          <a:off x="5257800" y="1116860"/>
          <a:ext cx="755" cy="2777125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2E26-C93A-4398-B023-745316163898}">
      <dsp:nvSpPr>
        <dsp:cNvPr id="0" name=""/>
        <dsp:cNvSpPr/>
      </dsp:nvSpPr>
      <dsp:spPr>
        <a:xfrm>
          <a:off x="398667" y="713140"/>
          <a:ext cx="9718264" cy="339886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10759-438F-479D-8AC0-5D74C0F027B9}">
      <dsp:nvSpPr>
        <dsp:cNvPr id="0" name=""/>
        <dsp:cNvSpPr/>
      </dsp:nvSpPr>
      <dsp:spPr>
        <a:xfrm>
          <a:off x="541576" y="1064148"/>
          <a:ext cx="4691817" cy="290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Your own source control strategy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Tooling can be different</a:t>
          </a:r>
        </a:p>
      </dsp:txBody>
      <dsp:txXfrm>
        <a:off x="541576" y="1064148"/>
        <a:ext cx="4691817" cy="2907691"/>
      </dsp:txXfrm>
    </dsp:sp>
    <dsp:sp modelId="{5C9FE9A3-91E1-4A84-8253-8F2286D368A8}">
      <dsp:nvSpPr>
        <dsp:cNvPr id="0" name=""/>
        <dsp:cNvSpPr/>
      </dsp:nvSpPr>
      <dsp:spPr>
        <a:xfrm>
          <a:off x="5556827" y="1079646"/>
          <a:ext cx="4376301" cy="290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Duplicating 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Context switching concerns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“Automation code isn’t as important” mentality</a:t>
          </a:r>
        </a:p>
      </dsp:txBody>
      <dsp:txXfrm>
        <a:off x="5556827" y="1079646"/>
        <a:ext cx="4376301" cy="2907691"/>
      </dsp:txXfrm>
    </dsp:sp>
    <dsp:sp modelId="{AC98E6EA-ECD5-4F90-B751-68F1B9460D3D}">
      <dsp:nvSpPr>
        <dsp:cNvPr id="0" name=""/>
        <dsp:cNvSpPr/>
      </dsp:nvSpPr>
      <dsp:spPr>
        <a:xfrm>
          <a:off x="1289018" y="32952"/>
          <a:ext cx="1285129" cy="1285129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F42A5-B38A-4ECB-95E9-4858DF889B06}">
      <dsp:nvSpPr>
        <dsp:cNvPr id="0" name=""/>
        <dsp:cNvSpPr/>
      </dsp:nvSpPr>
      <dsp:spPr>
        <a:xfrm>
          <a:off x="7639068" y="495115"/>
          <a:ext cx="1209533" cy="414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0E28-0C86-4C23-9CEA-784AB30A5F1D}">
      <dsp:nvSpPr>
        <dsp:cNvPr id="0" name=""/>
        <dsp:cNvSpPr/>
      </dsp:nvSpPr>
      <dsp:spPr>
        <a:xfrm>
          <a:off x="5257800" y="1116860"/>
          <a:ext cx="755" cy="2777125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A6D05-1A0B-4B7A-A6DA-230869BF68B3}">
      <dsp:nvSpPr>
        <dsp:cNvPr id="0" name=""/>
        <dsp:cNvSpPr/>
      </dsp:nvSpPr>
      <dsp:spPr>
        <a:xfrm>
          <a:off x="9242" y="1243761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Request</a:t>
          </a:r>
        </a:p>
      </dsp:txBody>
      <dsp:txXfrm>
        <a:off x="57787" y="1292306"/>
        <a:ext cx="2665308" cy="1560349"/>
      </dsp:txXfrm>
    </dsp:sp>
    <dsp:sp modelId="{30EEE5F4-A968-491B-973C-30F0ED25EC4B}">
      <dsp:nvSpPr>
        <dsp:cNvPr id="0" name=""/>
        <dsp:cNvSpPr/>
      </dsp:nvSpPr>
      <dsp:spPr>
        <a:xfrm>
          <a:off x="3047880" y="17299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866959"/>
        <a:ext cx="409940" cy="411044"/>
      </dsp:txXfrm>
    </dsp:sp>
    <dsp:sp modelId="{39972464-45FD-4E11-A623-E28CD43DC77B}">
      <dsp:nvSpPr>
        <dsp:cNvPr id="0" name=""/>
        <dsp:cNvSpPr/>
      </dsp:nvSpPr>
      <dsp:spPr>
        <a:xfrm>
          <a:off x="3876600" y="1243761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Response</a:t>
          </a:r>
        </a:p>
      </dsp:txBody>
      <dsp:txXfrm>
        <a:off x="3925145" y="1292306"/>
        <a:ext cx="2665308" cy="1560349"/>
      </dsp:txXfrm>
    </dsp:sp>
    <dsp:sp modelId="{09DA755A-AA80-4466-B245-3583D1DB3293}">
      <dsp:nvSpPr>
        <dsp:cNvPr id="0" name=""/>
        <dsp:cNvSpPr/>
      </dsp:nvSpPr>
      <dsp:spPr>
        <a:xfrm>
          <a:off x="6915239" y="17299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866959"/>
        <a:ext cx="409940" cy="411044"/>
      </dsp:txXfrm>
    </dsp:sp>
    <dsp:sp modelId="{1C5C9AB9-9ADE-4DA8-AD76-CBBF047104CC}">
      <dsp:nvSpPr>
        <dsp:cNvPr id="0" name=""/>
        <dsp:cNvSpPr/>
      </dsp:nvSpPr>
      <dsp:spPr>
        <a:xfrm>
          <a:off x="7743958" y="1243761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Assert</a:t>
          </a:r>
        </a:p>
      </dsp:txBody>
      <dsp:txXfrm>
        <a:off x="7792503" y="1292306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FDE52-EE7F-42E3-B76E-C62978F0135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1D3CA-D443-474E-B56B-384D7D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5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D3CA-D443-474E-B56B-384D7DCC1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4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4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3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4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0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D3CA-D443-474E-B56B-384D7DCC18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7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2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5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B7D5-4F8B-478C-9237-6F0737A3C4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D3CA-D443-474E-B56B-384D7DCC18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6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D3CA-D443-474E-B56B-384D7DCC18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1D3CA-D443-474E-B56B-384D7DCC18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6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8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0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B7D5-4F8B-478C-9237-6F0737A3C48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4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3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B7D5-4F8B-478C-9237-6F0737A3C4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4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4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8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B7D5-4F8B-478C-9237-6F0737A3C48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43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18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5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82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9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6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9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8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18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62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5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8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2B7D5-4F8B-478C-9237-6F0737A3C48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6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68DA-AC19-4717-8BA6-FA6FBC51E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2577-1AD9-484A-BF7F-73F936A3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5B0A5D-A6F4-4AE1-8223-F53559186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46BD4-A990-4C28-96B7-22DBF52F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3" y="1060904"/>
            <a:ext cx="6687670" cy="2387600"/>
          </a:xfrm>
        </p:spPr>
        <p:txBody>
          <a:bodyPr anchor="b">
            <a:norm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3D16-F813-4220-A1FD-5566AC87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83" y="3478240"/>
            <a:ext cx="668767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8FDC4-1558-7F26-D63D-0CD761ED9091}"/>
              </a:ext>
            </a:extLst>
          </p:cNvPr>
          <p:cNvSpPr txBox="1"/>
          <p:nvPr/>
        </p:nvSpPr>
        <p:spPr>
          <a:xfrm>
            <a:off x="3503221" y="6133605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3070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4625-9337-41DE-9F06-C3F1922E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0070-3D99-42BA-8C45-430DB20A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FB1F-CCB4-484B-96F6-774DEA8D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2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50EB0-49BB-45AB-9A2F-150DB18A1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A7F3D-2DA0-413E-B892-D93160B23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CD46-912B-4257-B47D-DFA06BA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13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AB7A76-33B2-4F7B-A5FC-E2E59CD0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0CD46-912B-4257-B47D-DFA06BA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1D457-03AB-5B1A-E212-3F5E0191A715}"/>
              </a:ext>
            </a:extLst>
          </p:cNvPr>
          <p:cNvSpPr txBox="1"/>
          <p:nvPr/>
        </p:nvSpPr>
        <p:spPr>
          <a:xfrm>
            <a:off x="4114801" y="6123543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9304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BBB12-43C5-48F4-A690-402F52A4E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0CD46-912B-4257-B47D-DFA06BA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7DD54-A2AC-C71B-6C57-C667A25A95AD}"/>
              </a:ext>
            </a:extLst>
          </p:cNvPr>
          <p:cNvSpPr txBox="1"/>
          <p:nvPr/>
        </p:nvSpPr>
        <p:spPr>
          <a:xfrm>
            <a:off x="3930733" y="6123543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182439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14D1B4-2F78-4EE3-BFA3-3CCC858B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0CD46-912B-4257-B47D-DFA06BA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22606-C9CC-7EC8-00FA-D65A7457D524}"/>
              </a:ext>
            </a:extLst>
          </p:cNvPr>
          <p:cNvSpPr txBox="1"/>
          <p:nvPr/>
        </p:nvSpPr>
        <p:spPr>
          <a:xfrm>
            <a:off x="3503221" y="6133605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95574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1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62E-9981-479B-8020-39A15AA3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430B-4879-48FB-B2CF-EE61E133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30B2E-88E3-4DC1-9EAC-B795538F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28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F9F5-81AF-4701-83EC-695E4960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B832B-3C69-41C9-AA04-59340F78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BBDFD-3174-4B73-85A7-176AC238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15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EDA3-3D55-486A-8C55-E40FDDEF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47AF-7A57-4DCD-9040-21D6A9487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0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4C868-F684-4F28-AF10-3C56DDF3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69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85D34-0C67-47DD-B04E-83EB358D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695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3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EE7E4C-4972-407F-9248-48FF1521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46BD4-A990-4C28-96B7-22DBF52F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3" y="1060904"/>
            <a:ext cx="6687670" cy="2387600"/>
          </a:xfrm>
        </p:spPr>
        <p:txBody>
          <a:bodyPr anchor="b">
            <a:norm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3D16-F813-4220-A1FD-5566AC87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83" y="3478240"/>
            <a:ext cx="668767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CA54-60B7-5C0C-615A-1F3405D5C674}"/>
              </a:ext>
            </a:extLst>
          </p:cNvPr>
          <p:cNvSpPr txBox="1"/>
          <p:nvPr/>
        </p:nvSpPr>
        <p:spPr>
          <a:xfrm>
            <a:off x="3906982" y="6127668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71694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C07BBF-5A59-459D-AADF-F2D3F819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19373-A2B5-4C92-9E94-BCCA0E9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AB1-C437-44C4-B45F-769E5BF7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4869"/>
          </a:xfrm>
        </p:spPr>
        <p:txBody>
          <a:bodyPr>
            <a:normAutofit/>
          </a:bodyPr>
          <a:lstStyle>
            <a:lvl1pPr>
              <a:defRPr sz="3200" b="1" spc="30" baseline="0">
                <a:latin typeface="Roboto" pitchFamily="2" charset="0"/>
                <a:ea typeface="Roboto" pitchFamily="2" charset="0"/>
              </a:defRPr>
            </a:lvl1pPr>
            <a:lvl2pPr>
              <a:defRPr sz="2800" b="1" spc="30" baseline="0">
                <a:latin typeface="Roboto" pitchFamily="2" charset="0"/>
                <a:ea typeface="Roboto" pitchFamily="2" charset="0"/>
              </a:defRPr>
            </a:lvl2pPr>
            <a:lvl3pPr>
              <a:defRPr sz="2400" b="1" spc="30" baseline="0">
                <a:latin typeface="Roboto" pitchFamily="2" charset="0"/>
                <a:ea typeface="Roboto" pitchFamily="2" charset="0"/>
              </a:defRPr>
            </a:lvl3pPr>
            <a:lvl4pPr>
              <a:defRPr sz="2000" b="1" spc="30" baseline="0">
                <a:latin typeface="Roboto" pitchFamily="2" charset="0"/>
                <a:ea typeface="Roboto" pitchFamily="2" charset="0"/>
              </a:defRPr>
            </a:lvl4pPr>
            <a:lvl5pPr>
              <a:defRPr sz="2000" b="1" spc="30" baseline="0">
                <a:latin typeface="Roboto" pitchFamily="2" charset="0"/>
                <a:ea typeface="Roboto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95709-D85A-B582-BDF1-EFD6C886CE8E}"/>
              </a:ext>
            </a:extLst>
          </p:cNvPr>
          <p:cNvSpPr txBox="1"/>
          <p:nvPr/>
        </p:nvSpPr>
        <p:spPr>
          <a:xfrm>
            <a:off x="3503221" y="6133605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1499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7AA0DF-E454-4561-A4F8-26A323A6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19373-A2B5-4C92-9E94-BCCA0E9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AB1-C437-44C4-B45F-769E5BF7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AC2FC-AE07-EA70-ED06-9FA602DBFD9D}"/>
              </a:ext>
            </a:extLst>
          </p:cNvPr>
          <p:cNvSpPr txBox="1"/>
          <p:nvPr/>
        </p:nvSpPr>
        <p:spPr>
          <a:xfrm>
            <a:off x="3996047" y="6123543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11025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65283-2148-4EDB-A930-CC815855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19373-A2B5-4C92-9E94-BCCA0E9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AB1-C437-44C4-B45F-769E5BF7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419248" cy="3987426"/>
          </a:xfrm>
          <a:solidFill>
            <a:schemeClr val="bg1"/>
          </a:solidFill>
          <a:effectLst>
            <a:outerShdw blurRad="152400" dist="38100" dir="5400000" algn="ctr" rotWithShape="0">
              <a:schemeClr val="bg2">
                <a:lumMod val="10000"/>
                <a:alpha val="12000"/>
              </a:schemeClr>
            </a:outerShdw>
          </a:effectLst>
        </p:spPr>
        <p:txBody>
          <a:bodyPr lIns="274320" tIns="274320" rIns="274320" b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3A19D-751A-F0B3-9FD5-B5F8D8DD8CB8}"/>
              </a:ext>
            </a:extLst>
          </p:cNvPr>
          <p:cNvSpPr txBox="1"/>
          <p:nvPr/>
        </p:nvSpPr>
        <p:spPr>
          <a:xfrm>
            <a:off x="3503221" y="6133605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8776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F03847-7C87-4DD4-BC84-981794B1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19373-A2B5-4C92-9E94-BCCA0E91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AB1-C437-44C4-B45F-769E5BF7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3489" cy="4144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BE9BB-C483-F3CB-0CF0-BAE0E89E1919}"/>
              </a:ext>
            </a:extLst>
          </p:cNvPr>
          <p:cNvSpPr txBox="1"/>
          <p:nvPr/>
        </p:nvSpPr>
        <p:spPr>
          <a:xfrm>
            <a:off x="3929943" y="6111369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19990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08D9-F500-436F-A2CD-A8EB7C75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7F4A2-9733-42F0-98C8-7FB2D35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272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795A52-3ACA-4EE0-BDD5-C5FFC998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F0CE5-C72D-427D-9379-A6E188BA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B08D9-F500-436F-A2CD-A8EB7C75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7F4A2-9733-42F0-98C8-7FB2D35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272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0847B-3B3D-4DD0-68E6-90937BDE4CA4}"/>
              </a:ext>
            </a:extLst>
          </p:cNvPr>
          <p:cNvSpPr txBox="1"/>
          <p:nvPr/>
        </p:nvSpPr>
        <p:spPr>
          <a:xfrm>
            <a:off x="3924795" y="6146927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393459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AB28-EAE7-42E4-A82C-DC6DBD3E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5D10-2CAB-4885-9FE9-7B5C26426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579B8-7F9E-446A-A0FD-3101E1552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D807EF-D4DE-4622-A993-EBF6A0938D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54671-F8AA-41AF-80B4-93FE22A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C5442-4BF9-483A-8692-2E389C11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6F519-9C03-41A1-1AC7-242C557D8853}"/>
              </a:ext>
            </a:extLst>
          </p:cNvPr>
          <p:cNvSpPr txBox="1"/>
          <p:nvPr/>
        </p:nvSpPr>
        <p:spPr>
          <a:xfrm>
            <a:off x="3503221" y="6133605"/>
            <a:ext cx="7665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Hilary Weaver-Robb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@g33klady 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github.com/g33klady</a:t>
            </a:r>
          </a:p>
        </p:txBody>
      </p:sp>
    </p:spTree>
    <p:extLst>
      <p:ext uri="{BB962C8B-B14F-4D97-AF65-F5344CB8AC3E}">
        <p14:creationId xmlns:p14="http://schemas.microsoft.com/office/powerpoint/2010/main" val="18958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itte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200" b="1" kern="1200" spc="30" baseline="0">
          <a:solidFill>
            <a:schemeClr val="tx2"/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800" b="1" kern="1200" spc="30" baseline="0">
          <a:solidFill>
            <a:schemeClr val="tx2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1" kern="1200" spc="30" baseline="0">
          <a:solidFill>
            <a:schemeClr val="tx2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b="1" kern="1200" spc="30" baseline="0">
          <a:solidFill>
            <a:schemeClr val="tx2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b="1" kern="1200" spc="30" baseline="0">
          <a:solidFill>
            <a:schemeClr val="tx2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BA32-AED8-CA5A-B086-272E75A14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to API Testing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831B-C5BB-F8B3-EA9F-EC539AB83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Afternoon Session</a:t>
            </a:r>
          </a:p>
        </p:txBody>
      </p:sp>
    </p:spTree>
    <p:extLst>
      <p:ext uri="{BB962C8B-B14F-4D97-AF65-F5344CB8AC3E}">
        <p14:creationId xmlns:p14="http://schemas.microsoft.com/office/powerpoint/2010/main" val="346817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Automation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A5692-68F2-0B94-8850-545DF020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- Endpoint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Unhappy path</a:t>
            </a:r>
          </a:p>
          <a:p>
            <a:pPr lvl="1"/>
            <a:r>
              <a:rPr lang="en-US" dirty="0"/>
              <a:t>Non-functional</a:t>
            </a:r>
          </a:p>
          <a:p>
            <a:pPr lvl="1"/>
            <a:r>
              <a:rPr lang="en-US" dirty="0"/>
              <a:t>Smoke</a:t>
            </a:r>
          </a:p>
        </p:txBody>
      </p:sp>
    </p:spTree>
    <p:extLst>
      <p:ext uri="{BB962C8B-B14F-4D97-AF65-F5344CB8AC3E}">
        <p14:creationId xmlns:p14="http://schemas.microsoft.com/office/powerpoint/2010/main" val="594585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D1B9-42A7-9BD8-A8AF-3599F17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5CEB-5C6E-1190-E686-487A25D3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  <a:p>
            <a:r>
              <a:rPr lang="en-US" dirty="0"/>
              <a:t>Resource links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https://github.com/g33klady/ZeroToApiTestingHero</a:t>
            </a:r>
          </a:p>
        </p:txBody>
      </p:sp>
    </p:spTree>
    <p:extLst>
      <p:ext uri="{BB962C8B-B14F-4D97-AF65-F5344CB8AC3E}">
        <p14:creationId xmlns:p14="http://schemas.microsoft.com/office/powerpoint/2010/main" val="8764151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1" indent="0" algn="ctr">
              <a:spcBef>
                <a:spcPts val="600"/>
              </a:spcBef>
              <a:buNone/>
            </a:pPr>
            <a:r>
              <a:rPr lang="en-US" sz="7200" dirty="0"/>
              <a:t>Questions?</a:t>
            </a:r>
          </a:p>
          <a:p>
            <a:pPr marL="635000" lvl="1">
              <a:spcBef>
                <a:spcPts val="600"/>
              </a:spcBef>
            </a:pPr>
            <a:endParaRPr lang="en-US" dirty="0"/>
          </a:p>
          <a:p>
            <a:pPr marL="635000" lvl="1">
              <a:spcBef>
                <a:spcPts val="6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B6DD6-D775-E140-5ECB-0A50ED3B4E78}"/>
              </a:ext>
            </a:extLst>
          </p:cNvPr>
          <p:cNvSpPr/>
          <p:nvPr/>
        </p:nvSpPr>
        <p:spPr>
          <a:xfrm>
            <a:off x="6708449" y="6450144"/>
            <a:ext cx="2059536" cy="78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Automation Plan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B9E020F-5442-BC30-392A-EC3AF5F9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27198"/>
              </p:ext>
            </p:extLst>
          </p:nvPr>
        </p:nvGraphicFramePr>
        <p:xfrm>
          <a:off x="914401" y="1756372"/>
          <a:ext cx="9107786" cy="37481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93395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5814391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</a:tblGrid>
              <a:tr h="55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covered by Smoke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no tokens are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Unhappy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no inputs for this endpoint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1576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 time should be &lt; 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961843"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GET -&gt; 200 OK, &gt;1 item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57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Automation Plan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F0C30E7-781C-9F53-1DA1-FEF93F35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95673"/>
              </p:ext>
            </p:extLst>
          </p:nvPr>
        </p:nvGraphicFramePr>
        <p:xfrm>
          <a:off x="902329" y="1688378"/>
          <a:ext cx="9083643" cy="43053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84665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5798978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</a:tblGrid>
              <a:tr h="55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/{id}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covered by Smoke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no tokens are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Unhappy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Invalid id -&gt; 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7795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dirty="0"/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 time should be &lt; 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624"/>
                  </a:ext>
                </a:extLst>
              </a:tr>
              <a:tr h="961843"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GET w/ valid ID -&gt; 200 OK, 1 item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3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Automation Plan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1F61B3-4500-5485-56C4-8BA46B85A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21404"/>
              </p:ext>
            </p:extLst>
          </p:nvPr>
        </p:nvGraphicFramePr>
        <p:xfrm>
          <a:off x="1047184" y="1326241"/>
          <a:ext cx="10414503" cy="45661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65907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6648596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</a:tblGrid>
              <a:tr h="488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622694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 of some scenarios here – any from the AM session we could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 w/out token -&gt; 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622694">
                <a:tc>
                  <a:txBody>
                    <a:bodyPr/>
                    <a:lstStyle/>
                    <a:p>
                      <a:r>
                        <a:rPr lang="en-US" dirty="0"/>
                        <a:t>Unhappy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 of some scenarios here – any from the AM session we could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7795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r>
                        <a:rPr lang="en-US" dirty="0"/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 time should be &lt; 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624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Any other scenarios?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82816"/>
                  </a:ext>
                </a:extLst>
              </a:tr>
              <a:tr h="843240"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not done on POST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Automation Plan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1F61B3-4500-5485-56C4-8BA46B85A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78776"/>
              </p:ext>
            </p:extLst>
          </p:nvPr>
        </p:nvGraphicFramePr>
        <p:xfrm>
          <a:off x="1047184" y="1326241"/>
          <a:ext cx="10414503" cy="45661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65907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6648596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</a:tblGrid>
              <a:tr h="488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622694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 of some scenarios here – any from the AM session we could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 w/out token -&gt; 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622694">
                <a:tc>
                  <a:txBody>
                    <a:bodyPr/>
                    <a:lstStyle/>
                    <a:p>
                      <a:r>
                        <a:rPr lang="en-US" dirty="0"/>
                        <a:t>Unhappy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 of some scenarios here – any from the AM session we could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7795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r>
                        <a:rPr lang="en-US" dirty="0"/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 time should be &lt; 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624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Any other scenarios?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82816"/>
                  </a:ext>
                </a:extLst>
              </a:tr>
              <a:tr h="843240"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not done on PUT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Automation Plan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1F61B3-4500-5485-56C4-8BA46B85A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69590"/>
              </p:ext>
            </p:extLst>
          </p:nvPr>
        </p:nvGraphicFramePr>
        <p:xfrm>
          <a:off x="1047184" y="1326241"/>
          <a:ext cx="10414503" cy="45661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65907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6648596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</a:tblGrid>
              <a:tr h="488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622694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 of some scenarios here – any from the AM session we could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w/out token -&gt; 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622694">
                <a:tc>
                  <a:txBody>
                    <a:bodyPr/>
                    <a:lstStyle/>
                    <a:p>
                      <a:r>
                        <a:rPr lang="en-US" dirty="0"/>
                        <a:t>Unhappy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 of some scenarios here – any from the AM session we could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7795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r>
                        <a:rPr lang="en-US" dirty="0"/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 time should be &lt; 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624"/>
                  </a:ext>
                </a:extLst>
              </a:tr>
              <a:tr h="48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Any other scenarios?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82816"/>
                  </a:ext>
                </a:extLst>
              </a:tr>
              <a:tr h="843240"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 – not done on DELETE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5A8E-91B6-4169-0728-34D8567F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A75B-CB30-06E9-634C-48FAB9F9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93FF2-5EB9-9B50-873A-62708789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2" y="1118865"/>
            <a:ext cx="821169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1A7C-E68F-49D7-B594-4EF251E6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71BE-ED98-4777-8444-14EDDC59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pPr lvl="1"/>
            <a:r>
              <a:rPr lang="en-US" dirty="0"/>
              <a:t>Frequency of use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If broken, what’s the impact?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What do we depend on, and the risk of things going wrong with them?</a:t>
            </a:r>
          </a:p>
        </p:txBody>
      </p:sp>
    </p:spTree>
    <p:extLst>
      <p:ext uri="{BB962C8B-B14F-4D97-AF65-F5344CB8AC3E}">
        <p14:creationId xmlns:p14="http://schemas.microsoft.com/office/powerpoint/2010/main" val="37186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CD8F-8DCB-492A-BCEA-312F0F7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B70A-5DF4-49AB-901C-24BBB0EF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how often but </a:t>
            </a:r>
            <a:r>
              <a:rPr lang="en-US" dirty="0">
                <a:solidFill>
                  <a:schemeClr val="tx1"/>
                </a:solidFill>
              </a:rPr>
              <a:t>HOW</a:t>
            </a:r>
            <a:r>
              <a:rPr lang="en-US" dirty="0"/>
              <a:t> is it being used?</a:t>
            </a:r>
          </a:p>
          <a:p>
            <a:pPr lvl="1"/>
            <a:r>
              <a:rPr lang="en-US" dirty="0"/>
              <a:t>How is the UI using it?</a:t>
            </a:r>
          </a:p>
          <a:p>
            <a:pPr lvl="1"/>
            <a:r>
              <a:rPr lang="en-US" dirty="0"/>
              <a:t>How are other API consumers using it, if any?</a:t>
            </a:r>
          </a:p>
        </p:txBody>
      </p:sp>
    </p:spTree>
    <p:extLst>
      <p:ext uri="{BB962C8B-B14F-4D97-AF65-F5344CB8AC3E}">
        <p14:creationId xmlns:p14="http://schemas.microsoft.com/office/powerpoint/2010/main" val="9454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CD8F-8DCB-492A-BCEA-312F0F7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B70A-5DF4-49AB-901C-24BBB0EF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GET all </a:t>
            </a:r>
            <a:r>
              <a:rPr lang="en-US" dirty="0" err="1"/>
              <a:t>TodoItems</a:t>
            </a:r>
            <a:endParaRPr lang="en-US" dirty="0"/>
          </a:p>
          <a:p>
            <a:pPr lvl="1"/>
            <a:r>
              <a:rPr lang="en-US" dirty="0"/>
              <a:t>UI</a:t>
            </a:r>
          </a:p>
          <a:p>
            <a:pPr lvl="2"/>
            <a:r>
              <a:rPr lang="en-US" dirty="0"/>
              <a:t>Initial load of the page</a:t>
            </a:r>
          </a:p>
          <a:p>
            <a:pPr lvl="2"/>
            <a:r>
              <a:rPr lang="en-US" dirty="0"/>
              <a:t>After a POST call</a:t>
            </a:r>
          </a:p>
          <a:p>
            <a:pPr lvl="2"/>
            <a:r>
              <a:rPr lang="en-US" dirty="0"/>
              <a:t>After a DELETE call</a:t>
            </a:r>
          </a:p>
          <a:p>
            <a:pPr lvl="2"/>
            <a:r>
              <a:rPr lang="en-US" dirty="0"/>
              <a:t>After a PUT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 Consumers</a:t>
            </a:r>
          </a:p>
          <a:p>
            <a:pPr lvl="2"/>
            <a:r>
              <a:rPr lang="en-US" dirty="0"/>
              <a:t>iPhone App mimics UI</a:t>
            </a:r>
          </a:p>
          <a:p>
            <a:pPr lvl="2"/>
            <a:r>
              <a:rPr lang="en-US" dirty="0"/>
              <a:t>Reporting App only makes GET all </a:t>
            </a:r>
            <a:r>
              <a:rPr lang="en-US" dirty="0" err="1"/>
              <a:t>TodoItems</a:t>
            </a:r>
            <a:r>
              <a:rPr lang="en-US" dirty="0"/>
              <a:t> call, 3x day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C492-9A00-66FF-05E0-784BABEA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AE6A-E664-9D36-16D0-AF2772B7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Plan and prioritize automation</a:t>
            </a:r>
          </a:p>
          <a:p>
            <a:r>
              <a:rPr lang="en-US" dirty="0"/>
              <a:t>Setting up the automation project</a:t>
            </a:r>
          </a:p>
          <a:p>
            <a:r>
              <a:rPr lang="en-US" dirty="0"/>
              <a:t>Automating a GET single item</a:t>
            </a:r>
          </a:p>
          <a:p>
            <a:r>
              <a:rPr lang="en-US" dirty="0"/>
              <a:t>Automating GET all (deserialization)</a:t>
            </a:r>
          </a:p>
          <a:p>
            <a:r>
              <a:rPr lang="en-US" dirty="0"/>
              <a:t>Automating POST (serialization)</a:t>
            </a:r>
          </a:p>
          <a:p>
            <a:r>
              <a:rPr lang="en-US" dirty="0"/>
              <a:t>Automating PUT</a:t>
            </a:r>
          </a:p>
          <a:p>
            <a:r>
              <a:rPr lang="en-US" dirty="0"/>
              <a:t>Automating DELETE</a:t>
            </a:r>
          </a:p>
          <a:p>
            <a:r>
              <a:rPr lang="en-US" dirty="0"/>
              <a:t>(If Time) Refactoring</a:t>
            </a:r>
          </a:p>
          <a:p>
            <a:r>
              <a:rPr lang="en-US" dirty="0"/>
              <a:t>(If Time) Parameterization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21ACCA-351A-43C7-8D6F-F5D4E313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4351CB-92EE-4928-A946-51DB0362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broken or slow, how will it affect</a:t>
            </a:r>
          </a:p>
          <a:p>
            <a:pPr lvl="1"/>
            <a:r>
              <a:rPr lang="en-US" dirty="0"/>
              <a:t>The UI</a:t>
            </a:r>
          </a:p>
          <a:p>
            <a:pPr lvl="1"/>
            <a:r>
              <a:rPr lang="en-US" dirty="0"/>
              <a:t>Other API Consumers</a:t>
            </a:r>
          </a:p>
        </p:txBody>
      </p:sp>
    </p:spTree>
    <p:extLst>
      <p:ext uri="{BB962C8B-B14F-4D97-AF65-F5344CB8AC3E}">
        <p14:creationId xmlns:p14="http://schemas.microsoft.com/office/powerpoint/2010/main" val="274971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CD8F-8DCB-492A-BCEA-312F0F7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B70A-5DF4-49AB-901C-24BBB0EF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GET all </a:t>
            </a:r>
            <a:r>
              <a:rPr lang="en-US" dirty="0" err="1"/>
              <a:t>TodoItems</a:t>
            </a:r>
            <a:endParaRPr lang="en-US" dirty="0"/>
          </a:p>
          <a:p>
            <a:pPr lvl="1"/>
            <a:r>
              <a:rPr lang="en-US" dirty="0"/>
              <a:t>UI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Other Consumers</a:t>
            </a:r>
          </a:p>
          <a:p>
            <a:pPr lvl="2"/>
            <a:r>
              <a:rPr lang="en-US" dirty="0"/>
              <a:t>iPhone App </a:t>
            </a:r>
          </a:p>
          <a:p>
            <a:pPr lvl="2"/>
            <a:r>
              <a:rPr lang="en-US" dirty="0"/>
              <a:t>Reporting App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C3AB4-3E5B-434F-BB75-2ACF3341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16" y="2366420"/>
            <a:ext cx="6858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2A680-A579-41D9-8C0B-1AF50B78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90" y="2848332"/>
            <a:ext cx="685800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F7DE9-902A-4624-A263-A81CA7C2E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02" y="3457227"/>
            <a:ext cx="790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5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21ACCA-351A-43C7-8D6F-F5D4E313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4351CB-92EE-4928-A946-51DB0362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depend on?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APIs</a:t>
            </a:r>
          </a:p>
          <a:p>
            <a:pPr lvl="1"/>
            <a:r>
              <a:rPr lang="en-US" dirty="0"/>
              <a:t>Infrastructure</a:t>
            </a:r>
          </a:p>
          <a:p>
            <a:r>
              <a:rPr lang="en-US" dirty="0"/>
              <a:t>What can we mitigate with automation?</a:t>
            </a:r>
          </a:p>
          <a:p>
            <a:pPr lvl="1"/>
            <a:r>
              <a:rPr lang="en-US" dirty="0"/>
              <a:t>Consumer-driven contract tests</a:t>
            </a:r>
          </a:p>
          <a:p>
            <a:pPr lvl="1"/>
            <a:r>
              <a:rPr lang="en-US" dirty="0"/>
              <a:t>Service virtualization and mocking</a:t>
            </a:r>
          </a:p>
          <a:p>
            <a:pPr lvl="1"/>
            <a:r>
              <a:rPr lang="en-US" dirty="0"/>
              <a:t>IAC checks</a:t>
            </a:r>
          </a:p>
        </p:txBody>
      </p:sp>
    </p:spTree>
    <p:extLst>
      <p:ext uri="{BB962C8B-B14F-4D97-AF65-F5344CB8AC3E}">
        <p14:creationId xmlns:p14="http://schemas.microsoft.com/office/powerpoint/2010/main" val="33480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ABA-00BD-4C95-943D-15FA89F2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060C-8A6D-42C6-A67A-9A058F6B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 Feeling</a:t>
            </a:r>
          </a:p>
          <a:p>
            <a:r>
              <a:rPr lang="en-US" dirty="0"/>
              <a:t>Risk = (Probability x Impact) </a:t>
            </a:r>
            <a:r>
              <a:rPr lang="en-US" dirty="0">
                <a:solidFill>
                  <a:schemeClr val="tx1"/>
                </a:solidFill>
              </a:rPr>
              <a:t>+ Dependencies</a:t>
            </a:r>
          </a:p>
          <a:p>
            <a:r>
              <a:rPr lang="en-US" dirty="0"/>
              <a:t>Value = Distinctness x Induction to Action</a:t>
            </a:r>
          </a:p>
          <a:p>
            <a:r>
              <a:rPr lang="en-US" dirty="0"/>
              <a:t>Cost Efficiency = Quickness x Ease</a:t>
            </a:r>
          </a:p>
          <a:p>
            <a:r>
              <a:rPr lang="en-US" dirty="0"/>
              <a:t>History = Similar to weak areas x Frequency of breaks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A8CA-2923-400E-8BC2-3F14C024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C021-2933-4E92-A815-E55E0BE6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Smoke checks are </a:t>
            </a:r>
            <a:r>
              <a:rPr lang="en-US" dirty="0">
                <a:solidFill>
                  <a:schemeClr val="tx1"/>
                </a:solidFill>
              </a:rPr>
              <a:t>#1</a:t>
            </a:r>
            <a:endParaRPr lang="en-US" dirty="0"/>
          </a:p>
          <a:p>
            <a:r>
              <a:rPr lang="en-US" dirty="0"/>
              <a:t>One happy path per endpoint </a:t>
            </a:r>
            <a:r>
              <a:rPr lang="en-US" dirty="0">
                <a:solidFill>
                  <a:schemeClr val="tx1"/>
                </a:solidFill>
              </a:rPr>
              <a:t>#2</a:t>
            </a:r>
          </a:p>
          <a:p>
            <a:r>
              <a:rPr lang="en-US" dirty="0"/>
              <a:t>Then prioritize by:</a:t>
            </a:r>
          </a:p>
          <a:p>
            <a:pPr lvl="1"/>
            <a:r>
              <a:rPr lang="en-US" dirty="0"/>
              <a:t>Risk score </a:t>
            </a:r>
          </a:p>
          <a:p>
            <a:pPr lvl="1"/>
            <a:r>
              <a:rPr lang="en-US" dirty="0"/>
              <a:t>then Cost Efficiency score</a:t>
            </a:r>
          </a:p>
        </p:txBody>
      </p:sp>
    </p:spTree>
    <p:extLst>
      <p:ext uri="{BB962C8B-B14F-4D97-AF65-F5344CB8AC3E}">
        <p14:creationId xmlns:p14="http://schemas.microsoft.com/office/powerpoint/2010/main" val="31817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AE4-FC5D-4A2C-A773-316A325C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the Automation Plan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1F61B3-4500-5485-56C4-8BA46B85A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48102"/>
              </p:ext>
            </p:extLst>
          </p:nvPr>
        </p:nvGraphicFramePr>
        <p:xfrm>
          <a:off x="513029" y="1308134"/>
          <a:ext cx="10957712" cy="42884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7375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4418091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90959359"/>
                    </a:ext>
                  </a:extLst>
                </a:gridCol>
                <a:gridCol w="1493821">
                  <a:extLst>
                    <a:ext uri="{9D8B030D-6E8A-4147-A177-3AD203B41FA5}">
                      <a16:colId xmlns:a16="http://schemas.microsoft.com/office/drawing/2014/main" val="3567581498"/>
                    </a:ext>
                  </a:extLst>
                </a:gridCol>
                <a:gridCol w="1403288">
                  <a:extLst>
                    <a:ext uri="{9D8B030D-6E8A-4147-A177-3AD203B41FA5}">
                      <a16:colId xmlns:a16="http://schemas.microsoft.com/office/drawing/2014/main" val="846632059"/>
                    </a:ext>
                  </a:extLst>
                </a:gridCol>
              </a:tblGrid>
              <a:tr h="484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Score</a:t>
                      </a:r>
                    </a:p>
                    <a:p>
                      <a:r>
                        <a:rPr lang="en-US" dirty="0"/>
                        <a:t>(Probability x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POST w/ all valid values -&gt; 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349171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 w/out token -&gt;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484804">
                <a:tc>
                  <a:txBody>
                    <a:bodyPr/>
                    <a:lstStyle/>
                    <a:p>
                      <a:r>
                        <a:rPr lang="en-US" dirty="0"/>
                        <a:t>Unhappy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POST w/ missing Name -&gt;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97795"/>
                  </a:ext>
                </a:extLst>
              </a:tr>
              <a:tr h="457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POST w/ invalid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dateDue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-&gt;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50283"/>
                  </a:ext>
                </a:extLst>
              </a:tr>
              <a:tr h="484804">
                <a:tc>
                  <a:txBody>
                    <a:bodyPr/>
                    <a:lstStyle/>
                    <a:p>
                      <a:r>
                        <a:rPr lang="en-US" dirty="0"/>
                        <a:t>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Response time should be &lt; 50ms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3491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65624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accent3"/>
                          </a:solidFill>
                        </a:rPr>
                        <a:t>Smoke</a:t>
                      </a:r>
                      <a:endParaRPr lang="en-US" sz="18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3"/>
                          </a:solidFill>
                        </a:rPr>
                        <a:t>N/A – not done on POST calls</a:t>
                      </a:r>
                      <a:endParaRPr lang="en-US" sz="18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576CDE7-2A84-456C-5BDA-C366DDF4D5F6}"/>
              </a:ext>
            </a:extLst>
          </p:cNvPr>
          <p:cNvSpPr/>
          <p:nvPr/>
        </p:nvSpPr>
        <p:spPr>
          <a:xfrm>
            <a:off x="10129319" y="4092689"/>
            <a:ext cx="199176" cy="199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89A37-ADD8-62CE-7615-CCA8D53CF89A}"/>
              </a:ext>
            </a:extLst>
          </p:cNvPr>
          <p:cNvSpPr/>
          <p:nvPr/>
        </p:nvSpPr>
        <p:spPr>
          <a:xfrm>
            <a:off x="10129319" y="2263367"/>
            <a:ext cx="199176" cy="313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A504771-D0D1-A56D-B510-2B3DF18D3CDD}"/>
              </a:ext>
            </a:extLst>
          </p:cNvPr>
          <p:cNvSpPr/>
          <p:nvPr/>
        </p:nvSpPr>
        <p:spPr>
          <a:xfrm rot="18125196">
            <a:off x="9284128" y="1529425"/>
            <a:ext cx="715107" cy="937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FE7270C-13D9-091E-B9F6-96B58FD89361}"/>
              </a:ext>
            </a:extLst>
          </p:cNvPr>
          <p:cNvSpPr/>
          <p:nvPr/>
        </p:nvSpPr>
        <p:spPr>
          <a:xfrm rot="18125196">
            <a:off x="5815142" y="3506461"/>
            <a:ext cx="715107" cy="937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08B7DF3-DA0B-A5CE-6E56-15732A079738}"/>
              </a:ext>
            </a:extLst>
          </p:cNvPr>
          <p:cNvSpPr/>
          <p:nvPr/>
        </p:nvSpPr>
        <p:spPr>
          <a:xfrm rot="18125196">
            <a:off x="7861225" y="3500817"/>
            <a:ext cx="715107" cy="937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18A-65C5-0FAB-8F1E-B5464CC4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(Simple) Prioritized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743BD-C912-4F10-22D1-FA996B06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04249"/>
              </p:ext>
            </p:extLst>
          </p:nvPr>
        </p:nvGraphicFramePr>
        <p:xfrm>
          <a:off x="914400" y="1756372"/>
          <a:ext cx="9969910" cy="40794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61652">
                  <a:extLst>
                    <a:ext uri="{9D8B030D-6E8A-4147-A177-3AD203B41FA5}">
                      <a16:colId xmlns:a16="http://schemas.microsoft.com/office/drawing/2014/main" val="3930048030"/>
                    </a:ext>
                  </a:extLst>
                </a:gridCol>
                <a:gridCol w="1035022">
                  <a:extLst>
                    <a:ext uri="{9D8B030D-6E8A-4147-A177-3AD203B41FA5}">
                      <a16:colId xmlns:a16="http://schemas.microsoft.com/office/drawing/2014/main" val="2409492512"/>
                    </a:ext>
                  </a:extLst>
                </a:gridCol>
                <a:gridCol w="1216565">
                  <a:extLst>
                    <a:ext uri="{9D8B030D-6E8A-4147-A177-3AD203B41FA5}">
                      <a16:colId xmlns:a16="http://schemas.microsoft.com/office/drawing/2014/main" val="3354935836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99778007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2620715598"/>
                    </a:ext>
                  </a:extLst>
                </a:gridCol>
              </a:tblGrid>
              <a:tr h="55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6509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GET -&gt; 200 OK, &gt;1 item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0402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POST w/ all valid values -&gt; 201 Created and ID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75011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GET w/ valid ID -&gt; 200 OK, 1 item returned w/ same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1576"/>
                  </a:ext>
                </a:extLst>
              </a:tr>
              <a:tr h="557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PUT w/ valid ID and all valid values -&gt; 204 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26811"/>
                  </a:ext>
                </a:extLst>
              </a:tr>
              <a:tr h="96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 DELETE w/ valid ID -&gt; 204 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948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4EDA6-C9EC-B72E-E5E4-37097344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Automation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BE26-ECC4-47F4-DBF7-8BB4FA65A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5A53-305A-FDCE-945C-0B18C2EE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5C20-F054-9A4B-8A79-DDECE204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where the automation code will live</a:t>
            </a:r>
          </a:p>
          <a:p>
            <a:r>
              <a:rPr lang="en-US" dirty="0"/>
              <a:t>Create </a:t>
            </a:r>
            <a:r>
              <a:rPr lang="en-US" dirty="0" err="1"/>
              <a:t>NUnit</a:t>
            </a:r>
            <a:r>
              <a:rPr lang="en-US" dirty="0"/>
              <a:t> Project</a:t>
            </a:r>
          </a:p>
          <a:p>
            <a:r>
              <a:rPr lang="en-US" dirty="0"/>
              <a:t>Install </a:t>
            </a:r>
            <a:r>
              <a:rPr lang="en-US" dirty="0" err="1"/>
              <a:t>RestSharp</a:t>
            </a:r>
            <a:r>
              <a:rPr lang="en-US" dirty="0"/>
              <a:t> NuGet Package</a:t>
            </a:r>
          </a:p>
        </p:txBody>
      </p:sp>
    </p:spTree>
    <p:extLst>
      <p:ext uri="{BB962C8B-B14F-4D97-AF65-F5344CB8AC3E}">
        <p14:creationId xmlns:p14="http://schemas.microsoft.com/office/powerpoint/2010/main" val="2504430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87E-682A-6C69-8BC2-61851F71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Where the Automation Code Will Live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FB66-7E3A-33DF-C819-4997F45F3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F7B9-540C-35A3-29DD-DFFA7302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Prioritize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3A5A-F096-32B3-CD1B-4FE4A43DC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53B1-7594-43A9-9A40-2D74FAEA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codebase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63844C-E141-45C3-9530-2AC1329B8F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68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342E26-C93A-4398-B023-745316163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98E6EA-ECD5-4F90-B751-68F1B9460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DD0E28-0C86-4C23-9CEA-784AB30A5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3F42A5-B38A-4ECB-95E9-4858DF88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F10759-438F-479D-8AC0-5D74C0F0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9FE9A3-91E1-4A84-8253-8F2286D36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53B1-7594-43A9-9A40-2D74FAEA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codebase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63844C-E141-45C3-9530-2AC1329B8F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9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342E26-C93A-4398-B023-745316163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98E6EA-ECD5-4F90-B751-68F1B9460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DD0E28-0C86-4C23-9CEA-784AB30A5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3F42A5-B38A-4ECB-95E9-4858DF88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F10759-438F-479D-8AC0-5D74C0F0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9FE9A3-91E1-4A84-8253-8F2286D36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0ED-230B-47D9-B1D4-97BF0878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98CF-4C14-408F-98AC-6A703E2C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share the codebase</a:t>
            </a:r>
          </a:p>
          <a:p>
            <a:pPr lvl="1"/>
            <a:r>
              <a:rPr lang="en-US" dirty="0"/>
              <a:t>Whole team on board</a:t>
            </a:r>
          </a:p>
          <a:p>
            <a:pPr lvl="1"/>
            <a:r>
              <a:rPr lang="en-US" dirty="0"/>
              <a:t>Sharing resources in the code</a:t>
            </a:r>
          </a:p>
          <a:p>
            <a:pPr lvl="1"/>
            <a:r>
              <a:rPr lang="en-US" dirty="0"/>
              <a:t>Automation is first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7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87E-682A-6C69-8BC2-61851F71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Nunit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FB66-7E3A-33DF-C819-4997F45F3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8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Load it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E913-76F8-4740-9A86-F234A4CF2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shut down or closed your project, time to load it up again!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BA17C-E100-4942-A6AB-09153EA2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65125"/>
            <a:ext cx="3732147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1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0B5D-8A0D-025E-30A6-811B4D7E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4A9F-2DFB-C1C4-ABA9-B7BC4DA9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Project</a:t>
            </a:r>
          </a:p>
          <a:p>
            <a:pPr lvl="1"/>
            <a:r>
              <a:rPr lang="en-US" dirty="0" err="1"/>
              <a:t>NUnit</a:t>
            </a:r>
            <a:r>
              <a:rPr lang="en-US" dirty="0"/>
              <a:t> Test Project</a:t>
            </a:r>
          </a:p>
          <a:p>
            <a:pPr lvl="1"/>
            <a:r>
              <a:rPr lang="en-US" dirty="0"/>
              <a:t>Dotnet 6</a:t>
            </a:r>
          </a:p>
        </p:txBody>
      </p:sp>
    </p:spTree>
    <p:extLst>
      <p:ext uri="{BB962C8B-B14F-4D97-AF65-F5344CB8AC3E}">
        <p14:creationId xmlns:p14="http://schemas.microsoft.com/office/powerpoint/2010/main" val="1444104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87E-682A-6C69-8BC2-61851F71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RestSharp</a:t>
            </a:r>
            <a:r>
              <a:rPr lang="en-US" dirty="0"/>
              <a:t> NuGet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FB66-7E3A-33DF-C819-4997F45F3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9AD3-747A-4AB0-8DE4-F66214E8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RestSharp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1EA4-FCBD-4228-B162-D893D14B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and HTTP API Client for .NET</a:t>
            </a:r>
          </a:p>
          <a:p>
            <a:pPr lvl="1"/>
            <a:r>
              <a:rPr lang="en-US" dirty="0"/>
              <a:t>Handles requests and responses</a:t>
            </a:r>
          </a:p>
          <a:p>
            <a:r>
              <a:rPr lang="en-US" dirty="0"/>
              <a:t>Can be used in automation or 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12414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118F78-0D6D-4B43-9D0E-47CCDBF54D8A}"/>
              </a:ext>
            </a:extLst>
          </p:cNvPr>
          <p:cNvSpPr/>
          <p:nvPr/>
        </p:nvSpPr>
        <p:spPr>
          <a:xfrm>
            <a:off x="8400081" y="2541722"/>
            <a:ext cx="3192651" cy="27432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EE7330-F9D0-4B87-B062-9D1625909C3F}"/>
              </a:ext>
            </a:extLst>
          </p:cNvPr>
          <p:cNvSpPr/>
          <p:nvPr/>
        </p:nvSpPr>
        <p:spPr>
          <a:xfrm>
            <a:off x="599268" y="2541722"/>
            <a:ext cx="7103390" cy="27432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69AD3-747A-4AB0-8DE4-F66214E8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together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B12D94-1A3D-4693-87F9-690D3E070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8CFE67-9298-4F38-B90B-D5368BEEEF35}"/>
              </a:ext>
            </a:extLst>
          </p:cNvPr>
          <p:cNvSpPr txBox="1"/>
          <p:nvPr/>
        </p:nvSpPr>
        <p:spPr>
          <a:xfrm>
            <a:off x="3270143" y="4842925"/>
            <a:ext cx="232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RestSharp</a:t>
            </a:r>
            <a:endParaRPr lang="en-US" sz="2800" b="1" dirty="0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CFB7C-3400-4E7A-9956-A0064BA69E88}"/>
              </a:ext>
            </a:extLst>
          </p:cNvPr>
          <p:cNvSpPr txBox="1"/>
          <p:nvPr/>
        </p:nvSpPr>
        <p:spPr>
          <a:xfrm>
            <a:off x="9510794" y="4761702"/>
            <a:ext cx="232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Roboto" pitchFamily="2" charset="0"/>
                <a:ea typeface="Roboto" pitchFamily="2" charset="0"/>
              </a:rPr>
              <a:t>NUnit</a:t>
            </a:r>
            <a:endParaRPr lang="en-US" sz="2800" b="1" dirty="0">
              <a:solidFill>
                <a:schemeClr val="tx2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580C-07F9-C0A7-3840-ABE9FF88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945E-5D86-E542-1DC6-5F38C98D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NuGet Package</a:t>
            </a:r>
          </a:p>
          <a:p>
            <a:pPr lvl="1"/>
            <a:r>
              <a:rPr lang="en-US" dirty="0" err="1"/>
              <a:t>RestSharp</a:t>
            </a:r>
            <a:r>
              <a:rPr lang="en-US" dirty="0"/>
              <a:t> – Latest version (108)</a:t>
            </a:r>
          </a:p>
        </p:txBody>
      </p:sp>
    </p:spTree>
    <p:extLst>
      <p:ext uri="{BB962C8B-B14F-4D97-AF65-F5344CB8AC3E}">
        <p14:creationId xmlns:p14="http://schemas.microsoft.com/office/powerpoint/2010/main" val="231012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C396B72-FAA2-7C45-8578-5B1C92EFE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4" y="150982"/>
            <a:ext cx="8228752" cy="58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7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4B17-D499-2C91-61D8-ADEEC2D2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 Simple GET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F35A-7358-D3F5-2083-B01F3DD98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4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580C-07F9-C0A7-3840-ABE9FF88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945E-5D86-E542-1DC6-5F38C98D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Rename Class</a:t>
            </a:r>
          </a:p>
          <a:p>
            <a:r>
              <a:rPr lang="en-US" dirty="0" err="1"/>
              <a:t>TestFixture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Using statement</a:t>
            </a:r>
          </a:p>
          <a:p>
            <a:r>
              <a:rPr lang="en-US" dirty="0"/>
              <a:t>Test method w/ Test attribute</a:t>
            </a:r>
          </a:p>
          <a:p>
            <a:pPr lvl="1"/>
            <a:r>
              <a:rPr lang="en-US" dirty="0"/>
              <a:t>Public async task</a:t>
            </a:r>
          </a:p>
          <a:p>
            <a:r>
              <a:rPr lang="en-US" dirty="0"/>
              <a:t>AAA</a:t>
            </a:r>
          </a:p>
          <a:p>
            <a:r>
              <a:rPr lang="en-US" dirty="0"/>
              <a:t>Client</a:t>
            </a:r>
          </a:p>
          <a:p>
            <a:r>
              <a:rPr lang="en-US" dirty="0"/>
              <a:t>Request</a:t>
            </a:r>
          </a:p>
          <a:p>
            <a:r>
              <a:rPr lang="en-US" dirty="0"/>
              <a:t>Execute request</a:t>
            </a:r>
          </a:p>
          <a:p>
            <a:r>
              <a:rPr lang="en-US" dirty="0"/>
              <a:t>Assert</a:t>
            </a:r>
          </a:p>
          <a:p>
            <a:r>
              <a:rPr lang="en-US" dirty="0"/>
              <a:t>Run Without Debugging</a:t>
            </a:r>
          </a:p>
          <a:p>
            <a:r>
              <a:rPr lang="en-US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371683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4B17-D499-2C91-61D8-ADEEC2D2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 GET All Items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F35A-7358-D3F5-2083-B01F3DD98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Deserialization, too!</a:t>
            </a:r>
          </a:p>
        </p:txBody>
      </p:sp>
    </p:spTree>
    <p:extLst>
      <p:ext uri="{BB962C8B-B14F-4D97-AF65-F5344CB8AC3E}">
        <p14:creationId xmlns:p14="http://schemas.microsoft.com/office/powerpoint/2010/main" val="192883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deserialization?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55E0-2C34-46EE-9347-8E75D3D99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778631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4C02-FAE6-4486-B37D-5AF9DA92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DB0A-0E50-47A1-A5D3-B4922DDD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Taking data from a JSON (or other) response and turning it into an object the code can work with</a:t>
            </a:r>
          </a:p>
        </p:txBody>
      </p:sp>
    </p:spTree>
    <p:extLst>
      <p:ext uri="{BB962C8B-B14F-4D97-AF65-F5344CB8AC3E}">
        <p14:creationId xmlns:p14="http://schemas.microsoft.com/office/powerpoint/2010/main" val="262515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8BD74-0CB8-43ED-A6E3-31AE022A7328}"/>
              </a:ext>
            </a:extLst>
          </p:cNvPr>
          <p:cNvSpPr txBox="1"/>
          <p:nvPr/>
        </p:nvSpPr>
        <p:spPr>
          <a:xfrm>
            <a:off x="1308156" y="1647328"/>
            <a:ext cx="3774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“Id”: 10,</a:t>
            </a:r>
          </a:p>
          <a:p>
            <a:r>
              <a:rPr lang="en-US" dirty="0"/>
              <a:t> “Name”: “mow lawn”,</a:t>
            </a:r>
          </a:p>
          <a:p>
            <a:r>
              <a:rPr lang="en-US" dirty="0"/>
              <a:t> “</a:t>
            </a:r>
            <a:r>
              <a:rPr lang="en-US" dirty="0" err="1"/>
              <a:t>DateDue</a:t>
            </a:r>
            <a:r>
              <a:rPr lang="en-US" dirty="0"/>
              <a:t>”: “2018-26-06T00:00:00”,</a:t>
            </a:r>
          </a:p>
          <a:p>
            <a:r>
              <a:rPr lang="en-US" dirty="0"/>
              <a:t> “</a:t>
            </a:r>
            <a:r>
              <a:rPr lang="en-US" dirty="0" err="1"/>
              <a:t>IsCompleted</a:t>
            </a:r>
            <a:r>
              <a:rPr lang="en-US" dirty="0"/>
              <a:t>”: false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E5736F1-16DD-40E5-B325-F2805CB11E04}"/>
              </a:ext>
            </a:extLst>
          </p:cNvPr>
          <p:cNvSpPr/>
          <p:nvPr/>
        </p:nvSpPr>
        <p:spPr>
          <a:xfrm>
            <a:off x="6732608" y="1530623"/>
            <a:ext cx="1956391" cy="22647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TodoItem</a:t>
            </a:r>
            <a:endParaRPr lang="en-US" dirty="0"/>
          </a:p>
          <a:p>
            <a:r>
              <a:rPr lang="en-US" dirty="0"/>
              <a:t>Id: 10</a:t>
            </a:r>
          </a:p>
          <a:p>
            <a:r>
              <a:rPr lang="en-US" dirty="0"/>
              <a:t>Name: mow lawn</a:t>
            </a:r>
          </a:p>
          <a:p>
            <a:r>
              <a:rPr lang="en-US" dirty="0" err="1"/>
              <a:t>DateDue</a:t>
            </a:r>
            <a:r>
              <a:rPr lang="en-US" dirty="0"/>
              <a:t>: 6/26/18</a:t>
            </a:r>
          </a:p>
          <a:p>
            <a:r>
              <a:rPr lang="en-US" dirty="0" err="1"/>
              <a:t>IsCompleted</a:t>
            </a:r>
            <a:r>
              <a:rPr lang="en-US" dirty="0"/>
              <a:t>: false</a:t>
            </a:r>
          </a:p>
          <a:p>
            <a:pPr algn="ctr"/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1E6F130-DD14-4E3F-BAF6-250318BA01F7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5394767" y="-668708"/>
            <a:ext cx="116705" cy="4515369"/>
          </a:xfrm>
          <a:prstGeom prst="curvedConnector3">
            <a:avLst>
              <a:gd name="adj1" fmla="val 2958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C83717-A70A-4F81-82E6-749E7E7BA384}"/>
              </a:ext>
            </a:extLst>
          </p:cNvPr>
          <p:cNvSpPr txBox="1"/>
          <p:nvPr/>
        </p:nvSpPr>
        <p:spPr>
          <a:xfrm>
            <a:off x="6448926" y="4427621"/>
            <a:ext cx="381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TodoItem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1CA00-A507-4279-8651-554946B26292}"/>
              </a:ext>
            </a:extLst>
          </p:cNvPr>
          <p:cNvSpPr txBox="1"/>
          <p:nvPr/>
        </p:nvSpPr>
        <p:spPr>
          <a:xfrm>
            <a:off x="6448926" y="4427695"/>
            <a:ext cx="381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TodoItem</a:t>
            </a:r>
            <a:r>
              <a:rPr lang="en-US" sz="2800" dirty="0"/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2AAA26-6A2D-4C14-B86B-0A4D605E934C}"/>
              </a:ext>
            </a:extLst>
          </p:cNvPr>
          <p:cNvSpPr txBox="1"/>
          <p:nvPr/>
        </p:nvSpPr>
        <p:spPr>
          <a:xfrm>
            <a:off x="6448926" y="4427547"/>
            <a:ext cx="381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TodoItem.</a:t>
            </a:r>
            <a:r>
              <a:rPr lang="en-US" sz="2800" dirty="0" err="1">
                <a:solidFill>
                  <a:schemeClr val="tx2"/>
                </a:solidFill>
              </a:rPr>
              <a:t>IsCompleted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9B6C0-9AAE-499B-B2C1-B56C83967339}"/>
              </a:ext>
            </a:extLst>
          </p:cNvPr>
          <p:cNvSpPr txBox="1"/>
          <p:nvPr/>
        </p:nvSpPr>
        <p:spPr>
          <a:xfrm>
            <a:off x="641686" y="4411505"/>
            <a:ext cx="51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string[] response = </a:t>
            </a:r>
            <a:r>
              <a:rPr lang="en-US" sz="2000" dirty="0" err="1">
                <a:solidFill>
                  <a:schemeClr val="tx2"/>
                </a:solidFill>
              </a:rPr>
              <a:t>object.Split</a:t>
            </a:r>
            <a:r>
              <a:rPr lang="en-US" sz="2000" dirty="0">
                <a:solidFill>
                  <a:schemeClr val="tx2"/>
                </a:solidFill>
              </a:rPr>
              <a:t>(‘,’);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string </a:t>
            </a:r>
            <a:r>
              <a:rPr lang="en-US" sz="2000" dirty="0" err="1">
                <a:solidFill>
                  <a:schemeClr val="tx2"/>
                </a:solidFill>
              </a:rPr>
              <a:t>isCompleted</a:t>
            </a:r>
            <a:r>
              <a:rPr lang="en-US" sz="2000" dirty="0">
                <a:solidFill>
                  <a:schemeClr val="tx2"/>
                </a:solidFill>
              </a:rPr>
              <a:t> = response[3].Substring(14);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5AD4-9A1E-4F80-99FC-1DF8CE2D08E7}"/>
              </a:ext>
            </a:extLst>
          </p:cNvPr>
          <p:cNvSpPr txBox="1"/>
          <p:nvPr/>
        </p:nvSpPr>
        <p:spPr>
          <a:xfrm>
            <a:off x="1308156" y="771853"/>
            <a:ext cx="235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"/>
              </a:rPr>
              <a:t>Json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5E9F6-084C-484C-95AF-C1EBBB0B244D}"/>
              </a:ext>
            </a:extLst>
          </p:cNvPr>
          <p:cNvSpPr txBox="1"/>
          <p:nvPr/>
        </p:nvSpPr>
        <p:spPr>
          <a:xfrm>
            <a:off x="6748651" y="746891"/>
            <a:ext cx="235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"/>
              </a:rPr>
              <a:t>C#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2F544C-CC82-48AC-90FF-3F917F8B2947}"/>
              </a:ext>
            </a:extLst>
          </p:cNvPr>
          <p:cNvSpPr/>
          <p:nvPr/>
        </p:nvSpPr>
        <p:spPr>
          <a:xfrm>
            <a:off x="1010653" y="1233518"/>
            <a:ext cx="4072061" cy="28572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1A4DB-EF27-434B-8F24-7AFBDF5504A4}"/>
              </a:ext>
            </a:extLst>
          </p:cNvPr>
          <p:cNvSpPr/>
          <p:nvPr/>
        </p:nvSpPr>
        <p:spPr>
          <a:xfrm>
            <a:off x="5891715" y="1233517"/>
            <a:ext cx="4072061" cy="28572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build="allAtOnce"/>
      <p:bldP spid="9" grpId="0" build="allAtOnce"/>
      <p:bldP spid="5" grpId="0"/>
      <p:bldP spid="12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DA5D-E1B0-4952-BC6B-F4D1FF6F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deserialization?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0294-DFB2-4CC4-BF8F-1939B100F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8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9B6C0-9AAE-499B-B2C1-B56C83967339}"/>
              </a:ext>
            </a:extLst>
          </p:cNvPr>
          <p:cNvSpPr txBox="1"/>
          <p:nvPr/>
        </p:nvSpPr>
        <p:spPr>
          <a:xfrm>
            <a:off x="561475" y="887506"/>
            <a:ext cx="51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string[] response = </a:t>
            </a:r>
            <a:r>
              <a:rPr lang="en-US" sz="2000" dirty="0" err="1">
                <a:solidFill>
                  <a:schemeClr val="tx2"/>
                </a:solidFill>
              </a:rPr>
              <a:t>object.Split</a:t>
            </a:r>
            <a:r>
              <a:rPr lang="en-US" sz="2000" dirty="0">
                <a:solidFill>
                  <a:schemeClr val="tx2"/>
                </a:solidFill>
              </a:rPr>
              <a:t>(‘,’);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string </a:t>
            </a:r>
            <a:r>
              <a:rPr lang="en-US" sz="2000" dirty="0" err="1">
                <a:solidFill>
                  <a:schemeClr val="tx2"/>
                </a:solidFill>
              </a:rPr>
              <a:t>isCompleted</a:t>
            </a:r>
            <a:r>
              <a:rPr lang="en-US" sz="2000" dirty="0">
                <a:solidFill>
                  <a:schemeClr val="tx2"/>
                </a:solidFill>
              </a:rPr>
              <a:t> = response[3].Substring(14);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8B4D9F-CE4F-4418-943D-F0245ECB499D}"/>
              </a:ext>
            </a:extLst>
          </p:cNvPr>
          <p:cNvSpPr txBox="1">
            <a:spLocks/>
          </p:cNvSpPr>
          <p:nvPr/>
        </p:nvSpPr>
        <p:spPr>
          <a:xfrm>
            <a:off x="561475" y="2711353"/>
            <a:ext cx="10515600" cy="3259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b="1" kern="1200" spc="30" baseline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1" kern="1200" spc="30" baseline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 kern="1200" spc="30" baseline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 spc="30" baseline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 spc="30" baseline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properties are in a different order?</a:t>
            </a:r>
          </a:p>
          <a:p>
            <a:r>
              <a:rPr lang="en-US" dirty="0"/>
              <a:t>What if a new property is added?</a:t>
            </a:r>
          </a:p>
          <a:p>
            <a:r>
              <a:rPr lang="en-US" dirty="0"/>
              <a:t>Everything is a string</a:t>
            </a:r>
          </a:p>
          <a:p>
            <a:pPr lvl="1"/>
            <a:r>
              <a:rPr lang="en-US" dirty="0"/>
              <a:t>“false” vs false</a:t>
            </a:r>
          </a:p>
          <a:p>
            <a:r>
              <a:rPr lang="en-US" dirty="0"/>
              <a:t>Maintenance headache!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E75FD-D930-4383-872E-DE37605176B9}"/>
              </a:ext>
            </a:extLst>
          </p:cNvPr>
          <p:cNvSpPr txBox="1"/>
          <p:nvPr/>
        </p:nvSpPr>
        <p:spPr>
          <a:xfrm>
            <a:off x="561475" y="897668"/>
            <a:ext cx="7555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string[] response = </a:t>
            </a:r>
            <a:r>
              <a:rPr lang="en-US" sz="2000" dirty="0" err="1">
                <a:solidFill>
                  <a:schemeClr val="tx2"/>
                </a:solidFill>
              </a:rPr>
              <a:t>object.Split</a:t>
            </a:r>
            <a:r>
              <a:rPr lang="en-US" sz="2000" dirty="0">
                <a:solidFill>
                  <a:schemeClr val="tx2"/>
                </a:solidFill>
              </a:rPr>
              <a:t>(‘,’);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bool  </a:t>
            </a:r>
            <a:r>
              <a:rPr lang="en-US" sz="2000" dirty="0" err="1">
                <a:solidFill>
                  <a:schemeClr val="tx2"/>
                </a:solidFill>
              </a:rPr>
              <a:t>isCompleted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Convert.ToBoolean</a:t>
            </a:r>
            <a:r>
              <a:rPr lang="en-US" sz="2000" dirty="0">
                <a:solidFill>
                  <a:schemeClr val="tx2"/>
                </a:solidFill>
              </a:rPr>
              <a:t>(response[3].Substring(14));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int id = Convert.ToInt64(response[0].Substring(6));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string name = response[1].Substring(9));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DateTime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dateDue</a:t>
            </a:r>
            <a:r>
              <a:rPr lang="en-US" sz="2000" dirty="0">
                <a:solidFill>
                  <a:schemeClr val="tx2"/>
                </a:solidFill>
              </a:rPr>
              <a:t> = </a:t>
            </a:r>
            <a:r>
              <a:rPr lang="en-US" sz="2000" dirty="0" err="1">
                <a:solidFill>
                  <a:schemeClr val="tx2"/>
                </a:solidFill>
              </a:rPr>
              <a:t>Convert.ToDateTime</a:t>
            </a:r>
            <a:r>
              <a:rPr lang="en-US" sz="2000" dirty="0">
                <a:solidFill>
                  <a:schemeClr val="tx2"/>
                </a:solidFill>
              </a:rPr>
              <a:t>(response[2].Substring(11));</a:t>
            </a:r>
          </a:p>
        </p:txBody>
      </p:sp>
    </p:spTree>
    <p:extLst>
      <p:ext uri="{BB962C8B-B14F-4D97-AF65-F5344CB8AC3E}">
        <p14:creationId xmlns:p14="http://schemas.microsoft.com/office/powerpoint/2010/main" val="19532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0291-4654-4E01-8C6D-5DAE1F4F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automation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4F0D-5E22-4858-ADDE-338D8C661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1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73B8-ED4D-42A8-AE49-4FEEE4E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BC1C-8ED9-4039-A7CE-1F111DE9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used for requests and responses in an API</a:t>
            </a:r>
          </a:p>
          <a:p>
            <a:r>
              <a:rPr lang="en-US" dirty="0"/>
              <a:t>Code uses models to determine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Data types expected</a:t>
            </a:r>
          </a:p>
          <a:p>
            <a:pPr lvl="1"/>
            <a:r>
              <a:rPr lang="en-US" dirty="0"/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8073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BA17-C8B1-4283-85B9-DDC8B28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7DB8-9D3B-4FE3-A40D-D4C57213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Each endpoint/method combo w/ happy path input</a:t>
            </a:r>
          </a:p>
          <a:p>
            <a:pPr fontAlgn="base"/>
            <a:r>
              <a:rPr lang="en-US" b="0" dirty="0"/>
              <a:t>Sending only required fields </a:t>
            </a:r>
          </a:p>
          <a:p>
            <a:pPr fontAlgn="base"/>
            <a:r>
              <a:rPr lang="en-US" b="0" dirty="0"/>
              <a:t>Boundary</a:t>
            </a:r>
          </a:p>
          <a:p>
            <a:pPr fontAlgn="base"/>
            <a:r>
              <a:rPr lang="en-US" b="0" dirty="0"/>
              <a:t>Lifecycle of an object to catch issues with concurrency or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our 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1878033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values in the response body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55E0-2C34-46EE-9347-8E75D3D99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0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single item request</a:t>
            </a:r>
          </a:p>
          <a:p>
            <a:r>
              <a:rPr lang="en-US" dirty="0"/>
              <a:t>Execute w/ deserialization</a:t>
            </a:r>
          </a:p>
          <a:p>
            <a:r>
              <a:rPr lang="en-US" dirty="0"/>
              <a:t>Assert on a value in the response</a:t>
            </a:r>
          </a:p>
          <a:p>
            <a:r>
              <a:rPr lang="en-US"/>
              <a:t>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405B-B349-3191-8CFD-6DB102CB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344F-A6B5-8BF3-2312-870D8F866D8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Copy/paste too much! Pull some things out to make adding more tests simple</a:t>
            </a:r>
          </a:p>
          <a:p>
            <a:r>
              <a:rPr lang="en-US" dirty="0"/>
              <a:t>Pull out API call to a separate method</a:t>
            </a:r>
          </a:p>
        </p:txBody>
      </p:sp>
    </p:spTree>
    <p:extLst>
      <p:ext uri="{BB962C8B-B14F-4D97-AF65-F5344CB8AC3E}">
        <p14:creationId xmlns:p14="http://schemas.microsoft.com/office/powerpoint/2010/main" val="648260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4B17-D499-2C91-61D8-ADEEC2D2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 POST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F35A-7358-D3F5-2083-B01F3DD98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Serialization, too!</a:t>
            </a:r>
          </a:p>
        </p:txBody>
      </p:sp>
    </p:spTree>
    <p:extLst>
      <p:ext uri="{BB962C8B-B14F-4D97-AF65-F5344CB8AC3E}">
        <p14:creationId xmlns:p14="http://schemas.microsoft.com/office/powerpoint/2010/main" val="701400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serialization?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33B76-A6E1-40AE-A323-8A85CB2E7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0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4C02-FAE6-4486-B37D-5AF9DA92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DB0A-0E50-47A1-A5D3-B4922DDD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Taking an object and transforming it into a JSON string that can be understood by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3589346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8BD74-0CB8-43ED-A6E3-31AE022A7328}"/>
              </a:ext>
            </a:extLst>
          </p:cNvPr>
          <p:cNvSpPr txBox="1"/>
          <p:nvPr/>
        </p:nvSpPr>
        <p:spPr>
          <a:xfrm>
            <a:off x="6757980" y="1652173"/>
            <a:ext cx="3774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“Id”: 10,</a:t>
            </a:r>
          </a:p>
          <a:p>
            <a:r>
              <a:rPr lang="en-US" dirty="0"/>
              <a:t> “Name”: “mow lawn”,</a:t>
            </a:r>
          </a:p>
          <a:p>
            <a:r>
              <a:rPr lang="en-US" dirty="0"/>
              <a:t> “</a:t>
            </a:r>
            <a:r>
              <a:rPr lang="en-US" dirty="0" err="1"/>
              <a:t>DateDue</a:t>
            </a:r>
            <a:r>
              <a:rPr lang="en-US" dirty="0"/>
              <a:t>”: “2018-26-06T00:00:00”,</a:t>
            </a:r>
          </a:p>
          <a:p>
            <a:r>
              <a:rPr lang="en-US" dirty="0"/>
              <a:t> “</a:t>
            </a:r>
            <a:r>
              <a:rPr lang="en-US" dirty="0" err="1"/>
              <a:t>IsCompleted</a:t>
            </a:r>
            <a:r>
              <a:rPr lang="en-US" dirty="0"/>
              <a:t>”: false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E5736F1-16DD-40E5-B325-F2805CB11E04}"/>
              </a:ext>
            </a:extLst>
          </p:cNvPr>
          <p:cNvSpPr/>
          <p:nvPr/>
        </p:nvSpPr>
        <p:spPr>
          <a:xfrm>
            <a:off x="1769295" y="1530623"/>
            <a:ext cx="1956391" cy="22647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TodoItem</a:t>
            </a:r>
            <a:endParaRPr lang="en-US" dirty="0"/>
          </a:p>
          <a:p>
            <a:r>
              <a:rPr lang="en-US" dirty="0"/>
              <a:t>Id: 10</a:t>
            </a:r>
          </a:p>
          <a:p>
            <a:r>
              <a:rPr lang="en-US" dirty="0"/>
              <a:t>Name: mow lawn</a:t>
            </a:r>
          </a:p>
          <a:p>
            <a:r>
              <a:rPr lang="en-US" dirty="0" err="1"/>
              <a:t>DateDue</a:t>
            </a:r>
            <a:r>
              <a:rPr lang="en-US" dirty="0"/>
              <a:t>: 6/26/18</a:t>
            </a:r>
          </a:p>
          <a:p>
            <a:r>
              <a:rPr lang="en-US" dirty="0" err="1"/>
              <a:t>IsCompleted</a:t>
            </a:r>
            <a:r>
              <a:rPr lang="en-US" dirty="0"/>
              <a:t>: false</a:t>
            </a:r>
          </a:p>
          <a:p>
            <a:pPr algn="ctr"/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1E6F130-DD14-4E3F-BAF6-250318BA01F7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>
            <a:off x="5635600" y="-1357486"/>
            <a:ext cx="121550" cy="5897768"/>
          </a:xfrm>
          <a:prstGeom prst="curvedConnector3">
            <a:avLst>
              <a:gd name="adj1" fmla="val -4789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FB31A-2086-41CC-B67C-3860B4ADBC36}"/>
              </a:ext>
            </a:extLst>
          </p:cNvPr>
          <p:cNvSpPr txBox="1"/>
          <p:nvPr/>
        </p:nvSpPr>
        <p:spPr>
          <a:xfrm>
            <a:off x="1769295" y="556826"/>
            <a:ext cx="235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"/>
              </a:rPr>
              <a:t>C#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EBA0EF-14CF-4AB3-9AB6-CC99E44FB1E1}"/>
              </a:ext>
            </a:extLst>
          </p:cNvPr>
          <p:cNvSpPr/>
          <p:nvPr/>
        </p:nvSpPr>
        <p:spPr>
          <a:xfrm>
            <a:off x="998873" y="1374132"/>
            <a:ext cx="4072061" cy="28572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AFFE-E630-4631-88BC-65E3416768E0}"/>
              </a:ext>
            </a:extLst>
          </p:cNvPr>
          <p:cNvSpPr txBox="1"/>
          <p:nvPr/>
        </p:nvSpPr>
        <p:spPr>
          <a:xfrm>
            <a:off x="7358340" y="577923"/>
            <a:ext cx="235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"/>
              </a:rPr>
              <a:t>Json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0E5FCA-9974-4D87-B56A-17EFC64F2A19}"/>
              </a:ext>
            </a:extLst>
          </p:cNvPr>
          <p:cNvSpPr/>
          <p:nvPr/>
        </p:nvSpPr>
        <p:spPr>
          <a:xfrm>
            <a:off x="6501405" y="1374132"/>
            <a:ext cx="4072061" cy="28572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HTTP Headers in </a:t>
            </a:r>
            <a:r>
              <a:rPr lang="en-US" dirty="0" err="1"/>
              <a:t>RestSharp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55E0-2C34-46EE-9347-8E75D3D99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6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67D1-873A-4388-884C-A26BB733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BFCA-8FAF-44D0-8CD7-AB9069FE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pass additional information between client and server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Metadata about the data being sent</a:t>
            </a:r>
          </a:p>
          <a:p>
            <a:pPr lvl="1"/>
            <a:r>
              <a:rPr lang="en-US" dirty="0"/>
              <a:t>Message body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BA01-8FF9-4838-B97D-B4B5356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4711-E453-42C6-AF7A-8C07D543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Authorization and authentication checks</a:t>
            </a:r>
          </a:p>
          <a:p>
            <a:pPr fontAlgn="base"/>
            <a:r>
              <a:rPr lang="en-US" b="0" dirty="0"/>
              <a:t>What roles can access which endpoints and methods</a:t>
            </a:r>
          </a:p>
          <a:p>
            <a:pPr fontAlgn="base"/>
            <a:r>
              <a:rPr lang="en-US" b="0" dirty="0"/>
              <a:t>What happens if a token is invalid or missing?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54A5-AC00-4FBD-920D-16D58EE3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D33D-59C8-48F6-AC0C-FF3687F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Needs to know what it’s being sent</a:t>
            </a:r>
          </a:p>
          <a:p>
            <a:r>
              <a:rPr lang="en-US" dirty="0"/>
              <a:t>For JSON data:</a:t>
            </a:r>
          </a:p>
          <a:p>
            <a:pPr lvl="1"/>
            <a:r>
              <a:rPr lang="en-US" dirty="0"/>
              <a:t>Content-type: 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35664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09E4-FE39-49CE-B14D-8F45278B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BC48-B3D7-48FF-BBB2-9A593157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API with your credentials to “prove” your identity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NTLM</a:t>
            </a:r>
          </a:p>
          <a:p>
            <a:pPr lvl="1"/>
            <a:r>
              <a:rPr lang="en-US" dirty="0"/>
              <a:t>JWT</a:t>
            </a:r>
          </a:p>
          <a:p>
            <a:pPr lvl="1"/>
            <a:r>
              <a:rPr lang="en-US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828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4F92-1C08-4B94-A1D8-11D41E1D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the </a:t>
            </a:r>
            <a:r>
              <a:rPr lang="en-US" dirty="0" err="1"/>
              <a:t>TodoAPI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FBD2-1092-42A2-93E8-FBB72048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“Token required”</a:t>
            </a:r>
          </a:p>
          <a:p>
            <a:r>
              <a:rPr lang="en-US" dirty="0" err="1"/>
              <a:t>CanAccess</a:t>
            </a:r>
            <a:r>
              <a:rPr lang="en-US" dirty="0"/>
              <a:t> header required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983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0291-4654-4E01-8C6D-5DAE1F4F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HTTP POST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4F0D-5E22-4858-ADDE-338D8C661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515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single item request</a:t>
            </a:r>
          </a:p>
          <a:p>
            <a:r>
              <a:rPr lang="en-US" dirty="0"/>
              <a:t>Create an item</a:t>
            </a:r>
          </a:p>
          <a:p>
            <a:r>
              <a:rPr lang="en-US" dirty="0"/>
              <a:t>Serialize by adding to request as </a:t>
            </a:r>
            <a:r>
              <a:rPr lang="en-US" dirty="0" err="1"/>
              <a:t>JsonBody</a:t>
            </a:r>
            <a:endParaRPr lang="en-US" dirty="0"/>
          </a:p>
          <a:p>
            <a:r>
              <a:rPr lang="en-US" dirty="0"/>
              <a:t>Set the </a:t>
            </a:r>
            <a:r>
              <a:rPr lang="en-US" dirty="0" err="1"/>
              <a:t>CanAccess</a:t>
            </a:r>
            <a:r>
              <a:rPr lang="en-US" dirty="0"/>
              <a:t> header</a:t>
            </a:r>
          </a:p>
          <a:p>
            <a:r>
              <a:rPr lang="en-US" dirty="0"/>
              <a:t>Assert on response code</a:t>
            </a:r>
          </a:p>
          <a:p>
            <a:r>
              <a:rPr lang="en-US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3084342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405B-B349-3191-8CFD-6DB102CB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344F-A6B5-8BF3-2312-870D8F866D8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Pull out API call to a separate method</a:t>
            </a:r>
          </a:p>
          <a:p>
            <a:r>
              <a:rPr lang="en-US" dirty="0"/>
              <a:t>Make creation of an item for testing it’s own method</a:t>
            </a:r>
          </a:p>
          <a:p>
            <a:r>
              <a:rPr lang="en-US" dirty="0"/>
              <a:t>Item cleanup?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74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FFEC-7F19-230F-E89B-7F1646B4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 PUT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22CB7-9990-7931-FAC1-A8A7D2E16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95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146F-06E2-A093-5A4E-254771CD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PUT is Like a POST but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5851-10BA-7B79-E9AA-34B2FB97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an item like a POST</a:t>
            </a:r>
          </a:p>
          <a:p>
            <a:r>
              <a:rPr lang="en-US" dirty="0"/>
              <a:t>Need item to already exist (ID)</a:t>
            </a:r>
          </a:p>
          <a:p>
            <a:r>
              <a:rPr lang="en-US" dirty="0"/>
              <a:t>PUT completely replaces the item</a:t>
            </a:r>
          </a:p>
        </p:txBody>
      </p:sp>
    </p:spTree>
    <p:extLst>
      <p:ext uri="{BB962C8B-B14F-4D97-AF65-F5344CB8AC3E}">
        <p14:creationId xmlns:p14="http://schemas.microsoft.com/office/powerpoint/2010/main" val="2267166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item request</a:t>
            </a:r>
          </a:p>
          <a:p>
            <a:r>
              <a:rPr lang="en-US" dirty="0"/>
              <a:t>Which item?</a:t>
            </a:r>
          </a:p>
          <a:p>
            <a:r>
              <a:rPr lang="en-US" dirty="0"/>
              <a:t>Create an item</a:t>
            </a:r>
          </a:p>
          <a:p>
            <a:r>
              <a:rPr lang="en-US" dirty="0"/>
              <a:t>Serialize by adding to request as </a:t>
            </a:r>
            <a:r>
              <a:rPr lang="en-US" dirty="0" err="1"/>
              <a:t>JsonBody</a:t>
            </a:r>
            <a:endParaRPr lang="en-US" dirty="0"/>
          </a:p>
          <a:p>
            <a:r>
              <a:rPr lang="en-US" dirty="0"/>
              <a:t>Set the </a:t>
            </a:r>
            <a:r>
              <a:rPr lang="en-US" dirty="0" err="1"/>
              <a:t>CanAccess</a:t>
            </a:r>
            <a:r>
              <a:rPr lang="en-US" dirty="0"/>
              <a:t> header</a:t>
            </a:r>
          </a:p>
          <a:p>
            <a:r>
              <a:rPr lang="en-US" dirty="0"/>
              <a:t>Assert on response code</a:t>
            </a:r>
          </a:p>
          <a:p>
            <a:r>
              <a:rPr lang="en-US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2066369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002B-F1E6-6D59-44FD-554593AC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E7F2-812F-F707-93E6-57A2BBB6B28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Pull out API call to a separate method</a:t>
            </a:r>
          </a:p>
          <a:p>
            <a:r>
              <a:rPr lang="en-US" dirty="0"/>
              <a:t>Create a new item</a:t>
            </a:r>
          </a:p>
          <a:p>
            <a:r>
              <a:rPr lang="en-US" dirty="0"/>
              <a:t>Parameterization to make adding more PUT tests easy</a:t>
            </a:r>
          </a:p>
        </p:txBody>
      </p:sp>
    </p:spTree>
    <p:extLst>
      <p:ext uri="{BB962C8B-B14F-4D97-AF65-F5344CB8AC3E}">
        <p14:creationId xmlns:p14="http://schemas.microsoft.com/office/powerpoint/2010/main" val="268557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D656-1740-432F-AE4F-513730AF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Unhappy Path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CD24-06B9-4B1B-AB8C-CA2E23B8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Missing required fields</a:t>
            </a:r>
          </a:p>
          <a:p>
            <a:pPr fontAlgn="base"/>
            <a:r>
              <a:rPr lang="en-US" b="0" dirty="0"/>
              <a:t>Invalid data/incomplete requests</a:t>
            </a:r>
          </a:p>
          <a:p>
            <a:pPr fontAlgn="base"/>
            <a:r>
              <a:rPr lang="en-US" b="0" dirty="0"/>
              <a:t>Intentionally requesting/deleting items that do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4B17-D499-2C91-61D8-ADEEC2D2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a DELETE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F35A-7358-D3F5-2083-B01F3DD98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06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146F-06E2-A093-5A4E-254771CD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Data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5851-10BA-7B79-E9AA-34B2FB97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item to already exist (ID)</a:t>
            </a:r>
          </a:p>
          <a:p>
            <a:r>
              <a:rPr lang="en-US" dirty="0"/>
              <a:t>DELETE will completely remove the item so be careful!</a:t>
            </a:r>
          </a:p>
        </p:txBody>
      </p:sp>
    </p:spTree>
    <p:extLst>
      <p:ext uri="{BB962C8B-B14F-4D97-AF65-F5344CB8AC3E}">
        <p14:creationId xmlns:p14="http://schemas.microsoft.com/office/powerpoint/2010/main" val="1240194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item request</a:t>
            </a:r>
          </a:p>
          <a:p>
            <a:r>
              <a:rPr lang="en-US" dirty="0"/>
              <a:t>Which item?</a:t>
            </a:r>
          </a:p>
          <a:p>
            <a:r>
              <a:rPr lang="en-US" dirty="0"/>
              <a:t>Set the </a:t>
            </a:r>
            <a:r>
              <a:rPr lang="en-US" dirty="0" err="1"/>
              <a:t>CanAccess</a:t>
            </a:r>
            <a:r>
              <a:rPr lang="en-US" dirty="0"/>
              <a:t> header</a:t>
            </a:r>
          </a:p>
          <a:p>
            <a:r>
              <a:rPr lang="en-US" dirty="0"/>
              <a:t>Assert on response code</a:t>
            </a:r>
          </a:p>
          <a:p>
            <a:r>
              <a:rPr lang="en-US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549197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002B-F1E6-6D59-44FD-554593AC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E7F2-812F-F707-93E6-57A2BBB6B28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Pull out API call to a separate method</a:t>
            </a:r>
          </a:p>
          <a:p>
            <a:r>
              <a:rPr lang="en-US" dirty="0"/>
              <a:t>Create a new item to delete</a:t>
            </a:r>
          </a:p>
        </p:txBody>
      </p:sp>
    </p:spTree>
    <p:extLst>
      <p:ext uri="{BB962C8B-B14F-4D97-AF65-F5344CB8AC3E}">
        <p14:creationId xmlns:p14="http://schemas.microsoft.com/office/powerpoint/2010/main" val="267727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57CB-5AB5-AADC-0B84-0421841F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49CB-3D73-11E7-F577-070C14AAB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09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D195-4DCF-0AFE-3863-2D8D9C4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Opportunities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50E-1D96-19C5-49A9-BB6B103B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SetUp</a:t>
            </a:r>
            <a:r>
              <a:rPr lang="en-US" dirty="0"/>
              <a:t> method to remove duplicated code</a:t>
            </a:r>
          </a:p>
          <a:p>
            <a:r>
              <a:rPr lang="en-US" dirty="0"/>
              <a:t>Pull out API calls to a separate class</a:t>
            </a:r>
          </a:p>
          <a:p>
            <a:r>
              <a:rPr lang="en-US" dirty="0"/>
              <a:t>Utility method to create a new </a:t>
            </a:r>
            <a:r>
              <a:rPr lang="en-US" dirty="0" err="1"/>
              <a:t>Todo</a:t>
            </a:r>
            <a:r>
              <a:rPr lang="en-US" dirty="0"/>
              <a:t> Item</a:t>
            </a:r>
          </a:p>
          <a:p>
            <a:r>
              <a:rPr lang="en-US" dirty="0"/>
              <a:t>Separate class for POST so we can have a Teardown to delete the item</a:t>
            </a:r>
          </a:p>
          <a:p>
            <a:r>
              <a:rPr lang="en-US" dirty="0"/>
              <a:t>Separate class for PUT so we can have a </a:t>
            </a:r>
            <a:r>
              <a:rPr lang="en-US" dirty="0" err="1"/>
              <a:t>SetUp</a:t>
            </a:r>
            <a:r>
              <a:rPr lang="en-US" dirty="0"/>
              <a:t> to create an item, and Teardown to delete it</a:t>
            </a:r>
          </a:p>
          <a:p>
            <a:r>
              <a:rPr lang="en-US" dirty="0"/>
              <a:t>Separate class for DELETE so we can have a </a:t>
            </a:r>
            <a:r>
              <a:rPr lang="en-US" dirty="0" err="1"/>
              <a:t>SetUp</a:t>
            </a:r>
            <a:r>
              <a:rPr lang="en-US" dirty="0"/>
              <a:t> to create an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15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NUnit’s</a:t>
            </a:r>
            <a:r>
              <a:rPr lang="en-US" dirty="0"/>
              <a:t> Setup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55E0-2C34-46EE-9347-8E75D3D99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1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C21C-FA4E-4B89-BB24-B8FE6BBF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CA93-678E-4AE6-B10F-E4E5BEF0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has several attributes to set up our checks</a:t>
            </a:r>
          </a:p>
          <a:p>
            <a:pPr lvl="1"/>
            <a:r>
              <a:rPr lang="en-US" dirty="0" err="1"/>
              <a:t>SetUpFixture</a:t>
            </a:r>
            <a:endParaRPr lang="en-US" dirty="0"/>
          </a:p>
          <a:p>
            <a:pPr lvl="1"/>
            <a:r>
              <a:rPr lang="en-US" dirty="0" err="1"/>
              <a:t>OneTimeSetUp</a:t>
            </a:r>
            <a:endParaRPr lang="en-US" dirty="0"/>
          </a:p>
          <a:p>
            <a:pPr lvl="1"/>
            <a:r>
              <a:rPr lang="en-US" dirty="0" err="1"/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FB2-3F4F-43FC-9C89-4927DB5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 vs </a:t>
            </a:r>
            <a:r>
              <a:rPr lang="en-US" dirty="0" err="1"/>
              <a:t>OneTimeSetUp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D3A5E3-C866-4800-9069-F1E64AD0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SetUp</a:t>
            </a:r>
            <a:endParaRPr lang="en-US" dirty="0"/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SetUpMethod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Test1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SetUpMethod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Test2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SetUpMethod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Test3</a:t>
            </a:r>
          </a:p>
          <a:p>
            <a:r>
              <a:rPr lang="en-US" dirty="0" err="1"/>
              <a:t>OneTimeSetUp</a:t>
            </a:r>
            <a:endParaRPr lang="en-US" dirty="0"/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OneTimeSetUpMethod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Test1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Test2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DBF000-CE39-42B6-82AB-36A3EDD4F5FE}"/>
              </a:ext>
            </a:extLst>
          </p:cNvPr>
          <p:cNvSpPr/>
          <p:nvPr/>
        </p:nvSpPr>
        <p:spPr>
          <a:xfrm>
            <a:off x="277792" y="1690688"/>
            <a:ext cx="3576578" cy="388830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FF9-329D-4EE7-8476-1C1B98C9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OneTimeSetUp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FD9F9-0EBF-4378-6915-939BBBBD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ED65-C9EF-44B4-856D-3AEC780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B30C-ADA0-473F-B987-EE322EC3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0" dirty="0"/>
              <a:t>Performance - are the calls meeting our SLA (Service Level Agreement)?</a:t>
            </a:r>
          </a:p>
          <a:p>
            <a:pPr fontAlgn="base"/>
            <a:r>
              <a:rPr lang="en-US" b="0" dirty="0"/>
              <a:t>Security (beyond the basic Auth checks) such as XSS and SQL injection</a:t>
            </a:r>
          </a:p>
          <a:p>
            <a:pPr fontAlgn="base"/>
            <a:r>
              <a:rPr lang="en-US" b="0" dirty="0"/>
              <a:t>Documentation - especially for an API that is consumed by others, the documentation must be accurate and easy to use</a:t>
            </a:r>
          </a:p>
          <a:p>
            <a:pPr fontAlgn="base"/>
            <a:r>
              <a:rPr lang="en-US" b="0" dirty="0"/>
              <a:t>Recovery - how well this recovers after system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 err="1"/>
              <a:t>OneTimeSetup</a:t>
            </a:r>
            <a:r>
              <a:rPr lang="en-US" dirty="0"/>
              <a:t> with </a:t>
            </a:r>
            <a:r>
              <a:rPr lang="en-US" dirty="0" err="1"/>
              <a:t>baseUrl</a:t>
            </a:r>
            <a:r>
              <a:rPr lang="en-US" dirty="0"/>
              <a:t> and client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9378838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35B-E818-F73D-5925-251DB25C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API Calls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F25D-068C-4349-688E-E64D7C638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76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for API call methods</a:t>
            </a:r>
          </a:p>
          <a:p>
            <a:r>
              <a:rPr lang="en-US" dirty="0"/>
              <a:t>Pull out all of the API calls</a:t>
            </a:r>
          </a:p>
          <a:p>
            <a:r>
              <a:rPr lang="en-US" dirty="0"/>
              <a:t>Update the API tests</a:t>
            </a:r>
          </a:p>
        </p:txBody>
      </p:sp>
    </p:spTree>
    <p:extLst>
      <p:ext uri="{BB962C8B-B14F-4D97-AF65-F5344CB8AC3E}">
        <p14:creationId xmlns:p14="http://schemas.microsoft.com/office/powerpoint/2010/main" val="3065030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E626-F217-131B-AB52-220103F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New Test Item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7088-56F3-0E0B-C102-01FE7638C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18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method to create a </a:t>
            </a:r>
            <a:r>
              <a:rPr lang="en-US" dirty="0" err="1"/>
              <a:t>todo</a:t>
            </a:r>
            <a:r>
              <a:rPr lang="en-US" dirty="0"/>
              <a:t> item</a:t>
            </a:r>
          </a:p>
          <a:p>
            <a:r>
              <a:rPr lang="en-US" dirty="0"/>
              <a:t>Have defaults</a:t>
            </a:r>
          </a:p>
          <a:p>
            <a:r>
              <a:rPr lang="en-US" dirty="0"/>
              <a:t>Allow for passing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9100753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550E-B8E2-1724-3E87-70DC2E8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New Class for POST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0E3F-6A4F-BF5D-234F-4BA89C9D8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36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for POST tests</a:t>
            </a:r>
          </a:p>
          <a:p>
            <a:r>
              <a:rPr lang="en-US" dirty="0"/>
              <a:t>Copy POST test over (remove from other file!)</a:t>
            </a:r>
          </a:p>
          <a:p>
            <a:r>
              <a:rPr lang="en-US" dirty="0"/>
              <a:t>Add a Teardown method to clean up the item</a:t>
            </a:r>
          </a:p>
        </p:txBody>
      </p:sp>
    </p:spTree>
    <p:extLst>
      <p:ext uri="{BB962C8B-B14F-4D97-AF65-F5344CB8AC3E}">
        <p14:creationId xmlns:p14="http://schemas.microsoft.com/office/powerpoint/2010/main" val="3654729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550E-B8E2-1724-3E87-70DC2E8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New Class for PUT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0E3F-6A4F-BF5D-234F-4BA89C9D8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for PUT tests</a:t>
            </a:r>
          </a:p>
          <a:p>
            <a:r>
              <a:rPr lang="en-US" dirty="0"/>
              <a:t>Copy PUT test over (remove from other file!)</a:t>
            </a:r>
          </a:p>
          <a:p>
            <a:r>
              <a:rPr lang="en-US" dirty="0"/>
              <a:t>Add a </a:t>
            </a:r>
            <a:r>
              <a:rPr lang="en-US" dirty="0" err="1"/>
              <a:t>SetUp</a:t>
            </a:r>
            <a:r>
              <a:rPr lang="en-US" dirty="0"/>
              <a:t> method to create a new item for tests</a:t>
            </a:r>
          </a:p>
          <a:p>
            <a:r>
              <a:rPr lang="en-US" dirty="0"/>
              <a:t>Add a Teardown method to clean up the items</a:t>
            </a:r>
          </a:p>
        </p:txBody>
      </p:sp>
    </p:spTree>
    <p:extLst>
      <p:ext uri="{BB962C8B-B14F-4D97-AF65-F5344CB8AC3E}">
        <p14:creationId xmlns:p14="http://schemas.microsoft.com/office/powerpoint/2010/main" val="4244988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550E-B8E2-1724-3E87-70DC2E8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New Class for DELETE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0E3F-6A4F-BF5D-234F-4BA89C9D8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A324-E313-4811-B0F2-29B9A01D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333D-3436-4F26-8659-C0C5F898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0" dirty="0"/>
              <a:t>A happy path GET for all endpoints</a:t>
            </a:r>
          </a:p>
          <a:p>
            <a:pPr fontAlgn="base"/>
            <a:r>
              <a:rPr lang="en-US" b="0" dirty="0"/>
              <a:t>ONLY GET requests, nothing that alters the environment</a:t>
            </a:r>
          </a:p>
          <a:p>
            <a:pPr fontAlgn="base"/>
            <a:r>
              <a:rPr lang="en-US" b="0" dirty="0"/>
              <a:t>Can be run anywhere at any time</a:t>
            </a:r>
          </a:p>
          <a:p>
            <a:pPr fontAlgn="base"/>
            <a:r>
              <a:rPr lang="en-US" b="0" dirty="0"/>
              <a:t>Great to do </a:t>
            </a:r>
            <a:r>
              <a:rPr lang="en-US" dirty="0"/>
              <a:t>first</a:t>
            </a:r>
            <a:endParaRPr lang="en-US" b="0" dirty="0"/>
          </a:p>
          <a:p>
            <a:pPr lvl="1" fontAlgn="base"/>
            <a:r>
              <a:rPr lang="en-US" b="0" dirty="0"/>
              <a:t>Validate your framework/tooling</a:t>
            </a:r>
          </a:p>
          <a:p>
            <a:pPr lvl="1" fontAlgn="base"/>
            <a:r>
              <a:rPr lang="en-US" b="0" dirty="0"/>
              <a:t>Add value to the team fast (add to CI/CD, nightly runs,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for DELETE tests</a:t>
            </a:r>
          </a:p>
          <a:p>
            <a:r>
              <a:rPr lang="en-US" dirty="0"/>
              <a:t>Copy DELETE test over (remove from other file!)</a:t>
            </a:r>
          </a:p>
          <a:p>
            <a:r>
              <a:rPr lang="en-US" dirty="0"/>
              <a:t>Add a </a:t>
            </a:r>
            <a:r>
              <a:rPr lang="en-US" dirty="0" err="1"/>
              <a:t>SetUp</a:t>
            </a:r>
            <a:r>
              <a:rPr lang="en-US" dirty="0"/>
              <a:t> method to create a new item for tests</a:t>
            </a:r>
          </a:p>
        </p:txBody>
      </p:sp>
    </p:spTree>
    <p:extLst>
      <p:ext uri="{BB962C8B-B14F-4D97-AF65-F5344CB8AC3E}">
        <p14:creationId xmlns:p14="http://schemas.microsoft.com/office/powerpoint/2010/main" val="3535854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D195-4DCF-0AFE-3863-2D8D9C45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Opportunities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50E-1D96-19C5-49A9-BB6B103B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SetUp</a:t>
            </a:r>
            <a:r>
              <a:rPr lang="en-US" dirty="0"/>
              <a:t> method to remove duplicated code</a:t>
            </a:r>
          </a:p>
          <a:p>
            <a:r>
              <a:rPr lang="en-US" dirty="0"/>
              <a:t>Pull out API calls to a separate class</a:t>
            </a:r>
          </a:p>
          <a:p>
            <a:r>
              <a:rPr lang="en-US" dirty="0"/>
              <a:t>Utility method to create a new </a:t>
            </a:r>
            <a:r>
              <a:rPr lang="en-US" dirty="0" err="1"/>
              <a:t>Todo</a:t>
            </a:r>
            <a:r>
              <a:rPr lang="en-US" dirty="0"/>
              <a:t> Item</a:t>
            </a:r>
          </a:p>
          <a:p>
            <a:r>
              <a:rPr lang="en-US" dirty="0"/>
              <a:t>Separate class for POST so we can have a Teardown to delete the item</a:t>
            </a:r>
          </a:p>
          <a:p>
            <a:r>
              <a:rPr lang="en-US" dirty="0"/>
              <a:t>Separate class for PUT so we can have a </a:t>
            </a:r>
            <a:r>
              <a:rPr lang="en-US" dirty="0" err="1"/>
              <a:t>SetUp</a:t>
            </a:r>
            <a:r>
              <a:rPr lang="en-US" dirty="0"/>
              <a:t> to create an item, and Teardown to delete it</a:t>
            </a:r>
          </a:p>
          <a:p>
            <a:r>
              <a:rPr lang="en-US" dirty="0"/>
              <a:t>Separate class for DELETE so we can have a </a:t>
            </a:r>
            <a:r>
              <a:rPr lang="en-US" dirty="0" err="1"/>
              <a:t>SetUp</a:t>
            </a:r>
            <a:r>
              <a:rPr lang="en-US" dirty="0"/>
              <a:t> to create an item</a:t>
            </a:r>
          </a:p>
          <a:p>
            <a:r>
              <a:rPr lang="en-US" dirty="0"/>
              <a:t>Base class for the common setup across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550E-B8E2-1724-3E87-70DC2E8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Base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0E3F-6A4F-BF5D-234F-4BA89C9D8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8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base class</a:t>
            </a:r>
          </a:p>
          <a:p>
            <a:r>
              <a:rPr lang="en-US" dirty="0" err="1"/>
              <a:t>SetUpFixture</a:t>
            </a:r>
            <a:endParaRPr lang="en-US" dirty="0"/>
          </a:p>
          <a:p>
            <a:r>
              <a:rPr lang="en-US" dirty="0"/>
              <a:t>Move </a:t>
            </a:r>
            <a:r>
              <a:rPr lang="en-US" dirty="0" err="1"/>
              <a:t>SetUp</a:t>
            </a:r>
            <a:r>
              <a:rPr lang="en-US" dirty="0"/>
              <a:t> method over</a:t>
            </a:r>
          </a:p>
          <a:p>
            <a:r>
              <a:rPr lang="en-US" dirty="0"/>
              <a:t>Delete redundant setup code</a:t>
            </a:r>
          </a:p>
          <a:p>
            <a:r>
              <a:rPr lang="en-US" dirty="0"/>
              <a:t>Add base class declarations</a:t>
            </a:r>
          </a:p>
        </p:txBody>
      </p:sp>
    </p:spTree>
    <p:extLst>
      <p:ext uri="{BB962C8B-B14F-4D97-AF65-F5344CB8AC3E}">
        <p14:creationId xmlns:p14="http://schemas.microsoft.com/office/powerpoint/2010/main" val="18526071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and </a:t>
            </a:r>
            <a:r>
              <a:rPr lang="en-US" dirty="0" err="1"/>
              <a:t>TestCaseData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E3267-B9DB-5102-5738-71D5F5547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20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A6B7-7825-4D6A-9712-AC9FD324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7833-B570-4817-BF40-F5443166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data as parameters to a check to run the same check with different data each time</a:t>
            </a:r>
          </a:p>
          <a:p>
            <a:r>
              <a:rPr lang="en-US" dirty="0"/>
              <a:t>Verify input and output values</a:t>
            </a:r>
          </a:p>
          <a:p>
            <a:r>
              <a:rPr lang="en-US" dirty="0"/>
              <a:t>Saves duplicate code</a:t>
            </a:r>
          </a:p>
        </p:txBody>
      </p:sp>
    </p:spTree>
    <p:extLst>
      <p:ext uri="{BB962C8B-B14F-4D97-AF65-F5344CB8AC3E}">
        <p14:creationId xmlns:p14="http://schemas.microsoft.com/office/powerpoint/2010/main" val="18553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526-EF7C-47CE-8157-87C78DE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TestCaseData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A852-26E6-4095-8AA8-D6F46319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feature for parameterization</a:t>
            </a:r>
          </a:p>
          <a:p>
            <a:r>
              <a:rPr lang="en-US" dirty="0"/>
              <a:t>Separate class with test data defined</a:t>
            </a:r>
          </a:p>
          <a:p>
            <a:r>
              <a:rPr lang="en-US" dirty="0"/>
              <a:t>Data is passed to the test method</a:t>
            </a:r>
          </a:p>
          <a:p>
            <a:r>
              <a:rPr lang="en-US" dirty="0"/>
              <a:t>Test method returns to </a:t>
            </a:r>
            <a:r>
              <a:rPr lang="en-US" dirty="0" err="1"/>
              <a:t>TestCaseData</a:t>
            </a:r>
            <a:r>
              <a:rPr lang="en-US" dirty="0"/>
              <a:t> for assertion</a:t>
            </a:r>
          </a:p>
        </p:txBody>
      </p:sp>
    </p:spTree>
    <p:extLst>
      <p:ext uri="{BB962C8B-B14F-4D97-AF65-F5344CB8AC3E}">
        <p14:creationId xmlns:p14="http://schemas.microsoft.com/office/powerpoint/2010/main" val="162724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A3E-72BD-484D-BB04-092B84E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TestCaseData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55E0-2C34-46EE-9347-8E75D3D99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20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76041-647A-B227-0B36-38F9D8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Demo/Hands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1057-5311-B22A-0EA2-046D116C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for </a:t>
            </a:r>
            <a:r>
              <a:rPr lang="en-US" dirty="0" err="1"/>
              <a:t>TestCaseData</a:t>
            </a:r>
            <a:endParaRPr lang="en-US" dirty="0"/>
          </a:p>
          <a:p>
            <a:r>
              <a:rPr lang="en-US" dirty="0"/>
              <a:t>Write some inputs and outputs</a:t>
            </a:r>
          </a:p>
          <a:p>
            <a:r>
              <a:rPr lang="en-US" dirty="0"/>
              <a:t>Update the test to use </a:t>
            </a:r>
            <a:r>
              <a:rPr lang="en-US" dirty="0" err="1"/>
              <a:t>TestCaseData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70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57CB-5AB5-AADC-0B84-0421841F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49CB-3D73-11E7-F577-070C14AAB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1815"/>
      </p:ext>
    </p:extLst>
  </p:cSld>
  <p:clrMapOvr>
    <a:masterClrMapping/>
  </p:clrMapOvr>
</p:sld>
</file>

<file path=ppt/theme/theme1.xml><?xml version="1.0" encoding="utf-8"?>
<a:theme xmlns:a="http://schemas.openxmlformats.org/drawingml/2006/main" name="g33klady_template">
  <a:themeElements>
    <a:clrScheme name="g33klady theme">
      <a:dk1>
        <a:srgbClr val="005CFF"/>
      </a:dk1>
      <a:lt1>
        <a:sysClr val="window" lastClr="FFFFFF"/>
      </a:lt1>
      <a:dk2>
        <a:srgbClr val="112B48"/>
      </a:dk2>
      <a:lt2>
        <a:srgbClr val="F2F2F2"/>
      </a:lt2>
      <a:accent1>
        <a:srgbClr val="005CFF"/>
      </a:accent1>
      <a:accent2>
        <a:srgbClr val="112B48"/>
      </a:accent2>
      <a:accent3>
        <a:srgbClr val="F2F2F2"/>
      </a:accent3>
      <a:accent4>
        <a:srgbClr val="FFC000"/>
      </a:accent4>
      <a:accent5>
        <a:srgbClr val="5B9BD5"/>
      </a:accent5>
      <a:accent6>
        <a:srgbClr val="70AD47"/>
      </a:accent6>
      <a:hlink>
        <a:srgbClr val="005CFF"/>
      </a:hlink>
      <a:folHlink>
        <a:srgbClr val="112B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6780D54B-0D4E-4DFB-81D8-439AA2DA43D9}" vid="{F23CBD9F-0BE2-4425-9D69-2FD1D7CCD8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g33klady_template</Template>
  <TotalTime>17</TotalTime>
  <Words>2464</Words>
  <Application>Microsoft Office PowerPoint</Application>
  <PresentationFormat>Widescreen</PresentationFormat>
  <Paragraphs>589</Paragraphs>
  <Slides>101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Bitter</vt:lpstr>
      <vt:lpstr>Calibri</vt:lpstr>
      <vt:lpstr>Roboto</vt:lpstr>
      <vt:lpstr>g33klady_template</vt:lpstr>
      <vt:lpstr>Zero to API Testing Hero</vt:lpstr>
      <vt:lpstr>Afternoon Objectives</vt:lpstr>
      <vt:lpstr>Plan and Prioritize Automation</vt:lpstr>
      <vt:lpstr>PowerPoint Presentation</vt:lpstr>
      <vt:lpstr>Functional Checks</vt:lpstr>
      <vt:lpstr>Auth Checks</vt:lpstr>
      <vt:lpstr>Unhappy Path Checks</vt:lpstr>
      <vt:lpstr>Non-Functional Checks</vt:lpstr>
      <vt:lpstr>Smoke Checks</vt:lpstr>
      <vt:lpstr>Example Automation Plan</vt:lpstr>
      <vt:lpstr>Example Automation Plan</vt:lpstr>
      <vt:lpstr>Example Automation Plan</vt:lpstr>
      <vt:lpstr>Continue the Automation Plan</vt:lpstr>
      <vt:lpstr>Continue the Automation Plan</vt:lpstr>
      <vt:lpstr>Continue the Automation Plan</vt:lpstr>
      <vt:lpstr>PowerPoint Presentation</vt:lpstr>
      <vt:lpstr>Risk Calculation</vt:lpstr>
      <vt:lpstr>Probability</vt:lpstr>
      <vt:lpstr>Probability</vt:lpstr>
      <vt:lpstr>Impact</vt:lpstr>
      <vt:lpstr>Impact</vt:lpstr>
      <vt:lpstr>Dependencies</vt:lpstr>
      <vt:lpstr>Ratings</vt:lpstr>
      <vt:lpstr>Prioritizing Automation</vt:lpstr>
      <vt:lpstr>Prioritizing the Automation Plan</vt:lpstr>
      <vt:lpstr>Our (Simple) Prioritized List</vt:lpstr>
      <vt:lpstr>Setting Up the Automation Project</vt:lpstr>
      <vt:lpstr>Process of Project Setup</vt:lpstr>
      <vt:lpstr>Determine Where the Automation Code Will Live</vt:lpstr>
      <vt:lpstr>Sharing a codebase</vt:lpstr>
      <vt:lpstr>Separate codebase</vt:lpstr>
      <vt:lpstr>Evaluating the pros and cons</vt:lpstr>
      <vt:lpstr>Create Nunit Project</vt:lpstr>
      <vt:lpstr>Load it up!</vt:lpstr>
      <vt:lpstr>Demo/Hands On</vt:lpstr>
      <vt:lpstr>Install RestSharp NuGet Package</vt:lpstr>
      <vt:lpstr>What is RestSharp</vt:lpstr>
      <vt:lpstr>Working together</vt:lpstr>
      <vt:lpstr>Demo/Hands On</vt:lpstr>
      <vt:lpstr>Automate a Simple GET Request</vt:lpstr>
      <vt:lpstr>Demo/Hands On</vt:lpstr>
      <vt:lpstr>Automate a GET All Items Request</vt:lpstr>
      <vt:lpstr>What is deserialization?</vt:lpstr>
      <vt:lpstr>Deserialization explained</vt:lpstr>
      <vt:lpstr>PowerPoint Presentation</vt:lpstr>
      <vt:lpstr>Why bother with deserialization?</vt:lpstr>
      <vt:lpstr>PowerPoint Presentation</vt:lpstr>
      <vt:lpstr>Using models in automation code</vt:lpstr>
      <vt:lpstr>What is a model?</vt:lpstr>
      <vt:lpstr>Demo/Hands On</vt:lpstr>
      <vt:lpstr>Checking values in the response body</vt:lpstr>
      <vt:lpstr>Demo/Hands On</vt:lpstr>
      <vt:lpstr>Refactoring Opportunities</vt:lpstr>
      <vt:lpstr>Automate a POST Request</vt:lpstr>
      <vt:lpstr>What is serialization?</vt:lpstr>
      <vt:lpstr>Serialization explained</vt:lpstr>
      <vt:lpstr>PowerPoint Presentation</vt:lpstr>
      <vt:lpstr>Handling HTTP Headers in RestSharp</vt:lpstr>
      <vt:lpstr>HTTP Headers Review</vt:lpstr>
      <vt:lpstr>Content-Type Header</vt:lpstr>
      <vt:lpstr>Authentication Headers</vt:lpstr>
      <vt:lpstr>Authentication with the TodoAPI</vt:lpstr>
      <vt:lpstr>Implementing an HTTP POST request</vt:lpstr>
      <vt:lpstr>Demo/Hands On</vt:lpstr>
      <vt:lpstr>Refactoring Opportunities</vt:lpstr>
      <vt:lpstr>Automate a PUT Request</vt:lpstr>
      <vt:lpstr>A PUT is Like a POST but Different</vt:lpstr>
      <vt:lpstr>Demo/Hands On</vt:lpstr>
      <vt:lpstr>Refactoring Opportunities</vt:lpstr>
      <vt:lpstr>Automate a DELETE Request</vt:lpstr>
      <vt:lpstr>Need Data Setup</vt:lpstr>
      <vt:lpstr>Demo/Hands On</vt:lpstr>
      <vt:lpstr>Refactoring Opportunities</vt:lpstr>
      <vt:lpstr>Refactoring</vt:lpstr>
      <vt:lpstr>Refactoring Opportunities List</vt:lpstr>
      <vt:lpstr>NUnit’s Setup Attributes</vt:lpstr>
      <vt:lpstr>Setup Attributes</vt:lpstr>
      <vt:lpstr>SetUp vs OneTimeSetUp</vt:lpstr>
      <vt:lpstr>Implement the OneTimeSetUp</vt:lpstr>
      <vt:lpstr>Demo/Hands On</vt:lpstr>
      <vt:lpstr>Implement the API Calls Class</vt:lpstr>
      <vt:lpstr>Demo/Hands On</vt:lpstr>
      <vt:lpstr>Implement the New Test Item Method</vt:lpstr>
      <vt:lpstr>Demo/Hands On</vt:lpstr>
      <vt:lpstr>Implement a New Class for POST Tests</vt:lpstr>
      <vt:lpstr>Demo/Hands On</vt:lpstr>
      <vt:lpstr>Implement a New Class for PUT Tests</vt:lpstr>
      <vt:lpstr>Demo/Hands On</vt:lpstr>
      <vt:lpstr>Implement a New Class for DELETE Tests</vt:lpstr>
      <vt:lpstr>Demo/Hands On</vt:lpstr>
      <vt:lpstr>Refactoring Opportunities List</vt:lpstr>
      <vt:lpstr>Implement a Base Class</vt:lpstr>
      <vt:lpstr>Demo/Hands On</vt:lpstr>
      <vt:lpstr>Parameterization and TestCaseData</vt:lpstr>
      <vt:lpstr>Parameterization</vt:lpstr>
      <vt:lpstr>TestCaseData</vt:lpstr>
      <vt:lpstr>Implement TestCaseData</vt:lpstr>
      <vt:lpstr>Demo/Hands On</vt:lpstr>
      <vt:lpstr>Resources</vt:lpstr>
      <vt:lpstr>Resources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to API Testing Hero</dc:title>
  <dc:creator>Hilary Weaver-Robb</dc:creator>
  <cp:lastModifiedBy>Hilary Weaver-Robb</cp:lastModifiedBy>
  <cp:revision>3</cp:revision>
  <dcterms:created xsi:type="dcterms:W3CDTF">2022-08-28T20:38:10Z</dcterms:created>
  <dcterms:modified xsi:type="dcterms:W3CDTF">2022-09-26T01:15:58Z</dcterms:modified>
</cp:coreProperties>
</file>