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Bookman Old Style"/>
      </a:defRPr>
    </a:lvl1pPr>
    <a:lvl2pPr indent="228600" latinLnBrk="0">
      <a:defRPr sz="1200">
        <a:latin typeface="+mn-lt"/>
        <a:ea typeface="+mn-ea"/>
        <a:cs typeface="+mn-cs"/>
        <a:sym typeface="Bookman Old Style"/>
      </a:defRPr>
    </a:lvl2pPr>
    <a:lvl3pPr indent="457200" latinLnBrk="0">
      <a:defRPr sz="1200">
        <a:latin typeface="+mn-lt"/>
        <a:ea typeface="+mn-ea"/>
        <a:cs typeface="+mn-cs"/>
        <a:sym typeface="Bookman Old Style"/>
      </a:defRPr>
    </a:lvl3pPr>
    <a:lvl4pPr indent="685800" latinLnBrk="0">
      <a:defRPr sz="1200">
        <a:latin typeface="+mn-lt"/>
        <a:ea typeface="+mn-ea"/>
        <a:cs typeface="+mn-cs"/>
        <a:sym typeface="Bookman Old Style"/>
      </a:defRPr>
    </a:lvl4pPr>
    <a:lvl5pPr indent="914400" latinLnBrk="0">
      <a:defRPr sz="1200">
        <a:latin typeface="+mn-lt"/>
        <a:ea typeface="+mn-ea"/>
        <a:cs typeface="+mn-cs"/>
        <a:sym typeface="Bookman Old Style"/>
      </a:defRPr>
    </a:lvl5pPr>
    <a:lvl6pPr indent="1143000" latinLnBrk="0">
      <a:defRPr sz="1200">
        <a:latin typeface="+mn-lt"/>
        <a:ea typeface="+mn-ea"/>
        <a:cs typeface="+mn-cs"/>
        <a:sym typeface="Bookman Old Style"/>
      </a:defRPr>
    </a:lvl6pPr>
    <a:lvl7pPr indent="1371600" latinLnBrk="0">
      <a:defRPr sz="1200">
        <a:latin typeface="+mn-lt"/>
        <a:ea typeface="+mn-ea"/>
        <a:cs typeface="+mn-cs"/>
        <a:sym typeface="Bookman Old Style"/>
      </a:defRPr>
    </a:lvl7pPr>
    <a:lvl8pPr indent="1600200" latinLnBrk="0">
      <a:defRPr sz="1200">
        <a:latin typeface="+mn-lt"/>
        <a:ea typeface="+mn-ea"/>
        <a:cs typeface="+mn-cs"/>
        <a:sym typeface="Bookman Old Style"/>
      </a:defRPr>
    </a:lvl8pPr>
    <a:lvl9pPr indent="1828800" latinLnBrk="0">
      <a:defRPr sz="1200">
        <a:latin typeface="+mn-lt"/>
        <a:ea typeface="+mn-ea"/>
        <a:cs typeface="+mn-cs"/>
        <a:sym typeface="Bookman Old Styl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15" name="Title Text"/>
          <p:cNvSpPr txBox="1">
            <a:spLocks noGrp="1"/>
          </p:cNvSpPr>
          <p:nvPr>
            <p:ph type="title"/>
          </p:nvPr>
        </p:nvSpPr>
        <p:spPr>
          <a:xfrm>
            <a:off x="1050877" y="1322386"/>
            <a:ext cx="10363201" cy="1470026"/>
          </a:xfrm>
          <a:prstGeom prst="rect">
            <a:avLst/>
          </a:prstGeom>
        </p:spPr>
        <p:txBody>
          <a:bodyPr/>
          <a:lstStyle/>
          <a:p>
            <a:r>
              <a:t>Title Text</a:t>
            </a:r>
          </a:p>
        </p:txBody>
      </p:sp>
      <p:sp>
        <p:nvSpPr>
          <p:cNvPr id="16" name="Body Level One…"/>
          <p:cNvSpPr txBox="1">
            <a:spLocks noGrp="1"/>
          </p:cNvSpPr>
          <p:nvPr>
            <p:ph type="body" sz="quarter" idx="1"/>
          </p:nvPr>
        </p:nvSpPr>
        <p:spPr>
          <a:xfrm>
            <a:off x="2032000" y="3326641"/>
            <a:ext cx="8534400" cy="1752601"/>
          </a:xfrm>
          <a:prstGeom prst="rect">
            <a:avLst/>
          </a:prstGeom>
        </p:spPr>
        <p:txBody>
          <a:bodyPr/>
          <a:lstStyle>
            <a:lvl1pPr marL="0" indent="0" algn="ctr">
              <a:spcBef>
                <a:spcPts val="400"/>
              </a:spcBef>
              <a:buSzTx/>
              <a:buFontTx/>
              <a:buNone/>
              <a:defRPr sz="2000" b="1">
                <a:solidFill>
                  <a:srgbClr val="17375E"/>
                </a:solidFill>
              </a:defRPr>
            </a:lvl1pPr>
            <a:lvl2pPr marL="0" indent="457200" algn="ctr">
              <a:spcBef>
                <a:spcPts val="400"/>
              </a:spcBef>
              <a:buSzTx/>
              <a:buFontTx/>
              <a:buNone/>
              <a:defRPr sz="2000" b="1">
                <a:solidFill>
                  <a:srgbClr val="17375E"/>
                </a:solidFill>
              </a:defRPr>
            </a:lvl2pPr>
            <a:lvl3pPr marL="0" indent="914400" algn="ctr">
              <a:spcBef>
                <a:spcPts val="400"/>
              </a:spcBef>
              <a:buSzTx/>
              <a:buFontTx/>
              <a:buNone/>
              <a:defRPr sz="2000" b="1">
                <a:solidFill>
                  <a:srgbClr val="17375E"/>
                </a:solidFill>
              </a:defRPr>
            </a:lvl3pPr>
            <a:lvl4pPr marL="0" indent="1371600" algn="ctr">
              <a:spcBef>
                <a:spcPts val="400"/>
              </a:spcBef>
              <a:buSzTx/>
              <a:buFontTx/>
              <a:buNone/>
              <a:defRPr sz="2000" b="1">
                <a:solidFill>
                  <a:srgbClr val="17375E"/>
                </a:solidFill>
              </a:defRPr>
            </a:lvl4pPr>
            <a:lvl5pPr marL="0" indent="1828800" algn="ctr">
              <a:spcBef>
                <a:spcPts val="400"/>
              </a:spcBef>
              <a:buSzTx/>
              <a:buFontTx/>
              <a:buNone/>
              <a:defRPr sz="2000" b="1">
                <a:solidFill>
                  <a:srgbClr val="17375E"/>
                </a:solidFill>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1" name="Line 6"/>
          <p:cNvSpPr/>
          <p:nvPr/>
        </p:nvSpPr>
        <p:spPr>
          <a:xfrm>
            <a:off x="812800" y="914400"/>
            <a:ext cx="10668000" cy="0"/>
          </a:xfrm>
          <a:prstGeom prst="line">
            <a:avLst/>
          </a:prstGeom>
          <a:ln w="57150">
            <a:solidFill>
              <a:srgbClr val="000000"/>
            </a:solidFill>
          </a:ln>
        </p:spPr>
        <p:txBody>
          <a:bodyPr lIns="45718" tIns="45718" rIns="45718" bIns="45718"/>
          <a:lstStyle/>
          <a:p>
            <a:pPr>
              <a:defRPr>
                <a:latin typeface="+mj-lt"/>
                <a:ea typeface="+mj-ea"/>
                <a:cs typeface="+mj-cs"/>
                <a:sym typeface="Helvetica"/>
              </a:defRPr>
            </a:pPr>
            <a:endParaRPr/>
          </a:p>
        </p:txBody>
      </p:sp>
      <p:pic>
        <p:nvPicPr>
          <p:cNvPr id="112" name="Picture 7" descr="Picture 7"/>
          <p:cNvPicPr>
            <a:picLocks noChangeAspect="1"/>
          </p:cNvPicPr>
          <p:nvPr/>
        </p:nvPicPr>
        <p:blipFill>
          <a:blip r:embed="rId2"/>
          <a:srcRect b="18045"/>
          <a:stretch>
            <a:fillRect/>
          </a:stretch>
        </p:blipFill>
        <p:spPr>
          <a:xfrm>
            <a:off x="0" y="5991366"/>
            <a:ext cx="12192000" cy="866635"/>
          </a:xfrm>
          <a:prstGeom prst="rect">
            <a:avLst/>
          </a:prstGeom>
          <a:ln w="12700">
            <a:miter lim="400000"/>
          </a:ln>
        </p:spPr>
      </p:pic>
      <p:sp>
        <p:nvSpPr>
          <p:cNvPr id="113" name="Title Text"/>
          <p:cNvSpPr txBox="1">
            <a:spLocks noGrp="1"/>
          </p:cNvSpPr>
          <p:nvPr>
            <p:ph type="title"/>
          </p:nvPr>
        </p:nvSpPr>
        <p:spPr>
          <a:xfrm>
            <a:off x="1050877" y="1322386"/>
            <a:ext cx="10363201" cy="1470027"/>
          </a:xfrm>
          <a:prstGeom prst="rect">
            <a:avLst/>
          </a:prstGeom>
        </p:spPr>
        <p:txBody>
          <a:bodyPr lIns="45718" tIns="45718" rIns="45718" bIns="45718"/>
          <a:lstStyle/>
          <a:p>
            <a:r>
              <a:t>Title Text</a:t>
            </a:r>
          </a:p>
        </p:txBody>
      </p:sp>
      <p:sp>
        <p:nvSpPr>
          <p:cNvPr id="114" name="Body Level One…"/>
          <p:cNvSpPr txBox="1">
            <a:spLocks noGrp="1"/>
          </p:cNvSpPr>
          <p:nvPr>
            <p:ph type="body" sz="quarter" idx="1"/>
          </p:nvPr>
        </p:nvSpPr>
        <p:spPr>
          <a:xfrm>
            <a:off x="2032000" y="3326641"/>
            <a:ext cx="8534400" cy="1752602"/>
          </a:xfrm>
          <a:prstGeom prst="rect">
            <a:avLst/>
          </a:prstGeom>
        </p:spPr>
        <p:txBody>
          <a:bodyPr lIns="45718" tIns="45718" rIns="45718" bIns="45718"/>
          <a:lstStyle>
            <a:lvl1pPr marL="0" indent="0" algn="ctr">
              <a:spcBef>
                <a:spcPts val="400"/>
              </a:spcBef>
              <a:buSzTx/>
              <a:buFontTx/>
              <a:buNone/>
              <a:defRPr sz="2000" b="1">
                <a:solidFill>
                  <a:srgbClr val="17375E"/>
                </a:solidFill>
              </a:defRPr>
            </a:lvl1pPr>
            <a:lvl2pPr marL="0" indent="0" algn="ctr">
              <a:spcBef>
                <a:spcPts val="400"/>
              </a:spcBef>
              <a:buSzTx/>
              <a:buFontTx/>
              <a:buNone/>
              <a:defRPr sz="2000" b="1">
                <a:solidFill>
                  <a:srgbClr val="17375E"/>
                </a:solidFill>
              </a:defRPr>
            </a:lvl2pPr>
            <a:lvl3pPr marL="0" indent="0" algn="ctr">
              <a:spcBef>
                <a:spcPts val="400"/>
              </a:spcBef>
              <a:buSzTx/>
              <a:buFontTx/>
              <a:buNone/>
              <a:defRPr sz="2000" b="1">
                <a:solidFill>
                  <a:srgbClr val="17375E"/>
                </a:solidFill>
              </a:defRPr>
            </a:lvl3pPr>
            <a:lvl4pPr marL="0" indent="0" algn="ctr">
              <a:spcBef>
                <a:spcPts val="400"/>
              </a:spcBef>
              <a:buSzTx/>
              <a:buFontTx/>
              <a:buNone/>
              <a:defRPr sz="2000" b="1">
                <a:solidFill>
                  <a:srgbClr val="17375E"/>
                </a:solidFill>
              </a:defRPr>
            </a:lvl4pPr>
            <a:lvl5pPr marL="0" indent="0" algn="ctr">
              <a:spcBef>
                <a:spcPts val="400"/>
              </a:spcBef>
              <a:buSzTx/>
              <a:buFontTx/>
              <a:buNone/>
              <a:defRPr sz="2000" b="1">
                <a:solidFill>
                  <a:srgbClr val="17375E"/>
                </a:solidFill>
              </a:defRPr>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11284488" y="6397946"/>
            <a:ext cx="297913" cy="281939"/>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35" name="Title Text"/>
          <p:cNvSpPr txBox="1">
            <a:spLocks noGrp="1"/>
          </p:cNvSpPr>
          <p:nvPr>
            <p:ph type="title"/>
          </p:nvPr>
        </p:nvSpPr>
        <p:spPr>
          <a:xfrm>
            <a:off x="963084" y="4406903"/>
            <a:ext cx="10363201" cy="1362076"/>
          </a:xfrm>
          <a:prstGeom prst="rect">
            <a:avLst/>
          </a:prstGeom>
        </p:spPr>
        <p:txBody>
          <a:bodyPr anchor="t"/>
          <a:lstStyle>
            <a:lvl1pPr>
              <a:defRPr sz="4000" cap="all">
                <a:solidFill>
                  <a:srgbClr val="FF0000"/>
                </a:solidFill>
              </a:defRPr>
            </a:lvl1pPr>
          </a:lstStyle>
          <a:p>
            <a:r>
              <a:t>Title Text</a:t>
            </a:r>
          </a:p>
        </p:txBody>
      </p:sp>
      <p:sp>
        <p:nvSpPr>
          <p:cNvPr id="36" name="Body Level One…"/>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45"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46" name="Title Text"/>
          <p:cNvSpPr txBox="1">
            <a:spLocks noGrp="1"/>
          </p:cNvSpPr>
          <p:nvPr>
            <p:ph type="title"/>
          </p:nvPr>
        </p:nvSpPr>
        <p:spPr>
          <a:prstGeom prst="rect">
            <a:avLst/>
          </a:prstGeom>
        </p:spPr>
        <p:txBody>
          <a:bodyPr/>
          <a:lstStyle>
            <a:lvl1pPr>
              <a:defRPr>
                <a:solidFill>
                  <a:srgbClr val="FF0000"/>
                </a:solidFill>
              </a:defRPr>
            </a:lvl1pPr>
          </a:lstStyle>
          <a:p>
            <a:r>
              <a:t>Title Text</a:t>
            </a:r>
          </a:p>
        </p:txBody>
      </p:sp>
      <p:sp>
        <p:nvSpPr>
          <p:cNvPr id="47" name="Body Level One…"/>
          <p:cNvSpPr txBox="1">
            <a:spLocks noGrp="1"/>
          </p:cNvSpPr>
          <p:nvPr>
            <p:ph type="body" sz="half" idx="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5"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56"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57" name="Title Text"/>
          <p:cNvSpPr txBox="1">
            <a:spLocks noGrp="1"/>
          </p:cNvSpPr>
          <p:nvPr>
            <p:ph type="title"/>
          </p:nvPr>
        </p:nvSpPr>
        <p:spPr>
          <a:xfrm>
            <a:off x="859367" y="304800"/>
            <a:ext cx="10668001" cy="487363"/>
          </a:xfrm>
          <a:prstGeom prst="rect">
            <a:avLst/>
          </a:prstGeom>
        </p:spPr>
        <p:txBody>
          <a:bodyPr/>
          <a:lstStyle>
            <a:lvl1pPr>
              <a:defRPr>
                <a:solidFill>
                  <a:srgbClr val="FF0000"/>
                </a:solidFill>
              </a:defRPr>
            </a:lvl1pPr>
          </a:lstStyle>
          <a:p>
            <a:r>
              <a:t>Title Text</a:t>
            </a:r>
          </a:p>
        </p:txBody>
      </p:sp>
      <p:sp>
        <p:nvSpPr>
          <p:cNvPr id="58" name="Body Level One…"/>
          <p:cNvSpPr txBox="1">
            <a:spLocks noGrp="1"/>
          </p:cNvSpPr>
          <p:nvPr>
            <p:ph type="body" sz="quarter" idx="1"/>
          </p:nvPr>
        </p:nvSpPr>
        <p:spPr>
          <a:xfrm>
            <a:off x="609600" y="1535112"/>
            <a:ext cx="5386917" cy="63976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6193368" y="1535112"/>
            <a:ext cx="5389034" cy="639763"/>
          </a:xfrm>
          <a:prstGeom prst="rect">
            <a:avLst/>
          </a:prstGeom>
        </p:spPr>
        <p:txBody>
          <a:bodyPr anchor="b"/>
          <a:lstStyle/>
          <a:p>
            <a:pPr marL="0" indent="0">
              <a:buSzTx/>
              <a:buFontTx/>
              <a:buNone/>
              <a:defRPr b="1"/>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6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69" name="Title Text"/>
          <p:cNvSpPr txBox="1">
            <a:spLocks noGrp="1"/>
          </p:cNvSpPr>
          <p:nvPr>
            <p:ph type="title"/>
          </p:nvPr>
        </p:nvSpPr>
        <p:spPr>
          <a:xfrm>
            <a:off x="3860800" y="274638"/>
            <a:ext cx="7721600" cy="487363"/>
          </a:xfrm>
          <a:prstGeom prst="rect">
            <a:avLst/>
          </a:prstGeom>
        </p:spPr>
        <p:txBody>
          <a:bodyPr/>
          <a:lstStyle>
            <a:lvl1pPr>
              <a:defRPr>
                <a:solidFill>
                  <a:srgbClr val="FF0000"/>
                </a:solidFill>
              </a:defRPr>
            </a:lvl1pPr>
          </a:lstStyle>
          <a:p>
            <a:r>
              <a:t>Title Text</a:t>
            </a:r>
          </a:p>
        </p:txBody>
      </p:sp>
      <p:pic>
        <p:nvPicPr>
          <p:cNvPr id="70" name="Picture 3" descr="Picture 3"/>
          <p:cNvPicPr>
            <a:picLocks noChangeAspect="1"/>
          </p:cNvPicPr>
          <p:nvPr/>
        </p:nvPicPr>
        <p:blipFill>
          <a:blip r:embed="rId3"/>
          <a:stretch>
            <a:fillRect/>
          </a:stretch>
        </p:blipFill>
        <p:spPr>
          <a:xfrm>
            <a:off x="2505208" y="139873"/>
            <a:ext cx="9686795" cy="698327"/>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8"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79"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8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89" name="Title Text"/>
          <p:cNvSpPr txBox="1">
            <a:spLocks noGrp="1"/>
          </p:cNvSpPr>
          <p:nvPr>
            <p:ph type="title"/>
          </p:nvPr>
        </p:nvSpPr>
        <p:spPr>
          <a:xfrm>
            <a:off x="609601" y="273050"/>
            <a:ext cx="4011085" cy="1162050"/>
          </a:xfrm>
          <a:prstGeom prst="rect">
            <a:avLst/>
          </a:prstGeom>
        </p:spPr>
        <p:txBody>
          <a:bodyPr anchor="b"/>
          <a:lstStyle>
            <a:lvl1pPr>
              <a:defRPr sz="2000">
                <a:solidFill>
                  <a:srgbClr val="FF0000"/>
                </a:solidFill>
              </a:defRPr>
            </a:lvl1pPr>
          </a:lstStyle>
          <a:p>
            <a:r>
              <a:t>Title Text</a:t>
            </a:r>
          </a:p>
        </p:txBody>
      </p:sp>
      <p:sp>
        <p:nvSpPr>
          <p:cNvPr id="90" name="Body Level One…"/>
          <p:cNvSpPr txBox="1">
            <a:spLocks noGrp="1"/>
          </p:cNvSpPr>
          <p:nvPr>
            <p:ph type="body" idx="1"/>
          </p:nvPr>
        </p:nvSpPr>
        <p:spPr>
          <a:xfrm>
            <a:off x="4766733" y="273053"/>
            <a:ext cx="6815667" cy="5853113"/>
          </a:xfrm>
          <a:prstGeom prst="rect">
            <a:avLst/>
          </a:prstGeom>
        </p:spPr>
        <p:txBody>
          <a:bodyPr/>
          <a:lstStyle>
            <a:lvl1pPr>
              <a:spcBef>
                <a:spcPts val="700"/>
              </a:spcBef>
              <a:defRPr sz="3200"/>
            </a:lvl1pPr>
            <a:lvl2pPr marL="783771" indent="-326571">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half" idx="21"/>
          </p:nvPr>
        </p:nvSpPr>
        <p:spPr>
          <a:xfrm>
            <a:off x="609601" y="1435103"/>
            <a:ext cx="4011085" cy="4691063"/>
          </a:xfrm>
          <a:prstGeom prst="rect">
            <a:avLst/>
          </a:prstGeom>
        </p:spPr>
        <p:txBody>
          <a:bodyPr/>
          <a:lstStyle/>
          <a:p>
            <a:pPr marL="0" indent="0">
              <a:spcBef>
                <a:spcPts val="300"/>
              </a:spcBef>
              <a:buSzTx/>
              <a:buFontTx/>
              <a:buNone/>
              <a:defRPr sz="1400"/>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00"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101" name="Title Text"/>
          <p:cNvSpPr txBox="1">
            <a:spLocks noGrp="1"/>
          </p:cNvSpPr>
          <p:nvPr>
            <p:ph type="title"/>
          </p:nvPr>
        </p:nvSpPr>
        <p:spPr>
          <a:xfrm>
            <a:off x="2389716" y="4800600"/>
            <a:ext cx="7315201" cy="566738"/>
          </a:xfrm>
          <a:prstGeom prst="rect">
            <a:avLst/>
          </a:prstGeom>
        </p:spPr>
        <p:txBody>
          <a:bodyPr anchor="b"/>
          <a:lstStyle>
            <a:lvl1pPr>
              <a:defRPr sz="2000">
                <a:solidFill>
                  <a:srgbClr val="FF0000"/>
                </a:solidFill>
              </a:defRPr>
            </a:lvl1pPr>
          </a:lstStyle>
          <a:p>
            <a:r>
              <a:t>Title Text</a:t>
            </a:r>
          </a:p>
        </p:txBody>
      </p:sp>
      <p:sp>
        <p:nvSpPr>
          <p:cNvPr id="102"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103" name="Body Level One…"/>
          <p:cNvSpPr txBox="1">
            <a:spLocks noGrp="1"/>
          </p:cNvSpPr>
          <p:nvPr>
            <p:ph type="body" sz="quarter" idx="1"/>
          </p:nvPr>
        </p:nvSpPr>
        <p:spPr>
          <a:xfrm>
            <a:off x="2389716" y="5367337"/>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 name="Picture 7" descr="Picture 7"/>
          <p:cNvPicPr>
            <a:picLocks noChangeAspect="1"/>
          </p:cNvPicPr>
          <p:nvPr/>
        </p:nvPicPr>
        <p:blipFill>
          <a:blip r:embed="rId12"/>
          <a:srcRect b="18045"/>
          <a:stretch>
            <a:fillRect/>
          </a:stretch>
        </p:blipFill>
        <p:spPr>
          <a:xfrm>
            <a:off x="0" y="5991366"/>
            <a:ext cx="12192000" cy="866634"/>
          </a:xfrm>
          <a:prstGeom prst="rect">
            <a:avLst/>
          </a:prstGeom>
          <a:ln w="12700">
            <a:miter lim="400000"/>
          </a:ln>
        </p:spPr>
      </p:pic>
      <p:sp>
        <p:nvSpPr>
          <p:cNvPr id="4" name="Title Text"/>
          <p:cNvSpPr txBox="1">
            <a:spLocks noGrp="1"/>
          </p:cNvSpPr>
          <p:nvPr>
            <p:ph type="title"/>
          </p:nvPr>
        </p:nvSpPr>
        <p:spPr>
          <a:xfrm>
            <a:off x="812800" y="274638"/>
            <a:ext cx="10668000" cy="48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812800" y="1143000"/>
            <a:ext cx="10668000" cy="4952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284485" y="6397945"/>
            <a:ext cx="297916" cy="281941"/>
          </a:xfrm>
          <a:prstGeom prst="rect">
            <a:avLst/>
          </a:prstGeom>
          <a:ln w="12700">
            <a:miter lim="400000"/>
          </a:ln>
        </p:spPr>
        <p:txBody>
          <a:bodyPr wrap="none" lIns="45719" rIns="45719" anchor="ctr">
            <a:spAutoFit/>
          </a:bodyPr>
          <a:lstStyle>
            <a:lvl1pPr algn="r">
              <a:defRPr sz="1200">
                <a:solidFill>
                  <a:srgbClr val="888888"/>
                </a:solidFill>
                <a:latin typeface="Verdana"/>
                <a:ea typeface="Verdana"/>
                <a:cs typeface="Verdana"/>
                <a:sym typeface="Verdan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1pPr>
      <a:lvl2pPr marL="8001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2pPr>
      <a:lvl3pPr marL="1219200" marR="0" indent="-3048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3pPr>
      <a:lvl4pPr marL="17145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4pPr>
      <a:lvl5pPr marL="21717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5pPr>
      <a:lvl6pPr marL="25603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6pPr>
      <a:lvl7pPr marL="30175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7pPr>
      <a:lvl8pPr marL="34747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8pPr>
      <a:lvl9pPr marL="39319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xfrm>
            <a:off x="790468" y="1069101"/>
            <a:ext cx="10363201" cy="1470027"/>
          </a:xfrm>
          <a:prstGeom prst="rect">
            <a:avLst/>
          </a:prstGeom>
        </p:spPr>
        <p:txBody>
          <a:bodyPr/>
          <a:lstStyle/>
          <a:p>
            <a:r>
              <a:t>Advanced Heart Health Assessment through Machine Learning</a:t>
            </a:r>
          </a:p>
        </p:txBody>
      </p:sp>
      <p:sp>
        <p:nvSpPr>
          <p:cNvPr id="125" name="Subtitle 2"/>
          <p:cNvSpPr txBox="1">
            <a:spLocks noGrp="1"/>
          </p:cNvSpPr>
          <p:nvPr>
            <p:ph type="body" sz="quarter" idx="1"/>
          </p:nvPr>
        </p:nvSpPr>
        <p:spPr>
          <a:xfrm>
            <a:off x="790467" y="2721954"/>
            <a:ext cx="3970597" cy="552186"/>
          </a:xfrm>
          <a:prstGeom prst="rect">
            <a:avLst/>
          </a:prstGeom>
        </p:spPr>
        <p:txBody>
          <a:bodyPr/>
          <a:lstStyle>
            <a:lvl1pPr algn="l"/>
          </a:lstStyle>
          <a:p>
            <a:r>
              <a:t>Batch Number:</a:t>
            </a:r>
          </a:p>
        </p:txBody>
      </p:sp>
      <p:graphicFrame>
        <p:nvGraphicFramePr>
          <p:cNvPr id="126" name="Table 3"/>
          <p:cNvGraphicFramePr/>
          <p:nvPr/>
        </p:nvGraphicFramePr>
        <p:xfrm>
          <a:off x="790467" y="3274140"/>
          <a:ext cx="10851635" cy="3495040"/>
        </p:xfrm>
        <a:graphic>
          <a:graphicData uri="http://schemas.openxmlformats.org/drawingml/2006/table">
            <a:tbl>
              <a:tblPr>
                <a:tableStyleId>{4C3C2611-4C71-4FC5-86AE-919BDF0F9419}</a:tableStyleId>
              </a:tblPr>
              <a:tblGrid>
                <a:gridCol w="5608983">
                  <a:extLst>
                    <a:ext uri="{9D8B030D-6E8A-4147-A177-3AD203B41FA5}">
                      <a16:colId xmlns:a16="http://schemas.microsoft.com/office/drawing/2014/main" val="20000"/>
                    </a:ext>
                  </a:extLst>
                </a:gridCol>
                <a:gridCol w="5242652">
                  <a:extLst>
                    <a:ext uri="{9D8B030D-6E8A-4147-A177-3AD203B41FA5}">
                      <a16:colId xmlns:a16="http://schemas.microsoft.com/office/drawing/2014/main" val="20001"/>
                    </a:ext>
                  </a:extLst>
                </a:gridCol>
              </a:tblGrid>
              <a:tr h="194924">
                <a:tc>
                  <a:txBody>
                    <a:bodyPr/>
                    <a:lstStyle/>
                    <a:p>
                      <a:pPr algn="l">
                        <a:defRPr sz="1800" b="1">
                          <a:solidFill>
                            <a:srgbClr val="17375E"/>
                          </a:solidFill>
                          <a:sym typeface="Bookman Old Style"/>
                        </a:defRPr>
                      </a:pPr>
                      <a:endParaRPr/>
                    </a:p>
                    <a:p>
                      <a:pPr algn="l">
                        <a:defRPr sz="1800" b="1">
                          <a:solidFill>
                            <a:srgbClr val="17375E"/>
                          </a:solidFill>
                          <a:sym typeface="Bookman Old Style"/>
                        </a:defRPr>
                      </a:pPr>
                      <a:r>
                        <a:t>20201CSE0207          Surag Nekkanti</a:t>
                      </a:r>
                    </a:p>
                    <a:p>
                      <a:pPr algn="l">
                        <a:defRPr sz="1800" b="1">
                          <a:solidFill>
                            <a:srgbClr val="17375E"/>
                          </a:solidFill>
                          <a:sym typeface="Bookman Old Style"/>
                        </a:defRPr>
                      </a:pPr>
                      <a:r>
                        <a:t>20201CSE0255          Navaneeth N Y</a:t>
                      </a:r>
                    </a:p>
                    <a:p>
                      <a:pPr algn="l">
                        <a:defRPr sz="1800" b="1">
                          <a:solidFill>
                            <a:srgbClr val="17375E"/>
                          </a:solidFill>
                          <a:sym typeface="Bookman Old Style"/>
                        </a:defRPr>
                      </a:pPr>
                      <a:r>
                        <a:t>20201CSE0237          Shaun Joe Roy</a:t>
                      </a:r>
                    </a:p>
                    <a:p>
                      <a:pPr algn="l">
                        <a:defRPr sz="1800" b="1">
                          <a:solidFill>
                            <a:srgbClr val="17375E"/>
                          </a:solidFill>
                          <a:sym typeface="Bookman Old Style"/>
                        </a:defRPr>
                      </a:pPr>
                      <a:r>
                        <a:t>20201CSE0200          R Gautham Ganesh</a:t>
                      </a:r>
                    </a:p>
                    <a:p>
                      <a:pPr algn="ctr">
                        <a:defRPr sz="1800" b="1">
                          <a:solidFill>
                            <a:srgbClr val="17375E"/>
                          </a:solidFill>
                          <a:sym typeface="Bookman Old Style"/>
                        </a:defRPr>
                      </a:pPr>
                      <a:endParaRPr/>
                    </a:p>
                    <a:p>
                      <a:pPr algn="ctr">
                        <a:defRPr sz="1800" b="1">
                          <a:solidFill>
                            <a:srgbClr val="17375E"/>
                          </a:solidFill>
                          <a:sym typeface="Bookman Old Style"/>
                        </a:defRPr>
                      </a:pPr>
                      <a:endParaRPr/>
                    </a:p>
                  </a:txBody>
                  <a:tcPr marL="45720" marR="45720" anchor="ctr" horzOverflow="overflow"/>
                </a:tc>
                <a:tc>
                  <a:txBody>
                    <a:bodyPr/>
                    <a:lstStyle/>
                    <a:p>
                      <a:pPr>
                        <a:defRPr sz="1800" b="1">
                          <a:solidFill>
                            <a:srgbClr val="17375E"/>
                          </a:solidFill>
                          <a:sym typeface="Bookman Old Style"/>
                        </a:defRPr>
                      </a:pPr>
                      <a:endParaRPr/>
                    </a:p>
                  </a:txBody>
                  <a:tcPr marL="45720" marR="45720" anchor="ctr" horzOverflow="overflow"/>
                </a:tc>
                <a:extLst>
                  <a:ext uri="{0D108BD9-81ED-4DB2-BD59-A6C34878D82A}">
                    <a16:rowId xmlns:a16="http://schemas.microsoft.com/office/drawing/2014/main" val="10000"/>
                  </a:ext>
                </a:extLst>
              </a:tr>
              <a:tr h="370840">
                <a:tc>
                  <a:txBody>
                    <a:bodyPr/>
                    <a:lstStyle/>
                    <a:p>
                      <a:pPr algn="ctr">
                        <a:defRPr sz="1800" b="1">
                          <a:solidFill>
                            <a:srgbClr val="17375E"/>
                          </a:solidFill>
                          <a:sym typeface="Bookman Old Style"/>
                        </a:defRPr>
                      </a:pPr>
                      <a:endParaRPr/>
                    </a:p>
                  </a:txBody>
                  <a:tcPr marL="45720" marR="45720" anchor="ctr" horzOverflow="overflow"/>
                </a:tc>
                <a:tc>
                  <a:txBody>
                    <a:bodyPr/>
                    <a:lstStyle/>
                    <a:p>
                      <a:pPr algn="ctr">
                        <a:defRPr sz="1800">
                          <a:sym typeface="Bookman Old Style"/>
                        </a:defRPr>
                      </a:pPr>
                      <a:endParaRPr/>
                    </a:p>
                  </a:txBody>
                  <a:tcPr marL="45720" marR="45720" anchor="ctr" horzOverflow="overflow"/>
                </a:tc>
                <a:extLst>
                  <a:ext uri="{0D108BD9-81ED-4DB2-BD59-A6C34878D82A}">
                    <a16:rowId xmlns:a16="http://schemas.microsoft.com/office/drawing/2014/main" val="10001"/>
                  </a:ext>
                </a:extLst>
              </a:tr>
              <a:tr h="370840">
                <a:tc>
                  <a:txBody>
                    <a:bodyPr/>
                    <a:lstStyle/>
                    <a:p>
                      <a:pPr algn="ctr">
                        <a:defRPr sz="1800">
                          <a:sym typeface="Bookman Old Style"/>
                        </a:defRPr>
                      </a:pPr>
                      <a:endParaRPr/>
                    </a:p>
                  </a:txBody>
                  <a:tcPr marL="45720" marR="45720" anchor="ctr" horzOverflow="overflow"/>
                </a:tc>
                <a:tc>
                  <a:txBody>
                    <a:bodyPr/>
                    <a:lstStyle/>
                    <a:p>
                      <a:pPr algn="ctr">
                        <a:defRPr sz="1800">
                          <a:sym typeface="Bookman Old Style"/>
                        </a:defRPr>
                      </a:pPr>
                      <a:endParaRPr/>
                    </a:p>
                  </a:txBody>
                  <a:tcPr marL="45720" marR="45720" anchor="ctr" horzOverflow="overflow"/>
                </a:tc>
                <a:extLst>
                  <a:ext uri="{0D108BD9-81ED-4DB2-BD59-A6C34878D82A}">
                    <a16:rowId xmlns:a16="http://schemas.microsoft.com/office/drawing/2014/main" val="10002"/>
                  </a:ext>
                </a:extLst>
              </a:tr>
              <a:tr h="370840">
                <a:tc>
                  <a:txBody>
                    <a:bodyPr/>
                    <a:lstStyle/>
                    <a:p>
                      <a:pPr algn="ctr">
                        <a:defRPr sz="1800">
                          <a:sym typeface="Bookman Old Style"/>
                        </a:defRPr>
                      </a:pPr>
                      <a:endParaRPr/>
                    </a:p>
                  </a:txBody>
                  <a:tcPr marL="45720" marR="45720" anchor="ctr" horzOverflow="overflow"/>
                </a:tc>
                <a:tc>
                  <a:txBody>
                    <a:bodyPr/>
                    <a:lstStyle/>
                    <a:p>
                      <a:pPr algn="ctr">
                        <a:defRPr sz="1800">
                          <a:sym typeface="Bookman Old Style"/>
                        </a:defRPr>
                      </a:pPr>
                      <a:endParaRPr/>
                    </a:p>
                  </a:txBody>
                  <a:tcPr marL="45720" marR="45720" anchor="ctr" horzOverflow="overflow"/>
                </a:tc>
                <a:extLst>
                  <a:ext uri="{0D108BD9-81ED-4DB2-BD59-A6C34878D82A}">
                    <a16:rowId xmlns:a16="http://schemas.microsoft.com/office/drawing/2014/main" val="10003"/>
                  </a:ext>
                </a:extLst>
              </a:tr>
              <a:tr h="370840">
                <a:tc>
                  <a:txBody>
                    <a:bodyPr/>
                    <a:lstStyle/>
                    <a:p>
                      <a:pPr algn="ctr">
                        <a:defRPr sz="1800">
                          <a:sym typeface="Bookman Old Style"/>
                        </a:defRPr>
                      </a:pPr>
                      <a:endParaRPr/>
                    </a:p>
                  </a:txBody>
                  <a:tcPr marL="45720" marR="45720" anchor="ctr" horzOverflow="overflow"/>
                </a:tc>
                <a:tc>
                  <a:txBody>
                    <a:bodyPr/>
                    <a:lstStyle/>
                    <a:p>
                      <a:pPr algn="ctr">
                        <a:defRPr sz="1800">
                          <a:sym typeface="Bookman Old Style"/>
                        </a:defRPr>
                      </a:pPr>
                      <a:endParaRPr/>
                    </a:p>
                  </a:txBody>
                  <a:tcPr marL="45720" marR="45720" anchor="ctr" horzOverflow="overflow"/>
                </a:tc>
                <a:extLst>
                  <a:ext uri="{0D108BD9-81ED-4DB2-BD59-A6C34878D82A}">
                    <a16:rowId xmlns:a16="http://schemas.microsoft.com/office/drawing/2014/main" val="10004"/>
                  </a:ext>
                </a:extLst>
              </a:tr>
            </a:tbl>
          </a:graphicData>
        </a:graphic>
      </p:graphicFrame>
      <p:sp>
        <p:nvSpPr>
          <p:cNvPr id="127" name="Subtitle 2"/>
          <p:cNvSpPr txBox="1"/>
          <p:nvPr/>
        </p:nvSpPr>
        <p:spPr>
          <a:xfrm>
            <a:off x="6566503" y="2721955"/>
            <a:ext cx="5422854" cy="2433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defTabSz="841247">
              <a:spcBef>
                <a:spcPts val="400"/>
              </a:spcBef>
              <a:defRPr b="1">
                <a:solidFill>
                  <a:srgbClr val="17375E"/>
                </a:solidFill>
                <a:latin typeface="Verdana"/>
                <a:ea typeface="Verdana"/>
                <a:cs typeface="Verdana"/>
                <a:sym typeface="Verdana"/>
              </a:defRPr>
            </a:pPr>
            <a:r>
              <a:t>Under the Supervision of,</a:t>
            </a:r>
          </a:p>
          <a:p>
            <a:pPr algn="ctr" defTabSz="841247">
              <a:spcBef>
                <a:spcPts val="400"/>
              </a:spcBef>
              <a:defRPr b="1">
                <a:solidFill>
                  <a:srgbClr val="17375E"/>
                </a:solidFill>
                <a:latin typeface="Verdana"/>
                <a:ea typeface="Verdana"/>
                <a:cs typeface="Verdana"/>
                <a:sym typeface="Verdana"/>
              </a:defRPr>
            </a:pPr>
            <a:endParaRPr/>
          </a:p>
          <a:p>
            <a:pPr defTabSz="841247">
              <a:spcBef>
                <a:spcPts val="300"/>
              </a:spcBef>
              <a:defRPr sz="1500" b="1">
                <a:solidFill>
                  <a:srgbClr val="17375E"/>
                </a:solidFill>
                <a:latin typeface="Verdana"/>
                <a:ea typeface="Verdana"/>
                <a:cs typeface="Verdana"/>
                <a:sym typeface="Verdana"/>
              </a:defRPr>
            </a:pPr>
            <a:r>
              <a:t>Dr</a:t>
            </a:r>
            <a:r>
              <a:rPr sz="2000"/>
              <a:t> </a:t>
            </a:r>
            <a:r>
              <a:t>Prakash Shanmurthy</a:t>
            </a:r>
          </a:p>
          <a:p>
            <a:pPr defTabSz="841247">
              <a:spcBef>
                <a:spcPts val="300"/>
              </a:spcBef>
              <a:defRPr sz="1500" b="1">
                <a:solidFill>
                  <a:srgbClr val="17375E"/>
                </a:solidFill>
                <a:latin typeface="Verdana"/>
                <a:ea typeface="Verdana"/>
                <a:cs typeface="Verdana"/>
                <a:sym typeface="Verdana"/>
              </a:defRPr>
            </a:pPr>
            <a:r>
              <a:t>Assistant Professor</a:t>
            </a:r>
          </a:p>
          <a:p>
            <a:pPr defTabSz="841247">
              <a:spcBef>
                <a:spcPts val="300"/>
              </a:spcBef>
              <a:defRPr sz="1500" b="1">
                <a:solidFill>
                  <a:srgbClr val="17375E"/>
                </a:solidFill>
                <a:latin typeface="Verdana"/>
                <a:ea typeface="Verdana"/>
                <a:cs typeface="Verdana"/>
                <a:sym typeface="Verdana"/>
              </a:defRPr>
            </a:pPr>
            <a:r>
              <a:t>School of Computer Science &amp; Engineering</a:t>
            </a:r>
          </a:p>
          <a:p>
            <a:pPr defTabSz="841247">
              <a:spcBef>
                <a:spcPts val="300"/>
              </a:spcBef>
              <a:defRPr sz="1500" b="1">
                <a:solidFill>
                  <a:srgbClr val="17375E"/>
                </a:solidFill>
                <a:latin typeface="Verdana"/>
                <a:ea typeface="Verdana"/>
                <a:cs typeface="Verdana"/>
                <a:sym typeface="Verdana"/>
              </a:defRPr>
            </a:pPr>
            <a:r>
              <a:t>Presidency University</a:t>
            </a:r>
          </a:p>
        </p:txBody>
      </p:sp>
      <p:sp>
        <p:nvSpPr>
          <p:cNvPr id="128" name="Subtitle 2"/>
          <p:cNvSpPr txBox="1"/>
          <p:nvPr/>
        </p:nvSpPr>
        <p:spPr>
          <a:xfrm>
            <a:off x="4032491" y="334090"/>
            <a:ext cx="3879156" cy="55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a:lnSpc>
                <a:spcPct val="80000"/>
              </a:lnSpc>
              <a:spcBef>
                <a:spcPts val="300"/>
              </a:spcBef>
              <a:defRPr sz="1500" b="1">
                <a:solidFill>
                  <a:srgbClr val="17375E"/>
                </a:solidFill>
                <a:latin typeface="Verdana"/>
                <a:ea typeface="Verdana"/>
                <a:cs typeface="Verdana"/>
                <a:sym typeface="Verdana"/>
              </a:defRPr>
            </a:pPr>
            <a:r>
              <a:t>PIP104 University Project-II</a:t>
            </a:r>
          </a:p>
          <a:p>
            <a:pPr algn="ctr">
              <a:lnSpc>
                <a:spcPct val="80000"/>
              </a:lnSpc>
              <a:spcBef>
                <a:spcPts val="300"/>
              </a:spcBef>
              <a:defRPr sz="1500" b="1">
                <a:solidFill>
                  <a:srgbClr val="17375E"/>
                </a:solidFill>
                <a:latin typeface="Verdana"/>
                <a:ea typeface="Verdana"/>
                <a:cs typeface="Verdana"/>
                <a:sym typeface="Verdana"/>
              </a:defRPr>
            </a:pPr>
            <a:r>
              <a:t>Review-2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lvl1pPr defTabSz="850391">
              <a:defRPr sz="2604"/>
            </a:lvl1pPr>
          </a:lstStyle>
          <a:p>
            <a:r>
              <a:t>Normalization</a:t>
            </a:r>
          </a:p>
        </p:txBody>
      </p:sp>
      <p:sp>
        <p:nvSpPr>
          <p:cNvPr id="161" name="Content Placeholder 2"/>
          <p:cNvSpPr txBox="1">
            <a:spLocks noGrp="1"/>
          </p:cNvSpPr>
          <p:nvPr>
            <p:ph type="body" idx="1"/>
          </p:nvPr>
        </p:nvSpPr>
        <p:spPr>
          <a:xfrm>
            <a:off x="812800" y="1143001"/>
            <a:ext cx="10668000" cy="4952997"/>
          </a:xfrm>
          <a:prstGeom prst="rect">
            <a:avLst/>
          </a:prstGeom>
        </p:spPr>
        <p:txBody>
          <a:bodyPr/>
          <a:lstStyle/>
          <a:p>
            <a:pPr>
              <a:defRPr sz="1800"/>
            </a:pPr>
            <a:r>
              <a:t>Firstly, find any missing value and fill the missing value</a:t>
            </a:r>
          </a:p>
          <a:p>
            <a:pPr>
              <a:defRPr sz="1800"/>
            </a:pPr>
            <a:endParaRPr/>
          </a:p>
          <a:p>
            <a:pPr>
              <a:defRPr sz="1800"/>
            </a:pPr>
            <a:endParaRPr/>
          </a:p>
          <a:p>
            <a:pPr>
              <a:defRPr sz="1800"/>
            </a:pPr>
            <a:endParaRPr/>
          </a:p>
          <a:p>
            <a:pPr>
              <a:defRPr sz="1800"/>
            </a:pPr>
            <a:endParaRPr/>
          </a:p>
          <a:p>
            <a:pPr>
              <a:defRPr sz="1800"/>
            </a:pPr>
            <a:r>
              <a:t>In our case, we do not have any missing values.</a:t>
            </a:r>
          </a:p>
          <a:p>
            <a:pPr>
              <a:defRPr sz="1800"/>
            </a:pPr>
            <a:r>
              <a:t>We need to normalize the data, otherwise one feature may dominate an other feature.</a:t>
            </a:r>
          </a:p>
        </p:txBody>
      </p:sp>
      <p:pic>
        <p:nvPicPr>
          <p:cNvPr id="162" name="Screenshot 2023-12-05 at 10.39.21 PM.png" descr="Screenshot 2023-12-05 at 10.39.21 PM.png"/>
          <p:cNvPicPr>
            <a:picLocks noChangeAspect="1"/>
          </p:cNvPicPr>
          <p:nvPr/>
        </p:nvPicPr>
        <p:blipFill>
          <a:blip r:embed="rId2"/>
          <a:stretch>
            <a:fillRect/>
          </a:stretch>
        </p:blipFill>
        <p:spPr>
          <a:xfrm>
            <a:off x="960526" y="1812275"/>
            <a:ext cx="10668001" cy="685102"/>
          </a:xfrm>
          <a:prstGeom prst="rect">
            <a:avLst/>
          </a:prstGeom>
          <a:ln w="12700">
            <a:miter lim="400000"/>
          </a:ln>
        </p:spPr>
      </p:pic>
      <p:pic>
        <p:nvPicPr>
          <p:cNvPr id="163" name="Screenshot 2023-12-05 at 10.44.01 PM.png" descr="Screenshot 2023-12-05 at 10.44.01 PM.png"/>
          <p:cNvPicPr>
            <a:picLocks noChangeAspect="1"/>
          </p:cNvPicPr>
          <p:nvPr/>
        </p:nvPicPr>
        <p:blipFill>
          <a:blip r:embed="rId3"/>
          <a:stretch>
            <a:fillRect/>
          </a:stretch>
        </p:blipFill>
        <p:spPr>
          <a:xfrm>
            <a:off x="961410" y="3895154"/>
            <a:ext cx="10666232" cy="181911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prstGeom prst="rect">
            <a:avLst/>
          </a:prstGeom>
        </p:spPr>
        <p:txBody>
          <a:bodyPr/>
          <a:lstStyle>
            <a:lvl1pPr defTabSz="850391">
              <a:defRPr sz="2604"/>
            </a:lvl1pPr>
          </a:lstStyle>
          <a:p>
            <a:r>
              <a:t>Splitting Of Data</a:t>
            </a:r>
          </a:p>
        </p:txBody>
      </p:sp>
      <p:sp>
        <p:nvSpPr>
          <p:cNvPr id="166" name="Content Placeholder 2"/>
          <p:cNvSpPr txBox="1">
            <a:spLocks noGrp="1"/>
          </p:cNvSpPr>
          <p:nvPr>
            <p:ph type="body" idx="1"/>
          </p:nvPr>
        </p:nvSpPr>
        <p:spPr>
          <a:xfrm>
            <a:off x="812800" y="1143001"/>
            <a:ext cx="10668000" cy="4952997"/>
          </a:xfrm>
          <a:prstGeom prst="rect">
            <a:avLst/>
          </a:prstGeom>
        </p:spPr>
        <p:txBody>
          <a:bodyPr/>
          <a:lstStyle/>
          <a:p>
            <a:pPr marL="140368" indent="-140368" defTabSz="457200">
              <a:spcBef>
                <a:spcPts val="400"/>
              </a:spcBef>
              <a:buFontTx/>
              <a:defRPr sz="1800">
                <a:solidFill>
                  <a:srgbClr val="000000">
                    <a:alpha val="70196"/>
                  </a:srgbClr>
                </a:solidFill>
              </a:defRPr>
            </a:pPr>
            <a:r>
              <a:t> %80 of the data will be used for training the model</a:t>
            </a:r>
          </a:p>
          <a:p>
            <a:pPr marL="140368" indent="-140368" defTabSz="457200">
              <a:spcBef>
                <a:spcPts val="400"/>
              </a:spcBef>
              <a:buFontTx/>
              <a:defRPr sz="1800">
                <a:solidFill>
                  <a:srgbClr val="000000">
                    <a:alpha val="70196"/>
                  </a:srgbClr>
                </a:solidFill>
              </a:defRPr>
            </a:pPr>
            <a:r>
              <a:t> %20 of the data will be used for testing the model</a:t>
            </a:r>
          </a:p>
          <a:p>
            <a:pPr marL="140368" indent="-140368" defTabSz="457200">
              <a:spcBef>
                <a:spcPts val="400"/>
              </a:spcBef>
              <a:buFontTx/>
              <a:defRPr sz="1800">
                <a:solidFill>
                  <a:srgbClr val="000000">
                    <a:alpha val="70196"/>
                  </a:srgbClr>
                </a:solidFill>
              </a:defRPr>
            </a:pPr>
            <a:r>
              <a:t> We chose random_state = 42 in order to obtain the same rows as train and test at each splitting.</a:t>
            </a:r>
          </a:p>
        </p:txBody>
      </p:sp>
      <p:pic>
        <p:nvPicPr>
          <p:cNvPr id="167" name="Screenshot 2023-12-05 at 10.51.21 PM.png" descr="Screenshot 2023-12-05 at 10.51.21 PM.png"/>
          <p:cNvPicPr>
            <a:picLocks noChangeAspect="1"/>
          </p:cNvPicPr>
          <p:nvPr/>
        </p:nvPicPr>
        <p:blipFill>
          <a:blip r:embed="rId2"/>
          <a:stretch>
            <a:fillRect/>
          </a:stretch>
        </p:blipFill>
        <p:spPr>
          <a:xfrm>
            <a:off x="730740" y="2622517"/>
            <a:ext cx="10832120" cy="620779"/>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prstGeom prst="rect">
            <a:avLst/>
          </a:prstGeom>
        </p:spPr>
        <p:txBody>
          <a:bodyPr/>
          <a:lstStyle>
            <a:lvl1pPr defTabSz="850391">
              <a:defRPr sz="2604"/>
            </a:lvl1pPr>
          </a:lstStyle>
          <a:p>
            <a:r>
              <a:t>KNN</a:t>
            </a:r>
          </a:p>
        </p:txBody>
      </p:sp>
      <p:sp>
        <p:nvSpPr>
          <p:cNvPr id="170" name="Content Placeholder 2"/>
          <p:cNvSpPr txBox="1">
            <a:spLocks noGrp="1"/>
          </p:cNvSpPr>
          <p:nvPr>
            <p:ph type="body" idx="1"/>
          </p:nvPr>
        </p:nvSpPr>
        <p:spPr>
          <a:xfrm>
            <a:off x="812800" y="1143001"/>
            <a:ext cx="10668000" cy="4952997"/>
          </a:xfrm>
          <a:prstGeom prst="rect">
            <a:avLst/>
          </a:prstGeom>
        </p:spPr>
        <p:txBody>
          <a:bodyPr/>
          <a:lstStyle/>
          <a:p>
            <a:pPr marL="342899" indent="-342899" algn="just">
              <a:defRPr sz="1900"/>
            </a:pPr>
            <a:r>
              <a:t>Now, we implement the KNN Algorithm from the scikit-learn Python Library(also called as sklearn).</a:t>
            </a:r>
          </a:p>
          <a:p>
            <a:pPr marL="342899" indent="-342899">
              <a:defRPr sz="1900"/>
            </a:pPr>
            <a:endParaRPr/>
          </a:p>
          <a:p>
            <a:pPr marL="342899" indent="-342899">
              <a:defRPr sz="1900"/>
            </a:pPr>
            <a:endParaRPr/>
          </a:p>
          <a:p>
            <a:pPr marL="342899" indent="-342899">
              <a:defRPr sz="1900"/>
            </a:pPr>
            <a:endParaRPr/>
          </a:p>
          <a:p>
            <a:pPr marL="342899" indent="-342899">
              <a:defRPr sz="1900"/>
            </a:pPr>
            <a:endParaRPr/>
          </a:p>
          <a:p>
            <a:pPr marL="342899" indent="-342899">
              <a:defRPr sz="1900"/>
            </a:pPr>
            <a:endParaRPr/>
          </a:p>
          <a:p>
            <a:pPr marL="342899" indent="-342899" algn="just">
              <a:defRPr sz="1900"/>
            </a:pPr>
            <a:r>
              <a:t>There is not a very distinct separation between green and red dots.</a:t>
            </a:r>
          </a:p>
          <a:p>
            <a:pPr marL="342899" indent="-342899" algn="just">
              <a:defRPr sz="1900"/>
            </a:pPr>
            <a:r>
              <a:t>The KNN method will try to find the nearest “K” number of points to a selected point and will make a prediction according to the value of the nearest points.</a:t>
            </a:r>
          </a:p>
        </p:txBody>
      </p:sp>
      <p:pic>
        <p:nvPicPr>
          <p:cNvPr id="171" name="Screenshot 2023-12-05 at 11.09.27 PM.png" descr="Screenshot 2023-12-05 at 11.09.27 PM.png"/>
          <p:cNvPicPr>
            <a:picLocks noChangeAspect="1"/>
          </p:cNvPicPr>
          <p:nvPr/>
        </p:nvPicPr>
        <p:blipFill>
          <a:blip r:embed="rId2"/>
          <a:stretch>
            <a:fillRect/>
          </a:stretch>
        </p:blipFill>
        <p:spPr>
          <a:xfrm>
            <a:off x="763134" y="2016476"/>
            <a:ext cx="10767333" cy="135259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
          <p:cNvSpPr txBox="1">
            <a:spLocks noGrp="1"/>
          </p:cNvSpPr>
          <p:nvPr>
            <p:ph type="title"/>
          </p:nvPr>
        </p:nvSpPr>
        <p:spPr>
          <a:prstGeom prst="rect">
            <a:avLst/>
          </a:prstGeom>
        </p:spPr>
        <p:txBody>
          <a:bodyPr/>
          <a:lstStyle>
            <a:lvl1pPr defTabSz="850391">
              <a:defRPr sz="2604"/>
            </a:lvl1pPr>
          </a:lstStyle>
          <a:p>
            <a:r>
              <a:t>KNN</a:t>
            </a:r>
          </a:p>
        </p:txBody>
      </p:sp>
      <p:sp>
        <p:nvSpPr>
          <p:cNvPr id="174" name="Content Placeholder 2"/>
          <p:cNvSpPr txBox="1">
            <a:spLocks noGrp="1"/>
          </p:cNvSpPr>
          <p:nvPr>
            <p:ph type="body" idx="1"/>
          </p:nvPr>
        </p:nvSpPr>
        <p:spPr>
          <a:xfrm>
            <a:off x="812800" y="1143001"/>
            <a:ext cx="10668000" cy="4952997"/>
          </a:xfrm>
          <a:prstGeom prst="rect">
            <a:avLst/>
          </a:prstGeom>
        </p:spPr>
        <p:txBody>
          <a:bodyPr/>
          <a:lstStyle/>
          <a:p>
            <a:pPr marL="0" indent="0">
              <a:buSzTx/>
              <a:buFontTx/>
              <a:buNone/>
            </a:pPr>
            <a:endParaRPr/>
          </a:p>
        </p:txBody>
      </p:sp>
      <p:pic>
        <p:nvPicPr>
          <p:cNvPr id="175" name="Screenshot 2023-12-05 at 11.12.59 PM.png" descr="Screenshot 2023-12-05 at 11.12.59 PM.png"/>
          <p:cNvPicPr>
            <a:picLocks noChangeAspect="1"/>
          </p:cNvPicPr>
          <p:nvPr/>
        </p:nvPicPr>
        <p:blipFill>
          <a:blip r:embed="rId2"/>
          <a:stretch>
            <a:fillRect/>
          </a:stretch>
        </p:blipFill>
        <p:spPr>
          <a:xfrm>
            <a:off x="833440" y="1094005"/>
            <a:ext cx="10525120" cy="495299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prstGeom prst="rect">
            <a:avLst/>
          </a:prstGeom>
        </p:spPr>
        <p:txBody>
          <a:bodyPr/>
          <a:lstStyle>
            <a:lvl1pPr defTabSz="850391">
              <a:defRPr sz="2604"/>
            </a:lvl1pPr>
          </a:lstStyle>
          <a:p>
            <a:r>
              <a:t>Finding K value</a:t>
            </a:r>
          </a:p>
        </p:txBody>
      </p:sp>
      <p:sp>
        <p:nvSpPr>
          <p:cNvPr id="178" name="Content Placeholder 2"/>
          <p:cNvSpPr txBox="1">
            <a:spLocks noGrp="1"/>
          </p:cNvSpPr>
          <p:nvPr>
            <p:ph type="body" idx="1"/>
          </p:nvPr>
        </p:nvSpPr>
        <p:spPr>
          <a:xfrm>
            <a:off x="812800" y="1143001"/>
            <a:ext cx="10668000" cy="4952997"/>
          </a:xfrm>
          <a:prstGeom prst="rect">
            <a:avLst/>
          </a:prstGeom>
        </p:spPr>
        <p:txBody>
          <a:bodyPr/>
          <a:lstStyle/>
          <a:p>
            <a:pPr algn="just">
              <a:defRPr sz="1800"/>
            </a:pPr>
            <a:r>
              <a:t>Above, the chosen value for K = 3. The accuracy of the model is 83.6%.</a:t>
            </a:r>
          </a:p>
          <a:p>
            <a:pPr algn="just">
              <a:defRPr sz="1800"/>
            </a:pPr>
            <a:r>
              <a:t>The accuracy of the model will change according to the K value.</a:t>
            </a:r>
          </a:p>
          <a:p>
            <a:pPr algn="just">
              <a:defRPr sz="1800"/>
            </a:pPr>
            <a:r>
              <a:t>Since the aim is to reach the highest accuracy, we need to try different K values and find the best value which gives the highest accuracy.</a:t>
            </a:r>
          </a:p>
        </p:txBody>
      </p:sp>
      <p:pic>
        <p:nvPicPr>
          <p:cNvPr id="179" name="Screenshot 2023-12-05 at 11.21.09 PM.png" descr="Screenshot 2023-12-05 at 11.21.09 PM.png"/>
          <p:cNvPicPr>
            <a:picLocks noChangeAspect="1"/>
          </p:cNvPicPr>
          <p:nvPr/>
        </p:nvPicPr>
        <p:blipFill>
          <a:blip r:embed="rId2"/>
          <a:stretch>
            <a:fillRect/>
          </a:stretch>
        </p:blipFill>
        <p:spPr>
          <a:xfrm>
            <a:off x="812800" y="2542474"/>
            <a:ext cx="10668000" cy="381556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Visualisation (heat map)"/>
          <p:cNvSpPr txBox="1">
            <a:spLocks noGrp="1"/>
          </p:cNvSpPr>
          <p:nvPr>
            <p:ph type="title"/>
          </p:nvPr>
        </p:nvSpPr>
        <p:spPr>
          <a:prstGeom prst="rect">
            <a:avLst/>
          </a:prstGeom>
        </p:spPr>
        <p:txBody>
          <a:bodyPr/>
          <a:lstStyle>
            <a:lvl1pPr defTabSz="850391">
              <a:defRPr sz="2604"/>
            </a:lvl1pPr>
          </a:lstStyle>
          <a:p>
            <a:r>
              <a:t>Visualisation (heat map)</a:t>
            </a:r>
          </a:p>
        </p:txBody>
      </p:sp>
      <p:sp>
        <p:nvSpPr>
          <p:cNvPr id="182" name="It seems that probability of hearth disease (target in this instance) has correlation with:…"/>
          <p:cNvSpPr txBox="1">
            <a:spLocks noGrp="1"/>
          </p:cNvSpPr>
          <p:nvPr>
            <p:ph type="body" idx="1"/>
          </p:nvPr>
        </p:nvSpPr>
        <p:spPr>
          <a:prstGeom prst="rect">
            <a:avLst/>
          </a:prstGeom>
        </p:spPr>
        <p:txBody>
          <a:bodyPr/>
          <a:lstStyle/>
          <a:p>
            <a:pPr marL="0" indent="0" defTabSz="224027">
              <a:buSzTx/>
              <a:buFontTx/>
              <a:buNone/>
              <a:defRPr sz="1225">
                <a:solidFill>
                  <a:srgbClr val="000000">
                    <a:alpha val="70196"/>
                  </a:srgbClr>
                </a:solidFill>
                <a:latin typeface="+mj-lt"/>
                <a:ea typeface="+mj-ea"/>
                <a:cs typeface="+mj-cs"/>
                <a:sym typeface="Helvetica"/>
              </a:defRPr>
            </a:pPr>
            <a:r>
              <a:t>It seems that probability of hearth disease (target in this instance) has correlation with:</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thal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ca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slope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exang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cp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oldpeak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thalac (+)</a:t>
            </a:r>
          </a:p>
          <a:p>
            <a:pPr marL="0" indent="0" defTabSz="224027">
              <a:spcBef>
                <a:spcPts val="700"/>
              </a:spcBef>
              <a:buSzTx/>
              <a:buFontTx/>
              <a:buNone/>
              <a:defRPr sz="1225">
                <a:solidFill>
                  <a:srgbClr val="000000">
                    <a:alpha val="70196"/>
                  </a:srgbClr>
                </a:solidFill>
                <a:latin typeface="+mj-lt"/>
                <a:ea typeface="+mj-ea"/>
                <a:cs typeface="+mj-cs"/>
                <a:sym typeface="Helvetica"/>
              </a:defRPr>
            </a:pPr>
            <a:r>
              <a:t>It is also seen that:</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slope has correlation with:</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oldpeak (-)</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thalac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exang has correlation with:</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cp (-)</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thalac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cp has correlation with:</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thalac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oldpeak has correlation with:</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thalac (+)</a:t>
            </a:r>
          </a:p>
          <a:p>
            <a:pPr marL="224027" indent="-155575" defTabSz="224027">
              <a:spcBef>
                <a:spcPts val="100"/>
              </a:spcBef>
              <a:buClr>
                <a:srgbClr val="000000">
                  <a:alpha val="70196"/>
                </a:srgbClr>
              </a:buClr>
              <a:buFont typeface="Helvetica"/>
              <a:defRPr sz="1225">
                <a:solidFill>
                  <a:srgbClr val="000000">
                    <a:alpha val="70196"/>
                  </a:srgbClr>
                </a:solidFill>
                <a:latin typeface="+mj-lt"/>
                <a:ea typeface="+mj-ea"/>
                <a:cs typeface="+mj-cs"/>
                <a:sym typeface="Helvetica"/>
              </a:defRPr>
            </a:pPr>
            <a:r>
              <a:t>thalac has correlation with:</a:t>
            </a:r>
          </a:p>
          <a:p>
            <a:pPr marL="448055" lvl="1" indent="-155575" defTabSz="224027">
              <a:spcBef>
                <a:spcPts val="100"/>
              </a:spcBef>
              <a:buClr>
                <a:srgbClr val="000000">
                  <a:alpha val="70196"/>
                </a:srgbClr>
              </a:buClr>
              <a:buFont typeface="Helvetica"/>
              <a:buChar char="▪"/>
              <a:defRPr sz="1225">
                <a:solidFill>
                  <a:srgbClr val="000000">
                    <a:alpha val="70196"/>
                  </a:srgbClr>
                </a:solidFill>
                <a:latin typeface="+mj-lt"/>
                <a:ea typeface="+mj-ea"/>
                <a:cs typeface="+mj-cs"/>
                <a:sym typeface="Helvetica"/>
              </a:defRPr>
            </a:pPr>
            <a:r>
              <a:t>age (-)</a:t>
            </a:r>
          </a:p>
        </p:txBody>
      </p:sp>
      <p:pic>
        <p:nvPicPr>
          <p:cNvPr id="183" name="Unknown.png" descr="Unknown.png"/>
          <p:cNvPicPr>
            <a:picLocks noChangeAspect="1"/>
          </p:cNvPicPr>
          <p:nvPr/>
        </p:nvPicPr>
        <p:blipFill>
          <a:blip r:embed="rId2"/>
          <a:stretch>
            <a:fillRect/>
          </a:stretch>
        </p:blipFill>
        <p:spPr>
          <a:xfrm>
            <a:off x="6803786" y="962459"/>
            <a:ext cx="4999710" cy="531408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onclusion"/>
          <p:cNvSpPr txBox="1">
            <a:spLocks noGrp="1"/>
          </p:cNvSpPr>
          <p:nvPr>
            <p:ph type="title"/>
          </p:nvPr>
        </p:nvSpPr>
        <p:spPr>
          <a:prstGeom prst="rect">
            <a:avLst/>
          </a:prstGeom>
        </p:spPr>
        <p:txBody>
          <a:bodyPr/>
          <a:lstStyle>
            <a:lvl1pPr defTabSz="850391">
              <a:defRPr sz="2604"/>
            </a:lvl1pPr>
          </a:lstStyle>
          <a:p>
            <a:r>
              <a:t>Conclusion</a:t>
            </a:r>
          </a:p>
        </p:txBody>
      </p:sp>
      <p:sp>
        <p:nvSpPr>
          <p:cNvPr id="186" name="The accuracy of KNN model is 85.25%…"/>
          <p:cNvSpPr txBox="1">
            <a:spLocks noGrp="1"/>
          </p:cNvSpPr>
          <p:nvPr>
            <p:ph type="body" idx="1"/>
          </p:nvPr>
        </p:nvSpPr>
        <p:spPr>
          <a:prstGeom prst="rect">
            <a:avLst/>
          </a:prstGeom>
        </p:spPr>
        <p:txBody>
          <a:bodyPr/>
          <a:lstStyle/>
          <a:p>
            <a:pPr algn="just">
              <a:defRPr sz="1800"/>
            </a:pPr>
            <a:r>
              <a:t>The accuracy of KNN model is 85.25%</a:t>
            </a:r>
          </a:p>
          <a:p>
            <a:pPr algn="just">
              <a:defRPr sz="1800"/>
            </a:pPr>
            <a:r>
              <a:t>In comparison to Linear Regression 83.61%</a:t>
            </a:r>
          </a:p>
          <a:p>
            <a:pPr algn="just">
              <a:defRPr sz="1800"/>
            </a:pPr>
            <a:r>
              <a:t>The accuracy of the models may change according to the data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ntent Placeholder 2"/>
          <p:cNvSpPr txBox="1">
            <a:spLocks noGrp="1"/>
          </p:cNvSpPr>
          <p:nvPr>
            <p:ph type="body" idx="1"/>
          </p:nvPr>
        </p:nvSpPr>
        <p:spPr>
          <a:xfrm>
            <a:off x="812800" y="1143001"/>
            <a:ext cx="10668000" cy="4952997"/>
          </a:xfrm>
          <a:prstGeom prst="rect">
            <a:avLst/>
          </a:prstGeom>
        </p:spPr>
        <p:txBody>
          <a:bodyPr/>
          <a:lstStyle/>
          <a:p>
            <a:pPr marL="0" indent="0" algn="ctr">
              <a:buSzTx/>
              <a:buNone/>
              <a:defRPr sz="4400"/>
            </a:pPr>
            <a:endParaRPr/>
          </a:p>
          <a:p>
            <a:pPr marL="0" indent="0" algn="ctr">
              <a:buSzTx/>
              <a:buNone/>
              <a:defRPr sz="4400"/>
            </a:pPr>
            <a:endParaRPr/>
          </a:p>
          <a:p>
            <a:pPr marL="0" indent="0" algn="ctr">
              <a:spcBef>
                <a:spcPts val="1400"/>
              </a:spcBef>
              <a:buSzTx/>
              <a:buNone/>
              <a:defRPr sz="6000"/>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able of Contents"/>
          <p:cNvSpPr txBox="1">
            <a:spLocks noGrp="1"/>
          </p:cNvSpPr>
          <p:nvPr>
            <p:ph type="title"/>
          </p:nvPr>
        </p:nvSpPr>
        <p:spPr>
          <a:prstGeom prst="rect">
            <a:avLst/>
          </a:prstGeom>
        </p:spPr>
        <p:txBody>
          <a:bodyPr/>
          <a:lstStyle>
            <a:lvl1pPr defTabSz="850391">
              <a:defRPr sz="2604"/>
            </a:lvl1pPr>
          </a:lstStyle>
          <a:p>
            <a:r>
              <a:t>Table of Contents</a:t>
            </a:r>
          </a:p>
        </p:txBody>
      </p:sp>
      <p:sp>
        <p:nvSpPr>
          <p:cNvPr id="131" name="Introduction…"/>
          <p:cNvSpPr txBox="1">
            <a:spLocks noGrp="1"/>
          </p:cNvSpPr>
          <p:nvPr>
            <p:ph type="body" idx="1"/>
          </p:nvPr>
        </p:nvSpPr>
        <p:spPr>
          <a:prstGeom prst="rect">
            <a:avLst/>
          </a:prstGeom>
        </p:spPr>
        <p:txBody>
          <a:bodyPr/>
          <a:lstStyle/>
          <a:p>
            <a:pPr marL="320842" indent="-320842">
              <a:buFontTx/>
              <a:buAutoNum type="arabicPeriod"/>
              <a:defRPr sz="2000"/>
            </a:pPr>
            <a:r>
              <a:t>Introduction</a:t>
            </a:r>
          </a:p>
          <a:p>
            <a:pPr marL="320842" indent="-320842">
              <a:buFontTx/>
              <a:buAutoNum type="arabicPeriod"/>
              <a:defRPr sz="2000"/>
            </a:pPr>
            <a:r>
              <a:t>About the Dataset</a:t>
            </a:r>
          </a:p>
          <a:p>
            <a:pPr marL="320842" indent="-320842">
              <a:buFontTx/>
              <a:buAutoNum type="arabicPeriod"/>
              <a:defRPr sz="2000"/>
            </a:pPr>
            <a:r>
              <a:t>Tools and Libraries</a:t>
            </a:r>
          </a:p>
          <a:p>
            <a:pPr marL="320842" indent="-320842">
              <a:buFontTx/>
              <a:buAutoNum type="arabicPeriod"/>
              <a:defRPr sz="2000"/>
            </a:pPr>
            <a:r>
              <a:t>Normalization</a:t>
            </a:r>
          </a:p>
          <a:p>
            <a:pPr marL="320842" indent="-320842">
              <a:buFontTx/>
              <a:buAutoNum type="arabicPeriod"/>
              <a:defRPr sz="2000"/>
            </a:pPr>
            <a:r>
              <a:t>Splitting the Data</a:t>
            </a:r>
          </a:p>
          <a:p>
            <a:pPr marL="320842" indent="-320842">
              <a:buFontTx/>
              <a:buAutoNum type="arabicPeriod"/>
              <a:defRPr sz="2000"/>
            </a:pPr>
            <a:r>
              <a:t>KNN</a:t>
            </a:r>
          </a:p>
          <a:p>
            <a:pPr marL="320842" indent="-320842">
              <a:buFontTx/>
              <a:buAutoNum type="arabicPeriod"/>
              <a:defRPr sz="2000"/>
            </a:pPr>
            <a:r>
              <a:t>Finding K Value</a:t>
            </a:r>
          </a:p>
          <a:p>
            <a:pPr marL="320842" indent="-320842">
              <a:buFontTx/>
              <a:buAutoNum type="arabicPeriod"/>
              <a:defRPr sz="2000"/>
            </a:pPr>
            <a:r>
              <a:t>Visualisation(heat map)</a:t>
            </a:r>
          </a:p>
          <a:p>
            <a:pPr marL="320842" indent="-320842">
              <a:buFontTx/>
              <a:buAutoNum type="arabicPeriod"/>
              <a:defRPr sz="2000"/>
            </a:pPr>
            <a:r>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prstGeom prst="rect">
            <a:avLst/>
          </a:prstGeom>
        </p:spPr>
        <p:txBody>
          <a:bodyPr/>
          <a:lstStyle>
            <a:lvl1pPr defTabSz="850391">
              <a:defRPr sz="2604"/>
            </a:lvl1pPr>
          </a:lstStyle>
          <a:p>
            <a:r>
              <a:t>Introduction</a:t>
            </a:r>
          </a:p>
        </p:txBody>
      </p:sp>
      <p:sp>
        <p:nvSpPr>
          <p:cNvPr id="134" name="Content Placeholder 2"/>
          <p:cNvSpPr txBox="1">
            <a:spLocks noGrp="1"/>
          </p:cNvSpPr>
          <p:nvPr>
            <p:ph type="body" idx="1"/>
          </p:nvPr>
        </p:nvSpPr>
        <p:spPr>
          <a:xfrm>
            <a:off x="812800" y="1143001"/>
            <a:ext cx="10668000" cy="4952997"/>
          </a:xfrm>
          <a:prstGeom prst="rect">
            <a:avLst/>
          </a:prstGeom>
        </p:spPr>
        <p:txBody>
          <a:bodyPr/>
          <a:lstStyle/>
          <a:p>
            <a:pPr marL="140368" indent="-140368" algn="just" defTabSz="457200">
              <a:spcBef>
                <a:spcPts val="1200"/>
              </a:spcBef>
              <a:buFontTx/>
              <a:defRPr sz="2000">
                <a:solidFill>
                  <a:srgbClr val="000000">
                    <a:alpha val="70196"/>
                  </a:srgbClr>
                </a:solidFill>
              </a:defRPr>
            </a:pPr>
            <a:r>
              <a:t>In terms of time, accuracy, and cost, medical dictation has always remained a high maintenance field. Human beings are susceptible to mistakes and can make errors. At an exponential pace, cases of cardiovascular diseases are that, and that is very troubling.</a:t>
            </a:r>
          </a:p>
          <a:p>
            <a:pPr marL="140368" indent="-140368" algn="just" defTabSz="457200">
              <a:spcBef>
                <a:spcPts val="1200"/>
              </a:spcBef>
              <a:buFontTx/>
              <a:defRPr sz="2000">
                <a:solidFill>
                  <a:srgbClr val="000000">
                    <a:alpha val="70196"/>
                  </a:srgbClr>
                </a:solidFill>
              </a:defRPr>
            </a:pPr>
            <a:r>
              <a:t>Data Mining has proved itself to be very effective in forecasting diverse scenarios for numerous fields.</a:t>
            </a:r>
          </a:p>
          <a:p>
            <a:pPr marL="140368" indent="-140368" algn="just" defTabSz="457200">
              <a:spcBef>
                <a:spcPts val="1200"/>
              </a:spcBef>
              <a:buFontTx/>
              <a:defRPr sz="2000">
                <a:solidFill>
                  <a:srgbClr val="000000">
                    <a:alpha val="70196"/>
                  </a:srgbClr>
                </a:solidFill>
              </a:defRPr>
            </a:pPr>
            <a:r>
              <a:t>Similarly, the UCI Dataset for Heart Disease research was used to train a model using the KNN Machine Learning classifier algorithm to forecast heart disease with the highest accuracy.</a:t>
            </a:r>
          </a:p>
          <a:p>
            <a:pPr marL="140368" indent="-140368" algn="just" defTabSz="457200">
              <a:spcBef>
                <a:spcPts val="1200"/>
              </a:spcBef>
              <a:buFontTx/>
              <a:defRPr sz="2000">
                <a:solidFill>
                  <a:srgbClr val="000000">
                    <a:alpha val="70196"/>
                  </a:srgbClr>
                </a:solidFill>
              </a:defRPr>
            </a:pPr>
            <a:r>
              <a:t>The model is trained on 14 UCI Dataset parameters, the K-Nearest Neighbour Classifier which are very simple for early detection of heart disease, helping patients to sustain a healthier lifestyle along with taking sufficient precautionary steps to prevent future heart disease.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Variable Description"/>
          <p:cNvSpPr txBox="1">
            <a:spLocks noGrp="1"/>
          </p:cNvSpPr>
          <p:nvPr>
            <p:ph type="title"/>
          </p:nvPr>
        </p:nvSpPr>
        <p:spPr>
          <a:prstGeom prst="rect">
            <a:avLst/>
          </a:prstGeom>
        </p:spPr>
        <p:txBody>
          <a:bodyPr/>
          <a:lstStyle>
            <a:lvl1pPr defTabSz="850391">
              <a:defRPr sz="2604"/>
            </a:lvl1pPr>
          </a:lstStyle>
          <a:p>
            <a:r>
              <a:t>Variable Description</a:t>
            </a:r>
          </a:p>
        </p:txBody>
      </p:sp>
      <p:sp>
        <p:nvSpPr>
          <p:cNvPr id="137" name="age: Age of patient…"/>
          <p:cNvSpPr txBox="1">
            <a:spLocks noGrp="1"/>
          </p:cNvSpPr>
          <p:nvPr>
            <p:ph type="body" idx="1"/>
          </p:nvPr>
        </p:nvSpPr>
        <p:spPr>
          <a:prstGeom prst="rect">
            <a:avLst/>
          </a:prstGeom>
        </p:spPr>
        <p:txBody>
          <a:bodyPr/>
          <a:lstStyle/>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age: Age of patient</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sex: Gender of patient (1:Male, 0:Female)</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cp: chest pain type (4 values)</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trestbps: resting blood pressure</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chol: serum cholesterol in mg/dl</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fbs: fasting blood sugar &gt; 120 mg/dl</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restecg: resting electrocardiographic results (values 0,1,2)</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thalach: maximum heart rate achieved</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exang: exercise induced angina (1: yes, 0: no)</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 oldpeak: ST depression induced by exercise relative to rest</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 slope: the slope of the peak exercise ST segment (values 0,1,2)</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 ca: number of major vessels (0-3) colored by fluoroscopy</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 thal: 3 = normal; 6 = fixed defect; 7 = reversible defect</a:t>
            </a:r>
          </a:p>
          <a:p>
            <a:pPr marL="457200" indent="-317500" defTabSz="457200">
              <a:spcBef>
                <a:spcPts val="400"/>
              </a:spcBef>
              <a:buClr>
                <a:srgbClr val="000000">
                  <a:alpha val="70196"/>
                </a:srgbClr>
              </a:buClr>
              <a:buFont typeface="Helvetica"/>
              <a:buAutoNum type="arabicPeriod"/>
              <a:defRPr sz="1900">
                <a:solidFill>
                  <a:srgbClr val="000000">
                    <a:alpha val="70196"/>
                  </a:srgbClr>
                </a:solidFill>
              </a:defRPr>
            </a:pPr>
            <a:r>
              <a:t> target: Presence of heart disease (1: yes, 0: No)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prstGeom prst="rect">
            <a:avLst/>
          </a:prstGeom>
        </p:spPr>
        <p:txBody>
          <a:bodyPr/>
          <a:lstStyle>
            <a:lvl1pPr defTabSz="850391">
              <a:defRPr sz="2604"/>
            </a:lvl1pPr>
          </a:lstStyle>
          <a:p>
            <a:r>
              <a:t>About the Dataset</a:t>
            </a:r>
          </a:p>
        </p:txBody>
      </p:sp>
      <p:sp>
        <p:nvSpPr>
          <p:cNvPr id="140" name="Content Placeholder 2"/>
          <p:cNvSpPr txBox="1">
            <a:spLocks noGrp="1"/>
          </p:cNvSpPr>
          <p:nvPr>
            <p:ph type="body" idx="1"/>
          </p:nvPr>
        </p:nvSpPr>
        <p:spPr>
          <a:xfrm>
            <a:off x="812800" y="1143001"/>
            <a:ext cx="10668000" cy="4952997"/>
          </a:xfrm>
          <a:prstGeom prst="rect">
            <a:avLst/>
          </a:prstGeom>
        </p:spPr>
        <p:txBody>
          <a:bodyPr/>
          <a:lstStyle/>
          <a:p>
            <a:pPr marL="0" indent="0" algn="just" defTabSz="457200">
              <a:spcBef>
                <a:spcPts val="1600"/>
              </a:spcBef>
              <a:buSzTx/>
              <a:buFontTx/>
              <a:buNone/>
              <a:defRPr sz="1800">
                <a:solidFill>
                  <a:srgbClr val="000000">
                    <a:alpha val="70196"/>
                  </a:srgbClr>
                </a:solidFill>
              </a:defRPr>
            </a:pPr>
            <a:r>
              <a:t>This dataset has 14 features, one of which is the target feature. Target feature tells us whether a patient has a heart disease or not. About the target feature:</a:t>
            </a:r>
          </a:p>
          <a:p>
            <a:pPr marL="180473" indent="-180473" algn="just" defTabSz="457200">
              <a:spcBef>
                <a:spcPts val="1600"/>
              </a:spcBef>
              <a:buFontTx/>
              <a:defRPr sz="1800">
                <a:solidFill>
                  <a:srgbClr val="000000">
                    <a:alpha val="70196"/>
                  </a:srgbClr>
                </a:solidFill>
              </a:defRPr>
            </a:pPr>
            <a:r>
              <a:t>1 = Patient has heart disease</a:t>
            </a:r>
          </a:p>
          <a:p>
            <a:pPr marL="180473" indent="-180473" algn="just" defTabSz="457200">
              <a:spcBef>
                <a:spcPts val="1600"/>
              </a:spcBef>
              <a:buFontTx/>
              <a:defRPr sz="1800">
                <a:solidFill>
                  <a:srgbClr val="000000">
                    <a:alpha val="70196"/>
                  </a:srgbClr>
                </a:solidFill>
              </a:defRPr>
            </a:pPr>
            <a:r>
              <a:t>0 = Patient doesn’t have heart disease</a:t>
            </a:r>
          </a:p>
        </p:txBody>
      </p:sp>
      <p:pic>
        <p:nvPicPr>
          <p:cNvPr id="141" name="Screenshot 2023-12-05 at 9.57.27 PM.png" descr="Screenshot 2023-12-05 at 9.57.27 PM.png"/>
          <p:cNvPicPr>
            <a:picLocks noChangeAspect="1"/>
          </p:cNvPicPr>
          <p:nvPr/>
        </p:nvPicPr>
        <p:blipFill>
          <a:blip r:embed="rId2"/>
          <a:stretch>
            <a:fillRect/>
          </a:stretch>
        </p:blipFill>
        <p:spPr>
          <a:xfrm>
            <a:off x="1040434" y="2923229"/>
            <a:ext cx="10212732" cy="302019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Load and Check Data:"/>
          <p:cNvSpPr txBox="1">
            <a:spLocks noGrp="1"/>
          </p:cNvSpPr>
          <p:nvPr>
            <p:ph type="body" idx="1"/>
          </p:nvPr>
        </p:nvSpPr>
        <p:spPr>
          <a:prstGeom prst="rect">
            <a:avLst/>
          </a:prstGeom>
        </p:spPr>
        <p:txBody>
          <a:bodyPr/>
          <a:lstStyle/>
          <a:p>
            <a:r>
              <a:t>Load and Check Data:</a:t>
            </a:r>
          </a:p>
        </p:txBody>
      </p:sp>
      <p:pic>
        <p:nvPicPr>
          <p:cNvPr id="144" name="Screenshot 2023-12-05 at 10.06.44 PM.png" descr="Screenshot 2023-12-05 at 10.06.44 PM.png"/>
          <p:cNvPicPr>
            <a:picLocks noChangeAspect="1"/>
          </p:cNvPicPr>
          <p:nvPr/>
        </p:nvPicPr>
        <p:blipFill>
          <a:blip r:embed="rId2"/>
          <a:stretch>
            <a:fillRect/>
          </a:stretch>
        </p:blipFill>
        <p:spPr>
          <a:xfrm>
            <a:off x="1419319" y="1589744"/>
            <a:ext cx="9115919" cy="441488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prstGeom prst="rect">
            <a:avLst/>
          </a:prstGeom>
        </p:spPr>
        <p:txBody>
          <a:bodyPr/>
          <a:lstStyle>
            <a:lvl1pPr defTabSz="850391">
              <a:defRPr sz="2604"/>
            </a:lvl1pPr>
          </a:lstStyle>
          <a:p>
            <a:r>
              <a:t>Tools and Libraries</a:t>
            </a:r>
          </a:p>
        </p:txBody>
      </p:sp>
      <p:sp>
        <p:nvSpPr>
          <p:cNvPr id="147" name="Content Placeholder 2"/>
          <p:cNvSpPr txBox="1">
            <a:spLocks noGrp="1"/>
          </p:cNvSpPr>
          <p:nvPr>
            <p:ph type="body" idx="1"/>
          </p:nvPr>
        </p:nvSpPr>
        <p:spPr>
          <a:xfrm>
            <a:off x="812800" y="1066799"/>
            <a:ext cx="10668000" cy="5029199"/>
          </a:xfrm>
          <a:prstGeom prst="rect">
            <a:avLst/>
          </a:prstGeom>
        </p:spPr>
        <p:txBody>
          <a:bodyPr/>
          <a:lstStyle/>
          <a:p>
            <a:pPr marL="238225" indent="-238225" defTabSz="905255">
              <a:buFontTx/>
              <a:defRPr sz="2376"/>
            </a:pPr>
            <a:endParaRPr dirty="0"/>
          </a:p>
          <a:p>
            <a:pPr marL="238225" indent="-238225" defTabSz="905255">
              <a:buFontTx/>
              <a:defRPr sz="2376"/>
            </a:pPr>
            <a:endParaRPr dirty="0"/>
          </a:p>
          <a:p>
            <a:pPr marL="238225" indent="-238225" defTabSz="905255">
              <a:buFontTx/>
              <a:defRPr sz="2376"/>
            </a:pPr>
            <a:r>
              <a:rPr dirty="0" err="1"/>
              <a:t>NumPy</a:t>
            </a:r>
            <a:br>
              <a:rPr dirty="0"/>
            </a:br>
            <a:r>
              <a:rPr sz="1782" dirty="0" err="1"/>
              <a:t>NumPy</a:t>
            </a:r>
            <a:r>
              <a:rPr sz="1782" dirty="0"/>
              <a:t> (</a:t>
            </a:r>
            <a:r>
              <a:rPr sz="1782" b="1" dirty="0"/>
              <a:t>Numerical Python</a:t>
            </a:r>
            <a:r>
              <a:rPr sz="1782" dirty="0"/>
              <a:t>) is an open source Python library that’s used in almost every field of science and engineering. It’s the universal standard for working with numerical data in Python, and it’s at the core of the scientific Python and </a:t>
            </a:r>
            <a:r>
              <a:rPr sz="1782" dirty="0" err="1"/>
              <a:t>PyData</a:t>
            </a:r>
            <a:r>
              <a:rPr sz="1782" dirty="0"/>
              <a:t> ecosystems.</a:t>
            </a:r>
            <a:endParaRPr sz="1683" dirty="0"/>
          </a:p>
          <a:p>
            <a:pPr marL="238225" indent="-238225" defTabSz="905255">
              <a:buFontTx/>
              <a:defRPr sz="2376"/>
            </a:pPr>
            <a:endParaRPr sz="1683" dirty="0"/>
          </a:p>
          <a:p>
            <a:pPr marL="238225" indent="-238225" defTabSz="905255">
              <a:buFontTx/>
              <a:defRPr sz="2376"/>
            </a:pPr>
            <a:endParaRPr sz="1683" dirty="0"/>
          </a:p>
          <a:p>
            <a:pPr marL="238225" indent="-238225" defTabSz="905255">
              <a:buFontTx/>
              <a:defRPr sz="2376"/>
            </a:pPr>
            <a:endParaRPr sz="1683" dirty="0"/>
          </a:p>
          <a:p>
            <a:pPr marL="238225" indent="-238225" defTabSz="905255">
              <a:buFontTx/>
              <a:defRPr sz="2376"/>
            </a:pPr>
            <a:endParaRPr sz="1683" dirty="0"/>
          </a:p>
          <a:p>
            <a:pPr marL="238225" indent="-238225" defTabSz="905255">
              <a:buFontTx/>
              <a:defRPr sz="2376"/>
            </a:pPr>
            <a:r>
              <a:rPr dirty="0"/>
              <a:t>Pandas</a:t>
            </a:r>
            <a:br>
              <a:rPr dirty="0"/>
            </a:br>
            <a:r>
              <a:rPr sz="1782" dirty="0" err="1"/>
              <a:t>Pandas</a:t>
            </a:r>
            <a:r>
              <a:rPr sz="1782" dirty="0"/>
              <a:t> is a software library written for the Python programming language for data manipulation and analysis. In particular, it offers data structures and operations for manipulating numerical tables and time series.</a:t>
            </a:r>
          </a:p>
        </p:txBody>
      </p:sp>
      <p:pic>
        <p:nvPicPr>
          <p:cNvPr id="148" name="Screenshot 2023-12-05 at 10.14.56 PM.png" descr="Screenshot 2023-12-05 at 10.14.56 PM.png"/>
          <p:cNvPicPr>
            <a:picLocks noChangeAspect="1"/>
          </p:cNvPicPr>
          <p:nvPr/>
        </p:nvPicPr>
        <p:blipFill>
          <a:blip r:embed="rId2"/>
          <a:srcRect l="121" t="9881" r="121"/>
          <a:stretch>
            <a:fillRect/>
          </a:stretch>
        </p:blipFill>
        <p:spPr>
          <a:xfrm>
            <a:off x="8428617" y="1263374"/>
            <a:ext cx="2982426" cy="820473"/>
          </a:xfrm>
          <a:prstGeom prst="rect">
            <a:avLst/>
          </a:prstGeom>
          <a:ln w="12700">
            <a:miter lim="400000"/>
          </a:ln>
        </p:spPr>
      </p:pic>
      <p:pic>
        <p:nvPicPr>
          <p:cNvPr id="149" name="Screenshot 2023-12-05 at 10.17.54 PM.png" descr="Screenshot 2023-12-05 at 10.17.54 PM.png"/>
          <p:cNvPicPr>
            <a:picLocks noChangeAspect="1"/>
          </p:cNvPicPr>
          <p:nvPr/>
        </p:nvPicPr>
        <p:blipFill>
          <a:blip r:embed="rId3"/>
          <a:stretch>
            <a:fillRect/>
          </a:stretch>
        </p:blipFill>
        <p:spPr>
          <a:xfrm>
            <a:off x="8376825" y="3735072"/>
            <a:ext cx="3086101" cy="9398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ontent Placeholder 2"/>
          <p:cNvSpPr txBox="1">
            <a:spLocks noGrp="1"/>
          </p:cNvSpPr>
          <p:nvPr>
            <p:ph type="body" idx="1"/>
          </p:nvPr>
        </p:nvSpPr>
        <p:spPr>
          <a:xfrm>
            <a:off x="812800" y="1143001"/>
            <a:ext cx="10668000" cy="4952997"/>
          </a:xfrm>
          <a:prstGeom prst="rect">
            <a:avLst/>
          </a:prstGeom>
        </p:spPr>
        <p:txBody>
          <a:bodyPr/>
          <a:lstStyle/>
          <a:p>
            <a:endParaRPr dirty="0"/>
          </a:p>
          <a:p>
            <a:endParaRPr dirty="0"/>
          </a:p>
          <a:p>
            <a:r>
              <a:rPr dirty="0" err="1"/>
              <a:t>MatplotLib</a:t>
            </a:r>
            <a:br>
              <a:rPr dirty="0"/>
            </a:br>
            <a:r>
              <a:rPr sz="1800" dirty="0" err="1"/>
              <a:t>Matplotlib</a:t>
            </a:r>
            <a:r>
              <a:rPr sz="1800" dirty="0"/>
              <a:t> is a comprehensive library for creating static, animated, and interactive </a:t>
            </a:r>
            <a:r>
              <a:rPr sz="1800" dirty="0" err="1"/>
              <a:t>visualisations</a:t>
            </a:r>
            <a:r>
              <a:rPr sz="1800" dirty="0"/>
              <a:t> in Python. </a:t>
            </a:r>
            <a:r>
              <a:rPr sz="1800" dirty="0" err="1"/>
              <a:t>Matplotlib</a:t>
            </a:r>
            <a:r>
              <a:rPr sz="1800" dirty="0"/>
              <a:t> makes easy things easy and hard things possible.</a:t>
            </a:r>
            <a:br>
              <a:rPr sz="1800" dirty="0"/>
            </a:br>
            <a:r>
              <a:rPr sz="1800" dirty="0"/>
              <a:t>Some Features are:</a:t>
            </a:r>
            <a:br>
              <a:rPr sz="1800" dirty="0"/>
            </a:br>
            <a:r>
              <a:rPr sz="1800" dirty="0"/>
              <a:t>    1. Create publication quality plots</a:t>
            </a:r>
            <a:br>
              <a:rPr sz="1800" dirty="0"/>
            </a:br>
            <a:r>
              <a:rPr sz="1800" dirty="0"/>
              <a:t>    2. Make interactive figures that can zoom, pan and update.</a:t>
            </a:r>
            <a:endParaRPr sz="1700" dirty="0"/>
          </a:p>
          <a:p>
            <a:pPr algn="just"/>
            <a:endParaRPr sz="1700" dirty="0"/>
          </a:p>
          <a:p>
            <a:pPr algn="just"/>
            <a:endParaRPr sz="1700" dirty="0"/>
          </a:p>
          <a:p>
            <a:pPr algn="just"/>
            <a:endParaRPr sz="1700" dirty="0"/>
          </a:p>
          <a:p>
            <a:r>
              <a:rPr dirty="0" err="1"/>
              <a:t>Seaborn</a:t>
            </a:r>
            <a:br>
              <a:rPr dirty="0"/>
            </a:br>
            <a:r>
              <a:rPr sz="1800" dirty="0" err="1"/>
              <a:t>Seaborn</a:t>
            </a:r>
            <a:r>
              <a:rPr sz="1800" dirty="0"/>
              <a:t> is a Python data </a:t>
            </a:r>
            <a:r>
              <a:rPr sz="1800" dirty="0" err="1"/>
              <a:t>visualisation</a:t>
            </a:r>
            <a:r>
              <a:rPr sz="1800" dirty="0"/>
              <a:t> library based on </a:t>
            </a:r>
            <a:r>
              <a:rPr sz="1800" dirty="0" err="1">
                <a:solidFill>
                  <a:srgbClr val="4A6991"/>
                </a:solidFill>
              </a:rPr>
              <a:t>matplotlib</a:t>
            </a:r>
            <a:r>
              <a:rPr lang="en-US" sz="1800" dirty="0">
                <a:solidFill>
                  <a:srgbClr val="4A6991"/>
                </a:solidFill>
              </a:rPr>
              <a:t>. </a:t>
            </a:r>
            <a:r>
              <a:rPr sz="1800" dirty="0"/>
              <a:t>It provides a high-level interface for drawing attractive and informative statistical graphics.</a:t>
            </a:r>
          </a:p>
        </p:txBody>
      </p:sp>
      <p:pic>
        <p:nvPicPr>
          <p:cNvPr id="152" name="Screenshot 2023-12-05 at 10.21.45 PM.png" descr="Screenshot 2023-12-05 at 10.21.45 PM.png"/>
          <p:cNvPicPr>
            <a:picLocks noChangeAspect="1"/>
          </p:cNvPicPr>
          <p:nvPr/>
        </p:nvPicPr>
        <p:blipFill>
          <a:blip r:embed="rId2"/>
          <a:stretch>
            <a:fillRect/>
          </a:stretch>
        </p:blipFill>
        <p:spPr>
          <a:xfrm>
            <a:off x="8666432" y="1293993"/>
            <a:ext cx="2818747" cy="939583"/>
          </a:xfrm>
          <a:prstGeom prst="rect">
            <a:avLst/>
          </a:prstGeom>
          <a:ln w="12700">
            <a:miter lim="400000"/>
          </a:ln>
        </p:spPr>
      </p:pic>
      <p:pic>
        <p:nvPicPr>
          <p:cNvPr id="153" name="Screenshot 2023-12-05 at 10.31.20 PM.png" descr="Screenshot 2023-12-05 at 10.31.20 PM.png"/>
          <p:cNvPicPr>
            <a:picLocks noChangeAspect="1"/>
          </p:cNvPicPr>
          <p:nvPr/>
        </p:nvPicPr>
        <p:blipFill>
          <a:blip r:embed="rId3"/>
          <a:srcRect b="16020"/>
          <a:stretch>
            <a:fillRect/>
          </a:stretch>
        </p:blipFill>
        <p:spPr>
          <a:xfrm>
            <a:off x="8861566" y="4189332"/>
            <a:ext cx="2611285" cy="679340"/>
          </a:xfrm>
          <a:prstGeom prst="rect">
            <a:avLst/>
          </a:prstGeom>
          <a:ln w="12700">
            <a:miter lim="400000"/>
          </a:ln>
        </p:spPr>
      </p:pic>
      <p:sp>
        <p:nvSpPr>
          <p:cNvPr id="154" name="Title 1"/>
          <p:cNvSpPr txBox="1">
            <a:spLocks noGrp="1"/>
          </p:cNvSpPr>
          <p:nvPr>
            <p:ph type="title"/>
          </p:nvPr>
        </p:nvSpPr>
        <p:spPr>
          <a:prstGeom prst="rect">
            <a:avLst/>
          </a:prstGeom>
        </p:spPr>
        <p:txBody>
          <a:bodyPr/>
          <a:lstStyle>
            <a:lvl1pPr defTabSz="850391">
              <a:defRPr sz="2604"/>
            </a:lvl1pPr>
          </a:lstStyle>
          <a:p>
            <a:r>
              <a:t>Tools and Libraries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ool and Libraries"/>
          <p:cNvSpPr txBox="1">
            <a:spLocks noGrp="1"/>
          </p:cNvSpPr>
          <p:nvPr>
            <p:ph type="title"/>
          </p:nvPr>
        </p:nvSpPr>
        <p:spPr>
          <a:prstGeom prst="rect">
            <a:avLst/>
          </a:prstGeom>
        </p:spPr>
        <p:txBody>
          <a:bodyPr/>
          <a:lstStyle>
            <a:lvl1pPr defTabSz="850391">
              <a:defRPr sz="2604"/>
            </a:lvl1pPr>
          </a:lstStyle>
          <a:p>
            <a:r>
              <a:t>Tool and Libraries</a:t>
            </a:r>
          </a:p>
        </p:txBody>
      </p:sp>
      <p:sp>
        <p:nvSpPr>
          <p:cNvPr id="157" name="Sklearn Scikit-Learn, also known as sklearn is a python library to implement machine learning models and statistical modelling. Through scikit-learn, we can implement various machine learning models for regression, classification, clustering, and statist"/>
          <p:cNvSpPr txBox="1">
            <a:spLocks noGrp="1"/>
          </p:cNvSpPr>
          <p:nvPr>
            <p:ph type="body" idx="1"/>
          </p:nvPr>
        </p:nvSpPr>
        <p:spPr>
          <a:prstGeom prst="rect">
            <a:avLst/>
          </a:prstGeom>
        </p:spPr>
        <p:txBody>
          <a:bodyPr/>
          <a:lstStyle/>
          <a:p>
            <a:endParaRPr dirty="0"/>
          </a:p>
          <a:p>
            <a:endParaRPr dirty="0"/>
          </a:p>
          <a:p>
            <a:r>
              <a:rPr dirty="0" err="1"/>
              <a:t>Sklearn</a:t>
            </a:r>
            <a:br>
              <a:rPr dirty="0"/>
            </a:br>
            <a:r>
              <a:rPr sz="1700" dirty="0" err="1"/>
              <a:t>Scikit</a:t>
            </a:r>
            <a:r>
              <a:rPr sz="1700" dirty="0"/>
              <a:t>-Learn, also known as </a:t>
            </a:r>
            <a:r>
              <a:rPr sz="1700" dirty="0" err="1"/>
              <a:t>sklearn</a:t>
            </a:r>
            <a:r>
              <a:rPr sz="1700" dirty="0"/>
              <a:t> is a python library to implement machine learning models and statistical modelling. Through </a:t>
            </a:r>
            <a:r>
              <a:rPr sz="1700" dirty="0" err="1"/>
              <a:t>scikit</a:t>
            </a:r>
            <a:r>
              <a:rPr sz="1700" dirty="0"/>
              <a:t>-learn, we can implement various machine learning models for regression, classification, clustering, and statistical tools for analyzing these models.</a:t>
            </a:r>
          </a:p>
        </p:txBody>
      </p:sp>
      <p:pic>
        <p:nvPicPr>
          <p:cNvPr id="158" name="Screenshot 2023-12-05 at 10.56.40 PM.png" descr="Screenshot 2023-12-05 at 10.56.40 PM.png"/>
          <p:cNvPicPr>
            <a:picLocks noChangeAspect="1"/>
          </p:cNvPicPr>
          <p:nvPr/>
        </p:nvPicPr>
        <p:blipFill>
          <a:blip r:embed="rId2"/>
          <a:stretch>
            <a:fillRect/>
          </a:stretch>
        </p:blipFill>
        <p:spPr>
          <a:xfrm>
            <a:off x="8574599" y="1289104"/>
            <a:ext cx="2933669" cy="79051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Helvetica</vt:lpstr>
      <vt:lpstr>Verdana</vt:lpstr>
      <vt:lpstr>Bioinformatics</vt:lpstr>
      <vt:lpstr>Advanced Heart Health Assessment through Machine Learning</vt:lpstr>
      <vt:lpstr>Table of Contents</vt:lpstr>
      <vt:lpstr>Introduction</vt:lpstr>
      <vt:lpstr>Variable Description</vt:lpstr>
      <vt:lpstr>About the Dataset</vt:lpstr>
      <vt:lpstr>PowerPoint Presentation</vt:lpstr>
      <vt:lpstr>Tools and Libraries</vt:lpstr>
      <vt:lpstr>Tools and Libraries</vt:lpstr>
      <vt:lpstr>Tool and Libraries</vt:lpstr>
      <vt:lpstr>Normalization</vt:lpstr>
      <vt:lpstr>Splitting Of Data</vt:lpstr>
      <vt:lpstr>KNN</vt:lpstr>
      <vt:lpstr>KNN</vt:lpstr>
      <vt:lpstr>Finding K value</vt:lpstr>
      <vt:lpstr>Visualisation (heat map)</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Heart Health Assessment through Machine Learning</dc:title>
  <cp:lastModifiedBy>Surag Nekkanti</cp:lastModifiedBy>
  <cp:revision>2</cp:revision>
  <dcterms:modified xsi:type="dcterms:W3CDTF">2023-12-06T01:43:44Z</dcterms:modified>
</cp:coreProperties>
</file>