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4" r:id="rId5"/>
    <p:sldId id="267" r:id="rId6"/>
    <p:sldId id="271" r:id="rId7"/>
    <p:sldId id="259" r:id="rId8"/>
    <p:sldId id="260" r:id="rId9"/>
    <p:sldId id="261" r:id="rId10"/>
    <p:sldId id="272" r:id="rId11"/>
    <p:sldId id="262" r:id="rId12"/>
    <p:sldId id="263" r:id="rId13"/>
    <p:sldId id="264" r:id="rId14"/>
    <p:sldId id="265" r:id="rId15"/>
    <p:sldId id="273" r:id="rId16"/>
    <p:sldId id="268" r:id="rId17"/>
    <p:sldId id="26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54" d="100"/>
          <a:sy n="54"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364775"/>
            <a:ext cx="10417195" cy="805863"/>
          </a:xfrm>
        </p:spPr>
        <p:txBody>
          <a:bodyPr>
            <a:noAutofit/>
          </a:bodyPr>
          <a:lstStyle/>
          <a:p>
            <a:r>
              <a:rPr lang="en-GB" sz="2400" dirty="0">
                <a:latin typeface="Verdana" panose="020B0604030504040204" pitchFamily="34" charset="0"/>
                <a:ea typeface="Verdana" panose="020B0604030504040204" pitchFamily="34" charset="0"/>
              </a:rPr>
              <a:t>Advanced Heart Health Assessment through Machine Learning using KNN Algorithm</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GB" dirty="0"/>
              <a:t>G39</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77754673"/>
              </p:ext>
            </p:extLst>
          </p:nvPr>
        </p:nvGraphicFramePr>
        <p:xfrm>
          <a:off x="790469" y="3274141"/>
          <a:ext cx="5576776" cy="2311400"/>
        </p:xfrm>
        <a:graphic>
          <a:graphicData uri="http://schemas.openxmlformats.org/drawingml/2006/table">
            <a:tbl>
              <a:tblPr firstRow="1" bandRow="1">
                <a:tableStyleId>{2D5ABB26-0587-4C30-8999-92F81FD0307C}</a:tableStyleId>
              </a:tblPr>
              <a:tblGrid>
                <a:gridCol w="3105205">
                  <a:extLst>
                    <a:ext uri="{9D8B030D-6E8A-4147-A177-3AD203B41FA5}">
                      <a16:colId xmlns:a16="http://schemas.microsoft.com/office/drawing/2014/main" val="3331634959"/>
                    </a:ext>
                  </a:extLst>
                </a:gridCol>
                <a:gridCol w="2471571">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Prakash </a:t>
            </a:r>
            <a:r>
              <a:rPr lang="en-GB" sz="1700" dirty="0" err="1">
                <a:solidFill>
                  <a:schemeClr val="tx1"/>
                </a:solidFill>
              </a:rPr>
              <a:t>Shanmurthy</a:t>
            </a:r>
            <a:endParaRPr lang="en-GB" sz="1700" dirty="0">
              <a:solidFill>
                <a:schemeClr val="tx1"/>
              </a:solidFill>
            </a:endParaRP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
        <p:nvSpPr>
          <p:cNvPr id="7" name="TextBox 6">
            <a:extLst>
              <a:ext uri="{FF2B5EF4-FFF2-40B4-BE49-F238E27FC236}">
                <a16:creationId xmlns:a16="http://schemas.microsoft.com/office/drawing/2014/main" id="{8AFEF9E4-637F-B2D4-597B-99F2A19E7622}"/>
              </a:ext>
            </a:extLst>
          </p:cNvPr>
          <p:cNvSpPr txBox="1"/>
          <p:nvPr/>
        </p:nvSpPr>
        <p:spPr>
          <a:xfrm>
            <a:off x="1568741" y="3890717"/>
            <a:ext cx="4655890" cy="1200329"/>
          </a:xfrm>
          <a:prstGeom prst="rect">
            <a:avLst/>
          </a:prstGeom>
          <a:noFill/>
        </p:spPr>
        <p:txBody>
          <a:bodyPr wrap="square" rtlCol="0">
            <a:spAutoFit/>
          </a:bodyPr>
          <a:lstStyle/>
          <a:p>
            <a:r>
              <a:rPr lang="en-GB" dirty="0"/>
              <a:t>20201CSE0207                        Surag Nekkanti</a:t>
            </a:r>
          </a:p>
          <a:p>
            <a:r>
              <a:rPr lang="en-GB" dirty="0"/>
              <a:t>20201CSE0255                        </a:t>
            </a:r>
            <a:r>
              <a:rPr lang="en-GB" dirty="0" err="1"/>
              <a:t>Navaneeth</a:t>
            </a:r>
            <a:r>
              <a:rPr lang="en-GB" dirty="0"/>
              <a:t> N Y</a:t>
            </a:r>
          </a:p>
          <a:p>
            <a:r>
              <a:rPr lang="en-GB" dirty="0"/>
              <a:t>20201CSE0237                        Shaun Joe Roy</a:t>
            </a:r>
          </a:p>
          <a:p>
            <a:r>
              <a:rPr lang="en-GB" dirty="0"/>
              <a:t>20201CSE0200                        Gautham R Ganesh</a:t>
            </a:r>
            <a:endParaRPr lang="en-IN"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22BB-7C5F-8E9B-807F-6EA77194F77F}"/>
              </a:ext>
            </a:extLst>
          </p:cNvPr>
          <p:cNvSpPr>
            <a:spLocks noGrp="1"/>
          </p:cNvSpPr>
          <p:nvPr>
            <p:ph type="title"/>
          </p:nvPr>
        </p:nvSpPr>
        <p:spPr>
          <a:xfrm>
            <a:off x="272942" y="0"/>
            <a:ext cx="10515600" cy="1325563"/>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93D8BDCF-162A-5CEA-59E4-D343B40EE537}"/>
              </a:ext>
            </a:extLst>
          </p:cNvPr>
          <p:cNvSpPr>
            <a:spLocks noGrp="1"/>
          </p:cNvSpPr>
          <p:nvPr>
            <p:ph idx="1"/>
          </p:nvPr>
        </p:nvSpPr>
        <p:spPr>
          <a:xfrm>
            <a:off x="272941" y="1085551"/>
            <a:ext cx="11756871" cy="4351338"/>
          </a:xfrm>
        </p:spPr>
        <p:txBody>
          <a:bodyPr>
            <a:noAutofit/>
          </a:bodyPr>
          <a:lstStyle/>
          <a:p>
            <a:pPr algn="l"/>
            <a:r>
              <a:rPr lang="en-US" sz="2200" b="1" i="0" u="sng" dirty="0">
                <a:effectLst/>
              </a:rPr>
              <a:t>1.2 Data Preprocessing:</a:t>
            </a:r>
            <a:endParaRPr lang="en-US" sz="2200" u="sng" dirty="0"/>
          </a:p>
          <a:p>
            <a:pPr marL="0" indent="0" algn="l">
              <a:buNone/>
            </a:pPr>
            <a:r>
              <a:rPr lang="en-US" sz="2200" b="0" i="0" dirty="0">
                <a:effectLst/>
              </a:rPr>
              <a:t>Implement feature scaling to normalize numerical values, preventing  dominance by certain features.</a:t>
            </a:r>
          </a:p>
          <a:p>
            <a:pPr algn="l"/>
            <a:r>
              <a:rPr lang="en-US" sz="2200" b="1" i="0" u="sng" dirty="0">
                <a:effectLst/>
              </a:rPr>
              <a:t>1.3 Model Selection:</a:t>
            </a:r>
            <a:endParaRPr lang="en-US" sz="2200" b="0" i="0" u="sng" dirty="0">
              <a:effectLst/>
            </a:endParaRPr>
          </a:p>
          <a:p>
            <a:pPr marL="0" indent="0" algn="l">
              <a:buNone/>
            </a:pPr>
            <a:r>
              <a:rPr lang="en-US" sz="2200" dirty="0"/>
              <a:t>C</a:t>
            </a:r>
            <a:r>
              <a:rPr lang="en-US" sz="2200" b="0" i="0" dirty="0">
                <a:effectLst/>
              </a:rPr>
              <a:t>hoose the k-Nearest Neighbors (KNN) algorithm for its simplicity and effectiveness in classification tasks.</a:t>
            </a:r>
          </a:p>
          <a:p>
            <a:pPr marL="0" indent="0" algn="l">
              <a:buNone/>
            </a:pPr>
            <a:r>
              <a:rPr lang="en-US" sz="2200" b="0" i="0" dirty="0">
                <a:effectLst/>
              </a:rPr>
              <a:t>Experiment with different values of k to find the optimal balance between bias and variance.</a:t>
            </a:r>
          </a:p>
          <a:p>
            <a:r>
              <a:rPr lang="en-US" sz="2200" b="1" i="0" u="sng" dirty="0">
                <a:effectLst/>
              </a:rPr>
              <a:t>1.4 Model Training:</a:t>
            </a:r>
          </a:p>
          <a:p>
            <a:pPr marL="0" indent="0" algn="l">
              <a:buNone/>
            </a:pPr>
            <a:r>
              <a:rPr lang="en-US" sz="2200" b="0" i="0" dirty="0">
                <a:effectLst/>
              </a:rPr>
              <a:t>Train the KNN model using the training dataset, utilizing the selected features to predict the presence or absence of heart disease.</a:t>
            </a:r>
          </a:p>
          <a:p>
            <a:pPr marL="0" indent="0" algn="l">
              <a:buNone/>
            </a:pPr>
            <a:r>
              <a:rPr lang="en-US" sz="2200" b="0" i="0" dirty="0">
                <a:effectLst/>
              </a:rPr>
              <a:t>Evaluate the model's performance on the training set to assess its baseline accuracy.</a:t>
            </a:r>
          </a:p>
          <a:p>
            <a:pPr marL="0" indent="0" algn="l">
              <a:buNone/>
            </a:pPr>
            <a:endParaRPr lang="en-US" sz="2200" b="0" i="0" dirty="0">
              <a:effectLst/>
              <a:latin typeface="Söhne"/>
            </a:endParaRPr>
          </a:p>
          <a:p>
            <a:endParaRPr lang="en-IN" sz="2200" dirty="0"/>
          </a:p>
        </p:txBody>
      </p:sp>
    </p:spTree>
    <p:extLst>
      <p:ext uri="{BB962C8B-B14F-4D97-AF65-F5344CB8AC3E}">
        <p14:creationId xmlns:p14="http://schemas.microsoft.com/office/powerpoint/2010/main" val="124082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9" y="18255"/>
            <a:ext cx="10515600" cy="1325563"/>
          </a:xfrm>
        </p:spPr>
        <p:txBody>
          <a:bodyPr/>
          <a:lstStyle/>
          <a:p>
            <a:r>
              <a:rPr lang="en-GB" b="1" dirty="0"/>
              <a:t>Timeline of Project</a:t>
            </a:r>
          </a:p>
        </p:txBody>
      </p:sp>
      <p:pic>
        <p:nvPicPr>
          <p:cNvPr id="5" name="Content Placeholder 4">
            <a:extLst>
              <a:ext uri="{FF2B5EF4-FFF2-40B4-BE49-F238E27FC236}">
                <a16:creationId xmlns:a16="http://schemas.microsoft.com/office/drawing/2014/main" id="{B003E43D-D671-6988-8232-16ECB9F79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307" y="1082180"/>
            <a:ext cx="6161750" cy="4011556"/>
          </a:xfrm>
        </p:spPr>
      </p:pic>
      <p:sp>
        <p:nvSpPr>
          <p:cNvPr id="7" name="TextBox 6">
            <a:extLst>
              <a:ext uri="{FF2B5EF4-FFF2-40B4-BE49-F238E27FC236}">
                <a16:creationId xmlns:a16="http://schemas.microsoft.com/office/drawing/2014/main" id="{77CCFFA3-78D7-2A5A-3C59-D135E9BAF047}"/>
              </a:ext>
            </a:extLst>
          </p:cNvPr>
          <p:cNvSpPr txBox="1"/>
          <p:nvPr/>
        </p:nvSpPr>
        <p:spPr>
          <a:xfrm>
            <a:off x="3405930" y="4538444"/>
            <a:ext cx="5729681" cy="1200329"/>
          </a:xfrm>
          <a:prstGeom prst="rect">
            <a:avLst/>
          </a:prstGeom>
          <a:noFill/>
        </p:spPr>
        <p:txBody>
          <a:bodyPr wrap="square" rtlCol="0">
            <a:spAutoFit/>
          </a:bodyPr>
          <a:lstStyle/>
          <a:p>
            <a:r>
              <a:rPr lang="en-GB" dirty="0"/>
              <a:t>Review 1 =&gt; 10-11-2023</a:t>
            </a:r>
          </a:p>
          <a:p>
            <a:r>
              <a:rPr lang="en-GB" dirty="0"/>
              <a:t>Review 2 =&gt; 6-12-2023</a:t>
            </a:r>
          </a:p>
          <a:p>
            <a:r>
              <a:rPr lang="en-GB" dirty="0"/>
              <a:t>Review 3 =&gt; 29-12-2023</a:t>
            </a:r>
          </a:p>
          <a:p>
            <a:r>
              <a:rPr lang="en-GB" dirty="0"/>
              <a:t>Final Voice Viva =&gt; 8-1-2024</a:t>
            </a:r>
            <a:endParaRPr lang="en-IN" dirty="0"/>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59" y="0"/>
            <a:ext cx="10738607" cy="1233182"/>
          </a:xfrm>
        </p:spPr>
        <p:txBody>
          <a:bodyPr/>
          <a:lstStyle/>
          <a:p>
            <a:r>
              <a:rPr lang="en-GB" b="1" dirty="0"/>
              <a:t>Outcomes / Results Obtained</a:t>
            </a:r>
          </a:p>
        </p:txBody>
      </p:sp>
      <p:sp>
        <p:nvSpPr>
          <p:cNvPr id="3" name="Content Placeholder 2"/>
          <p:cNvSpPr>
            <a:spLocks noGrp="1"/>
          </p:cNvSpPr>
          <p:nvPr>
            <p:ph idx="1"/>
          </p:nvPr>
        </p:nvSpPr>
        <p:spPr>
          <a:xfrm>
            <a:off x="259358" y="1095783"/>
            <a:ext cx="11862733" cy="4351338"/>
          </a:xfrm>
        </p:spPr>
        <p:txBody>
          <a:bodyPr>
            <a:normAutofit fontScale="92500" lnSpcReduction="20000"/>
          </a:bodyPr>
          <a:lstStyle/>
          <a:p>
            <a:pPr marL="457200" indent="-457200" algn="just">
              <a:buFont typeface="+mj-lt"/>
              <a:buAutoNum type="arabicPeriod"/>
            </a:pPr>
            <a:r>
              <a:rPr lang="en-GB" sz="2800" dirty="0">
                <a:ea typeface="Verdana" panose="020B0604030504040204" pitchFamily="34" charset="0"/>
              </a:rPr>
              <a:t>Early Intervention: ML models can help in identify individuals at high risk of heart disease early, allowing for timely interventions, lifestyle modifications and medical treatments to prevent or manage the condition effectively.</a:t>
            </a:r>
          </a:p>
          <a:p>
            <a:pPr marL="457200" indent="-457200" algn="just">
              <a:buFont typeface="+mj-lt"/>
              <a:buAutoNum type="arabicPeriod"/>
            </a:pPr>
            <a:r>
              <a:rPr lang="en-GB" sz="2800" dirty="0">
                <a:ea typeface="Verdana" panose="020B0604030504040204" pitchFamily="34" charset="0"/>
              </a:rPr>
              <a:t>Reduction in Mortality: Early detection and personalized interventions  will significantly reduce the mortality rates associated with heart diseases,   leading to improved overall survival rates among patients.</a:t>
            </a:r>
          </a:p>
          <a:p>
            <a:pPr marL="457200" indent="-457200" algn="just">
              <a:buFont typeface="+mj-lt"/>
              <a:buAutoNum type="arabicPeriod"/>
            </a:pPr>
            <a:r>
              <a:rPr lang="en-GB" sz="2800" dirty="0">
                <a:ea typeface="Verdana" panose="020B0604030504040204" pitchFamily="34" charset="0"/>
              </a:rPr>
              <a:t>Cost Savings: Early identification and preventive measures  can reduce  the healthcare costs in the long run by minimizing the need for expensive health treatments, surgeries, and hospitalizations associated with advanced stages  of heart diseases.</a:t>
            </a:r>
          </a:p>
          <a:p>
            <a:pPr marL="457200" indent="-457200" algn="just">
              <a:buFont typeface="+mj-lt"/>
              <a:buAutoNum type="arabicPeriod"/>
            </a:pPr>
            <a:r>
              <a:rPr lang="en-GB" sz="2800" dirty="0">
                <a:ea typeface="Verdana" panose="020B0604030504040204" pitchFamily="34" charset="0"/>
              </a:rPr>
              <a:t>Personalized Treatment Plans: ML-based predictions enable the customization of treatment plans based on individual patient profiles, leading to more effective and tailored healthcare solutions.</a:t>
            </a:r>
          </a:p>
          <a:p>
            <a:pPr algn="just"/>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73" y="0"/>
            <a:ext cx="10515600" cy="1325563"/>
          </a:xfrm>
        </p:spPr>
        <p:txBody>
          <a:bodyPr/>
          <a:lstStyle/>
          <a:p>
            <a:r>
              <a:rPr lang="en-GB" b="1" dirty="0"/>
              <a:t>Conclusion</a:t>
            </a:r>
          </a:p>
        </p:txBody>
      </p:sp>
      <p:sp>
        <p:nvSpPr>
          <p:cNvPr id="3" name="Content Placeholder 2"/>
          <p:cNvSpPr>
            <a:spLocks noGrp="1"/>
          </p:cNvSpPr>
          <p:nvPr>
            <p:ph idx="1"/>
          </p:nvPr>
        </p:nvSpPr>
        <p:spPr>
          <a:xfrm>
            <a:off x="401972" y="1104172"/>
            <a:ext cx="11636229" cy="4351338"/>
          </a:xfrm>
        </p:spPr>
        <p:txBody>
          <a:bodyPr>
            <a:normAutofit/>
          </a:bodyPr>
          <a:lstStyle/>
          <a:p>
            <a:pPr marL="0" indent="0" algn="just">
              <a:buNone/>
            </a:pPr>
            <a:r>
              <a:rPr lang="en-GB" sz="2400" dirty="0"/>
              <a:t>In conclusion, the prediction of heart disease using machine learning holds immense promise in revolutionizing healthcare</a:t>
            </a:r>
          </a:p>
          <a:p>
            <a:pPr marL="0" indent="0" algn="just">
              <a:buNone/>
            </a:pPr>
            <a:r>
              <a:rPr lang="en-GB" sz="2400" dirty="0"/>
              <a:t>These outcomes not only lead to improved patient outcomes, reduce  mortality rates, and enhanced quality of life but also to contribute to substantial cost savings and public health impact.</a:t>
            </a:r>
          </a:p>
          <a:p>
            <a:pPr marL="0" indent="0" algn="just">
              <a:buNone/>
            </a:pPr>
            <a:r>
              <a:rPr lang="en-GB" sz="2400" dirty="0"/>
              <a:t>As research and technology progress, the accuracy and efficiency of heart disease predictions are expected to further improve, making a significant difference in the lives of individuals at risk.</a:t>
            </a:r>
          </a:p>
          <a:p>
            <a:pPr marL="0" indent="0" algn="just">
              <a:buNone/>
            </a:pPr>
            <a:r>
              <a:rPr lang="en-GB" sz="2400" dirty="0"/>
              <a:t>After Comparing all the algorithms it is found KNN is the most accurate and efficient algorithm.</a:t>
            </a:r>
          </a:p>
          <a:p>
            <a:endParaRPr lang="en-GB" sz="24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4" y="0"/>
            <a:ext cx="10515600" cy="1325563"/>
          </a:xfrm>
        </p:spPr>
        <p:txBody>
          <a:bodyPr/>
          <a:lstStyle/>
          <a:p>
            <a:r>
              <a:rPr lang="en-GB" b="1" dirty="0"/>
              <a:t>References</a:t>
            </a:r>
          </a:p>
        </p:txBody>
      </p:sp>
      <p:sp>
        <p:nvSpPr>
          <p:cNvPr id="3" name="Content Placeholder 2"/>
          <p:cNvSpPr>
            <a:spLocks noGrp="1"/>
          </p:cNvSpPr>
          <p:nvPr>
            <p:ph idx="1"/>
          </p:nvPr>
        </p:nvSpPr>
        <p:spPr>
          <a:xfrm>
            <a:off x="385194" y="928003"/>
            <a:ext cx="11703342" cy="4351338"/>
          </a:xfrm>
        </p:spPr>
        <p:txBody>
          <a:bodyPr>
            <a:noAutofit/>
          </a:bodyPr>
          <a:lstStyle/>
          <a:p>
            <a:pPr marL="0" indent="0" algn="just" defTabSz="265175">
              <a:spcBef>
                <a:spcPts val="600"/>
              </a:spcBef>
              <a:buSz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[1]	 A. Singh and R. Kumar, "Heart Disease Prediction Using Machine Learning </a:t>
            </a:r>
            <a:r>
              <a:rPr lang="en-GB" sz="2000" i="0" dirty="0">
                <a:solidFill>
                  <a:schemeClr val="tx1"/>
                </a:solidFill>
                <a:ea typeface="Verdana" panose="020B0604030504040204" pitchFamily="34" charset="0"/>
              </a:rPr>
              <a:t>Algorithms," </a:t>
            </a:r>
            <a:r>
              <a:rPr lang="en-GB" sz="2000" dirty="0">
                <a:solidFill>
                  <a:schemeClr val="tx1"/>
                </a:solidFill>
                <a:ea typeface="Verdana" panose="020B0604030504040204" pitchFamily="34" charset="0"/>
              </a:rPr>
              <a:t>2020 International Conference on Electrical and Electronics </a:t>
            </a:r>
            <a:r>
              <a:rPr lang="en-GB" sz="2000" i="1" dirty="0">
                <a:solidFill>
                  <a:schemeClr val="tx1"/>
                </a:solidFill>
                <a:ea typeface="Verdana" panose="020B0604030504040204" pitchFamily="34" charset="0"/>
              </a:rPr>
              <a:t>Engineering (ICE3)</a:t>
            </a:r>
            <a:r>
              <a:rPr lang="en-GB" sz="2000" dirty="0">
                <a:solidFill>
                  <a:schemeClr val="tx1"/>
                </a:solidFill>
                <a:ea typeface="Verdana" panose="020B0604030504040204" pitchFamily="34" charset="0"/>
              </a:rPr>
              <a:t>,    </a:t>
            </a:r>
          </a:p>
          <a:p>
            <a:pPr marL="0" indent="0" algn="just" defTabSz="265175">
              <a:spcBef>
                <a:spcPts val="600"/>
              </a:spcBef>
              <a:buSz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       Gorakhpur, India, 2020, pp. 452-457, </a:t>
            </a:r>
            <a:r>
              <a:rPr lang="en-GB" sz="2000" dirty="0" err="1">
                <a:solidFill>
                  <a:schemeClr val="tx1"/>
                </a:solidFill>
                <a:ea typeface="Verdana" panose="020B0604030504040204" pitchFamily="34" charset="0"/>
              </a:rPr>
              <a:t>doi</a:t>
            </a:r>
            <a:r>
              <a:rPr lang="en-GB" sz="2000" dirty="0">
                <a:solidFill>
                  <a:schemeClr val="tx1"/>
                </a:solidFill>
                <a:ea typeface="Verdana" panose="020B0604030504040204" pitchFamily="34" charset="0"/>
              </a:rPr>
              <a:t>: 10.1109/ ICE348803.2020.9122958. </a:t>
            </a:r>
            <a:endParaRPr lang="en-GB" sz="2000" dirty="0">
              <a:solidFill>
                <a:schemeClr val="tx1"/>
              </a:solidFill>
              <a:ea typeface="Verdana" panose="020B0604030504040204" pitchFamily="34" charset="0"/>
              <a:cs typeface="Times Roman"/>
              <a:sym typeface="Times Roman"/>
            </a:endParaRPr>
          </a:p>
          <a:p>
            <a:pPr marL="0" indent="0" algn="just" defTabSz="265175">
              <a:spcBef>
                <a:spcPts val="600"/>
              </a:spcBef>
              <a:buSzTx/>
              <a:buFont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[2]	A. Srivastava and A. k. Singh, "Heart Disease Prediction using Machine </a:t>
            </a:r>
            <a:r>
              <a:rPr lang="en-GB" sz="2000" i="0" dirty="0">
                <a:solidFill>
                  <a:schemeClr val="tx1"/>
                </a:solidFill>
                <a:ea typeface="Verdana" panose="020B0604030504040204" pitchFamily="34" charset="0"/>
              </a:rPr>
              <a:t>Learning," </a:t>
            </a:r>
            <a:r>
              <a:rPr lang="en-GB" sz="2000" dirty="0">
                <a:solidFill>
                  <a:schemeClr val="tx1"/>
                </a:solidFill>
                <a:ea typeface="Verdana" panose="020B0604030504040204" pitchFamily="34" charset="0"/>
              </a:rPr>
              <a:t>2022 2nd International Conference on Advance Computing and </a:t>
            </a:r>
            <a:r>
              <a:rPr lang="en-GB" sz="2000" dirty="0">
                <a:solidFill>
                  <a:schemeClr val="tx1"/>
                </a:solidFill>
                <a:ea typeface="Verdana" panose="020B0604030504040204" pitchFamily="34" charset="0"/>
                <a:sym typeface="Times Roman"/>
              </a:rPr>
              <a:t> </a:t>
            </a:r>
            <a:r>
              <a:rPr lang="en-GB" sz="2000" dirty="0">
                <a:solidFill>
                  <a:schemeClr val="tx1"/>
                </a:solidFill>
                <a:ea typeface="Verdana" panose="020B0604030504040204" pitchFamily="34" charset="0"/>
              </a:rPr>
              <a:t>Innovative   </a:t>
            </a:r>
          </a:p>
          <a:p>
            <a:pPr marL="0" indent="0" algn="just" defTabSz="265175">
              <a:spcBef>
                <a:spcPts val="600"/>
              </a:spcBef>
              <a:buSzTx/>
              <a:buFont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       Technologies in Engineering (ICACITE)</a:t>
            </a:r>
            <a:r>
              <a:rPr lang="en-GB" sz="2000" i="0" dirty="0">
                <a:solidFill>
                  <a:schemeClr val="tx1"/>
                </a:solidFill>
                <a:ea typeface="Verdana" panose="020B0604030504040204" pitchFamily="34" charset="0"/>
              </a:rPr>
              <a:t>, Greater Noida, India, 2022, </a:t>
            </a:r>
            <a:r>
              <a:rPr lang="en-GB" sz="2000" dirty="0">
                <a:solidFill>
                  <a:schemeClr val="tx1"/>
                </a:solidFill>
                <a:ea typeface="Verdana" panose="020B0604030504040204" pitchFamily="34" charset="0"/>
                <a:sym typeface="Times Roman"/>
              </a:rPr>
              <a:t> </a:t>
            </a:r>
            <a:r>
              <a:rPr lang="en-GB" sz="2000" dirty="0">
                <a:solidFill>
                  <a:schemeClr val="tx1"/>
                </a:solidFill>
                <a:ea typeface="Verdana" panose="020B0604030504040204" pitchFamily="34" charset="0"/>
              </a:rPr>
              <a:t>pp. 2633-2635, </a:t>
            </a:r>
            <a:r>
              <a:rPr lang="en-GB" sz="2000" dirty="0" err="1">
                <a:solidFill>
                  <a:schemeClr val="tx1"/>
                </a:solidFill>
                <a:ea typeface="Verdana" panose="020B0604030504040204" pitchFamily="34" charset="0"/>
              </a:rPr>
              <a:t>doi</a:t>
            </a:r>
            <a:r>
              <a:rPr lang="en-GB" sz="2000" dirty="0">
                <a:solidFill>
                  <a:schemeClr val="tx1"/>
                </a:solidFill>
                <a:ea typeface="Verdana" panose="020B0604030504040204" pitchFamily="34" charset="0"/>
              </a:rPr>
              <a:t>: 10.1109/ICACITE53722.2022.9823584. </a:t>
            </a:r>
            <a:endParaRPr lang="en-GB" sz="2000" dirty="0">
              <a:solidFill>
                <a:schemeClr val="tx1"/>
              </a:solidFill>
              <a:ea typeface="Verdana" panose="020B0604030504040204" pitchFamily="34" charset="0"/>
              <a:cs typeface="Times Roman"/>
              <a:sym typeface="Times Roman"/>
            </a:endParaRPr>
          </a:p>
          <a:p>
            <a:pPr marL="0" indent="0" algn="just" defTabSz="265175">
              <a:spcBef>
                <a:spcPts val="600"/>
              </a:spcBef>
              <a:buSzTx/>
              <a:buFont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[3]	M. R. Singh, A. Sharma and D. Singh, "Heart Disease Prediction Using Machine </a:t>
            </a:r>
            <a:r>
              <a:rPr lang="en-GB" sz="2000" i="1" dirty="0">
                <a:solidFill>
                  <a:schemeClr val="tx1"/>
                </a:solidFill>
                <a:ea typeface="Verdana" panose="020B0604030504040204" pitchFamily="34" charset="0"/>
                <a:sym typeface="Times Roman"/>
              </a:rPr>
              <a:t> </a:t>
            </a:r>
            <a:r>
              <a:rPr lang="en-GB" sz="2000" i="0" dirty="0">
                <a:solidFill>
                  <a:schemeClr val="tx1"/>
                </a:solidFill>
                <a:ea typeface="Verdana" panose="020B0604030504040204" pitchFamily="34" charset="0"/>
              </a:rPr>
              <a:t>Learning Algorithm," </a:t>
            </a:r>
            <a:r>
              <a:rPr lang="en-GB" sz="2000" dirty="0">
                <a:solidFill>
                  <a:schemeClr val="tx1"/>
                </a:solidFill>
                <a:ea typeface="Verdana" panose="020B0604030504040204" pitchFamily="34" charset="0"/>
              </a:rPr>
              <a:t>2021 3rd International Conference on Advances in         </a:t>
            </a:r>
            <a:r>
              <a:rPr lang="en-GB" sz="2000" dirty="0">
                <a:solidFill>
                  <a:schemeClr val="tx1"/>
                </a:solidFill>
                <a:ea typeface="Verdana" panose="020B0604030504040204" pitchFamily="34" charset="0"/>
                <a:sym typeface="Times Roman"/>
              </a:rPr>
              <a:t>   </a:t>
            </a:r>
          </a:p>
          <a:p>
            <a:pPr marL="0" indent="0" algn="just" defTabSz="265175">
              <a:spcBef>
                <a:spcPts val="600"/>
              </a:spcBef>
              <a:buSzTx/>
              <a:buFont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sym typeface="Times Roman"/>
              </a:rPr>
              <a:t>            </a:t>
            </a:r>
            <a:r>
              <a:rPr lang="en-GB" sz="2000" dirty="0">
                <a:solidFill>
                  <a:schemeClr val="tx1"/>
                </a:solidFill>
                <a:ea typeface="Verdana" panose="020B0604030504040204" pitchFamily="34" charset="0"/>
              </a:rPr>
              <a:t>Computing,  Communication Control and Networking (ICAC3N)</a:t>
            </a:r>
            <a:r>
              <a:rPr lang="en-GB" sz="2000" i="0" dirty="0">
                <a:solidFill>
                  <a:schemeClr val="tx1"/>
                </a:solidFill>
                <a:ea typeface="Verdana" panose="020B0604030504040204" pitchFamily="34" charset="0"/>
              </a:rPr>
              <a:t>, Greater Noida, </a:t>
            </a:r>
            <a:r>
              <a:rPr lang="en-GB" sz="2000" dirty="0">
                <a:solidFill>
                  <a:schemeClr val="tx1"/>
                </a:solidFill>
                <a:ea typeface="Verdana" panose="020B0604030504040204" pitchFamily="34" charset="0"/>
              </a:rPr>
              <a:t>India, 2021, pp. 455-460, </a:t>
            </a:r>
            <a:r>
              <a:rPr lang="en-GB" sz="2000" dirty="0" err="1">
                <a:solidFill>
                  <a:schemeClr val="tx1"/>
                </a:solidFill>
                <a:ea typeface="Verdana" panose="020B0604030504040204" pitchFamily="34" charset="0"/>
              </a:rPr>
              <a:t>doi</a:t>
            </a:r>
            <a:r>
              <a:rPr lang="en-GB" sz="2000" dirty="0">
                <a:solidFill>
                  <a:schemeClr val="tx1"/>
                </a:solidFill>
                <a:ea typeface="Verdana" panose="020B0604030504040204" pitchFamily="34" charset="0"/>
              </a:rPr>
              <a:t>: 10.1109/ICAC3N53548.2021.9725735. </a:t>
            </a:r>
            <a:endParaRPr lang="en-GB" sz="2000" dirty="0">
              <a:solidFill>
                <a:schemeClr val="tx1"/>
              </a:solidFill>
              <a:ea typeface="Verdana" panose="020B0604030504040204" pitchFamily="34" charset="0"/>
              <a:cs typeface="Times Roman"/>
              <a:sym typeface="Times Roman"/>
            </a:endParaRPr>
          </a:p>
          <a:p>
            <a:pPr marL="0" indent="0" algn="just" defTabSz="265175">
              <a:spcBef>
                <a:spcPts val="600"/>
              </a:spcBef>
              <a:buSzTx/>
              <a:buFont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[4]	G. Kumar Sahoo, K. </a:t>
            </a:r>
            <a:r>
              <a:rPr lang="en-GB" sz="2000" dirty="0" err="1">
                <a:solidFill>
                  <a:schemeClr val="tx1"/>
                </a:solidFill>
                <a:ea typeface="Verdana" panose="020B0604030504040204" pitchFamily="34" charset="0"/>
              </a:rPr>
              <a:t>Kanike</a:t>
            </a:r>
            <a:r>
              <a:rPr lang="en-GB" sz="2000" dirty="0">
                <a:solidFill>
                  <a:schemeClr val="tx1"/>
                </a:solidFill>
                <a:ea typeface="Verdana" panose="020B0604030504040204" pitchFamily="34" charset="0"/>
              </a:rPr>
              <a:t>, S. K. Das and P. Singh, "Machine Learning-Based Heart Disease Prediction: A Study for Home Personalized Care," </a:t>
            </a:r>
            <a:r>
              <a:rPr lang="en-GB" sz="2000" i="1" dirty="0">
                <a:solidFill>
                  <a:schemeClr val="tx1"/>
                </a:solidFill>
                <a:ea typeface="Verdana" panose="020B0604030504040204" pitchFamily="34" charset="0"/>
              </a:rPr>
              <a:t>2022 IEEE </a:t>
            </a:r>
            <a:endParaRPr lang="en-GB" sz="2000" dirty="0">
              <a:solidFill>
                <a:schemeClr val="tx1"/>
              </a:solidFill>
              <a:ea typeface="Verdana" panose="020B0604030504040204" pitchFamily="34" charset="0"/>
              <a:cs typeface="Times Roman"/>
              <a:sym typeface="Times Roman"/>
            </a:endParaRPr>
          </a:p>
          <a:p>
            <a:pPr marL="0" indent="0" algn="just" defTabSz="265175">
              <a:spcBef>
                <a:spcPts val="600"/>
              </a:spcBef>
              <a:buSzTx/>
              <a:buFontTx/>
              <a:buNone/>
              <a:defRPr sz="1082" i="1">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	32nd International Workshop on Machine Learning for Signal Processing </a:t>
            </a:r>
            <a:r>
              <a:rPr lang="en-GB" sz="2000" dirty="0">
                <a:solidFill>
                  <a:schemeClr val="tx1"/>
                </a:solidFill>
                <a:ea typeface="Verdana" panose="020B0604030504040204" pitchFamily="34" charset="0"/>
                <a:sym typeface="Times Roman"/>
              </a:rPr>
              <a:t> </a:t>
            </a:r>
            <a:r>
              <a:rPr lang="en-GB" sz="2000" i="1" dirty="0">
                <a:solidFill>
                  <a:schemeClr val="tx1"/>
                </a:solidFill>
                <a:ea typeface="Verdana" panose="020B0604030504040204" pitchFamily="34" charset="0"/>
              </a:rPr>
              <a:t>(MLSP)</a:t>
            </a:r>
            <a:r>
              <a:rPr lang="en-GB" sz="2000" dirty="0">
                <a:solidFill>
                  <a:schemeClr val="tx1"/>
                </a:solidFill>
                <a:ea typeface="Verdana" panose="020B0604030504040204" pitchFamily="34" charset="0"/>
              </a:rPr>
              <a:t>, Xi'an, China, 2022, pp. 01-06, </a:t>
            </a:r>
            <a:r>
              <a:rPr lang="en-GB" sz="2000" dirty="0" err="1">
                <a:solidFill>
                  <a:schemeClr val="tx1"/>
                </a:solidFill>
                <a:ea typeface="Verdana" panose="020B0604030504040204" pitchFamily="34" charset="0"/>
              </a:rPr>
              <a:t>doi</a:t>
            </a:r>
            <a:r>
              <a:rPr lang="en-GB" sz="2000" dirty="0">
                <a:solidFill>
                  <a:schemeClr val="tx1"/>
                </a:solidFill>
                <a:ea typeface="Verdana" panose="020B0604030504040204" pitchFamily="34" charset="0"/>
              </a:rPr>
              <a:t>: 10.1109/ </a:t>
            </a:r>
            <a:r>
              <a:rPr lang="en-GB" sz="2000" dirty="0">
                <a:solidFill>
                  <a:schemeClr val="tx1"/>
                </a:solidFill>
                <a:ea typeface="Verdana" panose="020B0604030504040204" pitchFamily="34" charset="0"/>
                <a:sym typeface="Times Roman"/>
              </a:rPr>
              <a:t> </a:t>
            </a:r>
            <a:r>
              <a:rPr lang="en-GB" sz="2000" dirty="0">
                <a:solidFill>
                  <a:schemeClr val="tx1"/>
                </a:solidFill>
                <a:ea typeface="Verdana" panose="020B0604030504040204" pitchFamily="34" charset="0"/>
              </a:rPr>
              <a:t>MLSP55214.2022.9943373. </a:t>
            </a:r>
          </a:p>
          <a:p>
            <a:pPr marL="0" indent="0" algn="just" defTabSz="265175">
              <a:spcBef>
                <a:spcPts val="600"/>
              </a:spcBef>
              <a:buSzTx/>
              <a:buFontTx/>
              <a:buNone/>
              <a:defRPr sz="1082">
                <a:solidFill>
                  <a:srgbClr val="333333"/>
                </a:solidFill>
                <a:latin typeface="+mn-lt"/>
                <a:ea typeface="+mn-ea"/>
                <a:cs typeface="+mn-cs"/>
                <a:sym typeface="Helvetica"/>
              </a:defRPr>
            </a:pPr>
            <a:r>
              <a:rPr lang="en-GB" sz="2000" dirty="0">
                <a:solidFill>
                  <a:schemeClr val="tx1"/>
                </a:solidFill>
                <a:ea typeface="Verdana" panose="020B0604030504040204" pitchFamily="34" charset="0"/>
              </a:rPr>
              <a:t>	https://archive.ics.uci.edu/ml/datasets/Heart+Disease </a:t>
            </a:r>
          </a:p>
          <a:p>
            <a:endParaRPr lang="en-GB" sz="2000"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4083-FCEE-B61D-71F7-5F9254467066}"/>
              </a:ext>
            </a:extLst>
          </p:cNvPr>
          <p:cNvSpPr>
            <a:spLocks noGrp="1"/>
          </p:cNvSpPr>
          <p:nvPr>
            <p:ph type="title"/>
          </p:nvPr>
        </p:nvSpPr>
        <p:spPr>
          <a:xfrm>
            <a:off x="309694" y="0"/>
            <a:ext cx="10008765" cy="1107347"/>
          </a:xfrm>
        </p:spPr>
        <p:txBody>
          <a:bodyPr/>
          <a:lstStyle/>
          <a:p>
            <a:r>
              <a:rPr lang="en-GB" b="1" dirty="0"/>
              <a:t>References</a:t>
            </a:r>
            <a:endParaRPr lang="en-IN" dirty="0"/>
          </a:p>
        </p:txBody>
      </p:sp>
      <p:sp>
        <p:nvSpPr>
          <p:cNvPr id="3" name="Content Placeholder 2">
            <a:extLst>
              <a:ext uri="{FF2B5EF4-FFF2-40B4-BE49-F238E27FC236}">
                <a16:creationId xmlns:a16="http://schemas.microsoft.com/office/drawing/2014/main" id="{B09DDB88-FF5C-9C21-6197-A643E9B9432D}"/>
              </a:ext>
            </a:extLst>
          </p:cNvPr>
          <p:cNvSpPr>
            <a:spLocks noGrp="1"/>
          </p:cNvSpPr>
          <p:nvPr>
            <p:ph idx="1"/>
          </p:nvPr>
        </p:nvSpPr>
        <p:spPr>
          <a:xfrm>
            <a:off x="309694" y="978337"/>
            <a:ext cx="11882306" cy="4818456"/>
          </a:xfrm>
        </p:spPr>
        <p:txBody>
          <a:bodyPr>
            <a:noAutofit/>
          </a:bodyPr>
          <a:lstStyle/>
          <a:p>
            <a:pPr marL="0" indent="0" algn="just">
              <a:buNone/>
            </a:pPr>
            <a:r>
              <a:rPr lang="en-IN" sz="2000" dirty="0"/>
              <a:t>[5] M. Nikhil Kumar, K. V. S. Koushik, K. Deepak, “Prediction of Heart Diseases Using Data Mining and Machine Learning Algorithms and Tools” International Journal of Scientific Research in Computer Science, Engineering and Information Technology ,IJSRCSEIT 2019.</a:t>
            </a:r>
          </a:p>
          <a:p>
            <a:pPr marL="0" indent="0" algn="just">
              <a:buNone/>
            </a:pPr>
            <a:r>
              <a:rPr lang="en-IN" sz="2000" dirty="0"/>
              <a:t>[6] Amandeep Kaur and Jyoti </a:t>
            </a:r>
            <a:r>
              <a:rPr lang="en-IN" sz="2000" dirty="0" err="1"/>
              <a:t>Arora,“Heart</a:t>
            </a:r>
            <a:r>
              <a:rPr lang="en-IN" sz="2000" dirty="0"/>
              <a:t> Diseases Prediction using Data Mining Techniques: A survey” International Journal of Advanced Research in Computer Science , IJARCS 2015-2019.</a:t>
            </a:r>
          </a:p>
          <a:p>
            <a:pPr marL="0" indent="0" algn="just">
              <a:buNone/>
            </a:pPr>
            <a:r>
              <a:rPr lang="en-IN" sz="2000" dirty="0"/>
              <a:t> [7] </a:t>
            </a:r>
            <a:r>
              <a:rPr lang="en-IN" sz="2000" dirty="0" err="1"/>
              <a:t>Pahulpreet</a:t>
            </a:r>
            <a:r>
              <a:rPr lang="en-IN" sz="2000" dirty="0"/>
              <a:t> Singh Kohli and </a:t>
            </a:r>
            <a:r>
              <a:rPr lang="en-IN" sz="2000" dirty="0" err="1"/>
              <a:t>Shriya</a:t>
            </a:r>
            <a:r>
              <a:rPr lang="en-IN" sz="2000" dirty="0"/>
              <a:t> Arora, “Application of Machine Learning in Diseases Prediction”, 4th International Conference on Computing Communication And Automation(ICCCA), 2018.</a:t>
            </a:r>
          </a:p>
          <a:p>
            <a:pPr marL="0" indent="0" algn="just">
              <a:buNone/>
            </a:pPr>
            <a:r>
              <a:rPr lang="en-IN" sz="2000" dirty="0"/>
              <a:t> [8] M. Akhil, B. L. </a:t>
            </a:r>
            <a:r>
              <a:rPr lang="en-IN" sz="2000" dirty="0" err="1"/>
              <a:t>Deekshatulu</a:t>
            </a:r>
            <a:r>
              <a:rPr lang="en-IN" sz="2000" dirty="0"/>
              <a:t>, and P. Chandra, “Classification of Heart Disease Using K- Nearest </a:t>
            </a:r>
            <a:r>
              <a:rPr lang="en-IN" sz="2000" dirty="0" err="1"/>
              <a:t>Neighbor</a:t>
            </a:r>
            <a:r>
              <a:rPr lang="en-IN" sz="2000" dirty="0"/>
              <a:t> and Genetic Algorithm,” Procedia Technol., vol. 10, pp. 85–94, 2013. </a:t>
            </a:r>
          </a:p>
          <a:p>
            <a:pPr marL="0" indent="0" algn="just">
              <a:buNone/>
            </a:pPr>
            <a:r>
              <a:rPr lang="en-IN" sz="2000" dirty="0"/>
              <a:t>[9] S. </a:t>
            </a:r>
            <a:r>
              <a:rPr lang="en-IN" sz="2000" dirty="0" err="1"/>
              <a:t>Kumra</a:t>
            </a:r>
            <a:r>
              <a:rPr lang="en-IN" sz="2000" dirty="0"/>
              <a:t>, R. Saxena, and S. Mehta, “An Extensive Review on Swarm Robotics,” pp. 140–145, 2009. </a:t>
            </a:r>
          </a:p>
          <a:p>
            <a:pPr marL="0" indent="0" algn="just">
              <a:buNone/>
            </a:pPr>
            <a:r>
              <a:rPr lang="en-IN" sz="2000" dirty="0"/>
              <a:t>[10] Hazra, A., Mandal, S., Gupta, A. and Mukherjee, “ A Heart Disease Diagnosis and Prediction Using Machine Learning and Data Mining Techniques: A Review” Advances in Computational Sciences and Technology , 2017. </a:t>
            </a:r>
          </a:p>
          <a:p>
            <a:endParaRPr lang="en-IN" sz="2000" dirty="0"/>
          </a:p>
        </p:txBody>
      </p:sp>
    </p:spTree>
    <p:extLst>
      <p:ext uri="{BB962C8B-B14F-4D97-AF65-F5344CB8AC3E}">
        <p14:creationId xmlns:p14="http://schemas.microsoft.com/office/powerpoint/2010/main" val="182819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28" y="0"/>
            <a:ext cx="10515600" cy="1325563"/>
          </a:xfrm>
        </p:spPr>
        <p:txBody>
          <a:bodyPr/>
          <a:lstStyle/>
          <a:p>
            <a:r>
              <a:rPr lang="en-GB" b="1" dirty="0"/>
              <a:t>Publication Details</a:t>
            </a:r>
          </a:p>
        </p:txBody>
      </p:sp>
      <p:pic>
        <p:nvPicPr>
          <p:cNvPr id="5" name="Content Placeholder 4">
            <a:extLst>
              <a:ext uri="{FF2B5EF4-FFF2-40B4-BE49-F238E27FC236}">
                <a16:creationId xmlns:a16="http://schemas.microsoft.com/office/drawing/2014/main" id="{A505A305-161B-B60D-D61B-2FCE925A03B7}"/>
              </a:ext>
            </a:extLst>
          </p:cNvPr>
          <p:cNvPicPr>
            <a:picLocks noGrp="1" noChangeAspect="1"/>
          </p:cNvPicPr>
          <p:nvPr>
            <p:ph idx="1"/>
          </p:nvPr>
        </p:nvPicPr>
        <p:blipFill>
          <a:blip r:embed="rId2"/>
          <a:stretch>
            <a:fillRect/>
          </a:stretch>
        </p:blipFill>
        <p:spPr>
          <a:xfrm>
            <a:off x="3865852" y="1087438"/>
            <a:ext cx="3504621" cy="4351337"/>
          </a:xfrm>
        </p:spPr>
      </p:pic>
    </p:spTree>
    <p:extLst>
      <p:ext uri="{BB962C8B-B14F-4D97-AF65-F5344CB8AC3E}">
        <p14:creationId xmlns:p14="http://schemas.microsoft.com/office/powerpoint/2010/main" val="62545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5" y="0"/>
            <a:ext cx="10515600" cy="1325563"/>
          </a:xfrm>
        </p:spPr>
        <p:txBody>
          <a:bodyPr/>
          <a:lstStyle/>
          <a:p>
            <a:r>
              <a:rPr lang="en-GB" b="1" dirty="0"/>
              <a:t>Achievements (if any)</a:t>
            </a:r>
          </a:p>
        </p:txBody>
      </p:sp>
      <p:sp>
        <p:nvSpPr>
          <p:cNvPr id="3" name="Content Placeholder 2"/>
          <p:cNvSpPr>
            <a:spLocks noGrp="1"/>
          </p:cNvSpPr>
          <p:nvPr>
            <p:ph idx="1"/>
          </p:nvPr>
        </p:nvSpPr>
        <p:spPr>
          <a:xfrm>
            <a:off x="385195" y="1095783"/>
            <a:ext cx="10515600" cy="4351338"/>
          </a:xfrm>
        </p:spPr>
        <p:txBody>
          <a:bodyPr/>
          <a:lstStyle/>
          <a:p>
            <a:endParaRPr lang="en-GB" dirty="0"/>
          </a:p>
        </p:txBody>
      </p:sp>
    </p:spTree>
    <p:extLst>
      <p:ext uri="{BB962C8B-B14F-4D97-AF65-F5344CB8AC3E}">
        <p14:creationId xmlns:p14="http://schemas.microsoft.com/office/powerpoint/2010/main" val="222311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60" y="0"/>
            <a:ext cx="9983598" cy="1027081"/>
          </a:xfrm>
        </p:spPr>
        <p:txBody>
          <a:bodyPr/>
          <a:lstStyle/>
          <a:p>
            <a:r>
              <a:rPr lang="en-GB" b="1" dirty="0"/>
              <a:t>Introduction</a:t>
            </a:r>
          </a:p>
        </p:txBody>
      </p:sp>
      <p:sp>
        <p:nvSpPr>
          <p:cNvPr id="6" name="Content Placeholder 5">
            <a:extLst>
              <a:ext uri="{FF2B5EF4-FFF2-40B4-BE49-F238E27FC236}">
                <a16:creationId xmlns:a16="http://schemas.microsoft.com/office/drawing/2014/main" id="{A582FFBF-42A7-3400-731B-F0AD72B043C6}"/>
              </a:ext>
            </a:extLst>
          </p:cNvPr>
          <p:cNvSpPr>
            <a:spLocks noGrp="1"/>
          </p:cNvSpPr>
          <p:nvPr>
            <p:ph idx="1"/>
          </p:nvPr>
        </p:nvSpPr>
        <p:spPr>
          <a:xfrm>
            <a:off x="259360" y="1095783"/>
            <a:ext cx="11778842" cy="4735136"/>
          </a:xfrm>
        </p:spPr>
        <p:txBody>
          <a:bodyPr>
            <a:normAutofit fontScale="70000" lnSpcReduction="20000"/>
          </a:bodyPr>
          <a:lstStyle/>
          <a:p>
            <a:pPr marL="0" indent="0">
              <a:buNone/>
            </a:pPr>
            <a:endParaRPr lang="en-GB" sz="3600" dirty="0"/>
          </a:p>
          <a:p>
            <a:pPr marL="0" indent="0">
              <a:buNone/>
            </a:pPr>
            <a:endParaRPr lang="en-GB" sz="3600" dirty="0"/>
          </a:p>
          <a:p>
            <a:pPr marL="0" indent="0">
              <a:buNone/>
            </a:pPr>
            <a:endParaRPr lang="en-GB" sz="3600" dirty="0"/>
          </a:p>
          <a:p>
            <a:pPr marL="0" indent="0">
              <a:buNone/>
            </a:pPr>
            <a:endParaRPr lang="en-GB" sz="3600" dirty="0"/>
          </a:p>
          <a:p>
            <a:pPr marL="0" indent="0">
              <a:buNone/>
            </a:pPr>
            <a:endParaRPr lang="en-GB" sz="3600" dirty="0"/>
          </a:p>
          <a:p>
            <a:pPr>
              <a:buFont typeface="Arial" panose="020B0604020202020204" pitchFamily="34" charset="0"/>
              <a:buChar char="•"/>
            </a:pPr>
            <a:r>
              <a:rPr lang="en-GB" sz="2800" dirty="0"/>
              <a:t>The heart is a vital organ responsible for pumping blood. Heart disease, like Coronary Artery Disease (CAD) and heart failure, is a major health concern. </a:t>
            </a:r>
          </a:p>
          <a:p>
            <a:pPr>
              <a:buFont typeface="Arial" panose="020B0604020202020204" pitchFamily="34" charset="0"/>
              <a:buChar char="•"/>
            </a:pPr>
            <a:r>
              <a:rPr lang="en-GB" sz="2800" dirty="0"/>
              <a:t>Machine Learning is one of the efficient techniques for the testing, which is based on training and testing[1].</a:t>
            </a:r>
          </a:p>
          <a:p>
            <a:pPr>
              <a:buFont typeface="Arial" panose="020B0604020202020204" pitchFamily="34" charset="0"/>
              <a:buChar char="•"/>
            </a:pPr>
            <a:r>
              <a:rPr lang="en-GB" sz="2800" dirty="0"/>
              <a:t>These models can help in early diagnosis, risk assessment, and personalized treatment plans for individuals at risk of heart diseases. </a:t>
            </a:r>
          </a:p>
          <a:p>
            <a:pPr>
              <a:buFont typeface="Arial" panose="020B0604020202020204" pitchFamily="34" charset="0"/>
              <a:buChar char="•"/>
            </a:pPr>
            <a:r>
              <a:rPr lang="en-GB" sz="2800" dirty="0"/>
              <a:t>As in </a:t>
            </a:r>
            <a:r>
              <a:rPr lang="en-GB" sz="2800" dirty="0" err="1"/>
              <a:t>Ml</a:t>
            </a:r>
            <a:r>
              <a:rPr lang="en-GB" sz="2800" dirty="0"/>
              <a:t>, there are likely to be four major algorithms comparison done in the terms of accuracy of predictions of a heart disease in the below sections[2].</a:t>
            </a:r>
          </a:p>
          <a:p>
            <a:pPr>
              <a:buFont typeface="Arial" panose="020B0604020202020204" pitchFamily="34" charset="0"/>
              <a:buChar char="•"/>
            </a:pPr>
            <a:r>
              <a:rPr lang="en-GB" sz="2800" dirty="0"/>
              <a:t>Hence it’s found out that the most and accurate ML algorithm that can be used for predicting the heart disease is the </a:t>
            </a:r>
            <a:r>
              <a:rPr lang="en-GB" sz="2800" b="1" dirty="0"/>
              <a:t>K-Nearest Neighbour </a:t>
            </a:r>
            <a:r>
              <a:rPr lang="en-GB" sz="2800" dirty="0"/>
              <a:t>algorithm.</a:t>
            </a:r>
          </a:p>
          <a:p>
            <a:pPr>
              <a:buFont typeface="Arial" panose="020B0604020202020204" pitchFamily="34" charset="0"/>
              <a:buChar char="•"/>
            </a:pPr>
            <a:endParaRPr lang="en-GB" sz="3600" dirty="0"/>
          </a:p>
          <a:p>
            <a:endParaRPr lang="en-IN" dirty="0"/>
          </a:p>
        </p:txBody>
      </p:sp>
      <p:pic>
        <p:nvPicPr>
          <p:cNvPr id="7" name="Picture 6">
            <a:extLst>
              <a:ext uri="{FF2B5EF4-FFF2-40B4-BE49-F238E27FC236}">
                <a16:creationId xmlns:a16="http://schemas.microsoft.com/office/drawing/2014/main" id="{5C0275E5-228E-4D84-9DD9-B492931A7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436" y="1027081"/>
            <a:ext cx="3293665" cy="1992956"/>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472" y="1"/>
            <a:ext cx="10310768" cy="1104172"/>
          </a:xfrm>
        </p:spPr>
        <p:txBody>
          <a:bodyPr/>
          <a:lstStyle/>
          <a:p>
            <a:r>
              <a:rPr lang="en-GB" b="1" dirty="0"/>
              <a:t>Literature Review</a:t>
            </a:r>
          </a:p>
        </p:txBody>
      </p:sp>
      <p:sp>
        <p:nvSpPr>
          <p:cNvPr id="3" name="Content Placeholder 2"/>
          <p:cNvSpPr>
            <a:spLocks noGrp="1"/>
          </p:cNvSpPr>
          <p:nvPr>
            <p:ph idx="1"/>
          </p:nvPr>
        </p:nvSpPr>
        <p:spPr>
          <a:xfrm>
            <a:off x="326472" y="1253331"/>
            <a:ext cx="11694952" cy="4351338"/>
          </a:xfrm>
        </p:spPr>
        <p:txBody>
          <a:bodyPr>
            <a:normAutofit fontScale="62500" lnSpcReduction="20000"/>
          </a:bodyPr>
          <a:lstStyle/>
          <a:p>
            <a:pPr algn="just">
              <a:buFont typeface="Arial" panose="020B0604020202020204" pitchFamily="34" charset="0"/>
              <a:buChar char="•"/>
            </a:pPr>
            <a:r>
              <a:rPr lang="en-GB" sz="3400" dirty="0"/>
              <a:t>This literature review provides a brief overview of studies related to heart disease prediction using ML. Machine learning techniques have become increasingly prevalent in healthcare applications due to their ability to    </a:t>
            </a:r>
            <a:r>
              <a:rPr lang="en-GB" sz="3400" dirty="0" err="1"/>
              <a:t>analyze</a:t>
            </a:r>
            <a:r>
              <a:rPr lang="en-GB" sz="3400" dirty="0"/>
              <a:t> large datasets and discover complex patterns. </a:t>
            </a:r>
          </a:p>
          <a:p>
            <a:pPr marL="0" indent="0" algn="just">
              <a:buNone/>
            </a:pPr>
            <a:endParaRPr lang="en-GB" sz="3400" dirty="0"/>
          </a:p>
          <a:p>
            <a:pPr algn="just">
              <a:buFont typeface="Arial" panose="020B0604020202020204" pitchFamily="34" charset="0"/>
              <a:buChar char="•"/>
            </a:pPr>
            <a:r>
              <a:rPr lang="en-GB" sz="3400" dirty="0"/>
              <a:t>The early and accurate prediction of heart disease is critical for improving patient outcomes and reducing healthcare costs. Machine learning  has emerged as a powerful tool in healthcare for predicting heart disease[3].</a:t>
            </a:r>
          </a:p>
          <a:p>
            <a:pPr marL="0" indent="0" algn="just">
              <a:buNone/>
            </a:pPr>
            <a:endParaRPr lang="en-GB" sz="3400" dirty="0"/>
          </a:p>
          <a:p>
            <a:pPr algn="just"/>
            <a:r>
              <a:rPr lang="en-GB" sz="3400" dirty="0"/>
              <a:t>ML can be applied to various aspects of heart disease prediction, from risk assessment to diagnosis and treatment planning. Machine learning holds substantial promise in enhancing the accuracy of heart disease prediction. </a:t>
            </a:r>
          </a:p>
          <a:p>
            <a:pPr algn="just"/>
            <a:endParaRPr lang="en-GB" sz="3400" dirty="0"/>
          </a:p>
          <a:p>
            <a:pPr algn="just"/>
            <a:r>
              <a:rPr lang="en-GB" sz="3400" dirty="0"/>
              <a:t>As research in this field progresses, the potential for earlier diagnosis and   more effective prevention and treatment of heart disease continues to grow[4].</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472" y="1"/>
            <a:ext cx="10310768" cy="1104172"/>
          </a:xfrm>
        </p:spPr>
        <p:txBody>
          <a:bodyPr/>
          <a:lstStyle/>
          <a:p>
            <a:r>
              <a:rPr lang="en-GB" b="1" dirty="0"/>
              <a:t>Literature Review</a:t>
            </a:r>
          </a:p>
        </p:txBody>
      </p:sp>
      <p:sp>
        <p:nvSpPr>
          <p:cNvPr id="3" name="Content Placeholder 2"/>
          <p:cNvSpPr>
            <a:spLocks noGrp="1"/>
          </p:cNvSpPr>
          <p:nvPr>
            <p:ph idx="1"/>
          </p:nvPr>
        </p:nvSpPr>
        <p:spPr>
          <a:xfrm>
            <a:off x="326472" y="1253331"/>
            <a:ext cx="11694952" cy="4351338"/>
          </a:xfrm>
        </p:spPr>
        <p:txBody>
          <a:bodyPr>
            <a:normAutofit/>
          </a:bodyPr>
          <a:lstStyle/>
          <a:p>
            <a:pPr algn="just"/>
            <a:r>
              <a:rPr lang="en-GB" sz="2100" dirty="0"/>
              <a:t>Summarize various studies and their outcomes related to predicting heart disease using KNN. Highlight different datasets, preprocessing techniques, and feature selection methods employed in these studies.</a:t>
            </a:r>
          </a:p>
          <a:p>
            <a:pPr algn="just"/>
            <a:endParaRPr lang="en-GB" sz="2100" dirty="0"/>
          </a:p>
          <a:p>
            <a:pPr algn="just"/>
            <a:r>
              <a:rPr lang="en-GB" sz="2100" dirty="0"/>
              <a:t>Explore recent advancements in KNN-based heart disease prediction, such as hybrid models combining KNN with other algorithms or incorporating deep learning techniques. Discuss potential future research directions in this field[5].</a:t>
            </a:r>
          </a:p>
          <a:p>
            <a:pPr algn="just"/>
            <a:endParaRPr lang="en-GB" sz="2100" dirty="0"/>
          </a:p>
          <a:p>
            <a:pPr algn="just"/>
            <a:r>
              <a:rPr lang="en-GB" sz="2100" dirty="0"/>
              <a:t>Sum up the key findings from the reviewed literature, emphasizing the strengths and weaknesses of using the KNN algorithm for heart disease prediction. Highlight the gaps in existing research that could be explored in future studies.</a:t>
            </a:r>
            <a:endParaRPr lang="en-IN" sz="2100" dirty="0"/>
          </a:p>
          <a:p>
            <a:endParaRPr lang="en-GB" sz="2100" dirty="0"/>
          </a:p>
        </p:txBody>
      </p:sp>
    </p:spTree>
    <p:extLst>
      <p:ext uri="{BB962C8B-B14F-4D97-AF65-F5344CB8AC3E}">
        <p14:creationId xmlns:p14="http://schemas.microsoft.com/office/powerpoint/2010/main" val="13562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4" y="18255"/>
            <a:ext cx="10184934" cy="1013591"/>
          </a:xfrm>
        </p:spPr>
        <p:txBody>
          <a:bodyPr/>
          <a:lstStyle/>
          <a:p>
            <a:r>
              <a:rPr lang="en-GB" b="1" dirty="0"/>
              <a:t>Research Gaps Identified</a:t>
            </a:r>
          </a:p>
        </p:txBody>
      </p:sp>
      <p:sp>
        <p:nvSpPr>
          <p:cNvPr id="3" name="Content Placeholder 2"/>
          <p:cNvSpPr>
            <a:spLocks noGrp="1"/>
          </p:cNvSpPr>
          <p:nvPr>
            <p:ph idx="1"/>
          </p:nvPr>
        </p:nvSpPr>
        <p:spPr>
          <a:xfrm>
            <a:off x="385193" y="1120950"/>
            <a:ext cx="11678175" cy="3627219"/>
          </a:xfrm>
        </p:spPr>
        <p:txBody>
          <a:bodyPr>
            <a:normAutofit/>
          </a:bodyPr>
          <a:lstStyle/>
          <a:p>
            <a:r>
              <a:rPr lang="en-GB" sz="2400" dirty="0"/>
              <a:t>Present in the Hospitals Prediction of Heart Disease using ML is not </a:t>
            </a:r>
            <a:r>
              <a:rPr lang="en-GB" sz="2400" dirty="0" err="1"/>
              <a:t>used,Predicting</a:t>
            </a:r>
            <a:r>
              <a:rPr lang="en-GB" sz="2400" dirty="0"/>
              <a:t> weather the person has Heart Disease or no Heart Disease is checked by ECG, 2D Echo,  </a:t>
            </a:r>
            <a:r>
              <a:rPr lang="en-GB" sz="2400" dirty="0" err="1"/>
              <a:t>Threadmill</a:t>
            </a:r>
            <a:r>
              <a:rPr lang="en-GB" sz="2400" dirty="0"/>
              <a:t>  Test, Blood Test etc.</a:t>
            </a:r>
          </a:p>
          <a:p>
            <a:r>
              <a:rPr lang="en-GB" sz="2400" dirty="0"/>
              <a:t>In this model we can check weather the person has Heart Disease or no Heart Disease by entering the values to the attributes.</a:t>
            </a:r>
          </a:p>
          <a:p>
            <a:r>
              <a:rPr lang="en-GB" sz="2400" dirty="0"/>
              <a:t>This model can be used in any Blood Test </a:t>
            </a:r>
            <a:r>
              <a:rPr lang="en-GB" sz="2400" dirty="0" err="1"/>
              <a:t>centeres</a:t>
            </a:r>
            <a:r>
              <a:rPr lang="en-GB" sz="2400" dirty="0"/>
              <a:t> and Hospitals as it can help people while giving blood test and getting the report.</a:t>
            </a:r>
          </a:p>
          <a:p>
            <a:r>
              <a:rPr lang="en-GB" sz="2400" dirty="0"/>
              <a:t>It can be </a:t>
            </a:r>
            <a:r>
              <a:rPr lang="en-GB" sz="2400" dirty="0" err="1"/>
              <a:t>usefull</a:t>
            </a:r>
            <a:r>
              <a:rPr lang="en-GB" sz="2400" dirty="0"/>
              <a:t> for people staying in villages as they can come to the nearby Hospital and Blood Test </a:t>
            </a:r>
            <a:r>
              <a:rPr lang="en-GB" sz="2400" dirty="0" err="1"/>
              <a:t>Centere</a:t>
            </a:r>
            <a:r>
              <a:rPr lang="en-GB" sz="2400" dirty="0"/>
              <a:t> during Emergency.</a:t>
            </a: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2837-B0C2-46A8-B007-12FDBBDB84C5}"/>
              </a:ext>
            </a:extLst>
          </p:cNvPr>
          <p:cNvSpPr>
            <a:spLocks noGrp="1"/>
          </p:cNvSpPr>
          <p:nvPr>
            <p:ph type="title"/>
          </p:nvPr>
        </p:nvSpPr>
        <p:spPr>
          <a:xfrm>
            <a:off x="343250" y="0"/>
            <a:ext cx="10515600" cy="1325563"/>
          </a:xfrm>
        </p:spPr>
        <p:txBody>
          <a:bodyPr/>
          <a:lstStyle/>
          <a:p>
            <a:r>
              <a:rPr lang="en-GB" b="1" dirty="0"/>
              <a:t>Block Diagram(Proposed Method)</a:t>
            </a:r>
            <a:endParaRPr lang="en-IN" dirty="0"/>
          </a:p>
        </p:txBody>
      </p:sp>
      <p:pic>
        <p:nvPicPr>
          <p:cNvPr id="5" name="Content Placeholder 4">
            <a:extLst>
              <a:ext uri="{FF2B5EF4-FFF2-40B4-BE49-F238E27FC236}">
                <a16:creationId xmlns:a16="http://schemas.microsoft.com/office/drawing/2014/main" id="{D14A93D2-F07E-C31E-EB3A-F617BDE0BD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0386" y="1220905"/>
            <a:ext cx="2662239" cy="4357774"/>
          </a:xfrm>
        </p:spPr>
      </p:pic>
    </p:spTree>
    <p:extLst>
      <p:ext uri="{BB962C8B-B14F-4D97-AF65-F5344CB8AC3E}">
        <p14:creationId xmlns:p14="http://schemas.microsoft.com/office/powerpoint/2010/main" val="154269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1" y="0"/>
            <a:ext cx="10515600" cy="1325563"/>
          </a:xfrm>
        </p:spPr>
        <p:txBody>
          <a:bodyPr/>
          <a:lstStyle/>
          <a:p>
            <a:r>
              <a:rPr lang="en-GB" b="1" dirty="0"/>
              <a:t>Proposed Methodology</a:t>
            </a:r>
          </a:p>
        </p:txBody>
      </p:sp>
      <p:sp>
        <p:nvSpPr>
          <p:cNvPr id="3" name="Content Placeholder 2"/>
          <p:cNvSpPr>
            <a:spLocks noGrp="1"/>
          </p:cNvSpPr>
          <p:nvPr>
            <p:ph idx="1"/>
          </p:nvPr>
        </p:nvSpPr>
        <p:spPr>
          <a:xfrm>
            <a:off x="250971" y="1097541"/>
            <a:ext cx="11845954" cy="4351338"/>
          </a:xfrm>
        </p:spPr>
        <p:txBody>
          <a:bodyPr>
            <a:normAutofit/>
          </a:bodyPr>
          <a:lstStyle/>
          <a:p>
            <a:pPr marL="419100" algn="just">
              <a:spcBef>
                <a:spcPts val="0"/>
              </a:spcBef>
              <a:buSzPts val="2400"/>
              <a:buFont typeface="Arial" panose="020B0604020202020204" pitchFamily="34" charset="0"/>
              <a:buChar char="•"/>
            </a:pPr>
            <a:r>
              <a:rPr lang="en-GB" sz="2400" dirty="0"/>
              <a:t>The proposed method aims to address the critical issue of heart disease prediction and diagnosis.</a:t>
            </a:r>
          </a:p>
          <a:p>
            <a:pPr marL="419100" algn="just">
              <a:spcBef>
                <a:spcPts val="0"/>
              </a:spcBef>
              <a:buSzPts val="2400"/>
              <a:buFont typeface="Arial" panose="020B0604020202020204" pitchFamily="34" charset="0"/>
              <a:buChar char="•"/>
            </a:pPr>
            <a:endParaRPr lang="en-GB" sz="2400" dirty="0"/>
          </a:p>
          <a:p>
            <a:pPr marL="419100" algn="just">
              <a:spcBef>
                <a:spcPts val="0"/>
              </a:spcBef>
              <a:buSzPts val="2400"/>
              <a:buFont typeface="Arial" panose="020B0604020202020204" pitchFamily="34" charset="0"/>
              <a:buChar char="•"/>
            </a:pPr>
            <a:r>
              <a:rPr lang="en-GB" sz="2400" dirty="0"/>
              <a:t>K-Nearest Neighbour Algorithm is one of the most effective and accurate Machine Learning algorithm for the prediction of heart disease.  </a:t>
            </a:r>
          </a:p>
          <a:p>
            <a:pPr marL="419100" algn="just">
              <a:spcBef>
                <a:spcPts val="0"/>
              </a:spcBef>
              <a:buSzPts val="2400"/>
              <a:buFont typeface="Arial" panose="020B0604020202020204" pitchFamily="34" charset="0"/>
              <a:buChar char="•"/>
            </a:pPr>
            <a:endParaRPr lang="en-GB" sz="2400" dirty="0"/>
          </a:p>
          <a:p>
            <a:pPr marL="419100" algn="just">
              <a:spcBef>
                <a:spcPts val="0"/>
              </a:spcBef>
              <a:buSzPts val="2400"/>
              <a:buFont typeface="Arial" panose="020B0604020202020204" pitchFamily="34" charset="0"/>
              <a:buChar char="•"/>
            </a:pPr>
            <a:r>
              <a:rPr lang="en-GB" sz="2400" dirty="0"/>
              <a:t>The steps involved are-</a:t>
            </a:r>
          </a:p>
          <a:p>
            <a:pPr marL="76200" indent="0" algn="just">
              <a:spcBef>
                <a:spcPts val="0"/>
              </a:spcBef>
              <a:buSzPts val="2400"/>
              <a:buNone/>
            </a:pPr>
            <a:r>
              <a:rPr lang="en-GB" sz="2400" dirty="0"/>
              <a:t>	</a:t>
            </a:r>
            <a:r>
              <a:rPr lang="en-GB" sz="2400" dirty="0" err="1"/>
              <a:t>i</a:t>
            </a:r>
            <a:r>
              <a:rPr lang="en-GB" sz="2400" dirty="0"/>
              <a:t>)   Data Set(Patient Details)</a:t>
            </a:r>
          </a:p>
          <a:p>
            <a:pPr marL="76200" indent="0" algn="just">
              <a:spcBef>
                <a:spcPts val="0"/>
              </a:spcBef>
              <a:buSzPts val="2400"/>
              <a:buNone/>
            </a:pPr>
            <a:r>
              <a:rPr lang="en-GB" sz="2400" dirty="0"/>
              <a:t>	ii)  Attribute Selection</a:t>
            </a:r>
          </a:p>
          <a:p>
            <a:pPr marL="76200" indent="0" algn="just">
              <a:spcBef>
                <a:spcPts val="0"/>
              </a:spcBef>
              <a:buSzPts val="2400"/>
              <a:buNone/>
            </a:pPr>
            <a:r>
              <a:rPr lang="en-GB" sz="2400" dirty="0"/>
              <a:t>	iii) Pre Processing on Data</a:t>
            </a:r>
          </a:p>
          <a:p>
            <a:pPr marL="76200" indent="0" algn="just">
              <a:spcBef>
                <a:spcPts val="0"/>
              </a:spcBef>
              <a:buSzPts val="2400"/>
              <a:buNone/>
            </a:pPr>
            <a:r>
              <a:rPr lang="en-GB" sz="2400" dirty="0"/>
              <a:t>	iv) Algorithm selection(KNN algorithm)</a:t>
            </a:r>
          </a:p>
          <a:p>
            <a:endParaRPr lang="en-GB" sz="2400"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26" y="0"/>
            <a:ext cx="10515600" cy="1325563"/>
          </a:xfrm>
        </p:spPr>
        <p:txBody>
          <a:bodyPr/>
          <a:lstStyle/>
          <a:p>
            <a:r>
              <a:rPr lang="en-GB" b="1" dirty="0"/>
              <a:t>Objectives</a:t>
            </a:r>
          </a:p>
        </p:txBody>
      </p:sp>
      <p:sp>
        <p:nvSpPr>
          <p:cNvPr id="3" name="Content Placeholder 2"/>
          <p:cNvSpPr>
            <a:spLocks noGrp="1"/>
          </p:cNvSpPr>
          <p:nvPr>
            <p:ph idx="1"/>
          </p:nvPr>
        </p:nvSpPr>
        <p:spPr>
          <a:xfrm>
            <a:off x="284526" y="1074931"/>
            <a:ext cx="10515600" cy="4351338"/>
          </a:xfrm>
        </p:spPr>
        <p:txBody>
          <a:bodyPr>
            <a:normAutofit/>
          </a:bodyPr>
          <a:lstStyle/>
          <a:p>
            <a:pPr marL="190500" indent="-38100" algn="just">
              <a:lnSpc>
                <a:spcPct val="80000"/>
              </a:lnSpc>
              <a:spcBef>
                <a:spcPts val="0"/>
              </a:spcBef>
              <a:buSzTx/>
              <a:buNone/>
              <a:defRPr sz="2200"/>
            </a:pPr>
            <a:r>
              <a:rPr lang="en-GB" sz="2400" dirty="0"/>
              <a:t>The Primary objectives are :-</a:t>
            </a:r>
          </a:p>
          <a:p>
            <a:pPr marL="190500" indent="-38100" algn="just">
              <a:lnSpc>
                <a:spcPct val="80000"/>
              </a:lnSpc>
              <a:spcBef>
                <a:spcPts val="0"/>
              </a:spcBef>
              <a:buSzTx/>
              <a:buNone/>
              <a:defRPr sz="2200"/>
            </a:pPr>
            <a:endParaRPr lang="en-GB" sz="2400" dirty="0"/>
          </a:p>
          <a:p>
            <a:pPr marL="495300" algn="just">
              <a:lnSpc>
                <a:spcPct val="80000"/>
              </a:lnSpc>
              <a:spcBef>
                <a:spcPts val="0"/>
              </a:spcBef>
              <a:buSzTx/>
              <a:buFont typeface="Arial" panose="020B0604020202020204" pitchFamily="34" charset="0"/>
              <a:buChar char="•"/>
              <a:defRPr sz="2200"/>
            </a:pPr>
            <a:r>
              <a:rPr lang="en-IN" sz="2400" dirty="0"/>
              <a:t>To predict heart disease using </a:t>
            </a:r>
            <a:r>
              <a:rPr lang="en-US" sz="2400" dirty="0"/>
              <a:t>K-Nearest </a:t>
            </a:r>
            <a:r>
              <a:rPr lang="en-US" sz="2400" dirty="0" err="1"/>
              <a:t>Neighbour</a:t>
            </a:r>
            <a:r>
              <a:rPr lang="en-IN" sz="2400" dirty="0"/>
              <a:t>.</a:t>
            </a:r>
          </a:p>
          <a:p>
            <a:pPr marL="152400" indent="0" algn="just">
              <a:lnSpc>
                <a:spcPct val="80000"/>
              </a:lnSpc>
              <a:spcBef>
                <a:spcPts val="0"/>
              </a:spcBef>
              <a:buSzTx/>
              <a:buNone/>
              <a:defRPr sz="2200"/>
            </a:pPr>
            <a:endParaRPr lang="en-IN" sz="2400" dirty="0"/>
          </a:p>
          <a:p>
            <a:pPr marL="152400" indent="0" algn="just">
              <a:lnSpc>
                <a:spcPct val="80000"/>
              </a:lnSpc>
              <a:spcBef>
                <a:spcPts val="0"/>
              </a:spcBef>
              <a:buSzTx/>
              <a:buNone/>
              <a:defRPr sz="2200"/>
            </a:pPr>
            <a:endParaRPr lang="en-IN" sz="2400" dirty="0"/>
          </a:p>
          <a:p>
            <a:pPr marL="495300" algn="just">
              <a:lnSpc>
                <a:spcPct val="80000"/>
              </a:lnSpc>
              <a:spcBef>
                <a:spcPts val="0"/>
              </a:spcBef>
              <a:buSzTx/>
              <a:buFont typeface="Arial" panose="020B0604020202020204" pitchFamily="34" charset="0"/>
              <a:buChar char="•"/>
              <a:defRPr sz="2200"/>
            </a:pPr>
            <a:r>
              <a:rPr lang="en-GB" sz="2400" b="0" i="0" dirty="0">
                <a:solidFill>
                  <a:schemeClr val="tx1"/>
                </a:solidFill>
                <a:effectLst/>
                <a:ea typeface="Verdana" panose="020B0604030504040204" pitchFamily="34" charset="0"/>
              </a:rPr>
              <a:t>To </a:t>
            </a:r>
            <a:r>
              <a:rPr lang="en-GB" sz="2400" i="0" dirty="0">
                <a:solidFill>
                  <a:schemeClr val="tx1"/>
                </a:solidFill>
                <a:effectLst/>
                <a:ea typeface="Verdana" panose="020B0604030504040204" pitchFamily="34" charset="0"/>
              </a:rPr>
              <a:t>detect </a:t>
            </a:r>
            <a:r>
              <a:rPr lang="en-IN" sz="2400" i="0" dirty="0">
                <a:solidFill>
                  <a:schemeClr val="tx1"/>
                </a:solidFill>
                <a:effectLst/>
                <a:ea typeface="Verdana" panose="020B0604030504040204" pitchFamily="34" charset="0"/>
              </a:rPr>
              <a:t>heart disease in the early stage to prevent further complication.</a:t>
            </a:r>
          </a:p>
          <a:p>
            <a:pPr marL="495300" algn="just">
              <a:lnSpc>
                <a:spcPct val="80000"/>
              </a:lnSpc>
              <a:spcBef>
                <a:spcPts val="0"/>
              </a:spcBef>
              <a:buSzTx/>
              <a:buFont typeface="Arial" panose="020B0604020202020204" pitchFamily="34" charset="0"/>
              <a:buChar char="•"/>
              <a:defRPr sz="2200"/>
            </a:pPr>
            <a:endParaRPr lang="en-IN" sz="2400" dirty="0">
              <a:solidFill>
                <a:schemeClr val="tx1"/>
              </a:solidFill>
              <a:ea typeface="Verdana" panose="020B0604030504040204" pitchFamily="34" charset="0"/>
            </a:endParaRPr>
          </a:p>
          <a:p>
            <a:pPr marL="495300" algn="just">
              <a:lnSpc>
                <a:spcPct val="80000"/>
              </a:lnSpc>
              <a:spcBef>
                <a:spcPts val="0"/>
              </a:spcBef>
              <a:buSzTx/>
              <a:buFont typeface="Arial" panose="020B0604020202020204" pitchFamily="34" charset="0"/>
              <a:buChar char="•"/>
              <a:defRPr sz="2200"/>
            </a:pPr>
            <a:endParaRPr lang="en-IN" sz="2400" dirty="0">
              <a:solidFill>
                <a:schemeClr val="tx1"/>
              </a:solidFill>
              <a:ea typeface="Verdana" panose="020B0604030504040204" pitchFamily="34" charset="0"/>
            </a:endParaRPr>
          </a:p>
          <a:p>
            <a:pPr marL="495300" algn="just">
              <a:lnSpc>
                <a:spcPct val="80000"/>
              </a:lnSpc>
              <a:spcBef>
                <a:spcPts val="0"/>
              </a:spcBef>
              <a:buSzTx/>
              <a:buFont typeface="Arial" panose="020B0604020202020204" pitchFamily="34" charset="0"/>
              <a:buChar char="•"/>
              <a:defRPr sz="2200"/>
            </a:pPr>
            <a:r>
              <a:rPr lang="en-IN" sz="2400" dirty="0">
                <a:solidFill>
                  <a:schemeClr val="tx1"/>
                </a:solidFill>
                <a:ea typeface="Verdana" panose="020B0604030504040204" pitchFamily="34" charset="0"/>
              </a:rPr>
              <a:t>Detecting Heart Disease in the early stage reduces the cost for </a:t>
            </a:r>
          </a:p>
          <a:p>
            <a:pPr marL="152400" indent="0" algn="just">
              <a:lnSpc>
                <a:spcPct val="80000"/>
              </a:lnSpc>
              <a:spcBef>
                <a:spcPts val="0"/>
              </a:spcBef>
              <a:buSzTx/>
              <a:buNone/>
              <a:defRPr sz="2200"/>
            </a:pPr>
            <a:r>
              <a:rPr lang="en-IN" sz="2400" dirty="0">
                <a:solidFill>
                  <a:schemeClr val="tx1"/>
                </a:solidFill>
                <a:ea typeface="Verdana" panose="020B0604030504040204" pitchFamily="34" charset="0"/>
              </a:rPr>
              <a:t>    the individual.</a:t>
            </a:r>
          </a:p>
          <a:p>
            <a:endParaRPr lang="en-GB" sz="2400"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66" y="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223565" y="1253331"/>
            <a:ext cx="11856581" cy="4351338"/>
          </a:xfrm>
        </p:spPr>
        <p:txBody>
          <a:bodyPr>
            <a:noAutofit/>
          </a:bodyPr>
          <a:lstStyle/>
          <a:p>
            <a:pPr algn="l">
              <a:lnSpc>
                <a:spcPct val="120000"/>
              </a:lnSpc>
            </a:pPr>
            <a:r>
              <a:rPr lang="en-GB" sz="2400" b="1" u="sng" dirty="0"/>
              <a:t>1.0 Overview</a:t>
            </a:r>
            <a:r>
              <a:rPr lang="en-GB" sz="2400" dirty="0"/>
              <a:t>: </a:t>
            </a:r>
            <a:br>
              <a:rPr lang="en-GB" sz="2400" dirty="0"/>
            </a:br>
            <a:r>
              <a:rPr lang="en-GB" sz="2400" dirty="0"/>
              <a:t>The system design phase is crucial in developing a robust heart disease prediction model. The encompasses key components such as- Data collection, Preprocessing, Model Selection and Training.</a:t>
            </a:r>
          </a:p>
          <a:p>
            <a:pPr algn="l">
              <a:lnSpc>
                <a:spcPct val="120000"/>
              </a:lnSpc>
            </a:pPr>
            <a:r>
              <a:rPr lang="en-GB" sz="2400" b="1" u="sng" dirty="0"/>
              <a:t>1.1 Data Collection:</a:t>
            </a:r>
            <a:br>
              <a:rPr lang="en-GB" sz="2400" b="1" u="sng" dirty="0"/>
            </a:br>
            <a:r>
              <a:rPr lang="en-US" sz="2400" dirty="0"/>
              <a:t>We g</a:t>
            </a:r>
            <a:r>
              <a:rPr lang="en-US" sz="2400" b="0" i="0" dirty="0">
                <a:effectLst/>
              </a:rPr>
              <a:t>ather a comprehensive dataset with diverse features like age, sex, blood pressure, and cholesterol levels. The source in this particular project is a </a:t>
            </a:r>
            <a:r>
              <a:rPr lang="en-US" sz="2400" dirty="0"/>
              <a:t>dataset from the UCI repository.</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161</TotalTime>
  <Words>1608</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Verdana</vt:lpstr>
      <vt:lpstr>Presidency University 45 Yrs</vt:lpstr>
      <vt:lpstr>Advanced Heart Health Assessment through Machine Learning using KNN Algorithm</vt:lpstr>
      <vt:lpstr>Introduction</vt:lpstr>
      <vt:lpstr>Literature Review</vt:lpstr>
      <vt:lpstr>Literature Review</vt:lpstr>
      <vt:lpstr>Research Gaps Identified</vt:lpstr>
      <vt:lpstr>Block Diagram(Proposed Method)</vt:lpstr>
      <vt:lpstr>Proposed Methodology</vt:lpstr>
      <vt:lpstr>Objectives</vt:lpstr>
      <vt:lpstr>System Design &amp; Implementation</vt:lpstr>
      <vt:lpstr>System Design &amp; Implementation</vt:lpstr>
      <vt:lpstr>Timeline of Project</vt:lpstr>
      <vt:lpstr>Outcomes / Results Obtained</vt:lpstr>
      <vt:lpstr>Conclusion</vt:lpstr>
      <vt:lpstr>References</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Surag Nekkanti</cp:lastModifiedBy>
  <cp:revision>29</cp:revision>
  <dcterms:created xsi:type="dcterms:W3CDTF">2023-03-16T03:26:27Z</dcterms:created>
  <dcterms:modified xsi:type="dcterms:W3CDTF">2024-01-17T11:41:03Z</dcterms:modified>
</cp:coreProperties>
</file>