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7"/>
  </p:notesMasterIdLst>
  <p:sldIdLst>
    <p:sldId id="256" r:id="rId2"/>
    <p:sldId id="257" r:id="rId3"/>
    <p:sldId id="260" r:id="rId4"/>
    <p:sldId id="259" r:id="rId5"/>
    <p:sldId id="261" r:id="rId6"/>
    <p:sldId id="296" r:id="rId7"/>
    <p:sldId id="297" r:id="rId8"/>
    <p:sldId id="298" r:id="rId9"/>
    <p:sldId id="299" r:id="rId10"/>
    <p:sldId id="300" r:id="rId11"/>
    <p:sldId id="301" r:id="rId12"/>
    <p:sldId id="263" r:id="rId13"/>
    <p:sldId id="264" r:id="rId14"/>
    <p:sldId id="302" r:id="rId15"/>
    <p:sldId id="305" r:id="rId16"/>
    <p:sldId id="308" r:id="rId17"/>
    <p:sldId id="311" r:id="rId18"/>
    <p:sldId id="304" r:id="rId19"/>
    <p:sldId id="312" r:id="rId20"/>
    <p:sldId id="306" r:id="rId21"/>
    <p:sldId id="309" r:id="rId22"/>
    <p:sldId id="303" r:id="rId23"/>
    <p:sldId id="307" r:id="rId24"/>
    <p:sldId id="310" r:id="rId25"/>
    <p:sldId id="273" r:id="rId26"/>
  </p:sldIdLst>
  <p:sldSz cx="9144000" cy="5143500" type="screen16x9"/>
  <p:notesSz cx="6858000" cy="9144000"/>
  <p:embeddedFontLst>
    <p:embeddedFont>
      <p:font typeface="Barlow" panose="020B0604020202020204" charset="0"/>
      <p:regular r:id="rId28"/>
      <p:bold r:id="rId29"/>
      <p:italic r:id="rId30"/>
      <p:boldItalic r:id="rId31"/>
    </p:embeddedFont>
    <p:embeddedFont>
      <p:font typeface="Barlow Light" panose="020B0604020202020204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Montserrat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1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62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237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02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807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324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128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203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031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70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222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271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428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965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734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032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767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20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dist="9525" dir="16560000" algn="bl" rotWithShape="0">
              <a:schemeClr val="accent1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g"/><Relationship Id="rId4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com/profile?id=1337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xample.com/profile?id=4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190307" y="1136444"/>
            <a:ext cx="5786621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lt2"/>
                </a:solidFill>
              </a:rPr>
              <a:t>PENTEST BEGINNER </a:t>
            </a:r>
            <a:r>
              <a:rPr lang="en" sz="4400" dirty="0">
                <a:solidFill>
                  <a:schemeClr val="accent1"/>
                </a:solidFill>
              </a:rPr>
              <a:t>WORKSHOP</a:t>
            </a:r>
            <a:r>
              <a:rPr lang="en" sz="4400" dirty="0"/>
              <a:t> </a:t>
            </a:r>
            <a:br>
              <a:rPr lang="en" sz="4400" dirty="0"/>
            </a:br>
            <a:r>
              <a:rPr lang="en" sz="4400" dirty="0"/>
              <a:t>DAY 2</a:t>
            </a:r>
            <a:endParaRPr sz="4400" dirty="0">
              <a:solidFill>
                <a:schemeClr val="lt2"/>
              </a:solidFill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759471" y="1962062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CROSS-SITE REQUEST FORGERY (CSRF)</a:t>
            </a:r>
            <a:endParaRPr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6203830" y="1378047"/>
            <a:ext cx="2700352" cy="2520211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46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436386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WHAT IS CROSS-SITE REQUEST FORGERY (CSRF)</a:t>
            </a:r>
            <a:endParaRPr sz="2000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514506"/>
            <a:ext cx="5307000" cy="23929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dirty="0"/>
              <a:t>One-click attack or session riding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/>
              <a:t>Forces to execute unwanted actions on a web application in which they’re currently authenticated.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543832" y="1067487"/>
            <a:ext cx="2327124" cy="3269852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789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855274" y="1353950"/>
            <a:ext cx="5218885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" b="1" dirty="0"/>
              <a:t>Depends on user session with a vulnerable web app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" b="1" dirty="0"/>
              <a:t>Attack will be successful if the user in an active session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" b="1" dirty="0"/>
              <a:t>Find a valid URL to have a state-changing effect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" b="1" dirty="0"/>
              <a:t>Find right values for the URL parameter. Otherwise, will be rejected.</a:t>
            </a:r>
            <a:endParaRPr b="1" dirty="0"/>
          </a:p>
        </p:txBody>
      </p:sp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 ON CSRF ATTACK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27D7F53F-206B-D74E-A127-965CDA9C634C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33" name="Google Shape;902;p46">
              <a:extLst>
                <a:ext uri="{FF2B5EF4-FFF2-40B4-BE49-F238E27FC236}">
                  <a16:creationId xmlns:a16="http://schemas.microsoft.com/office/drawing/2014/main" id="{ADE9C839-9010-8F44-8D5C-E3A472A8B99B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03;p46">
              <a:extLst>
                <a:ext uri="{FF2B5EF4-FFF2-40B4-BE49-F238E27FC236}">
                  <a16:creationId xmlns:a16="http://schemas.microsoft.com/office/drawing/2014/main" id="{335A1274-4121-F84D-A635-1EB9A4CCFE56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04;p46">
              <a:extLst>
                <a:ext uri="{FF2B5EF4-FFF2-40B4-BE49-F238E27FC236}">
                  <a16:creationId xmlns:a16="http://schemas.microsoft.com/office/drawing/2014/main" id="{D4D1A8AE-09CD-CC43-8DB0-6EC46D024BAC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05;p46">
              <a:extLst>
                <a:ext uri="{FF2B5EF4-FFF2-40B4-BE49-F238E27FC236}">
                  <a16:creationId xmlns:a16="http://schemas.microsoft.com/office/drawing/2014/main" id="{E32FACC0-89B5-8948-A06C-5E60902068C6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06;p46">
              <a:extLst>
                <a:ext uri="{FF2B5EF4-FFF2-40B4-BE49-F238E27FC236}">
                  <a16:creationId xmlns:a16="http://schemas.microsoft.com/office/drawing/2014/main" id="{4A6F7ADA-2221-104F-873B-9FA176D3B94A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07;p46">
              <a:extLst>
                <a:ext uri="{FF2B5EF4-FFF2-40B4-BE49-F238E27FC236}">
                  <a16:creationId xmlns:a16="http://schemas.microsoft.com/office/drawing/2014/main" id="{6FA45E0E-0571-5847-9CB1-9A8F67DD1FB2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08;p46">
              <a:extLst>
                <a:ext uri="{FF2B5EF4-FFF2-40B4-BE49-F238E27FC236}">
                  <a16:creationId xmlns:a16="http://schemas.microsoft.com/office/drawing/2014/main" id="{FDC65089-E99B-9F4F-B5BA-243D808FEF48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09;p46">
              <a:extLst>
                <a:ext uri="{FF2B5EF4-FFF2-40B4-BE49-F238E27FC236}">
                  <a16:creationId xmlns:a16="http://schemas.microsoft.com/office/drawing/2014/main" id="{48445B42-FE69-8D4D-9417-D33EFDCF2293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10;p46">
              <a:extLst>
                <a:ext uri="{FF2B5EF4-FFF2-40B4-BE49-F238E27FC236}">
                  <a16:creationId xmlns:a16="http://schemas.microsoft.com/office/drawing/2014/main" id="{88ADB674-7131-1D4A-BBE7-E13B89F2D9DA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11;p46">
              <a:extLst>
                <a:ext uri="{FF2B5EF4-FFF2-40B4-BE49-F238E27FC236}">
                  <a16:creationId xmlns:a16="http://schemas.microsoft.com/office/drawing/2014/main" id="{D1BACE58-8B51-9149-8067-B322DC9159AA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12;p46">
              <a:extLst>
                <a:ext uri="{FF2B5EF4-FFF2-40B4-BE49-F238E27FC236}">
                  <a16:creationId xmlns:a16="http://schemas.microsoft.com/office/drawing/2014/main" id="{F8D6A5C9-4FFB-A248-BDA4-38A8096B9E73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13;p46">
              <a:extLst>
                <a:ext uri="{FF2B5EF4-FFF2-40B4-BE49-F238E27FC236}">
                  <a16:creationId xmlns:a16="http://schemas.microsoft.com/office/drawing/2014/main" id="{FE86E837-BB1E-B74A-B389-AEC13F0C61F2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14;p46">
              <a:extLst>
                <a:ext uri="{FF2B5EF4-FFF2-40B4-BE49-F238E27FC236}">
                  <a16:creationId xmlns:a16="http://schemas.microsoft.com/office/drawing/2014/main" id="{6A7E626B-EC52-C543-9825-21491672C695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15;p46">
              <a:extLst>
                <a:ext uri="{FF2B5EF4-FFF2-40B4-BE49-F238E27FC236}">
                  <a16:creationId xmlns:a16="http://schemas.microsoft.com/office/drawing/2014/main" id="{16031D86-5C06-5541-B19C-2F3BE6E5E671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16;p46">
              <a:extLst>
                <a:ext uri="{FF2B5EF4-FFF2-40B4-BE49-F238E27FC236}">
                  <a16:creationId xmlns:a16="http://schemas.microsoft.com/office/drawing/2014/main" id="{D02F4EFF-AE49-6145-B72E-D27550E83D7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17;p46">
              <a:extLst>
                <a:ext uri="{FF2B5EF4-FFF2-40B4-BE49-F238E27FC236}">
                  <a16:creationId xmlns:a16="http://schemas.microsoft.com/office/drawing/2014/main" id="{FC115EF8-11A8-2548-AFA3-23752B46CF20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18;p46">
              <a:extLst>
                <a:ext uri="{FF2B5EF4-FFF2-40B4-BE49-F238E27FC236}">
                  <a16:creationId xmlns:a16="http://schemas.microsoft.com/office/drawing/2014/main" id="{E54C2B83-DC51-444F-A417-DFC3D42DBE81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19;p46">
              <a:extLst>
                <a:ext uri="{FF2B5EF4-FFF2-40B4-BE49-F238E27FC236}">
                  <a16:creationId xmlns:a16="http://schemas.microsoft.com/office/drawing/2014/main" id="{3C5A5D38-ECBB-CA4B-AC3D-53B44E8CED8C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20;p46">
              <a:extLst>
                <a:ext uri="{FF2B5EF4-FFF2-40B4-BE49-F238E27FC236}">
                  <a16:creationId xmlns:a16="http://schemas.microsoft.com/office/drawing/2014/main" id="{92428EE1-2A41-C04D-AFDA-1E0CDC80C136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21;p46">
              <a:extLst>
                <a:ext uri="{FF2B5EF4-FFF2-40B4-BE49-F238E27FC236}">
                  <a16:creationId xmlns:a16="http://schemas.microsoft.com/office/drawing/2014/main" id="{6F68255C-138C-7747-B125-83E496D55536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22;p46">
              <a:extLst>
                <a:ext uri="{FF2B5EF4-FFF2-40B4-BE49-F238E27FC236}">
                  <a16:creationId xmlns:a16="http://schemas.microsoft.com/office/drawing/2014/main" id="{DB2A7262-131B-3145-82C2-BA186A086260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23;p46">
              <a:extLst>
                <a:ext uri="{FF2B5EF4-FFF2-40B4-BE49-F238E27FC236}">
                  <a16:creationId xmlns:a16="http://schemas.microsoft.com/office/drawing/2014/main" id="{555CBBFA-96D6-8B44-975E-7FFF594F6517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24;p46">
              <a:extLst>
                <a:ext uri="{FF2B5EF4-FFF2-40B4-BE49-F238E27FC236}">
                  <a16:creationId xmlns:a16="http://schemas.microsoft.com/office/drawing/2014/main" id="{D916518A-D3DC-E546-87A7-451A44B96F8C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25;p46">
              <a:extLst>
                <a:ext uri="{FF2B5EF4-FFF2-40B4-BE49-F238E27FC236}">
                  <a16:creationId xmlns:a16="http://schemas.microsoft.com/office/drawing/2014/main" id="{0E9F9831-8332-784A-88BF-5AE2B538CAA7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26;p46">
              <a:extLst>
                <a:ext uri="{FF2B5EF4-FFF2-40B4-BE49-F238E27FC236}">
                  <a16:creationId xmlns:a16="http://schemas.microsoft.com/office/drawing/2014/main" id="{20290011-3A1B-2E45-971D-9279BC3E9284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PREVENT CSRF ATTACK</a:t>
            </a:r>
            <a:endParaRPr dirty="0"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855299" y="1353950"/>
            <a:ext cx="6601667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Logging off web app when not in use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Secure user passwords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Not allow browser to remember password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Avoid simultaneously browsing while logging into an 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Barlow "/>
              </a:rPr>
              <a:t>FOR DEVELOPER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Barlow Light" panose="020B0604020202020204" charset="0"/>
              </a:rPr>
              <a:t>Generate unique random token for every session request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Barlow Light" panose="020B0604020202020204" charset="0"/>
              </a:rPr>
              <a:t>Duplicate or missing values will be blocked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Barlow Light" panose="020B0604020202020204" charset="0"/>
              </a:rPr>
              <a:t>Block double submission of cookies</a:t>
            </a:r>
          </a:p>
          <a:p>
            <a:pPr marL="34290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latin typeface="Barlow "/>
            </a:endParaRPr>
          </a:p>
          <a:p>
            <a:pPr marL="0" indent="0">
              <a:buNone/>
            </a:pPr>
            <a:endParaRPr b="1"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699129" y="1962062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BUSSINESS LOGIC VULNERABILITY </a:t>
            </a:r>
            <a:endParaRPr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6203830" y="1378047"/>
            <a:ext cx="2700352" cy="2520211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75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BUSSINESS LOGIC VULNERABILITY</a:t>
            </a:r>
            <a:endParaRPr dirty="0"/>
          </a:p>
        </p:txBody>
      </p:sp>
      <p:sp>
        <p:nvSpPr>
          <p:cNvPr id="394" name="Google Shape;394;p28"/>
          <p:cNvSpPr txBox="1">
            <a:spLocks noGrp="1"/>
          </p:cNvSpPr>
          <p:nvPr>
            <p:ph type="body" idx="1"/>
          </p:nvPr>
        </p:nvSpPr>
        <p:spPr>
          <a:xfrm>
            <a:off x="855300" y="1509894"/>
            <a:ext cx="5191081" cy="15522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dirty="0"/>
              <a:t>Manipulate legitimate functionality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dirty="0"/>
              <a:t>Attacker can elicit unintended behavior in design and implementation of flaws business logic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dirty="0"/>
              <a:t>Arise from circumstantial security weakness</a:t>
            </a:r>
            <a:endParaRPr b="1" dirty="0"/>
          </a:p>
        </p:txBody>
      </p:sp>
      <p:sp>
        <p:nvSpPr>
          <p:cNvPr id="397" name="Google Shape;397;p2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6341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253798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 OF BUSSINESS LOGIC VULNERABILITIES</a:t>
            </a:r>
            <a:endParaRPr dirty="0"/>
          </a:p>
        </p:txBody>
      </p:sp>
      <p:sp>
        <p:nvSpPr>
          <p:cNvPr id="477" name="Google Shape;477;p34"/>
          <p:cNvSpPr txBox="1">
            <a:spLocks noGrp="1"/>
          </p:cNvSpPr>
          <p:nvPr>
            <p:ph type="body" idx="1"/>
          </p:nvPr>
        </p:nvSpPr>
        <p:spPr>
          <a:xfrm>
            <a:off x="855300" y="1481541"/>
            <a:ext cx="67638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Lead to the chance that a flaw can be escalated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Lead to stolen funds, fraudulent accounts, etc.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Chance to gain access to user data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Chance to change the function of website elements completely</a:t>
            </a:r>
            <a:endParaRPr dirty="0"/>
          </a:p>
        </p:txBody>
      </p:sp>
      <p:sp>
        <p:nvSpPr>
          <p:cNvPr id="478" name="Google Shape;478;p3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7210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"/>
          <p:cNvSpPr txBox="1">
            <a:spLocks noGrp="1"/>
          </p:cNvSpPr>
          <p:nvPr>
            <p:ph type="title"/>
          </p:nvPr>
        </p:nvSpPr>
        <p:spPr>
          <a:xfrm>
            <a:off x="855300" y="835999"/>
            <a:ext cx="7367212" cy="20135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LET’S MAKE SOME PRACTICE IN PORTSWIGGER LAB ON BUSSINESS LOGIC VULNERABILITY</a:t>
            </a:r>
            <a:endParaRPr sz="3600" dirty="0"/>
          </a:p>
        </p:txBody>
      </p:sp>
      <p:sp>
        <p:nvSpPr>
          <p:cNvPr id="478" name="Google Shape;478;p3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006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699129" y="1962062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FILE UPLOAD VULNERABILITY</a:t>
            </a:r>
            <a:endParaRPr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6203830" y="1378047"/>
            <a:ext cx="2700352" cy="2520211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782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436386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WHAT IS FILE UPLOAD VULNERABILITY</a:t>
            </a:r>
            <a:endParaRPr sz="2000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627503" y="1572296"/>
            <a:ext cx="5451549" cy="16893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Barlow Light" panose="020B0604020202020204" charset="0"/>
              </a:rPr>
              <a:t>W</a:t>
            </a:r>
            <a:r>
              <a:rPr lang="en-US" sz="2000" i="0" dirty="0">
                <a:solidFill>
                  <a:schemeClr val="tx1"/>
                </a:solidFill>
                <a:effectLst/>
                <a:latin typeface="Barlow Light" panose="020B0604020202020204" charset="0"/>
              </a:rPr>
              <a:t>eb server allows users to upload files to its filesystem without sufficiently validating things like their name, type, contents, or size.</a:t>
            </a:r>
            <a:endParaRPr sz="2000" dirty="0">
              <a:solidFill>
                <a:schemeClr val="tx1"/>
              </a:solidFill>
              <a:latin typeface="Barlow Light" panose="020B0604020202020204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543832" y="1067487"/>
            <a:ext cx="2327124" cy="3269852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915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2"/>
          </p:nvPr>
        </p:nvSpPr>
        <p:spPr>
          <a:xfrm>
            <a:off x="4815599" y="1353950"/>
            <a:ext cx="3473100" cy="20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" action="ppaction://noaction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20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2"/>
          </p:nvPr>
        </p:nvSpPr>
        <p:spPr>
          <a:xfrm>
            <a:off x="855300" y="3753525"/>
            <a:ext cx="7433400" cy="6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</a:rPr>
              <a:t>More info on how to use this template at </a:t>
            </a:r>
            <a:r>
              <a:rPr lang="en" sz="1200" b="1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slidescarnival.com/help-use-presentation-template</a:t>
            </a:r>
            <a:endParaRPr sz="1200"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</a:rPr>
              <a:t>This template is free to use under </a:t>
            </a:r>
            <a:r>
              <a:rPr lang="en" sz="1200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2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</a:endParaRP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3E7980-F7A5-40E0-B93E-A8FC0F18ADF7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0" y="1670"/>
            <a:ext cx="9144000" cy="5143451"/>
          </a:xfrm>
          <a:prstGeom prst="rect">
            <a:avLst/>
          </a:prstGeom>
        </p:spPr>
      </p:pic>
      <p:sp>
        <p:nvSpPr>
          <p:cNvPr id="8" name="Google Shape;88;p16">
            <a:extLst>
              <a:ext uri="{FF2B5EF4-FFF2-40B4-BE49-F238E27FC236}">
                <a16:creationId xmlns:a16="http://schemas.microsoft.com/office/drawing/2014/main" id="{70F42BBF-FBBD-48F7-9BE7-C3D792269134}"/>
              </a:ext>
            </a:extLst>
          </p:cNvPr>
          <p:cNvSpPr txBox="1">
            <a:spLocks/>
          </p:cNvSpPr>
          <p:nvPr/>
        </p:nvSpPr>
        <p:spPr>
          <a:xfrm>
            <a:off x="0" y="248213"/>
            <a:ext cx="9144000" cy="4961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⬡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-US" sz="2400" dirty="0">
                <a:solidFill>
                  <a:srgbClr val="FFFF00"/>
                </a:solidFill>
                <a:highlight>
                  <a:srgbClr val="FF0000"/>
                </a:highlight>
              </a:rPr>
              <a:t>DISCLAIMER/WARNING</a:t>
            </a:r>
          </a:p>
        </p:txBody>
      </p:sp>
      <p:sp>
        <p:nvSpPr>
          <p:cNvPr id="9" name="Google Shape;88;p16">
            <a:extLst>
              <a:ext uri="{FF2B5EF4-FFF2-40B4-BE49-F238E27FC236}">
                <a16:creationId xmlns:a16="http://schemas.microsoft.com/office/drawing/2014/main" id="{4EA7E9F0-F62C-4FBE-8875-D11C46580B59}"/>
              </a:ext>
            </a:extLst>
          </p:cNvPr>
          <p:cNvSpPr txBox="1">
            <a:spLocks/>
          </p:cNvSpPr>
          <p:nvPr/>
        </p:nvSpPr>
        <p:spPr>
          <a:xfrm>
            <a:off x="0" y="3744343"/>
            <a:ext cx="9094381" cy="210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spcBef>
                <a:spcPts val="600"/>
              </a:spcBef>
              <a:buFont typeface="Barlow Light"/>
              <a:buNone/>
            </a:pP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  <a:latin typeface="Montserrat" panose="020B0604020202020204" charset="0"/>
              </a:rPr>
              <a:t>The information provided on this workshop is for 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  <a:latin typeface="Montserrat" panose="020B0604020202020204" charset="0"/>
              </a:rPr>
              <a:t>educational purposes only</a:t>
            </a: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  <a:latin typeface="Montserrat" panose="020B0604020202020204" charset="0"/>
              </a:rPr>
              <a:t>. The instructors 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  <a:latin typeface="Montserrat" panose="020B0604020202020204" charset="0"/>
              </a:rPr>
              <a:t>will not be responsible </a:t>
            </a: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  <a:latin typeface="Montserrat" panose="020B0604020202020204" charset="0"/>
              </a:rPr>
              <a:t>for any misuse of the information. We are not support illegal activities.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RISK FACTOR OF FILE UPLOAD VULNERABILITY</a:t>
            </a:r>
            <a:endParaRPr dirty="0"/>
          </a:p>
        </p:txBody>
      </p:sp>
      <p:sp>
        <p:nvSpPr>
          <p:cNvPr id="394" name="Google Shape;394;p28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139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Code can be executed in the server context or client side</a:t>
            </a:r>
            <a:endParaRPr sz="1200" dirty="0"/>
          </a:p>
        </p:txBody>
      </p:sp>
      <p:sp>
        <p:nvSpPr>
          <p:cNvPr id="395" name="Google Shape;395;p28"/>
          <p:cNvSpPr txBox="1">
            <a:spLocks noGrp="1"/>
          </p:cNvSpPr>
          <p:nvPr>
            <p:ph type="body" idx="2"/>
          </p:nvPr>
        </p:nvSpPr>
        <p:spPr>
          <a:xfrm>
            <a:off x="3414199" y="1353950"/>
            <a:ext cx="2315700" cy="139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Reverse shell can be uploaded on the server</a:t>
            </a:r>
            <a:endParaRPr sz="1200" dirty="0"/>
          </a:p>
        </p:txBody>
      </p:sp>
      <p:sp>
        <p:nvSpPr>
          <p:cNvPr id="396" name="Google Shape;396;p28"/>
          <p:cNvSpPr txBox="1">
            <a:spLocks noGrp="1"/>
          </p:cNvSpPr>
          <p:nvPr>
            <p:ph type="body" idx="3"/>
          </p:nvPr>
        </p:nvSpPr>
        <p:spPr>
          <a:xfrm>
            <a:off x="5973097" y="1353950"/>
            <a:ext cx="2315700" cy="139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Can make the website vulnerable to client-side attacks such as XSS or Cross-site Content Hijacking</a:t>
            </a:r>
          </a:p>
        </p:txBody>
      </p:sp>
      <p:sp>
        <p:nvSpPr>
          <p:cNvPr id="397" name="Google Shape;397;p2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98" name="Google Shape;398;p28"/>
          <p:cNvSpPr txBox="1">
            <a:spLocks noGrp="1"/>
          </p:cNvSpPr>
          <p:nvPr>
            <p:ph type="body" idx="1"/>
          </p:nvPr>
        </p:nvSpPr>
        <p:spPr>
          <a:xfrm>
            <a:off x="855300" y="2954150"/>
            <a:ext cx="2315700" cy="139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Can put phishing page or deface the website</a:t>
            </a:r>
            <a:endParaRPr sz="1200" dirty="0"/>
          </a:p>
        </p:txBody>
      </p:sp>
      <p:sp>
        <p:nvSpPr>
          <p:cNvPr id="399" name="Google Shape;399;p28"/>
          <p:cNvSpPr txBox="1">
            <a:spLocks noGrp="1"/>
          </p:cNvSpPr>
          <p:nvPr>
            <p:ph type="body" idx="2"/>
          </p:nvPr>
        </p:nvSpPr>
        <p:spPr>
          <a:xfrm>
            <a:off x="3414199" y="2954150"/>
            <a:ext cx="2315700" cy="139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Might abused to host troublesome files including malwares, illegal software, or adult contents.</a:t>
            </a:r>
            <a:endParaRPr sz="1200" dirty="0"/>
          </a:p>
        </p:txBody>
      </p:sp>
      <p:sp>
        <p:nvSpPr>
          <p:cNvPr id="400" name="Google Shape;400;p28"/>
          <p:cNvSpPr txBox="1">
            <a:spLocks noGrp="1"/>
          </p:cNvSpPr>
          <p:nvPr>
            <p:ph type="body" idx="3"/>
          </p:nvPr>
        </p:nvSpPr>
        <p:spPr>
          <a:xfrm>
            <a:off x="5973097" y="2954150"/>
            <a:ext cx="2315700" cy="139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Web server compromised by uploading and execute a web-shell, which can run commands.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543401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INFOGRAPHIC FILE UPLOAD VULNERABILITY</a:t>
            </a:r>
            <a:endParaRPr dirty="0"/>
          </a:p>
        </p:txBody>
      </p:sp>
      <p:sp>
        <p:nvSpPr>
          <p:cNvPr id="478" name="Google Shape;478;p3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F7AD8C-CF1B-42D1-8FF3-FB13A2324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519" y="1452658"/>
            <a:ext cx="5602961" cy="285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30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699129" y="1962062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ACCESS CONTROL VULNERABILITY</a:t>
            </a:r>
            <a:endParaRPr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6203830" y="1378047"/>
            <a:ext cx="2700352" cy="2520211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6045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ACCESS CONTROL VULNERABILITY</a:t>
            </a:r>
            <a:endParaRPr dirty="0"/>
          </a:p>
        </p:txBody>
      </p:sp>
      <p:sp>
        <p:nvSpPr>
          <p:cNvPr id="394" name="Google Shape;394;p28"/>
          <p:cNvSpPr txBox="1">
            <a:spLocks noGrp="1"/>
          </p:cNvSpPr>
          <p:nvPr>
            <p:ph type="body" idx="1"/>
          </p:nvPr>
        </p:nvSpPr>
        <p:spPr>
          <a:xfrm>
            <a:off x="855299" y="1431922"/>
            <a:ext cx="6225985" cy="23887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/>
              <a:t>User can in fast access some resources or perform some action that they are not supposed to be able to access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/>
              <a:t>Bypass access control methods to steal data or user creds.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sz="2000" b="1" dirty="0"/>
          </a:p>
        </p:txBody>
      </p:sp>
      <p:sp>
        <p:nvSpPr>
          <p:cNvPr id="397" name="Google Shape;397;p2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2406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BROKEN ACCESS CONTROLS</a:t>
            </a:r>
            <a:endParaRPr dirty="0"/>
          </a:p>
        </p:txBody>
      </p:sp>
      <p:sp>
        <p:nvSpPr>
          <p:cNvPr id="477" name="Google Shape;477;p34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67638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Vertical Access Controls</a:t>
            </a:r>
            <a:br>
              <a:rPr lang="en-US" dirty="0"/>
            </a:br>
            <a:r>
              <a:rPr lang="en-US" sz="1600" dirty="0"/>
              <a:t>-Occurs when a user can perform an action or access data that requires a level of access beyond their role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/>
              <a:t>Horizontal Access Controls</a:t>
            </a:r>
            <a:br>
              <a:rPr lang="en-US" sz="1600" dirty="0"/>
            </a:br>
            <a:r>
              <a:rPr lang="en-US" sz="1600" dirty="0"/>
              <a:t>-Occurs when a user can perform an action or access data of another user with the same level of permissions.</a:t>
            </a:r>
            <a:br>
              <a:rPr lang="en-US" sz="1600" dirty="0"/>
            </a:br>
            <a:endParaRPr lang="en-US" dirty="0"/>
          </a:p>
        </p:txBody>
      </p:sp>
      <p:sp>
        <p:nvSpPr>
          <p:cNvPr id="478" name="Google Shape;478;p3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4820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ON BROKEN ACCESS CONTROLS</a:t>
            </a:r>
            <a:endParaRPr dirty="0"/>
          </a:p>
        </p:txBody>
      </p:sp>
      <p:sp>
        <p:nvSpPr>
          <p:cNvPr id="394" name="Google Shape;394;p28"/>
          <p:cNvSpPr txBox="1">
            <a:spLocks noGrp="1"/>
          </p:cNvSpPr>
          <p:nvPr>
            <p:ph type="body" idx="1"/>
          </p:nvPr>
        </p:nvSpPr>
        <p:spPr>
          <a:xfrm>
            <a:off x="855300" y="1353949"/>
            <a:ext cx="4244238" cy="27960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latin typeface="Barlow "/>
              </a:rPr>
              <a:t>Insecure ID’s</a:t>
            </a:r>
            <a:br>
              <a:rPr lang="en-US" sz="1600" b="1" dirty="0">
                <a:latin typeface="Barlow "/>
              </a:rPr>
            </a:br>
            <a:endParaRPr lang="en-US" sz="1600" b="1" dirty="0">
              <a:latin typeface="Barlow 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When I go to my own profile page, the URL looks something like this: </a:t>
            </a:r>
            <a:r>
              <a:rPr lang="en-US" sz="1400" dirty="0">
                <a:highlight>
                  <a:srgbClr val="808080"/>
                </a:highlight>
                <a:hlinkClick r:id="rId3"/>
              </a:rPr>
              <a:t>https://example.com/profile?id=1337</a:t>
            </a:r>
            <a:endParaRPr lang="en-US" sz="1400" dirty="0">
              <a:highlight>
                <a:srgbClr val="80808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highlight>
                <a:srgbClr val="808080"/>
              </a:highlight>
              <a:latin typeface="Barlow 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Replace the ID with another user’s, </a:t>
            </a:r>
            <a:r>
              <a:rPr lang="en-US" sz="1400" dirty="0">
                <a:highlight>
                  <a:srgbClr val="808080"/>
                </a:highlight>
                <a:hlinkClick r:id="rId4"/>
              </a:rPr>
              <a:t>https://example.com/profile?id=42</a:t>
            </a:r>
            <a:br>
              <a:rPr lang="en-US" sz="1400" dirty="0"/>
            </a:br>
            <a:r>
              <a:rPr lang="en-US" sz="1400" dirty="0"/>
              <a:t>I will get another user profile.</a:t>
            </a:r>
            <a:endParaRPr sz="1400" b="1" dirty="0">
              <a:highlight>
                <a:srgbClr val="808080"/>
              </a:highlight>
              <a:latin typeface="Barlow "/>
            </a:endParaRPr>
          </a:p>
        </p:txBody>
      </p:sp>
      <p:sp>
        <p:nvSpPr>
          <p:cNvPr id="397" name="Google Shape;397;p2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1370449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4000" dirty="0"/>
              <a:t>DAY 2 </a:t>
            </a:r>
            <a:endParaRPr sz="4000" dirty="0"/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Google Shape;230;p18">
            <a:extLst>
              <a:ext uri="{FF2B5EF4-FFF2-40B4-BE49-F238E27FC236}">
                <a16:creationId xmlns:a16="http://schemas.microsoft.com/office/drawing/2014/main" id="{E8771E53-F4AB-49BA-90CB-87B1E88A5DA4}"/>
              </a:ext>
            </a:extLst>
          </p:cNvPr>
          <p:cNvSpPr txBox="1">
            <a:spLocks/>
          </p:cNvSpPr>
          <p:nvPr/>
        </p:nvSpPr>
        <p:spPr>
          <a:xfrm>
            <a:off x="2721910" y="1008117"/>
            <a:ext cx="5332874" cy="3127266"/>
          </a:xfrm>
          <a:prstGeom prst="rect">
            <a:avLst/>
          </a:prstGeom>
          <a:noFill/>
          <a:ln>
            <a:noFill/>
          </a:ln>
          <a:effectLst>
            <a:outerShdw blurRad="14288" dist="9525" dir="16560000" algn="bl" rotWithShape="0">
              <a:schemeClr val="accent1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sz="3000" b="1" i="1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4191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indent="-34290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Server-side Template Injection </a:t>
            </a:r>
            <a:br>
              <a:rPr lang="en-US" sz="2000" dirty="0"/>
            </a:br>
            <a:r>
              <a:rPr lang="en-US" sz="2000" dirty="0"/>
              <a:t>(SSTI)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Cross-site Request Forgery (CSRF)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Business Logic Vulnerabilities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File Upload Vulnerabilities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Access Control Vulnerabilities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699129" y="1962062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SERVER-SIDE TEMPLATE INJECTION (SSTI)</a:t>
            </a:r>
            <a:endParaRPr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6203830" y="1378047"/>
            <a:ext cx="2700352" cy="2520211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436386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WHAT IS SERVER-SIDE TEMPLATE INJECTION (SSTI)</a:t>
            </a:r>
            <a:endParaRPr sz="2000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514506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form of attack using native template syntax.</a:t>
            </a:r>
          </a:p>
          <a:p>
            <a:pPr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used to inject a malicious payload.</a:t>
            </a:r>
          </a:p>
          <a:p>
            <a:pPr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$output = $twig-&gt;render("Dear " . $_GET['name']);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543832" y="1067487"/>
            <a:ext cx="2327124" cy="3269852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DETECT SSTI?</a:t>
            </a:r>
            <a:endParaRPr dirty="0"/>
          </a:p>
        </p:txBody>
      </p:sp>
      <p:sp>
        <p:nvSpPr>
          <p:cNvPr id="477" name="Google Shape;477;p34"/>
          <p:cNvSpPr txBox="1">
            <a:spLocks noGrp="1"/>
          </p:cNvSpPr>
          <p:nvPr>
            <p:ph type="body" idx="1"/>
          </p:nvPr>
        </p:nvSpPr>
        <p:spPr>
          <a:xfrm>
            <a:off x="855300" y="1453188"/>
            <a:ext cx="67638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Fuzzing out the template via familiarizing generally-used expressions with special character sequences.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existence of web pages featuring extensions.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dirty="0"/>
          </a:p>
        </p:txBody>
      </p:sp>
      <p:sp>
        <p:nvSpPr>
          <p:cNvPr id="478" name="Google Shape;478;p3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175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DETECTION METHOD</a:t>
            </a:r>
            <a:endParaRPr dirty="0"/>
          </a:p>
        </p:txBody>
      </p:sp>
      <p:sp>
        <p:nvSpPr>
          <p:cNvPr id="477" name="Google Shape;477;p34"/>
          <p:cNvSpPr txBox="1">
            <a:spLocks noGrp="1"/>
          </p:cNvSpPr>
          <p:nvPr>
            <p:ph type="body" idx="1"/>
          </p:nvPr>
        </p:nvSpPr>
        <p:spPr>
          <a:xfrm>
            <a:off x="309495" y="1611311"/>
            <a:ext cx="4326300" cy="19208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Plaintext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XSS input-like plain text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 mathematical expression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http://example.com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/?username=${7*7}</a:t>
            </a:r>
          </a:p>
        </p:txBody>
      </p:sp>
      <p:sp>
        <p:nvSpPr>
          <p:cNvPr id="478" name="Google Shape;478;p3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477;p34">
            <a:extLst>
              <a:ext uri="{FF2B5EF4-FFF2-40B4-BE49-F238E27FC236}">
                <a16:creationId xmlns:a16="http://schemas.microsoft.com/office/drawing/2014/main" id="{9859FD41-81DC-4EB8-8CC6-ACAB369C4330}"/>
              </a:ext>
            </a:extLst>
          </p:cNvPr>
          <p:cNvSpPr txBox="1">
            <a:spLocks/>
          </p:cNvSpPr>
          <p:nvPr/>
        </p:nvSpPr>
        <p:spPr>
          <a:xfrm>
            <a:off x="4572000" y="3006664"/>
            <a:ext cx="4326300" cy="1920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b="1" dirty="0"/>
              <a:t>Code Context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Ensure zero-probability for the XSS vulnerability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Try injecting arbitrary HTML.</a:t>
            </a:r>
          </a:p>
        </p:txBody>
      </p:sp>
    </p:spTree>
    <p:extLst>
      <p:ext uri="{BB962C8B-B14F-4D97-AF65-F5344CB8AC3E}">
        <p14:creationId xmlns:p14="http://schemas.microsoft.com/office/powerpoint/2010/main" val="73949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485290" y="1504826"/>
            <a:ext cx="6757143" cy="20122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MY" dirty="0">
                <a:latin typeface="Calibri" panose="020F0502020204030204" pitchFamily="34" charset="0"/>
                <a:cs typeface="Calibri" panose="020F0502020204030204" pitchFamily="34" charset="0"/>
              </a:rPr>
              <a:t>Remote code execution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MY" dirty="0">
                <a:latin typeface="Calibri" panose="020F0502020204030204" pitchFamily="34" charset="0"/>
                <a:cs typeface="Calibri" panose="020F0502020204030204" pitchFamily="34" charset="0"/>
              </a:rPr>
              <a:t>Unauthorized admin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Corruption of server-side systems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Numerous cyberattacks on the inner infrastructure</a:t>
            </a:r>
            <a:endParaRPr lang="en-MY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IMPACT OF SERVER-SIDE TEMPLATE INJECTION (SSTI)</a:t>
            </a:r>
            <a:endParaRPr sz="2000"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27D7F53F-206B-D74E-A127-965CDA9C634C}"/>
              </a:ext>
            </a:extLst>
          </p:cNvPr>
          <p:cNvGrpSpPr/>
          <p:nvPr/>
        </p:nvGrpSpPr>
        <p:grpSpPr>
          <a:xfrm>
            <a:off x="6868049" y="1473085"/>
            <a:ext cx="2134899" cy="2752915"/>
            <a:chOff x="996049" y="1552369"/>
            <a:chExt cx="485510" cy="684774"/>
          </a:xfrm>
        </p:grpSpPr>
        <p:sp>
          <p:nvSpPr>
            <p:cNvPr id="33" name="Google Shape;902;p46">
              <a:extLst>
                <a:ext uri="{FF2B5EF4-FFF2-40B4-BE49-F238E27FC236}">
                  <a16:creationId xmlns:a16="http://schemas.microsoft.com/office/drawing/2014/main" id="{ADE9C839-9010-8F44-8D5C-E3A472A8B99B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03;p46">
              <a:extLst>
                <a:ext uri="{FF2B5EF4-FFF2-40B4-BE49-F238E27FC236}">
                  <a16:creationId xmlns:a16="http://schemas.microsoft.com/office/drawing/2014/main" id="{335A1274-4121-F84D-A635-1EB9A4CCFE56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04;p46">
              <a:extLst>
                <a:ext uri="{FF2B5EF4-FFF2-40B4-BE49-F238E27FC236}">
                  <a16:creationId xmlns:a16="http://schemas.microsoft.com/office/drawing/2014/main" id="{D4D1A8AE-09CD-CC43-8DB0-6EC46D024BAC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05;p46">
              <a:extLst>
                <a:ext uri="{FF2B5EF4-FFF2-40B4-BE49-F238E27FC236}">
                  <a16:creationId xmlns:a16="http://schemas.microsoft.com/office/drawing/2014/main" id="{E32FACC0-89B5-8948-A06C-5E60902068C6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06;p46">
              <a:extLst>
                <a:ext uri="{FF2B5EF4-FFF2-40B4-BE49-F238E27FC236}">
                  <a16:creationId xmlns:a16="http://schemas.microsoft.com/office/drawing/2014/main" id="{4A6F7ADA-2221-104F-873B-9FA176D3B94A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07;p46">
              <a:extLst>
                <a:ext uri="{FF2B5EF4-FFF2-40B4-BE49-F238E27FC236}">
                  <a16:creationId xmlns:a16="http://schemas.microsoft.com/office/drawing/2014/main" id="{6FA45E0E-0571-5847-9CB1-9A8F67DD1FB2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08;p46">
              <a:extLst>
                <a:ext uri="{FF2B5EF4-FFF2-40B4-BE49-F238E27FC236}">
                  <a16:creationId xmlns:a16="http://schemas.microsoft.com/office/drawing/2014/main" id="{FDC65089-E99B-9F4F-B5BA-243D808FEF48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09;p46">
              <a:extLst>
                <a:ext uri="{FF2B5EF4-FFF2-40B4-BE49-F238E27FC236}">
                  <a16:creationId xmlns:a16="http://schemas.microsoft.com/office/drawing/2014/main" id="{48445B42-FE69-8D4D-9417-D33EFDCF2293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10;p46">
              <a:extLst>
                <a:ext uri="{FF2B5EF4-FFF2-40B4-BE49-F238E27FC236}">
                  <a16:creationId xmlns:a16="http://schemas.microsoft.com/office/drawing/2014/main" id="{88ADB674-7131-1D4A-BBE7-E13B89F2D9DA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11;p46">
              <a:extLst>
                <a:ext uri="{FF2B5EF4-FFF2-40B4-BE49-F238E27FC236}">
                  <a16:creationId xmlns:a16="http://schemas.microsoft.com/office/drawing/2014/main" id="{D1BACE58-8B51-9149-8067-B322DC9159AA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12;p46">
              <a:extLst>
                <a:ext uri="{FF2B5EF4-FFF2-40B4-BE49-F238E27FC236}">
                  <a16:creationId xmlns:a16="http://schemas.microsoft.com/office/drawing/2014/main" id="{F8D6A5C9-4FFB-A248-BDA4-38A8096B9E73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13;p46">
              <a:extLst>
                <a:ext uri="{FF2B5EF4-FFF2-40B4-BE49-F238E27FC236}">
                  <a16:creationId xmlns:a16="http://schemas.microsoft.com/office/drawing/2014/main" id="{FE86E837-BB1E-B74A-B389-AEC13F0C61F2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14;p46">
              <a:extLst>
                <a:ext uri="{FF2B5EF4-FFF2-40B4-BE49-F238E27FC236}">
                  <a16:creationId xmlns:a16="http://schemas.microsoft.com/office/drawing/2014/main" id="{6A7E626B-EC52-C543-9825-21491672C695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15;p46">
              <a:extLst>
                <a:ext uri="{FF2B5EF4-FFF2-40B4-BE49-F238E27FC236}">
                  <a16:creationId xmlns:a16="http://schemas.microsoft.com/office/drawing/2014/main" id="{16031D86-5C06-5541-B19C-2F3BE6E5E671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16;p46">
              <a:extLst>
                <a:ext uri="{FF2B5EF4-FFF2-40B4-BE49-F238E27FC236}">
                  <a16:creationId xmlns:a16="http://schemas.microsoft.com/office/drawing/2014/main" id="{D02F4EFF-AE49-6145-B72E-D27550E83D7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17;p46">
              <a:extLst>
                <a:ext uri="{FF2B5EF4-FFF2-40B4-BE49-F238E27FC236}">
                  <a16:creationId xmlns:a16="http://schemas.microsoft.com/office/drawing/2014/main" id="{FC115EF8-11A8-2548-AFA3-23752B46CF20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18;p46">
              <a:extLst>
                <a:ext uri="{FF2B5EF4-FFF2-40B4-BE49-F238E27FC236}">
                  <a16:creationId xmlns:a16="http://schemas.microsoft.com/office/drawing/2014/main" id="{E54C2B83-DC51-444F-A417-DFC3D42DBE81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19;p46">
              <a:extLst>
                <a:ext uri="{FF2B5EF4-FFF2-40B4-BE49-F238E27FC236}">
                  <a16:creationId xmlns:a16="http://schemas.microsoft.com/office/drawing/2014/main" id="{3C5A5D38-ECBB-CA4B-AC3D-53B44E8CED8C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20;p46">
              <a:extLst>
                <a:ext uri="{FF2B5EF4-FFF2-40B4-BE49-F238E27FC236}">
                  <a16:creationId xmlns:a16="http://schemas.microsoft.com/office/drawing/2014/main" id="{92428EE1-2A41-C04D-AFDA-1E0CDC80C136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21;p46">
              <a:extLst>
                <a:ext uri="{FF2B5EF4-FFF2-40B4-BE49-F238E27FC236}">
                  <a16:creationId xmlns:a16="http://schemas.microsoft.com/office/drawing/2014/main" id="{6F68255C-138C-7747-B125-83E496D55536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22;p46">
              <a:extLst>
                <a:ext uri="{FF2B5EF4-FFF2-40B4-BE49-F238E27FC236}">
                  <a16:creationId xmlns:a16="http://schemas.microsoft.com/office/drawing/2014/main" id="{DB2A7262-131B-3145-82C2-BA186A086260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23;p46">
              <a:extLst>
                <a:ext uri="{FF2B5EF4-FFF2-40B4-BE49-F238E27FC236}">
                  <a16:creationId xmlns:a16="http://schemas.microsoft.com/office/drawing/2014/main" id="{555CBBFA-96D6-8B44-975E-7FFF594F6517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24;p46">
              <a:extLst>
                <a:ext uri="{FF2B5EF4-FFF2-40B4-BE49-F238E27FC236}">
                  <a16:creationId xmlns:a16="http://schemas.microsoft.com/office/drawing/2014/main" id="{D916518A-D3DC-E546-87A7-451A44B96F8C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25;p46">
              <a:extLst>
                <a:ext uri="{FF2B5EF4-FFF2-40B4-BE49-F238E27FC236}">
                  <a16:creationId xmlns:a16="http://schemas.microsoft.com/office/drawing/2014/main" id="{0E9F9831-8332-784A-88BF-5AE2B538CAA7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26;p46">
              <a:extLst>
                <a:ext uri="{FF2B5EF4-FFF2-40B4-BE49-F238E27FC236}">
                  <a16:creationId xmlns:a16="http://schemas.microsoft.com/office/drawing/2014/main" id="{20290011-3A1B-2E45-971D-9279BC3E9284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04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4821C6E0-D628-1045-909A-C4A8E9F1A2C5}"/>
              </a:ext>
            </a:extLst>
          </p:cNvPr>
          <p:cNvGrpSpPr/>
          <p:nvPr/>
        </p:nvGrpSpPr>
        <p:grpSpPr>
          <a:xfrm>
            <a:off x="5274684" y="918580"/>
            <a:ext cx="3869316" cy="4436065"/>
            <a:chOff x="5419407" y="3281869"/>
            <a:chExt cx="743968" cy="852939"/>
          </a:xfrm>
        </p:grpSpPr>
        <p:sp>
          <p:nvSpPr>
            <p:cNvPr id="52" name="Google Shape;1068;p46">
              <a:extLst>
                <a:ext uri="{FF2B5EF4-FFF2-40B4-BE49-F238E27FC236}">
                  <a16:creationId xmlns:a16="http://schemas.microsoft.com/office/drawing/2014/main" id="{B93F5133-5C8E-934B-B826-EBAC0BE2DC05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69;p46">
              <a:extLst>
                <a:ext uri="{FF2B5EF4-FFF2-40B4-BE49-F238E27FC236}">
                  <a16:creationId xmlns:a16="http://schemas.microsoft.com/office/drawing/2014/main" id="{3AC24FBA-4ED8-8245-A6BA-5C9E0A28A55E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70;p46">
              <a:extLst>
                <a:ext uri="{FF2B5EF4-FFF2-40B4-BE49-F238E27FC236}">
                  <a16:creationId xmlns:a16="http://schemas.microsoft.com/office/drawing/2014/main" id="{96A492FF-83E4-294B-930B-8514120432DA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71;p46">
              <a:extLst>
                <a:ext uri="{FF2B5EF4-FFF2-40B4-BE49-F238E27FC236}">
                  <a16:creationId xmlns:a16="http://schemas.microsoft.com/office/drawing/2014/main" id="{85A43A36-855C-A74C-A88D-734B7B07382A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72;p46">
              <a:extLst>
                <a:ext uri="{FF2B5EF4-FFF2-40B4-BE49-F238E27FC236}">
                  <a16:creationId xmlns:a16="http://schemas.microsoft.com/office/drawing/2014/main" id="{4B93CDFD-74C4-5D42-A2DC-8F7483C7E160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73;p46">
              <a:extLst>
                <a:ext uri="{FF2B5EF4-FFF2-40B4-BE49-F238E27FC236}">
                  <a16:creationId xmlns:a16="http://schemas.microsoft.com/office/drawing/2014/main" id="{4B722715-C2F6-E64D-8C4E-3BA59EE8AA23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074;p46">
              <a:extLst>
                <a:ext uri="{FF2B5EF4-FFF2-40B4-BE49-F238E27FC236}">
                  <a16:creationId xmlns:a16="http://schemas.microsoft.com/office/drawing/2014/main" id="{AC7CD621-AFC8-C14E-9E8C-F2328893CEF3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75;p46">
              <a:extLst>
                <a:ext uri="{FF2B5EF4-FFF2-40B4-BE49-F238E27FC236}">
                  <a16:creationId xmlns:a16="http://schemas.microsoft.com/office/drawing/2014/main" id="{CA12BCA7-74AE-BF46-8EB3-819F21C956B5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076;p46">
              <a:extLst>
                <a:ext uri="{FF2B5EF4-FFF2-40B4-BE49-F238E27FC236}">
                  <a16:creationId xmlns:a16="http://schemas.microsoft.com/office/drawing/2014/main" id="{F97AE8BE-BC2B-4242-A443-A7F6A432F5AE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077;p46">
              <a:extLst>
                <a:ext uri="{FF2B5EF4-FFF2-40B4-BE49-F238E27FC236}">
                  <a16:creationId xmlns:a16="http://schemas.microsoft.com/office/drawing/2014/main" id="{94DC4B67-80DF-2344-9ED5-EF435CCA7EA6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78;p46">
              <a:extLst>
                <a:ext uri="{FF2B5EF4-FFF2-40B4-BE49-F238E27FC236}">
                  <a16:creationId xmlns:a16="http://schemas.microsoft.com/office/drawing/2014/main" id="{DC36F33E-C286-5749-8C38-78BBF737B3A1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79;p46">
              <a:extLst>
                <a:ext uri="{FF2B5EF4-FFF2-40B4-BE49-F238E27FC236}">
                  <a16:creationId xmlns:a16="http://schemas.microsoft.com/office/drawing/2014/main" id="{68421109-41A2-4149-B559-F20C73D93297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80;p46">
              <a:extLst>
                <a:ext uri="{FF2B5EF4-FFF2-40B4-BE49-F238E27FC236}">
                  <a16:creationId xmlns:a16="http://schemas.microsoft.com/office/drawing/2014/main" id="{9ED438A9-FB81-5745-8151-D7A1568703C2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081;p46">
              <a:extLst>
                <a:ext uri="{FF2B5EF4-FFF2-40B4-BE49-F238E27FC236}">
                  <a16:creationId xmlns:a16="http://schemas.microsoft.com/office/drawing/2014/main" id="{35D39084-2A5E-F94F-8FBB-ECA9C2B7839B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082;p46">
              <a:extLst>
                <a:ext uri="{FF2B5EF4-FFF2-40B4-BE49-F238E27FC236}">
                  <a16:creationId xmlns:a16="http://schemas.microsoft.com/office/drawing/2014/main" id="{1F33BEBB-932A-DF44-BD8B-79005F1955D5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083;p46">
              <a:extLst>
                <a:ext uri="{FF2B5EF4-FFF2-40B4-BE49-F238E27FC236}">
                  <a16:creationId xmlns:a16="http://schemas.microsoft.com/office/drawing/2014/main" id="{88F836FA-32D6-D54B-9585-669FAB5414FE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084;p46">
              <a:extLst>
                <a:ext uri="{FF2B5EF4-FFF2-40B4-BE49-F238E27FC236}">
                  <a16:creationId xmlns:a16="http://schemas.microsoft.com/office/drawing/2014/main" id="{F68D0A92-7731-1041-945E-31C5900B1570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085;p46">
              <a:extLst>
                <a:ext uri="{FF2B5EF4-FFF2-40B4-BE49-F238E27FC236}">
                  <a16:creationId xmlns:a16="http://schemas.microsoft.com/office/drawing/2014/main" id="{E6AB2160-6642-3941-9083-82414D72E258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86;p46">
              <a:extLst>
                <a:ext uri="{FF2B5EF4-FFF2-40B4-BE49-F238E27FC236}">
                  <a16:creationId xmlns:a16="http://schemas.microsoft.com/office/drawing/2014/main" id="{BE5EDE7C-673A-E740-BC0B-931F6D6DAF97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87;p46">
              <a:extLst>
                <a:ext uri="{FF2B5EF4-FFF2-40B4-BE49-F238E27FC236}">
                  <a16:creationId xmlns:a16="http://schemas.microsoft.com/office/drawing/2014/main" id="{E7066E60-596E-DB41-AAE5-08716DD92653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163;p16">
            <a:extLst>
              <a:ext uri="{FF2B5EF4-FFF2-40B4-BE49-F238E27FC236}">
                <a16:creationId xmlns:a16="http://schemas.microsoft.com/office/drawing/2014/main" id="{B8E564EC-B97B-4F84-82FD-0EF1B6D54A7F}"/>
              </a:ext>
            </a:extLst>
          </p:cNvPr>
          <p:cNvSpPr txBox="1">
            <a:spLocks/>
          </p:cNvSpPr>
          <p:nvPr/>
        </p:nvSpPr>
        <p:spPr>
          <a:xfrm>
            <a:off x="710923" y="2129131"/>
            <a:ext cx="5751052" cy="18603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allow any users to modify or submit new templates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a "logic-less" template engine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execute users' code in a sandboxed environment</a:t>
            </a:r>
          </a:p>
          <a:p>
            <a:pPr marL="285750" indent="-285750">
              <a:buSzPts val="24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Google Shape;231;p18">
            <a:extLst>
              <a:ext uri="{FF2B5EF4-FFF2-40B4-BE49-F238E27FC236}">
                <a16:creationId xmlns:a16="http://schemas.microsoft.com/office/drawing/2014/main" id="{2FB42D64-B628-4DA1-B3E3-F070789C6D6A}"/>
              </a:ext>
            </a:extLst>
          </p:cNvPr>
          <p:cNvSpPr txBox="1">
            <a:spLocks/>
          </p:cNvSpPr>
          <p:nvPr/>
        </p:nvSpPr>
        <p:spPr>
          <a:xfrm>
            <a:off x="1052612" y="1421045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chemeClr val="accent1"/>
                </a:solidFill>
              </a:rPr>
              <a:t>HOW TO PREVENT SSTI?</a:t>
            </a:r>
          </a:p>
        </p:txBody>
      </p:sp>
    </p:spTree>
    <p:extLst>
      <p:ext uri="{BB962C8B-B14F-4D97-AF65-F5344CB8AC3E}">
        <p14:creationId xmlns:p14="http://schemas.microsoft.com/office/powerpoint/2010/main" val="1727078981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897</Words>
  <Application>Microsoft Office PowerPoint</Application>
  <PresentationFormat>On-screen Show (16:9)</PresentationFormat>
  <Paragraphs>117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Muli</vt:lpstr>
      <vt:lpstr>Barlow Light</vt:lpstr>
      <vt:lpstr>Montserrat</vt:lpstr>
      <vt:lpstr>Wingdings</vt:lpstr>
      <vt:lpstr>Courier New</vt:lpstr>
      <vt:lpstr>Barlow</vt:lpstr>
      <vt:lpstr>Barlow </vt:lpstr>
      <vt:lpstr>Arial</vt:lpstr>
      <vt:lpstr>Calibri</vt:lpstr>
      <vt:lpstr>Minola template</vt:lpstr>
      <vt:lpstr>PENTEST BEGINNER WORKSHOP  DAY 2</vt:lpstr>
      <vt:lpstr>INSTRUCTIONS FOR USE</vt:lpstr>
      <vt:lpstr>PowerPoint Presentation</vt:lpstr>
      <vt:lpstr>SERVER-SIDE TEMPLATE INJECTION (SSTI)</vt:lpstr>
      <vt:lpstr>WHAT IS SERVER-SIDE TEMPLATE INJECTION (SSTI)</vt:lpstr>
      <vt:lpstr>HOW TO DETECT SSTI?</vt:lpstr>
      <vt:lpstr>DETECTION METHOD</vt:lpstr>
      <vt:lpstr>IMPACT OF SERVER-SIDE TEMPLATE INJECTION (SSTI)</vt:lpstr>
      <vt:lpstr>PowerPoint Presentation</vt:lpstr>
      <vt:lpstr>CROSS-SITE REQUEST FORGERY (CSRF)</vt:lpstr>
      <vt:lpstr>WHAT IS CROSS-SITE REQUEST FORGERY (CSRF)</vt:lpstr>
      <vt:lpstr>REQUIREMENTS ON CSRF ATTACK</vt:lpstr>
      <vt:lpstr>HOW TO PREVENT CSRF ATTACK</vt:lpstr>
      <vt:lpstr>BUSSINESS LOGIC VULNERABILITY </vt:lpstr>
      <vt:lpstr>WHAT IS BUSSINESS LOGIC VULNERABILITY</vt:lpstr>
      <vt:lpstr>IMPACT OF BUSSINESS LOGIC VULNERABILITIES</vt:lpstr>
      <vt:lpstr>LET’S MAKE SOME PRACTICE IN PORTSWIGGER LAB ON BUSSINESS LOGIC VULNERABILITY</vt:lpstr>
      <vt:lpstr>FILE UPLOAD VULNERABILITY</vt:lpstr>
      <vt:lpstr>WHAT IS FILE UPLOAD VULNERABILITY</vt:lpstr>
      <vt:lpstr>RISK FACTOR OF FILE UPLOAD VULNERABILITY</vt:lpstr>
      <vt:lpstr>EXAMPLE INFOGRAPHIC FILE UPLOAD VULNERABILITY</vt:lpstr>
      <vt:lpstr>ACCESS CONTROL VULNERABILITY</vt:lpstr>
      <vt:lpstr>WHAT IS ACCESS CONTROL VULNERABILITY</vt:lpstr>
      <vt:lpstr>TYPES OF BROKEN ACCESS CONTROLS</vt:lpstr>
      <vt:lpstr>EXAMPLE ON BROKEN ACCESS CONTROLS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Naqib Fitri</cp:lastModifiedBy>
  <cp:revision>12</cp:revision>
  <dcterms:modified xsi:type="dcterms:W3CDTF">2022-08-14T02:34:23Z</dcterms:modified>
</cp:coreProperties>
</file>