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92" r:id="rId4"/>
    <p:sldId id="278" r:id="rId5"/>
    <p:sldId id="277" r:id="rId6"/>
    <p:sldId id="293" r:id="rId7"/>
    <p:sldId id="279" r:id="rId8"/>
    <p:sldId id="301" r:id="rId9"/>
    <p:sldId id="283" r:id="rId10"/>
    <p:sldId id="294" r:id="rId11"/>
    <p:sldId id="296" r:id="rId12"/>
    <p:sldId id="297" r:id="rId13"/>
    <p:sldId id="298" r:id="rId14"/>
    <p:sldId id="299" r:id="rId15"/>
    <p:sldId id="300" r:id="rId16"/>
    <p:sldId id="295" r:id="rId17"/>
    <p:sldId id="288" r:id="rId18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0" autoAdjust="0"/>
    <p:restoredTop sz="86441" autoAdjust="0"/>
  </p:normalViewPr>
  <p:slideViewPr>
    <p:cSldViewPr>
      <p:cViewPr varScale="1">
        <p:scale>
          <a:sx n="184" d="100"/>
          <a:sy n="184" d="100"/>
        </p:scale>
        <p:origin x="229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551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18CF4-48C8-F73D-5D59-875F8B2A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F1A004F-2A26-D2A2-CCD9-BC500C6E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869E8D6-0723-CCAA-842A-5160A56A5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96DB5-B414-D6A4-86B2-F25D9FA83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4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7D551-1A15-A03C-467B-12F044BE1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D9CC55B-7ECC-4B4B-8290-F3A303784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F3DE93C-9BE4-27A1-B613-A7A56CB49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0806B5-B922-5E62-58FE-397F169C5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43131-C55F-725C-70D8-ECDAC54B1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A80110E-9204-AB16-23DA-3EF786E11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7D2C6F-3E95-2D3E-C02B-6A9E702CB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BAE65F-B474-1D47-4A19-3E3DF3481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179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9D125-1427-A211-14B7-60F705F0F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541B4B-BC89-8574-D4C7-7039D43A3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718363B-257C-4629-98E9-587D04201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7A5EBE-BF94-A322-4F95-050915B3F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97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2B3E-F902-6C8B-5F9F-ED1877AB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240A30A-23D6-334B-EB64-489AAE298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B63CBF8-60CD-8B61-A054-A61D26AB3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4A393-8A5E-782D-55D6-87CDBAF81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048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07362-97E3-764D-0D36-DC1C6053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515622C-2617-738F-552A-1D652D83C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014A9A-330C-9ED9-B43A-0C56AEDFB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6CC24-0657-89BD-7D59-FC19795F1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54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B2AF0-E931-752C-F64B-D742E4A73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68116CE-64B8-4125-CE92-82E2CAAC3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9FF8BE0-0B7D-52B2-22EC-5A943B69B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8759E5-1C73-6D14-A59A-95BC7D60F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1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7DAD1-0E23-9D8E-728B-64CB7276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DE85DC1-873A-245B-A6C6-0C3574199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DA204D-AE3A-E513-C50D-25B836BE0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CF4A89-5B39-E3A7-9739-4FC985CAE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6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FF02D-4261-1E82-AEDD-A456B2A8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ADEF391-EBDB-7756-B678-6EED06461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5939733-97A7-3D3E-4CFA-7761AE4F4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9666BA-4346-BAA5-7591-DFCB59D2E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29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A1A6-AE8D-D20F-6B5B-5E37D724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BF3FE9F-F2E3-A095-7B90-E07BD7264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BC64F9A-41D2-2A51-3CF5-69A092336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3A37B-276D-85E1-8752-79AAB8709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07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6/8/2025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3009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6869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Гунько Н.М.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01C50C-D378-026B-9AFB-59F83B13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D34922-2DB2-0549-1B4F-01A6E3664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программного решения в компании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A28D9BA5-BFE9-1BA4-6A8D-E89112EB6C4A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03FE1C5-5246-DB3B-9812-D83EB107566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D9B0CB-6790-6DDE-2E78-22605A27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814773"/>
            <a:ext cx="2182581" cy="1419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456A9C-0F62-2213-E21B-C0B9C16F0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26" y="1606779"/>
            <a:ext cx="2152650" cy="1579888"/>
          </a:xfrm>
          <a:prstGeom prst="rect">
            <a:avLst/>
          </a:prstGeom>
        </p:spPr>
      </p:pic>
      <p:sp>
        <p:nvSpPr>
          <p:cNvPr id="12" name="Google Shape;131;p21">
            <a:extLst>
              <a:ext uri="{FF2B5EF4-FFF2-40B4-BE49-F238E27FC236}">
                <a16:creationId xmlns:a16="http://schemas.microsoft.com/office/drawing/2014/main" id="{AD5AEA8D-769F-4B9F-EF48-B893CA2D68AE}"/>
              </a:ext>
            </a:extLst>
          </p:cNvPr>
          <p:cNvSpPr txBox="1"/>
          <p:nvPr/>
        </p:nvSpPr>
        <p:spPr>
          <a:xfrm>
            <a:off x="247650" y="2035175"/>
            <a:ext cx="191209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внедрения</a:t>
            </a:r>
            <a:endParaRPr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31;p21">
            <a:extLst>
              <a:ext uri="{FF2B5EF4-FFF2-40B4-BE49-F238E27FC236}">
                <a16:creationId xmlns:a16="http://schemas.microsoft.com/office/drawing/2014/main" id="{4509A060-B6C4-61E1-0D69-CE5636215194}"/>
              </a:ext>
            </a:extLst>
          </p:cNvPr>
          <p:cNvSpPr txBox="1"/>
          <p:nvPr/>
        </p:nvSpPr>
        <p:spPr>
          <a:xfrm>
            <a:off x="2381250" y="2990087"/>
            <a:ext cx="191209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внедрения</a:t>
            </a:r>
            <a:endParaRPr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18961B-B04F-3CBD-3049-5C9F2A067F20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DA9F7-98AE-D4CB-57BF-35DB7A7CA537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55907879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D76F62-C5A6-E032-4D55-73B2E3AE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8EBDE7-A148-BE73-D451-209B3F347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 №1 для тестирования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7CB70D36-A31A-C33A-CF4A-6DA93C6BF077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44AF17D-6B24-B52E-B99A-F4FA337EEECF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F5838-CD8A-B0F4-134D-FE445970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8" y="895075"/>
            <a:ext cx="3441382" cy="1134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00DC4C-836B-100E-B27D-B8C4E7015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1797612"/>
            <a:ext cx="1615440" cy="140790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6CAE5A6-394F-CB03-7439-43AF4251EDC2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CE2D5-3F66-41F8-536D-E285E827082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6074348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C8125C-B6D4-6DB5-3C16-4488454B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C06A32-8669-73F3-0693-A0F535551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моделей с баг-репортом №1 </a:t>
            </a:r>
            <a:r>
              <a:rPr lang="en-US" sz="1200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200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запрос</a:t>
            </a:r>
            <a:endParaRPr sz="1200" spc="-4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FFDF15FC-DE88-4A9C-F9E7-A43E48E6D85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17C557B-09E3-E847-941C-0B2B64C72179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453B22-0F13-9168-0FD9-4626BF37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708" y="895380"/>
            <a:ext cx="2762250" cy="530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9EB251-E9B5-B0C3-D34A-232255E8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6"/>
          <a:stretch>
            <a:fillRect/>
          </a:stretch>
        </p:blipFill>
        <p:spPr>
          <a:xfrm>
            <a:off x="1591454" y="1501775"/>
            <a:ext cx="2750503" cy="9973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93BE0F-A9BC-5746-1019-74283BEB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47" y="2586051"/>
            <a:ext cx="2750503" cy="51592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C4CBAD0-D072-B37D-EBA2-4120128F4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892957"/>
            <a:ext cx="1066800" cy="2179866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4142ABF-DBF2-5A89-1908-5F4EEF1927A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939251-A118-3CB1-B2E7-2D4218A5C142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848279078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B759C7-4CE6-12D0-512D-EB0F33F64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F222C1-428C-36F1-2542-D09A5C7A2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Баг-репорт №2 для тестирования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0E027AF7-50B8-5B42-A9D9-FE23D81C79DC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3C3A1BB-E214-794E-EDC8-11083F87C397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98B12-2D69-B677-6996-675CB404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1" y="1101280"/>
            <a:ext cx="3402712" cy="166587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89B75D6-5508-C7A9-2421-998C684EE70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66E0D-FB73-A24B-15D7-4BA8D6E2D21C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500897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0F2FBD-1846-F923-10E3-25754BA95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4E092E-3C11-4D1B-A8BE-3392118EB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 моделей с баг-репортом №2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3DB8BA16-7AEB-EAC3-7E73-8B686497A8A7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AB94A3C-0F53-C3F3-E438-EDE84A1A6AB1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4C5AD-85BE-48D3-5C28-7DBC13C2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47" y="845695"/>
            <a:ext cx="2730010" cy="7358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1B73E5-3989-CBDC-8240-A757BD12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70" y="1847590"/>
            <a:ext cx="2730010" cy="5131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FC0137-1AE6-F410-54C2-1E6AF3651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47" y="2598812"/>
            <a:ext cx="2730010" cy="5065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03D441-4BFE-4733-165D-0C0B652B3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892957"/>
            <a:ext cx="1066800" cy="2179866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BE590D2-0A1E-28F4-2241-7C5F1103A87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F318D-0F48-7343-F76B-6DF895F6D5F7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21718920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D75331-71F0-AEEF-FDEE-FA840CC9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C66010-2FCE-734D-40D2-6FD4C251E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результатов анализа ответов моделей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93A410AA-11B0-0277-2649-7066BDE6BFF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F5296EE-46BC-C948-BB79-D4BABB652FEA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4DDD7A-5286-E164-33AB-68872368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0" y="892175"/>
            <a:ext cx="2972860" cy="212975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416DE1-C8F4-D50B-7448-74FC37819AC0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3C66-4C33-4843-BBAE-B5A2B655308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63681550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68FFB5-E00E-E56F-19EF-769B2252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D556A0-5E97-DE92-C8C4-2F3B08580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стоимости использования языковых моделей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E6BFEDF3-B724-9FD4-D850-D30EFDA964C3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16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519D902-4B86-C628-5190-A8B4416ED57A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676C90-BAE4-690C-3776-95DDD0B9E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6"/>
          <a:stretch/>
        </p:blipFill>
        <p:spPr bwMode="auto">
          <a:xfrm>
            <a:off x="1102361" y="1797718"/>
            <a:ext cx="2416356" cy="1498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D03E30-2D1C-CF50-498D-554FDF28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23" y="821284"/>
            <a:ext cx="2298487" cy="101754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CFA3A9E-9730-A8A5-F6DB-71F5B515D47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2F276-6DBC-C80A-19A6-F76D73EB947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09900023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17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…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0287470-9AC8-88C4-F9CE-38A5A11F796A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DDCD07-EB3B-8BF0-9529-AAC17DEF5DC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19A171-7CC2-8E42-EFEA-DE43FB9A203E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9259000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13695"/>
            <a:ext cx="25653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+mj-lt"/>
                <a:cs typeface="Times New Roman" panose="02020603050405020304" pitchFamily="18" charset="0"/>
              </a:rPr>
              <a:t>Постановка задачи: </a:t>
            </a:r>
            <a:r>
              <a:rPr lang="ru" sz="1200" dirty="0">
                <a:latin typeface="+mj-lt"/>
                <a:cs typeface="Times New Roman" panose="02020603050405020304" pitchFamily="18" charset="0"/>
              </a:rPr>
              <a:t>Цели и задачи</a:t>
            </a:r>
            <a:endParaRPr sz="1200" spc="-4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b="1" dirty="0">
                <a:cs typeface="Times New Roman" panose="02020603050405020304" pitchFamily="18" charset="0"/>
              </a:rPr>
              <a:t>Целью </a:t>
            </a:r>
            <a:r>
              <a:rPr lang="ru-RU" sz="900" dirty="0">
                <a:cs typeface="Times New Roman" panose="02020603050405020304" pitchFamily="18" charset="0"/>
              </a:rPr>
              <a:t>работы является разработка программного решения для автоматизации обработки отчётов об ошибках (баг-репортов) в программном обеспечении (ПО) с использованием современных крупных языковых моделей и анализа их эффективности для оптимизации процессов технической поддержки.</a:t>
            </a:r>
          </a:p>
          <a:p>
            <a:pPr marL="0" lvl="0" indent="0" algn="just" rtl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cs typeface="Times New Roman" panose="02020603050405020304" pitchFamily="18" charset="0"/>
              </a:rPr>
              <a:t>Выполненные задачи: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Исследовать и описать структуру баг-репортов, выделить основные компоненты, необходимые для эффективного анализа обращений;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Выполнить сравнительный анализ современных крупных языковых моделей (GPT-4, </a:t>
            </a:r>
            <a:r>
              <a:rPr lang="en-US" sz="900" dirty="0">
                <a:cs typeface="Times New Roman" panose="02020603050405020304" pitchFamily="18" charset="0"/>
              </a:rPr>
              <a:t>Claude, </a:t>
            </a:r>
            <a:r>
              <a:rPr lang="ru-RU" sz="900" dirty="0">
                <a:cs typeface="Times New Roman" panose="02020603050405020304" pitchFamily="18" charset="0"/>
              </a:rPr>
              <a:t>DeepSeek, Grok) с целью выбора наиболее подходящей;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Разработать архитектуру и программную реализацию автоматизирующей программы-прослойки (АПП), интегрированной с системой </a:t>
            </a:r>
            <a:r>
              <a:rPr lang="ru-RU" sz="900" dirty="0" err="1">
                <a:cs typeface="Times New Roman" panose="02020603050405020304" pitchFamily="18" charset="0"/>
              </a:rPr>
              <a:t>Intradesc</a:t>
            </a:r>
            <a:r>
              <a:rPr lang="ru-RU" sz="900" dirty="0">
                <a:cs typeface="Times New Roman" panose="02020603050405020304" pitchFamily="18" charset="0"/>
              </a:rPr>
              <a:t>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Провести тестирование и отладку программного решения на реальных обращениях;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Проанализировать результаты тестирования, оценить стоимость и практическую применимость разработанного решения.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C958E9-E903-3680-4AE9-664D62BC2DAD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65A73-0844-1C7F-84A1-5D39C862CBC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AAFEBF-1A8D-8B40-CC64-630CE23ED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B9F356-086E-7887-8394-3CB4C1F82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174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spc="-40" dirty="0">
                <a:latin typeface="+mj-lt"/>
                <a:cs typeface="Times New Roman" panose="02020603050405020304" pitchFamily="18" charset="0"/>
              </a:rPr>
              <a:t>Основные требования к структуре баг-репорта</a:t>
            </a:r>
            <a:endParaRPr sz="1200" spc="-4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30F5CDC8-AE60-6277-CACA-71BF20F03C46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30480F2-541A-7285-0E62-EE390467353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962B9C-174C-F773-5BC1-30E8F8B44EE7}"/>
              </a:ext>
            </a:extLst>
          </p:cNvPr>
          <p:cNvSpPr txBox="1"/>
          <p:nvPr/>
        </p:nvSpPr>
        <p:spPr>
          <a:xfrm>
            <a:off x="190755" y="821503"/>
            <a:ext cx="256531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b="1" dirty="0">
                <a:cs typeface="Times New Roman" panose="02020603050405020304" pitchFamily="18" charset="0"/>
              </a:rPr>
              <a:t>Баг-репорт </a:t>
            </a:r>
            <a:r>
              <a:rPr lang="ru-RU" sz="900" dirty="0">
                <a:cs typeface="Times New Roman" panose="02020603050405020304" pitchFamily="18" charset="0"/>
              </a:rPr>
              <a:t>представляет собой структурированную форму данных, используемую для фиксации и документирования информации об обнаруженных дефектах или ошибках в ПО.</a:t>
            </a:r>
            <a:br>
              <a:rPr lang="ru-RU" sz="900" dirty="0">
                <a:cs typeface="Times New Roman" panose="02020603050405020304" pitchFamily="18" charset="0"/>
              </a:rPr>
            </a:br>
            <a:endParaRPr lang="en-US" sz="900" dirty="0"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b="1" dirty="0">
                <a:cs typeface="Times New Roman" panose="02020603050405020304" pitchFamily="18" charset="0"/>
              </a:rPr>
              <a:t>Полная структура </a:t>
            </a:r>
            <a:r>
              <a:rPr lang="ru-RU" sz="900" dirty="0">
                <a:cs typeface="Times New Roman" panose="02020603050405020304" pitchFamily="18" charset="0"/>
              </a:rPr>
              <a:t>баг-репорта необходима для эффективного устранения ошибок: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позволяет точно воспроизвести проблему</a:t>
            </a:r>
            <a:r>
              <a:rPr lang="en-US" sz="900" dirty="0">
                <a:cs typeface="Times New Roman" panose="02020603050405020304" pitchFamily="18" charset="0"/>
              </a:rPr>
              <a:t>;</a:t>
            </a:r>
            <a:endParaRPr lang="ru-RU" sz="900" dirty="0"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обеспечивает полноту данных для анализа</a:t>
            </a:r>
            <a:r>
              <a:rPr lang="en-US" sz="900" dirty="0">
                <a:cs typeface="Times New Roman" panose="02020603050405020304" pitchFamily="18" charset="0"/>
              </a:rPr>
              <a:t>;</a:t>
            </a:r>
            <a:endParaRPr lang="ru-RU" sz="900" dirty="0"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минимизирует коммуникационные потери</a:t>
            </a:r>
            <a:r>
              <a:rPr lang="en-US" sz="900" dirty="0">
                <a:cs typeface="Times New Roman" panose="02020603050405020304" pitchFamily="18" charset="0"/>
              </a:rPr>
              <a:t>;</a:t>
            </a:r>
            <a:endParaRPr lang="ru-RU" sz="900" dirty="0"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cs typeface="Times New Roman" panose="02020603050405020304" pitchFamily="18" charset="0"/>
              </a:rPr>
              <a:t>ускоряет исправление недочетов и тестирование ПО</a:t>
            </a:r>
            <a:r>
              <a:rPr lang="en-US" sz="900" dirty="0">
                <a:cs typeface="Times New Roman" panose="02020603050405020304" pitchFamily="18" charset="0"/>
              </a:rPr>
              <a:t>.</a:t>
            </a:r>
            <a:endParaRPr lang="ru-RU" sz="900" dirty="0"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39E440-F1DF-8B8D-43F0-4F78F4CDCCEA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459E66-1BB5-D2F9-C2A0-D3AF6756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812900"/>
            <a:ext cx="1657094" cy="2162153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5F767AF5-E220-E3BB-543D-F23C22481E24}"/>
              </a:ext>
            </a:extLst>
          </p:cNvPr>
          <p:cNvSpPr txBox="1">
            <a:spLocks/>
          </p:cNvSpPr>
          <p:nvPr/>
        </p:nvSpPr>
        <p:spPr>
          <a:xfrm>
            <a:off x="2981197" y="2933620"/>
            <a:ext cx="1371600" cy="165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0"/>
              </a:spcBef>
            </a:pPr>
            <a:r>
              <a:rPr lang="ru-RU" sz="1000" kern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kern="0" spc="-40" dirty="0">
                <a:latin typeface="+mn-lt"/>
                <a:cs typeface="Times New Roman" panose="02020603050405020304" pitchFamily="18" charset="0"/>
              </a:rPr>
              <a:t>Структура баг-репорта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9973D-8B57-D0CB-7E0B-0E58A490493C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36520062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453003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обработки баг-репортов в ПО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25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количества пользовательских баг-репортов в крупных системах.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Низкое качество некоторых отчетов об ошибках: неполное описание возникшей проблемы, отсутствие ключевой информации.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Ручная проверка полноты обращений, а также уточнение информации занимает значительное время и ресурсы службы поддержки.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3AFEFC-C9AE-113B-E440-3EAB3A2DAB27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3FD82-54A9-4B1F-1A26-C8C65129B78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актуальность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860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endParaRPr lang="en-US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крупных языковых моделей (LLM) открывает возможности смыслового анализа текстов без жёстких правил.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LLM позволяет автоматически выявлять недостающие элементы обращения и формулировать уточняющие комментарии.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 в условиях необходимости повышения эффективности поддержки и сокращения времени обработки заявок.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17B5DE-C893-F5FB-F5B9-D656333DA32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94537-2588-ECFB-B4B7-5B2474B698E5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актуальность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7B8F15-02C3-2475-840E-7D7AE3EC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10D33-870B-1932-BA1C-3015C404E3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860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языковые модели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06F2439D-8BDB-2055-FC7D-0DF30778434B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F36D115-4BED-7639-BF10-CC5ECD26BF77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E95DCE-6435-873B-59F8-381D08FF298C}"/>
              </a:ext>
            </a:extLst>
          </p:cNvPr>
          <p:cNvSpPr txBox="1"/>
          <p:nvPr/>
        </p:nvSpPr>
        <p:spPr>
          <a:xfrm>
            <a:off x="196936" y="763600"/>
            <a:ext cx="42162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языковая модель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(англ.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 Model, LLM) – это искусственная нейронная сеть, обученная на масштабных текстовых корпусах с целью обработки, понимания и генерации текстов на естественном языке.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современных LLM реализованы на основе архитектуры трансформеров.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характеристики LLM: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ольшое число параметров (от сотен миллионов до триллионов), обеспечивающее высокий уровень обобщения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на разнообразных источниках естественного языка, включая документы, диалоги, код, статьи и др.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выполнять широкий круг задач: генерация текста, перевод, логический вывод, анализ структуры, семантический поиск, ответы на вопросы и др.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использованы модели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GPT-4,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Claude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A14A50-F5FD-789B-3879-318C05A36951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F7C61-FBD5-E847-6E22-2B0492B8943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54022067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936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Большие языковые модели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51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Упомянутые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– это современные LLM, обученные на огромных объемах текстовых данных.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Обладают высоким уровнем контекстного понимания и логического анализа.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Подходят для задач семантической интерпретации и выявления неполноты в пользовательских баг-репортов.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для исследования как одни из </a:t>
            </a: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продвинутых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востребованных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рынке LLM.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C77CA0-A422-2F1B-38BE-1C71354E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46" y="1157277"/>
            <a:ext cx="2186208" cy="102133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75EBE2-EBCE-7F43-360E-B2CCEEDC6722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59008-7145-A1E6-01E8-43FA8B681A7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5E4AAF-A9C5-92F4-CA55-2C1FD693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5C380E-191E-7E6A-BCEE-18E2F01DB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936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по характеристикам и метрикам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9A9AE35C-29E0-B0D6-696F-D7A3076B4AA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6F4C5D6-3960-F5D1-356D-3227EC88E2E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0A876C-704F-A54F-1CD8-18EA938B8103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7231285E-1B7F-BD43-A5D1-B266AC73A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14870"/>
              </p:ext>
            </p:extLst>
          </p:nvPr>
        </p:nvGraphicFramePr>
        <p:xfrm>
          <a:off x="95250" y="889759"/>
          <a:ext cx="4419602" cy="231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82">
                  <a:extLst>
                    <a:ext uri="{9D8B030D-6E8A-4147-A177-3AD203B41FA5}">
                      <a16:colId xmlns:a16="http://schemas.microsoft.com/office/drawing/2014/main" val="117651496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418895684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202708552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15048829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209417569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91985377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13738965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292753674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568623884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969806959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799272445"/>
                    </a:ext>
                  </a:extLst>
                </a:gridCol>
              </a:tblGrid>
              <a:tr h="698528"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Архитектура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Параметры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(оценка)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Контекст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(токенов)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MMLU</a:t>
                      </a:r>
                    </a:p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знания,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HumanEval</a:t>
                      </a:r>
                      <a:endParaRPr lang="en-US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GSM8K</a:t>
                      </a:r>
                    </a:p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матем.,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Творческие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задачи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Эмоциональный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интеллект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Доступность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</a:t>
                      </a:r>
                    </a:p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локально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589248335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</a:t>
                      </a:r>
                      <a:endParaRPr lang="ru-RU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Transformer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~1-1.5 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трлн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32.768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~92%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~85%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высоко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Нейтрально-вежливый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ru-RU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630966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Claude</a:t>
                      </a:r>
                      <a:endParaRPr lang="ru-RU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Transformer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~100 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млрд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~90%+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~83%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высоко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Эмпатичный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ru-RU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21415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DeepSeek</a:t>
                      </a:r>
                      <a:endParaRPr lang="ru-RU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Mixture-of- experts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671 млрд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~32</a:t>
                      </a:r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~90.8%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~85%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~90.2%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Умеренно (фактичность)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Сухой и прямой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endParaRPr lang="ru-RU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r>
                        <a:rPr lang="en-US" sz="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(DeepSeek-R1</a:t>
                      </a:r>
                      <a:endParaRPr lang="ru-RU" sz="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821146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Grok</a:t>
                      </a:r>
                      <a:endParaRPr lang="ru-RU" sz="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Mixture-of- experts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трлн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128.000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~92.7%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~86.5%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~89.3%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Вежливый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Подписка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</a:t>
                      </a:r>
                      <a:r>
                        <a:rPr lang="ru-RU" sz="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Grok-1)</a:t>
                      </a:r>
                      <a:endParaRPr lang="ru-RU" sz="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5333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C5AC07C-C358-82B4-E100-960768574D7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24203660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программного решения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DA96CA-DF86-2D71-C5DD-F20C298A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2" y="869976"/>
            <a:ext cx="3769994" cy="231946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8B6DBE0-6038-4735-F010-EAA98870C787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E6679-3DD7-13C1-9123-F0D439EF1C1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языковых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и тестирование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29192</TotalTime>
  <Words>1298</Words>
  <Application>Microsoft Office PowerPoint</Application>
  <PresentationFormat>Произвольный</PresentationFormat>
  <Paragraphs>197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Tahoma</vt:lpstr>
      <vt:lpstr>Times</vt:lpstr>
      <vt:lpstr>Times New Roman</vt:lpstr>
      <vt:lpstr>Verdana</vt:lpstr>
      <vt:lpstr>Office Theme</vt:lpstr>
      <vt:lpstr>Автоматизация обработки отчётов об ошибках в программном обеспечении с помощью больших языковых моделей</vt:lpstr>
      <vt:lpstr>Постановка задачи: Цели и задачи</vt:lpstr>
      <vt:lpstr>Основные требования к структуре баг-репорта</vt:lpstr>
      <vt:lpstr>Проблемы обработки баг-репортов в ПО</vt:lpstr>
      <vt:lpstr>Актуальность темы</vt:lpstr>
      <vt:lpstr>Большие языковые модели</vt:lpstr>
      <vt:lpstr>Большие языковые модели</vt:lpstr>
      <vt:lpstr>Сравнение по характеристикам и метрикам</vt:lpstr>
      <vt:lpstr>Архитектура программного решения</vt:lpstr>
      <vt:lpstr>Место программного решения в компании</vt:lpstr>
      <vt:lpstr>Баг-репорт №1 для тестирования</vt:lpstr>
      <vt:lpstr>Результаты работы моделей с баг-репортом №1 // добавить запрос</vt:lpstr>
      <vt:lpstr>Баг-репорт №2 для тестирования</vt:lpstr>
      <vt:lpstr>Результаты работы моделей с баг-репортом №2</vt:lpstr>
      <vt:lpstr>Оценка результатов анализа ответов моделей</vt:lpstr>
      <vt:lpstr>Оценка стоимости использования языковых моделей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admin</cp:lastModifiedBy>
  <cp:revision>304</cp:revision>
  <cp:lastPrinted>2023-06-04T12:49:29Z</cp:lastPrinted>
  <dcterms:created xsi:type="dcterms:W3CDTF">2022-05-21T19:07:15Z</dcterms:created>
  <dcterms:modified xsi:type="dcterms:W3CDTF">2025-06-08T12:03:55Z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