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92" r:id="rId4"/>
    <p:sldId id="278" r:id="rId5"/>
    <p:sldId id="277" r:id="rId6"/>
    <p:sldId id="293" r:id="rId7"/>
    <p:sldId id="279" r:id="rId8"/>
    <p:sldId id="301" r:id="rId9"/>
    <p:sldId id="283" r:id="rId10"/>
    <p:sldId id="302" r:id="rId11"/>
    <p:sldId id="303" r:id="rId12"/>
    <p:sldId id="304" r:id="rId13"/>
    <p:sldId id="305" r:id="rId14"/>
    <p:sldId id="306" r:id="rId15"/>
    <p:sldId id="294" r:id="rId16"/>
    <p:sldId id="296" r:id="rId17"/>
    <p:sldId id="297" r:id="rId18"/>
    <p:sldId id="298" r:id="rId19"/>
    <p:sldId id="299" r:id="rId20"/>
    <p:sldId id="300" r:id="rId21"/>
    <p:sldId id="295" r:id="rId22"/>
    <p:sldId id="288" r:id="rId23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0" autoAdjust="0"/>
    <p:restoredTop sz="94044" autoAdjust="0"/>
  </p:normalViewPr>
  <p:slideViewPr>
    <p:cSldViewPr>
      <p:cViewPr varScale="1">
        <p:scale>
          <a:sx n="214" d="100"/>
          <a:sy n="214" d="100"/>
        </p:scale>
        <p:origin x="2146" y="1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BDF05-C03D-AEBC-7DB4-60D30F12D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71D3688-5D6F-6195-8F70-3E1BE605B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F00F2B-B3CA-5AA2-F3C3-76F8AD617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5B761F-D94E-3D0B-A722-DA06EACFE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61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56E94-A72E-CBCD-4EC1-3E64F3964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0A26F64-0504-60F4-ABE7-049A085920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8415DE9-6665-5269-4209-53F3B575A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36FD08-DB2B-F2D7-373C-66444BC30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25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720AF-5D66-FE9E-EC48-3E5CF73A9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24748CB-F809-9E9F-5E95-5DB8C0BB1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A81347C-75A5-4947-C25A-9AD4299C1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2B76E4-AB13-A3A6-EDE9-9799CF81B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95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9048A-062C-93B6-C352-3690BFDE2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634A246-11B6-B4B5-C441-F3613A0B2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9954298-8B1F-B5B8-BC0B-590A0D83A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6555DE-5CE4-8B05-E263-758830D26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82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8CF4-48C8-F73D-5D59-875F8B2A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F1A004F-2A26-D2A2-CCD9-BC500C6EA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869E8D6-0723-CCAA-842A-5160A56A5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796DB5-B414-D6A4-86B2-F25D9FA83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94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7D551-1A15-A03C-467B-12F044BE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D9CC55B-7ECC-4B4B-8290-F3A303784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3DE93C-9BE4-27A1-B613-A7A56CB49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0806B5-B922-5E62-58FE-397F169C5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43131-C55F-725C-70D8-ECDAC54B1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80110E-9204-AB16-23DA-3EF786E11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7D2C6F-3E95-2D3E-C02B-6A9E702CB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BAE65F-B474-1D47-4A19-3E3DF3481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179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D125-1427-A211-14B7-60F705F0F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1541B4B-BC89-8574-D4C7-7039D43A3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18363B-257C-4629-98E9-587D04201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7A5EBE-BF94-A322-4F95-050915B3F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197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2B3E-F902-6C8B-5F9F-ED1877AB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240A30A-23D6-334B-EB64-489AAE298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B63CBF8-60CD-8B61-A054-A61D26AB3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4A393-8A5E-782D-55D6-87CDBAF81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048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7362-97E3-764D-0D36-DC1C6053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515622C-2617-738F-552A-1D652D83C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0014A9A-330C-9ED9-B43A-0C56AEDFB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96CC24-0657-89BD-7D59-FC19795F1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545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7DAD1-0E23-9D8E-728B-64CB7276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DE85DC1-873A-245B-A6C6-0C3574199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DA204D-AE3A-E513-C50D-25B836BE0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CF4A89-5B39-E3A7-9739-4FC985CAE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7665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B2AF0-E931-752C-F64B-D742E4A7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8116CE-64B8-4125-CE92-82E2CAAC3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9FF8BE0-0B7D-52B2-22EC-5A943B69B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8759E5-1C73-6D14-A59A-95BC7D60F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10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007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F02D-4261-1E82-AEDD-A456B2A8C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ADEF391-EBDB-7756-B678-6EED06461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939733-97A7-3D3E-4CFA-7761AE4F4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9666BA-4346-BAA5-7591-DFCB59D2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2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A1A6-AE8D-D20F-6B5B-5E37D724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BF3FE9F-F2E3-A095-7B90-E07BD7264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C64F9A-41D2-2A51-3CF5-69A092336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33A37B-276D-85E1-8752-79AAB870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07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9F09-DBD1-D6AD-3E6F-5601EC22F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C6B3F7-3EBB-9DE1-D6CF-0D7D8D870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28E5033-61B8-8EEE-B1D5-5E0BAC1E3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CD04D7-69F6-EADB-A045-77204BAE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91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6/8/2025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1448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4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6869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Студент:		Гунько Н.М.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1000" dirty="0" err="1">
                <a:latin typeface="Arial" panose="020B0604020202020204" pitchFamily="34" charset="0"/>
                <a:cs typeface="Arial" panose="020B0604020202020204" pitchFamily="34" charset="0"/>
              </a:rPr>
              <a:t>Витюков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12226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AA3AA8-C394-8692-A565-ED759B23B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86CBF6-6F06-B29D-9F45-EAB4D0663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Реализация программных модулей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4B5F5B9A-D299-4463-AABC-3143595BE3EF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8AE642E-749C-43B6-91B7-D0376C158CCF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53F152E-0FC2-D69B-F07E-503D3171907D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4C503-3D35-B27A-88E0-805507B45DF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20D6159-002A-95DE-51CC-911CD5B8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3" y="793959"/>
            <a:ext cx="2057400" cy="1235747"/>
          </a:xfrm>
          <a:prstGeom prst="rect">
            <a:avLst/>
          </a:prstGeom>
        </p:spPr>
      </p:pic>
      <p:sp>
        <p:nvSpPr>
          <p:cNvPr id="17" name="Овал 16">
            <a:extLst>
              <a:ext uri="{FF2B5EF4-FFF2-40B4-BE49-F238E27FC236}">
                <a16:creationId xmlns:a16="http://schemas.microsoft.com/office/drawing/2014/main" id="{53CD68B0-DD84-368E-4177-320F527CA298}"/>
              </a:ext>
            </a:extLst>
          </p:cNvPr>
          <p:cNvSpPr/>
          <p:nvPr/>
        </p:nvSpPr>
        <p:spPr>
          <a:xfrm>
            <a:off x="3524250" y="1101280"/>
            <a:ext cx="304800" cy="304797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821D43-1D30-B1D6-BB5D-2581D9E0ACFB}"/>
              </a:ext>
            </a:extLst>
          </p:cNvPr>
          <p:cNvSpPr/>
          <p:nvPr/>
        </p:nvSpPr>
        <p:spPr>
          <a:xfrm>
            <a:off x="2457450" y="1059440"/>
            <a:ext cx="381000" cy="38099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FC97F94B-42A1-1181-BFC8-24FDED6A603F}"/>
              </a:ext>
            </a:extLst>
          </p:cNvPr>
          <p:cNvSpPr/>
          <p:nvPr/>
        </p:nvSpPr>
        <p:spPr>
          <a:xfrm>
            <a:off x="3829050" y="1411228"/>
            <a:ext cx="533400" cy="52818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0A578B5-6043-E7C5-BB8D-644B62F09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07" y="2273049"/>
            <a:ext cx="2197985" cy="828924"/>
          </a:xfrm>
          <a:prstGeom prst="rect">
            <a:avLst/>
          </a:prstGeom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AD4D03E2-26C7-C479-CB3E-CF8DF93508E7}"/>
              </a:ext>
            </a:extLst>
          </p:cNvPr>
          <p:cNvCxnSpPr/>
          <p:nvPr/>
        </p:nvCxnSpPr>
        <p:spPr>
          <a:xfrm flipH="1">
            <a:off x="2533650" y="2035175"/>
            <a:ext cx="3810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0EBD1B01-6E27-5D83-A7DE-D105E3F5A0A6}"/>
              </a:ext>
            </a:extLst>
          </p:cNvPr>
          <p:cNvCxnSpPr>
            <a:cxnSpLocks/>
          </p:cNvCxnSpPr>
          <p:nvPr/>
        </p:nvCxnSpPr>
        <p:spPr>
          <a:xfrm flipH="1">
            <a:off x="4210050" y="2037768"/>
            <a:ext cx="76200" cy="51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1717853D-0BA6-24F9-8674-497E00975A80}"/>
              </a:ext>
            </a:extLst>
          </p:cNvPr>
          <p:cNvCxnSpPr>
            <a:cxnSpLocks/>
          </p:cNvCxnSpPr>
          <p:nvPr/>
        </p:nvCxnSpPr>
        <p:spPr>
          <a:xfrm>
            <a:off x="3384463" y="1187701"/>
            <a:ext cx="709381" cy="138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D0C72F-0A82-9D6D-9DC0-C4C53B5AAE37}"/>
              </a:ext>
            </a:extLst>
          </p:cNvPr>
          <p:cNvSpPr txBox="1"/>
          <p:nvPr/>
        </p:nvSpPr>
        <p:spPr>
          <a:xfrm>
            <a:off x="196935" y="763600"/>
            <a:ext cx="208327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Взаимодействие АПП с внешними сервисами происходит через </a:t>
            </a:r>
            <a:r>
              <a:rPr lang="en-US" sz="600" b="1" dirty="0">
                <a:latin typeface="Arial" panose="020B0604020202020204" pitchFamily="34" charset="0"/>
                <a:cs typeface="Arial" panose="020B0604020202020204" pitchFamily="34" charset="0"/>
              </a:rPr>
              <a:t>REST API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. В качестве транспортного формата используется JSON, запросы отправляются по протоколу HTTP.</a:t>
            </a:r>
          </a:p>
          <a:p>
            <a:pPr marL="0" lvl="0" indent="0" algn="just" rtl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Основные взаимодействия: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600" b="1" dirty="0">
                <a:latin typeface="Arial" panose="020B0604020202020204" pitchFamily="34" charset="0"/>
                <a:cs typeface="Arial" panose="020B0604020202020204" pitchFamily="34" charset="0"/>
              </a:rPr>
              <a:t>Система </a:t>
            </a:r>
            <a:r>
              <a:rPr lang="ru-RU" sz="600" b="1" dirty="0" err="1">
                <a:latin typeface="Arial" panose="020B0604020202020204" pitchFamily="34" charset="0"/>
                <a:cs typeface="Arial" panose="020B0604020202020204" pitchFamily="34" charset="0"/>
              </a:rPr>
              <a:t>Intradesc</a:t>
            </a:r>
            <a:r>
              <a:rPr lang="ru-RU" sz="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68288" lvl="1" indent="-88900" algn="just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Получение баг-репортов: GET 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?$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=...</a:t>
            </a:r>
          </a:p>
          <a:p>
            <a:pPr marL="268288" lvl="1" indent="-88900" algn="just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комментариев: PUT 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lvl="1" indent="-88900" algn="just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Обновление статуса: PUT 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tickets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600" b="1" dirty="0">
                <a:latin typeface="Arial" panose="020B0604020202020204" pitchFamily="34" charset="0"/>
                <a:cs typeface="Arial" panose="020B0604020202020204" pitchFamily="34" charset="0"/>
              </a:rPr>
              <a:t>Языковые модели (GPT-4, </a:t>
            </a:r>
            <a:r>
              <a:rPr lang="ru-RU" sz="600" b="1" dirty="0" err="1">
                <a:latin typeface="Arial" panose="020B0604020202020204" pitchFamily="34" charset="0"/>
                <a:cs typeface="Arial" panose="020B0604020202020204" pitchFamily="34" charset="0"/>
              </a:rPr>
              <a:t>Claude</a:t>
            </a:r>
            <a:r>
              <a:rPr lang="ru-RU" sz="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600" b="1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ru-RU" sz="6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268288" lvl="1" indent="-88900" algn="just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запроса: POST /v1/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chat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completions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8288" lvl="1" indent="-88900" algn="just"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Ответ в формате JSON содержит признаки полноты и комментарии.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Все HTTP-запросы обрабатываются централизованно через вспомогательный класс 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HttpHelper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, поддерживающий отправку, сериализацию и </a:t>
            </a:r>
            <a:r>
              <a:rPr lang="ru-RU" sz="600" dirty="0" err="1">
                <a:latin typeface="Arial" panose="020B0604020202020204" pitchFamily="34" charset="0"/>
                <a:cs typeface="Arial" panose="020B0604020202020204" pitchFamily="34" charset="0"/>
              </a:rPr>
              <a:t>логгирование</a:t>
            </a: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 обмена.</a:t>
            </a:r>
            <a:endParaRPr lang="ru-RU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4473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2DCB79-27DA-2D70-FC57-9AEBF8CE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7AC07B-6EEF-2E30-1A8C-B1FD93843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Реализация программных модулей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23FB1A9A-7FFA-CE66-A319-C24DAEF54FC9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87FD3D9-BEE3-1C30-36EC-E1FCD1466FE0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7E1BD6A-E652-9FCA-B832-2027CCD22C3E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C740D7-878C-665D-8069-149D8071243B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807E7B-6FC6-CE10-AB82-2EB2C8C2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3" y="793959"/>
            <a:ext cx="2057400" cy="1235747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0E863186-B12B-CDB6-5900-9CF6626D7218}"/>
              </a:ext>
            </a:extLst>
          </p:cNvPr>
          <p:cNvSpPr/>
          <p:nvPr/>
        </p:nvSpPr>
        <p:spPr>
          <a:xfrm>
            <a:off x="2609850" y="1265789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9469910B-6903-2396-3D22-8FBBB1D6013B}"/>
              </a:ext>
            </a:extLst>
          </p:cNvPr>
          <p:cNvSpPr/>
          <p:nvPr/>
        </p:nvSpPr>
        <p:spPr>
          <a:xfrm>
            <a:off x="3535157" y="1265789"/>
            <a:ext cx="304800" cy="3048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DB8F4-3623-1DC8-2FDF-6C777D3E7420}"/>
              </a:ext>
            </a:extLst>
          </p:cNvPr>
          <p:cNvSpPr txBox="1"/>
          <p:nvPr/>
        </p:nvSpPr>
        <p:spPr>
          <a:xfrm>
            <a:off x="196935" y="763600"/>
            <a:ext cx="208327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Десериализация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процесс преобразования JSON-данных в объекты C#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600" dirty="0">
                <a:latin typeface="Arial" panose="020B0604020202020204" pitchFamily="34" charset="0"/>
                <a:cs typeface="Arial" panose="020B0604020202020204" pitchFamily="34" charset="0"/>
              </a:rPr>
              <a:t>входящий JSON-ответ превращается в объекты, из которых можно извлекать поля вроде описания, статуса или даты обновления.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обратный процесс: преобразование объектов C# в JSON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применяется при отправке </a:t>
            </a:r>
            <a:b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изменений 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объекты автоматически превращаются в JSON, соответствующий API </a:t>
            </a:r>
            <a:r>
              <a:rPr lang="ru-R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Intradesc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FA53331-5670-7084-C5BB-67CC0D94B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85" y="2132786"/>
            <a:ext cx="3733800" cy="1002609"/>
          </a:xfrm>
          <a:prstGeom prst="rect">
            <a:avLst/>
          </a:prstGeom>
        </p:spPr>
      </p:pic>
      <p:sp>
        <p:nvSpPr>
          <p:cNvPr id="13" name="object 2">
            <a:extLst>
              <a:ext uri="{FF2B5EF4-FFF2-40B4-BE49-F238E27FC236}">
                <a16:creationId xmlns:a16="http://schemas.microsoft.com/office/drawing/2014/main" id="{AEAB861A-2755-561B-2AC2-4330110BE907}"/>
              </a:ext>
            </a:extLst>
          </p:cNvPr>
          <p:cNvSpPr txBox="1">
            <a:spLocks/>
          </p:cNvSpPr>
          <p:nvPr/>
        </p:nvSpPr>
        <p:spPr>
          <a:xfrm>
            <a:off x="941254" y="3129216"/>
            <a:ext cx="2677907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ru-RU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 Пример ответа </a:t>
            </a:r>
            <a:r>
              <a:rPr lang="en-US" sz="700" kern="0" spc="-40" dirty="0" err="1">
                <a:latin typeface="Arial" panose="020B0604020202020204" pitchFamily="34" charset="0"/>
                <a:cs typeface="Arial" panose="020B0604020202020204" pitchFamily="34" charset="0"/>
              </a:rPr>
              <a:t>Intradesc</a:t>
            </a:r>
            <a:r>
              <a:rPr lang="en-US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с баг-репортом в формате </a:t>
            </a:r>
            <a:r>
              <a:rPr lang="en-US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700" kern="0" spc="-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2639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70352E-5C21-ED3C-16B8-42C72E46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D278278-781E-97A7-DF69-F84FE74A6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Реализация программных модулей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2EB3321-0F3E-A58A-EE05-DBEF06765CAC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96B15C4-4A9F-075E-E78C-913ED59009B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4F0A196-3BF0-E9F4-2247-FC695C982D05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82F63-862F-902A-81D2-7389F60F3EA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65366DF-4FE8-8372-5028-6FB91769B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3" y="793959"/>
            <a:ext cx="2057400" cy="1235747"/>
          </a:xfrm>
          <a:prstGeom prst="rect">
            <a:avLst/>
          </a:pr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CF162C33-4D1C-118E-7E50-49C4CD8B6D1F}"/>
              </a:ext>
            </a:extLst>
          </p:cNvPr>
          <p:cNvSpPr/>
          <p:nvPr/>
        </p:nvSpPr>
        <p:spPr>
          <a:xfrm>
            <a:off x="2609850" y="1455858"/>
            <a:ext cx="304800" cy="304798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DF59C-833A-EC8A-08F5-08DA1B6ED852}"/>
              </a:ext>
            </a:extLst>
          </p:cNvPr>
          <p:cNvSpPr txBox="1"/>
          <p:nvPr/>
        </p:nvSpPr>
        <p:spPr>
          <a:xfrm>
            <a:off x="196935" y="763600"/>
            <a:ext cx="20832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Предобработка обращения: очистка конфиденциальных данных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отправкой обращения в языковую модель автоматически удаляются персональные данные (ИНН, счета, </a:t>
            </a:r>
            <a:r>
              <a:rPr lang="ru-R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др.).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Используются регулярные выражения для замены чувствительных фрагментов на маркеры (например: ИНН 7707083893 → ИНН [удалено]).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гарантирует защиту данных и соответствие требованиям безопасности.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95BDB55-0546-8004-5C08-F5A404947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2081863"/>
            <a:ext cx="1730856" cy="107006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03DD0A9-2C08-6578-74B3-B7FB09EC4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850" y="2089772"/>
            <a:ext cx="2186784" cy="10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54654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308FEA-ABCE-1622-918B-F759E8134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095FB7-3AEE-4CBB-10B3-2C42ECDAD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Реализация программных модулей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79ABA82-5615-3E00-C65D-045BC5D06F5C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7747C1C-2EA7-01A7-9B15-9977D3F55443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EBB88F-AB01-E5AA-7AA7-64D24D8A2BD8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BA5D6-F359-E82C-8F48-DA99205AEEDF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F48CE6F-DF7E-DB35-BB99-5EAC3F3F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3" y="793959"/>
            <a:ext cx="2057400" cy="1235747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F208BACA-47B3-31C7-0E82-51BF9918C732}"/>
              </a:ext>
            </a:extLst>
          </p:cNvPr>
          <p:cNvSpPr/>
          <p:nvPr/>
        </p:nvSpPr>
        <p:spPr>
          <a:xfrm>
            <a:off x="3676650" y="1744473"/>
            <a:ext cx="304800" cy="28523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673A3-895E-CED8-D0FE-26698F730646}"/>
              </a:ext>
            </a:extLst>
          </p:cNvPr>
          <p:cNvSpPr txBox="1"/>
          <p:nvPr/>
        </p:nvSpPr>
        <p:spPr>
          <a:xfrm>
            <a:off x="196935" y="763600"/>
            <a:ext cx="2083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очистки обращения от конфиденциальных данных формируется </a:t>
            </a:r>
            <a:r>
              <a:rPr lang="ru-R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текстовый </a:t>
            </a:r>
            <a:r>
              <a:rPr lang="ru-R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содержащий четкие инструкции для языковой модели.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AB8632-3431-DBE2-4E1C-EC1C1C9F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1248997"/>
            <a:ext cx="1955715" cy="190197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513B0400-CEE4-F6FE-76A3-864FE4AB0D5B}"/>
              </a:ext>
            </a:extLst>
          </p:cNvPr>
          <p:cNvSpPr txBox="1">
            <a:spLocks/>
          </p:cNvSpPr>
          <p:nvPr/>
        </p:nvSpPr>
        <p:spPr>
          <a:xfrm>
            <a:off x="400050" y="3125211"/>
            <a:ext cx="1592396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ru-RU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700" kern="0" spc="-40" dirty="0" err="1">
                <a:latin typeface="Arial" panose="020B0604020202020204" pitchFamily="34" charset="0"/>
                <a:cs typeface="Arial" panose="020B0604020202020204" pitchFamily="34" charset="0"/>
              </a:rPr>
              <a:t>Промпт</a:t>
            </a:r>
            <a:r>
              <a:rPr lang="ru-RU" sz="700" kern="0" spc="-40" dirty="0">
                <a:latin typeface="Arial" panose="020B0604020202020204" pitchFamily="34" charset="0"/>
                <a:cs typeface="Arial" panose="020B0604020202020204" pitchFamily="34" charset="0"/>
              </a:rPr>
              <a:t> к большой языковой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2904357868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693AA7-9674-E4B9-97D6-AA3DFCF4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5F971C-0F73-5A1C-A4E6-04ABF2CAB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Реализация программных модулей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C8376E68-52C3-7459-3D03-1BCEF04CA0FD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230EACA-3300-5094-79EA-5A29A4FDB27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8A7427-DE85-B569-3A51-FDACB685DDCC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BE6975-BFB6-C6CB-8046-04D68396708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0524826-B419-D4D0-3311-930D980B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763" y="793959"/>
            <a:ext cx="2057400" cy="1235747"/>
          </a:xfrm>
          <a:prstGeom prst="rect">
            <a:avLst/>
          </a:prstGeom>
        </p:spPr>
      </p:pic>
      <p:sp>
        <p:nvSpPr>
          <p:cNvPr id="19" name="Овал 18">
            <a:extLst>
              <a:ext uri="{FF2B5EF4-FFF2-40B4-BE49-F238E27FC236}">
                <a16:creationId xmlns:a16="http://schemas.microsoft.com/office/drawing/2014/main" id="{C5DA13BB-85CB-48E8-3B65-F9E488728993}"/>
              </a:ext>
            </a:extLst>
          </p:cNvPr>
          <p:cNvSpPr/>
          <p:nvPr/>
        </p:nvSpPr>
        <p:spPr>
          <a:xfrm>
            <a:off x="3067050" y="1465734"/>
            <a:ext cx="762000" cy="457200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F09FD-F7CE-F082-67A9-7D9B4366C32C}"/>
              </a:ext>
            </a:extLst>
          </p:cNvPr>
          <p:cNvSpPr txBox="1"/>
          <p:nvPr/>
        </p:nvSpPr>
        <p:spPr>
          <a:xfrm>
            <a:off x="196935" y="763600"/>
            <a:ext cx="2083273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получения ответа от языковой модели система автоматически анализирует результат: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все необходимые элементы в баг-репорте присутствуют</a:t>
            </a:r>
          </a:p>
          <a:p>
            <a:pPr marL="268288" lvl="1" indent="-88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переводится в рабочий статус</a:t>
            </a:r>
          </a:p>
          <a:p>
            <a:pPr marL="268288" lvl="1" indent="-88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данные структурируются и сохраняются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отчёт неполный</a:t>
            </a:r>
          </a:p>
          <a:p>
            <a:pPr marL="268288" lvl="1" indent="-88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формируется комментарий с просьбой уточнить недостающую информацию</a:t>
            </a:r>
          </a:p>
          <a:p>
            <a:pPr marL="268288" lvl="1" indent="-88900" algn="just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переводится в статус «Передано на уточнение»</a:t>
            </a:r>
          </a:p>
          <a:p>
            <a:pPr algn="just">
              <a:spcAft>
                <a:spcPts val="600"/>
              </a:spcAft>
            </a:pPr>
            <a:r>
              <a: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Таким образом, реализована автоматическая обработка с возможностью привлечения оператора при необходимости.</a:t>
            </a:r>
          </a:p>
        </p:txBody>
      </p:sp>
    </p:spTree>
    <p:extLst>
      <p:ext uri="{BB962C8B-B14F-4D97-AF65-F5344CB8AC3E}">
        <p14:creationId xmlns:p14="http://schemas.microsoft.com/office/powerpoint/2010/main" val="35532882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01C50C-D378-026B-9AFB-59F83B130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D34922-2DB2-0549-1B4F-01A6E3664F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Место программного решения в компании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A28D9BA5-BFE9-1BA4-6A8D-E89112EB6C4A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03FE1C5-5246-DB3B-9812-D83EB107566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D9B0CB-6790-6DDE-2E78-22605A271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814773"/>
            <a:ext cx="2182581" cy="14190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E456A9C-0F62-2213-E21B-C0B9C16F0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626" y="1606779"/>
            <a:ext cx="2152650" cy="1579888"/>
          </a:xfrm>
          <a:prstGeom prst="rect">
            <a:avLst/>
          </a:prstGeom>
        </p:spPr>
      </p:pic>
      <p:sp>
        <p:nvSpPr>
          <p:cNvPr id="12" name="Google Shape;131;p21">
            <a:extLst>
              <a:ext uri="{FF2B5EF4-FFF2-40B4-BE49-F238E27FC236}">
                <a16:creationId xmlns:a16="http://schemas.microsoft.com/office/drawing/2014/main" id="{AD5AEA8D-769F-4B9F-EF48-B893CA2D68AE}"/>
              </a:ext>
            </a:extLst>
          </p:cNvPr>
          <p:cNvSpPr txBox="1"/>
          <p:nvPr/>
        </p:nvSpPr>
        <p:spPr>
          <a:xfrm>
            <a:off x="247650" y="2035175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 внедрения</a:t>
            </a:r>
            <a:endParaRPr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Google Shape;131;p21">
            <a:extLst>
              <a:ext uri="{FF2B5EF4-FFF2-40B4-BE49-F238E27FC236}">
                <a16:creationId xmlns:a16="http://schemas.microsoft.com/office/drawing/2014/main" id="{4509A060-B6C4-61E1-0D69-CE5636215194}"/>
              </a:ext>
            </a:extLst>
          </p:cNvPr>
          <p:cNvSpPr txBox="1"/>
          <p:nvPr/>
        </p:nvSpPr>
        <p:spPr>
          <a:xfrm>
            <a:off x="2381250" y="2990087"/>
            <a:ext cx="191209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внедрения</a:t>
            </a:r>
            <a:endParaRPr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51ADB2C-C021-D5F4-731A-2388C87ACBBE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B0E759-AFD6-3868-0904-18FDC872F105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559078794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D76F62-C5A6-E032-4D55-73B2E3AE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8EBDE7-A148-BE73-D451-209B3F347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Баг-репорт №1 для тестирования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7CB70D36-A31A-C33A-CF4A-6DA93C6BF07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44AF17D-6B24-B52E-B99A-F4FA337EEECF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5F5838-CD8A-B0F4-134D-FE445970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8" y="895075"/>
            <a:ext cx="3441382" cy="11346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00DC4C-836B-100E-B27D-B8C4E7015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1797612"/>
            <a:ext cx="1615440" cy="140790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8E4D040-06C0-3FFA-94DC-8928F3C0620D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7162D-D65A-328F-CFD3-6E05C72FB735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60743488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C8125C-B6D4-6DB5-3C16-4488454B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C06A32-8669-73F3-0693-A0F535551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145022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Результаты работы моделей с баг-репортом №1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FFDF15FC-DE88-4A9C-F9E7-A43E48E6D85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17C557B-09E3-E847-941C-0B2B64C72179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453B22-0F13-9168-0FD9-4626BF37C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708" y="895380"/>
            <a:ext cx="2762250" cy="5301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9EB251-E9B5-B0C3-D34A-232255E8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6"/>
          <a:stretch>
            <a:fillRect/>
          </a:stretch>
        </p:blipFill>
        <p:spPr>
          <a:xfrm>
            <a:off x="1591454" y="1501775"/>
            <a:ext cx="2750503" cy="99730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993BE0F-A9BC-5746-1019-74283BEB6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86051"/>
            <a:ext cx="2750503" cy="51592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C4CBAD0-D072-B37D-EBA2-4120128F4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15A340-CAE6-3A02-FAE1-3D5D82BCFAEC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45F104-72FC-2C3F-5D0D-8ACB9077D372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48279078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B759C7-4CE6-12D0-512D-EB0F33F6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F222C1-428C-36F1-2542-D09A5C7A2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Баг-репорт №2 для тестирования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E027AF7-50B8-5B42-A9D9-FE23D81C79DC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3C3A1BB-E214-794E-EDC8-11083F87C39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998B12-2D69-B677-6996-675CB404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1" y="1101280"/>
            <a:ext cx="3402712" cy="166587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D661BD1-468E-98FD-7EB4-1950CE1E1BCE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91854-516B-058C-0E12-8BE743901656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15008971"/>
      </p:ext>
    </p:extLst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0F2FBD-1846-F923-10E3-25754BA95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4E092E-3C11-4D1B-A8BE-3392118EB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Результаты работы моделей с баг-репортом №2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DB8BA16-7AEB-EAC3-7E73-8B686497A8A7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19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5AB94A3C-0F53-C3F3-E438-EDE84A1A6AB1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74C5AD-85BE-48D3-5C28-7DBC13C2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47" y="845695"/>
            <a:ext cx="2730010" cy="7358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E1B73E5-3989-CBDC-8240-A757BD12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070" y="1847590"/>
            <a:ext cx="2730010" cy="5131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1FC0137-1AE6-F410-54C2-1E6AF3651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947" y="2598812"/>
            <a:ext cx="2730010" cy="5065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103D441-4BFE-4733-165D-0C0B652B3E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892957"/>
            <a:ext cx="1066800" cy="217986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2B3BCB-4D43-7278-D729-D604B41A6CB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720B-275E-409B-DFAD-3C60537F1BE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421718920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5653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41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Цель работы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– разработать программное решение для автоматизации обработки отчётов об ошибках (баг-репортов) в программном обеспечении (ПО) с использованием современных крупных языковых моделей и анализа их эффективности для оптимизации процессов технической поддержки.</a:t>
            </a:r>
          </a:p>
          <a:p>
            <a:pPr marL="0" lvl="0" indent="0" algn="just" rtl="0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ru-RU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адачи: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Исследовать и описать структуру баг-репортов, выделить основные компоненты, необходимые для эффективного анализа обращений.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Выполнить сравнительный анализ современных крупных языковых моделей (GPT-4,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Claude,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Grok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) с целью выбора наиболее подходящей.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архитектуру и программную реализацию автоматизирующей программы-прослойки (АПП), интегрированной с системой </a:t>
            </a:r>
            <a:r>
              <a:rPr lang="ru-RU" sz="800" dirty="0" err="1">
                <a:latin typeface="Arial" panose="020B0604020202020204" pitchFamily="34" charset="0"/>
                <a:cs typeface="Arial" panose="020B0604020202020204" pitchFamily="34" charset="0"/>
              </a:rPr>
              <a:t>Intradesc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и отладку программного решения на реальных обращениях.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Проанализировать результаты тестирования, оценить стоимость и практическую применимость разработанного решения.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C958E9-E903-3680-4AE9-664D62BC2DAD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65A73-0844-1C7F-84A1-5D39C862CBC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D75331-71F0-AEEF-FDEE-FA840CC9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C66010-2FCE-734D-40D2-6FD4C251EA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Оценка результатов анализа ответов моделей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3A410AA-11B0-0277-2649-7066BDE6BFF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20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F5296EE-46BC-C948-BB79-D4BABB652FE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4DDD7A-5286-E164-33AB-68872368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0" y="892175"/>
            <a:ext cx="2972860" cy="212975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5D35B01-C1A0-7EE0-6821-9FE578413FCE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1B9E7-388A-0F76-61F6-5C30E3B2891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636815509"/>
      </p:ext>
    </p:extLst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68FFB5-E00E-E56F-19EF-769B225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3D556A0-5E97-DE92-C8C4-2F3B0858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16551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Оценка стоимости использования моделей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E6BFEDF3-B724-9FD4-D850-D30EFDA964C3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21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519D902-4B86-C628-5190-A8B4416ED57A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676C90-BAE4-690C-3776-95DDD0B9E1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6"/>
          <a:stretch/>
        </p:blipFill>
        <p:spPr bwMode="auto">
          <a:xfrm>
            <a:off x="1102361" y="1797718"/>
            <a:ext cx="2416356" cy="1498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D03E30-2D1C-CF50-498D-554FDF285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823" y="821284"/>
            <a:ext cx="2298487" cy="101754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C55E984-A69A-16CB-4D81-75B44691E41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29DF1-B450-C4C7-2A52-4D1D7E518909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709900023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22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1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Разработано решение для автоматизации обработки баг-репортов с применением LLM, интегрированное с системой </a:t>
            </a:r>
            <a:r>
              <a:rPr lang="ru-RU" sz="900" dirty="0" err="1">
                <a:latin typeface="Arial" panose="020B0604020202020204" pitchFamily="34" charset="0"/>
                <a:cs typeface="Arial" panose="020B0604020202020204" pitchFamily="34" charset="0"/>
              </a:rPr>
              <a:t>Intradesk</a:t>
            </a: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1450" indent="-1714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Проведён сравнительный анализ моделей GPT-4, </a:t>
            </a:r>
            <a:r>
              <a:rPr lang="ru-RU" sz="900" dirty="0" err="1">
                <a:latin typeface="Arial" panose="020B0604020202020204" pitchFamily="34" charset="0"/>
                <a:cs typeface="Arial" panose="020B0604020202020204" pitchFamily="34" charset="0"/>
              </a:rPr>
              <a:t>Claude</a:t>
            </a: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900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900" dirty="0" err="1">
                <a:latin typeface="Arial" panose="020B0604020202020204" pitchFamily="34" charset="0"/>
                <a:cs typeface="Arial" panose="020B0604020202020204" pitchFamily="34" charset="0"/>
              </a:rPr>
              <a:t>Grok</a:t>
            </a: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 – выбрана наиболее эффективная по соотношению точности и стоимости.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Подтверждена практическая применимость решения: снижение ручной нагрузки и ускорение обработки заявок в технической поддержке.</a:t>
            </a:r>
            <a:endParaRPr lang="ru-R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0287470-9AC8-88C4-F9CE-38A5A11F796A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Выводы</a:t>
            </a:r>
            <a:endParaRPr lang="ru-RU" sz="1200" kern="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1E3E75-14D2-54A8-1061-54EE14FAD770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05253-4D65-B1BE-2EE6-40EB3E30AAC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9259000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AAFEBF-1A8D-8B40-CC64-630CE23E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B9F356-086E-7887-8394-3CB4C1F82B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174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C</a:t>
            </a:r>
            <a:r>
              <a:rPr lang="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труктур</a:t>
            </a: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а</a:t>
            </a:r>
            <a:r>
              <a:rPr lang="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 баг-репорта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30F5CDC8-AE60-6277-CACA-71BF20F03C46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30480F2-541A-7285-0E62-EE390467353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F962B9C-174C-F773-5BC1-30E8F8B44EE7}"/>
              </a:ext>
            </a:extLst>
          </p:cNvPr>
          <p:cNvSpPr txBox="1"/>
          <p:nvPr/>
        </p:nvSpPr>
        <p:spPr>
          <a:xfrm>
            <a:off x="196936" y="762366"/>
            <a:ext cx="264151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buNone/>
            </a:pP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Баг-репорт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представляет собой структурированную форму данных, используемую для фиксации и документирования информации об обнаруженных дефектах или ошибках в ПО.</a:t>
            </a:r>
            <a:b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Полная структура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баг-репорта необходима для эффективного устранения ошибок:</a:t>
            </a:r>
          </a:p>
          <a:p>
            <a:pPr marL="171450" lvl="0" indent="-1714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Позволяет точно воспроизвести проблему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Обеспечивает полноту данных для анализа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Минимизирует коммуникационные потери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Ускоряет исправление недочетов </a:t>
            </a:r>
            <a:b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и тестирование ПО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459E66-1BB5-D2F9-C2A0-D3AF6756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069" y="790098"/>
            <a:ext cx="1657094" cy="2162153"/>
          </a:xfrm>
          <a:prstGeom prst="rect">
            <a:avLst/>
          </a:prstGeom>
        </p:spPr>
      </p:pic>
      <p:sp>
        <p:nvSpPr>
          <p:cNvPr id="11" name="object 2">
            <a:extLst>
              <a:ext uri="{FF2B5EF4-FFF2-40B4-BE49-F238E27FC236}">
                <a16:creationId xmlns:a16="http://schemas.microsoft.com/office/drawing/2014/main" id="{5F767AF5-E220-E3BB-543D-F23C22481E24}"/>
              </a:ext>
            </a:extLst>
          </p:cNvPr>
          <p:cNvSpPr txBox="1">
            <a:spLocks/>
          </p:cNvSpPr>
          <p:nvPr/>
        </p:nvSpPr>
        <p:spPr>
          <a:xfrm>
            <a:off x="2898816" y="2949213"/>
            <a:ext cx="1371600" cy="13465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ru-RU" sz="800" kern="0" spc="-40" dirty="0">
                <a:latin typeface="Arial" panose="020B0604020202020204" pitchFamily="34" charset="0"/>
                <a:cs typeface="Arial" panose="020B0604020202020204" pitchFamily="34" charset="0"/>
              </a:rPr>
              <a:t> Структура баг-репорта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69973D-8B57-D0CB-7E0B-0E58A490493C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B494DA-C4AC-9316-7346-D46F1F7F8C18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0062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453003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Проблемы обработки баг-репортов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600"/>
              </a:spcAft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Существующие системы обработки обращений сталкиваются со следующими наиболее типичными 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затруднениями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Рост количества пользовательских баг-репортов в крупных системах.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Низкое качество некоторых баг-репортов:</a:t>
            </a:r>
          </a:p>
          <a:p>
            <a:pPr marL="628650" lvl="1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неполное описание возникшей проблемы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628650" lvl="1" indent="-1714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ключевой информации.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Ручная проверка полноты обращений, а также уточнение информации занимает значительное время и ресурсы службы поддержки.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23FD82-54A9-4B1F-1A26-C8C65129B78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актуальность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043F254-3CDC-8682-86DE-D207022F62A6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Arial Black" panose="020B0A04020102020204" pitchFamily="34" charset="0"/>
                <a:cs typeface="Times New Roman" panose="02020603050405020304" pitchFamily="18" charset="0"/>
              </a:rPr>
              <a:t>Актуальность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 современных условиях развития технологий открываются 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новые возможности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для повышения эффективности обработки баг-репортов: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Развитие больших языковых моделей (LLM) открывает возможности смыслового анализа текстов.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Применение LLM позволяет автоматически выявлять недостающие ключевые элементы обращения и формулировать уточняющие комментарии.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Актуально в условиях необходимости повышения эффективности поддержки и сокращения времени обработки заявок.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94537-2588-ECFB-B4B7-5B2474B698E5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Проблемы и актуальность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E2E1BA-AFF0-A85D-9BEC-CC40676ECC19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7B8F15-02C3-2475-840E-7D7AE3EC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10D33-870B-1932-BA1C-3015C404E3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860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Arial Black" panose="020B0A04020102020204" pitchFamily="34" charset="0"/>
                <a:cs typeface="Times New Roman" panose="02020603050405020304" pitchFamily="18" charset="0"/>
              </a:rPr>
              <a:t>Большие языковые модели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06F2439D-8BDB-2055-FC7D-0DF30778434B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F36D115-4BED-7639-BF10-CC5ECD26BF77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E95DCE-6435-873B-59F8-381D08FF298C}"/>
              </a:ext>
            </a:extLst>
          </p:cNvPr>
          <p:cNvSpPr txBox="1"/>
          <p:nvPr/>
        </p:nvSpPr>
        <p:spPr>
          <a:xfrm>
            <a:off x="196936" y="763600"/>
            <a:ext cx="4216227" cy="2180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Большая</a:t>
            </a:r>
            <a:r>
              <a:rPr lang="ru-RU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языковая модель 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(англ. </a:t>
            </a:r>
            <a:r>
              <a:rPr lang="ru-R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Language Model, LLM) – это тип искусственного интеллекта, основанный на нейронных сетях, обученных на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огромных объемах текстовых данных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 целью обработки, понимания и генерации текстов на естественном языке.</a:t>
            </a:r>
          </a:p>
          <a:p>
            <a:pPr marL="0" lvl="0" indent="0" algn="just" rtl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Ключевые характеристики LLM: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ольшое число параметров (от сотен миллионов до триллионов), обеспечивающее высокий уровень обобщения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Обучение на разнообразных источниках естественного языка, включая документы, диалоги, код, статьи и др.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Способность выполнять широкий круг задач: генерация текста, перевод, логический вывод, анализ структуры, семантический поиск, ответы на вопросы и др.</a:t>
            </a:r>
          </a:p>
          <a:p>
            <a:pPr lvl="0" algn="just" rtl="0">
              <a:spcBef>
                <a:spcPts val="0"/>
              </a:spcBef>
              <a:spcAft>
                <a:spcPts val="600"/>
              </a:spcAft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данной работе использованы модели</a:t>
            </a:r>
            <a:r>
              <a: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GPT-4, </a:t>
            </a:r>
            <a:r>
              <a:rPr lang="ru-R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Claude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Grok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F7C61-FBD5-E847-6E22-2B0492B8943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3757D9-1A63-0EA7-B450-04C6608B6C0E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2067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Большие языковые модели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Используемые </a:t>
            </a: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 – это современные LLM, обученные на огромных объемах текстовых данных.</a:t>
            </a: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Обладают высоким уровнем контекстного понимания и логического анализа.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Подходят для задач семантической интерпретации и выявления неполноты в пользовательских баг-репортов.</a:t>
            </a:r>
          </a:p>
          <a:p>
            <a:pPr lvl="0" algn="just" rtl="0">
              <a:spcBef>
                <a:spcPts val="0"/>
              </a:spcBef>
              <a:spcAft>
                <a:spcPts val="1000"/>
              </a:spcAft>
            </a:pP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Выбраны для исследования как одни из 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наиболее продвинутых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востребованных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на рынке LLM.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7C77CA0-A422-2F1B-38BE-1C71354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120775"/>
            <a:ext cx="2609746" cy="1219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B683B8-9D9B-222D-1A56-642EFC7A2A0A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726AA3-9A4D-CA61-EA31-790F0C7559EC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05E4AAF-A9C5-92F4-CA55-2C1FD693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45C380E-191E-7E6A-BCEE-18E2F01DB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9369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Arial Black" panose="020B0A04020102020204" pitchFamily="34" charset="0"/>
                <a:cs typeface="Times New Roman" panose="02020603050405020304" pitchFamily="18" charset="0"/>
              </a:rPr>
              <a:t>Сравнение по характеристикам и метрикам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9A9AE35C-29E0-B0D6-696F-D7A3076B4AA8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6F4C5D6-3960-F5D1-356D-3227EC88E2EC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7231285E-1B7F-BD43-A5D1-B266AC73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690733"/>
              </p:ext>
            </p:extLst>
          </p:nvPr>
        </p:nvGraphicFramePr>
        <p:xfrm>
          <a:off x="95250" y="889759"/>
          <a:ext cx="4419602" cy="2315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82">
                  <a:extLst>
                    <a:ext uri="{9D8B030D-6E8A-4147-A177-3AD203B41FA5}">
                      <a16:colId xmlns:a16="http://schemas.microsoft.com/office/drawing/2014/main" val="117651496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4188956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02708552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150488297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20941756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1985377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13738965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2927536743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568623884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1969806959"/>
                    </a:ext>
                  </a:extLst>
                </a:gridCol>
                <a:gridCol w="401782">
                  <a:extLst>
                    <a:ext uri="{9D8B030D-6E8A-4147-A177-3AD203B41FA5}">
                      <a16:colId xmlns:a16="http://schemas.microsoft.com/office/drawing/2014/main" val="3799272445"/>
                    </a:ext>
                  </a:extLst>
                </a:gridCol>
              </a:tblGrid>
              <a:tr h="698528"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Модель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Архитектура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Параметры</a:t>
                      </a:r>
                    </a:p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(оценка)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Контекст</a:t>
                      </a:r>
                    </a:p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(токенов)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MMLU</a:t>
                      </a:r>
                    </a:p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знания,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HumanEval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код,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GSM8K</a:t>
                      </a:r>
                    </a:p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матем., %)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Творческие</a:t>
                      </a:r>
                    </a:p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задачи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Эмоциональный</a:t>
                      </a:r>
                    </a:p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интеллект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Доступность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</a:p>
                    <a:p>
                      <a:pPr algn="ctr"/>
                      <a:r>
                        <a:rPr lang="ru-RU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локально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358924833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GPT-4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Transformer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~1-1.5 </a:t>
                      </a: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трлн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32.768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~92%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~85%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~90%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Очень высоко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Нейтрально-вежливый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63096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Claude</a:t>
                      </a:r>
                      <a:endParaRPr lang="ru-RU" sz="5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Dense Transformer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~100 </a:t>
                      </a: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100.000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~90%+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~83%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n/a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Очень высоко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Эмпатичный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821415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DeepSeek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Mixture-of- experts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671 млрд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~32</a:t>
                      </a: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~90.8%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~85%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~90.2%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Умеренно (фактичность)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Сухой и прямой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Подписка</a:t>
                      </a:r>
                    </a:p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</a:t>
                      </a:r>
                    </a:p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</a:t>
                      </a: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(DeepSeek-R1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7821146"/>
                  </a:ext>
                </a:extLst>
              </a:tr>
              <a:tr h="404306"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Grok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Mixture-of- experts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трлн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 128.000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~92.7%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~86.5%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~89.3%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Высоко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Вежливый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Подписка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Частично (</a:t>
                      </a:r>
                      <a:r>
                        <a:rPr 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Grok-1)</a:t>
                      </a:r>
                      <a:endParaRPr lang="ru-RU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4653333"/>
                  </a:ext>
                </a:extLst>
              </a:tr>
            </a:tbl>
          </a:graphicData>
        </a:graphic>
      </p:graphicFrame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77DAC9E-45E0-4485-2C72-0ECA8E324724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ABC50-BB35-488C-1827-56AF4FB75D6E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4242036603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Архитектура программного решения</a:t>
            </a:r>
            <a:endParaRPr sz="1200" spc="-4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659ADA5-C506-749C-9868-65F49B2CC69C}"/>
              </a:ext>
            </a:extLst>
          </p:cNvPr>
          <p:cNvSpPr/>
          <p:nvPr/>
        </p:nvSpPr>
        <p:spPr>
          <a:xfrm>
            <a:off x="-20944" y="3295813"/>
            <a:ext cx="4642023" cy="1846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Автоматизация обработки отчётов об ошибках в программном обеспечении с помощью больших языковых моделей</a:t>
            </a:r>
            <a:endParaRPr lang="ru-RU" sz="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1169B-B373-512B-7BAD-833F65C8991A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Структура баг-репорта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Проблемы и актуальность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Программная реализация и тестирование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результатов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Заключение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198E6A-D308-06EA-DD5C-0C488839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872394"/>
            <a:ext cx="3676650" cy="224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29776</TotalTime>
  <Words>1858</Words>
  <Application>Microsoft Office PowerPoint</Application>
  <PresentationFormat>Произвольный</PresentationFormat>
  <Paragraphs>254</Paragraphs>
  <Slides>22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Arial Black</vt:lpstr>
      <vt:lpstr>Calibri</vt:lpstr>
      <vt:lpstr>Courier New</vt:lpstr>
      <vt:lpstr>Tahoma</vt:lpstr>
      <vt:lpstr>Times New Roman</vt:lpstr>
      <vt:lpstr>Verdana</vt:lpstr>
      <vt:lpstr>Wingdings</vt:lpstr>
      <vt:lpstr>Office Theme</vt:lpstr>
      <vt:lpstr>Автоматизация обработки отчётов об ошибках в программном обеспечении с помощью больших языковых моделей</vt:lpstr>
      <vt:lpstr>Постановка задачи</vt:lpstr>
      <vt:lpstr>Cтруктура баг-репорта</vt:lpstr>
      <vt:lpstr>Проблемы обработки баг-репортов</vt:lpstr>
      <vt:lpstr>Актуальность</vt:lpstr>
      <vt:lpstr>Большие языковые модели</vt:lpstr>
      <vt:lpstr>Большие языковые модели</vt:lpstr>
      <vt:lpstr>Сравнение по характеристикам и метрикам</vt:lpstr>
      <vt:lpstr>Архитектура программного решения</vt:lpstr>
      <vt:lpstr>Реализация программных модулей</vt:lpstr>
      <vt:lpstr>Реализация программных модулей</vt:lpstr>
      <vt:lpstr>Реализация программных модулей</vt:lpstr>
      <vt:lpstr>Реализация программных модулей</vt:lpstr>
      <vt:lpstr>Реализация программных модулей</vt:lpstr>
      <vt:lpstr>Место программного решения в компании</vt:lpstr>
      <vt:lpstr>Баг-репорт №1 для тестирования</vt:lpstr>
      <vt:lpstr>Результаты работы моделей с баг-репортом №1</vt:lpstr>
      <vt:lpstr>Баг-репорт №2 для тестирования</vt:lpstr>
      <vt:lpstr>Результаты работы моделей с баг-репортом №2</vt:lpstr>
      <vt:lpstr>Оценка результатов анализа ответов моделей</vt:lpstr>
      <vt:lpstr>Оценка стоимости использования моделей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Никита Гунько</cp:lastModifiedBy>
  <cp:revision>348</cp:revision>
  <cp:lastPrinted>2023-06-04T12:49:29Z</cp:lastPrinted>
  <dcterms:created xsi:type="dcterms:W3CDTF">2022-05-21T19:07:15Z</dcterms:created>
  <dcterms:modified xsi:type="dcterms:W3CDTF">2025-06-08T21:02:46Z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