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307" r:id="rId3"/>
    <p:sldId id="297" r:id="rId4"/>
    <p:sldId id="294" r:id="rId5"/>
    <p:sldId id="295" r:id="rId6"/>
    <p:sldId id="268" r:id="rId7"/>
    <p:sldId id="293" r:id="rId8"/>
    <p:sldId id="273" r:id="rId9"/>
    <p:sldId id="274" r:id="rId10"/>
    <p:sldId id="296" r:id="rId11"/>
    <p:sldId id="302" r:id="rId12"/>
    <p:sldId id="275" r:id="rId13"/>
    <p:sldId id="260" r:id="rId14"/>
    <p:sldId id="261" r:id="rId15"/>
    <p:sldId id="262" r:id="rId16"/>
    <p:sldId id="263" r:id="rId17"/>
    <p:sldId id="279" r:id="rId18"/>
    <p:sldId id="285" r:id="rId19"/>
    <p:sldId id="280" r:id="rId20"/>
    <p:sldId id="287" r:id="rId21"/>
    <p:sldId id="265" r:id="rId22"/>
    <p:sldId id="288" r:id="rId23"/>
    <p:sldId id="281" r:id="rId24"/>
    <p:sldId id="289" r:id="rId25"/>
    <p:sldId id="282" r:id="rId26"/>
    <p:sldId id="283" r:id="rId27"/>
    <p:sldId id="305" r:id="rId28"/>
    <p:sldId id="292" r:id="rId29"/>
    <p:sldId id="290" r:id="rId30"/>
    <p:sldId id="309" r:id="rId31"/>
    <p:sldId id="269" r:id="rId32"/>
    <p:sldId id="306" r:id="rId33"/>
    <p:sldId id="308" r:id="rId34"/>
    <p:sldId id="286" r:id="rId35"/>
    <p:sldId id="271" r:id="rId36"/>
    <p:sldId id="299" r:id="rId37"/>
    <p:sldId id="300" r:id="rId38"/>
    <p:sldId id="301" r:id="rId39"/>
    <p:sldId id="304" r:id="rId40"/>
    <p:sldId id="303" r:id="rId41"/>
    <p:sldId id="312" r:id="rId42"/>
    <p:sldId id="311" r:id="rId43"/>
    <p:sldId id="319" r:id="rId44"/>
    <p:sldId id="320" r:id="rId45"/>
    <p:sldId id="321" r:id="rId46"/>
    <p:sldId id="322" r:id="rId47"/>
    <p:sldId id="323" r:id="rId48"/>
    <p:sldId id="313" r:id="rId49"/>
    <p:sldId id="314" r:id="rId50"/>
    <p:sldId id="327" r:id="rId51"/>
    <p:sldId id="328" r:id="rId52"/>
    <p:sldId id="329" r:id="rId53"/>
    <p:sldId id="316" r:id="rId54"/>
    <p:sldId id="317" r:id="rId55"/>
    <p:sldId id="318" r:id="rId56"/>
    <p:sldId id="324" r:id="rId57"/>
    <p:sldId id="33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10.png"/><Relationship Id="rId7" Type="http://schemas.openxmlformats.org/officeDocument/2006/relationships/image" Target="../media/image45.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10.png"/><Relationship Id="rId7" Type="http://schemas.openxmlformats.org/officeDocument/2006/relationships/image" Target="../media/image45.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AAF88-C4C4-4814-B627-B1E6F994D83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232674E-F319-4460-976D-F8A989282421}">
      <dgm:prSet/>
      <dgm:spPr/>
      <dgm:t>
        <a:bodyPr/>
        <a:lstStyle/>
        <a:p>
          <a:r>
            <a:rPr lang="es-MX"/>
            <a:t>La tendencia indica que el costo por poder de procesamiento y capacidad de almacenaje seguirán bajando.</a:t>
          </a:r>
          <a:endParaRPr lang="en-US"/>
        </a:p>
      </dgm:t>
    </dgm:pt>
    <dgm:pt modelId="{F3AB89E6-7997-4A1A-B4BA-C3B70149EFCA}" type="parTrans" cxnId="{ECEF17A5-8186-44BE-BCA0-51BDF5139856}">
      <dgm:prSet/>
      <dgm:spPr/>
      <dgm:t>
        <a:bodyPr/>
        <a:lstStyle/>
        <a:p>
          <a:endParaRPr lang="en-US"/>
        </a:p>
      </dgm:t>
    </dgm:pt>
    <dgm:pt modelId="{B572AEC6-9C3A-4C05-A0F6-F5EC7BA653FB}" type="sibTrans" cxnId="{ECEF17A5-8186-44BE-BCA0-51BDF5139856}">
      <dgm:prSet/>
      <dgm:spPr/>
      <dgm:t>
        <a:bodyPr/>
        <a:lstStyle/>
        <a:p>
          <a:endParaRPr lang="en-US"/>
        </a:p>
      </dgm:t>
    </dgm:pt>
    <dgm:pt modelId="{30AA9B7B-FDEB-4394-B515-0B3EE6FA589F}">
      <dgm:prSet/>
      <dgm:spPr/>
      <dgm:t>
        <a:bodyPr/>
        <a:lstStyle/>
        <a:p>
          <a:r>
            <a:rPr lang="es-MX"/>
            <a:t>Por lo tanto; la tarea que habría tomado horas calcular a mano se puede hacer en microsegundos.</a:t>
          </a:r>
          <a:endParaRPr lang="en-US"/>
        </a:p>
      </dgm:t>
    </dgm:pt>
    <dgm:pt modelId="{10CA2CDF-A61B-43C0-810C-4001EA85FD94}" type="parTrans" cxnId="{1093AC2F-6B3E-48AB-9464-5C7C58BB0B14}">
      <dgm:prSet/>
      <dgm:spPr/>
      <dgm:t>
        <a:bodyPr/>
        <a:lstStyle/>
        <a:p>
          <a:endParaRPr lang="en-US"/>
        </a:p>
      </dgm:t>
    </dgm:pt>
    <dgm:pt modelId="{7410889D-2006-43ED-A1F7-2DA07F4F0250}" type="sibTrans" cxnId="{1093AC2F-6B3E-48AB-9464-5C7C58BB0B14}">
      <dgm:prSet/>
      <dgm:spPr/>
      <dgm:t>
        <a:bodyPr/>
        <a:lstStyle/>
        <a:p>
          <a:endParaRPr lang="en-US"/>
        </a:p>
      </dgm:t>
    </dgm:pt>
    <dgm:pt modelId="{51319254-76AB-4DDB-88EF-4C5647C471C0}">
      <dgm:prSet/>
      <dgm:spPr/>
      <dgm:t>
        <a:bodyPr/>
        <a:lstStyle/>
        <a:p>
          <a:r>
            <a:rPr lang="es-MX" dirty="0"/>
            <a:t>Combinando esto junto con la gran interfaz gráfica que tienen las computadoras modernas; no solo se pueden realizar tareas complejas, sino que sus resultados se puede visualizar de la forma que uno deseé.</a:t>
          </a:r>
          <a:endParaRPr lang="en-US" dirty="0"/>
        </a:p>
      </dgm:t>
    </dgm:pt>
    <dgm:pt modelId="{E3B20532-AE52-437C-B237-19FE435C06BA}" type="parTrans" cxnId="{A7B50905-DC2D-4FB1-A442-2D7310807783}">
      <dgm:prSet/>
      <dgm:spPr/>
      <dgm:t>
        <a:bodyPr/>
        <a:lstStyle/>
        <a:p>
          <a:endParaRPr lang="en-US"/>
        </a:p>
      </dgm:t>
    </dgm:pt>
    <dgm:pt modelId="{28FA7BCE-11FA-4569-8818-ADC191C668A2}" type="sibTrans" cxnId="{A7B50905-DC2D-4FB1-A442-2D7310807783}">
      <dgm:prSet/>
      <dgm:spPr/>
      <dgm:t>
        <a:bodyPr/>
        <a:lstStyle/>
        <a:p>
          <a:endParaRPr lang="en-US"/>
        </a:p>
      </dgm:t>
    </dgm:pt>
    <dgm:pt modelId="{D11CC018-D7C2-42C1-9AB8-68E4E2E7862E}" type="pres">
      <dgm:prSet presAssocID="{D2AAAF88-C4C4-4814-B627-B1E6F994D83C}" presName="root" presStyleCnt="0">
        <dgm:presLayoutVars>
          <dgm:dir/>
          <dgm:resizeHandles val="exact"/>
        </dgm:presLayoutVars>
      </dgm:prSet>
      <dgm:spPr/>
    </dgm:pt>
    <dgm:pt modelId="{3F6EA6F6-7366-49A7-8AD2-95B2EEE024A5}" type="pres">
      <dgm:prSet presAssocID="{4232674E-F319-4460-976D-F8A989282421}" presName="compNode" presStyleCnt="0"/>
      <dgm:spPr/>
    </dgm:pt>
    <dgm:pt modelId="{4210BABA-FC1C-4597-9BB6-7EF6CF9BC020}" type="pres">
      <dgm:prSet presAssocID="{4232674E-F319-4460-976D-F8A989282421}" presName="bgRect" presStyleLbl="bgShp" presStyleIdx="0" presStyleCnt="3"/>
      <dgm:spPr/>
    </dgm:pt>
    <dgm:pt modelId="{41ED277C-D522-4CA6-8B4B-03CD152313CE}" type="pres">
      <dgm:prSet presAssocID="{4232674E-F319-4460-976D-F8A98928242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84FDFDD7-9266-4CD5-BD33-F85031FFC34F}" type="pres">
      <dgm:prSet presAssocID="{4232674E-F319-4460-976D-F8A989282421}" presName="spaceRect" presStyleCnt="0"/>
      <dgm:spPr/>
    </dgm:pt>
    <dgm:pt modelId="{DE796543-B1DD-4DDF-9D25-6792FB916778}" type="pres">
      <dgm:prSet presAssocID="{4232674E-F319-4460-976D-F8A989282421}" presName="parTx" presStyleLbl="revTx" presStyleIdx="0" presStyleCnt="3">
        <dgm:presLayoutVars>
          <dgm:chMax val="0"/>
          <dgm:chPref val="0"/>
        </dgm:presLayoutVars>
      </dgm:prSet>
      <dgm:spPr/>
    </dgm:pt>
    <dgm:pt modelId="{3CC283BE-988A-4B77-8C69-3128989FC920}" type="pres">
      <dgm:prSet presAssocID="{B572AEC6-9C3A-4C05-A0F6-F5EC7BA653FB}" presName="sibTrans" presStyleCnt="0"/>
      <dgm:spPr/>
    </dgm:pt>
    <dgm:pt modelId="{35424936-FE9F-4384-BBCB-8BF23A29038D}" type="pres">
      <dgm:prSet presAssocID="{30AA9B7B-FDEB-4394-B515-0B3EE6FA589F}" presName="compNode" presStyleCnt="0"/>
      <dgm:spPr/>
    </dgm:pt>
    <dgm:pt modelId="{781B5B6E-C431-4E10-A74D-3A0F34617C45}" type="pres">
      <dgm:prSet presAssocID="{30AA9B7B-FDEB-4394-B515-0B3EE6FA589F}" presName="bgRect" presStyleLbl="bgShp" presStyleIdx="1" presStyleCnt="3"/>
      <dgm:spPr/>
    </dgm:pt>
    <dgm:pt modelId="{45FB112F-F0DE-41F9-A883-D78D6EC10345}" type="pres">
      <dgm:prSet presAssocID="{30AA9B7B-FDEB-4394-B515-0B3EE6FA58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1DB77E5E-C65A-486D-87C6-1CF95FF93542}" type="pres">
      <dgm:prSet presAssocID="{30AA9B7B-FDEB-4394-B515-0B3EE6FA589F}" presName="spaceRect" presStyleCnt="0"/>
      <dgm:spPr/>
    </dgm:pt>
    <dgm:pt modelId="{727D0FC9-1D11-4C00-B562-FB8ADFC8C0BB}" type="pres">
      <dgm:prSet presAssocID="{30AA9B7B-FDEB-4394-B515-0B3EE6FA589F}" presName="parTx" presStyleLbl="revTx" presStyleIdx="1" presStyleCnt="3">
        <dgm:presLayoutVars>
          <dgm:chMax val="0"/>
          <dgm:chPref val="0"/>
        </dgm:presLayoutVars>
      </dgm:prSet>
      <dgm:spPr/>
    </dgm:pt>
    <dgm:pt modelId="{71F7CA4D-6B2D-4358-ACF3-A2E46476BA45}" type="pres">
      <dgm:prSet presAssocID="{7410889D-2006-43ED-A1F7-2DA07F4F0250}" presName="sibTrans" presStyleCnt="0"/>
      <dgm:spPr/>
    </dgm:pt>
    <dgm:pt modelId="{33B23136-7C7F-44F5-8616-DCA398A90C0D}" type="pres">
      <dgm:prSet presAssocID="{51319254-76AB-4DDB-88EF-4C5647C471C0}" presName="compNode" presStyleCnt="0"/>
      <dgm:spPr/>
    </dgm:pt>
    <dgm:pt modelId="{3E258675-DEA6-4BA7-9249-8746DF91C79A}" type="pres">
      <dgm:prSet presAssocID="{51319254-76AB-4DDB-88EF-4C5647C471C0}" presName="bgRect" presStyleLbl="bgShp" presStyleIdx="2" presStyleCnt="3"/>
      <dgm:spPr/>
    </dgm:pt>
    <dgm:pt modelId="{E7E128C3-C8CF-44D1-85A0-580D94157DA9}" type="pres">
      <dgm:prSet presAssocID="{51319254-76AB-4DDB-88EF-4C5647C471C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aptop"/>
        </a:ext>
      </dgm:extLst>
    </dgm:pt>
    <dgm:pt modelId="{549B123C-AF47-43C4-9401-631AA897B548}" type="pres">
      <dgm:prSet presAssocID="{51319254-76AB-4DDB-88EF-4C5647C471C0}" presName="spaceRect" presStyleCnt="0"/>
      <dgm:spPr/>
    </dgm:pt>
    <dgm:pt modelId="{721BBED8-5653-4D67-9B51-E1C71F1CAD1B}" type="pres">
      <dgm:prSet presAssocID="{51319254-76AB-4DDB-88EF-4C5647C471C0}" presName="parTx" presStyleLbl="revTx" presStyleIdx="2" presStyleCnt="3">
        <dgm:presLayoutVars>
          <dgm:chMax val="0"/>
          <dgm:chPref val="0"/>
        </dgm:presLayoutVars>
      </dgm:prSet>
      <dgm:spPr/>
    </dgm:pt>
  </dgm:ptLst>
  <dgm:cxnLst>
    <dgm:cxn modelId="{A7B50905-DC2D-4FB1-A442-2D7310807783}" srcId="{D2AAAF88-C4C4-4814-B627-B1E6F994D83C}" destId="{51319254-76AB-4DDB-88EF-4C5647C471C0}" srcOrd="2" destOrd="0" parTransId="{E3B20532-AE52-437C-B237-19FE435C06BA}" sibTransId="{28FA7BCE-11FA-4569-8818-ADC191C668A2}"/>
    <dgm:cxn modelId="{1093AC2F-6B3E-48AB-9464-5C7C58BB0B14}" srcId="{D2AAAF88-C4C4-4814-B627-B1E6F994D83C}" destId="{30AA9B7B-FDEB-4394-B515-0B3EE6FA589F}" srcOrd="1" destOrd="0" parTransId="{10CA2CDF-A61B-43C0-810C-4001EA85FD94}" sibTransId="{7410889D-2006-43ED-A1F7-2DA07F4F0250}"/>
    <dgm:cxn modelId="{2D48C74C-E9DB-4E5B-8F2E-B5C90B1AB69F}" type="presOf" srcId="{4232674E-F319-4460-976D-F8A989282421}" destId="{DE796543-B1DD-4DDF-9D25-6792FB916778}" srcOrd="0" destOrd="0" presId="urn:microsoft.com/office/officeart/2018/2/layout/IconVerticalSolidList"/>
    <dgm:cxn modelId="{ECEF17A5-8186-44BE-BCA0-51BDF5139856}" srcId="{D2AAAF88-C4C4-4814-B627-B1E6F994D83C}" destId="{4232674E-F319-4460-976D-F8A989282421}" srcOrd="0" destOrd="0" parTransId="{F3AB89E6-7997-4A1A-B4BA-C3B70149EFCA}" sibTransId="{B572AEC6-9C3A-4C05-A0F6-F5EC7BA653FB}"/>
    <dgm:cxn modelId="{23B922D0-F058-4EDE-906A-840609C5C417}" type="presOf" srcId="{D2AAAF88-C4C4-4814-B627-B1E6F994D83C}" destId="{D11CC018-D7C2-42C1-9AB8-68E4E2E7862E}" srcOrd="0" destOrd="0" presId="urn:microsoft.com/office/officeart/2018/2/layout/IconVerticalSolidList"/>
    <dgm:cxn modelId="{685E99EA-AA7B-422E-B102-93F54764D1A8}" type="presOf" srcId="{30AA9B7B-FDEB-4394-B515-0B3EE6FA589F}" destId="{727D0FC9-1D11-4C00-B562-FB8ADFC8C0BB}" srcOrd="0" destOrd="0" presId="urn:microsoft.com/office/officeart/2018/2/layout/IconVerticalSolidList"/>
    <dgm:cxn modelId="{7D721AFC-02D5-42BC-B234-0F60710AA689}" type="presOf" srcId="{51319254-76AB-4DDB-88EF-4C5647C471C0}" destId="{721BBED8-5653-4D67-9B51-E1C71F1CAD1B}" srcOrd="0" destOrd="0" presId="urn:microsoft.com/office/officeart/2018/2/layout/IconVerticalSolidList"/>
    <dgm:cxn modelId="{1818B688-51FF-4C9D-BC7D-D9B529F5B690}" type="presParOf" srcId="{D11CC018-D7C2-42C1-9AB8-68E4E2E7862E}" destId="{3F6EA6F6-7366-49A7-8AD2-95B2EEE024A5}" srcOrd="0" destOrd="0" presId="urn:microsoft.com/office/officeart/2018/2/layout/IconVerticalSolidList"/>
    <dgm:cxn modelId="{9A62E90B-37E2-4042-B844-922EE66B6E09}" type="presParOf" srcId="{3F6EA6F6-7366-49A7-8AD2-95B2EEE024A5}" destId="{4210BABA-FC1C-4597-9BB6-7EF6CF9BC020}" srcOrd="0" destOrd="0" presId="urn:microsoft.com/office/officeart/2018/2/layout/IconVerticalSolidList"/>
    <dgm:cxn modelId="{E79B23FA-4B64-4FED-B599-10D9729F6ECC}" type="presParOf" srcId="{3F6EA6F6-7366-49A7-8AD2-95B2EEE024A5}" destId="{41ED277C-D522-4CA6-8B4B-03CD152313CE}" srcOrd="1" destOrd="0" presId="urn:microsoft.com/office/officeart/2018/2/layout/IconVerticalSolidList"/>
    <dgm:cxn modelId="{05904DEA-E786-4806-AFC8-1ACA7569233B}" type="presParOf" srcId="{3F6EA6F6-7366-49A7-8AD2-95B2EEE024A5}" destId="{84FDFDD7-9266-4CD5-BD33-F85031FFC34F}" srcOrd="2" destOrd="0" presId="urn:microsoft.com/office/officeart/2018/2/layout/IconVerticalSolidList"/>
    <dgm:cxn modelId="{2A8C5D2D-4F47-41E6-9A36-2369E3C4C69E}" type="presParOf" srcId="{3F6EA6F6-7366-49A7-8AD2-95B2EEE024A5}" destId="{DE796543-B1DD-4DDF-9D25-6792FB916778}" srcOrd="3" destOrd="0" presId="urn:microsoft.com/office/officeart/2018/2/layout/IconVerticalSolidList"/>
    <dgm:cxn modelId="{4C78BD6B-783A-4358-8FCD-61A2E0966269}" type="presParOf" srcId="{D11CC018-D7C2-42C1-9AB8-68E4E2E7862E}" destId="{3CC283BE-988A-4B77-8C69-3128989FC920}" srcOrd="1" destOrd="0" presId="urn:microsoft.com/office/officeart/2018/2/layout/IconVerticalSolidList"/>
    <dgm:cxn modelId="{57BDA3B9-688D-47D0-BB03-EAFB121ECFB5}" type="presParOf" srcId="{D11CC018-D7C2-42C1-9AB8-68E4E2E7862E}" destId="{35424936-FE9F-4384-BBCB-8BF23A29038D}" srcOrd="2" destOrd="0" presId="urn:microsoft.com/office/officeart/2018/2/layout/IconVerticalSolidList"/>
    <dgm:cxn modelId="{7146DA11-CA37-4534-B1BE-B00D63DD3F68}" type="presParOf" srcId="{35424936-FE9F-4384-BBCB-8BF23A29038D}" destId="{781B5B6E-C431-4E10-A74D-3A0F34617C45}" srcOrd="0" destOrd="0" presId="urn:microsoft.com/office/officeart/2018/2/layout/IconVerticalSolidList"/>
    <dgm:cxn modelId="{A2BC609B-F4DD-4FF1-B54C-FDB507B05FBC}" type="presParOf" srcId="{35424936-FE9F-4384-BBCB-8BF23A29038D}" destId="{45FB112F-F0DE-41F9-A883-D78D6EC10345}" srcOrd="1" destOrd="0" presId="urn:microsoft.com/office/officeart/2018/2/layout/IconVerticalSolidList"/>
    <dgm:cxn modelId="{CF07EF23-F658-489F-94A2-6D0B180475FB}" type="presParOf" srcId="{35424936-FE9F-4384-BBCB-8BF23A29038D}" destId="{1DB77E5E-C65A-486D-87C6-1CF95FF93542}" srcOrd="2" destOrd="0" presId="urn:microsoft.com/office/officeart/2018/2/layout/IconVerticalSolidList"/>
    <dgm:cxn modelId="{C0B6BF82-8D64-4E88-9A6D-1561290AC266}" type="presParOf" srcId="{35424936-FE9F-4384-BBCB-8BF23A29038D}" destId="{727D0FC9-1D11-4C00-B562-FB8ADFC8C0BB}" srcOrd="3" destOrd="0" presId="urn:microsoft.com/office/officeart/2018/2/layout/IconVerticalSolidList"/>
    <dgm:cxn modelId="{63206E3B-4800-47E0-A5BA-D7EA327971E5}" type="presParOf" srcId="{D11CC018-D7C2-42C1-9AB8-68E4E2E7862E}" destId="{71F7CA4D-6B2D-4358-ACF3-A2E46476BA45}" srcOrd="3" destOrd="0" presId="urn:microsoft.com/office/officeart/2018/2/layout/IconVerticalSolidList"/>
    <dgm:cxn modelId="{66CF59C9-720D-4604-9217-120B882C59F7}" type="presParOf" srcId="{D11CC018-D7C2-42C1-9AB8-68E4E2E7862E}" destId="{33B23136-7C7F-44F5-8616-DCA398A90C0D}" srcOrd="4" destOrd="0" presId="urn:microsoft.com/office/officeart/2018/2/layout/IconVerticalSolidList"/>
    <dgm:cxn modelId="{03D38656-2575-4922-8F53-39C169B7CA18}" type="presParOf" srcId="{33B23136-7C7F-44F5-8616-DCA398A90C0D}" destId="{3E258675-DEA6-4BA7-9249-8746DF91C79A}" srcOrd="0" destOrd="0" presId="urn:microsoft.com/office/officeart/2018/2/layout/IconVerticalSolidList"/>
    <dgm:cxn modelId="{131507B4-727E-43B0-89DC-EA439DAF8983}" type="presParOf" srcId="{33B23136-7C7F-44F5-8616-DCA398A90C0D}" destId="{E7E128C3-C8CF-44D1-85A0-580D94157DA9}" srcOrd="1" destOrd="0" presId="urn:microsoft.com/office/officeart/2018/2/layout/IconVerticalSolidList"/>
    <dgm:cxn modelId="{078F92DF-1B92-4312-803E-950DDBED38E6}" type="presParOf" srcId="{33B23136-7C7F-44F5-8616-DCA398A90C0D}" destId="{549B123C-AF47-43C4-9401-631AA897B548}" srcOrd="2" destOrd="0" presId="urn:microsoft.com/office/officeart/2018/2/layout/IconVerticalSolidList"/>
    <dgm:cxn modelId="{497F73FE-DF3F-4A6E-A662-AB856B9A0FDD}" type="presParOf" srcId="{33B23136-7C7F-44F5-8616-DCA398A90C0D}" destId="{721BBED8-5653-4D67-9B51-E1C71F1CAD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86C58C-C864-4EDC-9259-1E4EC9822AC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60B1CBD-2A3A-46CE-93E5-07532900111D}">
      <dgm:prSet/>
      <dgm:spPr/>
      <dgm:t>
        <a:bodyPr/>
        <a:lstStyle/>
        <a:p>
          <a:r>
            <a:rPr lang="es-ES"/>
            <a:t>El conocimiento científico se obtiene mediante </a:t>
          </a:r>
          <a:r>
            <a:rPr lang="es-ES" b="1"/>
            <a:t>observación y experimentación</a:t>
          </a:r>
          <a:r>
            <a:rPr lang="es-ES"/>
            <a:t> en ámbitos específicos. Dicho conocimiento es organizado y clasificado sobre la base de principios explicativos, ya sean de forma teórica o práctica. </a:t>
          </a:r>
          <a:endParaRPr lang="en-US"/>
        </a:p>
      </dgm:t>
    </dgm:pt>
    <dgm:pt modelId="{7150AB0C-AEC9-4312-A56C-E9F6866A54D5}" type="parTrans" cxnId="{A119B45A-1F1B-4A85-A6A0-A406B8D7FCA5}">
      <dgm:prSet/>
      <dgm:spPr/>
      <dgm:t>
        <a:bodyPr/>
        <a:lstStyle/>
        <a:p>
          <a:endParaRPr lang="en-US"/>
        </a:p>
      </dgm:t>
    </dgm:pt>
    <dgm:pt modelId="{5AC5194C-DC25-43FB-9DB7-844C758B0204}" type="sibTrans" cxnId="{A119B45A-1F1B-4A85-A6A0-A406B8D7FCA5}">
      <dgm:prSet/>
      <dgm:spPr/>
      <dgm:t>
        <a:bodyPr/>
        <a:lstStyle/>
        <a:p>
          <a:endParaRPr lang="en-US"/>
        </a:p>
      </dgm:t>
    </dgm:pt>
    <dgm:pt modelId="{2C7F10B2-7E15-42E2-8140-EDC8359AEA26}">
      <dgm:prSet/>
      <dgm:spPr/>
      <dgm:t>
        <a:bodyPr/>
        <a:lstStyle/>
        <a:p>
          <a:r>
            <a:rPr lang="es-ES" dirty="0"/>
            <a:t>​ A partir de estos se generan preguntas y razonamientos, se formulan </a:t>
          </a:r>
          <a:r>
            <a:rPr lang="es-ES" dirty="0" err="1"/>
            <a:t>hipótesis</a:t>
          </a:r>
          <a:r>
            <a:rPr lang="es-ES" dirty="0"/>
            <a:t>, se deducen principios y leyes científicas, y se construyen modelos científicos, teorías científicas y sistemas de conocimientos por medio de un </a:t>
          </a:r>
          <a:r>
            <a:rPr lang="es-ES" b="1" dirty="0"/>
            <a:t>método científico.</a:t>
          </a:r>
          <a:endParaRPr lang="en-US" b="1" dirty="0"/>
        </a:p>
      </dgm:t>
    </dgm:pt>
    <dgm:pt modelId="{9872FC70-FB70-444C-9CEA-AE597305CA4F}" type="parTrans" cxnId="{7C90A66C-6D18-4591-B45A-DD1C9E1D0869}">
      <dgm:prSet/>
      <dgm:spPr/>
      <dgm:t>
        <a:bodyPr/>
        <a:lstStyle/>
        <a:p>
          <a:endParaRPr lang="en-US"/>
        </a:p>
      </dgm:t>
    </dgm:pt>
    <dgm:pt modelId="{8EFA26E1-639A-4C50-A1D3-E0B66FD405E5}" type="sibTrans" cxnId="{7C90A66C-6D18-4591-B45A-DD1C9E1D0869}">
      <dgm:prSet/>
      <dgm:spPr/>
      <dgm:t>
        <a:bodyPr/>
        <a:lstStyle/>
        <a:p>
          <a:endParaRPr lang="en-US"/>
        </a:p>
      </dgm:t>
    </dgm:pt>
    <dgm:pt modelId="{E11747B5-10EE-49CC-A49E-23F103BC1AC1}" type="pres">
      <dgm:prSet presAssocID="{A486C58C-C864-4EDC-9259-1E4EC9822AC7}" presName="root" presStyleCnt="0">
        <dgm:presLayoutVars>
          <dgm:dir/>
          <dgm:resizeHandles val="exact"/>
        </dgm:presLayoutVars>
      </dgm:prSet>
      <dgm:spPr/>
    </dgm:pt>
    <dgm:pt modelId="{79FB1E02-D248-429F-9B34-D09B90B4CE93}" type="pres">
      <dgm:prSet presAssocID="{560B1CBD-2A3A-46CE-93E5-07532900111D}" presName="compNode" presStyleCnt="0"/>
      <dgm:spPr/>
    </dgm:pt>
    <dgm:pt modelId="{B9243837-4101-4790-85CE-5C93AE8F8A74}" type="pres">
      <dgm:prSet presAssocID="{560B1CBD-2A3A-46CE-93E5-07532900111D}" presName="bgRect" presStyleLbl="bgShp" presStyleIdx="0" presStyleCnt="2"/>
      <dgm:spPr/>
    </dgm:pt>
    <dgm:pt modelId="{6A764058-3262-4AF7-90CD-5680BAD1343B}" type="pres">
      <dgm:prSet presAssocID="{560B1CBD-2A3A-46CE-93E5-0753290011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4F8FA3A8-5176-462F-9ED2-F45CB1C12ADC}" type="pres">
      <dgm:prSet presAssocID="{560B1CBD-2A3A-46CE-93E5-07532900111D}" presName="spaceRect" presStyleCnt="0"/>
      <dgm:spPr/>
    </dgm:pt>
    <dgm:pt modelId="{AE5E3102-3673-4D65-83F0-5A95ACE2A540}" type="pres">
      <dgm:prSet presAssocID="{560B1CBD-2A3A-46CE-93E5-07532900111D}" presName="parTx" presStyleLbl="revTx" presStyleIdx="0" presStyleCnt="2">
        <dgm:presLayoutVars>
          <dgm:chMax val="0"/>
          <dgm:chPref val="0"/>
        </dgm:presLayoutVars>
      </dgm:prSet>
      <dgm:spPr/>
    </dgm:pt>
    <dgm:pt modelId="{06107CC3-CA44-4DE8-B8CF-A424ED6118B1}" type="pres">
      <dgm:prSet presAssocID="{5AC5194C-DC25-43FB-9DB7-844C758B0204}" presName="sibTrans" presStyleCnt="0"/>
      <dgm:spPr/>
    </dgm:pt>
    <dgm:pt modelId="{FCDC1E89-9722-4780-8B04-14C143F79373}" type="pres">
      <dgm:prSet presAssocID="{2C7F10B2-7E15-42E2-8140-EDC8359AEA26}" presName="compNode" presStyleCnt="0"/>
      <dgm:spPr/>
    </dgm:pt>
    <dgm:pt modelId="{4E9256F9-9D5C-457E-912B-AFD7371D2FA1}" type="pres">
      <dgm:prSet presAssocID="{2C7F10B2-7E15-42E2-8140-EDC8359AEA26}" presName="bgRect" presStyleLbl="bgShp" presStyleIdx="1" presStyleCnt="2"/>
      <dgm:spPr/>
    </dgm:pt>
    <dgm:pt modelId="{D3748AA7-EEB8-4B08-B304-358DA0AD05DA}" type="pres">
      <dgm:prSet presAssocID="{2C7F10B2-7E15-42E2-8140-EDC8359AEA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212F0C09-2D04-451F-AC0E-461584DBCAFF}" type="pres">
      <dgm:prSet presAssocID="{2C7F10B2-7E15-42E2-8140-EDC8359AEA26}" presName="spaceRect" presStyleCnt="0"/>
      <dgm:spPr/>
    </dgm:pt>
    <dgm:pt modelId="{7802C29E-EA75-4BC6-849B-9ED6C636E120}" type="pres">
      <dgm:prSet presAssocID="{2C7F10B2-7E15-42E2-8140-EDC8359AEA26}" presName="parTx" presStyleLbl="revTx" presStyleIdx="1" presStyleCnt="2">
        <dgm:presLayoutVars>
          <dgm:chMax val="0"/>
          <dgm:chPref val="0"/>
        </dgm:presLayoutVars>
      </dgm:prSet>
      <dgm:spPr/>
    </dgm:pt>
  </dgm:ptLst>
  <dgm:cxnLst>
    <dgm:cxn modelId="{7C90A66C-6D18-4591-B45A-DD1C9E1D0869}" srcId="{A486C58C-C864-4EDC-9259-1E4EC9822AC7}" destId="{2C7F10B2-7E15-42E2-8140-EDC8359AEA26}" srcOrd="1" destOrd="0" parTransId="{9872FC70-FB70-444C-9CEA-AE597305CA4F}" sibTransId="{8EFA26E1-639A-4C50-A1D3-E0B66FD405E5}"/>
    <dgm:cxn modelId="{8AE6C56F-1CCC-466E-BCB4-37822EC9D2D9}" type="presOf" srcId="{2C7F10B2-7E15-42E2-8140-EDC8359AEA26}" destId="{7802C29E-EA75-4BC6-849B-9ED6C636E120}" srcOrd="0" destOrd="0" presId="urn:microsoft.com/office/officeart/2018/2/layout/IconVerticalSolidList"/>
    <dgm:cxn modelId="{3CEBD653-6E50-421E-8EF8-9AF5090175B7}" type="presOf" srcId="{560B1CBD-2A3A-46CE-93E5-07532900111D}" destId="{AE5E3102-3673-4D65-83F0-5A95ACE2A540}" srcOrd="0" destOrd="0" presId="urn:microsoft.com/office/officeart/2018/2/layout/IconVerticalSolidList"/>
    <dgm:cxn modelId="{A119B45A-1F1B-4A85-A6A0-A406B8D7FCA5}" srcId="{A486C58C-C864-4EDC-9259-1E4EC9822AC7}" destId="{560B1CBD-2A3A-46CE-93E5-07532900111D}" srcOrd="0" destOrd="0" parTransId="{7150AB0C-AEC9-4312-A56C-E9F6866A54D5}" sibTransId="{5AC5194C-DC25-43FB-9DB7-844C758B0204}"/>
    <dgm:cxn modelId="{8101468F-0898-4C82-95F7-853A3DA03D0F}" type="presOf" srcId="{A486C58C-C864-4EDC-9259-1E4EC9822AC7}" destId="{E11747B5-10EE-49CC-A49E-23F103BC1AC1}" srcOrd="0" destOrd="0" presId="urn:microsoft.com/office/officeart/2018/2/layout/IconVerticalSolidList"/>
    <dgm:cxn modelId="{07C39830-D020-40F2-B4E5-1A6D73570AB8}" type="presParOf" srcId="{E11747B5-10EE-49CC-A49E-23F103BC1AC1}" destId="{79FB1E02-D248-429F-9B34-D09B90B4CE93}" srcOrd="0" destOrd="0" presId="urn:microsoft.com/office/officeart/2018/2/layout/IconVerticalSolidList"/>
    <dgm:cxn modelId="{366DDC3E-D28F-42FE-BA14-9CEC1D48D522}" type="presParOf" srcId="{79FB1E02-D248-429F-9B34-D09B90B4CE93}" destId="{B9243837-4101-4790-85CE-5C93AE8F8A74}" srcOrd="0" destOrd="0" presId="urn:microsoft.com/office/officeart/2018/2/layout/IconVerticalSolidList"/>
    <dgm:cxn modelId="{0CCE5D03-E6E2-4BB7-9ECB-8CA50F3717DE}" type="presParOf" srcId="{79FB1E02-D248-429F-9B34-D09B90B4CE93}" destId="{6A764058-3262-4AF7-90CD-5680BAD1343B}" srcOrd="1" destOrd="0" presId="urn:microsoft.com/office/officeart/2018/2/layout/IconVerticalSolidList"/>
    <dgm:cxn modelId="{60C6F047-56D7-4737-A0E2-94AC365D9095}" type="presParOf" srcId="{79FB1E02-D248-429F-9B34-D09B90B4CE93}" destId="{4F8FA3A8-5176-462F-9ED2-F45CB1C12ADC}" srcOrd="2" destOrd="0" presId="urn:microsoft.com/office/officeart/2018/2/layout/IconVerticalSolidList"/>
    <dgm:cxn modelId="{468B51EA-3C92-47DE-AE69-58B30B9183B6}" type="presParOf" srcId="{79FB1E02-D248-429F-9B34-D09B90B4CE93}" destId="{AE5E3102-3673-4D65-83F0-5A95ACE2A540}" srcOrd="3" destOrd="0" presId="urn:microsoft.com/office/officeart/2018/2/layout/IconVerticalSolidList"/>
    <dgm:cxn modelId="{9EDC06C5-52A6-4F45-BCED-5B17ECB1C1BB}" type="presParOf" srcId="{E11747B5-10EE-49CC-A49E-23F103BC1AC1}" destId="{06107CC3-CA44-4DE8-B8CF-A424ED6118B1}" srcOrd="1" destOrd="0" presId="urn:microsoft.com/office/officeart/2018/2/layout/IconVerticalSolidList"/>
    <dgm:cxn modelId="{99B8D5E6-93E3-425C-88C2-B3875A45A982}" type="presParOf" srcId="{E11747B5-10EE-49CC-A49E-23F103BC1AC1}" destId="{FCDC1E89-9722-4780-8B04-14C143F79373}" srcOrd="2" destOrd="0" presId="urn:microsoft.com/office/officeart/2018/2/layout/IconVerticalSolidList"/>
    <dgm:cxn modelId="{59110A30-B7F8-485C-B8BA-C21447C793F6}" type="presParOf" srcId="{FCDC1E89-9722-4780-8B04-14C143F79373}" destId="{4E9256F9-9D5C-457E-912B-AFD7371D2FA1}" srcOrd="0" destOrd="0" presId="urn:microsoft.com/office/officeart/2018/2/layout/IconVerticalSolidList"/>
    <dgm:cxn modelId="{2D63B14B-ADB1-4FE6-A4B7-4FDB84DE5BBE}" type="presParOf" srcId="{FCDC1E89-9722-4780-8B04-14C143F79373}" destId="{D3748AA7-EEB8-4B08-B304-358DA0AD05DA}" srcOrd="1" destOrd="0" presId="urn:microsoft.com/office/officeart/2018/2/layout/IconVerticalSolidList"/>
    <dgm:cxn modelId="{4D8D42C9-070C-4A13-B971-79C88CF1D35F}" type="presParOf" srcId="{FCDC1E89-9722-4780-8B04-14C143F79373}" destId="{212F0C09-2D04-451F-AC0E-461584DBCAFF}" srcOrd="2" destOrd="0" presId="urn:microsoft.com/office/officeart/2018/2/layout/IconVerticalSolidList"/>
    <dgm:cxn modelId="{C81A0AE7-B485-496C-8A0F-5CC7F516BDC6}" type="presParOf" srcId="{FCDC1E89-9722-4780-8B04-14C143F79373}" destId="{7802C29E-EA75-4BC6-849B-9ED6C636E1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8230CA-0BC5-4D5F-A7F1-064829F360E0}"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6668BAD9-AAD2-4527-B530-9ABEC3F2CFBD}">
      <dgm:prSet/>
      <dgm:spPr/>
      <dgm:t>
        <a:bodyPr/>
        <a:lstStyle/>
        <a:p>
          <a:r>
            <a:rPr lang="es-MX"/>
            <a:t>Cuando un científico de datos no sabe que hacer recurre a distintos recursos para adquirir esa habilidad; no se da por vencido.</a:t>
          </a:r>
          <a:endParaRPr lang="en-US"/>
        </a:p>
      </dgm:t>
    </dgm:pt>
    <dgm:pt modelId="{F6954B51-7F51-4FE8-B4BB-A402D0B68C99}" type="parTrans" cxnId="{65E6EAC5-1AA3-4B32-BACA-7CB4D702F357}">
      <dgm:prSet/>
      <dgm:spPr/>
      <dgm:t>
        <a:bodyPr/>
        <a:lstStyle/>
        <a:p>
          <a:endParaRPr lang="en-US"/>
        </a:p>
      </dgm:t>
    </dgm:pt>
    <dgm:pt modelId="{0FB7809C-837C-4F30-917E-CB2209776C36}" type="sibTrans" cxnId="{65E6EAC5-1AA3-4B32-BACA-7CB4D702F357}">
      <dgm:prSet/>
      <dgm:spPr/>
      <dgm:t>
        <a:bodyPr/>
        <a:lstStyle/>
        <a:p>
          <a:endParaRPr lang="en-US"/>
        </a:p>
      </dgm:t>
    </dgm:pt>
    <dgm:pt modelId="{5FF125C1-AD30-4F58-96AB-DD02D3C46EE2}">
      <dgm:prSet/>
      <dgm:spPr/>
      <dgm:t>
        <a:bodyPr/>
        <a:lstStyle/>
        <a:p>
          <a:r>
            <a:rPr lang="es-MX"/>
            <a:t>Libros, Stack Exchange, videos de youtube, código de github, foros en internet o inclusive proyectos similares hechos en Kaggle.</a:t>
          </a:r>
          <a:endParaRPr lang="en-US"/>
        </a:p>
      </dgm:t>
    </dgm:pt>
    <dgm:pt modelId="{4D0BC1E4-0DF0-481F-94C8-9E33550D4E81}" type="parTrans" cxnId="{9F9511C3-BACC-4A16-A8A8-C5702CF02875}">
      <dgm:prSet/>
      <dgm:spPr/>
      <dgm:t>
        <a:bodyPr/>
        <a:lstStyle/>
        <a:p>
          <a:endParaRPr lang="en-US"/>
        </a:p>
      </dgm:t>
    </dgm:pt>
    <dgm:pt modelId="{A027E82F-F750-418B-851E-F5FB8612E070}" type="sibTrans" cxnId="{9F9511C3-BACC-4A16-A8A8-C5702CF02875}">
      <dgm:prSet/>
      <dgm:spPr/>
      <dgm:t>
        <a:bodyPr/>
        <a:lstStyle/>
        <a:p>
          <a:endParaRPr lang="en-US"/>
        </a:p>
      </dgm:t>
    </dgm:pt>
    <dgm:pt modelId="{F5F6F7A4-204D-4B94-B2CF-E1EA56434E78}">
      <dgm:prSet/>
      <dgm:spPr/>
      <dgm:t>
        <a:bodyPr/>
        <a:lstStyle/>
        <a:p>
          <a:r>
            <a:rPr lang="es-MX"/>
            <a:t>En caso de no encontrar lo que necesita, entonces busca preguntar ya sea a expertos o otras personas que estén involucradas en el proyecto y puedan ayudar.</a:t>
          </a:r>
          <a:endParaRPr lang="en-US"/>
        </a:p>
      </dgm:t>
    </dgm:pt>
    <dgm:pt modelId="{C7472526-8B6A-4AA3-857F-450EB2F82AEC}" type="parTrans" cxnId="{36448B9D-A45F-40A6-A9B5-9A1CE735BCA9}">
      <dgm:prSet/>
      <dgm:spPr/>
      <dgm:t>
        <a:bodyPr/>
        <a:lstStyle/>
        <a:p>
          <a:endParaRPr lang="en-US"/>
        </a:p>
      </dgm:t>
    </dgm:pt>
    <dgm:pt modelId="{030368A5-C606-48B9-90E8-88FB44D60EA7}" type="sibTrans" cxnId="{36448B9D-A45F-40A6-A9B5-9A1CE735BCA9}">
      <dgm:prSet/>
      <dgm:spPr/>
      <dgm:t>
        <a:bodyPr/>
        <a:lstStyle/>
        <a:p>
          <a:endParaRPr lang="en-US"/>
        </a:p>
      </dgm:t>
    </dgm:pt>
    <dgm:pt modelId="{FC1AEFB4-82E5-48D8-9CF6-3B68F5843204}">
      <dgm:prSet/>
      <dgm:spPr/>
      <dgm:t>
        <a:bodyPr/>
        <a:lstStyle/>
        <a:p>
          <a:r>
            <a:rPr lang="es-MX"/>
            <a:t>El problema no es “no saber la respuesta”; el problema es no querer buscarla.</a:t>
          </a:r>
          <a:endParaRPr lang="en-US"/>
        </a:p>
      </dgm:t>
    </dgm:pt>
    <dgm:pt modelId="{D36366A2-08DC-45D6-A780-CE26B6D3BD4D}" type="parTrans" cxnId="{105E1876-BA40-40C7-AF19-39E599A34450}">
      <dgm:prSet/>
      <dgm:spPr/>
      <dgm:t>
        <a:bodyPr/>
        <a:lstStyle/>
        <a:p>
          <a:endParaRPr lang="en-US"/>
        </a:p>
      </dgm:t>
    </dgm:pt>
    <dgm:pt modelId="{C249545E-F7D4-436D-A914-216CF61D6D9E}" type="sibTrans" cxnId="{105E1876-BA40-40C7-AF19-39E599A34450}">
      <dgm:prSet/>
      <dgm:spPr/>
      <dgm:t>
        <a:bodyPr/>
        <a:lstStyle/>
        <a:p>
          <a:endParaRPr lang="en-US"/>
        </a:p>
      </dgm:t>
    </dgm:pt>
    <dgm:pt modelId="{AF29030A-913B-4E45-A821-A0FD161882D4}" type="pres">
      <dgm:prSet presAssocID="{D18230CA-0BC5-4D5F-A7F1-064829F360E0}" presName="root" presStyleCnt="0">
        <dgm:presLayoutVars>
          <dgm:dir/>
          <dgm:resizeHandles val="exact"/>
        </dgm:presLayoutVars>
      </dgm:prSet>
      <dgm:spPr/>
    </dgm:pt>
    <dgm:pt modelId="{FC03D340-4658-4159-8A28-716015FB84C7}" type="pres">
      <dgm:prSet presAssocID="{D18230CA-0BC5-4D5F-A7F1-064829F360E0}" presName="container" presStyleCnt="0">
        <dgm:presLayoutVars>
          <dgm:dir/>
          <dgm:resizeHandles val="exact"/>
        </dgm:presLayoutVars>
      </dgm:prSet>
      <dgm:spPr/>
    </dgm:pt>
    <dgm:pt modelId="{80BCBA55-7E59-4A5F-8102-8A16694A6FBF}" type="pres">
      <dgm:prSet presAssocID="{6668BAD9-AAD2-4527-B530-9ABEC3F2CFBD}" presName="compNode" presStyleCnt="0"/>
      <dgm:spPr/>
    </dgm:pt>
    <dgm:pt modelId="{B7E4A255-FB96-4F18-AA6F-BFB532A4F373}" type="pres">
      <dgm:prSet presAssocID="{6668BAD9-AAD2-4527-B530-9ABEC3F2CFBD}" presName="iconBgRect" presStyleLbl="bgShp" presStyleIdx="0" presStyleCnt="4"/>
      <dgm:spPr/>
    </dgm:pt>
    <dgm:pt modelId="{12677311-4CA6-48FA-950D-57B669618312}" type="pres">
      <dgm:prSet presAssocID="{6668BAD9-AAD2-4527-B530-9ABEC3F2CF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EFEAADB3-95C9-4BA5-AD79-273B5EC45EE3}" type="pres">
      <dgm:prSet presAssocID="{6668BAD9-AAD2-4527-B530-9ABEC3F2CFBD}" presName="spaceRect" presStyleCnt="0"/>
      <dgm:spPr/>
    </dgm:pt>
    <dgm:pt modelId="{7A7ACAC7-7C39-41C0-9703-DB82A602BD94}" type="pres">
      <dgm:prSet presAssocID="{6668BAD9-AAD2-4527-B530-9ABEC3F2CFBD}" presName="textRect" presStyleLbl="revTx" presStyleIdx="0" presStyleCnt="4">
        <dgm:presLayoutVars>
          <dgm:chMax val="1"/>
          <dgm:chPref val="1"/>
        </dgm:presLayoutVars>
      </dgm:prSet>
      <dgm:spPr/>
    </dgm:pt>
    <dgm:pt modelId="{BCCF4124-E149-4039-BFEC-7B21E9D3006D}" type="pres">
      <dgm:prSet presAssocID="{0FB7809C-837C-4F30-917E-CB2209776C36}" presName="sibTrans" presStyleLbl="sibTrans2D1" presStyleIdx="0" presStyleCnt="0"/>
      <dgm:spPr/>
    </dgm:pt>
    <dgm:pt modelId="{7EED28C5-041F-45B0-988F-82FC8DA34979}" type="pres">
      <dgm:prSet presAssocID="{5FF125C1-AD30-4F58-96AB-DD02D3C46EE2}" presName="compNode" presStyleCnt="0"/>
      <dgm:spPr/>
    </dgm:pt>
    <dgm:pt modelId="{BCADE1B0-F18B-4220-8438-126B7147B58C}" type="pres">
      <dgm:prSet presAssocID="{5FF125C1-AD30-4F58-96AB-DD02D3C46EE2}" presName="iconBgRect" presStyleLbl="bgShp" presStyleIdx="1" presStyleCnt="4"/>
      <dgm:spPr/>
    </dgm:pt>
    <dgm:pt modelId="{51F4B969-6B32-4154-8382-0BE39B74BA77}" type="pres">
      <dgm:prSet presAssocID="{5FF125C1-AD30-4F58-96AB-DD02D3C46E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69B82EF4-80A6-42D9-928C-C79937E996F0}" type="pres">
      <dgm:prSet presAssocID="{5FF125C1-AD30-4F58-96AB-DD02D3C46EE2}" presName="spaceRect" presStyleCnt="0"/>
      <dgm:spPr/>
    </dgm:pt>
    <dgm:pt modelId="{46BD1E73-D3EB-4EA1-BF64-B48E2DF34EB2}" type="pres">
      <dgm:prSet presAssocID="{5FF125C1-AD30-4F58-96AB-DD02D3C46EE2}" presName="textRect" presStyleLbl="revTx" presStyleIdx="1" presStyleCnt="4">
        <dgm:presLayoutVars>
          <dgm:chMax val="1"/>
          <dgm:chPref val="1"/>
        </dgm:presLayoutVars>
      </dgm:prSet>
      <dgm:spPr/>
    </dgm:pt>
    <dgm:pt modelId="{CFDE326D-484A-4C3E-8FE3-5E8D15CFFBDC}" type="pres">
      <dgm:prSet presAssocID="{A027E82F-F750-418B-851E-F5FB8612E070}" presName="sibTrans" presStyleLbl="sibTrans2D1" presStyleIdx="0" presStyleCnt="0"/>
      <dgm:spPr/>
    </dgm:pt>
    <dgm:pt modelId="{088E336D-A3AC-440F-A65F-DC2F3C4008EF}" type="pres">
      <dgm:prSet presAssocID="{F5F6F7A4-204D-4B94-B2CF-E1EA56434E78}" presName="compNode" presStyleCnt="0"/>
      <dgm:spPr/>
    </dgm:pt>
    <dgm:pt modelId="{4950B034-D8BA-402E-AB40-75A973E55E75}" type="pres">
      <dgm:prSet presAssocID="{F5F6F7A4-204D-4B94-B2CF-E1EA56434E78}" presName="iconBgRect" presStyleLbl="bgShp" presStyleIdx="2" presStyleCnt="4"/>
      <dgm:spPr/>
    </dgm:pt>
    <dgm:pt modelId="{0EB44C2F-5EB2-4980-9C51-CDDD787B9903}" type="pres">
      <dgm:prSet presAssocID="{F5F6F7A4-204D-4B94-B2CF-E1EA56434E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2F28F023-C38F-4F57-ADDD-AEB9623400C5}" type="pres">
      <dgm:prSet presAssocID="{F5F6F7A4-204D-4B94-B2CF-E1EA56434E78}" presName="spaceRect" presStyleCnt="0"/>
      <dgm:spPr/>
    </dgm:pt>
    <dgm:pt modelId="{A2303C0D-A9D9-4DD1-A487-1B01F69DF40E}" type="pres">
      <dgm:prSet presAssocID="{F5F6F7A4-204D-4B94-B2CF-E1EA56434E78}" presName="textRect" presStyleLbl="revTx" presStyleIdx="2" presStyleCnt="4">
        <dgm:presLayoutVars>
          <dgm:chMax val="1"/>
          <dgm:chPref val="1"/>
        </dgm:presLayoutVars>
      </dgm:prSet>
      <dgm:spPr/>
    </dgm:pt>
    <dgm:pt modelId="{061DE95F-9859-429B-B49C-58F66196B607}" type="pres">
      <dgm:prSet presAssocID="{030368A5-C606-48B9-90E8-88FB44D60EA7}" presName="sibTrans" presStyleLbl="sibTrans2D1" presStyleIdx="0" presStyleCnt="0"/>
      <dgm:spPr/>
    </dgm:pt>
    <dgm:pt modelId="{962EF2C4-C8FC-4363-86AF-A286BF8A209D}" type="pres">
      <dgm:prSet presAssocID="{FC1AEFB4-82E5-48D8-9CF6-3B68F5843204}" presName="compNode" presStyleCnt="0"/>
      <dgm:spPr/>
    </dgm:pt>
    <dgm:pt modelId="{54E87CCF-80E3-4AD8-90EB-5D028159F854}" type="pres">
      <dgm:prSet presAssocID="{FC1AEFB4-82E5-48D8-9CF6-3B68F5843204}" presName="iconBgRect" presStyleLbl="bgShp" presStyleIdx="3" presStyleCnt="4"/>
      <dgm:spPr/>
    </dgm:pt>
    <dgm:pt modelId="{FC393A49-F2DD-42CB-98E7-A81C9492D9E0}" type="pres">
      <dgm:prSet presAssocID="{FC1AEFB4-82E5-48D8-9CF6-3B68F58432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513F6482-0425-4927-9835-351D64283889}" type="pres">
      <dgm:prSet presAssocID="{FC1AEFB4-82E5-48D8-9CF6-3B68F5843204}" presName="spaceRect" presStyleCnt="0"/>
      <dgm:spPr/>
    </dgm:pt>
    <dgm:pt modelId="{E4FD6091-B807-4E14-98E2-CC04E9B576EF}" type="pres">
      <dgm:prSet presAssocID="{FC1AEFB4-82E5-48D8-9CF6-3B68F5843204}" presName="textRect" presStyleLbl="revTx" presStyleIdx="3" presStyleCnt="4">
        <dgm:presLayoutVars>
          <dgm:chMax val="1"/>
          <dgm:chPref val="1"/>
        </dgm:presLayoutVars>
      </dgm:prSet>
      <dgm:spPr/>
    </dgm:pt>
  </dgm:ptLst>
  <dgm:cxnLst>
    <dgm:cxn modelId="{6D29DD10-833D-41F5-8E97-3AB1B6B9FCE5}" type="presOf" srcId="{030368A5-C606-48B9-90E8-88FB44D60EA7}" destId="{061DE95F-9859-429B-B49C-58F66196B607}" srcOrd="0" destOrd="0" presId="urn:microsoft.com/office/officeart/2018/2/layout/IconCircleList"/>
    <dgm:cxn modelId="{50ABFD28-AE82-4F48-BD75-6201E845A8EF}" type="presOf" srcId="{6668BAD9-AAD2-4527-B530-9ABEC3F2CFBD}" destId="{7A7ACAC7-7C39-41C0-9703-DB82A602BD94}" srcOrd="0" destOrd="0" presId="urn:microsoft.com/office/officeart/2018/2/layout/IconCircleList"/>
    <dgm:cxn modelId="{B92F0870-719B-400B-AC84-14B269DFBD89}" type="presOf" srcId="{5FF125C1-AD30-4F58-96AB-DD02D3C46EE2}" destId="{46BD1E73-D3EB-4EA1-BF64-B48E2DF34EB2}" srcOrd="0" destOrd="0" presId="urn:microsoft.com/office/officeart/2018/2/layout/IconCircleList"/>
    <dgm:cxn modelId="{14BC6D52-2DC9-42EC-96A0-66307449E86C}" type="presOf" srcId="{A027E82F-F750-418B-851E-F5FB8612E070}" destId="{CFDE326D-484A-4C3E-8FE3-5E8D15CFFBDC}" srcOrd="0" destOrd="0" presId="urn:microsoft.com/office/officeart/2018/2/layout/IconCircleList"/>
    <dgm:cxn modelId="{105E1876-BA40-40C7-AF19-39E599A34450}" srcId="{D18230CA-0BC5-4D5F-A7F1-064829F360E0}" destId="{FC1AEFB4-82E5-48D8-9CF6-3B68F5843204}" srcOrd="3" destOrd="0" parTransId="{D36366A2-08DC-45D6-A780-CE26B6D3BD4D}" sibTransId="{C249545E-F7D4-436D-A914-216CF61D6D9E}"/>
    <dgm:cxn modelId="{3B58EF8C-CCF4-48E1-A54A-A753ABEAF5ED}" type="presOf" srcId="{0FB7809C-837C-4F30-917E-CB2209776C36}" destId="{BCCF4124-E149-4039-BFEC-7B21E9D3006D}" srcOrd="0" destOrd="0" presId="urn:microsoft.com/office/officeart/2018/2/layout/IconCircleList"/>
    <dgm:cxn modelId="{36448B9D-A45F-40A6-A9B5-9A1CE735BCA9}" srcId="{D18230CA-0BC5-4D5F-A7F1-064829F360E0}" destId="{F5F6F7A4-204D-4B94-B2CF-E1EA56434E78}" srcOrd="2" destOrd="0" parTransId="{C7472526-8B6A-4AA3-857F-450EB2F82AEC}" sibTransId="{030368A5-C606-48B9-90E8-88FB44D60EA7}"/>
    <dgm:cxn modelId="{75C225A8-C82D-4C88-A108-F2E0A7948024}" type="presOf" srcId="{F5F6F7A4-204D-4B94-B2CF-E1EA56434E78}" destId="{A2303C0D-A9D9-4DD1-A487-1B01F69DF40E}" srcOrd="0" destOrd="0" presId="urn:microsoft.com/office/officeart/2018/2/layout/IconCircleList"/>
    <dgm:cxn modelId="{60BD87B2-9339-4277-943E-5547420686C7}" type="presOf" srcId="{FC1AEFB4-82E5-48D8-9CF6-3B68F5843204}" destId="{E4FD6091-B807-4E14-98E2-CC04E9B576EF}" srcOrd="0" destOrd="0" presId="urn:microsoft.com/office/officeart/2018/2/layout/IconCircleList"/>
    <dgm:cxn modelId="{129854BB-ED36-4CAF-9EED-E1D3913FCF0B}" type="presOf" srcId="{D18230CA-0BC5-4D5F-A7F1-064829F360E0}" destId="{AF29030A-913B-4E45-A821-A0FD161882D4}" srcOrd="0" destOrd="0" presId="urn:microsoft.com/office/officeart/2018/2/layout/IconCircleList"/>
    <dgm:cxn modelId="{9F9511C3-BACC-4A16-A8A8-C5702CF02875}" srcId="{D18230CA-0BC5-4D5F-A7F1-064829F360E0}" destId="{5FF125C1-AD30-4F58-96AB-DD02D3C46EE2}" srcOrd="1" destOrd="0" parTransId="{4D0BC1E4-0DF0-481F-94C8-9E33550D4E81}" sibTransId="{A027E82F-F750-418B-851E-F5FB8612E070}"/>
    <dgm:cxn modelId="{65E6EAC5-1AA3-4B32-BACA-7CB4D702F357}" srcId="{D18230CA-0BC5-4D5F-A7F1-064829F360E0}" destId="{6668BAD9-AAD2-4527-B530-9ABEC3F2CFBD}" srcOrd="0" destOrd="0" parTransId="{F6954B51-7F51-4FE8-B4BB-A402D0B68C99}" sibTransId="{0FB7809C-837C-4F30-917E-CB2209776C36}"/>
    <dgm:cxn modelId="{2B2787F7-AA36-486E-AF4A-359A385FC47B}" type="presParOf" srcId="{AF29030A-913B-4E45-A821-A0FD161882D4}" destId="{FC03D340-4658-4159-8A28-716015FB84C7}" srcOrd="0" destOrd="0" presId="urn:microsoft.com/office/officeart/2018/2/layout/IconCircleList"/>
    <dgm:cxn modelId="{1E9EAD99-BAB7-4D45-9B7D-52BBD98F6B79}" type="presParOf" srcId="{FC03D340-4658-4159-8A28-716015FB84C7}" destId="{80BCBA55-7E59-4A5F-8102-8A16694A6FBF}" srcOrd="0" destOrd="0" presId="urn:microsoft.com/office/officeart/2018/2/layout/IconCircleList"/>
    <dgm:cxn modelId="{6E910CB4-99CE-4D43-B60E-C614F65477C1}" type="presParOf" srcId="{80BCBA55-7E59-4A5F-8102-8A16694A6FBF}" destId="{B7E4A255-FB96-4F18-AA6F-BFB532A4F373}" srcOrd="0" destOrd="0" presId="urn:microsoft.com/office/officeart/2018/2/layout/IconCircleList"/>
    <dgm:cxn modelId="{7463203A-6490-4D15-B85C-36BA14B0B459}" type="presParOf" srcId="{80BCBA55-7E59-4A5F-8102-8A16694A6FBF}" destId="{12677311-4CA6-48FA-950D-57B669618312}" srcOrd="1" destOrd="0" presId="urn:microsoft.com/office/officeart/2018/2/layout/IconCircleList"/>
    <dgm:cxn modelId="{BF884697-E3C6-4EF3-A9B5-B98800445C28}" type="presParOf" srcId="{80BCBA55-7E59-4A5F-8102-8A16694A6FBF}" destId="{EFEAADB3-95C9-4BA5-AD79-273B5EC45EE3}" srcOrd="2" destOrd="0" presId="urn:microsoft.com/office/officeart/2018/2/layout/IconCircleList"/>
    <dgm:cxn modelId="{A160ADD3-05E5-4547-A649-759E91B07299}" type="presParOf" srcId="{80BCBA55-7E59-4A5F-8102-8A16694A6FBF}" destId="{7A7ACAC7-7C39-41C0-9703-DB82A602BD94}" srcOrd="3" destOrd="0" presId="urn:microsoft.com/office/officeart/2018/2/layout/IconCircleList"/>
    <dgm:cxn modelId="{C184C20C-29EB-4302-BE8A-6DA586049408}" type="presParOf" srcId="{FC03D340-4658-4159-8A28-716015FB84C7}" destId="{BCCF4124-E149-4039-BFEC-7B21E9D3006D}" srcOrd="1" destOrd="0" presId="urn:microsoft.com/office/officeart/2018/2/layout/IconCircleList"/>
    <dgm:cxn modelId="{CC49A3DE-5C11-4E8C-8DA2-6CC93216E1FA}" type="presParOf" srcId="{FC03D340-4658-4159-8A28-716015FB84C7}" destId="{7EED28C5-041F-45B0-988F-82FC8DA34979}" srcOrd="2" destOrd="0" presId="urn:microsoft.com/office/officeart/2018/2/layout/IconCircleList"/>
    <dgm:cxn modelId="{525807D1-3D99-4D78-9EE7-E52A50F3505C}" type="presParOf" srcId="{7EED28C5-041F-45B0-988F-82FC8DA34979}" destId="{BCADE1B0-F18B-4220-8438-126B7147B58C}" srcOrd="0" destOrd="0" presId="urn:microsoft.com/office/officeart/2018/2/layout/IconCircleList"/>
    <dgm:cxn modelId="{F4DBDF17-33E4-43F4-B157-AF72567A6E92}" type="presParOf" srcId="{7EED28C5-041F-45B0-988F-82FC8DA34979}" destId="{51F4B969-6B32-4154-8382-0BE39B74BA77}" srcOrd="1" destOrd="0" presId="urn:microsoft.com/office/officeart/2018/2/layout/IconCircleList"/>
    <dgm:cxn modelId="{AC941B5A-35F5-4469-96CF-1BED4FEC7E76}" type="presParOf" srcId="{7EED28C5-041F-45B0-988F-82FC8DA34979}" destId="{69B82EF4-80A6-42D9-928C-C79937E996F0}" srcOrd="2" destOrd="0" presId="urn:microsoft.com/office/officeart/2018/2/layout/IconCircleList"/>
    <dgm:cxn modelId="{7E720713-4BED-46EE-BD9D-3BE16879398B}" type="presParOf" srcId="{7EED28C5-041F-45B0-988F-82FC8DA34979}" destId="{46BD1E73-D3EB-4EA1-BF64-B48E2DF34EB2}" srcOrd="3" destOrd="0" presId="urn:microsoft.com/office/officeart/2018/2/layout/IconCircleList"/>
    <dgm:cxn modelId="{198F8D46-1998-4E5D-B7EA-7019C46C4202}" type="presParOf" srcId="{FC03D340-4658-4159-8A28-716015FB84C7}" destId="{CFDE326D-484A-4C3E-8FE3-5E8D15CFFBDC}" srcOrd="3" destOrd="0" presId="urn:microsoft.com/office/officeart/2018/2/layout/IconCircleList"/>
    <dgm:cxn modelId="{5B889EA1-677D-4E11-ABB1-FB6CECED18A9}" type="presParOf" srcId="{FC03D340-4658-4159-8A28-716015FB84C7}" destId="{088E336D-A3AC-440F-A65F-DC2F3C4008EF}" srcOrd="4" destOrd="0" presId="urn:microsoft.com/office/officeart/2018/2/layout/IconCircleList"/>
    <dgm:cxn modelId="{9DDC8B8D-58B7-4D54-8A51-F6C0763E2FFA}" type="presParOf" srcId="{088E336D-A3AC-440F-A65F-DC2F3C4008EF}" destId="{4950B034-D8BA-402E-AB40-75A973E55E75}" srcOrd="0" destOrd="0" presId="urn:microsoft.com/office/officeart/2018/2/layout/IconCircleList"/>
    <dgm:cxn modelId="{A93A7228-5A84-47B1-B792-AD09F8607C9F}" type="presParOf" srcId="{088E336D-A3AC-440F-A65F-DC2F3C4008EF}" destId="{0EB44C2F-5EB2-4980-9C51-CDDD787B9903}" srcOrd="1" destOrd="0" presId="urn:microsoft.com/office/officeart/2018/2/layout/IconCircleList"/>
    <dgm:cxn modelId="{2B8ED290-13DE-443D-B8D4-941194A44FD6}" type="presParOf" srcId="{088E336D-A3AC-440F-A65F-DC2F3C4008EF}" destId="{2F28F023-C38F-4F57-ADDD-AEB9623400C5}" srcOrd="2" destOrd="0" presId="urn:microsoft.com/office/officeart/2018/2/layout/IconCircleList"/>
    <dgm:cxn modelId="{6F1CE3DB-E75E-44EF-A2E9-20C9B3F134DE}" type="presParOf" srcId="{088E336D-A3AC-440F-A65F-DC2F3C4008EF}" destId="{A2303C0D-A9D9-4DD1-A487-1B01F69DF40E}" srcOrd="3" destOrd="0" presId="urn:microsoft.com/office/officeart/2018/2/layout/IconCircleList"/>
    <dgm:cxn modelId="{98ACCB18-ABB3-4FE3-BFBF-8966D71AC1AC}" type="presParOf" srcId="{FC03D340-4658-4159-8A28-716015FB84C7}" destId="{061DE95F-9859-429B-B49C-58F66196B607}" srcOrd="5" destOrd="0" presId="urn:microsoft.com/office/officeart/2018/2/layout/IconCircleList"/>
    <dgm:cxn modelId="{80F90176-A1CC-4D62-AAEE-3D84AD8A67FA}" type="presParOf" srcId="{FC03D340-4658-4159-8A28-716015FB84C7}" destId="{962EF2C4-C8FC-4363-86AF-A286BF8A209D}" srcOrd="6" destOrd="0" presId="urn:microsoft.com/office/officeart/2018/2/layout/IconCircleList"/>
    <dgm:cxn modelId="{B0CD23BA-28A4-4595-A901-377616BA9757}" type="presParOf" srcId="{962EF2C4-C8FC-4363-86AF-A286BF8A209D}" destId="{54E87CCF-80E3-4AD8-90EB-5D028159F854}" srcOrd="0" destOrd="0" presId="urn:microsoft.com/office/officeart/2018/2/layout/IconCircleList"/>
    <dgm:cxn modelId="{FDB9DF2D-0CF6-4B53-AC31-7D1119AC17DD}" type="presParOf" srcId="{962EF2C4-C8FC-4363-86AF-A286BF8A209D}" destId="{FC393A49-F2DD-42CB-98E7-A81C9492D9E0}" srcOrd="1" destOrd="0" presId="urn:microsoft.com/office/officeart/2018/2/layout/IconCircleList"/>
    <dgm:cxn modelId="{04902734-5086-4994-98AC-E5C38A171109}" type="presParOf" srcId="{962EF2C4-C8FC-4363-86AF-A286BF8A209D}" destId="{513F6482-0425-4927-9835-351D64283889}" srcOrd="2" destOrd="0" presId="urn:microsoft.com/office/officeart/2018/2/layout/IconCircleList"/>
    <dgm:cxn modelId="{EEF2AD6A-94DD-427F-8B3E-250B5C0A4E2B}" type="presParOf" srcId="{962EF2C4-C8FC-4363-86AF-A286BF8A209D}" destId="{E4FD6091-B807-4E14-98E2-CC04E9B576E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0BABA-FC1C-4597-9BB6-7EF6CF9BC020}">
      <dsp:nvSpPr>
        <dsp:cNvPr id="0" name=""/>
        <dsp:cNvSpPr/>
      </dsp:nvSpPr>
      <dsp:spPr>
        <a:xfrm>
          <a:off x="0" y="568"/>
          <a:ext cx="6650991" cy="133059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D277C-D522-4CA6-8B4B-03CD152313CE}">
      <dsp:nvSpPr>
        <dsp:cNvPr id="0" name=""/>
        <dsp:cNvSpPr/>
      </dsp:nvSpPr>
      <dsp:spPr>
        <a:xfrm>
          <a:off x="402504" y="299952"/>
          <a:ext cx="731826" cy="73182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796543-B1DD-4DDF-9D25-6792FB916778}">
      <dsp:nvSpPr>
        <dsp:cNvPr id="0" name=""/>
        <dsp:cNvSpPr/>
      </dsp:nvSpPr>
      <dsp:spPr>
        <a:xfrm>
          <a:off x="1536835" y="568"/>
          <a:ext cx="5114155" cy="1330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821" tIns="140821" rIns="140821" bIns="140821" numCol="1" spcCol="1270" anchor="ctr" anchorCtr="0">
          <a:noAutofit/>
        </a:bodyPr>
        <a:lstStyle/>
        <a:p>
          <a:pPr marL="0" lvl="0" indent="0" algn="l" defTabSz="711200">
            <a:lnSpc>
              <a:spcPct val="90000"/>
            </a:lnSpc>
            <a:spcBef>
              <a:spcPct val="0"/>
            </a:spcBef>
            <a:spcAft>
              <a:spcPct val="35000"/>
            </a:spcAft>
            <a:buNone/>
          </a:pPr>
          <a:r>
            <a:rPr lang="es-MX" sz="1600" kern="1200"/>
            <a:t>La tendencia indica que el costo por poder de procesamiento y capacidad de almacenaje seguirán bajando.</a:t>
          </a:r>
          <a:endParaRPr lang="en-US" sz="1600" kern="1200"/>
        </a:p>
      </dsp:txBody>
      <dsp:txXfrm>
        <a:off x="1536835" y="568"/>
        <a:ext cx="5114155" cy="1330593"/>
      </dsp:txXfrm>
    </dsp:sp>
    <dsp:sp modelId="{781B5B6E-C431-4E10-A74D-3A0F34617C45}">
      <dsp:nvSpPr>
        <dsp:cNvPr id="0" name=""/>
        <dsp:cNvSpPr/>
      </dsp:nvSpPr>
      <dsp:spPr>
        <a:xfrm>
          <a:off x="0" y="1663811"/>
          <a:ext cx="6650991" cy="133059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B112F-F0DE-41F9-A883-D78D6EC10345}">
      <dsp:nvSpPr>
        <dsp:cNvPr id="0" name=""/>
        <dsp:cNvSpPr/>
      </dsp:nvSpPr>
      <dsp:spPr>
        <a:xfrm>
          <a:off x="402504" y="1963194"/>
          <a:ext cx="731826" cy="731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7D0FC9-1D11-4C00-B562-FB8ADFC8C0BB}">
      <dsp:nvSpPr>
        <dsp:cNvPr id="0" name=""/>
        <dsp:cNvSpPr/>
      </dsp:nvSpPr>
      <dsp:spPr>
        <a:xfrm>
          <a:off x="1536835" y="1663811"/>
          <a:ext cx="5114155" cy="1330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821" tIns="140821" rIns="140821" bIns="140821" numCol="1" spcCol="1270" anchor="ctr" anchorCtr="0">
          <a:noAutofit/>
        </a:bodyPr>
        <a:lstStyle/>
        <a:p>
          <a:pPr marL="0" lvl="0" indent="0" algn="l" defTabSz="711200">
            <a:lnSpc>
              <a:spcPct val="90000"/>
            </a:lnSpc>
            <a:spcBef>
              <a:spcPct val="0"/>
            </a:spcBef>
            <a:spcAft>
              <a:spcPct val="35000"/>
            </a:spcAft>
            <a:buNone/>
          </a:pPr>
          <a:r>
            <a:rPr lang="es-MX" sz="1600" kern="1200"/>
            <a:t>Por lo tanto; la tarea que habría tomado horas calcular a mano se puede hacer en microsegundos.</a:t>
          </a:r>
          <a:endParaRPr lang="en-US" sz="1600" kern="1200"/>
        </a:p>
      </dsp:txBody>
      <dsp:txXfrm>
        <a:off x="1536835" y="1663811"/>
        <a:ext cx="5114155" cy="1330593"/>
      </dsp:txXfrm>
    </dsp:sp>
    <dsp:sp modelId="{3E258675-DEA6-4BA7-9249-8746DF91C79A}">
      <dsp:nvSpPr>
        <dsp:cNvPr id="0" name=""/>
        <dsp:cNvSpPr/>
      </dsp:nvSpPr>
      <dsp:spPr>
        <a:xfrm>
          <a:off x="0" y="3327053"/>
          <a:ext cx="6650991" cy="133059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128C3-C8CF-44D1-85A0-580D94157DA9}">
      <dsp:nvSpPr>
        <dsp:cNvPr id="0" name=""/>
        <dsp:cNvSpPr/>
      </dsp:nvSpPr>
      <dsp:spPr>
        <a:xfrm>
          <a:off x="402504" y="3626437"/>
          <a:ext cx="731826" cy="73182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1BBED8-5653-4D67-9B51-E1C71F1CAD1B}">
      <dsp:nvSpPr>
        <dsp:cNvPr id="0" name=""/>
        <dsp:cNvSpPr/>
      </dsp:nvSpPr>
      <dsp:spPr>
        <a:xfrm>
          <a:off x="1536835" y="3327053"/>
          <a:ext cx="5114155" cy="1330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821" tIns="140821" rIns="140821" bIns="140821" numCol="1" spcCol="1270" anchor="ctr" anchorCtr="0">
          <a:noAutofit/>
        </a:bodyPr>
        <a:lstStyle/>
        <a:p>
          <a:pPr marL="0" lvl="0" indent="0" algn="l" defTabSz="711200">
            <a:lnSpc>
              <a:spcPct val="90000"/>
            </a:lnSpc>
            <a:spcBef>
              <a:spcPct val="0"/>
            </a:spcBef>
            <a:spcAft>
              <a:spcPct val="35000"/>
            </a:spcAft>
            <a:buNone/>
          </a:pPr>
          <a:r>
            <a:rPr lang="es-MX" sz="1600" kern="1200" dirty="0"/>
            <a:t>Combinando esto junto con la gran interfaz gráfica que tienen las computadoras modernas; no solo se pueden realizar tareas complejas, sino que sus resultados se puede visualizar de la forma que uno deseé.</a:t>
          </a:r>
          <a:endParaRPr lang="en-US" sz="1600" kern="1200" dirty="0"/>
        </a:p>
      </dsp:txBody>
      <dsp:txXfrm>
        <a:off x="1536835" y="3327053"/>
        <a:ext cx="5114155" cy="1330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43837-4101-4790-85CE-5C93AE8F8A74}">
      <dsp:nvSpPr>
        <dsp:cNvPr id="0" name=""/>
        <dsp:cNvSpPr/>
      </dsp:nvSpPr>
      <dsp:spPr>
        <a:xfrm>
          <a:off x="0" y="590603"/>
          <a:ext cx="11029615" cy="1090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64058-3262-4AF7-90CD-5680BAD1343B}">
      <dsp:nvSpPr>
        <dsp:cNvPr id="0" name=""/>
        <dsp:cNvSpPr/>
      </dsp:nvSpPr>
      <dsp:spPr>
        <a:xfrm>
          <a:off x="329829" y="835931"/>
          <a:ext cx="599690" cy="59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5E3102-3673-4D65-83F0-5A95ACE2A540}">
      <dsp:nvSpPr>
        <dsp:cNvPr id="0" name=""/>
        <dsp:cNvSpPr/>
      </dsp:nvSpPr>
      <dsp:spPr>
        <a:xfrm>
          <a:off x="1259349" y="590603"/>
          <a:ext cx="9770265" cy="109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95" tIns="115395" rIns="115395" bIns="115395" numCol="1" spcCol="1270" anchor="ctr" anchorCtr="0">
          <a:noAutofit/>
        </a:bodyPr>
        <a:lstStyle/>
        <a:p>
          <a:pPr marL="0" lvl="0" indent="0" algn="l" defTabSz="933450">
            <a:lnSpc>
              <a:spcPct val="90000"/>
            </a:lnSpc>
            <a:spcBef>
              <a:spcPct val="0"/>
            </a:spcBef>
            <a:spcAft>
              <a:spcPct val="35000"/>
            </a:spcAft>
            <a:buNone/>
          </a:pPr>
          <a:r>
            <a:rPr lang="es-ES" sz="2100" kern="1200"/>
            <a:t>El conocimiento científico se obtiene mediante </a:t>
          </a:r>
          <a:r>
            <a:rPr lang="es-ES" sz="2100" b="1" kern="1200"/>
            <a:t>observación y experimentación</a:t>
          </a:r>
          <a:r>
            <a:rPr lang="es-ES" sz="2100" kern="1200"/>
            <a:t> en ámbitos específicos. Dicho conocimiento es organizado y clasificado sobre la base de principios explicativos, ya sean de forma teórica o práctica. </a:t>
          </a:r>
          <a:endParaRPr lang="en-US" sz="2100" kern="1200"/>
        </a:p>
      </dsp:txBody>
      <dsp:txXfrm>
        <a:off x="1259349" y="590603"/>
        <a:ext cx="9770265" cy="1090345"/>
      </dsp:txXfrm>
    </dsp:sp>
    <dsp:sp modelId="{4E9256F9-9D5C-457E-912B-AFD7371D2FA1}">
      <dsp:nvSpPr>
        <dsp:cNvPr id="0" name=""/>
        <dsp:cNvSpPr/>
      </dsp:nvSpPr>
      <dsp:spPr>
        <a:xfrm>
          <a:off x="0" y="1953536"/>
          <a:ext cx="11029615" cy="10903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48AA7-EEB8-4B08-B304-358DA0AD05DA}">
      <dsp:nvSpPr>
        <dsp:cNvPr id="0" name=""/>
        <dsp:cNvSpPr/>
      </dsp:nvSpPr>
      <dsp:spPr>
        <a:xfrm>
          <a:off x="329829" y="2198864"/>
          <a:ext cx="599690" cy="59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02C29E-EA75-4BC6-849B-9ED6C636E120}">
      <dsp:nvSpPr>
        <dsp:cNvPr id="0" name=""/>
        <dsp:cNvSpPr/>
      </dsp:nvSpPr>
      <dsp:spPr>
        <a:xfrm>
          <a:off x="1259349" y="1953536"/>
          <a:ext cx="9770265" cy="109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95" tIns="115395" rIns="115395" bIns="115395" numCol="1" spcCol="1270" anchor="ctr" anchorCtr="0">
          <a:noAutofit/>
        </a:bodyPr>
        <a:lstStyle/>
        <a:p>
          <a:pPr marL="0" lvl="0" indent="0" algn="l" defTabSz="933450">
            <a:lnSpc>
              <a:spcPct val="90000"/>
            </a:lnSpc>
            <a:spcBef>
              <a:spcPct val="0"/>
            </a:spcBef>
            <a:spcAft>
              <a:spcPct val="35000"/>
            </a:spcAft>
            <a:buNone/>
          </a:pPr>
          <a:r>
            <a:rPr lang="es-ES" sz="2100" kern="1200" dirty="0"/>
            <a:t>​ A partir de estos se generan preguntas y razonamientos, se formulan </a:t>
          </a:r>
          <a:r>
            <a:rPr lang="es-ES" sz="2100" kern="1200" dirty="0" err="1"/>
            <a:t>hipótesis</a:t>
          </a:r>
          <a:r>
            <a:rPr lang="es-ES" sz="2100" kern="1200" dirty="0"/>
            <a:t>, se deducen principios y leyes científicas, y se construyen modelos científicos, teorías científicas y sistemas de conocimientos por medio de un </a:t>
          </a:r>
          <a:r>
            <a:rPr lang="es-ES" sz="2100" b="1" kern="1200" dirty="0"/>
            <a:t>método científico.</a:t>
          </a:r>
          <a:endParaRPr lang="en-US" sz="2100" b="1" kern="1200" dirty="0"/>
        </a:p>
      </dsp:txBody>
      <dsp:txXfrm>
        <a:off x="1259349" y="1953536"/>
        <a:ext cx="9770265" cy="1090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4A255-FB96-4F18-AA6F-BFB532A4F373}">
      <dsp:nvSpPr>
        <dsp:cNvPr id="0" name=""/>
        <dsp:cNvSpPr/>
      </dsp:nvSpPr>
      <dsp:spPr>
        <a:xfrm>
          <a:off x="6363" y="49811"/>
          <a:ext cx="1458500" cy="14585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77311-4CA6-48FA-950D-57B669618312}">
      <dsp:nvSpPr>
        <dsp:cNvPr id="0" name=""/>
        <dsp:cNvSpPr/>
      </dsp:nvSpPr>
      <dsp:spPr>
        <a:xfrm>
          <a:off x="312648" y="356096"/>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7ACAC7-7C39-41C0-9703-DB82A602BD94}">
      <dsp:nvSpPr>
        <dsp:cNvPr id="0" name=""/>
        <dsp:cNvSpPr/>
      </dsp:nvSpPr>
      <dsp:spPr>
        <a:xfrm>
          <a:off x="1777400"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s-MX" sz="1800" kern="1200"/>
            <a:t>Cuando un científico de datos no sabe que hacer recurre a distintos recursos para adquirir esa habilidad; no se da por vencido.</a:t>
          </a:r>
          <a:endParaRPr lang="en-US" sz="1800" kern="1200"/>
        </a:p>
      </dsp:txBody>
      <dsp:txXfrm>
        <a:off x="1777400" y="49811"/>
        <a:ext cx="3437893" cy="1458500"/>
      </dsp:txXfrm>
    </dsp:sp>
    <dsp:sp modelId="{BCADE1B0-F18B-4220-8438-126B7147B58C}">
      <dsp:nvSpPr>
        <dsp:cNvPr id="0" name=""/>
        <dsp:cNvSpPr/>
      </dsp:nvSpPr>
      <dsp:spPr>
        <a:xfrm>
          <a:off x="5814320" y="49811"/>
          <a:ext cx="1458500" cy="14585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4B969-6B32-4154-8382-0BE39B74BA77}">
      <dsp:nvSpPr>
        <dsp:cNvPr id="0" name=""/>
        <dsp:cNvSpPr/>
      </dsp:nvSpPr>
      <dsp:spPr>
        <a:xfrm>
          <a:off x="6120606" y="356096"/>
          <a:ext cx="845930" cy="84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BD1E73-D3EB-4EA1-BF64-B48E2DF34EB2}">
      <dsp:nvSpPr>
        <dsp:cNvPr id="0" name=""/>
        <dsp:cNvSpPr/>
      </dsp:nvSpPr>
      <dsp:spPr>
        <a:xfrm>
          <a:off x="7585357"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s-MX" sz="1800" kern="1200"/>
            <a:t>Libros, Stack Exchange, videos de youtube, código de github, foros en internet o inclusive proyectos similares hechos en Kaggle.</a:t>
          </a:r>
          <a:endParaRPr lang="en-US" sz="1800" kern="1200"/>
        </a:p>
      </dsp:txBody>
      <dsp:txXfrm>
        <a:off x="7585357" y="49811"/>
        <a:ext cx="3437893" cy="1458500"/>
      </dsp:txXfrm>
    </dsp:sp>
    <dsp:sp modelId="{4950B034-D8BA-402E-AB40-75A973E55E75}">
      <dsp:nvSpPr>
        <dsp:cNvPr id="0" name=""/>
        <dsp:cNvSpPr/>
      </dsp:nvSpPr>
      <dsp:spPr>
        <a:xfrm>
          <a:off x="6363" y="2126174"/>
          <a:ext cx="1458500" cy="14585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44C2F-5EB2-4980-9C51-CDDD787B9903}">
      <dsp:nvSpPr>
        <dsp:cNvPr id="0" name=""/>
        <dsp:cNvSpPr/>
      </dsp:nvSpPr>
      <dsp:spPr>
        <a:xfrm>
          <a:off x="312648" y="2432459"/>
          <a:ext cx="845930" cy="84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303C0D-A9D9-4DD1-A487-1B01F69DF40E}">
      <dsp:nvSpPr>
        <dsp:cNvPr id="0" name=""/>
        <dsp:cNvSpPr/>
      </dsp:nvSpPr>
      <dsp:spPr>
        <a:xfrm>
          <a:off x="1777400"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s-MX" sz="1800" kern="1200"/>
            <a:t>En caso de no encontrar lo que necesita, entonces busca preguntar ya sea a expertos o otras personas que estén involucradas en el proyecto y puedan ayudar.</a:t>
          </a:r>
          <a:endParaRPr lang="en-US" sz="1800" kern="1200"/>
        </a:p>
      </dsp:txBody>
      <dsp:txXfrm>
        <a:off x="1777400" y="2126174"/>
        <a:ext cx="3437893" cy="1458500"/>
      </dsp:txXfrm>
    </dsp:sp>
    <dsp:sp modelId="{54E87CCF-80E3-4AD8-90EB-5D028159F854}">
      <dsp:nvSpPr>
        <dsp:cNvPr id="0" name=""/>
        <dsp:cNvSpPr/>
      </dsp:nvSpPr>
      <dsp:spPr>
        <a:xfrm>
          <a:off x="5814320" y="2126174"/>
          <a:ext cx="1458500" cy="14585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393A49-F2DD-42CB-98E7-A81C9492D9E0}">
      <dsp:nvSpPr>
        <dsp:cNvPr id="0" name=""/>
        <dsp:cNvSpPr/>
      </dsp:nvSpPr>
      <dsp:spPr>
        <a:xfrm>
          <a:off x="6120606" y="2432459"/>
          <a:ext cx="845930" cy="84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FD6091-B807-4E14-98E2-CC04E9B576EF}">
      <dsp:nvSpPr>
        <dsp:cNvPr id="0" name=""/>
        <dsp:cNvSpPr/>
      </dsp:nvSpPr>
      <dsp:spPr>
        <a:xfrm>
          <a:off x="7585357"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s-MX" sz="1800" kern="1200"/>
            <a:t>El problema no es “no saber la respuesta”; el problema es no querer buscarla.</a:t>
          </a:r>
          <a:endParaRPr lang="en-US" sz="1800" kern="1200"/>
        </a:p>
      </dsp:txBody>
      <dsp:txXfrm>
        <a:off x="7585357" y="2126174"/>
        <a:ext cx="3437893" cy="1458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Como </a:t>
            </a:r>
            <a:r>
              <a:rPr lang="en-US" dirty="0" err="1"/>
              <a:t>Plantear</a:t>
            </a:r>
            <a:r>
              <a:rPr lang="en-US" dirty="0"/>
              <a:t> un Proyecto de </a:t>
            </a:r>
            <a:r>
              <a:rPr lang="en-US" dirty="0" err="1"/>
              <a:t>ciencia</a:t>
            </a:r>
            <a:r>
              <a:rPr lang="en-US" dirty="0"/>
              <a:t> de </a:t>
            </a:r>
            <a:r>
              <a:rPr lang="en-US" dirty="0" err="1"/>
              <a:t>datos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s-MX" dirty="0"/>
              <a:t>I</a:t>
            </a:r>
            <a:r>
              <a:rPr lang="en-US" dirty="0"/>
              <a:t>ng. Alejandro Balderas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A189-41F7-4C30-82F8-E0A3A5587AD5}"/>
              </a:ext>
            </a:extLst>
          </p:cNvPr>
          <p:cNvSpPr>
            <a:spLocks noGrp="1"/>
          </p:cNvSpPr>
          <p:nvPr>
            <p:ph type="title"/>
          </p:nvPr>
        </p:nvSpPr>
        <p:spPr/>
        <p:txBody>
          <a:bodyPr/>
          <a:lstStyle/>
          <a:p>
            <a:r>
              <a:rPr lang="es-MX" dirty="0"/>
              <a:t>¿Que hace un científico de datos?</a:t>
            </a:r>
            <a:endParaRPr lang="en-US" dirty="0"/>
          </a:p>
        </p:txBody>
      </p:sp>
      <p:sp>
        <p:nvSpPr>
          <p:cNvPr id="3" name="Content Placeholder 2">
            <a:extLst>
              <a:ext uri="{FF2B5EF4-FFF2-40B4-BE49-F238E27FC236}">
                <a16:creationId xmlns:a16="http://schemas.microsoft.com/office/drawing/2014/main" id="{02225EA6-9D19-45EF-9F68-FA2307AA3EDE}"/>
              </a:ext>
            </a:extLst>
          </p:cNvPr>
          <p:cNvSpPr>
            <a:spLocks noGrp="1"/>
          </p:cNvSpPr>
          <p:nvPr>
            <p:ph idx="1"/>
          </p:nvPr>
        </p:nvSpPr>
        <p:spPr/>
        <p:txBody>
          <a:bodyPr/>
          <a:lstStyle/>
          <a:p>
            <a:r>
              <a:rPr lang="es-MX" dirty="0"/>
              <a:t>Buscar problemas dentro de organizaciones.</a:t>
            </a:r>
          </a:p>
          <a:p>
            <a:r>
              <a:rPr lang="es-MX" dirty="0"/>
              <a:t>Ser capaces de aplicar ETL por si mismos. (Preprocesamiento)</a:t>
            </a:r>
          </a:p>
          <a:p>
            <a:r>
              <a:rPr lang="es-MX" dirty="0"/>
              <a:t>Explorar la información con gráficos y estadísticos descriptivos.</a:t>
            </a:r>
          </a:p>
          <a:p>
            <a:r>
              <a:rPr lang="es-MX" dirty="0"/>
              <a:t>Plantear </a:t>
            </a:r>
            <a:r>
              <a:rPr lang="es-MX" dirty="0" err="1"/>
              <a:t>hipótesis</a:t>
            </a:r>
            <a:r>
              <a:rPr lang="es-MX" dirty="0"/>
              <a:t> medibles y realizables (con pruebas estadísticas).</a:t>
            </a:r>
          </a:p>
          <a:p>
            <a:r>
              <a:rPr lang="es-MX" dirty="0"/>
              <a:t>Aplicar y entrenar modelos de aprendizaje con los datos.</a:t>
            </a:r>
          </a:p>
          <a:p>
            <a:r>
              <a:rPr lang="es-MX" dirty="0"/>
              <a:t>Crear aplicaciones que utilicen el modelo.</a:t>
            </a:r>
          </a:p>
          <a:p>
            <a:r>
              <a:rPr lang="es-MX" dirty="0"/>
              <a:t>Comunicar las conclusiones de los datos a gente encargada de la toma de decisiones.</a:t>
            </a:r>
          </a:p>
        </p:txBody>
      </p:sp>
      <p:sp>
        <p:nvSpPr>
          <p:cNvPr id="4" name="Text Placeholder 3">
            <a:extLst>
              <a:ext uri="{FF2B5EF4-FFF2-40B4-BE49-F238E27FC236}">
                <a16:creationId xmlns:a16="http://schemas.microsoft.com/office/drawing/2014/main" id="{EA9E181B-FB57-4409-AB35-1442E09EF166}"/>
              </a:ext>
            </a:extLst>
          </p:cNvPr>
          <p:cNvSpPr>
            <a:spLocks noGrp="1"/>
          </p:cNvSpPr>
          <p:nvPr>
            <p:ph type="body" sz="half" idx="2"/>
          </p:nvPr>
        </p:nvSpPr>
        <p:spPr/>
        <p:txBody>
          <a:bodyPr/>
          <a:lstStyle/>
          <a:p>
            <a:r>
              <a:rPr lang="es-MX" dirty="0"/>
              <a:t>Este es uno de los puntos de mayor debate dentro del campo ya que las responsabilidades dependen de su entorno, nivel de experiencia e industria.</a:t>
            </a:r>
          </a:p>
          <a:p>
            <a:r>
              <a:rPr lang="es-MX" dirty="0"/>
              <a:t>La siguiente lista contiene algunas de las responsabilidades que puede llegar a tener un científico de datos.</a:t>
            </a:r>
          </a:p>
        </p:txBody>
      </p:sp>
    </p:spTree>
    <p:extLst>
      <p:ext uri="{BB962C8B-B14F-4D97-AF65-F5344CB8AC3E}">
        <p14:creationId xmlns:p14="http://schemas.microsoft.com/office/powerpoint/2010/main" val="351551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0423-F039-474C-BE45-F90A5CBC0E77}"/>
              </a:ext>
            </a:extLst>
          </p:cNvPr>
          <p:cNvSpPr>
            <a:spLocks noGrp="1"/>
          </p:cNvSpPr>
          <p:nvPr>
            <p:ph type="title"/>
          </p:nvPr>
        </p:nvSpPr>
        <p:spPr>
          <a:xfrm>
            <a:off x="581193" y="729658"/>
            <a:ext cx="11029616" cy="988332"/>
          </a:xfrm>
          <a:prstGeom prst="rect">
            <a:avLst/>
          </a:prstGeom>
        </p:spPr>
        <p:txBody>
          <a:bodyPr anchor="b">
            <a:normAutofit/>
          </a:bodyPr>
          <a:lstStyle/>
          <a:p>
            <a:r>
              <a:rPr lang="es-MX" dirty="0"/>
              <a:t>¿Qué herramientas usa un científico de datos?</a:t>
            </a:r>
            <a:endParaRPr lang="en-US" dirty="0"/>
          </a:p>
        </p:txBody>
      </p:sp>
      <p:sp>
        <p:nvSpPr>
          <p:cNvPr id="71" name="Content Placeholder 3">
            <a:extLst>
              <a:ext uri="{FF2B5EF4-FFF2-40B4-BE49-F238E27FC236}">
                <a16:creationId xmlns:a16="http://schemas.microsoft.com/office/drawing/2014/main" id="{B0D77412-3252-47F4-BF03-5FF7B825C1D7}"/>
              </a:ext>
            </a:extLst>
          </p:cNvPr>
          <p:cNvSpPr>
            <a:spLocks noGrp="1"/>
          </p:cNvSpPr>
          <p:nvPr>
            <p:ph sz="half" idx="2"/>
          </p:nvPr>
        </p:nvSpPr>
        <p:spPr>
          <a:xfrm>
            <a:off x="6416039" y="2228003"/>
            <a:ext cx="5194769" cy="3633047"/>
          </a:xfrm>
        </p:spPr>
        <p:txBody>
          <a:bodyPr/>
          <a:lstStyle/>
          <a:p>
            <a:r>
              <a:rPr lang="es-MX" dirty="0"/>
              <a:t>Python, R y SQL representan las tecnologías principales que buscan las empresas.</a:t>
            </a:r>
          </a:p>
          <a:p>
            <a:r>
              <a:rPr lang="es-MX" dirty="0"/>
              <a:t>Enseguida se encuentran Hadoop y </a:t>
            </a:r>
            <a:r>
              <a:rPr lang="es-MX" dirty="0" err="1"/>
              <a:t>Spark</a:t>
            </a:r>
            <a:r>
              <a:rPr lang="es-MX" dirty="0"/>
              <a:t> (herramientas de </a:t>
            </a:r>
            <a:r>
              <a:rPr lang="es-MX" dirty="0" err="1"/>
              <a:t>big</a:t>
            </a:r>
            <a:r>
              <a:rPr lang="es-MX" dirty="0"/>
              <a:t> data) junto con Java, SAS (BI </a:t>
            </a:r>
            <a:r>
              <a:rPr lang="es-MX" dirty="0" err="1"/>
              <a:t>tool</a:t>
            </a:r>
            <a:r>
              <a:rPr lang="es-MX" dirty="0"/>
              <a:t>) y </a:t>
            </a:r>
            <a:r>
              <a:rPr lang="es-MX" dirty="0" err="1"/>
              <a:t>Tableau</a:t>
            </a:r>
            <a:r>
              <a:rPr lang="es-MX" dirty="0"/>
              <a:t> (BI </a:t>
            </a:r>
            <a:r>
              <a:rPr lang="es-MX" dirty="0" err="1"/>
              <a:t>tool</a:t>
            </a:r>
            <a:r>
              <a:rPr lang="es-MX" dirty="0"/>
              <a:t>).</a:t>
            </a:r>
          </a:p>
          <a:p>
            <a:r>
              <a:rPr lang="es-MX" dirty="0"/>
              <a:t>Con esas herramientas ya es posible cubrir más de la mitad del mercado; sin embargo, la ciencia de datos es más que saber usar la tecnología.</a:t>
            </a:r>
          </a:p>
          <a:p>
            <a:endParaRPr lang="en-US" dirty="0"/>
          </a:p>
          <a:p>
            <a:endParaRPr lang="es-MX" dirty="0"/>
          </a:p>
        </p:txBody>
      </p:sp>
      <p:pic>
        <p:nvPicPr>
          <p:cNvPr id="8198" name="Picture 6">
            <a:extLst>
              <a:ext uri="{FF2B5EF4-FFF2-40B4-BE49-F238E27FC236}">
                <a16:creationId xmlns:a16="http://schemas.microsoft.com/office/drawing/2014/main" id="{16D96BC0-344E-49B5-B1B9-FB77FABC7B8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81025" y="2374560"/>
            <a:ext cx="5194300" cy="333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87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BC8F-8478-4D2F-B68D-0BCD7A5A13F3}"/>
              </a:ext>
            </a:extLst>
          </p:cNvPr>
          <p:cNvSpPr>
            <a:spLocks noGrp="1"/>
          </p:cNvSpPr>
          <p:nvPr>
            <p:ph type="title"/>
          </p:nvPr>
        </p:nvSpPr>
        <p:spPr/>
        <p:txBody>
          <a:bodyPr/>
          <a:lstStyle/>
          <a:p>
            <a:r>
              <a:rPr lang="es-MX" dirty="0"/>
              <a:t>La ciencia en Ciencia de Datos</a:t>
            </a:r>
            <a:endParaRPr lang="en-US" dirty="0"/>
          </a:p>
        </p:txBody>
      </p:sp>
      <p:sp>
        <p:nvSpPr>
          <p:cNvPr id="3" name="Content Placeholder 2">
            <a:extLst>
              <a:ext uri="{FF2B5EF4-FFF2-40B4-BE49-F238E27FC236}">
                <a16:creationId xmlns:a16="http://schemas.microsoft.com/office/drawing/2014/main" id="{70598935-A7A7-4E37-93B0-9EB6C7BBC917}"/>
              </a:ext>
            </a:extLst>
          </p:cNvPr>
          <p:cNvSpPr>
            <a:spLocks noGrp="1"/>
          </p:cNvSpPr>
          <p:nvPr>
            <p:ph idx="1"/>
          </p:nvPr>
        </p:nvSpPr>
        <p:spPr>
          <a:xfrm>
            <a:off x="581193" y="2340864"/>
            <a:ext cx="10951444" cy="3634486"/>
          </a:xfrm>
        </p:spPr>
        <p:txBody>
          <a:bodyPr>
            <a:normAutofit/>
          </a:bodyPr>
          <a:lstStyle/>
          <a:p>
            <a:r>
              <a:rPr lang="es-MX" sz="2400" dirty="0"/>
              <a:t>A pesar de que la tecnología es una parte fundamental de la ciencia de datos (por algo estamos aprendiendo Python), la ciencia y habilidades relacionadas con esta son cruciales para la aplicación correcta de la ciencia de datos.</a:t>
            </a:r>
          </a:p>
        </p:txBody>
      </p:sp>
    </p:spTree>
    <p:extLst>
      <p:ext uri="{BB962C8B-B14F-4D97-AF65-F5344CB8AC3E}">
        <p14:creationId xmlns:p14="http://schemas.microsoft.com/office/powerpoint/2010/main" val="3181824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85DB-05A9-408A-9F51-FB3F3773B59D}"/>
              </a:ext>
            </a:extLst>
          </p:cNvPr>
          <p:cNvSpPr>
            <a:spLocks noGrp="1"/>
          </p:cNvSpPr>
          <p:nvPr>
            <p:ph type="title"/>
          </p:nvPr>
        </p:nvSpPr>
        <p:spPr>
          <a:xfrm>
            <a:off x="581193" y="729658"/>
            <a:ext cx="11029616" cy="988332"/>
          </a:xfrm>
          <a:prstGeom prst="rect">
            <a:avLst/>
          </a:prstGeom>
        </p:spPr>
        <p:txBody>
          <a:bodyPr anchor="b">
            <a:normAutofit/>
          </a:bodyPr>
          <a:lstStyle/>
          <a:p>
            <a:r>
              <a:rPr lang="en-US" dirty="0" err="1"/>
              <a:t>Ciencia</a:t>
            </a:r>
            <a:endParaRPr lang="en-US" dirty="0"/>
          </a:p>
        </p:txBody>
      </p:sp>
      <p:pic>
        <p:nvPicPr>
          <p:cNvPr id="6146" name="Picture 2" descr="Image result for science">
            <a:extLst>
              <a:ext uri="{FF2B5EF4-FFF2-40B4-BE49-F238E27FC236}">
                <a16:creationId xmlns:a16="http://schemas.microsoft.com/office/drawing/2014/main" id="{C2E5ED7C-5EF8-4865-B9B9-E963C9EDBB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93" y="2577005"/>
            <a:ext cx="5194767" cy="2935042"/>
          </a:xfrm>
          <a:prstGeom prst="rect">
            <a:avLst/>
          </a:prstGeom>
          <a:solidFill>
            <a:srgbClr val="FFFFFF"/>
          </a:solidFill>
        </p:spPr>
      </p:pic>
      <p:sp>
        <p:nvSpPr>
          <p:cNvPr id="3" name="Content Placeholder 2">
            <a:extLst>
              <a:ext uri="{FF2B5EF4-FFF2-40B4-BE49-F238E27FC236}">
                <a16:creationId xmlns:a16="http://schemas.microsoft.com/office/drawing/2014/main" id="{B4F17D67-C157-4687-B484-3D5F68939A9A}"/>
              </a:ext>
            </a:extLst>
          </p:cNvPr>
          <p:cNvSpPr>
            <a:spLocks noGrp="1"/>
          </p:cNvSpPr>
          <p:nvPr>
            <p:ph sz="half" idx="2"/>
          </p:nvPr>
        </p:nvSpPr>
        <p:spPr>
          <a:xfrm>
            <a:off x="6416039" y="2228003"/>
            <a:ext cx="5194769" cy="3633047"/>
          </a:xfrm>
          <a:prstGeom prst="rect">
            <a:avLst/>
          </a:prstGeom>
        </p:spPr>
        <p:txBody>
          <a:bodyPr anchor="ctr">
            <a:normAutofit/>
          </a:bodyPr>
          <a:lstStyle/>
          <a:p>
            <a:r>
              <a:rPr lang="es-ES" dirty="0"/>
              <a:t>La ciencia (del latín </a:t>
            </a:r>
            <a:r>
              <a:rPr lang="es-ES" dirty="0" err="1"/>
              <a:t>scientĭa</a:t>
            </a:r>
            <a:r>
              <a:rPr lang="es-ES" dirty="0"/>
              <a:t>, ‘conocimiento’) es un sistema ordenado de conocimientos estructurados que estudia, investiga e interpreta los fenómenos naturales, sociales y artificiales.</a:t>
            </a:r>
          </a:p>
          <a:p>
            <a:endParaRPr lang="es-ES" dirty="0"/>
          </a:p>
        </p:txBody>
      </p:sp>
    </p:spTree>
    <p:extLst>
      <p:ext uri="{BB962C8B-B14F-4D97-AF65-F5344CB8AC3E}">
        <p14:creationId xmlns:p14="http://schemas.microsoft.com/office/powerpoint/2010/main" val="2711450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0A8D-1A18-428A-9B2E-F84C44AFB304}"/>
              </a:ext>
            </a:extLst>
          </p:cNvPr>
          <p:cNvSpPr>
            <a:spLocks noGrp="1"/>
          </p:cNvSpPr>
          <p:nvPr>
            <p:ph type="title"/>
          </p:nvPr>
        </p:nvSpPr>
        <p:spPr>
          <a:xfrm>
            <a:off x="581192" y="702156"/>
            <a:ext cx="11029616" cy="1188720"/>
          </a:xfrm>
          <a:prstGeom prst="rect">
            <a:avLst/>
          </a:prstGeom>
        </p:spPr>
        <p:txBody>
          <a:bodyPr anchor="b">
            <a:normAutofit/>
          </a:bodyPr>
          <a:lstStyle/>
          <a:p>
            <a:r>
              <a:rPr lang="en-US" dirty="0" err="1"/>
              <a:t>Ciencia</a:t>
            </a:r>
            <a:endParaRPr lang="en-US" dirty="0"/>
          </a:p>
        </p:txBody>
      </p:sp>
      <p:graphicFrame>
        <p:nvGraphicFramePr>
          <p:cNvPr id="5" name="Content Placeholder 2">
            <a:extLst>
              <a:ext uri="{FF2B5EF4-FFF2-40B4-BE49-F238E27FC236}">
                <a16:creationId xmlns:a16="http://schemas.microsoft.com/office/drawing/2014/main" id="{5898991A-89BE-46B8-8C7B-AC52631353E4}"/>
              </a:ext>
            </a:extLst>
          </p:cNvPr>
          <p:cNvGraphicFramePr>
            <a:graphicFrameLocks noGrp="1"/>
          </p:cNvGraphicFramePr>
          <p:nvPr>
            <p:ph idx="1"/>
            <p:extLst>
              <p:ext uri="{D42A27DB-BD31-4B8C-83A1-F6EECF244321}">
                <p14:modId xmlns:p14="http://schemas.microsoft.com/office/powerpoint/2010/main" val="3242103257"/>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08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6203-9927-4449-B3A0-F1D3EB89B411}"/>
              </a:ext>
            </a:extLst>
          </p:cNvPr>
          <p:cNvSpPr>
            <a:spLocks noGrp="1"/>
          </p:cNvSpPr>
          <p:nvPr>
            <p:ph type="title"/>
          </p:nvPr>
        </p:nvSpPr>
        <p:spPr>
          <a:xfrm>
            <a:off x="767857" y="933450"/>
            <a:ext cx="3031852" cy="1722419"/>
          </a:xfrm>
          <a:prstGeom prst="rect">
            <a:avLst/>
          </a:prstGeom>
        </p:spPr>
        <p:txBody>
          <a:bodyPr anchor="b">
            <a:normAutofit/>
          </a:bodyPr>
          <a:lstStyle/>
          <a:p>
            <a:r>
              <a:rPr lang="en-US" dirty="0" err="1"/>
              <a:t>Método</a:t>
            </a:r>
            <a:r>
              <a:rPr lang="en-US" dirty="0"/>
              <a:t> </a:t>
            </a:r>
            <a:r>
              <a:rPr lang="en-US" dirty="0" err="1"/>
              <a:t>científico</a:t>
            </a:r>
            <a:endParaRPr lang="en-US" dirty="0"/>
          </a:p>
        </p:txBody>
      </p:sp>
      <p:pic>
        <p:nvPicPr>
          <p:cNvPr id="4098" name="Picture 2" descr="Image result for metodo cientifico">
            <a:extLst>
              <a:ext uri="{FF2B5EF4-FFF2-40B4-BE49-F238E27FC236}">
                <a16:creationId xmlns:a16="http://schemas.microsoft.com/office/drawing/2014/main" id="{DFEA1CAB-62D8-44B9-B62E-E19EADE89F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61456" y="657314"/>
            <a:ext cx="3261674" cy="5697249"/>
          </a:xfrm>
          <a:prstGeom prst="rect">
            <a:avLst/>
          </a:prstGeom>
          <a:noFill/>
          <a:extLst>
            <a:ext uri="{909E8E84-426E-40DD-AFC4-6F175D3DCCD1}">
              <a14:hiddenFill xmlns:a14="http://schemas.microsoft.com/office/drawing/2010/main">
                <a:solidFill>
                  <a:srgbClr val="FFFFFF"/>
                </a:solidFill>
              </a14:hiddenFill>
            </a:ext>
          </a:extLst>
        </p:spPr>
      </p:pic>
      <p:sp>
        <p:nvSpPr>
          <p:cNvPr id="72" name="Text Placeholder 3">
            <a:extLst>
              <a:ext uri="{FF2B5EF4-FFF2-40B4-BE49-F238E27FC236}">
                <a16:creationId xmlns:a16="http://schemas.microsoft.com/office/drawing/2014/main" id="{101105B7-E6F7-4BCE-A946-6D65AD3142B3}"/>
              </a:ext>
            </a:extLst>
          </p:cNvPr>
          <p:cNvSpPr>
            <a:spLocks noGrp="1"/>
          </p:cNvSpPr>
          <p:nvPr>
            <p:ph type="body" sz="half" idx="2"/>
          </p:nvPr>
        </p:nvSpPr>
        <p:spPr>
          <a:xfrm>
            <a:off x="767857" y="2836654"/>
            <a:ext cx="3031852" cy="3001392"/>
          </a:xfrm>
        </p:spPr>
        <p:txBody>
          <a:bodyPr/>
          <a:lstStyle/>
          <a:p>
            <a:r>
              <a:rPr lang="es-MX" dirty="0"/>
              <a:t>El método científico es la forma a través de la cual se adquieren nuevos conocimientos.</a:t>
            </a:r>
          </a:p>
          <a:p>
            <a:r>
              <a:rPr lang="es-MX" dirty="0"/>
              <a:t>Es un método riguroso que toma los supuestos con una gran dosis de escepticismo.</a:t>
            </a:r>
          </a:p>
          <a:p>
            <a:r>
              <a:rPr lang="es-MX" dirty="0"/>
              <a:t>Permite realizar experimentos reproducibles.</a:t>
            </a:r>
            <a:endParaRPr lang="en-US" dirty="0"/>
          </a:p>
        </p:txBody>
      </p:sp>
    </p:spTree>
    <p:extLst>
      <p:ext uri="{BB962C8B-B14F-4D97-AF65-F5344CB8AC3E}">
        <p14:creationId xmlns:p14="http://schemas.microsoft.com/office/powerpoint/2010/main" val="316708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06D1-F244-4313-9C68-979A4C8F12BA}"/>
              </a:ext>
            </a:extLst>
          </p:cNvPr>
          <p:cNvSpPr>
            <a:spLocks noGrp="1"/>
          </p:cNvSpPr>
          <p:nvPr>
            <p:ph type="title"/>
          </p:nvPr>
        </p:nvSpPr>
        <p:spPr/>
        <p:txBody>
          <a:bodyPr/>
          <a:lstStyle/>
          <a:p>
            <a:r>
              <a:rPr lang="es-MX" dirty="0"/>
              <a:t>Observación</a:t>
            </a:r>
            <a:endParaRPr lang="en-US" dirty="0"/>
          </a:p>
        </p:txBody>
      </p:sp>
      <p:sp>
        <p:nvSpPr>
          <p:cNvPr id="3" name="Content Placeholder 2">
            <a:extLst>
              <a:ext uri="{FF2B5EF4-FFF2-40B4-BE49-F238E27FC236}">
                <a16:creationId xmlns:a16="http://schemas.microsoft.com/office/drawing/2014/main" id="{206FE175-8643-47E3-BB6C-5FB979558B72}"/>
              </a:ext>
            </a:extLst>
          </p:cNvPr>
          <p:cNvSpPr>
            <a:spLocks noGrp="1"/>
          </p:cNvSpPr>
          <p:nvPr>
            <p:ph idx="1"/>
          </p:nvPr>
        </p:nvSpPr>
        <p:spPr>
          <a:xfrm>
            <a:off x="581193" y="2340864"/>
            <a:ext cx="5514808" cy="3634486"/>
          </a:xfrm>
        </p:spPr>
        <p:txBody>
          <a:bodyPr/>
          <a:lstStyle/>
          <a:p>
            <a:r>
              <a:rPr lang="es-MX" dirty="0"/>
              <a:t>Antes de realizar pruebas de soluciones; debemos de sumergirnos en el entorno que buscamos estudiar.</a:t>
            </a:r>
          </a:p>
          <a:p>
            <a:r>
              <a:rPr lang="es-MX" dirty="0"/>
              <a:t>Que situaciones se dan, como se comportan los individuos, observar las relaciones entre las entidades del entorno.</a:t>
            </a:r>
          </a:p>
          <a:p>
            <a:r>
              <a:rPr lang="en-US" dirty="0"/>
              <a:t>Es </a:t>
            </a:r>
            <a:r>
              <a:rPr lang="en-US" dirty="0" err="1"/>
              <a:t>necesario</a:t>
            </a:r>
            <a:r>
              <a:rPr lang="en-US" dirty="0"/>
              <a:t> </a:t>
            </a:r>
            <a:r>
              <a:rPr lang="en-US" dirty="0" err="1"/>
              <a:t>tomar</a:t>
            </a:r>
            <a:r>
              <a:rPr lang="en-US" dirty="0"/>
              <a:t> nota de los </a:t>
            </a:r>
            <a:r>
              <a:rPr lang="en-US" dirty="0" err="1"/>
              <a:t>supuestos</a:t>
            </a:r>
            <a:r>
              <a:rPr lang="en-US" dirty="0"/>
              <a:t> dentro del </a:t>
            </a:r>
            <a:r>
              <a:rPr lang="en-US" dirty="0" err="1"/>
              <a:t>entorno</a:t>
            </a:r>
            <a:r>
              <a:rPr lang="en-US" dirty="0"/>
              <a:t> </a:t>
            </a:r>
            <a:r>
              <a:rPr lang="en-US" dirty="0" err="1"/>
              <a:t>ya</a:t>
            </a:r>
            <a:r>
              <a:rPr lang="en-US" dirty="0"/>
              <a:t> que </a:t>
            </a:r>
            <a:r>
              <a:rPr lang="en-US" dirty="0" err="1"/>
              <a:t>estos</a:t>
            </a:r>
            <a:r>
              <a:rPr lang="en-US" dirty="0"/>
              <a:t> </a:t>
            </a:r>
            <a:r>
              <a:rPr lang="en-US" dirty="0" err="1"/>
              <a:t>suelen</a:t>
            </a:r>
            <a:r>
              <a:rPr lang="en-US" dirty="0"/>
              <a:t> ser los que </a:t>
            </a:r>
            <a:r>
              <a:rPr lang="en-US" dirty="0" err="1"/>
              <a:t>permiten</a:t>
            </a:r>
            <a:r>
              <a:rPr lang="en-US" dirty="0"/>
              <a:t> la </a:t>
            </a:r>
            <a:r>
              <a:rPr lang="en-US" dirty="0" err="1"/>
              <a:t>elaboración</a:t>
            </a:r>
            <a:r>
              <a:rPr lang="en-US" dirty="0"/>
              <a:t> de la </a:t>
            </a:r>
            <a:r>
              <a:rPr lang="en-US" dirty="0" err="1"/>
              <a:t>pregunta</a:t>
            </a:r>
            <a:r>
              <a:rPr lang="en-US" dirty="0"/>
              <a:t>.</a:t>
            </a:r>
          </a:p>
        </p:txBody>
      </p:sp>
      <p:pic>
        <p:nvPicPr>
          <p:cNvPr id="5" name="Graphic 4" descr="Magnifying glass">
            <a:extLst>
              <a:ext uri="{FF2B5EF4-FFF2-40B4-BE49-F238E27FC236}">
                <a16:creationId xmlns:a16="http://schemas.microsoft.com/office/drawing/2014/main" id="{886C559A-155B-49C9-9192-4BCDA15A51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2955" y="2085388"/>
            <a:ext cx="4371393" cy="4371393"/>
          </a:xfrm>
          <a:prstGeom prst="rect">
            <a:avLst/>
          </a:prstGeom>
        </p:spPr>
      </p:pic>
      <p:pic>
        <p:nvPicPr>
          <p:cNvPr id="7" name="Graphic 6" descr="Eye">
            <a:extLst>
              <a:ext uri="{FF2B5EF4-FFF2-40B4-BE49-F238E27FC236}">
                <a16:creationId xmlns:a16="http://schemas.microsoft.com/office/drawing/2014/main" id="{46176FE6-00AD-4AFC-8DA9-593B9DE2FC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0824" y="2673930"/>
            <a:ext cx="2301551" cy="2301551"/>
          </a:xfrm>
          <a:prstGeom prst="rect">
            <a:avLst/>
          </a:prstGeom>
        </p:spPr>
      </p:pic>
    </p:spTree>
    <p:extLst>
      <p:ext uri="{BB962C8B-B14F-4D97-AF65-F5344CB8AC3E}">
        <p14:creationId xmlns:p14="http://schemas.microsoft.com/office/powerpoint/2010/main" val="347570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1E95-A40F-41FF-A3E7-FBE10721224E}"/>
              </a:ext>
            </a:extLst>
          </p:cNvPr>
          <p:cNvSpPr>
            <a:spLocks noGrp="1"/>
          </p:cNvSpPr>
          <p:nvPr>
            <p:ph type="title"/>
          </p:nvPr>
        </p:nvSpPr>
        <p:spPr>
          <a:xfrm>
            <a:off x="581193" y="729658"/>
            <a:ext cx="11029616" cy="988332"/>
          </a:xfrm>
          <a:prstGeom prst="rect">
            <a:avLst/>
          </a:prstGeom>
        </p:spPr>
        <p:txBody>
          <a:bodyPr anchor="b">
            <a:normAutofit/>
          </a:bodyPr>
          <a:lstStyle/>
          <a:p>
            <a:r>
              <a:rPr lang="es-MX" dirty="0"/>
              <a:t>Ej. de observación</a:t>
            </a:r>
            <a:endParaRPr lang="en-US" dirty="0"/>
          </a:p>
        </p:txBody>
      </p:sp>
      <p:sp>
        <p:nvSpPr>
          <p:cNvPr id="3" name="Content Placeholder 2">
            <a:extLst>
              <a:ext uri="{FF2B5EF4-FFF2-40B4-BE49-F238E27FC236}">
                <a16:creationId xmlns:a16="http://schemas.microsoft.com/office/drawing/2014/main" id="{FD251BC2-53B7-4810-A622-FC32112C63BA}"/>
              </a:ext>
            </a:extLst>
          </p:cNvPr>
          <p:cNvSpPr>
            <a:spLocks noGrp="1"/>
          </p:cNvSpPr>
          <p:nvPr>
            <p:ph sz="half" idx="1"/>
          </p:nvPr>
        </p:nvSpPr>
        <p:spPr>
          <a:xfrm>
            <a:off x="581193" y="2228003"/>
            <a:ext cx="5194767" cy="3633047"/>
          </a:xfrm>
          <a:prstGeom prst="rect">
            <a:avLst/>
          </a:prstGeom>
        </p:spPr>
        <p:txBody>
          <a:bodyPr anchor="ctr">
            <a:normAutofit/>
          </a:bodyPr>
          <a:lstStyle/>
          <a:p>
            <a:r>
              <a:rPr lang="es-MX" dirty="0"/>
              <a:t>Una persona por los años 90 decide estudiar como funcionan los negocios de renta de películas; por lo tanto, decide tomar un viaje a Blockbuster para analizar como funciona el negocio. Estando ahí se da cuenta que tienen una selección fija de películas que no puedes consultar fuera de la tienda, luego una vez que rentas la película tienes un tiempo limitado para verla antes de regresarla a la tienda de lo contrario te cobran una multa.</a:t>
            </a:r>
            <a:r>
              <a:rPr lang="en-US" dirty="0"/>
              <a:t> </a:t>
            </a:r>
          </a:p>
        </p:txBody>
      </p:sp>
      <p:pic>
        <p:nvPicPr>
          <p:cNvPr id="4098" name="Picture 2" descr="Image result for blockbuster late fees">
            <a:extLst>
              <a:ext uri="{FF2B5EF4-FFF2-40B4-BE49-F238E27FC236}">
                <a16:creationId xmlns:a16="http://schemas.microsoft.com/office/drawing/2014/main" id="{48213081-78FD-44B9-AA9D-EA39FF1D3B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6039" y="2486096"/>
            <a:ext cx="5194769" cy="3116861"/>
          </a:xfrm>
          <a:prstGeom prst="rect">
            <a:avLst/>
          </a:prstGeom>
          <a:solidFill>
            <a:srgbClr val="FFFFFF"/>
          </a:solidFill>
        </p:spPr>
      </p:pic>
    </p:spTree>
    <p:extLst>
      <p:ext uri="{BB962C8B-B14F-4D97-AF65-F5344CB8AC3E}">
        <p14:creationId xmlns:p14="http://schemas.microsoft.com/office/powerpoint/2010/main" val="2273309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78D4-41E9-486C-A7A2-8E7B7C6051D7}"/>
              </a:ext>
            </a:extLst>
          </p:cNvPr>
          <p:cNvSpPr>
            <a:spLocks noGrp="1"/>
          </p:cNvSpPr>
          <p:nvPr>
            <p:ph type="title"/>
          </p:nvPr>
        </p:nvSpPr>
        <p:spPr>
          <a:xfrm>
            <a:off x="581193" y="729658"/>
            <a:ext cx="11029616" cy="988332"/>
          </a:xfrm>
          <a:prstGeom prst="rect">
            <a:avLst/>
          </a:prstGeom>
        </p:spPr>
        <p:txBody>
          <a:bodyPr anchor="b">
            <a:normAutofit/>
          </a:bodyPr>
          <a:lstStyle/>
          <a:p>
            <a:r>
              <a:rPr lang="es-MX" dirty="0"/>
              <a:t>Problema (pregunta)</a:t>
            </a:r>
            <a:endParaRPr lang="en-US" dirty="0"/>
          </a:p>
        </p:txBody>
      </p:sp>
      <p:pic>
        <p:nvPicPr>
          <p:cNvPr id="10242" name="Picture 2" descr="Image result for person question">
            <a:extLst>
              <a:ext uri="{FF2B5EF4-FFF2-40B4-BE49-F238E27FC236}">
                <a16:creationId xmlns:a16="http://schemas.microsoft.com/office/drawing/2014/main" id="{C3BCADB1-F6A9-4BD3-A6D3-03AF837B43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896" b="7230"/>
          <a:stretch/>
        </p:blipFill>
        <p:spPr bwMode="auto">
          <a:xfrm>
            <a:off x="1825266" y="2228004"/>
            <a:ext cx="2812048" cy="3370364"/>
          </a:xfrm>
          <a:prstGeom prst="rect">
            <a:avLst/>
          </a:prstGeom>
          <a:solidFill>
            <a:srgbClr val="FFFFFF"/>
          </a:solidFill>
        </p:spPr>
      </p:pic>
      <p:sp>
        <p:nvSpPr>
          <p:cNvPr id="3" name="Content Placeholder 2">
            <a:extLst>
              <a:ext uri="{FF2B5EF4-FFF2-40B4-BE49-F238E27FC236}">
                <a16:creationId xmlns:a16="http://schemas.microsoft.com/office/drawing/2014/main" id="{5CB2D032-5F77-4BD2-B7DE-15CE89564E6A}"/>
              </a:ext>
            </a:extLst>
          </p:cNvPr>
          <p:cNvSpPr>
            <a:spLocks noGrp="1"/>
          </p:cNvSpPr>
          <p:nvPr>
            <p:ph sz="half" idx="2"/>
          </p:nvPr>
        </p:nvSpPr>
        <p:spPr>
          <a:xfrm>
            <a:off x="6416039" y="2228003"/>
            <a:ext cx="5194769" cy="3633047"/>
          </a:xfrm>
          <a:prstGeom prst="rect">
            <a:avLst/>
          </a:prstGeom>
        </p:spPr>
        <p:txBody>
          <a:bodyPr anchor="ctr">
            <a:normAutofit/>
          </a:bodyPr>
          <a:lstStyle/>
          <a:p>
            <a:r>
              <a:rPr lang="es-MX" dirty="0"/>
              <a:t>Una vez que conozcamos el entorno en donde nos encontramos es más fácil encontrar problemas reales.</a:t>
            </a:r>
          </a:p>
          <a:p>
            <a:r>
              <a:rPr lang="es-MX" dirty="0"/>
              <a:t>¿Cuál es la mejor forma de conocer un problema?</a:t>
            </a:r>
            <a:r>
              <a:rPr lang="en-US" dirty="0"/>
              <a:t> (</a:t>
            </a:r>
            <a:r>
              <a:rPr lang="en-US" dirty="0" err="1"/>
              <a:t>Tenerlo</a:t>
            </a:r>
            <a:r>
              <a:rPr lang="en-US" dirty="0"/>
              <a:t> o </a:t>
            </a:r>
            <a:r>
              <a:rPr lang="en-US" dirty="0" err="1"/>
              <a:t>hablar</a:t>
            </a:r>
            <a:r>
              <a:rPr lang="en-US" dirty="0"/>
              <a:t> con </a:t>
            </a:r>
            <a:r>
              <a:rPr lang="en-US" dirty="0" err="1"/>
              <a:t>gente</a:t>
            </a:r>
            <a:r>
              <a:rPr lang="en-US" dirty="0"/>
              <a:t> que lo </a:t>
            </a:r>
            <a:r>
              <a:rPr lang="en-US" dirty="0" err="1"/>
              <a:t>tenga</a:t>
            </a:r>
            <a:r>
              <a:rPr lang="en-US" dirty="0"/>
              <a:t>)</a:t>
            </a:r>
          </a:p>
          <a:p>
            <a:r>
              <a:rPr lang="en-US" dirty="0"/>
              <a:t>Un gran </a:t>
            </a:r>
            <a:r>
              <a:rPr lang="en-US" dirty="0" err="1"/>
              <a:t>problema</a:t>
            </a:r>
            <a:r>
              <a:rPr lang="en-US" dirty="0"/>
              <a:t> </a:t>
            </a:r>
            <a:r>
              <a:rPr lang="en-US" dirty="0" err="1"/>
              <a:t>puede</a:t>
            </a:r>
            <a:r>
              <a:rPr lang="en-US" dirty="0"/>
              <a:t> </a:t>
            </a:r>
            <a:r>
              <a:rPr lang="en-US" dirty="0" err="1"/>
              <a:t>terminar</a:t>
            </a:r>
            <a:r>
              <a:rPr lang="en-US" dirty="0"/>
              <a:t> en una mala </a:t>
            </a:r>
            <a:r>
              <a:rPr lang="en-US" dirty="0" err="1"/>
              <a:t>solución</a:t>
            </a:r>
            <a:r>
              <a:rPr lang="en-US" dirty="0"/>
              <a:t>; </a:t>
            </a:r>
            <a:r>
              <a:rPr lang="en-US" dirty="0" err="1"/>
              <a:t>pero</a:t>
            </a:r>
            <a:r>
              <a:rPr lang="en-US" dirty="0"/>
              <a:t> un mal </a:t>
            </a:r>
            <a:r>
              <a:rPr lang="en-US" dirty="0" err="1"/>
              <a:t>problema</a:t>
            </a:r>
            <a:r>
              <a:rPr lang="en-US" dirty="0"/>
              <a:t> </a:t>
            </a:r>
            <a:r>
              <a:rPr lang="en-US" dirty="0" err="1"/>
              <a:t>jamás</a:t>
            </a:r>
            <a:r>
              <a:rPr lang="en-US" dirty="0"/>
              <a:t> </a:t>
            </a:r>
            <a:r>
              <a:rPr lang="en-US" dirty="0" err="1"/>
              <a:t>te</a:t>
            </a:r>
            <a:r>
              <a:rPr lang="en-US" dirty="0"/>
              <a:t> </a:t>
            </a:r>
            <a:r>
              <a:rPr lang="en-US" dirty="0" err="1"/>
              <a:t>va</a:t>
            </a:r>
            <a:r>
              <a:rPr lang="en-US" dirty="0"/>
              <a:t> a </a:t>
            </a:r>
            <a:r>
              <a:rPr lang="en-US" dirty="0" err="1"/>
              <a:t>dar</a:t>
            </a:r>
            <a:r>
              <a:rPr lang="en-US" dirty="0"/>
              <a:t> una </a:t>
            </a:r>
            <a:r>
              <a:rPr lang="en-US" dirty="0" err="1"/>
              <a:t>buena</a:t>
            </a:r>
            <a:r>
              <a:rPr lang="en-US" dirty="0"/>
              <a:t> </a:t>
            </a:r>
            <a:r>
              <a:rPr lang="en-US" dirty="0" err="1"/>
              <a:t>solución</a:t>
            </a:r>
            <a:r>
              <a:rPr lang="en-US" dirty="0"/>
              <a:t>.</a:t>
            </a:r>
          </a:p>
          <a:p>
            <a:r>
              <a:rPr lang="en-US" dirty="0"/>
              <a:t>Una </a:t>
            </a:r>
            <a:r>
              <a:rPr lang="en-US" dirty="0" err="1"/>
              <a:t>estrategia</a:t>
            </a:r>
            <a:r>
              <a:rPr lang="en-US" dirty="0"/>
              <a:t> para </a:t>
            </a:r>
            <a:r>
              <a:rPr lang="en-US" dirty="0" err="1"/>
              <a:t>definir</a:t>
            </a:r>
            <a:r>
              <a:rPr lang="en-US" dirty="0"/>
              <a:t> el </a:t>
            </a:r>
            <a:r>
              <a:rPr lang="en-US" dirty="0" err="1"/>
              <a:t>problema</a:t>
            </a:r>
            <a:r>
              <a:rPr lang="en-US" dirty="0"/>
              <a:t> es </a:t>
            </a:r>
            <a:r>
              <a:rPr lang="en-US" dirty="0" err="1"/>
              <a:t>contarlo</a:t>
            </a:r>
            <a:r>
              <a:rPr lang="en-US" dirty="0"/>
              <a:t> en forma de </a:t>
            </a:r>
            <a:r>
              <a:rPr lang="en-US" dirty="0" err="1"/>
              <a:t>relato</a:t>
            </a:r>
            <a:r>
              <a:rPr lang="en-US" dirty="0"/>
              <a:t>.</a:t>
            </a:r>
          </a:p>
        </p:txBody>
      </p:sp>
    </p:spTree>
    <p:extLst>
      <p:ext uri="{BB962C8B-B14F-4D97-AF65-F5344CB8AC3E}">
        <p14:creationId xmlns:p14="http://schemas.microsoft.com/office/powerpoint/2010/main" val="86937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5507-3AFC-4003-8107-524E2A55A6F2}"/>
              </a:ext>
            </a:extLst>
          </p:cNvPr>
          <p:cNvSpPr>
            <a:spLocks noGrp="1"/>
          </p:cNvSpPr>
          <p:nvPr>
            <p:ph type="title"/>
          </p:nvPr>
        </p:nvSpPr>
        <p:spPr>
          <a:xfrm>
            <a:off x="581193" y="729658"/>
            <a:ext cx="11029616" cy="988332"/>
          </a:xfrm>
          <a:prstGeom prst="rect">
            <a:avLst/>
          </a:prstGeom>
        </p:spPr>
        <p:txBody>
          <a:bodyPr anchor="b">
            <a:normAutofit/>
          </a:bodyPr>
          <a:lstStyle/>
          <a:p>
            <a:r>
              <a:rPr lang="es-MX" dirty="0"/>
              <a:t>Ej. Problema</a:t>
            </a:r>
            <a:endParaRPr lang="en-US" dirty="0"/>
          </a:p>
        </p:txBody>
      </p:sp>
      <p:pic>
        <p:nvPicPr>
          <p:cNvPr id="12290" name="Picture 2" descr="Image result for late fees blockbuster">
            <a:extLst>
              <a:ext uri="{FF2B5EF4-FFF2-40B4-BE49-F238E27FC236}">
                <a16:creationId xmlns:a16="http://schemas.microsoft.com/office/drawing/2014/main" id="{C2FF2BD5-5BDF-4BAF-A334-63E116606B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93" y="3180896"/>
            <a:ext cx="5194767" cy="1727260"/>
          </a:xfrm>
          <a:prstGeom prst="rect">
            <a:avLst/>
          </a:prstGeom>
          <a:solidFill>
            <a:srgbClr val="FFFFFF"/>
          </a:solidFill>
        </p:spPr>
      </p:pic>
      <p:sp>
        <p:nvSpPr>
          <p:cNvPr id="3" name="Content Placeholder 2">
            <a:extLst>
              <a:ext uri="{FF2B5EF4-FFF2-40B4-BE49-F238E27FC236}">
                <a16:creationId xmlns:a16="http://schemas.microsoft.com/office/drawing/2014/main" id="{BA771A64-BCEE-4F19-BFE1-B0BA3F6ED7FA}"/>
              </a:ext>
            </a:extLst>
          </p:cNvPr>
          <p:cNvSpPr>
            <a:spLocks noGrp="1"/>
          </p:cNvSpPr>
          <p:nvPr>
            <p:ph sz="half" idx="2"/>
          </p:nvPr>
        </p:nvSpPr>
        <p:spPr>
          <a:xfrm>
            <a:off x="6416039" y="2228003"/>
            <a:ext cx="5194769" cy="3633047"/>
          </a:xfrm>
          <a:prstGeom prst="rect">
            <a:avLst/>
          </a:prstGeom>
        </p:spPr>
        <p:txBody>
          <a:bodyPr anchor="ctr">
            <a:normAutofit/>
          </a:bodyPr>
          <a:lstStyle/>
          <a:p>
            <a:pPr>
              <a:lnSpc>
                <a:spcPct val="100000"/>
              </a:lnSpc>
            </a:pPr>
            <a:r>
              <a:rPr lang="es-MX" dirty="0"/>
              <a:t>Por medio de la observación esta persona ya encontró varios problemas dentro del modelo de negocio de Blockbuster. </a:t>
            </a:r>
            <a:endParaRPr lang="es-MX"/>
          </a:p>
          <a:p>
            <a:pPr>
              <a:lnSpc>
                <a:spcPct val="100000"/>
              </a:lnSpc>
            </a:pPr>
            <a:r>
              <a:rPr lang="en-US" dirty="0" err="1"/>
              <a:t>Peliculas</a:t>
            </a:r>
            <a:r>
              <a:rPr lang="en-US" dirty="0"/>
              <a:t> </a:t>
            </a:r>
            <a:r>
              <a:rPr lang="en-US" dirty="0" err="1"/>
              <a:t>limitadas</a:t>
            </a:r>
            <a:r>
              <a:rPr lang="en-US" dirty="0"/>
              <a:t> (no </a:t>
            </a:r>
            <a:r>
              <a:rPr lang="en-US" dirty="0" err="1"/>
              <a:t>sabes</a:t>
            </a:r>
            <a:r>
              <a:rPr lang="en-US" dirty="0"/>
              <a:t> </a:t>
            </a:r>
            <a:r>
              <a:rPr lang="en-US" dirty="0" err="1"/>
              <a:t>cuales</a:t>
            </a:r>
            <a:r>
              <a:rPr lang="en-US" dirty="0"/>
              <a:t> son)</a:t>
            </a:r>
            <a:endParaRPr lang="en-US"/>
          </a:p>
          <a:p>
            <a:pPr>
              <a:lnSpc>
                <a:spcPct val="100000"/>
              </a:lnSpc>
            </a:pPr>
            <a:r>
              <a:rPr lang="en-US" dirty="0" err="1"/>
              <a:t>Tienes</a:t>
            </a:r>
            <a:r>
              <a:rPr lang="en-US" dirty="0"/>
              <a:t> que </a:t>
            </a:r>
            <a:r>
              <a:rPr lang="en-US" dirty="0" err="1"/>
              <a:t>ir</a:t>
            </a:r>
            <a:r>
              <a:rPr lang="en-US" dirty="0"/>
              <a:t> en persona para </a:t>
            </a:r>
            <a:r>
              <a:rPr lang="en-US" dirty="0" err="1"/>
              <a:t>rentar</a:t>
            </a:r>
            <a:r>
              <a:rPr lang="en-US" dirty="0"/>
              <a:t> la </a:t>
            </a:r>
            <a:r>
              <a:rPr lang="en-US" dirty="0" err="1"/>
              <a:t>película</a:t>
            </a:r>
            <a:endParaRPr lang="en-US"/>
          </a:p>
          <a:p>
            <a:pPr>
              <a:lnSpc>
                <a:spcPct val="100000"/>
              </a:lnSpc>
            </a:pPr>
            <a:r>
              <a:rPr lang="en-US" dirty="0" err="1"/>
              <a:t>Tienes</a:t>
            </a:r>
            <a:r>
              <a:rPr lang="en-US" dirty="0"/>
              <a:t> que </a:t>
            </a:r>
            <a:r>
              <a:rPr lang="en-US" dirty="0" err="1"/>
              <a:t>ir</a:t>
            </a:r>
            <a:r>
              <a:rPr lang="en-US" dirty="0"/>
              <a:t> en persona para </a:t>
            </a:r>
            <a:r>
              <a:rPr lang="en-US" dirty="0" err="1"/>
              <a:t>regresar</a:t>
            </a:r>
            <a:r>
              <a:rPr lang="en-US" dirty="0"/>
              <a:t> la </a:t>
            </a:r>
            <a:r>
              <a:rPr lang="en-US" dirty="0" err="1"/>
              <a:t>película</a:t>
            </a:r>
            <a:endParaRPr lang="en-US"/>
          </a:p>
          <a:p>
            <a:pPr>
              <a:lnSpc>
                <a:spcPct val="100000"/>
              </a:lnSpc>
            </a:pPr>
            <a:r>
              <a:rPr lang="en-US" dirty="0"/>
              <a:t>Si </a:t>
            </a:r>
            <a:r>
              <a:rPr lang="en-US" dirty="0" err="1"/>
              <a:t>te</a:t>
            </a:r>
            <a:r>
              <a:rPr lang="en-US" dirty="0"/>
              <a:t> </a:t>
            </a:r>
            <a:r>
              <a:rPr lang="en-US" dirty="0" err="1"/>
              <a:t>tardas</a:t>
            </a:r>
            <a:r>
              <a:rPr lang="en-US" dirty="0"/>
              <a:t> un </a:t>
            </a:r>
            <a:r>
              <a:rPr lang="en-US" dirty="0" err="1"/>
              <a:t>día</a:t>
            </a:r>
            <a:r>
              <a:rPr lang="en-US" dirty="0"/>
              <a:t> en </a:t>
            </a:r>
            <a:r>
              <a:rPr lang="en-US" dirty="0" err="1"/>
              <a:t>entregarla</a:t>
            </a:r>
            <a:r>
              <a:rPr lang="en-US" dirty="0"/>
              <a:t>, </a:t>
            </a:r>
            <a:r>
              <a:rPr lang="en-US" dirty="0" err="1"/>
              <a:t>te</a:t>
            </a:r>
            <a:r>
              <a:rPr lang="en-US" dirty="0"/>
              <a:t> </a:t>
            </a:r>
            <a:r>
              <a:rPr lang="en-US" dirty="0" err="1"/>
              <a:t>cobran</a:t>
            </a:r>
            <a:r>
              <a:rPr lang="en-US" dirty="0"/>
              <a:t> una </a:t>
            </a:r>
            <a:r>
              <a:rPr lang="en-US" dirty="0" err="1"/>
              <a:t>multa</a:t>
            </a:r>
            <a:endParaRPr lang="en-US"/>
          </a:p>
          <a:p>
            <a:pPr>
              <a:lnSpc>
                <a:spcPct val="100000"/>
              </a:lnSpc>
            </a:pPr>
            <a:r>
              <a:rPr lang="en-US" dirty="0" err="1"/>
              <a:t>Formular</a:t>
            </a:r>
            <a:r>
              <a:rPr lang="en-US" dirty="0"/>
              <a:t> </a:t>
            </a:r>
            <a:r>
              <a:rPr lang="en-US" dirty="0" err="1"/>
              <a:t>como</a:t>
            </a:r>
            <a:r>
              <a:rPr lang="en-US" dirty="0"/>
              <a:t> </a:t>
            </a:r>
            <a:r>
              <a:rPr lang="en-US" dirty="0" err="1"/>
              <a:t>pregunta</a:t>
            </a:r>
            <a:r>
              <a:rPr lang="en-US" dirty="0"/>
              <a:t>: ¿Como </a:t>
            </a:r>
            <a:r>
              <a:rPr lang="en-US" dirty="0" err="1"/>
              <a:t>podemos</a:t>
            </a:r>
            <a:r>
              <a:rPr lang="en-US" dirty="0"/>
              <a:t> </a:t>
            </a:r>
            <a:r>
              <a:rPr lang="en-US" dirty="0" err="1"/>
              <a:t>mejorar</a:t>
            </a:r>
            <a:r>
              <a:rPr lang="en-US" dirty="0"/>
              <a:t> la </a:t>
            </a:r>
            <a:r>
              <a:rPr lang="en-US" dirty="0" err="1"/>
              <a:t>experiencia</a:t>
            </a:r>
            <a:r>
              <a:rPr lang="en-US" dirty="0"/>
              <a:t> del </a:t>
            </a:r>
            <a:r>
              <a:rPr lang="en-US" dirty="0" err="1"/>
              <a:t>cliente</a:t>
            </a:r>
            <a:r>
              <a:rPr lang="en-US" dirty="0"/>
              <a:t> al </a:t>
            </a:r>
            <a:r>
              <a:rPr lang="en-US" dirty="0" err="1"/>
              <a:t>rentar</a:t>
            </a:r>
            <a:r>
              <a:rPr lang="en-US" dirty="0"/>
              <a:t> una </a:t>
            </a:r>
            <a:r>
              <a:rPr lang="en-US" dirty="0" err="1"/>
              <a:t>película</a:t>
            </a:r>
            <a:r>
              <a:rPr lang="en-US" dirty="0"/>
              <a:t>?</a:t>
            </a:r>
            <a:endParaRPr lang="es-MX"/>
          </a:p>
          <a:p>
            <a:pPr>
              <a:lnSpc>
                <a:spcPct val="100000"/>
              </a:lnSpc>
            </a:pPr>
            <a:endParaRPr lang="en-US"/>
          </a:p>
        </p:txBody>
      </p:sp>
    </p:spTree>
    <p:extLst>
      <p:ext uri="{BB962C8B-B14F-4D97-AF65-F5344CB8AC3E}">
        <p14:creationId xmlns:p14="http://schemas.microsoft.com/office/powerpoint/2010/main" val="41723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582C-AF2E-4BCA-A2DA-E9DA09375E84}"/>
              </a:ext>
            </a:extLst>
          </p:cNvPr>
          <p:cNvSpPr>
            <a:spLocks noGrp="1"/>
          </p:cNvSpPr>
          <p:nvPr>
            <p:ph type="title"/>
          </p:nvPr>
        </p:nvSpPr>
        <p:spPr/>
        <p:txBody>
          <a:bodyPr/>
          <a:lstStyle/>
          <a:p>
            <a:r>
              <a:rPr lang="es-MX" dirty="0"/>
              <a:t>Las reglas del Juego</a:t>
            </a:r>
            <a:endParaRPr lang="en-US" dirty="0"/>
          </a:p>
        </p:txBody>
      </p:sp>
      <p:sp>
        <p:nvSpPr>
          <p:cNvPr id="3" name="Content Placeholder 2">
            <a:extLst>
              <a:ext uri="{FF2B5EF4-FFF2-40B4-BE49-F238E27FC236}">
                <a16:creationId xmlns:a16="http://schemas.microsoft.com/office/drawing/2014/main" id="{08CA4008-7B20-45A3-8AE9-F92020C13B90}"/>
              </a:ext>
            </a:extLst>
          </p:cNvPr>
          <p:cNvSpPr>
            <a:spLocks noGrp="1"/>
          </p:cNvSpPr>
          <p:nvPr>
            <p:ph idx="1"/>
          </p:nvPr>
        </p:nvSpPr>
        <p:spPr/>
        <p:txBody>
          <a:bodyPr/>
          <a:lstStyle/>
          <a:p>
            <a:pPr marL="342900" indent="-342900">
              <a:buFont typeface="+mj-lt"/>
              <a:buAutoNum type="arabicPeriod"/>
            </a:pPr>
            <a:r>
              <a:rPr lang="es-MX" dirty="0"/>
              <a:t>Respeten a sus compañeros (nosotros también los vamos a respetar).</a:t>
            </a:r>
          </a:p>
          <a:p>
            <a:pPr marL="342900" indent="-342900">
              <a:buFont typeface="+mj-lt"/>
              <a:buAutoNum type="arabicPeriod"/>
            </a:pPr>
            <a:r>
              <a:rPr lang="es-MX" dirty="0"/>
              <a:t>Estamos en un espacio de aprendizaje; por lo que hay que estar dispuestos tanto a ayudar como a ser ayudados.</a:t>
            </a:r>
          </a:p>
          <a:p>
            <a:pPr marL="342900" indent="-342900">
              <a:buFont typeface="+mj-lt"/>
              <a:buAutoNum type="arabicPeriod"/>
            </a:pPr>
            <a:r>
              <a:rPr lang="es-MX" dirty="0"/>
              <a:t>Se vale no saber; para eso estamos aquí.</a:t>
            </a:r>
          </a:p>
          <a:p>
            <a:pPr marL="342900" indent="-342900">
              <a:buFont typeface="+mj-lt"/>
              <a:buAutoNum type="arabicPeriod"/>
            </a:pPr>
            <a:r>
              <a:rPr lang="es-MX" dirty="0"/>
              <a:t>Pregunten cualquier duda que tengan.</a:t>
            </a:r>
          </a:p>
        </p:txBody>
      </p:sp>
    </p:spTree>
    <p:extLst>
      <p:ext uri="{BB962C8B-B14F-4D97-AF65-F5344CB8AC3E}">
        <p14:creationId xmlns:p14="http://schemas.microsoft.com/office/powerpoint/2010/main" val="128860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4FCB-E0AA-4323-8DEB-B7550AB038D1}"/>
              </a:ext>
            </a:extLst>
          </p:cNvPr>
          <p:cNvSpPr>
            <a:spLocks noGrp="1"/>
          </p:cNvSpPr>
          <p:nvPr>
            <p:ph type="title"/>
          </p:nvPr>
        </p:nvSpPr>
        <p:spPr>
          <a:xfrm>
            <a:off x="581193" y="729658"/>
            <a:ext cx="11029616" cy="988332"/>
          </a:xfrm>
          <a:prstGeom prst="rect">
            <a:avLst/>
          </a:prstGeom>
        </p:spPr>
        <p:txBody>
          <a:bodyPr anchor="b">
            <a:normAutofit/>
          </a:bodyPr>
          <a:lstStyle/>
          <a:p>
            <a:r>
              <a:rPr lang="es-MX" dirty="0" err="1"/>
              <a:t>Hipótesis</a:t>
            </a:r>
            <a:endParaRPr lang="en-US" dirty="0"/>
          </a:p>
        </p:txBody>
      </p:sp>
      <p:sp>
        <p:nvSpPr>
          <p:cNvPr id="3" name="Content Placeholder 2">
            <a:extLst>
              <a:ext uri="{FF2B5EF4-FFF2-40B4-BE49-F238E27FC236}">
                <a16:creationId xmlns:a16="http://schemas.microsoft.com/office/drawing/2014/main" id="{F409FFE7-9F5A-4183-BEEA-9F3DCB76AAA2}"/>
              </a:ext>
            </a:extLst>
          </p:cNvPr>
          <p:cNvSpPr>
            <a:spLocks noGrp="1"/>
          </p:cNvSpPr>
          <p:nvPr>
            <p:ph sz="half" idx="1"/>
          </p:nvPr>
        </p:nvSpPr>
        <p:spPr>
          <a:xfrm>
            <a:off x="581193" y="2228003"/>
            <a:ext cx="5194767" cy="3633047"/>
          </a:xfrm>
          <a:prstGeom prst="rect">
            <a:avLst/>
          </a:prstGeom>
        </p:spPr>
        <p:txBody>
          <a:bodyPr anchor="ctr">
            <a:normAutofit/>
          </a:bodyPr>
          <a:lstStyle/>
          <a:p>
            <a:r>
              <a:rPr lang="es-MX" dirty="0"/>
              <a:t>La </a:t>
            </a:r>
            <a:r>
              <a:rPr lang="es-MX" dirty="0" err="1"/>
              <a:t>hipótesis</a:t>
            </a:r>
            <a:r>
              <a:rPr lang="es-MX" dirty="0"/>
              <a:t> es una solución que se va a evaluar; es decir, es una oración que busca contestar a la pregunta hecha con anterioridad.</a:t>
            </a:r>
          </a:p>
          <a:p>
            <a:r>
              <a:rPr lang="es-MX" dirty="0"/>
              <a:t>Esta se tiene que basar tanto en la realidad como en los recursos disponibles; es decir, tiene que ser demostrable y realizable. (Netflix siempre quiso ser servicio de </a:t>
            </a:r>
            <a:r>
              <a:rPr lang="es-MX" dirty="0" err="1"/>
              <a:t>streaming</a:t>
            </a:r>
            <a:r>
              <a:rPr lang="es-MX" dirty="0"/>
              <a:t> pero no se podía hacer antes).</a:t>
            </a:r>
          </a:p>
          <a:p>
            <a:r>
              <a:rPr lang="es-MX" dirty="0"/>
              <a:t>Si el problema es el guía general de un proyecto; la </a:t>
            </a:r>
            <a:r>
              <a:rPr lang="es-MX" dirty="0" err="1"/>
              <a:t>hipótesis</a:t>
            </a:r>
            <a:r>
              <a:rPr lang="es-MX" dirty="0"/>
              <a:t> representan los ajustes finales.</a:t>
            </a:r>
          </a:p>
          <a:p>
            <a:endParaRPr lang="es-MX" dirty="0"/>
          </a:p>
          <a:p>
            <a:endParaRPr lang="en-US" dirty="0"/>
          </a:p>
        </p:txBody>
      </p:sp>
      <p:pic>
        <p:nvPicPr>
          <p:cNvPr id="13314" name="Picture 2" descr="Image result for hypothesis">
            <a:extLst>
              <a:ext uri="{FF2B5EF4-FFF2-40B4-BE49-F238E27FC236}">
                <a16:creationId xmlns:a16="http://schemas.microsoft.com/office/drawing/2014/main" id="{B0060412-4E18-4F75-820D-9A974090B5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13" b="-1"/>
          <a:stretch/>
        </p:blipFill>
        <p:spPr bwMode="auto">
          <a:xfrm>
            <a:off x="6416039" y="2228003"/>
            <a:ext cx="5194769" cy="3633047"/>
          </a:xfrm>
          <a:prstGeom prst="rect">
            <a:avLst/>
          </a:prstGeom>
          <a:solidFill>
            <a:srgbClr val="FFFFFF"/>
          </a:solidFill>
        </p:spPr>
      </p:pic>
    </p:spTree>
    <p:extLst>
      <p:ext uri="{BB962C8B-B14F-4D97-AF65-F5344CB8AC3E}">
        <p14:creationId xmlns:p14="http://schemas.microsoft.com/office/powerpoint/2010/main" val="2935707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58F5-52D8-45B5-B73D-6AE64F15DFE6}"/>
              </a:ext>
            </a:extLst>
          </p:cNvPr>
          <p:cNvSpPr>
            <a:spLocks noGrp="1"/>
          </p:cNvSpPr>
          <p:nvPr>
            <p:ph type="title"/>
          </p:nvPr>
        </p:nvSpPr>
        <p:spPr>
          <a:xfrm>
            <a:off x="581193" y="729658"/>
            <a:ext cx="11029616" cy="988332"/>
          </a:xfrm>
          <a:prstGeom prst="rect">
            <a:avLst/>
          </a:prstGeom>
        </p:spPr>
        <p:txBody>
          <a:bodyPr anchor="b">
            <a:normAutofit/>
          </a:bodyPr>
          <a:lstStyle/>
          <a:p>
            <a:r>
              <a:rPr lang="es-MX" dirty="0" err="1"/>
              <a:t>Hipótesis</a:t>
            </a:r>
            <a:endParaRPr lang="en-US" dirty="0"/>
          </a:p>
        </p:txBody>
      </p:sp>
      <p:pic>
        <p:nvPicPr>
          <p:cNvPr id="14338" name="Picture 2" descr="Image result for netflix">
            <a:extLst>
              <a:ext uri="{FF2B5EF4-FFF2-40B4-BE49-F238E27FC236}">
                <a16:creationId xmlns:a16="http://schemas.microsoft.com/office/drawing/2014/main" id="{2C2EAA1A-7FB5-45D8-8506-983D00EDDF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93" y="2765315"/>
            <a:ext cx="5194767" cy="2558422"/>
          </a:xfrm>
          <a:prstGeom prst="rect">
            <a:avLst/>
          </a:prstGeom>
          <a:solidFill>
            <a:srgbClr val="FFFFFF"/>
          </a:solidFill>
        </p:spPr>
      </p:pic>
      <p:sp>
        <p:nvSpPr>
          <p:cNvPr id="3" name="Content Placeholder 2">
            <a:extLst>
              <a:ext uri="{FF2B5EF4-FFF2-40B4-BE49-F238E27FC236}">
                <a16:creationId xmlns:a16="http://schemas.microsoft.com/office/drawing/2014/main" id="{96ABE3CB-65B3-4C7C-B91B-D22139DAF053}"/>
              </a:ext>
            </a:extLst>
          </p:cNvPr>
          <p:cNvSpPr>
            <a:spLocks noGrp="1"/>
          </p:cNvSpPr>
          <p:nvPr>
            <p:ph sz="half" idx="2"/>
          </p:nvPr>
        </p:nvSpPr>
        <p:spPr>
          <a:xfrm>
            <a:off x="6416039" y="2228003"/>
            <a:ext cx="5194769" cy="3633047"/>
          </a:xfrm>
          <a:prstGeom prst="rect">
            <a:avLst/>
          </a:prstGeom>
        </p:spPr>
        <p:txBody>
          <a:bodyPr anchor="ctr">
            <a:normAutofit/>
          </a:bodyPr>
          <a:lstStyle/>
          <a:p>
            <a:r>
              <a:rPr lang="es-MX" dirty="0"/>
              <a:t>Ahora que ya tiene los problemas en los que se va a centrar podemos comenzar a pensar en posibles soluciones basadas en la observación</a:t>
            </a:r>
          </a:p>
          <a:p>
            <a:r>
              <a:rPr lang="es-MX" dirty="0" err="1"/>
              <a:t>Ej</a:t>
            </a:r>
            <a:r>
              <a:rPr lang="es-MX" dirty="0"/>
              <a:t>: Podemos mejorar la experiencia del cliente si le permitimos consultar, rentar y devolver películas sin salir de su casa. </a:t>
            </a:r>
          </a:p>
        </p:txBody>
      </p:sp>
    </p:spTree>
    <p:extLst>
      <p:ext uri="{BB962C8B-B14F-4D97-AF65-F5344CB8AC3E}">
        <p14:creationId xmlns:p14="http://schemas.microsoft.com/office/powerpoint/2010/main" val="2137939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B5DE-F3B1-4D6F-8F69-05454D81DB66}"/>
              </a:ext>
            </a:extLst>
          </p:cNvPr>
          <p:cNvSpPr>
            <a:spLocks noGrp="1"/>
          </p:cNvSpPr>
          <p:nvPr>
            <p:ph type="title"/>
          </p:nvPr>
        </p:nvSpPr>
        <p:spPr/>
        <p:txBody>
          <a:bodyPr/>
          <a:lstStyle/>
          <a:p>
            <a:r>
              <a:rPr lang="es-MX" dirty="0"/>
              <a:t>Experimentación y Análisis de datos</a:t>
            </a:r>
            <a:endParaRPr lang="en-US" dirty="0"/>
          </a:p>
        </p:txBody>
      </p:sp>
      <p:sp>
        <p:nvSpPr>
          <p:cNvPr id="3" name="Content Placeholder 2">
            <a:extLst>
              <a:ext uri="{FF2B5EF4-FFF2-40B4-BE49-F238E27FC236}">
                <a16:creationId xmlns:a16="http://schemas.microsoft.com/office/drawing/2014/main" id="{E680790B-6612-47C5-9A5E-9B232E5B8C49}"/>
              </a:ext>
            </a:extLst>
          </p:cNvPr>
          <p:cNvSpPr>
            <a:spLocks noGrp="1"/>
          </p:cNvSpPr>
          <p:nvPr>
            <p:ph idx="1"/>
          </p:nvPr>
        </p:nvSpPr>
        <p:spPr/>
        <p:txBody>
          <a:bodyPr/>
          <a:lstStyle/>
          <a:p>
            <a:r>
              <a:rPr lang="es-MX" dirty="0"/>
              <a:t>Una vez que se tenga el problema y la </a:t>
            </a:r>
            <a:r>
              <a:rPr lang="es-MX" dirty="0" err="1"/>
              <a:t>hipótesis</a:t>
            </a:r>
            <a:r>
              <a:rPr lang="es-MX" dirty="0"/>
              <a:t> definida, es hora de ponerla a prueba por medio de la experimentación.</a:t>
            </a:r>
          </a:p>
          <a:p>
            <a:r>
              <a:rPr lang="es-MX" dirty="0"/>
              <a:t>El experimento debe de tener medidas de control y debe de ser replicable; es decir, se debe de documentar bien todo el proceso. En caso de que alguna conclusión suene errónea se puede regresar a la documentación para ver si fue por error de diseño.</a:t>
            </a:r>
          </a:p>
          <a:p>
            <a:r>
              <a:rPr lang="es-MX" dirty="0"/>
              <a:t>Aquí es donde uno debe de tener mucho cuidado de no introducir su sesgo personal; </a:t>
            </a:r>
            <a:r>
              <a:rPr lang="es-MX" i="1" dirty="0"/>
              <a:t>“Si quieres que algo sea verdad, será verdad.”</a:t>
            </a:r>
          </a:p>
          <a:p>
            <a:endParaRPr lang="es-MX" i="1" dirty="0"/>
          </a:p>
          <a:p>
            <a:endParaRPr lang="es-MX" dirty="0"/>
          </a:p>
          <a:p>
            <a:endParaRPr lang="en-US" dirty="0"/>
          </a:p>
        </p:txBody>
      </p:sp>
    </p:spTree>
    <p:extLst>
      <p:ext uri="{BB962C8B-B14F-4D97-AF65-F5344CB8AC3E}">
        <p14:creationId xmlns:p14="http://schemas.microsoft.com/office/powerpoint/2010/main" val="375051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5DD8-3D5C-4B7D-83A7-E49E9D19A0A6}"/>
              </a:ext>
            </a:extLst>
          </p:cNvPr>
          <p:cNvSpPr>
            <a:spLocks noGrp="1"/>
          </p:cNvSpPr>
          <p:nvPr>
            <p:ph type="title"/>
          </p:nvPr>
        </p:nvSpPr>
        <p:spPr/>
        <p:txBody>
          <a:bodyPr/>
          <a:lstStyle/>
          <a:p>
            <a:r>
              <a:rPr lang="es-MX" dirty="0"/>
              <a:t>Experimentación y análisis de datos</a:t>
            </a:r>
            <a:endParaRPr lang="en-US" dirty="0"/>
          </a:p>
        </p:txBody>
      </p:sp>
      <p:sp>
        <p:nvSpPr>
          <p:cNvPr id="3" name="Content Placeholder 2">
            <a:extLst>
              <a:ext uri="{FF2B5EF4-FFF2-40B4-BE49-F238E27FC236}">
                <a16:creationId xmlns:a16="http://schemas.microsoft.com/office/drawing/2014/main" id="{471F930E-9999-4263-9C7D-455A9C74DF5A}"/>
              </a:ext>
            </a:extLst>
          </p:cNvPr>
          <p:cNvSpPr>
            <a:spLocks noGrp="1"/>
          </p:cNvSpPr>
          <p:nvPr>
            <p:ph idx="1"/>
          </p:nvPr>
        </p:nvSpPr>
        <p:spPr/>
        <p:txBody>
          <a:bodyPr/>
          <a:lstStyle/>
          <a:p>
            <a:r>
              <a:rPr lang="es-MX" dirty="0"/>
              <a:t>Esta persona ficticia se pone a trabajar de forma inmediata; decide comprar 30 películas en </a:t>
            </a:r>
            <a:r>
              <a:rPr lang="es-MX" dirty="0" err="1"/>
              <a:t>dvd</a:t>
            </a:r>
            <a:r>
              <a:rPr lang="es-MX" dirty="0"/>
              <a:t> y comienza a promocionarse como un servicio de renta de películas a domicilio. Cuando consigue a sus primeros clientes toma nota de sus ingresos y del funcionamiento del negocio; después decide analizar la data para ver como pinta el panorama para su negocio.</a:t>
            </a:r>
          </a:p>
          <a:p>
            <a:r>
              <a:rPr lang="es-MX" dirty="0" err="1"/>
              <a:t>Ej</a:t>
            </a:r>
            <a:r>
              <a:rPr lang="es-MX" dirty="0"/>
              <a:t>: “De 30 películas rentadas me devolvieron 29”</a:t>
            </a:r>
          </a:p>
          <a:p>
            <a:r>
              <a:rPr lang="es-MX" dirty="0"/>
              <a:t>“Con mi precio actual de renta, necesito rentar una película 4 veces para recuperar su valor.”</a:t>
            </a:r>
          </a:p>
          <a:p>
            <a:r>
              <a:rPr lang="es-MX" dirty="0"/>
              <a:t>“Enviar la película por correo le gustó mucho a la gente y se le hizo fácil.”</a:t>
            </a:r>
          </a:p>
          <a:p>
            <a:r>
              <a:rPr lang="es-MX" dirty="0"/>
              <a:t>“En promedio, las personas regresaban las películas entre 0-1 día tarde.”</a:t>
            </a:r>
          </a:p>
          <a:p>
            <a:r>
              <a:rPr lang="es-MX" dirty="0"/>
              <a:t>“Después de rentar por primera vez, muchos estaban interesados en volver a rentar.”</a:t>
            </a:r>
            <a:endParaRPr lang="en-US" dirty="0"/>
          </a:p>
        </p:txBody>
      </p:sp>
    </p:spTree>
    <p:extLst>
      <p:ext uri="{BB962C8B-B14F-4D97-AF65-F5344CB8AC3E}">
        <p14:creationId xmlns:p14="http://schemas.microsoft.com/office/powerpoint/2010/main" val="3777694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2143-DB38-4B4E-9DA9-520C1F8B3465}"/>
              </a:ext>
            </a:extLst>
          </p:cNvPr>
          <p:cNvSpPr>
            <a:spLocks noGrp="1"/>
          </p:cNvSpPr>
          <p:nvPr>
            <p:ph type="title"/>
          </p:nvPr>
        </p:nvSpPr>
        <p:spPr/>
        <p:txBody>
          <a:bodyPr/>
          <a:lstStyle/>
          <a:p>
            <a:r>
              <a:rPr lang="es-MX" dirty="0"/>
              <a:t>Conclusiones</a:t>
            </a:r>
            <a:endParaRPr lang="en-US" dirty="0"/>
          </a:p>
        </p:txBody>
      </p:sp>
      <p:sp>
        <p:nvSpPr>
          <p:cNvPr id="3" name="Content Placeholder 2">
            <a:extLst>
              <a:ext uri="{FF2B5EF4-FFF2-40B4-BE49-F238E27FC236}">
                <a16:creationId xmlns:a16="http://schemas.microsoft.com/office/drawing/2014/main" id="{96F1CDC7-9F38-4338-9618-69E86453DEF1}"/>
              </a:ext>
            </a:extLst>
          </p:cNvPr>
          <p:cNvSpPr>
            <a:spLocks noGrp="1"/>
          </p:cNvSpPr>
          <p:nvPr>
            <p:ph idx="1"/>
          </p:nvPr>
        </p:nvSpPr>
        <p:spPr/>
        <p:txBody>
          <a:bodyPr/>
          <a:lstStyle/>
          <a:p>
            <a:r>
              <a:rPr lang="es-MX" dirty="0"/>
              <a:t>Una vez que se han analizado los datos se llega a una conclusión; a grandes rasgos hay 2 opciones que son: “La </a:t>
            </a:r>
            <a:r>
              <a:rPr lang="es-MX" dirty="0" err="1"/>
              <a:t>hipotesis</a:t>
            </a:r>
            <a:r>
              <a:rPr lang="es-MX" dirty="0"/>
              <a:t> es verdadera” o “La </a:t>
            </a:r>
            <a:r>
              <a:rPr lang="es-MX" dirty="0" err="1"/>
              <a:t>hipotesis</a:t>
            </a:r>
            <a:r>
              <a:rPr lang="es-MX" dirty="0"/>
              <a:t> es falsa”.</a:t>
            </a:r>
          </a:p>
          <a:p>
            <a:r>
              <a:rPr lang="es-MX" dirty="0"/>
              <a:t>Después de determinar cual de las 2 sucedió, es hora de tomar acción y planear para lo que sigue (posiblemente se requiera más experimentación).</a:t>
            </a:r>
          </a:p>
          <a:p>
            <a:r>
              <a:rPr lang="es-MX" dirty="0"/>
              <a:t>Se aprovecha este tiempo para revisar todo lo que se hizo en el experimento y ver áreas posibles de mejora junto con las consecuencias de que la </a:t>
            </a:r>
            <a:r>
              <a:rPr lang="es-MX" dirty="0" err="1"/>
              <a:t>hipotesis</a:t>
            </a:r>
            <a:r>
              <a:rPr lang="es-MX" dirty="0"/>
              <a:t> se cumpla o no.</a:t>
            </a:r>
          </a:p>
          <a:p>
            <a:endParaRPr lang="en-US" dirty="0"/>
          </a:p>
        </p:txBody>
      </p:sp>
    </p:spTree>
    <p:extLst>
      <p:ext uri="{BB962C8B-B14F-4D97-AF65-F5344CB8AC3E}">
        <p14:creationId xmlns:p14="http://schemas.microsoft.com/office/powerpoint/2010/main" val="196332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744A-B6B9-4715-8DF0-CC11531E4464}"/>
              </a:ext>
            </a:extLst>
          </p:cNvPr>
          <p:cNvSpPr>
            <a:spLocks noGrp="1"/>
          </p:cNvSpPr>
          <p:nvPr>
            <p:ph type="title"/>
          </p:nvPr>
        </p:nvSpPr>
        <p:spPr/>
        <p:txBody>
          <a:bodyPr/>
          <a:lstStyle/>
          <a:p>
            <a:r>
              <a:rPr lang="es-MX" dirty="0"/>
              <a:t>Conclusiones</a:t>
            </a:r>
            <a:endParaRPr lang="en-US" dirty="0"/>
          </a:p>
        </p:txBody>
      </p:sp>
      <p:sp>
        <p:nvSpPr>
          <p:cNvPr id="3" name="Content Placeholder 2">
            <a:extLst>
              <a:ext uri="{FF2B5EF4-FFF2-40B4-BE49-F238E27FC236}">
                <a16:creationId xmlns:a16="http://schemas.microsoft.com/office/drawing/2014/main" id="{61C71C6C-00B2-4CB8-908D-292F0BC35F32}"/>
              </a:ext>
            </a:extLst>
          </p:cNvPr>
          <p:cNvSpPr>
            <a:spLocks noGrp="1"/>
          </p:cNvSpPr>
          <p:nvPr>
            <p:ph idx="1"/>
          </p:nvPr>
        </p:nvSpPr>
        <p:spPr/>
        <p:txBody>
          <a:bodyPr/>
          <a:lstStyle/>
          <a:p>
            <a:r>
              <a:rPr lang="es-MX" dirty="0"/>
              <a:t>Una vez que analizó los datos, nuestra persona misteriosa decide realizar algunos cambios a su modelo de negocio.</a:t>
            </a:r>
          </a:p>
          <a:p>
            <a:r>
              <a:rPr lang="es-MX" dirty="0"/>
              <a:t>“Ya que muchos clientes se interesan por volver a rentar; el negocio está mostrando que puede ser redituable.”</a:t>
            </a:r>
          </a:p>
          <a:p>
            <a:r>
              <a:rPr lang="es-MX" dirty="0"/>
              <a:t> “Puedo mandar el catálogo por correo a los clientes que rentan.”</a:t>
            </a:r>
          </a:p>
          <a:p>
            <a:r>
              <a:rPr lang="es-MX" dirty="0"/>
              <a:t>“Como el tiempo promedio no supera 1 día después de la fecha límite, no es necesario crear multas por tardanza.”</a:t>
            </a:r>
          </a:p>
          <a:p>
            <a:r>
              <a:rPr lang="es-MX" dirty="0"/>
              <a:t>“La multa solamente se aplicará en caso de película perdida/extraviada.” </a:t>
            </a:r>
          </a:p>
          <a:p>
            <a:r>
              <a:rPr lang="es-MX" dirty="0"/>
              <a:t>“Esta prueba estaba limitada a un número pequeño de películas y clientes; es necesario probar con un mayor número de ambas para ver si la idea funciona.”</a:t>
            </a:r>
          </a:p>
        </p:txBody>
      </p:sp>
    </p:spTree>
    <p:extLst>
      <p:ext uri="{BB962C8B-B14F-4D97-AF65-F5344CB8AC3E}">
        <p14:creationId xmlns:p14="http://schemas.microsoft.com/office/powerpoint/2010/main" val="2460419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E92C-6DE4-4877-A12C-8F4A19296861}"/>
              </a:ext>
            </a:extLst>
          </p:cNvPr>
          <p:cNvSpPr>
            <a:spLocks noGrp="1"/>
          </p:cNvSpPr>
          <p:nvPr>
            <p:ph type="title"/>
          </p:nvPr>
        </p:nvSpPr>
        <p:spPr>
          <a:xfrm>
            <a:off x="581193" y="729658"/>
            <a:ext cx="11029616" cy="988332"/>
          </a:xfrm>
          <a:prstGeom prst="rect">
            <a:avLst/>
          </a:prstGeom>
        </p:spPr>
        <p:txBody>
          <a:bodyPr anchor="b">
            <a:normAutofit/>
          </a:bodyPr>
          <a:lstStyle/>
          <a:p>
            <a:r>
              <a:rPr lang="es-MX" dirty="0"/>
              <a:t>Y se vuelve a repetir el proceso!</a:t>
            </a:r>
            <a:endParaRPr lang="en-US" dirty="0"/>
          </a:p>
        </p:txBody>
      </p:sp>
      <p:pic>
        <p:nvPicPr>
          <p:cNvPr id="9220" name="Picture 4" descr="Image result for scientific method loop">
            <a:extLst>
              <a:ext uri="{FF2B5EF4-FFF2-40B4-BE49-F238E27FC236}">
                <a16:creationId xmlns:a16="http://schemas.microsoft.com/office/drawing/2014/main" id="{354E59FD-0288-4873-805E-821D9F845F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93" y="2284799"/>
            <a:ext cx="5194767" cy="3519454"/>
          </a:xfrm>
          <a:prstGeom prst="rect">
            <a:avLst/>
          </a:prstGeom>
          <a:solidFill>
            <a:srgbClr val="FFFFFF"/>
          </a:solidFill>
        </p:spPr>
      </p:pic>
      <p:sp>
        <p:nvSpPr>
          <p:cNvPr id="3" name="Content Placeholder 2">
            <a:extLst>
              <a:ext uri="{FF2B5EF4-FFF2-40B4-BE49-F238E27FC236}">
                <a16:creationId xmlns:a16="http://schemas.microsoft.com/office/drawing/2014/main" id="{713FF8F2-3393-4D01-918D-834CF4E146E3}"/>
              </a:ext>
            </a:extLst>
          </p:cNvPr>
          <p:cNvSpPr>
            <a:spLocks noGrp="1"/>
          </p:cNvSpPr>
          <p:nvPr>
            <p:ph sz="half" idx="2"/>
          </p:nvPr>
        </p:nvSpPr>
        <p:spPr>
          <a:xfrm>
            <a:off x="6416039" y="2228003"/>
            <a:ext cx="5194769" cy="3633047"/>
          </a:xfrm>
          <a:prstGeom prst="rect">
            <a:avLst/>
          </a:prstGeom>
        </p:spPr>
        <p:txBody>
          <a:bodyPr anchor="ctr">
            <a:normAutofit/>
          </a:bodyPr>
          <a:lstStyle/>
          <a:p>
            <a:r>
              <a:rPr lang="es-MX" dirty="0"/>
              <a:t>Difícilmente se va a encontrar una solución satisfactoria en la primera vuelta del proceso; esto aplica tanto en la industria como en la academia.</a:t>
            </a:r>
          </a:p>
          <a:p>
            <a:r>
              <a:rPr lang="es-MX" dirty="0"/>
              <a:t>Es un proceso iterativo a través del cual se va generando conocimiento.</a:t>
            </a:r>
          </a:p>
          <a:p>
            <a:r>
              <a:rPr lang="es-MX" dirty="0"/>
              <a:t>Recuerden probar de forma controlada antes de invertir demasiados recursos a las pruebas.</a:t>
            </a:r>
          </a:p>
          <a:p>
            <a:r>
              <a:rPr lang="es-MX" dirty="0"/>
              <a:t>Aunque se sigan los pasos en este método, siempre se necesita la interpretación humana. </a:t>
            </a:r>
            <a:r>
              <a:rPr lang="es-MX" dirty="0" err="1"/>
              <a:t>Ej</a:t>
            </a:r>
            <a:r>
              <a:rPr lang="es-MX" dirty="0"/>
              <a:t>: La Pulga.</a:t>
            </a:r>
          </a:p>
        </p:txBody>
      </p:sp>
    </p:spTree>
    <p:extLst>
      <p:ext uri="{BB962C8B-B14F-4D97-AF65-F5344CB8AC3E}">
        <p14:creationId xmlns:p14="http://schemas.microsoft.com/office/powerpoint/2010/main" val="3507942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D21B-BF6C-4B2B-BE0A-9541A35D2C23}"/>
              </a:ext>
            </a:extLst>
          </p:cNvPr>
          <p:cNvSpPr>
            <a:spLocks noGrp="1"/>
          </p:cNvSpPr>
          <p:nvPr>
            <p:ph type="title"/>
          </p:nvPr>
        </p:nvSpPr>
        <p:spPr/>
        <p:txBody>
          <a:bodyPr/>
          <a:lstStyle/>
          <a:p>
            <a:r>
              <a:rPr lang="es-MX" dirty="0"/>
              <a:t>Aviso de actividad</a:t>
            </a:r>
            <a:endParaRPr lang="en-US" dirty="0"/>
          </a:p>
        </p:txBody>
      </p:sp>
      <p:sp>
        <p:nvSpPr>
          <p:cNvPr id="3" name="Content Placeholder 2">
            <a:extLst>
              <a:ext uri="{FF2B5EF4-FFF2-40B4-BE49-F238E27FC236}">
                <a16:creationId xmlns:a16="http://schemas.microsoft.com/office/drawing/2014/main" id="{EC3CF6D8-DC56-4446-A0D8-A13FC71AEEE5}"/>
              </a:ext>
            </a:extLst>
          </p:cNvPr>
          <p:cNvSpPr>
            <a:spLocks noGrp="1"/>
          </p:cNvSpPr>
          <p:nvPr>
            <p:ph sz="half" idx="1"/>
          </p:nvPr>
        </p:nvSpPr>
        <p:spPr/>
        <p:txBody>
          <a:bodyPr>
            <a:normAutofit fontScale="92500"/>
          </a:bodyPr>
          <a:lstStyle/>
          <a:p>
            <a:r>
              <a:rPr lang="es-MX" dirty="0"/>
              <a:t>Para esta semana van a comenzar con el proceso del método científico.</a:t>
            </a:r>
          </a:p>
          <a:p>
            <a:r>
              <a:rPr lang="es-MX" dirty="0"/>
              <a:t>Van a observar su entorno ya sea en la empresa, escuela u hogar y van a buscar problemas.</a:t>
            </a:r>
          </a:p>
          <a:p>
            <a:r>
              <a:rPr lang="es-MX" dirty="0"/>
              <a:t>Después de realizar observaciones; van a buscar enfocar más el problema.</a:t>
            </a:r>
          </a:p>
          <a:p>
            <a:r>
              <a:rPr lang="es-MX" dirty="0"/>
              <a:t>Sigan hasta llegar a un problema concreto y propongan 1 </a:t>
            </a:r>
            <a:r>
              <a:rPr lang="es-MX" dirty="0" err="1"/>
              <a:t>hipótesis</a:t>
            </a:r>
            <a:r>
              <a:rPr lang="es-MX" dirty="0"/>
              <a:t> de solución (o investigación).</a:t>
            </a:r>
          </a:p>
          <a:p>
            <a:r>
              <a:rPr lang="es-MX" dirty="0"/>
              <a:t>Diseñen (pero no realicen) un experimento que pudiera probar su </a:t>
            </a:r>
            <a:r>
              <a:rPr lang="es-MX" dirty="0" err="1"/>
              <a:t>hipótesis</a:t>
            </a:r>
            <a:r>
              <a:rPr lang="es-MX" dirty="0"/>
              <a:t>. Asegúrense de que se a realizable.</a:t>
            </a:r>
          </a:p>
        </p:txBody>
      </p:sp>
      <p:sp>
        <p:nvSpPr>
          <p:cNvPr id="4" name="Content Placeholder 3">
            <a:extLst>
              <a:ext uri="{FF2B5EF4-FFF2-40B4-BE49-F238E27FC236}">
                <a16:creationId xmlns:a16="http://schemas.microsoft.com/office/drawing/2014/main" id="{E771B8F4-673F-4DDB-97A6-9582888AB897}"/>
              </a:ext>
            </a:extLst>
          </p:cNvPr>
          <p:cNvSpPr>
            <a:spLocks noGrp="1"/>
          </p:cNvSpPr>
          <p:nvPr>
            <p:ph sz="half" idx="2"/>
          </p:nvPr>
        </p:nvSpPr>
        <p:spPr/>
        <p:txBody>
          <a:bodyPr>
            <a:normAutofit fontScale="92500"/>
          </a:bodyPr>
          <a:lstStyle/>
          <a:p>
            <a:r>
              <a:rPr lang="es-MX" dirty="0"/>
              <a:t>¿Como lo van a entregar?</a:t>
            </a:r>
          </a:p>
          <a:p>
            <a:r>
              <a:rPr lang="es-MX" dirty="0"/>
              <a:t>Van a subir un archivo Word con el problema redactado (favor de justificarlo con información de observaciones).</a:t>
            </a:r>
            <a:r>
              <a:rPr lang="en-US" dirty="0"/>
              <a:t> </a:t>
            </a:r>
            <a:r>
              <a:rPr lang="en-US" dirty="0" err="1"/>
              <a:t>Asimismo</a:t>
            </a:r>
            <a:r>
              <a:rPr lang="en-US" dirty="0"/>
              <a:t> van a </a:t>
            </a:r>
            <a:r>
              <a:rPr lang="en-US" dirty="0" err="1"/>
              <a:t>plantear</a:t>
            </a:r>
            <a:r>
              <a:rPr lang="en-US" dirty="0"/>
              <a:t> la </a:t>
            </a:r>
            <a:r>
              <a:rPr lang="en-US" dirty="0" err="1"/>
              <a:t>hipótesis</a:t>
            </a:r>
            <a:r>
              <a:rPr lang="en-US" dirty="0"/>
              <a:t> y el </a:t>
            </a:r>
            <a:r>
              <a:rPr lang="en-US" dirty="0" err="1"/>
              <a:t>experimento</a:t>
            </a:r>
            <a:r>
              <a:rPr lang="en-US" dirty="0"/>
              <a:t> </a:t>
            </a:r>
            <a:r>
              <a:rPr lang="en-US" dirty="0" err="1"/>
              <a:t>descrito</a:t>
            </a:r>
            <a:r>
              <a:rPr lang="en-US" dirty="0"/>
              <a:t> en </a:t>
            </a:r>
            <a:r>
              <a:rPr lang="en-US" dirty="0" err="1"/>
              <a:t>detalle</a:t>
            </a:r>
            <a:r>
              <a:rPr lang="en-US" dirty="0"/>
              <a:t>.</a:t>
            </a:r>
          </a:p>
          <a:p>
            <a:r>
              <a:rPr lang="es-MX" dirty="0"/>
              <a:t>Este archivo puede estar en un Google drive. La fecha de entrega es el viernes 31 de enero a las 11:59 pm.</a:t>
            </a:r>
          </a:p>
        </p:txBody>
      </p:sp>
    </p:spTree>
    <p:extLst>
      <p:ext uri="{BB962C8B-B14F-4D97-AF65-F5344CB8AC3E}">
        <p14:creationId xmlns:p14="http://schemas.microsoft.com/office/powerpoint/2010/main" val="1693944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C3FD-8F48-4ABE-B03B-B487A4DE00AA}"/>
              </a:ext>
            </a:extLst>
          </p:cNvPr>
          <p:cNvSpPr>
            <a:spLocks noGrp="1"/>
          </p:cNvSpPr>
          <p:nvPr>
            <p:ph type="title"/>
          </p:nvPr>
        </p:nvSpPr>
        <p:spPr/>
        <p:txBody>
          <a:bodyPr/>
          <a:lstStyle/>
          <a:p>
            <a:r>
              <a:rPr lang="es-MX" dirty="0"/>
              <a:t>¿Entonces; que hace un científico de datos?</a:t>
            </a:r>
            <a:endParaRPr lang="en-US" dirty="0"/>
          </a:p>
        </p:txBody>
      </p:sp>
      <p:sp>
        <p:nvSpPr>
          <p:cNvPr id="3" name="Content Placeholder 2">
            <a:extLst>
              <a:ext uri="{FF2B5EF4-FFF2-40B4-BE49-F238E27FC236}">
                <a16:creationId xmlns:a16="http://schemas.microsoft.com/office/drawing/2014/main" id="{C3E8340F-9CC3-4EB0-8424-BD856CECA202}"/>
              </a:ext>
            </a:extLst>
          </p:cNvPr>
          <p:cNvSpPr>
            <a:spLocks noGrp="1"/>
          </p:cNvSpPr>
          <p:nvPr>
            <p:ph idx="1"/>
          </p:nvPr>
        </p:nvSpPr>
        <p:spPr/>
        <p:txBody>
          <a:bodyPr>
            <a:normAutofit/>
          </a:bodyPr>
          <a:lstStyle/>
          <a:p>
            <a:pPr marL="0" indent="0" algn="ctr">
              <a:buNone/>
            </a:pPr>
            <a:r>
              <a:rPr lang="es-MX" sz="4800" dirty="0"/>
              <a:t>¡Ciencia!</a:t>
            </a:r>
            <a:endParaRPr lang="en-US" sz="4800" dirty="0"/>
          </a:p>
        </p:txBody>
      </p:sp>
    </p:spTree>
    <p:extLst>
      <p:ext uri="{BB962C8B-B14F-4D97-AF65-F5344CB8AC3E}">
        <p14:creationId xmlns:p14="http://schemas.microsoft.com/office/powerpoint/2010/main" val="1117931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922C-7C4B-4452-8E37-D7BB9F870303}"/>
              </a:ext>
            </a:extLst>
          </p:cNvPr>
          <p:cNvSpPr>
            <a:spLocks noGrp="1"/>
          </p:cNvSpPr>
          <p:nvPr>
            <p:ph type="title"/>
          </p:nvPr>
        </p:nvSpPr>
        <p:spPr/>
        <p:txBody>
          <a:bodyPr/>
          <a:lstStyle/>
          <a:p>
            <a:r>
              <a:rPr lang="es-MX" dirty="0"/>
              <a:t>Regresamos a la ciencia de datos</a:t>
            </a:r>
            <a:endParaRPr lang="en-US" dirty="0"/>
          </a:p>
        </p:txBody>
      </p:sp>
      <p:sp>
        <p:nvSpPr>
          <p:cNvPr id="3" name="Content Placeholder 2">
            <a:extLst>
              <a:ext uri="{FF2B5EF4-FFF2-40B4-BE49-F238E27FC236}">
                <a16:creationId xmlns:a16="http://schemas.microsoft.com/office/drawing/2014/main" id="{6AB6CCD3-FA2B-4F1A-971F-7A8FCBAE8027}"/>
              </a:ext>
            </a:extLst>
          </p:cNvPr>
          <p:cNvSpPr>
            <a:spLocks noGrp="1"/>
          </p:cNvSpPr>
          <p:nvPr>
            <p:ph idx="1"/>
          </p:nvPr>
        </p:nvSpPr>
        <p:spPr/>
        <p:txBody>
          <a:bodyPr>
            <a:normAutofit/>
          </a:bodyPr>
          <a:lstStyle/>
          <a:p>
            <a:pPr marL="0" indent="0" algn="ctr">
              <a:buNone/>
            </a:pPr>
            <a:r>
              <a:rPr lang="es-MX" sz="3800" dirty="0"/>
              <a:t>¿Para que nos sirve la ciencia de datos?</a:t>
            </a:r>
            <a:endParaRPr lang="en-US" sz="3800" dirty="0"/>
          </a:p>
        </p:txBody>
      </p:sp>
    </p:spTree>
    <p:extLst>
      <p:ext uri="{BB962C8B-B14F-4D97-AF65-F5344CB8AC3E}">
        <p14:creationId xmlns:p14="http://schemas.microsoft.com/office/powerpoint/2010/main" val="337138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28F3-9007-42B3-911E-866A306988E8}"/>
              </a:ext>
            </a:extLst>
          </p:cNvPr>
          <p:cNvSpPr>
            <a:spLocks noGrp="1"/>
          </p:cNvSpPr>
          <p:nvPr>
            <p:ph type="title"/>
          </p:nvPr>
        </p:nvSpPr>
        <p:spPr/>
        <p:txBody>
          <a:bodyPr/>
          <a:lstStyle/>
          <a:p>
            <a:r>
              <a:rPr lang="en-US" dirty="0" err="1"/>
              <a:t>Introducci</a:t>
            </a:r>
            <a:r>
              <a:rPr lang="es-MX" dirty="0" err="1"/>
              <a:t>ón</a:t>
            </a:r>
            <a:endParaRPr lang="en-US" dirty="0"/>
          </a:p>
        </p:txBody>
      </p:sp>
      <p:sp>
        <p:nvSpPr>
          <p:cNvPr id="3" name="Content Placeholder 2">
            <a:extLst>
              <a:ext uri="{FF2B5EF4-FFF2-40B4-BE49-F238E27FC236}">
                <a16:creationId xmlns:a16="http://schemas.microsoft.com/office/drawing/2014/main" id="{E2891DFE-146A-437F-AD13-C8D360A0A6B1}"/>
              </a:ext>
            </a:extLst>
          </p:cNvPr>
          <p:cNvSpPr>
            <a:spLocks noGrp="1"/>
          </p:cNvSpPr>
          <p:nvPr>
            <p:ph idx="1"/>
          </p:nvPr>
        </p:nvSpPr>
        <p:spPr/>
        <p:txBody>
          <a:bodyPr/>
          <a:lstStyle/>
          <a:p>
            <a:r>
              <a:rPr lang="es-MX" dirty="0"/>
              <a:t>Aunque la ciencia de datos se puede estudiar desde un punto de vista teórico; el caso de uso más grande en la industria es para la elaboración de proyectos.</a:t>
            </a:r>
          </a:p>
          <a:p>
            <a:r>
              <a:rPr lang="es-MX" dirty="0"/>
              <a:t>¿Qué clase de proyectos? Depende de la empresa pero en general es para obtener una ventaja competitiva ante los demás.</a:t>
            </a:r>
          </a:p>
          <a:p>
            <a:r>
              <a:rPr lang="es-MX" dirty="0"/>
              <a:t>Análisis, visualización, generar predicciones y/o administrar datos.</a:t>
            </a:r>
            <a:endParaRPr lang="en-US" dirty="0"/>
          </a:p>
          <a:p>
            <a:r>
              <a:rPr lang="es-MX" dirty="0"/>
              <a:t>Por lo tanto; es muy importante que sepamos generar las condiciones necesarias dentro de los proyectos para utilizar estas herramientas.</a:t>
            </a:r>
          </a:p>
        </p:txBody>
      </p:sp>
    </p:spTree>
    <p:extLst>
      <p:ext uri="{BB962C8B-B14F-4D97-AF65-F5344CB8AC3E}">
        <p14:creationId xmlns:p14="http://schemas.microsoft.com/office/powerpoint/2010/main" val="1220764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B985-8119-4DFF-B3C7-69929CA03FA5}"/>
              </a:ext>
            </a:extLst>
          </p:cNvPr>
          <p:cNvSpPr>
            <a:spLocks noGrp="1"/>
          </p:cNvSpPr>
          <p:nvPr>
            <p:ph type="title"/>
          </p:nvPr>
        </p:nvSpPr>
        <p:spPr/>
        <p:txBody>
          <a:bodyPr/>
          <a:lstStyle/>
          <a:p>
            <a:r>
              <a:rPr lang="es-MX" dirty="0"/>
              <a:t>Para que nos sirve la ciencia de datos</a:t>
            </a:r>
            <a:endParaRPr lang="en-US" dirty="0"/>
          </a:p>
        </p:txBody>
      </p:sp>
      <p:sp>
        <p:nvSpPr>
          <p:cNvPr id="3" name="Content Placeholder 2">
            <a:extLst>
              <a:ext uri="{FF2B5EF4-FFF2-40B4-BE49-F238E27FC236}">
                <a16:creationId xmlns:a16="http://schemas.microsoft.com/office/drawing/2014/main" id="{90C65144-E967-4665-8CC9-19F3FA7B1BD6}"/>
              </a:ext>
            </a:extLst>
          </p:cNvPr>
          <p:cNvSpPr>
            <a:spLocks noGrp="1"/>
          </p:cNvSpPr>
          <p:nvPr>
            <p:ph idx="1"/>
          </p:nvPr>
        </p:nvSpPr>
        <p:spPr>
          <a:xfrm>
            <a:off x="581193" y="2340864"/>
            <a:ext cx="5514808" cy="3634486"/>
          </a:xfrm>
        </p:spPr>
        <p:txBody>
          <a:bodyPr>
            <a:normAutofit/>
          </a:bodyPr>
          <a:lstStyle/>
          <a:p>
            <a:r>
              <a:rPr lang="es-MX" sz="2400" dirty="0"/>
              <a:t>Predecir</a:t>
            </a:r>
          </a:p>
          <a:p>
            <a:r>
              <a:rPr lang="es-MX" sz="2400" dirty="0"/>
              <a:t>Clasificar/Segmentar</a:t>
            </a:r>
          </a:p>
          <a:p>
            <a:r>
              <a:rPr lang="es-MX" sz="2400" dirty="0"/>
              <a:t>Optimizar</a:t>
            </a:r>
          </a:p>
          <a:p>
            <a:r>
              <a:rPr lang="es-MX" sz="2400" dirty="0"/>
              <a:t>Descubrir y explorar</a:t>
            </a:r>
          </a:p>
          <a:p>
            <a:r>
              <a:rPr lang="es-MX" sz="2400" dirty="0"/>
              <a:t>Detección de Anomalías</a:t>
            </a:r>
          </a:p>
          <a:p>
            <a:r>
              <a:rPr lang="es-MX" sz="2400" dirty="0"/>
              <a:t>Búsqueda de estructura</a:t>
            </a:r>
          </a:p>
        </p:txBody>
      </p:sp>
    </p:spTree>
    <p:extLst>
      <p:ext uri="{BB962C8B-B14F-4D97-AF65-F5344CB8AC3E}">
        <p14:creationId xmlns:p14="http://schemas.microsoft.com/office/powerpoint/2010/main" val="1599927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0ACF-69C2-470D-BFC1-5FED5B8B1337}"/>
              </a:ext>
            </a:extLst>
          </p:cNvPr>
          <p:cNvSpPr>
            <a:spLocks noGrp="1"/>
          </p:cNvSpPr>
          <p:nvPr>
            <p:ph type="title"/>
          </p:nvPr>
        </p:nvSpPr>
        <p:spPr>
          <a:xfrm>
            <a:off x="581193" y="729658"/>
            <a:ext cx="11029616" cy="988332"/>
          </a:xfrm>
          <a:prstGeom prst="rect">
            <a:avLst/>
          </a:prstGeom>
        </p:spPr>
        <p:txBody>
          <a:bodyPr anchor="b">
            <a:normAutofit/>
          </a:bodyPr>
          <a:lstStyle/>
          <a:p>
            <a:r>
              <a:rPr lang="es-MX" dirty="0"/>
              <a:t>Como se ve la ciencia de datos</a:t>
            </a:r>
            <a:endParaRPr lang="en-US" dirty="0"/>
          </a:p>
        </p:txBody>
      </p:sp>
      <p:sp>
        <p:nvSpPr>
          <p:cNvPr id="3" name="Content Placeholder 2">
            <a:extLst>
              <a:ext uri="{FF2B5EF4-FFF2-40B4-BE49-F238E27FC236}">
                <a16:creationId xmlns:a16="http://schemas.microsoft.com/office/drawing/2014/main" id="{3C35B0AC-BEB4-4C8C-AACC-441C52AB95B2}"/>
              </a:ext>
            </a:extLst>
          </p:cNvPr>
          <p:cNvSpPr>
            <a:spLocks noGrp="1"/>
          </p:cNvSpPr>
          <p:nvPr>
            <p:ph sz="half" idx="1"/>
          </p:nvPr>
        </p:nvSpPr>
        <p:spPr>
          <a:xfrm>
            <a:off x="581193" y="2228003"/>
            <a:ext cx="5194767" cy="3633047"/>
          </a:xfrm>
          <a:prstGeom prst="rect">
            <a:avLst/>
          </a:prstGeom>
        </p:spPr>
        <p:txBody>
          <a:bodyPr anchor="ctr">
            <a:normAutofit/>
          </a:bodyPr>
          <a:lstStyle/>
          <a:p>
            <a:r>
              <a:rPr lang="es-MX" dirty="0"/>
              <a:t>El futuro</a:t>
            </a:r>
          </a:p>
          <a:p>
            <a:r>
              <a:rPr lang="es-MX" dirty="0"/>
              <a:t>Revolución tecnológica</a:t>
            </a:r>
          </a:p>
          <a:p>
            <a:r>
              <a:rPr lang="es-MX" dirty="0"/>
              <a:t>Innovación en procesos</a:t>
            </a:r>
          </a:p>
          <a:p>
            <a:r>
              <a:rPr lang="es-MX" dirty="0"/>
              <a:t>Inteligencia Artificial</a:t>
            </a:r>
          </a:p>
          <a:p>
            <a:r>
              <a:rPr lang="es-MX" dirty="0"/>
              <a:t>La solución a todos los problemas dentro de una empresa</a:t>
            </a:r>
          </a:p>
          <a:p>
            <a:r>
              <a:rPr lang="es-MX" dirty="0"/>
              <a:t>Es LA ventaja competitiva</a:t>
            </a:r>
          </a:p>
          <a:p>
            <a:r>
              <a:rPr lang="es-MX" dirty="0"/>
              <a:t>Integración digital</a:t>
            </a:r>
          </a:p>
          <a:p>
            <a:endParaRPr lang="es-MX" dirty="0"/>
          </a:p>
          <a:p>
            <a:endParaRPr lang="en-US" dirty="0"/>
          </a:p>
        </p:txBody>
      </p:sp>
      <p:pic>
        <p:nvPicPr>
          <p:cNvPr id="2050" name="Picture 2" descr="Image result for data science hype">
            <a:extLst>
              <a:ext uri="{FF2B5EF4-FFF2-40B4-BE49-F238E27FC236}">
                <a16:creationId xmlns:a16="http://schemas.microsoft.com/office/drawing/2014/main" id="{E12FA597-E37C-4361-92AD-56B5A76B79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6039" y="2557524"/>
            <a:ext cx="5194769" cy="2974005"/>
          </a:xfrm>
          <a:prstGeom prst="rect">
            <a:avLst/>
          </a:prstGeom>
          <a:solidFill>
            <a:srgbClr val="FFFFFF"/>
          </a:solidFill>
        </p:spPr>
      </p:pic>
    </p:spTree>
    <p:extLst>
      <p:ext uri="{BB962C8B-B14F-4D97-AF65-F5344CB8AC3E}">
        <p14:creationId xmlns:p14="http://schemas.microsoft.com/office/powerpoint/2010/main" val="4172037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61AB-DEE8-4CE5-8372-8C4A0FC4E3AB}"/>
              </a:ext>
            </a:extLst>
          </p:cNvPr>
          <p:cNvSpPr>
            <a:spLocks noGrp="1"/>
          </p:cNvSpPr>
          <p:nvPr>
            <p:ph type="title"/>
          </p:nvPr>
        </p:nvSpPr>
        <p:spPr/>
        <p:txBody>
          <a:bodyPr/>
          <a:lstStyle/>
          <a:p>
            <a:r>
              <a:rPr lang="es-MX" dirty="0"/>
              <a:t>Como es en realidad</a:t>
            </a:r>
            <a:endParaRPr lang="en-US" dirty="0"/>
          </a:p>
        </p:txBody>
      </p:sp>
      <p:sp>
        <p:nvSpPr>
          <p:cNvPr id="4" name="Content Placeholder 3">
            <a:extLst>
              <a:ext uri="{FF2B5EF4-FFF2-40B4-BE49-F238E27FC236}">
                <a16:creationId xmlns:a16="http://schemas.microsoft.com/office/drawing/2014/main" id="{0F343CF1-4DC0-4FF5-A0A8-E99F9CCDF841}"/>
              </a:ext>
            </a:extLst>
          </p:cNvPr>
          <p:cNvSpPr>
            <a:spLocks noGrp="1"/>
          </p:cNvSpPr>
          <p:nvPr>
            <p:ph sz="half" idx="2"/>
          </p:nvPr>
        </p:nvSpPr>
        <p:spPr/>
        <p:txBody>
          <a:bodyPr>
            <a:normAutofit/>
          </a:bodyPr>
          <a:lstStyle/>
          <a:p>
            <a:pPr marL="0" indent="0">
              <a:buNone/>
            </a:pPr>
            <a:r>
              <a:rPr lang="es-MX" sz="5400" dirty="0"/>
              <a:t>Una herramienta</a:t>
            </a:r>
            <a:endParaRPr lang="en-US" sz="5400" dirty="0"/>
          </a:p>
        </p:txBody>
      </p:sp>
      <p:pic>
        <p:nvPicPr>
          <p:cNvPr id="15362" name="Picture 2" descr="Image result for hammer">
            <a:extLst>
              <a:ext uri="{FF2B5EF4-FFF2-40B4-BE49-F238E27FC236}">
                <a16:creationId xmlns:a16="http://schemas.microsoft.com/office/drawing/2014/main" id="{DAB0923C-B520-4A6C-9E5B-E1C584A4E7B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11993" y="2227263"/>
            <a:ext cx="3732364"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740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2139-B9F2-4DFC-9703-6A3E31E75929}"/>
              </a:ext>
            </a:extLst>
          </p:cNvPr>
          <p:cNvSpPr>
            <a:spLocks noGrp="1"/>
          </p:cNvSpPr>
          <p:nvPr>
            <p:ph type="title"/>
          </p:nvPr>
        </p:nvSpPr>
        <p:spPr/>
        <p:txBody>
          <a:bodyPr/>
          <a:lstStyle/>
          <a:p>
            <a:r>
              <a:rPr lang="es-MX" dirty="0"/>
              <a:t>Frase para pensar</a:t>
            </a:r>
            <a:endParaRPr lang="en-US" dirty="0"/>
          </a:p>
        </p:txBody>
      </p:sp>
      <p:sp>
        <p:nvSpPr>
          <p:cNvPr id="3" name="Content Placeholder 2">
            <a:extLst>
              <a:ext uri="{FF2B5EF4-FFF2-40B4-BE49-F238E27FC236}">
                <a16:creationId xmlns:a16="http://schemas.microsoft.com/office/drawing/2014/main" id="{E63C5FF9-9A71-4861-843A-45866D4DDFD9}"/>
              </a:ext>
            </a:extLst>
          </p:cNvPr>
          <p:cNvSpPr>
            <a:spLocks noGrp="1"/>
          </p:cNvSpPr>
          <p:nvPr>
            <p:ph sz="half" idx="1"/>
          </p:nvPr>
        </p:nvSpPr>
        <p:spPr>
          <a:xfrm>
            <a:off x="581193" y="2228003"/>
            <a:ext cx="10718178" cy="3633047"/>
          </a:xfrm>
        </p:spPr>
        <p:txBody>
          <a:bodyPr>
            <a:normAutofit fontScale="92500" lnSpcReduction="10000"/>
          </a:bodyPr>
          <a:lstStyle/>
          <a:p>
            <a:r>
              <a:rPr lang="en-US" sz="2800" i="1" dirty="0"/>
              <a:t>"I suppose it is tempting, if the only tool you have is a hammer, to treat everything as if it were a nail.“ Abraham </a:t>
            </a:r>
            <a:r>
              <a:rPr lang="en-US" sz="2800" i="1" dirty="0" err="1"/>
              <a:t>Kaplam</a:t>
            </a:r>
            <a:endParaRPr lang="en-US" sz="2800" i="1" dirty="0"/>
          </a:p>
          <a:p>
            <a:r>
              <a:rPr lang="en-US" sz="2800" i="1" dirty="0"/>
              <a:t>"the tendency of jobs to be adapted to tools, rather than adapting tools to jobs“ Silvan Tomkins</a:t>
            </a:r>
          </a:p>
          <a:p>
            <a:r>
              <a:rPr lang="en-US" sz="2600" i="1" dirty="0"/>
              <a:t>"If one has a hammer one tends to look for nails, and if one has a computer with a storage capacity, but no feelings, one is more likely to concern oneself with remembering and with problem solving than with loving and hating.“ Silvan Tomkins</a:t>
            </a:r>
            <a:endParaRPr lang="en-US" sz="6500" i="1" dirty="0"/>
          </a:p>
        </p:txBody>
      </p:sp>
    </p:spTree>
    <p:extLst>
      <p:ext uri="{BB962C8B-B14F-4D97-AF65-F5344CB8AC3E}">
        <p14:creationId xmlns:p14="http://schemas.microsoft.com/office/powerpoint/2010/main" val="3398930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0E20-DAF1-4D51-9BE8-2DAC135D3A00}"/>
              </a:ext>
            </a:extLst>
          </p:cNvPr>
          <p:cNvSpPr>
            <a:spLocks noGrp="1"/>
          </p:cNvSpPr>
          <p:nvPr>
            <p:ph type="title"/>
          </p:nvPr>
        </p:nvSpPr>
        <p:spPr>
          <a:xfrm>
            <a:off x="581193" y="729658"/>
            <a:ext cx="11029616" cy="988332"/>
          </a:xfrm>
          <a:prstGeom prst="rect">
            <a:avLst/>
          </a:prstGeom>
        </p:spPr>
        <p:txBody>
          <a:bodyPr anchor="b">
            <a:normAutofit/>
          </a:bodyPr>
          <a:lstStyle/>
          <a:p>
            <a:r>
              <a:rPr lang="es-MX" dirty="0"/>
              <a:t>Proyectos en ciencia de datos (</a:t>
            </a:r>
            <a:r>
              <a:rPr lang="es-MX" dirty="0" err="1"/>
              <a:t>Reality</a:t>
            </a:r>
            <a:r>
              <a:rPr lang="es-MX" dirty="0"/>
              <a:t> </a:t>
            </a:r>
            <a:r>
              <a:rPr lang="es-MX" dirty="0" err="1"/>
              <a:t>Check</a:t>
            </a:r>
            <a:r>
              <a:rPr lang="es-MX" dirty="0"/>
              <a:t>)</a:t>
            </a:r>
            <a:endParaRPr lang="en-US" dirty="0"/>
          </a:p>
        </p:txBody>
      </p:sp>
      <p:sp>
        <p:nvSpPr>
          <p:cNvPr id="3" name="Content Placeholder 2">
            <a:extLst>
              <a:ext uri="{FF2B5EF4-FFF2-40B4-BE49-F238E27FC236}">
                <a16:creationId xmlns:a16="http://schemas.microsoft.com/office/drawing/2014/main" id="{F697D320-7596-49AD-A79D-A3D7EF1132DB}"/>
              </a:ext>
            </a:extLst>
          </p:cNvPr>
          <p:cNvSpPr>
            <a:spLocks noGrp="1"/>
          </p:cNvSpPr>
          <p:nvPr>
            <p:ph sz="half" idx="1"/>
          </p:nvPr>
        </p:nvSpPr>
        <p:spPr>
          <a:xfrm>
            <a:off x="581193" y="2228003"/>
            <a:ext cx="5194767" cy="3633047"/>
          </a:xfrm>
          <a:prstGeom prst="rect">
            <a:avLst/>
          </a:prstGeom>
        </p:spPr>
        <p:txBody>
          <a:bodyPr anchor="ctr">
            <a:normAutofit/>
          </a:bodyPr>
          <a:lstStyle/>
          <a:p>
            <a:r>
              <a:rPr lang="es-MX"/>
              <a:t>Los fracasos no hacen buenos titulares</a:t>
            </a:r>
            <a:r>
              <a:rPr lang="en-US"/>
              <a:t>.</a:t>
            </a:r>
          </a:p>
          <a:p>
            <a:r>
              <a:rPr lang="en-US"/>
              <a:t>Más del 85% de los proyectos en ciencia de datos fracasan; de los restantes el 10% apenas cumplen con las expectativas.</a:t>
            </a:r>
          </a:p>
          <a:p>
            <a:r>
              <a:rPr lang="en-US"/>
              <a:t>Muchos de los titulares son proyectos en desarrollo y terminan siendo abandonados a la mitad de su vida.</a:t>
            </a:r>
          </a:p>
          <a:p>
            <a:r>
              <a:rPr lang="en-US"/>
              <a:t>La ciencia de datos al final del día es una herramienta más para el método cientifico.</a:t>
            </a:r>
            <a:endParaRPr lang="es-MX" dirty="0"/>
          </a:p>
        </p:txBody>
      </p:sp>
      <p:pic>
        <p:nvPicPr>
          <p:cNvPr id="1026" name="Picture 2" descr="Image result for survivorship bias entrepreneurship">
            <a:extLst>
              <a:ext uri="{FF2B5EF4-FFF2-40B4-BE49-F238E27FC236}">
                <a16:creationId xmlns:a16="http://schemas.microsoft.com/office/drawing/2014/main" id="{F449318D-F4F7-428D-B2D8-CF22E2E1BE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96353" y="2228003"/>
            <a:ext cx="2434141" cy="3633047"/>
          </a:xfrm>
          <a:prstGeom prst="rect">
            <a:avLst/>
          </a:prstGeom>
          <a:solidFill>
            <a:srgbClr val="FFFFFF"/>
          </a:solidFill>
        </p:spPr>
      </p:pic>
    </p:spTree>
    <p:extLst>
      <p:ext uri="{BB962C8B-B14F-4D97-AF65-F5344CB8AC3E}">
        <p14:creationId xmlns:p14="http://schemas.microsoft.com/office/powerpoint/2010/main" val="182702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2175-6BB7-4CB8-B691-A734DEB2C569}"/>
              </a:ext>
            </a:extLst>
          </p:cNvPr>
          <p:cNvSpPr>
            <a:spLocks noGrp="1"/>
          </p:cNvSpPr>
          <p:nvPr>
            <p:ph type="title"/>
          </p:nvPr>
        </p:nvSpPr>
        <p:spPr>
          <a:xfrm>
            <a:off x="767857" y="933450"/>
            <a:ext cx="3031852" cy="1722419"/>
          </a:xfrm>
          <a:prstGeom prst="rect">
            <a:avLst/>
          </a:prstGeom>
        </p:spPr>
        <p:txBody>
          <a:bodyPr anchor="b">
            <a:normAutofit/>
          </a:bodyPr>
          <a:lstStyle/>
          <a:p>
            <a:r>
              <a:rPr lang="es-MX" dirty="0"/>
              <a:t>¿Por que fallan?</a:t>
            </a:r>
            <a:endParaRPr lang="en-US" dirty="0"/>
          </a:p>
        </p:txBody>
      </p:sp>
      <p:pic>
        <p:nvPicPr>
          <p:cNvPr id="4" name="Picture 3">
            <a:extLst>
              <a:ext uri="{FF2B5EF4-FFF2-40B4-BE49-F238E27FC236}">
                <a16:creationId xmlns:a16="http://schemas.microsoft.com/office/drawing/2014/main" id="{6A3594A7-DC53-4947-BD84-DA9B8AD17A8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00928" y="1879444"/>
            <a:ext cx="6650991" cy="3258985"/>
          </a:xfrm>
          <a:prstGeom prst="rect">
            <a:avLst/>
          </a:prstGeom>
          <a:noFill/>
          <a:ln>
            <a:noFill/>
          </a:ln>
        </p:spPr>
      </p:pic>
      <p:sp>
        <p:nvSpPr>
          <p:cNvPr id="3" name="Content Placeholder 2">
            <a:extLst>
              <a:ext uri="{FF2B5EF4-FFF2-40B4-BE49-F238E27FC236}">
                <a16:creationId xmlns:a16="http://schemas.microsoft.com/office/drawing/2014/main" id="{D8360742-D341-4CC4-9A5E-C26CA9ADD9EC}"/>
              </a:ext>
            </a:extLst>
          </p:cNvPr>
          <p:cNvSpPr>
            <a:spLocks noGrp="1"/>
          </p:cNvSpPr>
          <p:nvPr>
            <p:ph type="body" sz="half" idx="2"/>
          </p:nvPr>
        </p:nvSpPr>
        <p:spPr>
          <a:xfrm>
            <a:off x="767857" y="2836654"/>
            <a:ext cx="3031852" cy="3001392"/>
          </a:xfrm>
          <a:prstGeom prst="rect">
            <a:avLst/>
          </a:prstGeom>
        </p:spPr>
        <p:txBody>
          <a:bodyPr anchor="t">
            <a:normAutofit/>
          </a:bodyPr>
          <a:lstStyle/>
          <a:p>
            <a:r>
              <a:rPr lang="es-MX" dirty="0"/>
              <a:t>Uno pensaría que los proyectos en ciencia de datos fallan por falta de datos o tecnología; sin embargo, fallan por falta de ciencia.</a:t>
            </a:r>
          </a:p>
          <a:p>
            <a:r>
              <a:rPr lang="es-MX" dirty="0"/>
              <a:t>En una encuesta hecha a 17 expertos; se encontró que la mayoría de los proyectos falla por cuestiones administrativas.</a:t>
            </a:r>
          </a:p>
          <a:p>
            <a:endParaRPr lang="es-MX" dirty="0"/>
          </a:p>
          <a:p>
            <a:endParaRPr lang="en-US" dirty="0"/>
          </a:p>
        </p:txBody>
      </p:sp>
    </p:spTree>
    <p:extLst>
      <p:ext uri="{BB962C8B-B14F-4D97-AF65-F5344CB8AC3E}">
        <p14:creationId xmlns:p14="http://schemas.microsoft.com/office/powerpoint/2010/main" val="3045855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86DA-CA0B-4555-A25B-BAFDA38F9790}"/>
              </a:ext>
            </a:extLst>
          </p:cNvPr>
          <p:cNvSpPr>
            <a:spLocks noGrp="1"/>
          </p:cNvSpPr>
          <p:nvPr>
            <p:ph type="title"/>
          </p:nvPr>
        </p:nvSpPr>
        <p:spPr>
          <a:xfrm>
            <a:off x="581193" y="729658"/>
            <a:ext cx="11029616" cy="988332"/>
          </a:xfrm>
          <a:prstGeom prst="rect">
            <a:avLst/>
          </a:prstGeom>
        </p:spPr>
        <p:txBody>
          <a:bodyPr anchor="b">
            <a:normAutofit/>
          </a:bodyPr>
          <a:lstStyle/>
          <a:p>
            <a:r>
              <a:rPr lang="es-MX" dirty="0" err="1"/>
              <a:t>Incorrect</a:t>
            </a:r>
            <a:r>
              <a:rPr lang="es-MX" dirty="0"/>
              <a:t> </a:t>
            </a:r>
            <a:r>
              <a:rPr lang="es-MX" dirty="0" err="1"/>
              <a:t>Skills</a:t>
            </a:r>
            <a:endParaRPr lang="en-US" dirty="0"/>
          </a:p>
        </p:txBody>
      </p:sp>
      <p:pic>
        <p:nvPicPr>
          <p:cNvPr id="5122" name="Picture 2" descr="Image result for graph what you feel you know vs what you know">
            <a:extLst>
              <a:ext uri="{FF2B5EF4-FFF2-40B4-BE49-F238E27FC236}">
                <a16:creationId xmlns:a16="http://schemas.microsoft.com/office/drawing/2014/main" id="{9E36665D-CFAE-447D-B987-B4CCBF8303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93" y="2745835"/>
            <a:ext cx="5194767" cy="2597383"/>
          </a:xfrm>
          <a:prstGeom prst="rect">
            <a:avLst/>
          </a:prstGeom>
          <a:solidFill>
            <a:srgbClr val="FFFFFF"/>
          </a:solidFill>
        </p:spPr>
      </p:pic>
      <p:sp>
        <p:nvSpPr>
          <p:cNvPr id="3" name="Content Placeholder 2">
            <a:extLst>
              <a:ext uri="{FF2B5EF4-FFF2-40B4-BE49-F238E27FC236}">
                <a16:creationId xmlns:a16="http://schemas.microsoft.com/office/drawing/2014/main" id="{923E5558-1B0F-4D3A-B798-74CF0114385E}"/>
              </a:ext>
            </a:extLst>
          </p:cNvPr>
          <p:cNvSpPr>
            <a:spLocks noGrp="1"/>
          </p:cNvSpPr>
          <p:nvPr>
            <p:ph sz="half" idx="2"/>
          </p:nvPr>
        </p:nvSpPr>
        <p:spPr>
          <a:xfrm>
            <a:off x="6416039" y="2228003"/>
            <a:ext cx="5194769" cy="3633047"/>
          </a:xfrm>
          <a:prstGeom prst="rect">
            <a:avLst/>
          </a:prstGeom>
        </p:spPr>
        <p:txBody>
          <a:bodyPr anchor="ctr">
            <a:normAutofit/>
          </a:bodyPr>
          <a:lstStyle/>
          <a:p>
            <a:r>
              <a:rPr lang="es-MX" dirty="0"/>
              <a:t>Se subestimó la habilidad necesaria para elaborar el proyecto.</a:t>
            </a:r>
          </a:p>
          <a:p>
            <a:r>
              <a:rPr lang="es-MX" dirty="0"/>
              <a:t>Efecto </a:t>
            </a:r>
            <a:r>
              <a:rPr lang="es-MX" dirty="0" err="1"/>
              <a:t>Dunning</a:t>
            </a:r>
            <a:r>
              <a:rPr lang="es-MX" dirty="0"/>
              <a:t>-Kruger.</a:t>
            </a:r>
          </a:p>
          <a:p>
            <a:r>
              <a:rPr lang="es-MX" dirty="0"/>
              <a:t>Este problema puede ser resuelto desmenuzando componentes del problema a tecnologías que se conozcan. </a:t>
            </a:r>
          </a:p>
          <a:p>
            <a:r>
              <a:rPr lang="es-MX" dirty="0"/>
              <a:t>Otra solución; es contratar a expertos en esos temas correspondientes (tener un equipo equilibrado).</a:t>
            </a:r>
            <a:endParaRPr lang="en-US" dirty="0"/>
          </a:p>
        </p:txBody>
      </p:sp>
    </p:spTree>
    <p:extLst>
      <p:ext uri="{BB962C8B-B14F-4D97-AF65-F5344CB8AC3E}">
        <p14:creationId xmlns:p14="http://schemas.microsoft.com/office/powerpoint/2010/main" val="1947597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C922-DC47-48AF-B7D8-2672FAC5968E}"/>
              </a:ext>
            </a:extLst>
          </p:cNvPr>
          <p:cNvSpPr>
            <a:spLocks noGrp="1"/>
          </p:cNvSpPr>
          <p:nvPr>
            <p:ph type="title"/>
          </p:nvPr>
        </p:nvSpPr>
        <p:spPr/>
        <p:txBody>
          <a:bodyPr/>
          <a:lstStyle/>
          <a:p>
            <a:r>
              <a:rPr lang="es-MX" dirty="0" err="1"/>
              <a:t>Incorrect</a:t>
            </a:r>
            <a:r>
              <a:rPr lang="es-MX" dirty="0"/>
              <a:t> </a:t>
            </a:r>
            <a:r>
              <a:rPr lang="es-MX" dirty="0" err="1"/>
              <a:t>business</a:t>
            </a:r>
            <a:r>
              <a:rPr lang="es-MX" dirty="0"/>
              <a:t> </a:t>
            </a:r>
            <a:r>
              <a:rPr lang="es-MX" dirty="0" err="1"/>
              <a:t>objectives</a:t>
            </a:r>
            <a:endParaRPr lang="en-US" dirty="0"/>
          </a:p>
        </p:txBody>
      </p:sp>
      <p:sp>
        <p:nvSpPr>
          <p:cNvPr id="3" name="Content Placeholder 2">
            <a:extLst>
              <a:ext uri="{FF2B5EF4-FFF2-40B4-BE49-F238E27FC236}">
                <a16:creationId xmlns:a16="http://schemas.microsoft.com/office/drawing/2014/main" id="{C8433701-EE42-4BEC-AFDA-5D50E6F6AC28}"/>
              </a:ext>
            </a:extLst>
          </p:cNvPr>
          <p:cNvSpPr>
            <a:spLocks noGrp="1"/>
          </p:cNvSpPr>
          <p:nvPr>
            <p:ph sz="half" idx="1"/>
          </p:nvPr>
        </p:nvSpPr>
        <p:spPr/>
        <p:txBody>
          <a:bodyPr/>
          <a:lstStyle/>
          <a:p>
            <a:r>
              <a:rPr lang="es-MX" dirty="0"/>
              <a:t>Este es el caso de definir el problema de forma incorrecta.</a:t>
            </a:r>
          </a:p>
          <a:p>
            <a:r>
              <a:rPr lang="es-MX" dirty="0"/>
              <a:t>Cuando el proyecto se define de forma vaga como: “Tengo datos, quiero aplicar data </a:t>
            </a:r>
            <a:r>
              <a:rPr lang="es-MX" dirty="0" err="1"/>
              <a:t>science</a:t>
            </a:r>
            <a:r>
              <a:rPr lang="es-MX" dirty="0"/>
              <a:t>”.</a:t>
            </a:r>
          </a:p>
          <a:p>
            <a:r>
              <a:rPr lang="es-MX" dirty="0"/>
              <a:t>Es importante tener un objetivo o al menos que el equipo pueda definirse un objetivo más tangible.</a:t>
            </a:r>
          </a:p>
          <a:p>
            <a:r>
              <a:rPr lang="es-MX" dirty="0"/>
              <a:t>Se necesita conocimiento no solo de DS, sino del área de donde vienen los datos.</a:t>
            </a:r>
            <a:endParaRPr lang="en-US" dirty="0"/>
          </a:p>
        </p:txBody>
      </p:sp>
      <p:pic>
        <p:nvPicPr>
          <p:cNvPr id="6146" name="Picture 2" descr="Image result for person pointing in the wrong direction">
            <a:extLst>
              <a:ext uri="{FF2B5EF4-FFF2-40B4-BE49-F238E27FC236}">
                <a16:creationId xmlns:a16="http://schemas.microsoft.com/office/drawing/2014/main" id="{9319FC81-03BC-4B18-98CB-032566F4403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32625" y="2643600"/>
            <a:ext cx="3962400" cy="280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75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304F-0D53-4E59-9497-4D6D63C82FAC}"/>
              </a:ext>
            </a:extLst>
          </p:cNvPr>
          <p:cNvSpPr>
            <a:spLocks noGrp="1"/>
          </p:cNvSpPr>
          <p:nvPr>
            <p:ph type="title"/>
          </p:nvPr>
        </p:nvSpPr>
        <p:spPr/>
        <p:txBody>
          <a:bodyPr/>
          <a:lstStyle/>
          <a:p>
            <a:r>
              <a:rPr lang="es-MX" dirty="0" err="1"/>
              <a:t>Insufficient</a:t>
            </a:r>
            <a:r>
              <a:rPr lang="es-MX" dirty="0"/>
              <a:t> ROI/Business Case</a:t>
            </a:r>
            <a:endParaRPr lang="en-US" dirty="0"/>
          </a:p>
        </p:txBody>
      </p:sp>
      <p:sp>
        <p:nvSpPr>
          <p:cNvPr id="4" name="Content Placeholder 3">
            <a:extLst>
              <a:ext uri="{FF2B5EF4-FFF2-40B4-BE49-F238E27FC236}">
                <a16:creationId xmlns:a16="http://schemas.microsoft.com/office/drawing/2014/main" id="{21EBD95A-15D8-4701-AF08-346B49E689D6}"/>
              </a:ext>
            </a:extLst>
          </p:cNvPr>
          <p:cNvSpPr>
            <a:spLocks noGrp="1"/>
          </p:cNvSpPr>
          <p:nvPr>
            <p:ph sz="half" idx="2"/>
          </p:nvPr>
        </p:nvSpPr>
        <p:spPr/>
        <p:txBody>
          <a:bodyPr/>
          <a:lstStyle/>
          <a:p>
            <a:r>
              <a:rPr lang="es-MX" dirty="0"/>
              <a:t>Dependiendo del negocio puede ser que un modelo de ciencia de datos no pueda proveer la precisión necesaria (Depende de tu área).</a:t>
            </a:r>
          </a:p>
          <a:p>
            <a:r>
              <a:rPr lang="es-MX" dirty="0"/>
              <a:t>Asimismo; dependiendo de tu área el conseguir más observaciones es una labor mucho más cara que los retornos que podrías obtener de un modelo (estudios clínicos).</a:t>
            </a:r>
          </a:p>
          <a:p>
            <a:endParaRPr lang="en-US" dirty="0"/>
          </a:p>
        </p:txBody>
      </p:sp>
      <p:pic>
        <p:nvPicPr>
          <p:cNvPr id="7170" name="Picture 2" descr="Image result for losses company">
            <a:extLst>
              <a:ext uri="{FF2B5EF4-FFF2-40B4-BE49-F238E27FC236}">
                <a16:creationId xmlns:a16="http://schemas.microsoft.com/office/drawing/2014/main" id="{9C6779BB-0D35-43DD-B351-52FBF0CCE17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73413" y="2772728"/>
            <a:ext cx="3809524" cy="25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20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ADA7-376A-413E-93FB-B590AA933AFD}"/>
              </a:ext>
            </a:extLst>
          </p:cNvPr>
          <p:cNvSpPr>
            <a:spLocks noGrp="1"/>
          </p:cNvSpPr>
          <p:nvPr>
            <p:ph type="title"/>
          </p:nvPr>
        </p:nvSpPr>
        <p:spPr/>
        <p:txBody>
          <a:bodyPr/>
          <a:lstStyle/>
          <a:p>
            <a:r>
              <a:rPr lang="en-US" dirty="0" err="1"/>
              <a:t>Finalmente</a:t>
            </a:r>
            <a:r>
              <a:rPr lang="en-US" dirty="0"/>
              <a:t>, las </a:t>
            </a:r>
            <a:r>
              <a:rPr lang="en-US" dirty="0" err="1"/>
              <a:t>razones</a:t>
            </a:r>
            <a:r>
              <a:rPr lang="en-US" dirty="0"/>
              <a:t> </a:t>
            </a:r>
            <a:r>
              <a:rPr lang="en-US" dirty="0" err="1"/>
              <a:t>tecnol</a:t>
            </a:r>
            <a:r>
              <a:rPr lang="es-MX" dirty="0" err="1"/>
              <a:t>ógicas</a:t>
            </a:r>
            <a:endParaRPr lang="en-US" dirty="0"/>
          </a:p>
        </p:txBody>
      </p:sp>
      <p:sp>
        <p:nvSpPr>
          <p:cNvPr id="3" name="Content Placeholder 2">
            <a:extLst>
              <a:ext uri="{FF2B5EF4-FFF2-40B4-BE49-F238E27FC236}">
                <a16:creationId xmlns:a16="http://schemas.microsoft.com/office/drawing/2014/main" id="{3159CF1F-EE38-400F-A82F-D08A3AC366E3}"/>
              </a:ext>
            </a:extLst>
          </p:cNvPr>
          <p:cNvSpPr>
            <a:spLocks noGrp="1"/>
          </p:cNvSpPr>
          <p:nvPr>
            <p:ph sz="half" idx="1"/>
          </p:nvPr>
        </p:nvSpPr>
        <p:spPr/>
        <p:txBody>
          <a:bodyPr/>
          <a:lstStyle/>
          <a:p>
            <a:r>
              <a:rPr lang="es-MX" dirty="0"/>
              <a:t>En estas se consideran tanto la administración de datos en servidores y las políticas de recolección.</a:t>
            </a:r>
          </a:p>
          <a:p>
            <a:r>
              <a:rPr lang="es-MX" dirty="0"/>
              <a:t>Muchas veces estamos tan cegados por los algoritmos que no ponemos atención a la información que le necesitamos alimentar. </a:t>
            </a:r>
          </a:p>
          <a:p>
            <a:r>
              <a:rPr lang="es-MX" dirty="0"/>
              <a:t>Al subestimar la cantidad de trabajo que se le debe de invertir al proyecto; este termina fracasando.</a:t>
            </a:r>
          </a:p>
          <a:p>
            <a:endParaRPr lang="en-US" dirty="0"/>
          </a:p>
        </p:txBody>
      </p:sp>
      <p:pic>
        <p:nvPicPr>
          <p:cNvPr id="16386" name="Picture 2" descr="Image result for dirty dataset">
            <a:extLst>
              <a:ext uri="{FF2B5EF4-FFF2-40B4-BE49-F238E27FC236}">
                <a16:creationId xmlns:a16="http://schemas.microsoft.com/office/drawing/2014/main" id="{98A40E36-C9C2-469F-94C6-5B6D0F9AE07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6675" y="2661884"/>
            <a:ext cx="5194300" cy="2764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92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F456-A7B5-415B-A150-A3FCC25EF0D2}"/>
              </a:ext>
            </a:extLst>
          </p:cNvPr>
          <p:cNvSpPr>
            <a:spLocks noGrp="1"/>
          </p:cNvSpPr>
          <p:nvPr>
            <p:ph type="title"/>
          </p:nvPr>
        </p:nvSpPr>
        <p:spPr>
          <a:xfrm>
            <a:off x="581193" y="729658"/>
            <a:ext cx="11029616" cy="988332"/>
          </a:xfrm>
          <a:prstGeom prst="rect">
            <a:avLst/>
          </a:prstGeom>
        </p:spPr>
        <p:txBody>
          <a:bodyPr anchor="b">
            <a:normAutofit/>
          </a:bodyPr>
          <a:lstStyle/>
          <a:p>
            <a:r>
              <a:rPr lang="es-MX" dirty="0"/>
              <a:t>Introducción</a:t>
            </a:r>
            <a:endParaRPr lang="en-US" dirty="0"/>
          </a:p>
        </p:txBody>
      </p:sp>
      <p:sp>
        <p:nvSpPr>
          <p:cNvPr id="3" name="Content Placeholder 2">
            <a:extLst>
              <a:ext uri="{FF2B5EF4-FFF2-40B4-BE49-F238E27FC236}">
                <a16:creationId xmlns:a16="http://schemas.microsoft.com/office/drawing/2014/main" id="{B18DF389-357D-42F5-B0B6-74324CA90B6C}"/>
              </a:ext>
            </a:extLst>
          </p:cNvPr>
          <p:cNvSpPr>
            <a:spLocks noGrp="1"/>
          </p:cNvSpPr>
          <p:nvPr>
            <p:ph sz="half" idx="1"/>
          </p:nvPr>
        </p:nvSpPr>
        <p:spPr>
          <a:xfrm>
            <a:off x="581193" y="2228003"/>
            <a:ext cx="5194767" cy="3633047"/>
          </a:xfrm>
          <a:prstGeom prst="rect">
            <a:avLst/>
          </a:prstGeom>
        </p:spPr>
        <p:txBody>
          <a:bodyPr anchor="ctr">
            <a:normAutofit/>
          </a:bodyPr>
          <a:lstStyle/>
          <a:p>
            <a:r>
              <a:rPr lang="es-MX" dirty="0"/>
              <a:t>Vivimos en el tiempo de mayor progreso tecnológico en la historia de la humanidad.</a:t>
            </a:r>
          </a:p>
          <a:p>
            <a:r>
              <a:rPr lang="es-MX" dirty="0"/>
              <a:t>A medida a que el ritmo del progreso aumenta; el mundo parece moverse más rápido. </a:t>
            </a:r>
          </a:p>
          <a:p>
            <a:r>
              <a:rPr lang="es-MX" dirty="0"/>
              <a:t>Esto lleva a las personas y empresas a un estado de aprendizaje constante; buscando empoderarse con estas nuevas tecnologías.</a:t>
            </a:r>
          </a:p>
          <a:p>
            <a:r>
              <a:rPr lang="es-MX" dirty="0"/>
              <a:t>De preferencia se busca una herramienta que sea compatible con este ritmo acelerado de trabajo.</a:t>
            </a:r>
          </a:p>
          <a:p>
            <a:pPr marL="0" indent="0">
              <a:buNone/>
            </a:pPr>
            <a:endParaRPr lang="en-US" dirty="0"/>
          </a:p>
        </p:txBody>
      </p:sp>
      <p:pic>
        <p:nvPicPr>
          <p:cNvPr id="3074" name="Picture 2" descr="Image result for progress of technology timeline">
            <a:extLst>
              <a:ext uri="{FF2B5EF4-FFF2-40B4-BE49-F238E27FC236}">
                <a16:creationId xmlns:a16="http://schemas.microsoft.com/office/drawing/2014/main" id="{3FB84507-1F57-4667-A7DC-3A1AF44700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2" r="2" b="2"/>
          <a:stretch/>
        </p:blipFill>
        <p:spPr bwMode="auto">
          <a:xfrm>
            <a:off x="6416039" y="2228003"/>
            <a:ext cx="5194769" cy="3633047"/>
          </a:xfrm>
          <a:prstGeom prst="rect">
            <a:avLst/>
          </a:prstGeom>
          <a:solidFill>
            <a:srgbClr val="FFFFFF"/>
          </a:solidFill>
        </p:spPr>
      </p:pic>
    </p:spTree>
    <p:extLst>
      <p:ext uri="{BB962C8B-B14F-4D97-AF65-F5344CB8AC3E}">
        <p14:creationId xmlns:p14="http://schemas.microsoft.com/office/powerpoint/2010/main" val="2541885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683-349F-43A8-88E9-065F34D1D865}"/>
              </a:ext>
            </a:extLst>
          </p:cNvPr>
          <p:cNvSpPr>
            <a:spLocks noGrp="1"/>
          </p:cNvSpPr>
          <p:nvPr>
            <p:ph type="title"/>
          </p:nvPr>
        </p:nvSpPr>
        <p:spPr>
          <a:xfrm>
            <a:off x="581193" y="729658"/>
            <a:ext cx="11029616" cy="988332"/>
          </a:xfrm>
          <a:prstGeom prst="rect">
            <a:avLst/>
          </a:prstGeom>
        </p:spPr>
        <p:txBody>
          <a:bodyPr anchor="b">
            <a:normAutofit/>
          </a:bodyPr>
          <a:lstStyle/>
          <a:p>
            <a:r>
              <a:rPr lang="es-MX" dirty="0"/>
              <a:t>El método Científico en DS</a:t>
            </a:r>
            <a:endParaRPr lang="en-US" dirty="0"/>
          </a:p>
        </p:txBody>
      </p:sp>
      <p:sp>
        <p:nvSpPr>
          <p:cNvPr id="9" name="Content Placeholder 2">
            <a:extLst>
              <a:ext uri="{FF2B5EF4-FFF2-40B4-BE49-F238E27FC236}">
                <a16:creationId xmlns:a16="http://schemas.microsoft.com/office/drawing/2014/main" id="{480EDA78-2145-43CF-8A35-256F5A5E5C19}"/>
              </a:ext>
            </a:extLst>
          </p:cNvPr>
          <p:cNvSpPr>
            <a:spLocks noGrp="1"/>
          </p:cNvSpPr>
          <p:nvPr>
            <p:ph sz="half" idx="1"/>
          </p:nvPr>
        </p:nvSpPr>
        <p:spPr>
          <a:xfrm>
            <a:off x="581193" y="2228003"/>
            <a:ext cx="5194767" cy="3633047"/>
          </a:xfrm>
        </p:spPr>
        <p:txBody>
          <a:bodyPr/>
          <a:lstStyle/>
          <a:p>
            <a:r>
              <a:rPr lang="en-US" dirty="0"/>
              <a:t>La </a:t>
            </a:r>
            <a:r>
              <a:rPr lang="en-US" dirty="0" err="1"/>
              <a:t>verdad</a:t>
            </a:r>
            <a:r>
              <a:rPr lang="en-US" dirty="0"/>
              <a:t> es que no cambia </a:t>
            </a:r>
            <a:r>
              <a:rPr lang="en-US" dirty="0" err="1"/>
              <a:t>mucho</a:t>
            </a:r>
            <a:r>
              <a:rPr lang="en-US" dirty="0"/>
              <a:t> </a:t>
            </a:r>
            <a:r>
              <a:rPr lang="en-US" dirty="0" err="1"/>
              <a:t>yendo</a:t>
            </a:r>
            <a:r>
              <a:rPr lang="en-US" dirty="0"/>
              <a:t> de la </a:t>
            </a:r>
            <a:r>
              <a:rPr lang="en-US" dirty="0" err="1"/>
              <a:t>ciencia</a:t>
            </a:r>
            <a:r>
              <a:rPr lang="en-US" dirty="0"/>
              <a:t> al campo de </a:t>
            </a:r>
            <a:r>
              <a:rPr lang="en-US" dirty="0" err="1"/>
              <a:t>ciencia</a:t>
            </a:r>
            <a:r>
              <a:rPr lang="en-US" dirty="0"/>
              <a:t> de </a:t>
            </a:r>
            <a:r>
              <a:rPr lang="en-US" dirty="0" err="1"/>
              <a:t>datos</a:t>
            </a:r>
            <a:r>
              <a:rPr lang="en-US" dirty="0"/>
              <a:t>.</a:t>
            </a:r>
          </a:p>
          <a:p>
            <a:r>
              <a:rPr lang="en-US" dirty="0"/>
              <a:t>Durante el resto del </a:t>
            </a:r>
            <a:r>
              <a:rPr lang="en-US" dirty="0" err="1"/>
              <a:t>curso</a:t>
            </a:r>
            <a:r>
              <a:rPr lang="en-US" dirty="0"/>
              <a:t> </a:t>
            </a:r>
            <a:r>
              <a:rPr lang="en-US" dirty="0" err="1"/>
              <a:t>veremos</a:t>
            </a:r>
            <a:r>
              <a:rPr lang="en-US" dirty="0"/>
              <a:t> material </a:t>
            </a:r>
            <a:r>
              <a:rPr lang="en-US" dirty="0" err="1"/>
              <a:t>pertinente</a:t>
            </a:r>
            <a:r>
              <a:rPr lang="en-US" dirty="0"/>
              <a:t> al </a:t>
            </a:r>
            <a:r>
              <a:rPr lang="en-US" dirty="0" err="1"/>
              <a:t>procesamiento</a:t>
            </a:r>
            <a:r>
              <a:rPr lang="en-US" dirty="0"/>
              <a:t> y al an</a:t>
            </a:r>
            <a:r>
              <a:rPr lang="es-MX" dirty="0" err="1"/>
              <a:t>álisis</a:t>
            </a:r>
            <a:r>
              <a:rPr lang="es-MX" dirty="0"/>
              <a:t> de los datos.</a:t>
            </a:r>
          </a:p>
          <a:p>
            <a:r>
              <a:rPr lang="es-MX" dirty="0"/>
              <a:t>Nuevamente; tenemos un proceso de retroalimentación y mejora continua.</a:t>
            </a:r>
            <a:endParaRPr lang="en-US" dirty="0"/>
          </a:p>
        </p:txBody>
      </p:sp>
      <p:pic>
        <p:nvPicPr>
          <p:cNvPr id="4" name="Picture 2" descr="Image result for scientific method loop">
            <a:extLst>
              <a:ext uri="{FF2B5EF4-FFF2-40B4-BE49-F238E27FC236}">
                <a16:creationId xmlns:a16="http://schemas.microsoft.com/office/drawing/2014/main" id="{B10F51C4-7BD3-4B2A-BB67-191657AD387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16039" y="2310772"/>
            <a:ext cx="5194769" cy="346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389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close up of a screen of a cell phone&#10;&#10;Description automatically generated">
            <a:extLst>
              <a:ext uri="{FF2B5EF4-FFF2-40B4-BE49-F238E27FC236}">
                <a16:creationId xmlns:a16="http://schemas.microsoft.com/office/drawing/2014/main" id="{C3B2826D-2421-4F1C-B6F0-9BFF09825C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50" y="1344962"/>
            <a:ext cx="11950700" cy="4720526"/>
          </a:xfrm>
          <a:prstGeom prst="rect">
            <a:avLst/>
          </a:prstGeom>
          <a:noFill/>
        </p:spPr>
      </p:pic>
    </p:spTree>
    <p:extLst>
      <p:ext uri="{BB962C8B-B14F-4D97-AF65-F5344CB8AC3E}">
        <p14:creationId xmlns:p14="http://schemas.microsoft.com/office/powerpoint/2010/main" val="1350846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5180-0149-4AC4-A1B7-B802EA218874}"/>
              </a:ext>
            </a:extLst>
          </p:cNvPr>
          <p:cNvSpPr>
            <a:spLocks noGrp="1"/>
          </p:cNvSpPr>
          <p:nvPr>
            <p:ph type="title"/>
          </p:nvPr>
        </p:nvSpPr>
        <p:spPr/>
        <p:txBody>
          <a:bodyPr/>
          <a:lstStyle/>
          <a:p>
            <a:r>
              <a:rPr lang="en-US" dirty="0"/>
              <a:t>3 </a:t>
            </a:r>
            <a:r>
              <a:rPr lang="en-US" dirty="0" err="1"/>
              <a:t>Proyectos</a:t>
            </a:r>
            <a:r>
              <a:rPr lang="en-US" dirty="0"/>
              <a:t> que </a:t>
            </a:r>
            <a:r>
              <a:rPr lang="en-US" dirty="0" err="1"/>
              <a:t>te</a:t>
            </a:r>
            <a:r>
              <a:rPr lang="en-US" dirty="0"/>
              <a:t> vas a </a:t>
            </a:r>
            <a:r>
              <a:rPr lang="en-US" dirty="0" err="1"/>
              <a:t>encontrar</a:t>
            </a:r>
            <a:endParaRPr lang="en-US" dirty="0"/>
          </a:p>
        </p:txBody>
      </p:sp>
      <p:sp>
        <p:nvSpPr>
          <p:cNvPr id="3" name="Content Placeholder 2">
            <a:extLst>
              <a:ext uri="{FF2B5EF4-FFF2-40B4-BE49-F238E27FC236}">
                <a16:creationId xmlns:a16="http://schemas.microsoft.com/office/drawing/2014/main" id="{E04E1D02-D164-4CE5-B92A-1AD7E8E5CEC8}"/>
              </a:ext>
            </a:extLst>
          </p:cNvPr>
          <p:cNvSpPr>
            <a:spLocks noGrp="1"/>
          </p:cNvSpPr>
          <p:nvPr>
            <p:ph idx="1"/>
          </p:nvPr>
        </p:nvSpPr>
        <p:spPr/>
        <p:txBody>
          <a:bodyPr/>
          <a:lstStyle/>
          <a:p>
            <a:pPr marL="342900" indent="-342900">
              <a:buFont typeface="+mj-lt"/>
              <a:buAutoNum type="arabicPeriod"/>
            </a:pPr>
            <a:r>
              <a:rPr lang="es-MX" dirty="0"/>
              <a:t>La gente encargada del proyecto conoce su área, conoce las herramientas a su disposición y sabe que se pueden usar. Usualmente ya existe un área encargada de delegar actividades por lo cual solo necesitas conocer el problema. </a:t>
            </a:r>
            <a:r>
              <a:rPr lang="es-MX" dirty="0" err="1"/>
              <a:t>Ej</a:t>
            </a:r>
            <a:r>
              <a:rPr lang="es-MX" dirty="0"/>
              <a:t>: </a:t>
            </a:r>
            <a:r>
              <a:rPr lang="es-MX" dirty="0" err="1"/>
              <a:t>Kaggle</a:t>
            </a:r>
            <a:r>
              <a:rPr lang="es-MX" dirty="0"/>
              <a:t>, competencias de datos.</a:t>
            </a:r>
          </a:p>
          <a:p>
            <a:pPr marL="342900" indent="-342900">
              <a:buFont typeface="+mj-lt"/>
              <a:buAutoNum type="arabicPeriod"/>
            </a:pPr>
            <a:r>
              <a:rPr lang="es-MX" dirty="0"/>
              <a:t>La gente encargada del proyecto conoce su área pero no conoce nada de las herramientas; el problema está definida de forma vaga “Tenemos estos datos; quiero que me digas cuando falla la máquina de mi línea de producción”. Añadido a esto la data no es posiblemente la correcta o no está en un estado utilizable.</a:t>
            </a:r>
          </a:p>
          <a:p>
            <a:pPr marL="342900" indent="-342900">
              <a:buFont typeface="+mj-lt"/>
              <a:buAutoNum type="arabicPeriod"/>
            </a:pPr>
            <a:r>
              <a:rPr lang="es-MX" dirty="0"/>
              <a:t>Te dejan solo contra el mundo; este es análisis </a:t>
            </a:r>
            <a:r>
              <a:rPr lang="es-MX" dirty="0" err="1"/>
              <a:t>explorativo</a:t>
            </a:r>
            <a:r>
              <a:rPr lang="es-MX" dirty="0"/>
              <a:t> 100% ya que ahora tu tienes que encontrar una pregunta a través de los datos o a lo mejor ni existe la infraestructura para obtener datos.</a:t>
            </a:r>
          </a:p>
        </p:txBody>
      </p:sp>
    </p:spTree>
    <p:extLst>
      <p:ext uri="{BB962C8B-B14F-4D97-AF65-F5344CB8AC3E}">
        <p14:creationId xmlns:p14="http://schemas.microsoft.com/office/powerpoint/2010/main" val="1360559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AAB8-CFA8-432A-B32E-02BF796DF121}"/>
              </a:ext>
            </a:extLst>
          </p:cNvPr>
          <p:cNvSpPr>
            <a:spLocks noGrp="1"/>
          </p:cNvSpPr>
          <p:nvPr>
            <p:ph type="title"/>
          </p:nvPr>
        </p:nvSpPr>
        <p:spPr>
          <a:xfrm>
            <a:off x="581193" y="729658"/>
            <a:ext cx="11029616" cy="988332"/>
          </a:xfrm>
          <a:prstGeom prst="rect">
            <a:avLst/>
          </a:prstGeom>
        </p:spPr>
        <p:txBody>
          <a:bodyPr anchor="b">
            <a:normAutofit/>
          </a:bodyPr>
          <a:lstStyle/>
          <a:p>
            <a:r>
              <a:rPr lang="es-MX" dirty="0"/>
              <a:t>1. Te dan los datos y el problema perfecto</a:t>
            </a:r>
          </a:p>
        </p:txBody>
      </p:sp>
      <p:sp>
        <p:nvSpPr>
          <p:cNvPr id="3" name="Content Placeholder 2">
            <a:extLst>
              <a:ext uri="{FF2B5EF4-FFF2-40B4-BE49-F238E27FC236}">
                <a16:creationId xmlns:a16="http://schemas.microsoft.com/office/drawing/2014/main" id="{53B74585-B909-4543-BCC0-4435A4048DF0}"/>
              </a:ext>
            </a:extLst>
          </p:cNvPr>
          <p:cNvSpPr>
            <a:spLocks noGrp="1"/>
          </p:cNvSpPr>
          <p:nvPr>
            <p:ph sz="half" idx="1"/>
          </p:nvPr>
        </p:nvSpPr>
        <p:spPr>
          <a:xfrm>
            <a:off x="581193" y="2228003"/>
            <a:ext cx="5194767" cy="3633047"/>
          </a:xfrm>
          <a:prstGeom prst="rect">
            <a:avLst/>
          </a:prstGeom>
        </p:spPr>
        <p:txBody>
          <a:bodyPr anchor="ctr">
            <a:normAutofit/>
          </a:bodyPr>
          <a:lstStyle/>
          <a:p>
            <a:pPr>
              <a:lnSpc>
                <a:spcPct val="100000"/>
              </a:lnSpc>
            </a:pPr>
            <a:r>
              <a:rPr lang="es-MX" sz="1400" dirty="0"/>
              <a:t>Pasa en muy raras ocasiones; usualmente solo sucede en competencias de ciencia de datos en línea, cuentas con un set de datos casi impecable, variables con etiquetas correctas y ya sabes que es lo que buscas predecir.</a:t>
            </a:r>
          </a:p>
          <a:p>
            <a:pPr>
              <a:lnSpc>
                <a:spcPct val="100000"/>
              </a:lnSpc>
            </a:pPr>
            <a:r>
              <a:rPr lang="es-MX" sz="1400" dirty="0"/>
              <a:t>Definitivamente sigue teniendo su chiste; debes de saber cual es el mejor modelo para el problema, te metes a cuestiones de optimización de hiperparámetros y debes de evaluar su desempeño.</a:t>
            </a:r>
          </a:p>
          <a:p>
            <a:pPr>
              <a:lnSpc>
                <a:spcPct val="100000"/>
              </a:lnSpc>
            </a:pPr>
            <a:r>
              <a:rPr lang="es-MX" sz="1400" dirty="0"/>
              <a:t>Complicaciones: Un enfoque muy centrado en el modelo puede llevar al científico de datos a una desconexión entre modelo/realidad; asimismo termina influyendo el sesgo introducido de forma implícita (queriendo predecir algo nuevo utilizando algo viejo) y probablemente habrá valores atípicos que pasarán desapercibidos por falta de exploración.</a:t>
            </a:r>
          </a:p>
          <a:p>
            <a:pPr>
              <a:lnSpc>
                <a:spcPct val="100000"/>
              </a:lnSpc>
            </a:pPr>
            <a:endParaRPr lang="es-MX" sz="1400" dirty="0"/>
          </a:p>
        </p:txBody>
      </p:sp>
      <p:pic>
        <p:nvPicPr>
          <p:cNvPr id="4" name="Picture 2" descr="Image result for data science comic&quot;">
            <a:extLst>
              <a:ext uri="{FF2B5EF4-FFF2-40B4-BE49-F238E27FC236}">
                <a16:creationId xmlns:a16="http://schemas.microsoft.com/office/drawing/2014/main" id="{26BAD4C0-D477-4FD2-9CF5-8DB59EB518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78275" y="2228003"/>
            <a:ext cx="3070297" cy="363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711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2F94-568C-4A40-A66D-A20E087CC917}"/>
              </a:ext>
            </a:extLst>
          </p:cNvPr>
          <p:cNvSpPr>
            <a:spLocks noGrp="1"/>
          </p:cNvSpPr>
          <p:nvPr>
            <p:ph type="title"/>
          </p:nvPr>
        </p:nvSpPr>
        <p:spPr>
          <a:xfrm>
            <a:off x="581193" y="729658"/>
            <a:ext cx="11029616" cy="988332"/>
          </a:xfrm>
          <a:prstGeom prst="rect">
            <a:avLst/>
          </a:prstGeom>
        </p:spPr>
        <p:txBody>
          <a:bodyPr anchor="b">
            <a:normAutofit/>
          </a:bodyPr>
          <a:lstStyle/>
          <a:p>
            <a:r>
              <a:rPr lang="es-MX" dirty="0"/>
              <a:t>2. El problema es un poco más flexible</a:t>
            </a:r>
          </a:p>
        </p:txBody>
      </p:sp>
      <p:sp>
        <p:nvSpPr>
          <p:cNvPr id="3" name="Content Placeholder 2">
            <a:extLst>
              <a:ext uri="{FF2B5EF4-FFF2-40B4-BE49-F238E27FC236}">
                <a16:creationId xmlns:a16="http://schemas.microsoft.com/office/drawing/2014/main" id="{4D6C1DB2-BFA2-4091-A531-BE8DEC1AA80B}"/>
              </a:ext>
            </a:extLst>
          </p:cNvPr>
          <p:cNvSpPr>
            <a:spLocks noGrp="1"/>
          </p:cNvSpPr>
          <p:nvPr>
            <p:ph sz="half" idx="1"/>
          </p:nvPr>
        </p:nvSpPr>
        <p:spPr>
          <a:xfrm>
            <a:off x="581193" y="2228003"/>
            <a:ext cx="5194767" cy="3633047"/>
          </a:xfrm>
          <a:prstGeom prst="rect">
            <a:avLst/>
          </a:prstGeom>
        </p:spPr>
        <p:txBody>
          <a:bodyPr anchor="ctr">
            <a:normAutofit fontScale="92500" lnSpcReduction="20000"/>
          </a:bodyPr>
          <a:lstStyle/>
          <a:p>
            <a:pPr>
              <a:lnSpc>
                <a:spcPct val="100000"/>
              </a:lnSpc>
            </a:pPr>
            <a:r>
              <a:rPr lang="es-MX" sz="1600" dirty="0"/>
              <a:t>El jefe del proyecto no conoce las limitaciones de la ciencia de datos pero cree que se puede lograr algo con la información que tenga (que puede ser útil o no). </a:t>
            </a:r>
          </a:p>
          <a:p>
            <a:pPr>
              <a:lnSpc>
                <a:spcPct val="100000"/>
              </a:lnSpc>
            </a:pPr>
            <a:r>
              <a:rPr lang="es-MX" sz="1600" dirty="0"/>
              <a:t>Te dice un problema más ambiguo (Tengo estos datos, dime cuando me va a cancelar el cliente o tengo estos datos, dime cuando voy a experimentar una baja en ventas).</a:t>
            </a:r>
          </a:p>
          <a:p>
            <a:pPr>
              <a:lnSpc>
                <a:spcPct val="100000"/>
              </a:lnSpc>
            </a:pPr>
            <a:r>
              <a:rPr lang="es-MX" sz="1600" dirty="0"/>
              <a:t>Los datos están mucho más contaminados y posiblemente no exista una forma confiable de almacenamiento.</a:t>
            </a:r>
          </a:p>
          <a:p>
            <a:pPr>
              <a:lnSpc>
                <a:spcPct val="100000"/>
              </a:lnSpc>
            </a:pPr>
            <a:r>
              <a:rPr lang="es-MX" sz="1600" dirty="0"/>
              <a:t>Por lo tanto; ahora es la responsabilidad del científico identificar a los actores en el ecosistema, conocer el problema y hablando con expertos determinar las variables a encontrar. Asimismo; tiene que escoger el modelo correcto que de la respuesta correcta a la pregunta correcta.</a:t>
            </a:r>
          </a:p>
        </p:txBody>
      </p:sp>
      <p:pic>
        <p:nvPicPr>
          <p:cNvPr id="18434" name="Picture 2" descr="Image result for data science comic&quot;">
            <a:extLst>
              <a:ext uri="{FF2B5EF4-FFF2-40B4-BE49-F238E27FC236}">
                <a16:creationId xmlns:a16="http://schemas.microsoft.com/office/drawing/2014/main" id="{DEC31C9C-270E-4B39-B9D4-FE5B20D14A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6039" y="3239337"/>
            <a:ext cx="5194769" cy="1610378"/>
          </a:xfrm>
          <a:prstGeom prst="rect">
            <a:avLst/>
          </a:prstGeom>
          <a:solidFill>
            <a:srgbClr val="FFFFFF"/>
          </a:solidFill>
        </p:spPr>
      </p:pic>
    </p:spTree>
    <p:extLst>
      <p:ext uri="{BB962C8B-B14F-4D97-AF65-F5344CB8AC3E}">
        <p14:creationId xmlns:p14="http://schemas.microsoft.com/office/powerpoint/2010/main" val="4221818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D8CE-5114-4C8E-A72A-0272027D28BD}"/>
              </a:ext>
            </a:extLst>
          </p:cNvPr>
          <p:cNvSpPr>
            <a:spLocks noGrp="1"/>
          </p:cNvSpPr>
          <p:nvPr>
            <p:ph type="title"/>
          </p:nvPr>
        </p:nvSpPr>
        <p:spPr/>
        <p:txBody>
          <a:bodyPr/>
          <a:lstStyle/>
          <a:p>
            <a:r>
              <a:rPr lang="en-US" dirty="0"/>
              <a:t>3. Tu </a:t>
            </a:r>
            <a:r>
              <a:rPr lang="en-US" dirty="0" err="1"/>
              <a:t>tienes</a:t>
            </a:r>
            <a:r>
              <a:rPr lang="en-US" dirty="0"/>
              <a:t> que </a:t>
            </a:r>
            <a:r>
              <a:rPr lang="en-US" dirty="0" err="1"/>
              <a:t>descubrir</a:t>
            </a:r>
            <a:r>
              <a:rPr lang="en-US" dirty="0"/>
              <a:t> el </a:t>
            </a:r>
            <a:r>
              <a:rPr lang="en-US" dirty="0" err="1"/>
              <a:t>proyecto</a:t>
            </a:r>
            <a:endParaRPr lang="es-MX" dirty="0"/>
          </a:p>
        </p:txBody>
      </p:sp>
      <p:sp>
        <p:nvSpPr>
          <p:cNvPr id="3" name="Content Placeholder 2">
            <a:extLst>
              <a:ext uri="{FF2B5EF4-FFF2-40B4-BE49-F238E27FC236}">
                <a16:creationId xmlns:a16="http://schemas.microsoft.com/office/drawing/2014/main" id="{925EBC9F-6FAF-44C0-AA95-A7B24D8D83FD}"/>
              </a:ext>
            </a:extLst>
          </p:cNvPr>
          <p:cNvSpPr>
            <a:spLocks noGrp="1"/>
          </p:cNvSpPr>
          <p:nvPr>
            <p:ph idx="1"/>
          </p:nvPr>
        </p:nvSpPr>
        <p:spPr/>
        <p:txBody>
          <a:bodyPr/>
          <a:lstStyle/>
          <a:p>
            <a:r>
              <a:rPr lang="es-MX" dirty="0"/>
              <a:t>“No se que queremos hacer, pero a lo mejor sale algo de los datos.”</a:t>
            </a:r>
          </a:p>
          <a:p>
            <a:r>
              <a:rPr lang="es-MX" dirty="0"/>
              <a:t>Es un problema 100% científico y básicamente te dejan solo contra el mundo.</a:t>
            </a:r>
          </a:p>
          <a:p>
            <a:r>
              <a:rPr lang="es-MX" dirty="0"/>
              <a:t>Datos que te pueden llegar a hacer llorar.</a:t>
            </a:r>
          </a:p>
          <a:p>
            <a:r>
              <a:rPr lang="es-MX" dirty="0"/>
              <a:t>Las herramientas principales a utilizar son el análisis exploratorio de datos, observación y buscar la pregunta a partir de los datos. ¿Les suena a consultoría?</a:t>
            </a:r>
          </a:p>
          <a:p>
            <a:r>
              <a:rPr lang="es-MX" dirty="0"/>
              <a:t>A partir del análisis de la data tu debes de encontrar patrones que te hagan cuestionar lo que está pasando. “</a:t>
            </a:r>
            <a:r>
              <a:rPr lang="es-MX" dirty="0" err="1"/>
              <a:t>Ej</a:t>
            </a:r>
            <a:r>
              <a:rPr lang="es-MX" dirty="0"/>
              <a:t>: Una máquina reduce su desempeño en los meses de invierno pero la temperatura ambiente y la de operación son constantes.”</a:t>
            </a:r>
          </a:p>
          <a:p>
            <a:r>
              <a:rPr lang="es-MX" dirty="0"/>
              <a:t>En este caso muy probablemente no utilizaras modelos de aprendizaje automatizado; es como una mezcla entre BI, visualización y ciencia.</a:t>
            </a:r>
          </a:p>
        </p:txBody>
      </p:sp>
    </p:spTree>
    <p:extLst>
      <p:ext uri="{BB962C8B-B14F-4D97-AF65-F5344CB8AC3E}">
        <p14:creationId xmlns:p14="http://schemas.microsoft.com/office/powerpoint/2010/main" val="3098111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0623-DAE4-4773-941D-CCCB690D2B2C}"/>
              </a:ext>
            </a:extLst>
          </p:cNvPr>
          <p:cNvSpPr>
            <a:spLocks noGrp="1"/>
          </p:cNvSpPr>
          <p:nvPr>
            <p:ph type="title"/>
          </p:nvPr>
        </p:nvSpPr>
        <p:spPr/>
        <p:txBody>
          <a:bodyPr/>
          <a:lstStyle/>
          <a:p>
            <a:r>
              <a:rPr lang="es-MX" dirty="0"/>
              <a:t>¿Cual de estos proyectos se les hace el más difícil?</a:t>
            </a:r>
          </a:p>
        </p:txBody>
      </p:sp>
      <p:sp>
        <p:nvSpPr>
          <p:cNvPr id="3" name="Content Placeholder 2">
            <a:extLst>
              <a:ext uri="{FF2B5EF4-FFF2-40B4-BE49-F238E27FC236}">
                <a16:creationId xmlns:a16="http://schemas.microsoft.com/office/drawing/2014/main" id="{DEB3C9FD-C1A2-40CC-8FCC-59AC99D3DDAD}"/>
              </a:ext>
            </a:extLst>
          </p:cNvPr>
          <p:cNvSpPr>
            <a:spLocks noGrp="1"/>
          </p:cNvSpPr>
          <p:nvPr>
            <p:ph idx="1"/>
          </p:nvPr>
        </p:nvSpPr>
        <p:spPr/>
        <p:txBody>
          <a:bodyPr>
            <a:normAutofit/>
          </a:bodyPr>
          <a:lstStyle/>
          <a:p>
            <a:pPr marL="0" indent="0" algn="ctr">
              <a:buNone/>
            </a:pPr>
            <a:r>
              <a:rPr lang="es-MX" sz="4000" dirty="0"/>
              <a:t>Les daré 15 minutos para platicarlo</a:t>
            </a:r>
          </a:p>
        </p:txBody>
      </p:sp>
    </p:spTree>
    <p:extLst>
      <p:ext uri="{BB962C8B-B14F-4D97-AF65-F5344CB8AC3E}">
        <p14:creationId xmlns:p14="http://schemas.microsoft.com/office/powerpoint/2010/main" val="4184569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8374-C325-40C9-85B8-33B17A69DDAB}"/>
              </a:ext>
            </a:extLst>
          </p:cNvPr>
          <p:cNvSpPr>
            <a:spLocks noGrp="1"/>
          </p:cNvSpPr>
          <p:nvPr>
            <p:ph type="title"/>
          </p:nvPr>
        </p:nvSpPr>
        <p:spPr/>
        <p:txBody>
          <a:bodyPr/>
          <a:lstStyle/>
          <a:p>
            <a:r>
              <a:rPr lang="es-MX" dirty="0"/>
              <a:t>El 3ero</a:t>
            </a:r>
          </a:p>
        </p:txBody>
      </p:sp>
      <p:sp>
        <p:nvSpPr>
          <p:cNvPr id="3" name="Content Placeholder 2">
            <a:extLst>
              <a:ext uri="{FF2B5EF4-FFF2-40B4-BE49-F238E27FC236}">
                <a16:creationId xmlns:a16="http://schemas.microsoft.com/office/drawing/2014/main" id="{BB59EF20-3EFB-4BC7-91AD-9CDD815B5CA5}"/>
              </a:ext>
            </a:extLst>
          </p:cNvPr>
          <p:cNvSpPr>
            <a:spLocks noGrp="1"/>
          </p:cNvSpPr>
          <p:nvPr>
            <p:ph idx="1"/>
          </p:nvPr>
        </p:nvSpPr>
        <p:spPr>
          <a:xfrm>
            <a:off x="581192" y="2340864"/>
            <a:ext cx="5959567" cy="3634486"/>
          </a:xfrm>
        </p:spPr>
        <p:txBody>
          <a:bodyPr/>
          <a:lstStyle/>
          <a:p>
            <a:r>
              <a:rPr lang="es-MX" dirty="0"/>
              <a:t>Cae en falta de definición del problema.</a:t>
            </a:r>
          </a:p>
          <a:p>
            <a:r>
              <a:rPr lang="es-MX" dirty="0"/>
              <a:t>Muestra una falta de conocimiento del entorno</a:t>
            </a:r>
          </a:p>
          <a:p>
            <a:r>
              <a:rPr lang="es-MX" dirty="0"/>
              <a:t>Se tiene una gran fe en datos no corroborados</a:t>
            </a:r>
          </a:p>
          <a:p>
            <a:r>
              <a:rPr lang="es-MX" dirty="0"/>
              <a:t>Cae en el estereotipo de la “magia” de la ciencia de datos</a:t>
            </a:r>
          </a:p>
          <a:p>
            <a:r>
              <a:rPr lang="es-MX" dirty="0"/>
              <a:t>Pone a prueba la habilidad de un “científico” que usa datos.</a:t>
            </a:r>
          </a:p>
        </p:txBody>
      </p:sp>
    </p:spTree>
    <p:extLst>
      <p:ext uri="{BB962C8B-B14F-4D97-AF65-F5344CB8AC3E}">
        <p14:creationId xmlns:p14="http://schemas.microsoft.com/office/powerpoint/2010/main" val="3722785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717A-54CE-44F4-93F1-9EA4E3CF76FD}"/>
              </a:ext>
            </a:extLst>
          </p:cNvPr>
          <p:cNvSpPr>
            <a:spLocks noGrp="1"/>
          </p:cNvSpPr>
          <p:nvPr>
            <p:ph type="title"/>
          </p:nvPr>
        </p:nvSpPr>
        <p:spPr/>
        <p:txBody>
          <a:bodyPr/>
          <a:lstStyle/>
          <a:p>
            <a:r>
              <a:rPr lang="es-MX" dirty="0"/>
              <a:t>¿Pero… como defino mi problema En ciencia de datos?</a:t>
            </a:r>
          </a:p>
        </p:txBody>
      </p:sp>
      <p:sp>
        <p:nvSpPr>
          <p:cNvPr id="3" name="Content Placeholder 2">
            <a:extLst>
              <a:ext uri="{FF2B5EF4-FFF2-40B4-BE49-F238E27FC236}">
                <a16:creationId xmlns:a16="http://schemas.microsoft.com/office/drawing/2014/main" id="{17338A2F-3ED4-487C-9CB8-F496E7FFDF43}"/>
              </a:ext>
            </a:extLst>
          </p:cNvPr>
          <p:cNvSpPr>
            <a:spLocks noGrp="1"/>
          </p:cNvSpPr>
          <p:nvPr>
            <p:ph idx="1"/>
          </p:nvPr>
        </p:nvSpPr>
        <p:spPr/>
        <p:txBody>
          <a:bodyPr/>
          <a:lstStyle/>
          <a:p>
            <a:r>
              <a:rPr lang="es-MX" dirty="0"/>
              <a:t>Hemos visto en las diapositivas anteriores que un problema tiene que estar establecido en formato de pregunta y debe de ser posible de contar como un relato; aunque esto sigue siendo cierto no nos sirve de mucho para decidir que herramientas utilizar.</a:t>
            </a:r>
          </a:p>
          <a:p>
            <a:r>
              <a:rPr lang="es-MX" dirty="0"/>
              <a:t>Por lo tanto; necesitamos otra forma de determinar si un problema es compatible con la ciencia de datos y de que forma este se vuelve compatible.</a:t>
            </a:r>
          </a:p>
          <a:p>
            <a:r>
              <a:rPr lang="es-MX" dirty="0"/>
              <a:t>Recordemos lo dicho; el problema no se adapta a la herramienta.</a:t>
            </a:r>
          </a:p>
        </p:txBody>
      </p:sp>
    </p:spTree>
    <p:extLst>
      <p:ext uri="{BB962C8B-B14F-4D97-AF65-F5344CB8AC3E}">
        <p14:creationId xmlns:p14="http://schemas.microsoft.com/office/powerpoint/2010/main" val="782009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AB67-1FEB-44A7-A403-75625E6B6A7D}"/>
              </a:ext>
            </a:extLst>
          </p:cNvPr>
          <p:cNvSpPr>
            <a:spLocks noGrp="1"/>
          </p:cNvSpPr>
          <p:nvPr>
            <p:ph type="title"/>
          </p:nvPr>
        </p:nvSpPr>
        <p:spPr/>
        <p:txBody>
          <a:bodyPr/>
          <a:lstStyle/>
          <a:p>
            <a:r>
              <a:rPr lang="es-MX" dirty="0"/>
              <a:t>Busca palabras clave</a:t>
            </a:r>
          </a:p>
        </p:txBody>
      </p:sp>
      <p:sp>
        <p:nvSpPr>
          <p:cNvPr id="3" name="Content Placeholder 2">
            <a:extLst>
              <a:ext uri="{FF2B5EF4-FFF2-40B4-BE49-F238E27FC236}">
                <a16:creationId xmlns:a16="http://schemas.microsoft.com/office/drawing/2014/main" id="{E4643924-9AA2-4271-8249-E3A00A94649D}"/>
              </a:ext>
            </a:extLst>
          </p:cNvPr>
          <p:cNvSpPr>
            <a:spLocks noGrp="1"/>
          </p:cNvSpPr>
          <p:nvPr>
            <p:ph idx="1"/>
          </p:nvPr>
        </p:nvSpPr>
        <p:spPr/>
        <p:txBody>
          <a:bodyPr/>
          <a:lstStyle/>
          <a:p>
            <a:r>
              <a:rPr lang="es-MX" dirty="0"/>
              <a:t>Correlación (Correlación Lineal, creación de modelos)</a:t>
            </a:r>
          </a:p>
          <a:p>
            <a:r>
              <a:rPr lang="es-MX" dirty="0"/>
              <a:t>Causalidad (Experimentos controlados, asegurándonos de eliminar factores externos)</a:t>
            </a:r>
          </a:p>
          <a:p>
            <a:r>
              <a:rPr lang="es-MX" dirty="0"/>
              <a:t>Dependencia (Similar a correlación)</a:t>
            </a:r>
          </a:p>
          <a:p>
            <a:r>
              <a:rPr lang="es-MX" dirty="0"/>
              <a:t>Diferenciar (Pruebas de medias, ANOVA)</a:t>
            </a:r>
          </a:p>
          <a:p>
            <a:r>
              <a:rPr lang="es-MX" dirty="0"/>
              <a:t>Clasificar (Algoritmos de clasificación)</a:t>
            </a:r>
          </a:p>
          <a:p>
            <a:r>
              <a:rPr lang="es-MX" dirty="0"/>
              <a:t>Categorizar (Algoritmos de clasificación o </a:t>
            </a:r>
            <a:r>
              <a:rPr lang="es-MX" dirty="0" err="1"/>
              <a:t>clustering</a:t>
            </a:r>
            <a:r>
              <a:rPr lang="es-MX" dirty="0"/>
              <a:t>)</a:t>
            </a:r>
          </a:p>
          <a:p>
            <a:r>
              <a:rPr lang="es-MX" dirty="0"/>
              <a:t>Explorar (Herramientas de BI, estadística descriptiva, visualización)</a:t>
            </a:r>
          </a:p>
          <a:p>
            <a:r>
              <a:rPr lang="es-MX" dirty="0"/>
              <a:t>Descubrir (Herramientas de BI, estadística descriptiva, visualización, pruebas de medias o ANOVA)</a:t>
            </a:r>
          </a:p>
        </p:txBody>
      </p:sp>
    </p:spTree>
    <p:extLst>
      <p:ext uri="{BB962C8B-B14F-4D97-AF65-F5344CB8AC3E}">
        <p14:creationId xmlns:p14="http://schemas.microsoft.com/office/powerpoint/2010/main" val="198396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4C90-8A18-4379-87B1-84B454DC6248}"/>
              </a:ext>
            </a:extLst>
          </p:cNvPr>
          <p:cNvSpPr>
            <a:spLocks noGrp="1"/>
          </p:cNvSpPr>
          <p:nvPr>
            <p:ph type="title"/>
          </p:nvPr>
        </p:nvSpPr>
        <p:spPr/>
        <p:txBody>
          <a:bodyPr/>
          <a:lstStyle/>
          <a:p>
            <a:r>
              <a:rPr lang="es-MX" dirty="0"/>
              <a:t>¿Cuál es la tecnología que nos interesa en este curso?</a:t>
            </a:r>
            <a:endParaRPr lang="en-US" dirty="0"/>
          </a:p>
        </p:txBody>
      </p:sp>
      <p:sp>
        <p:nvSpPr>
          <p:cNvPr id="3" name="Content Placeholder 2">
            <a:extLst>
              <a:ext uri="{FF2B5EF4-FFF2-40B4-BE49-F238E27FC236}">
                <a16:creationId xmlns:a16="http://schemas.microsoft.com/office/drawing/2014/main" id="{08646F61-D70E-4B25-9639-68E6157FD09C}"/>
              </a:ext>
            </a:extLst>
          </p:cNvPr>
          <p:cNvSpPr>
            <a:spLocks noGrp="1"/>
          </p:cNvSpPr>
          <p:nvPr>
            <p:ph idx="1"/>
          </p:nvPr>
        </p:nvSpPr>
        <p:spPr/>
        <p:txBody>
          <a:bodyPr>
            <a:normAutofit/>
          </a:bodyPr>
          <a:lstStyle/>
          <a:p>
            <a:pPr marL="0" indent="0" algn="ctr">
              <a:buNone/>
            </a:pPr>
            <a:r>
              <a:rPr lang="es-MX" sz="4000" dirty="0"/>
              <a:t>Ciencia de datos</a:t>
            </a:r>
          </a:p>
        </p:txBody>
      </p:sp>
    </p:spTree>
    <p:extLst>
      <p:ext uri="{BB962C8B-B14F-4D97-AF65-F5344CB8AC3E}">
        <p14:creationId xmlns:p14="http://schemas.microsoft.com/office/powerpoint/2010/main" val="1130213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7787-7E5F-4F39-87D5-576E6881528C}"/>
              </a:ext>
            </a:extLst>
          </p:cNvPr>
          <p:cNvSpPr>
            <a:spLocks noGrp="1"/>
          </p:cNvSpPr>
          <p:nvPr>
            <p:ph type="title"/>
          </p:nvPr>
        </p:nvSpPr>
        <p:spPr/>
        <p:txBody>
          <a:bodyPr/>
          <a:lstStyle/>
          <a:p>
            <a:r>
              <a:rPr lang="es-MX" dirty="0"/>
              <a:t>La habilidad más importante…</a:t>
            </a:r>
          </a:p>
        </p:txBody>
      </p:sp>
      <p:sp>
        <p:nvSpPr>
          <p:cNvPr id="3" name="Content Placeholder 2">
            <a:extLst>
              <a:ext uri="{FF2B5EF4-FFF2-40B4-BE49-F238E27FC236}">
                <a16:creationId xmlns:a16="http://schemas.microsoft.com/office/drawing/2014/main" id="{11B6B971-6328-4503-A0A4-D2C326810CAF}"/>
              </a:ext>
            </a:extLst>
          </p:cNvPr>
          <p:cNvSpPr>
            <a:spLocks noGrp="1"/>
          </p:cNvSpPr>
          <p:nvPr>
            <p:ph idx="1"/>
          </p:nvPr>
        </p:nvSpPr>
        <p:spPr/>
        <p:txBody>
          <a:bodyPr/>
          <a:lstStyle/>
          <a:p>
            <a:r>
              <a:rPr lang="es-MX" dirty="0"/>
              <a:t>Lo más probable es que no conozcas a primera instancia como resolver el problema; los científicos de datos no conocen todos los algoritmos, modelos y herramientas que se utilizan. Su trabajo no es memorizar las cosas.</a:t>
            </a:r>
          </a:p>
          <a:p>
            <a:r>
              <a:rPr lang="es-MX" dirty="0"/>
              <a:t>¿Entonces; que pasa si llegamos a definir un problema y no sabemos como hacerlo?</a:t>
            </a:r>
          </a:p>
          <a:p>
            <a:r>
              <a:rPr lang="es-MX" dirty="0"/>
              <a:t>Aquí es donde entra la habilidad más importante de un científico de datos; es lo que separa lo bueno de lo sobresaliente.</a:t>
            </a:r>
          </a:p>
          <a:p>
            <a:r>
              <a:rPr lang="es-MX" dirty="0"/>
              <a:t>¿Sera Python, </a:t>
            </a:r>
            <a:r>
              <a:rPr lang="es-MX" dirty="0" err="1"/>
              <a:t>Keras</a:t>
            </a:r>
            <a:r>
              <a:rPr lang="es-MX" dirty="0"/>
              <a:t>, Redes Neuronales, habilidad de negocio, </a:t>
            </a:r>
            <a:r>
              <a:rPr lang="es-MX" dirty="0" err="1"/>
              <a:t>Tableau</a:t>
            </a:r>
            <a:r>
              <a:rPr lang="es-MX" dirty="0"/>
              <a:t>?</a:t>
            </a:r>
          </a:p>
        </p:txBody>
      </p:sp>
    </p:spTree>
    <p:extLst>
      <p:ext uri="{BB962C8B-B14F-4D97-AF65-F5344CB8AC3E}">
        <p14:creationId xmlns:p14="http://schemas.microsoft.com/office/powerpoint/2010/main" val="826600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C91F-900D-4DE2-9AA3-E05E449C156F}"/>
              </a:ext>
            </a:extLst>
          </p:cNvPr>
          <p:cNvSpPr>
            <a:spLocks noGrp="1"/>
          </p:cNvSpPr>
          <p:nvPr>
            <p:ph type="title"/>
          </p:nvPr>
        </p:nvSpPr>
        <p:spPr/>
        <p:txBody>
          <a:bodyPr/>
          <a:lstStyle/>
          <a:p>
            <a:r>
              <a:rPr lang="es-MX" dirty="0"/>
              <a:t>La habilidad mas importante es</a:t>
            </a:r>
          </a:p>
        </p:txBody>
      </p:sp>
      <p:sp>
        <p:nvSpPr>
          <p:cNvPr id="3" name="Content Placeholder 2">
            <a:extLst>
              <a:ext uri="{FF2B5EF4-FFF2-40B4-BE49-F238E27FC236}">
                <a16:creationId xmlns:a16="http://schemas.microsoft.com/office/drawing/2014/main" id="{E4135061-55CC-4507-9CA3-453AEAE23363}"/>
              </a:ext>
            </a:extLst>
          </p:cNvPr>
          <p:cNvSpPr>
            <a:spLocks noGrp="1"/>
          </p:cNvSpPr>
          <p:nvPr>
            <p:ph idx="1"/>
          </p:nvPr>
        </p:nvSpPr>
        <p:spPr/>
        <p:txBody>
          <a:bodyPr>
            <a:normAutofit/>
          </a:bodyPr>
          <a:lstStyle/>
          <a:p>
            <a:pPr marL="0" indent="0" algn="ctr">
              <a:buNone/>
            </a:pPr>
            <a:r>
              <a:rPr lang="es-MX" sz="4800" dirty="0"/>
              <a:t>Autoaprendizaje</a:t>
            </a:r>
          </a:p>
        </p:txBody>
      </p:sp>
    </p:spTree>
    <p:extLst>
      <p:ext uri="{BB962C8B-B14F-4D97-AF65-F5344CB8AC3E}">
        <p14:creationId xmlns:p14="http://schemas.microsoft.com/office/powerpoint/2010/main" val="633376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23DB-D737-4E53-9910-94B99D905203}"/>
              </a:ext>
            </a:extLst>
          </p:cNvPr>
          <p:cNvSpPr>
            <a:spLocks noGrp="1"/>
          </p:cNvSpPr>
          <p:nvPr>
            <p:ph type="title"/>
          </p:nvPr>
        </p:nvSpPr>
        <p:spPr>
          <a:xfrm>
            <a:off x="581192" y="702156"/>
            <a:ext cx="11029616" cy="1188720"/>
          </a:xfrm>
          <a:prstGeom prst="rect">
            <a:avLst/>
          </a:prstGeom>
        </p:spPr>
        <p:txBody>
          <a:bodyPr anchor="b">
            <a:normAutofit/>
          </a:bodyPr>
          <a:lstStyle/>
          <a:p>
            <a:r>
              <a:rPr lang="es-MX" dirty="0"/>
              <a:t>Un científico de datos</a:t>
            </a:r>
          </a:p>
        </p:txBody>
      </p:sp>
      <p:graphicFrame>
        <p:nvGraphicFramePr>
          <p:cNvPr id="5" name="Content Placeholder 2">
            <a:extLst>
              <a:ext uri="{FF2B5EF4-FFF2-40B4-BE49-F238E27FC236}">
                <a16:creationId xmlns:a16="http://schemas.microsoft.com/office/drawing/2014/main" id="{87F46A6C-2411-427F-BED3-DA76A933FE3C}"/>
              </a:ext>
            </a:extLst>
          </p:cNvPr>
          <p:cNvGraphicFramePr>
            <a:graphicFrameLocks noGrp="1"/>
          </p:cNvGraphicFramePr>
          <p:nvPr>
            <p:ph idx="1"/>
            <p:extLst>
              <p:ext uri="{D42A27DB-BD31-4B8C-83A1-F6EECF244321}">
                <p14:modId xmlns:p14="http://schemas.microsoft.com/office/powerpoint/2010/main" val="4217225776"/>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79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EC6A-4E38-4A3C-8360-14A587BDB33F}"/>
              </a:ext>
            </a:extLst>
          </p:cNvPr>
          <p:cNvSpPr>
            <a:spLocks noGrp="1"/>
          </p:cNvSpPr>
          <p:nvPr>
            <p:ph type="title"/>
          </p:nvPr>
        </p:nvSpPr>
        <p:spPr>
          <a:xfrm>
            <a:off x="581193" y="729658"/>
            <a:ext cx="11029616" cy="988332"/>
          </a:xfrm>
          <a:prstGeom prst="rect">
            <a:avLst/>
          </a:prstGeom>
        </p:spPr>
        <p:txBody>
          <a:bodyPr anchor="b">
            <a:normAutofit/>
          </a:bodyPr>
          <a:lstStyle/>
          <a:p>
            <a:r>
              <a:rPr lang="es-MX" dirty="0"/>
              <a:t>¿Si conozco la herramienta, que variables uso?</a:t>
            </a:r>
          </a:p>
        </p:txBody>
      </p:sp>
      <p:sp>
        <p:nvSpPr>
          <p:cNvPr id="3" name="Content Placeholder 2">
            <a:extLst>
              <a:ext uri="{FF2B5EF4-FFF2-40B4-BE49-F238E27FC236}">
                <a16:creationId xmlns:a16="http://schemas.microsoft.com/office/drawing/2014/main" id="{A638B03B-9B01-435C-AB14-CA12BDADB5F1}"/>
              </a:ext>
            </a:extLst>
          </p:cNvPr>
          <p:cNvSpPr>
            <a:spLocks noGrp="1"/>
          </p:cNvSpPr>
          <p:nvPr>
            <p:ph sz="half" idx="1"/>
          </p:nvPr>
        </p:nvSpPr>
        <p:spPr>
          <a:xfrm>
            <a:off x="581193" y="2228003"/>
            <a:ext cx="5194767" cy="3633047"/>
          </a:xfrm>
          <a:prstGeom prst="rect">
            <a:avLst/>
          </a:prstGeom>
        </p:spPr>
        <p:txBody>
          <a:bodyPr anchor="ctr">
            <a:normAutofit/>
          </a:bodyPr>
          <a:lstStyle/>
          <a:p>
            <a:pPr>
              <a:lnSpc>
                <a:spcPct val="100000"/>
              </a:lnSpc>
            </a:pPr>
            <a:r>
              <a:rPr lang="es-MX" sz="1400"/>
              <a:t>Hay varios métodos de selección de variables a estudiar; pero la forma más confiable es ya sea hablar con expertos o convertirte en un experto.</a:t>
            </a:r>
          </a:p>
          <a:p>
            <a:pPr>
              <a:lnSpc>
                <a:spcPct val="100000"/>
              </a:lnSpc>
            </a:pPr>
            <a:r>
              <a:rPr lang="es-MX" sz="1400" err="1"/>
              <a:t>Ej</a:t>
            </a:r>
            <a:r>
              <a:rPr lang="es-MX" sz="1400"/>
              <a:t>: Si es un problema que lidia con ganancias hay que hablar con la gente de contaduría y finanzas para saber como se desglosan los gastos.</a:t>
            </a:r>
          </a:p>
          <a:p>
            <a:pPr>
              <a:lnSpc>
                <a:spcPct val="100000"/>
              </a:lnSpc>
            </a:pPr>
            <a:r>
              <a:rPr lang="es-MX" sz="1400"/>
              <a:t>También la variable surge del problema; si ya lo definiste entonces sabes que lo usaras.</a:t>
            </a:r>
          </a:p>
          <a:p>
            <a:pPr>
              <a:lnSpc>
                <a:spcPct val="100000"/>
              </a:lnSpc>
            </a:pPr>
            <a:r>
              <a:rPr lang="es-MX" sz="1400"/>
              <a:t>Además de la opinión de expertos si existen métodos estadísticos que podemos utilizar para determinar de forma analítica la relación y la significancia de ciertas variables; sin embargo, esto se realiza en la parte de análisis.</a:t>
            </a:r>
          </a:p>
          <a:p>
            <a:pPr>
              <a:lnSpc>
                <a:spcPct val="100000"/>
              </a:lnSpc>
            </a:pPr>
            <a:endParaRPr lang="es-MX" sz="1400"/>
          </a:p>
        </p:txBody>
      </p:sp>
      <p:pic>
        <p:nvPicPr>
          <p:cNvPr id="1026" name="Picture 2" descr="Image result for choosing image&quot;">
            <a:extLst>
              <a:ext uri="{FF2B5EF4-FFF2-40B4-BE49-F238E27FC236}">
                <a16:creationId xmlns:a16="http://schemas.microsoft.com/office/drawing/2014/main" id="{9BCC2EF8-B6B0-467D-BC11-90028F4318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1" r="-18" b="8001"/>
          <a:stretch/>
        </p:blipFill>
        <p:spPr bwMode="auto">
          <a:xfrm>
            <a:off x="6416039" y="2373353"/>
            <a:ext cx="5194769" cy="334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91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5B09-3712-4753-815A-F0459DE76614}"/>
              </a:ext>
            </a:extLst>
          </p:cNvPr>
          <p:cNvSpPr>
            <a:spLocks noGrp="1"/>
          </p:cNvSpPr>
          <p:nvPr>
            <p:ph type="title"/>
          </p:nvPr>
        </p:nvSpPr>
        <p:spPr/>
        <p:txBody>
          <a:bodyPr/>
          <a:lstStyle/>
          <a:p>
            <a:r>
              <a:rPr lang="es-MX" dirty="0"/>
              <a:t>Discusión</a:t>
            </a:r>
          </a:p>
        </p:txBody>
      </p:sp>
      <p:sp>
        <p:nvSpPr>
          <p:cNvPr id="3" name="Content Placeholder 2">
            <a:extLst>
              <a:ext uri="{FF2B5EF4-FFF2-40B4-BE49-F238E27FC236}">
                <a16:creationId xmlns:a16="http://schemas.microsoft.com/office/drawing/2014/main" id="{19101F10-3DD6-4B41-ADA0-A4103D389EF7}"/>
              </a:ext>
            </a:extLst>
          </p:cNvPr>
          <p:cNvSpPr>
            <a:spLocks noGrp="1"/>
          </p:cNvSpPr>
          <p:nvPr>
            <p:ph idx="1"/>
          </p:nvPr>
        </p:nvSpPr>
        <p:spPr/>
        <p:txBody>
          <a:bodyPr/>
          <a:lstStyle/>
          <a:p>
            <a:r>
              <a:rPr lang="es-MX" dirty="0"/>
              <a:t>Supongamos que como parte de un problema queremos determinar cuales son las variables más significativas para el diagnóstico correcto de una enfermedad muy rara.</a:t>
            </a:r>
          </a:p>
          <a:p>
            <a:r>
              <a:rPr lang="es-MX" dirty="0"/>
              <a:t>En este caso contamos con una base de datos con 10 variables y 100000 observaciones (con esto les digo que no hay problema con falta de datos).</a:t>
            </a:r>
          </a:p>
          <a:p>
            <a:r>
              <a:rPr lang="es-MX" dirty="0"/>
              <a:t>Tenemos datos de 99000 personas sanas y 1000 personas con la enfermedad; hacemos un modelo predictivo y vemos que tiene una precisión del 97%.</a:t>
            </a:r>
          </a:p>
          <a:p>
            <a:r>
              <a:rPr lang="es-MX" dirty="0"/>
              <a:t>¿Es esto un buen modelo?</a:t>
            </a:r>
          </a:p>
        </p:txBody>
      </p:sp>
    </p:spTree>
    <p:extLst>
      <p:ext uri="{BB962C8B-B14F-4D97-AF65-F5344CB8AC3E}">
        <p14:creationId xmlns:p14="http://schemas.microsoft.com/office/powerpoint/2010/main" val="3720359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07DD-B8AA-4137-AA08-FD61CA1B3EC5}"/>
              </a:ext>
            </a:extLst>
          </p:cNvPr>
          <p:cNvSpPr>
            <a:spLocks noGrp="1"/>
          </p:cNvSpPr>
          <p:nvPr>
            <p:ph type="title"/>
          </p:nvPr>
        </p:nvSpPr>
        <p:spPr/>
        <p:txBody>
          <a:bodyPr/>
          <a:lstStyle/>
          <a:p>
            <a:r>
              <a:rPr lang="es-MX" dirty="0"/>
              <a:t>Discusión</a:t>
            </a:r>
          </a:p>
        </p:txBody>
      </p:sp>
      <p:sp>
        <p:nvSpPr>
          <p:cNvPr id="3" name="Content Placeholder 2">
            <a:extLst>
              <a:ext uri="{FF2B5EF4-FFF2-40B4-BE49-F238E27FC236}">
                <a16:creationId xmlns:a16="http://schemas.microsoft.com/office/drawing/2014/main" id="{DDCC0E25-F74C-4EF5-8400-3D41694C0DC3}"/>
              </a:ext>
            </a:extLst>
          </p:cNvPr>
          <p:cNvSpPr>
            <a:spLocks noGrp="1"/>
          </p:cNvSpPr>
          <p:nvPr>
            <p:ph idx="1"/>
          </p:nvPr>
        </p:nvSpPr>
        <p:spPr/>
        <p:txBody>
          <a:bodyPr>
            <a:normAutofit/>
          </a:bodyPr>
          <a:lstStyle/>
          <a:p>
            <a:pPr marL="0" indent="0" algn="ctr">
              <a:buNone/>
            </a:pPr>
            <a:r>
              <a:rPr lang="es-MX" sz="4400" dirty="0"/>
              <a:t>Discutan con sus compañeros 10 minutos.</a:t>
            </a:r>
          </a:p>
        </p:txBody>
      </p:sp>
    </p:spTree>
    <p:extLst>
      <p:ext uri="{BB962C8B-B14F-4D97-AF65-F5344CB8AC3E}">
        <p14:creationId xmlns:p14="http://schemas.microsoft.com/office/powerpoint/2010/main" val="31463858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86E2-C0AC-496E-B357-4D3EF92D320B}"/>
              </a:ext>
            </a:extLst>
          </p:cNvPr>
          <p:cNvSpPr>
            <a:spLocks noGrp="1"/>
          </p:cNvSpPr>
          <p:nvPr>
            <p:ph type="title"/>
          </p:nvPr>
        </p:nvSpPr>
        <p:spPr/>
        <p:txBody>
          <a:bodyPr/>
          <a:lstStyle/>
          <a:p>
            <a:r>
              <a:rPr lang="es-MX" dirty="0"/>
              <a:t>Conclusión</a:t>
            </a:r>
          </a:p>
        </p:txBody>
      </p:sp>
      <p:sp>
        <p:nvSpPr>
          <p:cNvPr id="3" name="Content Placeholder 2">
            <a:extLst>
              <a:ext uri="{FF2B5EF4-FFF2-40B4-BE49-F238E27FC236}">
                <a16:creationId xmlns:a16="http://schemas.microsoft.com/office/drawing/2014/main" id="{71E6F365-B8CA-442A-AF39-6B74A3C1CBC7}"/>
              </a:ext>
            </a:extLst>
          </p:cNvPr>
          <p:cNvSpPr>
            <a:spLocks noGrp="1"/>
          </p:cNvSpPr>
          <p:nvPr>
            <p:ph idx="1"/>
          </p:nvPr>
        </p:nvSpPr>
        <p:spPr/>
        <p:txBody>
          <a:bodyPr/>
          <a:lstStyle/>
          <a:p>
            <a:r>
              <a:rPr lang="es-MX" dirty="0"/>
              <a:t>La ciencia de datos es una herramienta que podemos usar pero que no debemos forzarnos a utilizar.</a:t>
            </a:r>
          </a:p>
          <a:p>
            <a:r>
              <a:rPr lang="es-MX" dirty="0"/>
              <a:t>Los proyectos en ciencia de datos le dan mucha libertad al científico, pero es necesario tener control e independencia.</a:t>
            </a:r>
          </a:p>
          <a:p>
            <a:r>
              <a:rPr lang="es-MX" dirty="0"/>
              <a:t>Ser autodidacta ayuda mucho en el día al día no solo en la ciencia de datos, sino en cualquier trabajo.</a:t>
            </a:r>
          </a:p>
          <a:p>
            <a:r>
              <a:rPr lang="es-MX" dirty="0"/>
              <a:t>Hay muchas sutilezas sobre como empezar un proyecto; pero no se tiene por que hacer solo, siempre hay personas dispuestas a ayudar si les preguntas.</a:t>
            </a:r>
          </a:p>
        </p:txBody>
      </p:sp>
    </p:spTree>
    <p:extLst>
      <p:ext uri="{BB962C8B-B14F-4D97-AF65-F5344CB8AC3E}">
        <p14:creationId xmlns:p14="http://schemas.microsoft.com/office/powerpoint/2010/main" val="19876406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9494-B03D-41B6-AEB4-3D1796A8D692}"/>
              </a:ext>
            </a:extLst>
          </p:cNvPr>
          <p:cNvSpPr>
            <a:spLocks noGrp="1"/>
          </p:cNvSpPr>
          <p:nvPr>
            <p:ph type="title"/>
          </p:nvPr>
        </p:nvSpPr>
        <p:spPr/>
        <p:txBody>
          <a:bodyPr/>
          <a:lstStyle/>
          <a:p>
            <a:r>
              <a:rPr lang="es-MX" dirty="0"/>
              <a:t>Herramientas para la próxima semana</a:t>
            </a:r>
          </a:p>
        </p:txBody>
      </p:sp>
      <p:sp>
        <p:nvSpPr>
          <p:cNvPr id="3" name="Content Placeholder 2">
            <a:extLst>
              <a:ext uri="{FF2B5EF4-FFF2-40B4-BE49-F238E27FC236}">
                <a16:creationId xmlns:a16="http://schemas.microsoft.com/office/drawing/2014/main" id="{461A1A5E-D532-4118-B539-29BD93A4619B}"/>
              </a:ext>
            </a:extLst>
          </p:cNvPr>
          <p:cNvSpPr>
            <a:spLocks noGrp="1"/>
          </p:cNvSpPr>
          <p:nvPr>
            <p:ph idx="1"/>
          </p:nvPr>
        </p:nvSpPr>
        <p:spPr/>
        <p:txBody>
          <a:bodyPr/>
          <a:lstStyle/>
          <a:p>
            <a:r>
              <a:rPr lang="es-MX" dirty="0"/>
              <a:t>Anaconda </a:t>
            </a:r>
            <a:r>
              <a:rPr lang="es-MX" dirty="0" err="1"/>
              <a:t>Navigator</a:t>
            </a:r>
            <a:r>
              <a:rPr lang="es-MX" dirty="0"/>
              <a:t> (</a:t>
            </a:r>
            <a:r>
              <a:rPr lang="es-MX" dirty="0" err="1"/>
              <a:t>Inculye</a:t>
            </a:r>
            <a:r>
              <a:rPr lang="es-MX" dirty="0"/>
              <a:t> Python, </a:t>
            </a:r>
            <a:r>
              <a:rPr lang="es-MX" dirty="0" err="1"/>
              <a:t>Jupyter</a:t>
            </a:r>
            <a:r>
              <a:rPr lang="es-MX" dirty="0"/>
              <a:t> Notebook, </a:t>
            </a:r>
            <a:r>
              <a:rPr lang="es-MX" dirty="0" err="1"/>
              <a:t>Jupyter</a:t>
            </a:r>
            <a:r>
              <a:rPr lang="es-MX" dirty="0"/>
              <a:t> </a:t>
            </a:r>
            <a:r>
              <a:rPr lang="es-MX" dirty="0" err="1"/>
              <a:t>Lab</a:t>
            </a:r>
            <a:r>
              <a:rPr lang="es-MX" dirty="0"/>
              <a:t> y Git)</a:t>
            </a:r>
          </a:p>
          <a:p>
            <a:r>
              <a:rPr lang="es-MX" dirty="0" err="1"/>
              <a:t>Tableau</a:t>
            </a:r>
            <a:r>
              <a:rPr lang="es-MX" dirty="0"/>
              <a:t> </a:t>
            </a:r>
            <a:r>
              <a:rPr lang="es-MX" dirty="0" err="1"/>
              <a:t>Public</a:t>
            </a:r>
            <a:r>
              <a:rPr lang="es-MX" dirty="0"/>
              <a:t> (Ojo en el </a:t>
            </a:r>
            <a:r>
              <a:rPr lang="es-MX" dirty="0" err="1"/>
              <a:t>public</a:t>
            </a:r>
            <a:r>
              <a:rPr lang="es-MX" dirty="0"/>
              <a:t>)</a:t>
            </a:r>
          </a:p>
          <a:p>
            <a:r>
              <a:rPr lang="es-MX" dirty="0"/>
              <a:t>Git (Es por si acaso necesitamos jalar material que se actualiza en </a:t>
            </a:r>
            <a:r>
              <a:rPr lang="es-MX" dirty="0" err="1"/>
              <a:t>Github</a:t>
            </a:r>
            <a:r>
              <a:rPr lang="es-MX" dirty="0"/>
              <a:t>)</a:t>
            </a:r>
          </a:p>
        </p:txBody>
      </p:sp>
    </p:spTree>
    <p:extLst>
      <p:ext uri="{BB962C8B-B14F-4D97-AF65-F5344CB8AC3E}">
        <p14:creationId xmlns:p14="http://schemas.microsoft.com/office/powerpoint/2010/main" val="76655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33C2-35B4-40DE-A158-B88942F49B54}"/>
              </a:ext>
            </a:extLst>
          </p:cNvPr>
          <p:cNvSpPr>
            <a:spLocks noGrp="1"/>
          </p:cNvSpPr>
          <p:nvPr>
            <p:ph type="title"/>
          </p:nvPr>
        </p:nvSpPr>
        <p:spPr>
          <a:xfrm>
            <a:off x="767857" y="933450"/>
            <a:ext cx="3031852" cy="1722419"/>
          </a:xfrm>
          <a:prstGeom prst="rect">
            <a:avLst/>
          </a:prstGeom>
        </p:spPr>
        <p:txBody>
          <a:bodyPr anchor="b">
            <a:normAutofit/>
          </a:bodyPr>
          <a:lstStyle/>
          <a:p>
            <a:r>
              <a:rPr lang="es-MX" dirty="0"/>
              <a:t>¿Que es la ciencia de datos?</a:t>
            </a:r>
            <a:endParaRPr lang="en-US" dirty="0"/>
          </a:p>
        </p:txBody>
      </p:sp>
      <p:pic>
        <p:nvPicPr>
          <p:cNvPr id="2050" name="Picture 2" descr="Image result for data science">
            <a:extLst>
              <a:ext uri="{FF2B5EF4-FFF2-40B4-BE49-F238E27FC236}">
                <a16:creationId xmlns:a16="http://schemas.microsoft.com/office/drawing/2014/main" id="{B7069E14-4020-4468-A66C-463EA0D193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59913" y="1179829"/>
            <a:ext cx="5133020" cy="465821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73046EC-7A34-49FF-A120-37E1E24ED7FC}"/>
              </a:ext>
            </a:extLst>
          </p:cNvPr>
          <p:cNvSpPr>
            <a:spLocks noGrp="1"/>
          </p:cNvSpPr>
          <p:nvPr>
            <p:ph type="body" sz="half" idx="2"/>
          </p:nvPr>
        </p:nvSpPr>
        <p:spPr>
          <a:xfrm>
            <a:off x="767857" y="2836654"/>
            <a:ext cx="3031852" cy="3001392"/>
          </a:xfrm>
          <a:prstGeom prst="rect">
            <a:avLst/>
          </a:prstGeom>
        </p:spPr>
        <p:txBody>
          <a:bodyPr anchor="t">
            <a:normAutofit/>
          </a:bodyPr>
          <a:lstStyle/>
          <a:p>
            <a:pPr>
              <a:lnSpc>
                <a:spcPct val="100000"/>
              </a:lnSpc>
            </a:pPr>
            <a:r>
              <a:rPr lang="es-MX" dirty="0"/>
              <a:t>Es un campo multidisciplinario conformado por </a:t>
            </a:r>
            <a:r>
              <a:rPr lang="es-MX" b="1" dirty="0"/>
              <a:t>matemáticas, estadística y programación.</a:t>
            </a:r>
          </a:p>
          <a:p>
            <a:pPr>
              <a:lnSpc>
                <a:spcPct val="100000"/>
              </a:lnSpc>
            </a:pPr>
            <a:r>
              <a:rPr lang="es-MX" dirty="0"/>
              <a:t>Su propósito principal es la extracción de tendencias generales o inferencias de datos.</a:t>
            </a:r>
          </a:p>
          <a:p>
            <a:pPr>
              <a:lnSpc>
                <a:spcPct val="100000"/>
              </a:lnSpc>
            </a:pPr>
            <a:r>
              <a:rPr lang="es-MX" dirty="0"/>
              <a:t>Las mayoría de las herramientas matemáticas utilizadas en la ciencia de datos se desarrollaron en los siglos 19 y 20.</a:t>
            </a:r>
            <a:endParaRPr lang="en-US" dirty="0"/>
          </a:p>
        </p:txBody>
      </p:sp>
    </p:spTree>
    <p:extLst>
      <p:ext uri="{BB962C8B-B14F-4D97-AF65-F5344CB8AC3E}">
        <p14:creationId xmlns:p14="http://schemas.microsoft.com/office/powerpoint/2010/main" val="363790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4C90-8A18-4379-87B1-84B454DC624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646F61-D70E-4B25-9639-68E6157FD09C}"/>
              </a:ext>
            </a:extLst>
          </p:cNvPr>
          <p:cNvSpPr>
            <a:spLocks noGrp="1"/>
          </p:cNvSpPr>
          <p:nvPr>
            <p:ph idx="1"/>
          </p:nvPr>
        </p:nvSpPr>
        <p:spPr/>
        <p:txBody>
          <a:bodyPr>
            <a:normAutofit/>
          </a:bodyPr>
          <a:lstStyle/>
          <a:p>
            <a:pPr algn="ctr"/>
            <a:r>
              <a:rPr lang="es-MX" sz="4800" dirty="0"/>
              <a:t>¿Por qué tardó tanto en ponerse de moda?</a:t>
            </a:r>
            <a:endParaRPr lang="en-US" sz="4800" dirty="0"/>
          </a:p>
        </p:txBody>
      </p:sp>
    </p:spTree>
    <p:extLst>
      <p:ext uri="{BB962C8B-B14F-4D97-AF65-F5344CB8AC3E}">
        <p14:creationId xmlns:p14="http://schemas.microsoft.com/office/powerpoint/2010/main" val="257995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14E10-BF21-4CC8-838B-4747ED6A6467}"/>
              </a:ext>
            </a:extLst>
          </p:cNvPr>
          <p:cNvSpPr>
            <a:spLocks noGrp="1"/>
          </p:cNvSpPr>
          <p:nvPr>
            <p:ph type="title"/>
          </p:nvPr>
        </p:nvSpPr>
        <p:spPr>
          <a:xfrm>
            <a:off x="581192" y="702156"/>
            <a:ext cx="11029616" cy="1188720"/>
          </a:xfrm>
        </p:spPr>
        <p:txBody>
          <a:bodyPr/>
          <a:lstStyle/>
          <a:p>
            <a:r>
              <a:rPr lang="es-MX" dirty="0"/>
              <a:t>Poder computacional</a:t>
            </a:r>
            <a:endParaRPr lang="en-US" dirty="0"/>
          </a:p>
        </p:txBody>
      </p:sp>
      <p:sp>
        <p:nvSpPr>
          <p:cNvPr id="5" name="Content Placeholder 2">
            <a:extLst>
              <a:ext uri="{FF2B5EF4-FFF2-40B4-BE49-F238E27FC236}">
                <a16:creationId xmlns:a16="http://schemas.microsoft.com/office/drawing/2014/main" id="{017910C6-5EAE-4A14-928C-A0B53BF4B547}"/>
              </a:ext>
            </a:extLst>
          </p:cNvPr>
          <p:cNvSpPr txBox="1">
            <a:spLocks/>
          </p:cNvSpPr>
          <p:nvPr/>
        </p:nvSpPr>
        <p:spPr>
          <a:xfrm>
            <a:off x="6399349" y="3984256"/>
            <a:ext cx="3748550" cy="24976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s-MX" sz="1800" dirty="0"/>
              <a:t>Intel Celeron 1.4 GHz con 2 núcleos</a:t>
            </a:r>
          </a:p>
          <a:p>
            <a:pPr marL="0" indent="0">
              <a:buNone/>
            </a:pPr>
            <a:r>
              <a:rPr lang="es-MX" sz="1800" dirty="0"/>
              <a:t>4 GB memoria RAM</a:t>
            </a:r>
          </a:p>
          <a:p>
            <a:pPr marL="0" indent="0">
              <a:buNone/>
            </a:pPr>
            <a:r>
              <a:rPr lang="es-MX" sz="1800" dirty="0"/>
              <a:t>16 GB SSD</a:t>
            </a:r>
          </a:p>
          <a:p>
            <a:pPr marL="0" indent="0">
              <a:buNone/>
            </a:pPr>
            <a:r>
              <a:rPr lang="es-MX" sz="1800" dirty="0"/>
              <a:t>80 dólares</a:t>
            </a:r>
            <a:endParaRPr lang="en-US" sz="1800" dirty="0"/>
          </a:p>
        </p:txBody>
      </p:sp>
      <p:pic>
        <p:nvPicPr>
          <p:cNvPr id="6" name="Picture 2">
            <a:extLst>
              <a:ext uri="{FF2B5EF4-FFF2-40B4-BE49-F238E27FC236}">
                <a16:creationId xmlns:a16="http://schemas.microsoft.com/office/drawing/2014/main" id="{4097012C-D9F5-410E-A388-5E24D53F5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673" y="2489831"/>
            <a:ext cx="1704423" cy="11797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E57429-C6D8-4C83-9FD0-B107AE9ABE57}"/>
              </a:ext>
            </a:extLst>
          </p:cNvPr>
          <p:cNvSpPr txBox="1"/>
          <p:nvPr/>
        </p:nvSpPr>
        <p:spPr>
          <a:xfrm>
            <a:off x="1707502" y="4217437"/>
            <a:ext cx="3031852" cy="2031325"/>
          </a:xfrm>
          <a:prstGeom prst="rect">
            <a:avLst/>
          </a:prstGeom>
          <a:noFill/>
        </p:spPr>
        <p:txBody>
          <a:bodyPr wrap="square" rtlCol="0">
            <a:spAutoFit/>
          </a:bodyPr>
          <a:lstStyle/>
          <a:p>
            <a:r>
              <a:rPr lang="es-MX" dirty="0"/>
              <a:t>80 MHz de procesamiento</a:t>
            </a:r>
          </a:p>
          <a:p>
            <a:endParaRPr lang="es-MX" dirty="0"/>
          </a:p>
          <a:p>
            <a:r>
              <a:rPr lang="es-MX" dirty="0"/>
              <a:t>8.93 MB de memoria RAM</a:t>
            </a:r>
          </a:p>
          <a:p>
            <a:endParaRPr lang="es-MX" dirty="0"/>
          </a:p>
          <a:p>
            <a:r>
              <a:rPr lang="es-MX" dirty="0"/>
              <a:t>303 MB de almacenamiento</a:t>
            </a:r>
          </a:p>
          <a:p>
            <a:endParaRPr lang="es-MX" dirty="0"/>
          </a:p>
          <a:p>
            <a:r>
              <a:rPr lang="es-MX" dirty="0"/>
              <a:t>8 millones de dólares</a:t>
            </a:r>
            <a:endParaRPr lang="en-US" dirty="0"/>
          </a:p>
        </p:txBody>
      </p:sp>
      <p:pic>
        <p:nvPicPr>
          <p:cNvPr id="8" name="Picture 4">
            <a:extLst>
              <a:ext uri="{FF2B5EF4-FFF2-40B4-BE49-F238E27FC236}">
                <a16:creationId xmlns:a16="http://schemas.microsoft.com/office/drawing/2014/main" id="{42D09F24-118E-4F64-A203-B7CDA0E05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6345" y="2396916"/>
            <a:ext cx="1820835" cy="136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33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18CF-2CC0-4F02-86FA-E031DA99BD2F}"/>
              </a:ext>
            </a:extLst>
          </p:cNvPr>
          <p:cNvSpPr>
            <a:spLocks noGrp="1"/>
          </p:cNvSpPr>
          <p:nvPr>
            <p:ph type="title"/>
          </p:nvPr>
        </p:nvSpPr>
        <p:spPr>
          <a:xfrm>
            <a:off x="767857" y="933450"/>
            <a:ext cx="3031852" cy="1722419"/>
          </a:xfrm>
          <a:prstGeom prst="rect">
            <a:avLst/>
          </a:prstGeom>
        </p:spPr>
        <p:txBody>
          <a:bodyPr anchor="b">
            <a:normAutofit/>
          </a:bodyPr>
          <a:lstStyle/>
          <a:p>
            <a:r>
              <a:rPr lang="es-MX" dirty="0"/>
              <a:t>Poder Computacional (</a:t>
            </a:r>
            <a:r>
              <a:rPr lang="es-MX" dirty="0" err="1"/>
              <a:t>Cont</a:t>
            </a:r>
            <a:r>
              <a:rPr lang="es-MX" dirty="0"/>
              <a:t>)</a:t>
            </a:r>
            <a:endParaRPr lang="en-US" dirty="0"/>
          </a:p>
        </p:txBody>
      </p:sp>
      <p:graphicFrame>
        <p:nvGraphicFramePr>
          <p:cNvPr id="5" name="Content Placeholder 2">
            <a:extLst>
              <a:ext uri="{FF2B5EF4-FFF2-40B4-BE49-F238E27FC236}">
                <a16:creationId xmlns:a16="http://schemas.microsoft.com/office/drawing/2014/main" id="{71107598-012C-462B-B0A7-87CB137A6461}"/>
              </a:ext>
            </a:extLst>
          </p:cNvPr>
          <p:cNvGraphicFramePr>
            <a:graphicFrameLocks noGrp="1"/>
          </p:cNvGraphicFramePr>
          <p:nvPr>
            <p:ph idx="1"/>
            <p:extLst>
              <p:ext uri="{D42A27DB-BD31-4B8C-83A1-F6EECF244321}">
                <p14:modId xmlns:p14="http://schemas.microsoft.com/office/powerpoint/2010/main" val="3186774658"/>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2819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otalTime>0</TotalTime>
  <Words>3941</Words>
  <Application>Microsoft Office PowerPoint</Application>
  <PresentationFormat>Widescreen</PresentationFormat>
  <Paragraphs>255</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Franklin Gothic Book</vt:lpstr>
      <vt:lpstr>Franklin Gothic Demi</vt:lpstr>
      <vt:lpstr>Wingdings 2</vt:lpstr>
      <vt:lpstr>DividendVTI</vt:lpstr>
      <vt:lpstr>Como Plantear un Proyecto de ciencia de datos</vt:lpstr>
      <vt:lpstr>Las reglas del Juego</vt:lpstr>
      <vt:lpstr>Introducción</vt:lpstr>
      <vt:lpstr>Introducción</vt:lpstr>
      <vt:lpstr>¿Cuál es la tecnología que nos interesa en este curso?</vt:lpstr>
      <vt:lpstr>¿Que es la ciencia de datos?</vt:lpstr>
      <vt:lpstr>PowerPoint Presentation</vt:lpstr>
      <vt:lpstr>Poder computacional</vt:lpstr>
      <vt:lpstr>Poder Computacional (Cont)</vt:lpstr>
      <vt:lpstr>¿Que hace un científico de datos?</vt:lpstr>
      <vt:lpstr>¿Qué herramientas usa un científico de datos?</vt:lpstr>
      <vt:lpstr>La ciencia en Ciencia de Datos</vt:lpstr>
      <vt:lpstr>Ciencia</vt:lpstr>
      <vt:lpstr>Ciencia</vt:lpstr>
      <vt:lpstr>Método científico</vt:lpstr>
      <vt:lpstr>Observación</vt:lpstr>
      <vt:lpstr>Ej. de observación</vt:lpstr>
      <vt:lpstr>Problema (pregunta)</vt:lpstr>
      <vt:lpstr>Ej. Problema</vt:lpstr>
      <vt:lpstr>Hipótesis</vt:lpstr>
      <vt:lpstr>Hipótesis</vt:lpstr>
      <vt:lpstr>Experimentación y Análisis de datos</vt:lpstr>
      <vt:lpstr>Experimentación y análisis de datos</vt:lpstr>
      <vt:lpstr>Conclusiones</vt:lpstr>
      <vt:lpstr>Conclusiones</vt:lpstr>
      <vt:lpstr>Y se vuelve a repetir el proceso!</vt:lpstr>
      <vt:lpstr>Aviso de actividad</vt:lpstr>
      <vt:lpstr>¿Entonces; que hace un científico de datos?</vt:lpstr>
      <vt:lpstr>Regresamos a la ciencia de datos</vt:lpstr>
      <vt:lpstr>Para que nos sirve la ciencia de datos</vt:lpstr>
      <vt:lpstr>Como se ve la ciencia de datos</vt:lpstr>
      <vt:lpstr>Como es en realidad</vt:lpstr>
      <vt:lpstr>Frase para pensar</vt:lpstr>
      <vt:lpstr>Proyectos en ciencia de datos (Reality Check)</vt:lpstr>
      <vt:lpstr>¿Por que fallan?</vt:lpstr>
      <vt:lpstr>Incorrect Skills</vt:lpstr>
      <vt:lpstr>Incorrect business objectives</vt:lpstr>
      <vt:lpstr>Insufficient ROI/Business Case</vt:lpstr>
      <vt:lpstr>Finalmente, las razones tecnológicas</vt:lpstr>
      <vt:lpstr>El método Científico en DS</vt:lpstr>
      <vt:lpstr>PowerPoint Presentation</vt:lpstr>
      <vt:lpstr>3 Proyectos que te vas a encontrar</vt:lpstr>
      <vt:lpstr>1. Te dan los datos y el problema perfecto</vt:lpstr>
      <vt:lpstr>2. El problema es un poco más flexible</vt:lpstr>
      <vt:lpstr>3. Tu tienes que descubrir el proyecto</vt:lpstr>
      <vt:lpstr>¿Cual de estos proyectos se les hace el más difícil?</vt:lpstr>
      <vt:lpstr>El 3ero</vt:lpstr>
      <vt:lpstr>¿Pero… como defino mi problema En ciencia de datos?</vt:lpstr>
      <vt:lpstr>Busca palabras clave</vt:lpstr>
      <vt:lpstr>La habilidad más importante…</vt:lpstr>
      <vt:lpstr>La habilidad mas importante es</vt:lpstr>
      <vt:lpstr>Un científico de datos</vt:lpstr>
      <vt:lpstr>¿Si conozco la herramienta, que variables uso?</vt:lpstr>
      <vt:lpstr>Discusión</vt:lpstr>
      <vt:lpstr>Discusión</vt:lpstr>
      <vt:lpstr>Conclusión</vt:lpstr>
      <vt:lpstr>Herramientas para la próxima semana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2020-01-28T23:45:48Z</dcterms:created>
  <dcterms:modified xsi:type="dcterms:W3CDTF">2020-02-03T04:20:06Z</dcterms:modified>
</cp:coreProperties>
</file>