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1" d="100"/>
          <a:sy n="121" d="100"/>
        </p:scale>
        <p:origin x="10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9888273-0052-4C52-A830-71EC4667FB45}"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241303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888273-0052-4C52-A830-71EC4667FB45}"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236366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888273-0052-4C52-A830-71EC4667FB45}"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157915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888273-0052-4C52-A830-71EC4667FB45}"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164445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888273-0052-4C52-A830-71EC4667FB45}" type="datetimeFigureOut">
              <a:rPr lang="en-GB" smtClean="0"/>
              <a:t>03/11/2016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249156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9888273-0052-4C52-A830-71EC4667FB45}" type="datetimeFigureOut">
              <a:rPr lang="en-GB" smtClean="0"/>
              <a:t>03/11/2016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151384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9888273-0052-4C52-A830-71EC4667FB45}" type="datetimeFigureOut">
              <a:rPr lang="en-GB" smtClean="0"/>
              <a:t>03/11/2016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109779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9888273-0052-4C52-A830-71EC4667FB45}" type="datetimeFigureOut">
              <a:rPr lang="en-GB" smtClean="0"/>
              <a:t>03/11/2016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423118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88273-0052-4C52-A830-71EC4667FB45}" type="datetimeFigureOut">
              <a:rPr lang="en-GB" smtClean="0"/>
              <a:t>03/11/2016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405338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888273-0052-4C52-A830-71EC4667FB45}" type="datetimeFigureOut">
              <a:rPr lang="en-GB" smtClean="0"/>
              <a:t>03/11/2016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105527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888273-0052-4C52-A830-71EC4667FB45}" type="datetimeFigureOut">
              <a:rPr lang="en-GB" smtClean="0"/>
              <a:t>03/11/2016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2D9DCFD-B003-495C-A99B-4D33213E3F12}" type="slidenum">
              <a:rPr lang="en-GB" smtClean="0"/>
              <a:t>‹#›</a:t>
            </a:fld>
            <a:endParaRPr lang="en-GB"/>
          </a:p>
        </p:txBody>
      </p:sp>
    </p:spTree>
    <p:extLst>
      <p:ext uri="{BB962C8B-B14F-4D97-AF65-F5344CB8AC3E}">
        <p14:creationId xmlns:p14="http://schemas.microsoft.com/office/powerpoint/2010/main" val="158281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88273-0052-4C52-A830-71EC4667FB45}" type="datetimeFigureOut">
              <a:rPr lang="en-GB" smtClean="0"/>
              <a:t>03/11/2016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9DCFD-B003-495C-A99B-4D33213E3F12}" type="slidenum">
              <a:rPr lang="en-GB" smtClean="0"/>
              <a:t>‹#›</a:t>
            </a:fld>
            <a:endParaRPr lang="en-GB"/>
          </a:p>
        </p:txBody>
      </p:sp>
    </p:spTree>
    <p:extLst>
      <p:ext uri="{BB962C8B-B14F-4D97-AF65-F5344CB8AC3E}">
        <p14:creationId xmlns:p14="http://schemas.microsoft.com/office/powerpoint/2010/main" val="994615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 RFC6374 Synonymous Flow Labels</a:t>
            </a:r>
            <a:br>
              <a:rPr lang="en-GB" dirty="0"/>
            </a:br>
            <a:r>
              <a:rPr lang="en-GB" sz="3600" dirty="0"/>
              <a:t>draft-bryant-mpls-rfc6374-sfl-03</a:t>
            </a:r>
          </a:p>
        </p:txBody>
      </p:sp>
      <p:sp>
        <p:nvSpPr>
          <p:cNvPr id="3" name="Subtitle 2"/>
          <p:cNvSpPr>
            <a:spLocks noGrp="1"/>
          </p:cNvSpPr>
          <p:nvPr>
            <p:ph type="subTitle" idx="1"/>
          </p:nvPr>
        </p:nvSpPr>
        <p:spPr/>
        <p:txBody>
          <a:bodyPr>
            <a:normAutofit fontScale="92500" lnSpcReduction="10000"/>
          </a:bodyPr>
          <a:lstStyle/>
          <a:p>
            <a:r>
              <a:rPr lang="en-GB" dirty="0"/>
              <a:t> S. Bryant, M. Chen &amp;   Z. Li:  Huawei</a:t>
            </a:r>
          </a:p>
          <a:p>
            <a:r>
              <a:rPr lang="en-GB" dirty="0"/>
              <a:t>G. Swallow &amp; S. Sivabalan: Cisco Systems</a:t>
            </a:r>
          </a:p>
          <a:p>
            <a:r>
              <a:rPr lang="en-GB" dirty="0"/>
              <a:t>G. Mirsky:</a:t>
            </a:r>
          </a:p>
          <a:p>
            <a:r>
              <a:rPr lang="en-GB" dirty="0"/>
              <a:t>G. Fioccola: Telecom Italia</a:t>
            </a:r>
          </a:p>
        </p:txBody>
      </p:sp>
    </p:spTree>
    <p:extLst>
      <p:ext uri="{BB962C8B-B14F-4D97-AF65-F5344CB8AC3E}">
        <p14:creationId xmlns:p14="http://schemas.microsoft.com/office/powerpoint/2010/main" val="2488025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Next Steps</a:t>
            </a:r>
          </a:p>
        </p:txBody>
      </p:sp>
      <p:sp>
        <p:nvSpPr>
          <p:cNvPr id="3" name="Content Placeholder 2"/>
          <p:cNvSpPr>
            <a:spLocks noGrp="1"/>
          </p:cNvSpPr>
          <p:nvPr>
            <p:ph idx="1"/>
          </p:nvPr>
        </p:nvSpPr>
        <p:spPr/>
        <p:txBody>
          <a:bodyPr/>
          <a:lstStyle/>
          <a:p>
            <a:r>
              <a:rPr lang="en-GB" dirty="0"/>
              <a:t>We need comments, particularly on measurement preferences.</a:t>
            </a:r>
          </a:p>
          <a:p>
            <a:r>
              <a:rPr lang="en-GB" dirty="0"/>
              <a:t>We suggest focusing on getting this right and then circle back to the architecture and control plane.</a:t>
            </a:r>
          </a:p>
          <a:p>
            <a:r>
              <a:rPr lang="en-GB" dirty="0"/>
              <a:t>Is it time for the WG to adopt this draft?</a:t>
            </a:r>
          </a:p>
        </p:txBody>
      </p:sp>
    </p:spTree>
    <p:extLst>
      <p:ext uri="{BB962C8B-B14F-4D97-AF65-F5344CB8AC3E}">
        <p14:creationId xmlns:p14="http://schemas.microsoft.com/office/powerpoint/2010/main" val="96546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Revision</a:t>
            </a:r>
          </a:p>
        </p:txBody>
      </p:sp>
      <p:sp>
        <p:nvSpPr>
          <p:cNvPr id="3" name="Content Placeholder 2"/>
          <p:cNvSpPr>
            <a:spLocks noGrp="1"/>
          </p:cNvSpPr>
          <p:nvPr>
            <p:ph idx="1"/>
          </p:nvPr>
        </p:nvSpPr>
        <p:spPr/>
        <p:txBody>
          <a:bodyPr/>
          <a:lstStyle/>
          <a:p>
            <a:r>
              <a:rPr lang="en-GB" dirty="0"/>
              <a:t>The text on RFC6374 Packet Loss Measurement is unchanged and stable.</a:t>
            </a:r>
          </a:p>
          <a:p>
            <a:r>
              <a:rPr lang="en-GB" dirty="0"/>
              <a:t>We have added text to cover a number of packet delay &amp; jitter measurements.</a:t>
            </a:r>
          </a:p>
          <a:p>
            <a:r>
              <a:rPr lang="en-GB" dirty="0"/>
              <a:t>The draft describes a number of measurement types. We seek input from the WG on which ones would likely be deployed.</a:t>
            </a:r>
          </a:p>
        </p:txBody>
      </p:sp>
    </p:spTree>
    <p:extLst>
      <p:ext uri="{BB962C8B-B14F-4D97-AF65-F5344CB8AC3E}">
        <p14:creationId xmlns:p14="http://schemas.microsoft.com/office/powerpoint/2010/main" val="32134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RFC6374 Single Packet Delay Measurement</a:t>
            </a:r>
          </a:p>
        </p:txBody>
      </p:sp>
      <p:sp>
        <p:nvSpPr>
          <p:cNvPr id="3" name="Content Placeholder 2"/>
          <p:cNvSpPr>
            <a:spLocks noGrp="1"/>
          </p:cNvSpPr>
          <p:nvPr>
            <p:ph idx="1"/>
          </p:nvPr>
        </p:nvSpPr>
        <p:spPr/>
        <p:txBody>
          <a:bodyPr/>
          <a:lstStyle/>
          <a:p>
            <a:r>
              <a:rPr lang="en-GB" dirty="0"/>
              <a:t>Works exactly as you would expect an RFC6374 packet is sent over the SFL that is being instrumented.</a:t>
            </a:r>
          </a:p>
          <a:p>
            <a:r>
              <a:rPr lang="en-GB" dirty="0"/>
              <a:t>It only adds useful information compared to running RFC6374 over the LSP if there is SFL specific handling along the LSP that treats the packet differently from any other packet with the same TC [RFC3270].</a:t>
            </a:r>
          </a:p>
        </p:txBody>
      </p:sp>
    </p:spTree>
    <p:extLst>
      <p:ext uri="{BB962C8B-B14F-4D97-AF65-F5344CB8AC3E}">
        <p14:creationId xmlns:p14="http://schemas.microsoft.com/office/powerpoint/2010/main" val="114228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Delay Measurement Marking</a:t>
            </a:r>
          </a:p>
        </p:txBody>
      </p:sp>
      <p:sp>
        <p:nvSpPr>
          <p:cNvPr id="3" name="Content Placeholder 2"/>
          <p:cNvSpPr>
            <a:spLocks noGrp="1"/>
          </p:cNvSpPr>
          <p:nvPr>
            <p:ph idx="1"/>
          </p:nvPr>
        </p:nvSpPr>
        <p:spPr/>
        <p:txBody>
          <a:bodyPr>
            <a:normAutofit lnSpcReduction="10000"/>
          </a:bodyPr>
          <a:lstStyle/>
          <a:p>
            <a:pPr marL="0" indent="0">
              <a:buNone/>
            </a:pPr>
            <a:r>
              <a:rPr lang="en-GB" dirty="0">
                <a:latin typeface="Courier New" panose="02070309020205020404" pitchFamily="49" charset="0"/>
                <a:cs typeface="Courier New" panose="02070309020205020404" pitchFamily="49" charset="0"/>
              </a:rPr>
              <a:t>(1) </a:t>
            </a:r>
            <a:r>
              <a:rPr lang="en-GB" b="1" dirty="0">
                <a:solidFill>
                  <a:srgbClr val="FF0000"/>
                </a:solidFill>
                <a:latin typeface="Courier New" panose="02070309020205020404" pitchFamily="49" charset="0"/>
                <a:cs typeface="Courier New" panose="02070309020205020404" pitchFamily="49" charset="0"/>
              </a:rPr>
              <a:t>AAAAAAAAAA</a:t>
            </a:r>
            <a:r>
              <a:rPr lang="en-GB" b="1" dirty="0">
                <a:solidFill>
                  <a:srgbClr val="0070C0"/>
                </a:solidFill>
                <a:latin typeface="Courier New" panose="02070309020205020404" pitchFamily="49" charset="0"/>
                <a:cs typeface="Courier New" panose="02070309020205020404" pitchFamily="49" charset="0"/>
              </a:rPr>
              <a:t>BBBBBBBBBB</a:t>
            </a:r>
            <a:r>
              <a:rPr lang="en-GB" b="1" dirty="0">
                <a:solidFill>
                  <a:srgbClr val="FF0000"/>
                </a:solidFill>
                <a:latin typeface="Courier New" panose="02070309020205020404" pitchFamily="49" charset="0"/>
                <a:cs typeface="Courier New" panose="02070309020205020404" pitchFamily="49" charset="0"/>
              </a:rPr>
              <a:t>AAAAAAAAAA</a:t>
            </a:r>
            <a:r>
              <a:rPr lang="en-GB" b="1" dirty="0">
                <a:solidFill>
                  <a:srgbClr val="0070C0"/>
                </a:solidFill>
                <a:latin typeface="Courier New" panose="02070309020205020404" pitchFamily="49" charset="0"/>
                <a:cs typeface="Courier New" panose="02070309020205020404" pitchFamily="49" charset="0"/>
              </a:rPr>
              <a:t>BBBBBBBBBB</a:t>
            </a:r>
          </a:p>
          <a:p>
            <a:pPr marL="0" indent="0">
              <a:buNone/>
            </a:pPr>
            <a:r>
              <a:rPr lang="en-GB" dirty="0">
                <a:latin typeface="Courier New" panose="02070309020205020404" pitchFamily="49" charset="0"/>
                <a:cs typeface="Courier New" panose="02070309020205020404" pitchFamily="49" charset="0"/>
              </a:rPr>
              <a:t>    	Packet loss measurement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(2) </a:t>
            </a:r>
            <a:r>
              <a:rPr lang="en-GB" b="1" dirty="0">
                <a:solidFill>
                  <a:srgbClr val="FF0000"/>
                </a:solidFill>
                <a:latin typeface="Courier New" panose="02070309020205020404" pitchFamily="49" charset="0"/>
                <a:cs typeface="Courier New" panose="02070309020205020404" pitchFamily="49" charset="0"/>
              </a:rPr>
              <a:t>AA</a:t>
            </a:r>
            <a:r>
              <a:rPr lang="en-GB" b="1" dirty="0">
                <a:solidFill>
                  <a:srgbClr val="7030A0"/>
                </a:solidFill>
                <a:latin typeface="Courier New" panose="02070309020205020404" pitchFamily="49" charset="0"/>
                <a:cs typeface="Courier New" panose="02070309020205020404" pitchFamily="49" charset="0"/>
              </a:rPr>
              <a:t>DDDD</a:t>
            </a:r>
            <a:r>
              <a:rPr lang="en-GB" b="1" dirty="0">
                <a:solidFill>
                  <a:srgbClr val="FF0000"/>
                </a:solidFill>
                <a:latin typeface="Courier New" panose="02070309020205020404" pitchFamily="49" charset="0"/>
                <a:cs typeface="Courier New" panose="02070309020205020404" pitchFamily="49" charset="0"/>
              </a:rPr>
              <a:t>AAAA</a:t>
            </a:r>
            <a:r>
              <a:rPr lang="en-GB" b="1" dirty="0">
                <a:solidFill>
                  <a:srgbClr val="0070C0"/>
                </a:solidFill>
                <a:latin typeface="Courier New" panose="02070309020205020404" pitchFamily="49" charset="0"/>
                <a:cs typeface="Courier New" panose="02070309020205020404" pitchFamily="49" charset="0"/>
              </a:rPr>
              <a:t>BBBBBBBBBB</a:t>
            </a:r>
            <a:r>
              <a:rPr lang="en-GB" b="1" dirty="0">
                <a:solidFill>
                  <a:srgbClr val="FF0000"/>
                </a:solidFill>
                <a:latin typeface="Courier New" panose="02070309020205020404" pitchFamily="49" charset="0"/>
                <a:cs typeface="Courier New" panose="02070309020205020404" pitchFamily="49" charset="0"/>
              </a:rPr>
              <a:t>AAAAAAAAAA</a:t>
            </a:r>
            <a:r>
              <a:rPr lang="en-GB" b="1" dirty="0">
                <a:solidFill>
                  <a:srgbClr val="0070C0"/>
                </a:solidFill>
                <a:latin typeface="Courier New" panose="02070309020205020404" pitchFamily="49" charset="0"/>
                <a:cs typeface="Courier New" panose="02070309020205020404" pitchFamily="49" charset="0"/>
              </a:rPr>
              <a:t>BBBBBBBBBB</a:t>
            </a:r>
          </a:p>
          <a:p>
            <a:pPr marL="0" indent="0">
              <a:buNone/>
            </a:pPr>
            <a:r>
              <a:rPr lang="en-GB" dirty="0">
                <a:latin typeface="Courier New" panose="02070309020205020404" pitchFamily="49" charset="0"/>
                <a:cs typeface="Courier New" panose="02070309020205020404" pitchFamily="49" charset="0"/>
              </a:rPr>
              <a:t>	Marking subset for delay</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(4) </a:t>
            </a:r>
            <a:r>
              <a:rPr lang="en-GB" b="1" dirty="0">
                <a:solidFill>
                  <a:srgbClr val="FF0000"/>
                </a:solidFill>
                <a:latin typeface="Courier New" panose="02070309020205020404" pitchFamily="49" charset="0"/>
                <a:cs typeface="Courier New" panose="02070309020205020404" pitchFamily="49" charset="0"/>
              </a:rPr>
              <a:t>AA</a:t>
            </a:r>
            <a:r>
              <a:rPr lang="en-GB" b="1" dirty="0">
                <a:solidFill>
                  <a:schemeClr val="accent6"/>
                </a:solidFill>
                <a:latin typeface="Courier New" panose="02070309020205020404" pitchFamily="49" charset="0"/>
                <a:cs typeface="Courier New" panose="02070309020205020404" pitchFamily="49" charset="0"/>
              </a:rPr>
              <a:t>C</a:t>
            </a:r>
            <a:r>
              <a:rPr lang="en-GB" b="1" dirty="0">
                <a:solidFill>
                  <a:srgbClr val="7030A0"/>
                </a:solidFill>
                <a:latin typeface="Courier New" panose="02070309020205020404" pitchFamily="49" charset="0"/>
                <a:cs typeface="Courier New" panose="02070309020205020404" pitchFamily="49" charset="0"/>
              </a:rPr>
              <a:t>D</a:t>
            </a:r>
            <a:r>
              <a:rPr lang="en-GB" b="1" dirty="0">
                <a:solidFill>
                  <a:schemeClr val="accent6"/>
                </a:solidFill>
                <a:latin typeface="Courier New" panose="02070309020205020404" pitchFamily="49" charset="0"/>
                <a:cs typeface="Courier New" panose="02070309020205020404" pitchFamily="49" charset="0"/>
              </a:rPr>
              <a:t>C</a:t>
            </a:r>
            <a:r>
              <a:rPr lang="en-GB" b="1" dirty="0">
                <a:solidFill>
                  <a:srgbClr val="7030A0"/>
                </a:solidFill>
                <a:latin typeface="Courier New" panose="02070309020205020404" pitchFamily="49" charset="0"/>
                <a:cs typeface="Courier New" panose="02070309020205020404" pitchFamily="49" charset="0"/>
              </a:rPr>
              <a:t>D</a:t>
            </a:r>
            <a:r>
              <a:rPr lang="en-GB" b="1" dirty="0">
                <a:solidFill>
                  <a:schemeClr val="accent6"/>
                </a:solidFill>
                <a:latin typeface="Courier New" panose="02070309020205020404" pitchFamily="49" charset="0"/>
                <a:cs typeface="Courier New" panose="02070309020205020404" pitchFamily="49" charset="0"/>
              </a:rPr>
              <a:t>C</a:t>
            </a:r>
            <a:r>
              <a:rPr lang="en-GB" b="1" dirty="0">
                <a:solidFill>
                  <a:srgbClr val="7030A0"/>
                </a:solidFill>
                <a:latin typeface="Courier New" panose="02070309020205020404" pitchFamily="49" charset="0"/>
                <a:cs typeface="Courier New" panose="02070309020205020404" pitchFamily="49" charset="0"/>
              </a:rPr>
              <a:t>D</a:t>
            </a:r>
            <a:r>
              <a:rPr lang="en-GB" b="1" dirty="0">
                <a:solidFill>
                  <a:srgbClr val="FF0000"/>
                </a:solidFill>
                <a:latin typeface="Courier New" panose="02070309020205020404" pitchFamily="49" charset="0"/>
                <a:cs typeface="Courier New" panose="02070309020205020404" pitchFamily="49" charset="0"/>
              </a:rPr>
              <a:t>AA</a:t>
            </a:r>
            <a:r>
              <a:rPr lang="en-GB" b="1" dirty="0">
                <a:solidFill>
                  <a:srgbClr val="0070C0"/>
                </a:solidFill>
                <a:latin typeface="Courier New" panose="02070309020205020404" pitchFamily="49" charset="0"/>
                <a:cs typeface="Courier New" panose="02070309020205020404" pitchFamily="49" charset="0"/>
              </a:rPr>
              <a:t>BBBBBBBBBB</a:t>
            </a:r>
            <a:r>
              <a:rPr lang="en-GB" b="1" dirty="0">
                <a:solidFill>
                  <a:srgbClr val="FF0000"/>
                </a:solidFill>
                <a:latin typeface="Courier New" panose="02070309020205020404" pitchFamily="49" charset="0"/>
                <a:cs typeface="Courier New" panose="02070309020205020404" pitchFamily="49" charset="0"/>
              </a:rPr>
              <a:t>AAAAAAAAAA</a:t>
            </a:r>
            <a:r>
              <a:rPr lang="en-GB" b="1" dirty="0">
                <a:solidFill>
                  <a:srgbClr val="0070C0"/>
                </a:solidFill>
                <a:latin typeface="Courier New" panose="02070309020205020404" pitchFamily="49" charset="0"/>
                <a:cs typeface="Courier New" panose="02070309020205020404" pitchFamily="49" charset="0"/>
              </a:rPr>
              <a:t>BBBBBBBBBB</a:t>
            </a:r>
          </a:p>
          <a:p>
            <a:pPr marL="0" indent="0">
              <a:buNone/>
            </a:pPr>
            <a:r>
              <a:rPr lang="en-GB">
                <a:latin typeface="Courier New" panose="02070309020205020404" pitchFamily="49" charset="0"/>
                <a:cs typeface="Courier New" panose="02070309020205020404" pitchFamily="49" charset="0"/>
              </a:rPr>
              <a:t>	Multiple </a:t>
            </a:r>
            <a:r>
              <a:rPr lang="en-GB" dirty="0">
                <a:latin typeface="Courier New" panose="02070309020205020404" pitchFamily="49" charset="0"/>
                <a:cs typeface="Courier New" panose="02070309020205020404" pitchFamily="49" charset="0"/>
              </a:rPr>
              <a:t>delay measurements within </a:t>
            </a:r>
            <a:r>
              <a:rPr lang="en-GB">
                <a:latin typeface="Courier New" panose="02070309020205020404" pitchFamily="49" charset="0"/>
                <a:cs typeface="Courier New" panose="02070309020205020404" pitchFamily="49" charset="0"/>
              </a:rPr>
              <a:t>a packet 	loss </a:t>
            </a:r>
            <a:r>
              <a:rPr lang="en-GB" dirty="0">
                <a:latin typeface="Courier New" panose="02070309020205020404" pitchFamily="49" charset="0"/>
                <a:cs typeface="Courier New" panose="02070309020205020404" pitchFamily="49" charset="0"/>
              </a:rPr>
              <a:t>measurement</a:t>
            </a:r>
          </a:p>
        </p:txBody>
      </p:sp>
    </p:spTree>
    <p:extLst>
      <p:ext uri="{BB962C8B-B14F-4D97-AF65-F5344CB8AC3E}">
        <p14:creationId xmlns:p14="http://schemas.microsoft.com/office/powerpoint/2010/main" val="418573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Simplifying Rules</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a:t>Too many combinations of measurements. Recommended simplifications:</a:t>
            </a:r>
          </a:p>
          <a:p>
            <a:pPr marL="0" indent="0">
              <a:buNone/>
            </a:pPr>
            <a:endParaRPr lang="en-GB" dirty="0"/>
          </a:p>
          <a:p>
            <a:pPr marL="514350" indent="-514350">
              <a:buFont typeface="+mj-lt"/>
              <a:buAutoNum type="arabicPeriod"/>
            </a:pPr>
            <a:r>
              <a:rPr lang="en-GB" dirty="0"/>
              <a:t>System measuring delay MUST be able to measure loss and must be configured to do so.</a:t>
            </a:r>
          </a:p>
          <a:p>
            <a:pPr marL="514350" indent="-514350">
              <a:buFont typeface="+mj-lt"/>
              <a:buAutoNum type="arabicPeriod"/>
            </a:pPr>
            <a:r>
              <a:rPr lang="en-GB" dirty="0"/>
              <a:t>A delay measurement MAY start at any point during a loss measurement batch, subject to rule 3.</a:t>
            </a:r>
          </a:p>
          <a:p>
            <a:pPr marL="514350" indent="-514350">
              <a:buFont typeface="+mj-lt"/>
              <a:buAutoNum type="arabicPeriod"/>
            </a:pPr>
            <a:r>
              <a:rPr lang="en-GB" dirty="0"/>
              <a:t>A delay measurement interval MUST be short enough that it will  complete before the enclosing loss batch completes.</a:t>
            </a:r>
          </a:p>
          <a:p>
            <a:pPr marL="514350" indent="-514350">
              <a:buFont typeface="+mj-lt"/>
              <a:buAutoNum type="arabicPeriod"/>
            </a:pPr>
            <a:r>
              <a:rPr lang="en-GB" dirty="0"/>
              <a:t>The duration of a second delay batch must be such   that all packets from the packets belonging to a first delay batch will have been received before the second delay batch completes.</a:t>
            </a:r>
          </a:p>
          <a:p>
            <a:pPr marL="0" indent="0">
              <a:buNone/>
            </a:pPr>
            <a:r>
              <a:rPr lang="en-GB" dirty="0"/>
              <a:t>Given that the sender controls both the start and duration of a loss and a delay packet batch, these rules are readily implemented in the control plane.</a:t>
            </a:r>
          </a:p>
        </p:txBody>
      </p:sp>
    </p:spTree>
    <p:extLst>
      <p:ext uri="{BB962C8B-B14F-4D97-AF65-F5344CB8AC3E}">
        <p14:creationId xmlns:p14="http://schemas.microsoft.com/office/powerpoint/2010/main" val="226052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1: Time Buckets</a:t>
            </a:r>
          </a:p>
        </p:txBody>
      </p:sp>
      <p:sp>
        <p:nvSpPr>
          <p:cNvPr id="3" name="Content Placeholder 2"/>
          <p:cNvSpPr>
            <a:spLocks noGrp="1"/>
          </p:cNvSpPr>
          <p:nvPr>
            <p:ph sz="half" idx="1"/>
          </p:nvPr>
        </p:nvSpPr>
        <p:spPr/>
        <p:txBody>
          <a:bodyPr>
            <a:normAutofit fontScale="92500" lnSpcReduction="10000"/>
          </a:bodyPr>
          <a:lstStyle/>
          <a:p>
            <a:r>
              <a:rPr lang="en-GB" dirty="0"/>
              <a:t>Classifies the inter-packet gap into a series of “time buckets”</a:t>
            </a:r>
          </a:p>
          <a:p>
            <a:r>
              <a:rPr lang="en-GB" dirty="0"/>
              <a:t>i.e. 1us, 2us, 4us </a:t>
            </a:r>
            <a:r>
              <a:rPr lang="en-GB" dirty="0" err="1"/>
              <a:t>etc</a:t>
            </a:r>
            <a:endParaRPr lang="en-GB" dirty="0"/>
          </a:p>
          <a:p>
            <a:r>
              <a:rPr lang="en-GB" dirty="0"/>
              <a:t>A relatively simple operation, but in practise limited config abilities likely to be provided by h/w</a:t>
            </a:r>
          </a:p>
          <a:p>
            <a:r>
              <a:rPr lang="en-GB" dirty="0"/>
              <a:t>Shows more structure in jitter than max, min, mean, </a:t>
            </a:r>
            <a:r>
              <a:rPr lang="en-GB" dirty="0" err="1"/>
              <a:t>std</a:t>
            </a:r>
            <a:r>
              <a:rPr lang="en-GB" dirty="0"/>
              <a:t> </a:t>
            </a:r>
            <a:r>
              <a:rPr lang="en-GB" dirty="0" err="1"/>
              <a:t>var’n</a:t>
            </a:r>
            <a:endParaRPr lang="en-GB" dirty="0"/>
          </a:p>
        </p:txBody>
      </p:sp>
      <p:sp>
        <p:nvSpPr>
          <p:cNvPr id="4" name="Content Placeholder 3"/>
          <p:cNvSpPr>
            <a:spLocks noGrp="1"/>
          </p:cNvSpPr>
          <p:nvPr>
            <p:ph sz="half" idx="2"/>
          </p:nvPr>
        </p:nvSpPr>
        <p:spPr/>
        <p:txBody>
          <a:bodyPr>
            <a:normAutofit fontScale="92500" lnSpcReduction="10000"/>
          </a:bodyPr>
          <a:lstStyle/>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RFC 6374 header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Num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Bkts</a:t>
            </a:r>
            <a:r>
              <a:rPr lang="en-GB" dirty="0">
                <a:latin typeface="Courier New" panose="02070309020205020404" pitchFamily="49" charset="0"/>
                <a:cs typeface="Courier New" panose="02070309020205020404" pitchFamily="49" charset="0"/>
              </a:rPr>
              <a:t>| Reserved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Interval x 10ns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Num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Pkt</a:t>
            </a:r>
            <a:r>
              <a:rPr lang="en-GB" dirty="0">
                <a:latin typeface="Courier New" panose="02070309020205020404" pitchFamily="49" charset="0"/>
                <a:cs typeface="Courier New" panose="02070309020205020404" pitchFamily="49" charset="0"/>
              </a:rPr>
              <a:t> in Interval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TLVs          ~</a:t>
            </a:r>
          </a:p>
          <a:p>
            <a:pPr marL="0" indent="0">
              <a:spcBef>
                <a:spcPts val="0"/>
              </a:spcBef>
              <a:buNone/>
            </a:pP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7710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2: Classic Standard Deviation over a Batch</a:t>
            </a:r>
          </a:p>
        </p:txBody>
      </p:sp>
      <p:sp>
        <p:nvSpPr>
          <p:cNvPr id="3" name="Content Placeholder 2"/>
          <p:cNvSpPr>
            <a:spLocks noGrp="1"/>
          </p:cNvSpPr>
          <p:nvPr>
            <p:ph sz="half" idx="1"/>
          </p:nvPr>
        </p:nvSpPr>
        <p:spPr/>
        <p:txBody>
          <a:bodyPr>
            <a:normAutofit fontScale="92500" lnSpcReduction="20000"/>
          </a:bodyPr>
          <a:lstStyle/>
          <a:p>
            <a:r>
              <a:rPr lang="en-GB" dirty="0"/>
              <a:t>µ = (Sum of Delay)/n</a:t>
            </a:r>
          </a:p>
          <a:p>
            <a:r>
              <a:rPr lang="en-GB" dirty="0"/>
              <a:t>Var = (∑ Delay^2 - n(µ)^2)/(n-1)</a:t>
            </a:r>
          </a:p>
          <a:p>
            <a:r>
              <a:rPr lang="en-GB" dirty="0"/>
              <a:t>Naïve algorithm – will investigate assumed mean</a:t>
            </a:r>
          </a:p>
          <a:p>
            <a:pPr marL="0" indent="0">
              <a:buNone/>
            </a:pPr>
            <a:r>
              <a:rPr lang="en-GB" dirty="0"/>
              <a:t> </a:t>
            </a:r>
          </a:p>
        </p:txBody>
      </p:sp>
      <p:sp>
        <p:nvSpPr>
          <p:cNvPr id="4" name="Content Placeholder 3"/>
          <p:cNvSpPr>
            <a:spLocks noGrp="1"/>
          </p:cNvSpPr>
          <p:nvPr>
            <p:ph sz="half" idx="2"/>
          </p:nvPr>
        </p:nvSpPr>
        <p:spPr/>
        <p:txBody>
          <a:bodyPr>
            <a:normAutofit fontScale="92500" lnSpcReduction="20000"/>
          </a:bodyPr>
          <a:lstStyle/>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RFC 6374 header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Num</a:t>
            </a:r>
            <a:r>
              <a:rPr lang="en-GB" dirty="0">
                <a:latin typeface="Courier New" panose="02070309020205020404" pitchFamily="49" charset="0"/>
                <a:cs typeface="Courier New" panose="02070309020205020404" pitchFamily="49" charset="0"/>
              </a:rPr>
              <a:t> Packets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Sum delays for batch|</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Min Delay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Max Delay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Sum Delay^2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TLVs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buNone/>
            </a:pPr>
            <a:endParaRPr lang="en-GB" dirty="0"/>
          </a:p>
        </p:txBody>
      </p:sp>
    </p:spTree>
    <p:extLst>
      <p:ext uri="{BB962C8B-B14F-4D97-AF65-F5344CB8AC3E}">
        <p14:creationId xmlns:p14="http://schemas.microsoft.com/office/powerpoint/2010/main" val="263304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3: Average Delay</a:t>
            </a:r>
          </a:p>
        </p:txBody>
      </p:sp>
      <p:sp>
        <p:nvSpPr>
          <p:cNvPr id="3" name="Content Placeholder 2"/>
          <p:cNvSpPr>
            <a:spLocks noGrp="1"/>
          </p:cNvSpPr>
          <p:nvPr>
            <p:ph sz="half" idx="1"/>
          </p:nvPr>
        </p:nvSpPr>
        <p:spPr/>
        <p:txBody>
          <a:bodyPr>
            <a:normAutofit fontScale="92500" lnSpcReduction="20000"/>
          </a:bodyPr>
          <a:lstStyle/>
          <a:p>
            <a:r>
              <a:rPr lang="en-GB" dirty="0"/>
              <a:t>A one way delay method.</a:t>
            </a:r>
          </a:p>
          <a:p>
            <a:r>
              <a:rPr lang="en-GB" dirty="0"/>
              <a:t>Draft-ietf-</a:t>
            </a:r>
            <a:r>
              <a:rPr lang="en-GB" dirty="0" err="1"/>
              <a:t>ippm</a:t>
            </a:r>
            <a:r>
              <a:rPr lang="en-GB" dirty="0"/>
              <a:t>-alt-mark</a:t>
            </a:r>
          </a:p>
          <a:p>
            <a:r>
              <a:rPr lang="en-GB" dirty="0"/>
              <a:t>By reporting the average timestamp of packets, the average packet delay can be measured at multiple points along its path. </a:t>
            </a:r>
          </a:p>
        </p:txBody>
      </p:sp>
      <p:sp>
        <p:nvSpPr>
          <p:cNvPr id="4" name="Content Placeholder 3"/>
          <p:cNvSpPr>
            <a:spLocks noGrp="1"/>
          </p:cNvSpPr>
          <p:nvPr>
            <p:ph sz="half" idx="2"/>
          </p:nvPr>
        </p:nvSpPr>
        <p:spPr/>
        <p:txBody>
          <a:bodyPr>
            <a:normAutofit fontScale="92500" lnSpcReduction="20000"/>
          </a:bodyPr>
          <a:lstStyle/>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RFC 6374 header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Num</a:t>
            </a:r>
            <a:r>
              <a:rPr lang="en-GB" dirty="0">
                <a:latin typeface="Courier New" panose="02070309020205020404" pitchFamily="49" charset="0"/>
                <a:cs typeface="Courier New" panose="02070309020205020404" pitchFamily="49" charset="0"/>
              </a:rPr>
              <a:t> Packets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Time of First </a:t>
            </a:r>
            <a:r>
              <a:rPr lang="en-GB" dirty="0" err="1">
                <a:latin typeface="Courier New" panose="02070309020205020404" pitchFamily="49" charset="0"/>
                <a:cs typeface="Courier New" panose="02070309020205020404" pitchFamily="49" charset="0"/>
              </a:rPr>
              <a:t>Pkt</a:t>
            </a:r>
            <a:r>
              <a:rPr lang="en-GB" dirty="0">
                <a:latin typeface="Courier New" panose="02070309020205020404" pitchFamily="49" charset="0"/>
                <a:cs typeface="Courier New" panose="02070309020205020404" pitchFamily="49" charset="0"/>
              </a:rPr>
              <a:t>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Time of Last </a:t>
            </a:r>
            <a:r>
              <a:rPr lang="en-GB" dirty="0" err="1">
                <a:latin typeface="Courier New" panose="02070309020205020404" pitchFamily="49" charset="0"/>
                <a:cs typeface="Courier New" panose="02070309020205020404" pitchFamily="49" charset="0"/>
              </a:rPr>
              <a:t>Pkt</a:t>
            </a:r>
            <a:r>
              <a:rPr lang="en-GB" dirty="0">
                <a:latin typeface="Courier New" panose="02070309020205020404" pitchFamily="49" charset="0"/>
                <a:cs typeface="Courier New" panose="02070309020205020404" pitchFamily="49" charset="0"/>
              </a:rPr>
              <a:t>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Sum of Timestamps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Sum Delay^2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spcBef>
                <a:spcPts val="0"/>
              </a:spcBef>
              <a:buNone/>
            </a:pPr>
            <a:r>
              <a:rPr lang="en-GB" dirty="0">
                <a:latin typeface="Courier New" panose="02070309020205020404" pitchFamily="49" charset="0"/>
                <a:cs typeface="Courier New" panose="02070309020205020404" pitchFamily="49" charset="0"/>
              </a:rPr>
              <a:t>~       TLVs          ~</a:t>
            </a:r>
          </a:p>
          <a:p>
            <a:pPr marL="0" indent="0">
              <a:spcBef>
                <a:spcPts val="0"/>
              </a:spcBef>
              <a:buNone/>
            </a:pPr>
            <a:r>
              <a:rPr lang="en-GB" dirty="0">
                <a:latin typeface="Courier New" panose="02070309020205020404" pitchFamily="49" charset="0"/>
                <a:cs typeface="Courier New" panose="02070309020205020404" pitchFamily="49" charset="0"/>
              </a:rPr>
              <a:t>+---------------------+</a:t>
            </a:r>
          </a:p>
          <a:p>
            <a:pPr marL="0" indent="0">
              <a:buNone/>
            </a:pPr>
            <a:endParaRPr lang="en-GB" dirty="0"/>
          </a:p>
        </p:txBody>
      </p:sp>
    </p:spTree>
    <p:extLst>
      <p:ext uri="{BB962C8B-B14F-4D97-AF65-F5344CB8AC3E}">
        <p14:creationId xmlns:p14="http://schemas.microsoft.com/office/powerpoint/2010/main" val="136986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Sampled Measurement</a:t>
            </a:r>
          </a:p>
        </p:txBody>
      </p:sp>
      <p:sp>
        <p:nvSpPr>
          <p:cNvPr id="6" name="Content Placeholder 5"/>
          <p:cNvSpPr>
            <a:spLocks noGrp="1"/>
          </p:cNvSpPr>
          <p:nvPr>
            <p:ph idx="1"/>
          </p:nvPr>
        </p:nvSpPr>
        <p:spPr/>
        <p:txBody>
          <a:bodyPr/>
          <a:lstStyle/>
          <a:p>
            <a:pPr marL="0" indent="0">
              <a:buNone/>
            </a:pPr>
            <a:r>
              <a:rPr lang="en-GB" b="1" dirty="0">
                <a:solidFill>
                  <a:schemeClr val="accent1">
                    <a:lumMod val="75000"/>
                  </a:schemeClr>
                </a:solidFill>
                <a:latin typeface="Courier New" panose="02070309020205020404" pitchFamily="49" charset="0"/>
                <a:cs typeface="Courier New" panose="02070309020205020404" pitchFamily="49" charset="0"/>
              </a:rPr>
              <a:t>AA</a:t>
            </a:r>
            <a:r>
              <a:rPr lang="en-GB" b="1" dirty="0">
                <a:solidFill>
                  <a:srgbClr val="FF0000"/>
                </a:solidFill>
                <a:latin typeface="Courier New" panose="02070309020205020404" pitchFamily="49" charset="0"/>
                <a:cs typeface="Courier New" panose="02070309020205020404" pitchFamily="49" charset="0"/>
              </a:rPr>
              <a:t>S</a:t>
            </a:r>
            <a:r>
              <a:rPr lang="en-GB" b="1" dirty="0">
                <a:solidFill>
                  <a:schemeClr val="accent1">
                    <a:lumMod val="75000"/>
                  </a:schemeClr>
                </a:solidFill>
                <a:latin typeface="Courier New" panose="02070309020205020404" pitchFamily="49" charset="0"/>
                <a:cs typeface="Courier New" panose="02070309020205020404" pitchFamily="49" charset="0"/>
              </a:rPr>
              <a:t>AA</a:t>
            </a:r>
            <a:r>
              <a:rPr lang="en-GB" b="1" dirty="0">
                <a:solidFill>
                  <a:srgbClr val="FF0000"/>
                </a:solidFill>
                <a:latin typeface="Courier New" panose="02070309020205020404" pitchFamily="49" charset="0"/>
                <a:cs typeface="Courier New" panose="02070309020205020404" pitchFamily="49" charset="0"/>
              </a:rPr>
              <a:t>S</a:t>
            </a:r>
            <a:r>
              <a:rPr lang="en-GB" b="1" dirty="0">
                <a:solidFill>
                  <a:schemeClr val="accent1">
                    <a:lumMod val="75000"/>
                  </a:schemeClr>
                </a:solidFill>
                <a:latin typeface="Courier New" panose="02070309020205020404" pitchFamily="49" charset="0"/>
                <a:cs typeface="Courier New" panose="02070309020205020404" pitchFamily="49" charset="0"/>
              </a:rPr>
              <a:t>AA</a:t>
            </a:r>
            <a:r>
              <a:rPr lang="en-GB" b="1" dirty="0">
                <a:solidFill>
                  <a:srgbClr val="FF0000"/>
                </a:solidFill>
                <a:latin typeface="Courier New" panose="02070309020205020404" pitchFamily="49" charset="0"/>
                <a:cs typeface="Courier New" panose="02070309020205020404" pitchFamily="49" charset="0"/>
              </a:rPr>
              <a:t>S</a:t>
            </a:r>
            <a:r>
              <a:rPr lang="en-GB" b="1" dirty="0">
                <a:solidFill>
                  <a:schemeClr val="accent1">
                    <a:lumMod val="75000"/>
                  </a:schemeClr>
                </a:solidFill>
                <a:latin typeface="Courier New" panose="02070309020205020404" pitchFamily="49" charset="0"/>
                <a:cs typeface="Courier New" panose="02070309020205020404" pitchFamily="49" charset="0"/>
              </a:rPr>
              <a:t>ABB</a:t>
            </a:r>
            <a:r>
              <a:rPr lang="en-GB" b="1" dirty="0">
                <a:solidFill>
                  <a:srgbClr val="FF0000"/>
                </a:solidFill>
                <a:latin typeface="Courier New" panose="02070309020205020404" pitchFamily="49" charset="0"/>
                <a:cs typeface="Courier New" panose="02070309020205020404" pitchFamily="49" charset="0"/>
              </a:rPr>
              <a:t>S</a:t>
            </a:r>
            <a:r>
              <a:rPr lang="en-GB" b="1" dirty="0">
                <a:solidFill>
                  <a:schemeClr val="accent1">
                    <a:lumMod val="75000"/>
                  </a:schemeClr>
                </a:solidFill>
                <a:latin typeface="Courier New" panose="02070309020205020404" pitchFamily="49" charset="0"/>
                <a:cs typeface="Courier New" panose="02070309020205020404" pitchFamily="49" charset="0"/>
              </a:rPr>
              <a:t>B</a:t>
            </a:r>
            <a:r>
              <a:rPr lang="en-GB" b="1" dirty="0">
                <a:solidFill>
                  <a:srgbClr val="FF0000"/>
                </a:solidFill>
                <a:latin typeface="Courier New" panose="02070309020205020404" pitchFamily="49" charset="0"/>
                <a:cs typeface="Courier New" panose="02070309020205020404" pitchFamily="49" charset="0"/>
              </a:rPr>
              <a:t>S</a:t>
            </a:r>
            <a:r>
              <a:rPr lang="en-GB" b="1" dirty="0">
                <a:solidFill>
                  <a:schemeClr val="accent1">
                    <a:lumMod val="75000"/>
                  </a:schemeClr>
                </a:solidFill>
                <a:latin typeface="Courier New" panose="02070309020205020404" pitchFamily="49" charset="0"/>
                <a:cs typeface="Courier New" panose="02070309020205020404" pitchFamily="49" charset="0"/>
              </a:rPr>
              <a:t>BBBBBBAAA</a:t>
            </a:r>
            <a:r>
              <a:rPr lang="en-GB" b="1" dirty="0">
                <a:solidFill>
                  <a:srgbClr val="FF0000"/>
                </a:solidFill>
                <a:latin typeface="Courier New" panose="02070309020205020404" pitchFamily="49" charset="0"/>
                <a:cs typeface="Courier New" panose="02070309020205020404" pitchFamily="49" charset="0"/>
              </a:rPr>
              <a:t>S</a:t>
            </a:r>
            <a:r>
              <a:rPr lang="en-GB" b="1" dirty="0">
                <a:solidFill>
                  <a:schemeClr val="accent1">
                    <a:lumMod val="75000"/>
                  </a:schemeClr>
                </a:solidFill>
                <a:latin typeface="Courier New" panose="02070309020205020404" pitchFamily="49" charset="0"/>
                <a:cs typeface="Courier New" panose="02070309020205020404" pitchFamily="49" charset="0"/>
              </a:rPr>
              <a:t>AA</a:t>
            </a:r>
            <a:r>
              <a:rPr lang="en-GB" b="1" dirty="0">
                <a:solidFill>
                  <a:srgbClr val="FF0000"/>
                </a:solidFill>
                <a:latin typeface="Courier New" panose="02070309020205020404" pitchFamily="49" charset="0"/>
                <a:cs typeface="Courier New" panose="02070309020205020404" pitchFamily="49" charset="0"/>
              </a:rPr>
              <a:t>S</a:t>
            </a:r>
            <a:r>
              <a:rPr lang="en-GB" b="1" dirty="0">
                <a:solidFill>
                  <a:schemeClr val="accent1">
                    <a:lumMod val="75000"/>
                  </a:schemeClr>
                </a:solidFill>
                <a:latin typeface="Courier New" panose="02070309020205020404" pitchFamily="49" charset="0"/>
                <a:cs typeface="Courier New" panose="02070309020205020404" pitchFamily="49" charset="0"/>
              </a:rPr>
              <a:t>AAABB</a:t>
            </a:r>
            <a:r>
              <a:rPr lang="en-GB" b="1" dirty="0">
                <a:solidFill>
                  <a:srgbClr val="FF0000"/>
                </a:solidFill>
                <a:latin typeface="Courier New" panose="02070309020205020404" pitchFamily="49" charset="0"/>
                <a:cs typeface="Courier New" panose="02070309020205020404" pitchFamily="49" charset="0"/>
              </a:rPr>
              <a:t>S</a:t>
            </a:r>
            <a:r>
              <a:rPr lang="en-GB" b="1" dirty="0">
                <a:solidFill>
                  <a:schemeClr val="accent1">
                    <a:lumMod val="75000"/>
                  </a:schemeClr>
                </a:solidFill>
                <a:latin typeface="Courier New" panose="02070309020205020404" pitchFamily="49" charset="0"/>
                <a:cs typeface="Courier New" panose="02070309020205020404" pitchFamily="49" charset="0"/>
              </a:rPr>
              <a:t>BBB</a:t>
            </a:r>
            <a:r>
              <a:rPr lang="en-GB" b="1" dirty="0">
                <a:solidFill>
                  <a:srgbClr val="FF0000"/>
                </a:solidFill>
                <a:latin typeface="Courier New" panose="02070309020205020404" pitchFamily="49" charset="0"/>
                <a:cs typeface="Courier New" panose="02070309020205020404" pitchFamily="49" charset="0"/>
              </a:rPr>
              <a:t>S</a:t>
            </a:r>
            <a:r>
              <a:rPr lang="en-GB" b="1" dirty="0">
                <a:solidFill>
                  <a:schemeClr val="accent1">
                    <a:lumMod val="75000"/>
                  </a:schemeClr>
                </a:solidFill>
                <a:latin typeface="Courier New" panose="02070309020205020404" pitchFamily="49" charset="0"/>
                <a:cs typeface="Courier New" panose="02070309020205020404" pitchFamily="49" charset="0"/>
              </a:rPr>
              <a:t>BBB</a:t>
            </a:r>
          </a:p>
          <a:p>
            <a:endParaRPr lang="en-GB" dirty="0"/>
          </a:p>
          <a:p>
            <a:r>
              <a:rPr lang="en-GB" dirty="0"/>
              <a:t>Instead of measuring all packets in a block, sample.</a:t>
            </a:r>
          </a:p>
          <a:p>
            <a:r>
              <a:rPr lang="en-GB" dirty="0"/>
              <a:t>Sample is singleton or first packet in a block</a:t>
            </a:r>
          </a:p>
          <a:p>
            <a:r>
              <a:rPr lang="en-GB" dirty="0"/>
              <a:t>Measurement interval not defined by colour but by interval between RFC6374 packets</a:t>
            </a:r>
          </a:p>
          <a:p>
            <a:r>
              <a:rPr lang="en-GB" dirty="0"/>
              <a:t>This approach may be less impacted by ECMP effects</a:t>
            </a:r>
          </a:p>
        </p:txBody>
      </p:sp>
    </p:spTree>
    <p:extLst>
      <p:ext uri="{BB962C8B-B14F-4D97-AF65-F5344CB8AC3E}">
        <p14:creationId xmlns:p14="http://schemas.microsoft.com/office/powerpoint/2010/main" val="2320614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8598</TotalTime>
  <Words>613</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 RFC6374 Synonymous Flow Labels draft-bryant-mpls-rfc6374-sfl-03</vt:lpstr>
      <vt:lpstr>This Revision</vt:lpstr>
      <vt:lpstr>RFC6374 Single Packet Delay Measurement</vt:lpstr>
      <vt:lpstr>Delay Measurement Marking</vt:lpstr>
      <vt:lpstr>Some Simplifying Rules</vt:lpstr>
      <vt:lpstr>Method 1: Time Buckets</vt:lpstr>
      <vt:lpstr>Method 2: Classic Standard Deviation over a Batch</vt:lpstr>
      <vt:lpstr>Method 3: Average Delay</vt:lpstr>
      <vt:lpstr>Sampled Measurement</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Bryant</dc:creator>
  <cp:lastModifiedBy>Stewart Bryant</cp:lastModifiedBy>
  <cp:revision>19</cp:revision>
  <dcterms:created xsi:type="dcterms:W3CDTF">2016-11-02T14:58:40Z</dcterms:created>
  <dcterms:modified xsi:type="dcterms:W3CDTF">2016-11-08T15:48:41Z</dcterms:modified>
</cp:coreProperties>
</file>