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69" r:id="rId4"/>
    <p:sldId id="258" r:id="rId5"/>
    <p:sldId id="271" r:id="rId6"/>
    <p:sldId id="259" r:id="rId7"/>
    <p:sldId id="260" r:id="rId8"/>
    <p:sldId id="268" r:id="rId9"/>
    <p:sldId id="266" r:id="rId10"/>
    <p:sldId id="261" r:id="rId11"/>
    <p:sldId id="262" r:id="rId12"/>
    <p:sldId id="263" r:id="rId13"/>
    <p:sldId id="264" r:id="rId14"/>
    <p:sldId id="272" r:id="rId15"/>
    <p:sldId id="265" r:id="rId16"/>
    <p:sldId id="267" r:id="rId17"/>
    <p:sldId id="25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FDFE6-74BC-2B49-8808-CE292A67E766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EFE8F-FE2B-384F-9D65-6BA084535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EFE8F-FE2B-384F-9D65-6BA0845350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2AD7-6239-BB4B-B248-1CFE1B2DD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61A74-6D71-5940-8BD7-42961642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DD39-58F2-1D4F-8D16-90AFDF2E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623D-F61E-DA48-84BA-0B7D838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30342-31E1-0E40-B7B3-C7A9DA2F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14C7-CF03-504F-A614-FB1756CD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30738-7725-F446-8F82-660B1E683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C5EE-6872-754B-A4A5-EA6CC861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1EA4-C2DA-5544-9BAE-F2B7DF20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43D1-3E85-2E4B-8A29-FACCCA64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AFF2B-26A5-384B-846A-B3E490FBC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464BF-0DBC-B94E-B387-9CA6304D9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D46A-E881-614A-B01F-F9B420A2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7045-6534-2C42-A2DA-5F607AC1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76DF-6B63-F444-8B3A-D37B56FD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5BAA-9F4D-5246-94ED-383E466D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B7D3-B6CB-6944-8FE4-91101FD5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5444-8838-DF4A-AE5F-5004EAC1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7B36-96A1-4F4A-B007-44E1C50E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1946-890D-6643-A63F-C9B1DE23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68EB-6BEA-3145-BC9B-DBE5050F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ACA1-CC66-0D47-9DA3-A8A57F7B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D652-EC43-7D4D-ADF8-4E995C4F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CBCD1-E43B-C347-B032-AC92148F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30FB7-A94C-8E4E-86E8-F175051D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AA22-EE38-2E42-9C01-5F78775B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D7C0-CAA7-BF4C-B7AE-C46836E88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304C6-843E-0843-8E96-1597B01F5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BAAF8-7A2C-2E4E-AE2B-D57B3213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1C1BB-D25B-F04B-8FA4-07EEA07E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081A5-96F4-9940-8CC8-25F0D5E4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2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52AC-DAD9-9146-9423-3AB36248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B8FA-2445-B545-B0AD-158F62EF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76DE8-3A30-AC40-897F-DFFF1855D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C588-EE89-1048-9802-5ECA6D591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86BF5-B2CF-B24F-AE9A-4161FDCE7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E9890-DFA0-1B46-AACB-C5C22298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41210-30C3-FE43-AA20-8D74FF3E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CBD17-BD25-2F4B-8876-1A77C4EB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4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E0A9-2501-CD4D-9987-B18EBA49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F2E71-6DC0-2B42-9995-A25EC3F8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91E91-528B-5E43-A4C6-3D836B27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D064D-928A-7A4C-838F-51FF2353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B5321-1B5D-5546-B8B8-76CFFC9B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B0756-0E96-084D-845F-EE5817DB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F7A2-ECD8-C041-8587-F845DB0A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6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3BE5-D9C6-9E4A-8592-D40E27F7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A0C7-E225-A944-87F1-C99D6CBB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376E6-35DD-754D-95B9-8314268C1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B681F-95E7-F843-9355-E6654679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1F8A-AEB6-A240-A3DA-2199ECAC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D5B4-E871-194B-86E9-8C59E7C6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BF6C-49E1-A143-9497-6375282B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C6BFB-EB92-5342-A188-EF0BC902F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2E50E-B5D4-1F45-B04D-63F8EC880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2FE6-10EF-1849-B480-E871E68D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971C5-DD13-EB42-B6E0-D60ABED7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65A21-57FA-F541-BAFB-D17A08F8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5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0B863-7235-5A4E-A6DA-B2A06B83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4F7E0-9895-7741-B3F2-BF77002C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C12E-C875-0B42-912D-01CC67D27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747-3D2C-9448-8CC9-E0439748AC44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5D31-9BB3-A54F-8B12-3616AE27E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C109-E99E-3D41-A03C-598CC5FD1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63F9-3189-5547-8CCB-FA65A12D1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B381-300C-2143-920B-7727147C2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of an MPLS LSE as an Ancillary Data Pointer </a:t>
            </a:r>
            <a:br>
              <a:rPr lang="en-GB" dirty="0"/>
            </a:br>
            <a:r>
              <a:rPr lang="en-GB" sz="2700" dirty="0"/>
              <a:t>draft-bryant-mpls-aux-data-pointer-00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1EC9-DB54-6041-B052-25944C426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+mj-lt"/>
              <a:ea typeface="+mj-ea"/>
              <a:cs typeface="+mj-cs"/>
            </a:endParaRP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Stewart Bryant (</a:t>
            </a:r>
            <a:r>
              <a:rPr lang="en-US" sz="1800" dirty="0" err="1">
                <a:latin typeface="+mj-lt"/>
                <a:ea typeface="+mj-ea"/>
                <a:cs typeface="+mj-cs"/>
              </a:rPr>
              <a:t>sb@stewartbryant.com</a:t>
            </a:r>
            <a:r>
              <a:rPr lang="en-US" sz="1800" dirty="0">
                <a:latin typeface="+mj-lt"/>
                <a:ea typeface="+mj-ea"/>
                <a:cs typeface="+mj-cs"/>
              </a:rPr>
              <a:t>), 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Alexander Clemm (</a:t>
            </a:r>
            <a:r>
              <a:rPr lang="en-GB" sz="1800" dirty="0" err="1">
                <a:latin typeface="+mj-lt"/>
                <a:ea typeface="+mj-ea"/>
                <a:cs typeface="+mj-cs"/>
              </a:rPr>
              <a:t>ludwig@clemm.org</a:t>
            </a:r>
            <a:r>
              <a:rPr lang="en-GB" sz="1800" dirty="0">
                <a:latin typeface="+mj-lt"/>
                <a:ea typeface="+mj-ea"/>
                <a:cs typeface="+mj-cs"/>
              </a:rPr>
              <a:t>)</a:t>
            </a:r>
            <a:r>
              <a:rPr lang="en-US" sz="1800" dirty="0">
                <a:latin typeface="+mj-lt"/>
                <a:ea typeface="+mj-ea"/>
                <a:cs typeface="+mj-cs"/>
              </a:rPr>
              <a:t>, </a:t>
            </a:r>
          </a:p>
          <a:p>
            <a:r>
              <a:rPr lang="en-US" sz="1800" dirty="0" err="1">
                <a:latin typeface="+mj-lt"/>
                <a:ea typeface="+mj-ea"/>
                <a:cs typeface="+mj-cs"/>
              </a:rPr>
              <a:t>Toerless</a:t>
            </a:r>
            <a:r>
              <a:rPr lang="en-US" sz="1800" dirty="0">
                <a:latin typeface="+mj-lt"/>
                <a:ea typeface="+mj-ea"/>
                <a:cs typeface="+mj-cs"/>
              </a:rPr>
              <a:t> Eckert (</a:t>
            </a:r>
            <a:r>
              <a:rPr lang="en-GB" sz="1800" dirty="0" err="1">
                <a:latin typeface="+mj-lt"/>
                <a:ea typeface="+mj-ea"/>
                <a:cs typeface="+mj-cs"/>
              </a:rPr>
              <a:t>tte@cs.fau.de</a:t>
            </a:r>
            <a:r>
              <a:rPr lang="en-GB" sz="1800" dirty="0">
                <a:latin typeface="+mj-lt"/>
                <a:ea typeface="+mj-ea"/>
                <a:cs typeface="+mj-cs"/>
              </a:rPr>
              <a:t>)</a:t>
            </a:r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465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A688-E3F1-F347-BACF-C5B6B1B3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Pointer From Multiple LSEs</a:t>
            </a:r>
          </a:p>
        </p:txBody>
      </p:sp>
      <p:sp>
        <p:nvSpPr>
          <p:cNvPr id="5" name="textruta 32">
            <a:extLst>
              <a:ext uri="{FF2B5EF4-FFF2-40B4-BE49-F238E27FC236}">
                <a16:creationId xmlns:a16="http://schemas.microsoft.com/office/drawing/2014/main" id="{659F1C20-C3E7-374C-8641-A33DC436D74E}"/>
              </a:ext>
            </a:extLst>
          </p:cNvPr>
          <p:cNvSpPr txBox="1"/>
          <p:nvPr/>
        </p:nvSpPr>
        <p:spPr>
          <a:xfrm>
            <a:off x="1311047" y="1813173"/>
            <a:ext cx="17337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ToS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9FDEC-FFEA-0E4E-908C-E5B3838C7AA0}"/>
              </a:ext>
            </a:extLst>
          </p:cNvPr>
          <p:cNvSpPr txBox="1"/>
          <p:nvPr/>
        </p:nvSpPr>
        <p:spPr>
          <a:xfrm>
            <a:off x="838200" y="18131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7" name="textruta 32">
            <a:extLst>
              <a:ext uri="{FF2B5EF4-FFF2-40B4-BE49-F238E27FC236}">
                <a16:creationId xmlns:a16="http://schemas.microsoft.com/office/drawing/2014/main" id="{A3AC47D5-0325-FF49-B22C-FF0FC7EF42E4}"/>
              </a:ext>
            </a:extLst>
          </p:cNvPr>
          <p:cNvSpPr txBox="1"/>
          <p:nvPr/>
        </p:nvSpPr>
        <p:spPr>
          <a:xfrm>
            <a:off x="1311047" y="2182505"/>
            <a:ext cx="1733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Pointer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965DA-B7C4-0D48-B6B2-8516F25EB41B}"/>
              </a:ext>
            </a:extLst>
          </p:cNvPr>
          <p:cNvSpPr txBox="1"/>
          <p:nvPr/>
        </p:nvSpPr>
        <p:spPr>
          <a:xfrm>
            <a:off x="838200" y="218250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11" name="textruta 32">
            <a:extLst>
              <a:ext uri="{FF2B5EF4-FFF2-40B4-BE49-F238E27FC236}">
                <a16:creationId xmlns:a16="http://schemas.microsoft.com/office/drawing/2014/main" id="{1715C830-6C66-9A4B-BEA7-BE349E34C390}"/>
              </a:ext>
            </a:extLst>
          </p:cNvPr>
          <p:cNvSpPr txBox="1"/>
          <p:nvPr/>
        </p:nvSpPr>
        <p:spPr>
          <a:xfrm>
            <a:off x="1311047" y="3645552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BoS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87E33-46DD-6C47-8B03-60AF375E353D}"/>
              </a:ext>
            </a:extLst>
          </p:cNvPr>
          <p:cNvSpPr txBox="1"/>
          <p:nvPr/>
        </p:nvSpPr>
        <p:spPr>
          <a:xfrm>
            <a:off x="838200" y="292356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L4</a:t>
            </a:r>
          </a:p>
        </p:txBody>
      </p:sp>
      <p:sp>
        <p:nvSpPr>
          <p:cNvPr id="13" name="textruta 32">
            <a:extLst>
              <a:ext uri="{FF2B5EF4-FFF2-40B4-BE49-F238E27FC236}">
                <a16:creationId xmlns:a16="http://schemas.microsoft.com/office/drawing/2014/main" id="{90247027-9491-254F-9893-8E4CFC5EAFA9}"/>
              </a:ext>
            </a:extLst>
          </p:cNvPr>
          <p:cNvSpPr txBox="1"/>
          <p:nvPr/>
        </p:nvSpPr>
        <p:spPr>
          <a:xfrm>
            <a:off x="1311047" y="4024612"/>
            <a:ext cx="1733730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Ancillary</a:t>
            </a:r>
            <a:r>
              <a:rPr lang="sv-SE" dirty="0"/>
              <a:t> Data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A7B0D5-0156-E449-8A75-CA17ED878B81}"/>
              </a:ext>
            </a:extLst>
          </p:cNvPr>
          <p:cNvCxnSpPr>
            <a:stCxn id="7" idx="3"/>
          </p:cNvCxnSpPr>
          <p:nvPr/>
        </p:nvCxnSpPr>
        <p:spPr>
          <a:xfrm>
            <a:off x="3044777" y="2367171"/>
            <a:ext cx="5317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5655C0-9B85-7547-8CDF-3C37B211FCD0}"/>
              </a:ext>
            </a:extLst>
          </p:cNvPr>
          <p:cNvCxnSpPr>
            <a:cxnSpLocks/>
          </p:cNvCxnSpPr>
          <p:nvPr/>
        </p:nvCxnSpPr>
        <p:spPr>
          <a:xfrm>
            <a:off x="3551852" y="2367171"/>
            <a:ext cx="0" cy="241489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748CC-BBE1-344D-BD55-4BE73E561D80}"/>
              </a:ext>
            </a:extLst>
          </p:cNvPr>
          <p:cNvCxnSpPr>
            <a:cxnSpLocks/>
          </p:cNvCxnSpPr>
          <p:nvPr/>
        </p:nvCxnSpPr>
        <p:spPr>
          <a:xfrm flipH="1">
            <a:off x="2316177" y="4777079"/>
            <a:ext cx="123567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32">
            <a:extLst>
              <a:ext uri="{FF2B5EF4-FFF2-40B4-BE49-F238E27FC236}">
                <a16:creationId xmlns:a16="http://schemas.microsoft.com/office/drawing/2014/main" id="{7B09B4C9-7A49-554E-8B2E-698314C5761F}"/>
              </a:ext>
            </a:extLst>
          </p:cNvPr>
          <p:cNvSpPr txBox="1"/>
          <p:nvPr/>
        </p:nvSpPr>
        <p:spPr>
          <a:xfrm>
            <a:off x="1311047" y="2544919"/>
            <a:ext cx="17337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ToS</a:t>
            </a:r>
            <a:r>
              <a:rPr lang="en-GB" dirty="0"/>
              <a:t> in waiting</a:t>
            </a:r>
          </a:p>
        </p:txBody>
      </p:sp>
      <p:sp>
        <p:nvSpPr>
          <p:cNvPr id="20" name="textruta 32">
            <a:extLst>
              <a:ext uri="{FF2B5EF4-FFF2-40B4-BE49-F238E27FC236}">
                <a16:creationId xmlns:a16="http://schemas.microsoft.com/office/drawing/2014/main" id="{2B20FBCB-79C0-EE41-A3D3-15B681A4E26D}"/>
              </a:ext>
            </a:extLst>
          </p:cNvPr>
          <p:cNvSpPr txBox="1"/>
          <p:nvPr/>
        </p:nvSpPr>
        <p:spPr>
          <a:xfrm>
            <a:off x="1311047" y="2914251"/>
            <a:ext cx="1733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Pointer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B5ED-009B-D440-ABA9-E5E43CC3A793}"/>
              </a:ext>
            </a:extLst>
          </p:cNvPr>
          <p:cNvSpPr txBox="1"/>
          <p:nvPr/>
        </p:nvSpPr>
        <p:spPr>
          <a:xfrm>
            <a:off x="837786" y="252413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26" name="textruta 32">
            <a:extLst>
              <a:ext uri="{FF2B5EF4-FFF2-40B4-BE49-F238E27FC236}">
                <a16:creationId xmlns:a16="http://schemas.microsoft.com/office/drawing/2014/main" id="{901253A1-8C4B-9849-8FE0-53E26B408969}"/>
              </a:ext>
            </a:extLst>
          </p:cNvPr>
          <p:cNvSpPr txBox="1"/>
          <p:nvPr/>
        </p:nvSpPr>
        <p:spPr>
          <a:xfrm>
            <a:off x="1311047" y="3293311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9F10AD-2E54-A04F-AA4E-B3A157ED1474}"/>
              </a:ext>
            </a:extLst>
          </p:cNvPr>
          <p:cNvCxnSpPr/>
          <p:nvPr/>
        </p:nvCxnSpPr>
        <p:spPr>
          <a:xfrm>
            <a:off x="3044777" y="3108231"/>
            <a:ext cx="531788" cy="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ruta 32">
            <a:extLst>
              <a:ext uri="{FF2B5EF4-FFF2-40B4-BE49-F238E27FC236}">
                <a16:creationId xmlns:a16="http://schemas.microsoft.com/office/drawing/2014/main" id="{3BA911A1-A2E4-8F46-A27C-74F7A5D99B8C}"/>
              </a:ext>
            </a:extLst>
          </p:cNvPr>
          <p:cNvSpPr txBox="1"/>
          <p:nvPr/>
        </p:nvSpPr>
        <p:spPr>
          <a:xfrm>
            <a:off x="5459694" y="3645552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BoS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D54D8F-CFFB-7D4C-8ECC-23FF2ACB65F6}"/>
              </a:ext>
            </a:extLst>
          </p:cNvPr>
          <p:cNvSpPr txBox="1"/>
          <p:nvPr/>
        </p:nvSpPr>
        <p:spPr>
          <a:xfrm>
            <a:off x="4986847" y="292356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L4</a:t>
            </a:r>
          </a:p>
        </p:txBody>
      </p:sp>
      <p:sp>
        <p:nvSpPr>
          <p:cNvPr id="34" name="textruta 32">
            <a:extLst>
              <a:ext uri="{FF2B5EF4-FFF2-40B4-BE49-F238E27FC236}">
                <a16:creationId xmlns:a16="http://schemas.microsoft.com/office/drawing/2014/main" id="{C5AD4AF3-1F27-AE4D-BF09-0D9A0F4223A4}"/>
              </a:ext>
            </a:extLst>
          </p:cNvPr>
          <p:cNvSpPr txBox="1"/>
          <p:nvPr/>
        </p:nvSpPr>
        <p:spPr>
          <a:xfrm>
            <a:off x="5459694" y="4024612"/>
            <a:ext cx="1733730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Ancillary</a:t>
            </a:r>
            <a:r>
              <a:rPr lang="sv-SE" dirty="0"/>
              <a:t> Data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3C11A9-C92B-5241-AA50-A2B6D30F7F65}"/>
              </a:ext>
            </a:extLst>
          </p:cNvPr>
          <p:cNvCxnSpPr>
            <a:cxnSpLocks/>
          </p:cNvCxnSpPr>
          <p:nvPr/>
        </p:nvCxnSpPr>
        <p:spPr>
          <a:xfrm>
            <a:off x="7700499" y="3108231"/>
            <a:ext cx="0" cy="167383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48D134-4269-1F40-B527-53CA2496FE40}"/>
              </a:ext>
            </a:extLst>
          </p:cNvPr>
          <p:cNvCxnSpPr>
            <a:cxnSpLocks/>
          </p:cNvCxnSpPr>
          <p:nvPr/>
        </p:nvCxnSpPr>
        <p:spPr>
          <a:xfrm flipH="1">
            <a:off x="6464824" y="4777079"/>
            <a:ext cx="123567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ruta 32">
            <a:extLst>
              <a:ext uri="{FF2B5EF4-FFF2-40B4-BE49-F238E27FC236}">
                <a16:creationId xmlns:a16="http://schemas.microsoft.com/office/drawing/2014/main" id="{EBB03F2C-8755-3641-9A1E-8AF28F80AA28}"/>
              </a:ext>
            </a:extLst>
          </p:cNvPr>
          <p:cNvSpPr txBox="1"/>
          <p:nvPr/>
        </p:nvSpPr>
        <p:spPr>
          <a:xfrm>
            <a:off x="5459694" y="2544919"/>
            <a:ext cx="17337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New </a:t>
            </a:r>
            <a:r>
              <a:rPr lang="en-GB" dirty="0" err="1"/>
              <a:t>ToS</a:t>
            </a:r>
            <a:endParaRPr lang="en-GB" dirty="0"/>
          </a:p>
        </p:txBody>
      </p:sp>
      <p:sp>
        <p:nvSpPr>
          <p:cNvPr id="39" name="textruta 32">
            <a:extLst>
              <a:ext uri="{FF2B5EF4-FFF2-40B4-BE49-F238E27FC236}">
                <a16:creationId xmlns:a16="http://schemas.microsoft.com/office/drawing/2014/main" id="{66C6FB14-69C3-B546-907E-A5CA86809EF9}"/>
              </a:ext>
            </a:extLst>
          </p:cNvPr>
          <p:cNvSpPr txBox="1"/>
          <p:nvPr/>
        </p:nvSpPr>
        <p:spPr>
          <a:xfrm>
            <a:off x="5459694" y="2914251"/>
            <a:ext cx="1733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Pointer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7F7020-A5EC-784C-8893-7CB846F2F298}"/>
              </a:ext>
            </a:extLst>
          </p:cNvPr>
          <p:cNvSpPr txBox="1"/>
          <p:nvPr/>
        </p:nvSpPr>
        <p:spPr>
          <a:xfrm>
            <a:off x="4986433" y="252413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41" name="textruta 32">
            <a:extLst>
              <a:ext uri="{FF2B5EF4-FFF2-40B4-BE49-F238E27FC236}">
                <a16:creationId xmlns:a16="http://schemas.microsoft.com/office/drawing/2014/main" id="{C682CAF0-BB26-F641-8949-E0693AE9F438}"/>
              </a:ext>
            </a:extLst>
          </p:cNvPr>
          <p:cNvSpPr txBox="1"/>
          <p:nvPr/>
        </p:nvSpPr>
        <p:spPr>
          <a:xfrm>
            <a:off x="5459694" y="3293311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D69EA1-916A-DB49-985D-5F0C526F9445}"/>
              </a:ext>
            </a:extLst>
          </p:cNvPr>
          <p:cNvCxnSpPr/>
          <p:nvPr/>
        </p:nvCxnSpPr>
        <p:spPr>
          <a:xfrm>
            <a:off x="7193424" y="3108231"/>
            <a:ext cx="531788" cy="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BD1A17-9C39-8742-BD87-270ACB204CDC}"/>
              </a:ext>
            </a:extLst>
          </p:cNvPr>
          <p:cNvCxnSpPr/>
          <p:nvPr/>
        </p:nvCxnSpPr>
        <p:spPr>
          <a:xfrm>
            <a:off x="3830595" y="3534032"/>
            <a:ext cx="1161535" cy="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55C982-E20C-E24C-8377-604FE0B938F4}"/>
              </a:ext>
            </a:extLst>
          </p:cNvPr>
          <p:cNvSpPr txBox="1"/>
          <p:nvPr/>
        </p:nvSpPr>
        <p:spPr>
          <a:xfrm>
            <a:off x="3830595" y="2856392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 err="1"/>
              <a:t>ToS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010CA8-5193-BC4D-95B6-DA37CCF1382B}"/>
              </a:ext>
            </a:extLst>
          </p:cNvPr>
          <p:cNvSpPr txBox="1"/>
          <p:nvPr/>
        </p:nvSpPr>
        <p:spPr>
          <a:xfrm>
            <a:off x="8041732" y="1621589"/>
            <a:ext cx="4030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Applicable to any label  stack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Particularly applicable to SR</a:t>
            </a:r>
          </a:p>
          <a:p>
            <a:endParaRPr lang="en-US" sz="2400" dirty="0"/>
          </a:p>
          <a:p>
            <a:r>
              <a:rPr lang="en-US" sz="2400" dirty="0"/>
              <a:t>BUT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efficient in use of stack space to duplicate pointers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1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A688-E3F1-F347-BACF-C5B6B1B3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Efficient Approach</a:t>
            </a:r>
          </a:p>
        </p:txBody>
      </p:sp>
      <p:sp>
        <p:nvSpPr>
          <p:cNvPr id="5" name="textruta 32">
            <a:extLst>
              <a:ext uri="{FF2B5EF4-FFF2-40B4-BE49-F238E27FC236}">
                <a16:creationId xmlns:a16="http://schemas.microsoft.com/office/drawing/2014/main" id="{659F1C20-C3E7-374C-8641-A33DC436D74E}"/>
              </a:ext>
            </a:extLst>
          </p:cNvPr>
          <p:cNvSpPr txBox="1"/>
          <p:nvPr/>
        </p:nvSpPr>
        <p:spPr>
          <a:xfrm>
            <a:off x="1311047" y="1813173"/>
            <a:ext cx="17337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ToS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9FDEC-FFEA-0E4E-908C-E5B3838C7AA0}"/>
              </a:ext>
            </a:extLst>
          </p:cNvPr>
          <p:cNvSpPr txBox="1"/>
          <p:nvPr/>
        </p:nvSpPr>
        <p:spPr>
          <a:xfrm>
            <a:off x="838200" y="18131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7" name="textruta 32">
            <a:extLst>
              <a:ext uri="{FF2B5EF4-FFF2-40B4-BE49-F238E27FC236}">
                <a16:creationId xmlns:a16="http://schemas.microsoft.com/office/drawing/2014/main" id="{A3AC47D5-0325-FF49-B22C-FF0FC7EF42E4}"/>
              </a:ext>
            </a:extLst>
          </p:cNvPr>
          <p:cNvSpPr txBox="1"/>
          <p:nvPr/>
        </p:nvSpPr>
        <p:spPr>
          <a:xfrm>
            <a:off x="1311047" y="2182505"/>
            <a:ext cx="1733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Pointer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965DA-B7C4-0D48-B6B2-8516F25EB41B}"/>
              </a:ext>
            </a:extLst>
          </p:cNvPr>
          <p:cNvSpPr txBox="1"/>
          <p:nvPr/>
        </p:nvSpPr>
        <p:spPr>
          <a:xfrm>
            <a:off x="838200" y="218250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11" name="textruta 32">
            <a:extLst>
              <a:ext uri="{FF2B5EF4-FFF2-40B4-BE49-F238E27FC236}">
                <a16:creationId xmlns:a16="http://schemas.microsoft.com/office/drawing/2014/main" id="{1715C830-6C66-9A4B-BEA7-BE349E34C390}"/>
              </a:ext>
            </a:extLst>
          </p:cNvPr>
          <p:cNvSpPr txBox="1"/>
          <p:nvPr/>
        </p:nvSpPr>
        <p:spPr>
          <a:xfrm>
            <a:off x="1307584" y="3275806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BoS</a:t>
            </a:r>
            <a:endParaRPr lang="en-GB" dirty="0"/>
          </a:p>
        </p:txBody>
      </p:sp>
      <p:sp>
        <p:nvSpPr>
          <p:cNvPr id="13" name="textruta 32">
            <a:extLst>
              <a:ext uri="{FF2B5EF4-FFF2-40B4-BE49-F238E27FC236}">
                <a16:creationId xmlns:a16="http://schemas.microsoft.com/office/drawing/2014/main" id="{90247027-9491-254F-9893-8E4CFC5EAFA9}"/>
              </a:ext>
            </a:extLst>
          </p:cNvPr>
          <p:cNvSpPr txBox="1"/>
          <p:nvPr/>
        </p:nvSpPr>
        <p:spPr>
          <a:xfrm>
            <a:off x="1307584" y="3654866"/>
            <a:ext cx="1733730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Ancillary</a:t>
            </a:r>
            <a:r>
              <a:rPr lang="sv-SE" dirty="0"/>
              <a:t> Data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A7B0D5-0156-E449-8A75-CA17ED878B81}"/>
              </a:ext>
            </a:extLst>
          </p:cNvPr>
          <p:cNvCxnSpPr>
            <a:stCxn id="7" idx="3"/>
          </p:cNvCxnSpPr>
          <p:nvPr/>
        </p:nvCxnSpPr>
        <p:spPr>
          <a:xfrm>
            <a:off x="3044777" y="2367171"/>
            <a:ext cx="5317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5655C0-9B85-7547-8CDF-3C37B211FCD0}"/>
              </a:ext>
            </a:extLst>
          </p:cNvPr>
          <p:cNvCxnSpPr>
            <a:cxnSpLocks/>
          </p:cNvCxnSpPr>
          <p:nvPr/>
        </p:nvCxnSpPr>
        <p:spPr>
          <a:xfrm>
            <a:off x="3551852" y="2367171"/>
            <a:ext cx="0" cy="241489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748CC-BBE1-344D-BD55-4BE73E561D80}"/>
              </a:ext>
            </a:extLst>
          </p:cNvPr>
          <p:cNvCxnSpPr>
            <a:cxnSpLocks/>
          </p:cNvCxnSpPr>
          <p:nvPr/>
        </p:nvCxnSpPr>
        <p:spPr>
          <a:xfrm flipH="1">
            <a:off x="2316177" y="4777079"/>
            <a:ext cx="123567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ruta 32">
            <a:extLst>
              <a:ext uri="{FF2B5EF4-FFF2-40B4-BE49-F238E27FC236}">
                <a16:creationId xmlns:a16="http://schemas.microsoft.com/office/drawing/2014/main" id="{7B09B4C9-7A49-554E-8B2E-698314C5761F}"/>
              </a:ext>
            </a:extLst>
          </p:cNvPr>
          <p:cNvSpPr txBox="1"/>
          <p:nvPr/>
        </p:nvSpPr>
        <p:spPr>
          <a:xfrm>
            <a:off x="1311047" y="2544919"/>
            <a:ext cx="17337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ToS</a:t>
            </a:r>
            <a:r>
              <a:rPr lang="en-GB" dirty="0"/>
              <a:t> in waiting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B5ED-009B-D440-ABA9-E5E43CC3A793}"/>
              </a:ext>
            </a:extLst>
          </p:cNvPr>
          <p:cNvSpPr txBox="1"/>
          <p:nvPr/>
        </p:nvSpPr>
        <p:spPr>
          <a:xfrm>
            <a:off x="837786" y="252413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26" name="textruta 32">
            <a:extLst>
              <a:ext uri="{FF2B5EF4-FFF2-40B4-BE49-F238E27FC236}">
                <a16:creationId xmlns:a16="http://schemas.microsoft.com/office/drawing/2014/main" id="{901253A1-8C4B-9849-8FE0-53E26B408969}"/>
              </a:ext>
            </a:extLst>
          </p:cNvPr>
          <p:cNvSpPr txBox="1"/>
          <p:nvPr/>
        </p:nvSpPr>
        <p:spPr>
          <a:xfrm>
            <a:off x="1307584" y="2923565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BD1A17-9C39-8742-BD87-270ACB204CDC}"/>
              </a:ext>
            </a:extLst>
          </p:cNvPr>
          <p:cNvCxnSpPr/>
          <p:nvPr/>
        </p:nvCxnSpPr>
        <p:spPr>
          <a:xfrm>
            <a:off x="3830595" y="3534032"/>
            <a:ext cx="1161535" cy="0"/>
          </a:xfrm>
          <a:prstGeom prst="straightConnector1">
            <a:avLst/>
          </a:prstGeom>
          <a:ln w="1174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55C982-E20C-E24C-8377-604FE0B938F4}"/>
              </a:ext>
            </a:extLst>
          </p:cNvPr>
          <p:cNvSpPr txBox="1"/>
          <p:nvPr/>
        </p:nvSpPr>
        <p:spPr>
          <a:xfrm>
            <a:off x="3830595" y="2856392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</a:t>
            </a:r>
            <a:r>
              <a:rPr lang="en-US" dirty="0" err="1"/>
              <a:t>ToS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010CA8-5193-BC4D-95B6-DA37CCF1382B}"/>
              </a:ext>
            </a:extLst>
          </p:cNvPr>
          <p:cNvSpPr txBox="1"/>
          <p:nvPr/>
        </p:nvSpPr>
        <p:spPr>
          <a:xfrm>
            <a:off x="7608283" y="1820292"/>
            <a:ext cx="44179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an in-stack move (swap)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efficient in stack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complex than simple Pop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Need to correct pointer – subtract 4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Problem – how to know when to stop propagating the pointer LSE?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“TTL” in pointer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Bit in L3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FEC of L3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Pointer pop SPL?</a:t>
            </a:r>
          </a:p>
        </p:txBody>
      </p:sp>
      <p:sp>
        <p:nvSpPr>
          <p:cNvPr id="44" name="textruta 32">
            <a:extLst>
              <a:ext uri="{FF2B5EF4-FFF2-40B4-BE49-F238E27FC236}">
                <a16:creationId xmlns:a16="http://schemas.microsoft.com/office/drawing/2014/main" id="{585DED8B-1679-2B48-A7E7-6B6CC9E0096C}"/>
              </a:ext>
            </a:extLst>
          </p:cNvPr>
          <p:cNvSpPr txBox="1"/>
          <p:nvPr/>
        </p:nvSpPr>
        <p:spPr>
          <a:xfrm>
            <a:off x="5202313" y="2551837"/>
            <a:ext cx="1733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Pointer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80D97A-1418-9C46-9A1A-DFD9A366C0E2}"/>
              </a:ext>
            </a:extLst>
          </p:cNvPr>
          <p:cNvSpPr txBox="1"/>
          <p:nvPr/>
        </p:nvSpPr>
        <p:spPr>
          <a:xfrm>
            <a:off x="4732930" y="218250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48" name="textruta 32">
            <a:extLst>
              <a:ext uri="{FF2B5EF4-FFF2-40B4-BE49-F238E27FC236}">
                <a16:creationId xmlns:a16="http://schemas.microsoft.com/office/drawing/2014/main" id="{6FF462DA-6522-074F-A986-3804B918D633}"/>
              </a:ext>
            </a:extLst>
          </p:cNvPr>
          <p:cNvSpPr txBox="1"/>
          <p:nvPr/>
        </p:nvSpPr>
        <p:spPr>
          <a:xfrm>
            <a:off x="5202314" y="3275806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BoS</a:t>
            </a:r>
            <a:endParaRPr lang="en-GB" dirty="0"/>
          </a:p>
        </p:txBody>
      </p:sp>
      <p:sp>
        <p:nvSpPr>
          <p:cNvPr id="49" name="textruta 32">
            <a:extLst>
              <a:ext uri="{FF2B5EF4-FFF2-40B4-BE49-F238E27FC236}">
                <a16:creationId xmlns:a16="http://schemas.microsoft.com/office/drawing/2014/main" id="{4A2AFAE6-AE1E-1A47-BDCA-570289220E68}"/>
              </a:ext>
            </a:extLst>
          </p:cNvPr>
          <p:cNvSpPr txBox="1"/>
          <p:nvPr/>
        </p:nvSpPr>
        <p:spPr>
          <a:xfrm>
            <a:off x="5202314" y="3654866"/>
            <a:ext cx="1733730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Ancillary</a:t>
            </a:r>
            <a:r>
              <a:rPr lang="sv-SE" dirty="0"/>
              <a:t> Data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F5A7A7-0A5C-5649-913E-C3440B3DCBFC}"/>
              </a:ext>
            </a:extLst>
          </p:cNvPr>
          <p:cNvCxnSpPr>
            <a:stCxn id="44" idx="3"/>
          </p:cNvCxnSpPr>
          <p:nvPr/>
        </p:nvCxnSpPr>
        <p:spPr>
          <a:xfrm>
            <a:off x="6936043" y="2736503"/>
            <a:ext cx="5317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F7368-AA14-2948-9F08-14670B92742A}"/>
              </a:ext>
            </a:extLst>
          </p:cNvPr>
          <p:cNvCxnSpPr>
            <a:cxnSpLocks/>
          </p:cNvCxnSpPr>
          <p:nvPr/>
        </p:nvCxnSpPr>
        <p:spPr>
          <a:xfrm>
            <a:off x="7446582" y="2736503"/>
            <a:ext cx="0" cy="204556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6775A0-52B1-8049-9D4E-3A73C0C4C948}"/>
              </a:ext>
            </a:extLst>
          </p:cNvPr>
          <p:cNvCxnSpPr>
            <a:cxnSpLocks/>
          </p:cNvCxnSpPr>
          <p:nvPr/>
        </p:nvCxnSpPr>
        <p:spPr>
          <a:xfrm flipH="1">
            <a:off x="6210907" y="4777079"/>
            <a:ext cx="123567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ruta 32">
            <a:extLst>
              <a:ext uri="{FF2B5EF4-FFF2-40B4-BE49-F238E27FC236}">
                <a16:creationId xmlns:a16="http://schemas.microsoft.com/office/drawing/2014/main" id="{3C8B51CB-AC0A-6144-831E-9C21A93FB08A}"/>
              </a:ext>
            </a:extLst>
          </p:cNvPr>
          <p:cNvSpPr txBox="1"/>
          <p:nvPr/>
        </p:nvSpPr>
        <p:spPr>
          <a:xfrm>
            <a:off x="5202314" y="2174584"/>
            <a:ext cx="17337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New </a:t>
            </a:r>
            <a:r>
              <a:rPr lang="en-GB" dirty="0" err="1"/>
              <a:t>ToS</a:t>
            </a:r>
            <a:r>
              <a:rPr lang="en-GB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F3F1DA-3102-794A-BB34-25CC4ABC0FDF}"/>
              </a:ext>
            </a:extLst>
          </p:cNvPr>
          <p:cNvSpPr txBox="1"/>
          <p:nvPr/>
        </p:nvSpPr>
        <p:spPr>
          <a:xfrm>
            <a:off x="4732516" y="252413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55" name="textruta 32">
            <a:extLst>
              <a:ext uri="{FF2B5EF4-FFF2-40B4-BE49-F238E27FC236}">
                <a16:creationId xmlns:a16="http://schemas.microsoft.com/office/drawing/2014/main" id="{08B74DF3-DAAD-624C-94E9-9AE21064B99C}"/>
              </a:ext>
            </a:extLst>
          </p:cNvPr>
          <p:cNvSpPr txBox="1"/>
          <p:nvPr/>
        </p:nvSpPr>
        <p:spPr>
          <a:xfrm>
            <a:off x="5202314" y="2923565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49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A688-E3F1-F347-BACF-C5B6B1B3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Pointers</a:t>
            </a:r>
          </a:p>
        </p:txBody>
      </p:sp>
      <p:sp>
        <p:nvSpPr>
          <p:cNvPr id="5" name="textruta 32">
            <a:extLst>
              <a:ext uri="{FF2B5EF4-FFF2-40B4-BE49-F238E27FC236}">
                <a16:creationId xmlns:a16="http://schemas.microsoft.com/office/drawing/2014/main" id="{659F1C20-C3E7-374C-8641-A33DC436D74E}"/>
              </a:ext>
            </a:extLst>
          </p:cNvPr>
          <p:cNvSpPr txBox="1"/>
          <p:nvPr/>
        </p:nvSpPr>
        <p:spPr>
          <a:xfrm>
            <a:off x="1302585" y="1813173"/>
            <a:ext cx="17337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ToS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9FDEC-FFEA-0E4E-908C-E5B3838C7AA0}"/>
              </a:ext>
            </a:extLst>
          </p:cNvPr>
          <p:cNvSpPr txBox="1"/>
          <p:nvPr/>
        </p:nvSpPr>
        <p:spPr>
          <a:xfrm>
            <a:off x="838200" y="18131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7" name="textruta 32">
            <a:extLst>
              <a:ext uri="{FF2B5EF4-FFF2-40B4-BE49-F238E27FC236}">
                <a16:creationId xmlns:a16="http://schemas.microsoft.com/office/drawing/2014/main" id="{A3AC47D5-0325-FF49-B22C-FF0FC7EF42E4}"/>
              </a:ext>
            </a:extLst>
          </p:cNvPr>
          <p:cNvSpPr txBox="1"/>
          <p:nvPr/>
        </p:nvSpPr>
        <p:spPr>
          <a:xfrm>
            <a:off x="1302585" y="2182505"/>
            <a:ext cx="1733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Pointer 1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965DA-B7C4-0D48-B6B2-8516F25EB41B}"/>
              </a:ext>
            </a:extLst>
          </p:cNvPr>
          <p:cNvSpPr txBox="1"/>
          <p:nvPr/>
        </p:nvSpPr>
        <p:spPr>
          <a:xfrm>
            <a:off x="838200" y="218250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11" name="textruta 32">
            <a:extLst>
              <a:ext uri="{FF2B5EF4-FFF2-40B4-BE49-F238E27FC236}">
                <a16:creationId xmlns:a16="http://schemas.microsoft.com/office/drawing/2014/main" id="{1715C830-6C66-9A4B-BEA7-BE349E34C390}"/>
              </a:ext>
            </a:extLst>
          </p:cNvPr>
          <p:cNvSpPr txBox="1"/>
          <p:nvPr/>
        </p:nvSpPr>
        <p:spPr>
          <a:xfrm>
            <a:off x="1302585" y="3645552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BoS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87E33-46DD-6C47-8B03-60AF375E353D}"/>
              </a:ext>
            </a:extLst>
          </p:cNvPr>
          <p:cNvSpPr txBox="1"/>
          <p:nvPr/>
        </p:nvSpPr>
        <p:spPr>
          <a:xfrm>
            <a:off x="838200" y="292356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L4</a:t>
            </a:r>
          </a:p>
        </p:txBody>
      </p:sp>
      <p:sp>
        <p:nvSpPr>
          <p:cNvPr id="13" name="textruta 32">
            <a:extLst>
              <a:ext uri="{FF2B5EF4-FFF2-40B4-BE49-F238E27FC236}">
                <a16:creationId xmlns:a16="http://schemas.microsoft.com/office/drawing/2014/main" id="{90247027-9491-254F-9893-8E4CFC5EAFA9}"/>
              </a:ext>
            </a:extLst>
          </p:cNvPr>
          <p:cNvSpPr txBox="1"/>
          <p:nvPr/>
        </p:nvSpPr>
        <p:spPr>
          <a:xfrm>
            <a:off x="1302585" y="4024612"/>
            <a:ext cx="1733730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Ancillary</a:t>
            </a:r>
            <a:r>
              <a:rPr lang="sv-SE" dirty="0"/>
              <a:t> Data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A7B0D5-0156-E449-8A75-CA17ED878B81}"/>
              </a:ext>
            </a:extLst>
          </p:cNvPr>
          <p:cNvCxnSpPr>
            <a:stCxn id="7" idx="3"/>
          </p:cNvCxnSpPr>
          <p:nvPr/>
        </p:nvCxnSpPr>
        <p:spPr>
          <a:xfrm>
            <a:off x="3036315" y="2367171"/>
            <a:ext cx="54025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5655C0-9B85-7547-8CDF-3C37B211FCD0}"/>
              </a:ext>
            </a:extLst>
          </p:cNvPr>
          <p:cNvCxnSpPr>
            <a:cxnSpLocks/>
          </p:cNvCxnSpPr>
          <p:nvPr/>
        </p:nvCxnSpPr>
        <p:spPr>
          <a:xfrm>
            <a:off x="3551852" y="2382194"/>
            <a:ext cx="0" cy="241489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748CC-BBE1-344D-BD55-4BE73E561D80}"/>
              </a:ext>
            </a:extLst>
          </p:cNvPr>
          <p:cNvCxnSpPr>
            <a:cxnSpLocks/>
          </p:cNvCxnSpPr>
          <p:nvPr/>
        </p:nvCxnSpPr>
        <p:spPr>
          <a:xfrm flipH="1">
            <a:off x="2316177" y="4777079"/>
            <a:ext cx="123567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32">
            <a:extLst>
              <a:ext uri="{FF2B5EF4-FFF2-40B4-BE49-F238E27FC236}">
                <a16:creationId xmlns:a16="http://schemas.microsoft.com/office/drawing/2014/main" id="{2B20FBCB-79C0-EE41-A3D3-15B681A4E26D}"/>
              </a:ext>
            </a:extLst>
          </p:cNvPr>
          <p:cNvSpPr txBox="1"/>
          <p:nvPr/>
        </p:nvSpPr>
        <p:spPr>
          <a:xfrm>
            <a:off x="1302585" y="2551837"/>
            <a:ext cx="173373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Pointer 2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B5ED-009B-D440-ABA9-E5E43CC3A793}"/>
              </a:ext>
            </a:extLst>
          </p:cNvPr>
          <p:cNvSpPr txBox="1"/>
          <p:nvPr/>
        </p:nvSpPr>
        <p:spPr>
          <a:xfrm>
            <a:off x="837786" y="252413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26" name="textruta 32">
            <a:extLst>
              <a:ext uri="{FF2B5EF4-FFF2-40B4-BE49-F238E27FC236}">
                <a16:creationId xmlns:a16="http://schemas.microsoft.com/office/drawing/2014/main" id="{901253A1-8C4B-9849-8FE0-53E26B408969}"/>
              </a:ext>
            </a:extLst>
          </p:cNvPr>
          <p:cNvSpPr txBox="1"/>
          <p:nvPr/>
        </p:nvSpPr>
        <p:spPr>
          <a:xfrm>
            <a:off x="1302585" y="3293311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41" name="textruta 32">
            <a:extLst>
              <a:ext uri="{FF2B5EF4-FFF2-40B4-BE49-F238E27FC236}">
                <a16:creationId xmlns:a16="http://schemas.microsoft.com/office/drawing/2014/main" id="{C682CAF0-BB26-F641-8949-E0693AE9F438}"/>
              </a:ext>
            </a:extLst>
          </p:cNvPr>
          <p:cNvSpPr txBox="1"/>
          <p:nvPr/>
        </p:nvSpPr>
        <p:spPr>
          <a:xfrm>
            <a:off x="1302585" y="2923086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010CA8-5193-BC4D-95B6-DA37CCF1382B}"/>
              </a:ext>
            </a:extLst>
          </p:cNvPr>
          <p:cNvSpPr txBox="1"/>
          <p:nvPr/>
        </p:nvSpPr>
        <p:spPr>
          <a:xfrm>
            <a:off x="5890748" y="1720840"/>
            <a:ext cx="5463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times when multiple pointers are needed, for example </a:t>
            </a:r>
            <a:r>
              <a:rPr lang="en-US" sz="2400" dirty="0" err="1"/>
              <a:t>iOAM</a:t>
            </a:r>
            <a:r>
              <a:rPr lang="en-US" sz="2400" dirty="0"/>
              <a:t> and LBF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L1, L2 and L3 are a group of pointers for pop and “in-stack swap”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semantic is “Process as described by L1, using the information pointed to by L2 and L3”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EAA9DE-5536-0B4F-B05E-67F980A2AE1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36315" y="2736503"/>
            <a:ext cx="1071927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A036F7-A88C-B047-ACB9-D523BD18F3E5}"/>
              </a:ext>
            </a:extLst>
          </p:cNvPr>
          <p:cNvCxnSpPr>
            <a:cxnSpLocks/>
          </p:cNvCxnSpPr>
          <p:nvPr/>
        </p:nvCxnSpPr>
        <p:spPr>
          <a:xfrm>
            <a:off x="4083529" y="2736503"/>
            <a:ext cx="0" cy="2414894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2FB5B5-AE9D-7149-AB6B-8EB12FDD887C}"/>
              </a:ext>
            </a:extLst>
          </p:cNvPr>
          <p:cNvCxnSpPr>
            <a:cxnSpLocks/>
          </p:cNvCxnSpPr>
          <p:nvPr/>
        </p:nvCxnSpPr>
        <p:spPr>
          <a:xfrm flipH="1">
            <a:off x="1853514" y="5146411"/>
            <a:ext cx="2230015" cy="4986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12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A688-E3F1-F347-BACF-C5B6B1B3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Pointers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5" name="textruta 32">
            <a:extLst>
              <a:ext uri="{FF2B5EF4-FFF2-40B4-BE49-F238E27FC236}">
                <a16:creationId xmlns:a16="http://schemas.microsoft.com/office/drawing/2014/main" id="{659F1C20-C3E7-374C-8641-A33DC436D74E}"/>
              </a:ext>
            </a:extLst>
          </p:cNvPr>
          <p:cNvSpPr txBox="1"/>
          <p:nvPr/>
        </p:nvSpPr>
        <p:spPr>
          <a:xfrm>
            <a:off x="1302585" y="1813173"/>
            <a:ext cx="17337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ToS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9FDEC-FFEA-0E4E-908C-E5B3838C7AA0}"/>
              </a:ext>
            </a:extLst>
          </p:cNvPr>
          <p:cNvSpPr txBox="1"/>
          <p:nvPr/>
        </p:nvSpPr>
        <p:spPr>
          <a:xfrm>
            <a:off x="838200" y="18131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7" name="textruta 32">
            <a:extLst>
              <a:ext uri="{FF2B5EF4-FFF2-40B4-BE49-F238E27FC236}">
                <a16:creationId xmlns:a16="http://schemas.microsoft.com/office/drawing/2014/main" id="{A3AC47D5-0325-FF49-B22C-FF0FC7EF42E4}"/>
              </a:ext>
            </a:extLst>
          </p:cNvPr>
          <p:cNvSpPr txBox="1"/>
          <p:nvPr/>
        </p:nvSpPr>
        <p:spPr>
          <a:xfrm>
            <a:off x="1302585" y="2182505"/>
            <a:ext cx="1733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Pointer 1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965DA-B7C4-0D48-B6B2-8516F25EB41B}"/>
              </a:ext>
            </a:extLst>
          </p:cNvPr>
          <p:cNvSpPr txBox="1"/>
          <p:nvPr/>
        </p:nvSpPr>
        <p:spPr>
          <a:xfrm>
            <a:off x="838200" y="218250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11" name="textruta 32">
            <a:extLst>
              <a:ext uri="{FF2B5EF4-FFF2-40B4-BE49-F238E27FC236}">
                <a16:creationId xmlns:a16="http://schemas.microsoft.com/office/drawing/2014/main" id="{1715C830-6C66-9A4B-BEA7-BE349E34C390}"/>
              </a:ext>
            </a:extLst>
          </p:cNvPr>
          <p:cNvSpPr txBox="1"/>
          <p:nvPr/>
        </p:nvSpPr>
        <p:spPr>
          <a:xfrm>
            <a:off x="1302585" y="3645552"/>
            <a:ext cx="173373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Pointer 3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87E33-46DD-6C47-8B03-60AF375E353D}"/>
              </a:ext>
            </a:extLst>
          </p:cNvPr>
          <p:cNvSpPr txBox="1"/>
          <p:nvPr/>
        </p:nvSpPr>
        <p:spPr>
          <a:xfrm>
            <a:off x="838200" y="292356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L4</a:t>
            </a:r>
          </a:p>
        </p:txBody>
      </p:sp>
      <p:sp>
        <p:nvSpPr>
          <p:cNvPr id="13" name="textruta 32">
            <a:extLst>
              <a:ext uri="{FF2B5EF4-FFF2-40B4-BE49-F238E27FC236}">
                <a16:creationId xmlns:a16="http://schemas.microsoft.com/office/drawing/2014/main" id="{90247027-9491-254F-9893-8E4CFC5EAFA9}"/>
              </a:ext>
            </a:extLst>
          </p:cNvPr>
          <p:cNvSpPr txBox="1"/>
          <p:nvPr/>
        </p:nvSpPr>
        <p:spPr>
          <a:xfrm>
            <a:off x="1302585" y="4024612"/>
            <a:ext cx="1733730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Ancillary</a:t>
            </a:r>
            <a:r>
              <a:rPr lang="sv-SE" dirty="0"/>
              <a:t> Data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A7B0D5-0156-E449-8A75-CA17ED878B81}"/>
              </a:ext>
            </a:extLst>
          </p:cNvPr>
          <p:cNvCxnSpPr>
            <a:stCxn id="7" idx="3"/>
          </p:cNvCxnSpPr>
          <p:nvPr/>
        </p:nvCxnSpPr>
        <p:spPr>
          <a:xfrm>
            <a:off x="3036315" y="2367171"/>
            <a:ext cx="54025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5655C0-9B85-7547-8CDF-3C37B211FCD0}"/>
              </a:ext>
            </a:extLst>
          </p:cNvPr>
          <p:cNvCxnSpPr>
            <a:cxnSpLocks/>
          </p:cNvCxnSpPr>
          <p:nvPr/>
        </p:nvCxnSpPr>
        <p:spPr>
          <a:xfrm>
            <a:off x="3551852" y="2382194"/>
            <a:ext cx="0" cy="241489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748CC-BBE1-344D-BD55-4BE73E561D80}"/>
              </a:ext>
            </a:extLst>
          </p:cNvPr>
          <p:cNvCxnSpPr>
            <a:cxnSpLocks/>
          </p:cNvCxnSpPr>
          <p:nvPr/>
        </p:nvCxnSpPr>
        <p:spPr>
          <a:xfrm flipH="1">
            <a:off x="2316177" y="4777079"/>
            <a:ext cx="123567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ruta 32">
            <a:extLst>
              <a:ext uri="{FF2B5EF4-FFF2-40B4-BE49-F238E27FC236}">
                <a16:creationId xmlns:a16="http://schemas.microsoft.com/office/drawing/2014/main" id="{2B20FBCB-79C0-EE41-A3D3-15B681A4E26D}"/>
              </a:ext>
            </a:extLst>
          </p:cNvPr>
          <p:cNvSpPr txBox="1"/>
          <p:nvPr/>
        </p:nvSpPr>
        <p:spPr>
          <a:xfrm>
            <a:off x="1302585" y="2551837"/>
            <a:ext cx="173373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Pointer 2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B5ED-009B-D440-ABA9-E5E43CC3A793}"/>
              </a:ext>
            </a:extLst>
          </p:cNvPr>
          <p:cNvSpPr txBox="1"/>
          <p:nvPr/>
        </p:nvSpPr>
        <p:spPr>
          <a:xfrm>
            <a:off x="837786" y="252413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sp>
        <p:nvSpPr>
          <p:cNvPr id="26" name="textruta 32">
            <a:extLst>
              <a:ext uri="{FF2B5EF4-FFF2-40B4-BE49-F238E27FC236}">
                <a16:creationId xmlns:a16="http://schemas.microsoft.com/office/drawing/2014/main" id="{901253A1-8C4B-9849-8FE0-53E26B408969}"/>
              </a:ext>
            </a:extLst>
          </p:cNvPr>
          <p:cNvSpPr txBox="1"/>
          <p:nvPr/>
        </p:nvSpPr>
        <p:spPr>
          <a:xfrm>
            <a:off x="1302585" y="3293311"/>
            <a:ext cx="173373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Pointer 2</a:t>
            </a:r>
          </a:p>
        </p:txBody>
      </p:sp>
      <p:sp>
        <p:nvSpPr>
          <p:cNvPr id="41" name="textruta 32">
            <a:extLst>
              <a:ext uri="{FF2B5EF4-FFF2-40B4-BE49-F238E27FC236}">
                <a16:creationId xmlns:a16="http://schemas.microsoft.com/office/drawing/2014/main" id="{C682CAF0-BB26-F641-8949-E0693AE9F438}"/>
              </a:ext>
            </a:extLst>
          </p:cNvPr>
          <p:cNvSpPr txBox="1"/>
          <p:nvPr/>
        </p:nvSpPr>
        <p:spPr>
          <a:xfrm>
            <a:off x="1302585" y="2923086"/>
            <a:ext cx="17337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 err="1"/>
              <a:t>ToS</a:t>
            </a:r>
            <a:r>
              <a:rPr lang="en-GB" dirty="0"/>
              <a:t> in waiting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010CA8-5193-BC4D-95B6-DA37CCF1382B}"/>
              </a:ext>
            </a:extLst>
          </p:cNvPr>
          <p:cNvSpPr txBox="1"/>
          <p:nvPr/>
        </p:nvSpPr>
        <p:spPr>
          <a:xfrm>
            <a:off x="5890748" y="1720840"/>
            <a:ext cx="5463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Pointer groups can include pointers to objects in common with other pointer groups and unique pointers.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EAA9DE-5536-0B4F-B05E-67F980A2AE1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036315" y="2736503"/>
            <a:ext cx="1071927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A036F7-A88C-B047-ACB9-D523BD18F3E5}"/>
              </a:ext>
            </a:extLst>
          </p:cNvPr>
          <p:cNvCxnSpPr>
            <a:cxnSpLocks/>
          </p:cNvCxnSpPr>
          <p:nvPr/>
        </p:nvCxnSpPr>
        <p:spPr>
          <a:xfrm>
            <a:off x="4083529" y="2736503"/>
            <a:ext cx="0" cy="2414894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2FB5B5-AE9D-7149-AB6B-8EB12FDD887C}"/>
              </a:ext>
            </a:extLst>
          </p:cNvPr>
          <p:cNvCxnSpPr>
            <a:cxnSpLocks/>
          </p:cNvCxnSpPr>
          <p:nvPr/>
        </p:nvCxnSpPr>
        <p:spPr>
          <a:xfrm flipH="1">
            <a:off x="1853514" y="5146411"/>
            <a:ext cx="2230015" cy="4986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EDAEE7-7C55-A445-A379-8F7A8EFC44DD}"/>
              </a:ext>
            </a:extLst>
          </p:cNvPr>
          <p:cNvSpPr txBox="1"/>
          <p:nvPr/>
        </p:nvSpPr>
        <p:spPr>
          <a:xfrm>
            <a:off x="837013" y="329948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0A77F1-336C-2C49-BEF4-F1EDB82ED99D}"/>
              </a:ext>
            </a:extLst>
          </p:cNvPr>
          <p:cNvCxnSpPr>
            <a:cxnSpLocks/>
          </p:cNvCxnSpPr>
          <p:nvPr/>
        </p:nvCxnSpPr>
        <p:spPr>
          <a:xfrm>
            <a:off x="3036315" y="3463042"/>
            <a:ext cx="1071927" cy="0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E8591D-A0A5-DB40-8AF9-9F7963C1B245}"/>
              </a:ext>
            </a:extLst>
          </p:cNvPr>
          <p:cNvCxnSpPr>
            <a:stCxn id="11" idx="3"/>
          </p:cNvCxnSpPr>
          <p:nvPr/>
        </p:nvCxnSpPr>
        <p:spPr>
          <a:xfrm>
            <a:off x="3036315" y="3830218"/>
            <a:ext cx="165925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779C41-CA37-BD44-82A6-10981A42B0FD}"/>
              </a:ext>
            </a:extLst>
          </p:cNvPr>
          <p:cNvCxnSpPr/>
          <p:nvPr/>
        </p:nvCxnSpPr>
        <p:spPr>
          <a:xfrm>
            <a:off x="4695568" y="3830218"/>
            <a:ext cx="0" cy="161911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15FE2B-C879-814F-8704-C1B8BC84FB67}"/>
              </a:ext>
            </a:extLst>
          </p:cNvPr>
          <p:cNvCxnSpPr/>
          <p:nvPr/>
        </p:nvCxnSpPr>
        <p:spPr>
          <a:xfrm flipH="1">
            <a:off x="2316177" y="5449330"/>
            <a:ext cx="237939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0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WIP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86492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699D-7AE3-F34A-8D4D-1AFBED96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Disposition of Ancillary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665C-8586-2A45-AEB2-7085D41E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Ancillary data needs to be removed before the payload is passed out of the MPLS domain.</a:t>
            </a:r>
          </a:p>
          <a:p>
            <a:r>
              <a:rPr lang="en-US" dirty="0"/>
              <a:t>This can be a lot more complicated that just dispose of n bytes.</a:t>
            </a:r>
          </a:p>
          <a:p>
            <a:r>
              <a:rPr lang="en-US" dirty="0"/>
              <a:t>Some methods:</a:t>
            </a:r>
          </a:p>
          <a:p>
            <a:pPr lvl="1"/>
            <a:r>
              <a:rPr lang="en-US" dirty="0"/>
              <a:t>FEC of </a:t>
            </a:r>
            <a:r>
              <a:rPr lang="en-US" dirty="0" err="1"/>
              <a:t>BoS</a:t>
            </a:r>
            <a:r>
              <a:rPr lang="en-US" dirty="0"/>
              <a:t> LSE (as in PW or MPLS VPN)</a:t>
            </a:r>
          </a:p>
          <a:p>
            <a:pPr lvl="1"/>
            <a:r>
              <a:rPr lang="en-US" dirty="0"/>
              <a:t>SPL at </a:t>
            </a:r>
            <a:r>
              <a:rPr lang="en-US" dirty="0" err="1"/>
              <a:t>BoS</a:t>
            </a:r>
            <a:endParaRPr lang="en-US" dirty="0"/>
          </a:p>
          <a:p>
            <a:pPr lvl="1"/>
            <a:r>
              <a:rPr lang="en-US" dirty="0" err="1"/>
              <a:t>BoS</a:t>
            </a:r>
            <a:r>
              <a:rPr lang="en-US" dirty="0"/>
              <a:t> LSE can point to ancillary data that describes the disposition. This is a powerful approach.</a:t>
            </a:r>
          </a:p>
        </p:txBody>
      </p:sp>
    </p:spTree>
    <p:extLst>
      <p:ext uri="{BB962C8B-B14F-4D97-AF65-F5344CB8AC3E}">
        <p14:creationId xmlns:p14="http://schemas.microsoft.com/office/powerpoint/2010/main" val="141224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13F0-2675-1644-AC97-F1803826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 or Regular Label?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8959-BB5B-7242-9BF2-E9C9FA0A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SPLs are in short supply</a:t>
            </a:r>
          </a:p>
          <a:p>
            <a:r>
              <a:rPr lang="en-US" dirty="0"/>
              <a:t>ESPLs need twice the stack space</a:t>
            </a:r>
          </a:p>
          <a:p>
            <a:r>
              <a:rPr lang="en-US" dirty="0"/>
              <a:t>Could we use a regular label as a pointer label?</a:t>
            </a:r>
          </a:p>
          <a:p>
            <a:r>
              <a:rPr lang="en-US" dirty="0"/>
              <a:t>We are not talking global labels here we are talking of a </a:t>
            </a:r>
            <a:r>
              <a:rPr lang="en-US" sz="1200" dirty="0"/>
              <a:t>small</a:t>
            </a:r>
            <a:r>
              <a:rPr lang="en-US" dirty="0"/>
              <a:t> number of network wide agreed labels to be specially recognized by the forwarder.</a:t>
            </a:r>
          </a:p>
          <a:p>
            <a:r>
              <a:rPr lang="en-US" dirty="0"/>
              <a:t>We do not need a common label block in the normal sense (as needed by SR) since these labels will not appear in the FIB.</a:t>
            </a:r>
          </a:p>
          <a:p>
            <a:r>
              <a:rPr lang="en-US" dirty="0"/>
              <a:t>We will have to modify the label manager in LSRs that could have these labels in the FIB to exclude these labels. That is work but should not be “hard”.</a:t>
            </a:r>
          </a:p>
          <a:p>
            <a:r>
              <a:rPr lang="en-US" dirty="0"/>
              <a:t>Applicable to pointers and other types of indicator label.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1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935A-6C37-6F45-9B2C-3B4425DD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Ancillary vs Auxiliary vs Metadata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4F21-883E-4E40-A4F2-72095849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Metadata(sic): data whose purpose is to describe and give information about other data.</a:t>
            </a:r>
          </a:p>
          <a:p>
            <a:pPr lvl="1"/>
            <a:r>
              <a:rPr lang="en-GB" dirty="0"/>
              <a:t>Not really what is happening</a:t>
            </a:r>
            <a:endParaRPr lang="en-US" dirty="0"/>
          </a:p>
          <a:p>
            <a:r>
              <a:rPr lang="en-GB" dirty="0"/>
              <a:t>Auxiliary: Helpful, assistant, affording aid, rendering assistance, giving support or succour(sic). </a:t>
            </a:r>
          </a:p>
          <a:p>
            <a:pPr lvl="1"/>
            <a:r>
              <a:rPr lang="en-GB" dirty="0"/>
              <a:t>Sounds better suited to our use of the data</a:t>
            </a:r>
          </a:p>
          <a:p>
            <a:r>
              <a:rPr lang="en-GB" dirty="0"/>
              <a:t>Ancillary: Designating activities and services that provide </a:t>
            </a:r>
            <a:r>
              <a:rPr lang="en-GB" dirty="0">
                <a:solidFill>
                  <a:srgbClr val="FF0000"/>
                </a:solidFill>
              </a:rPr>
              <a:t>essential</a:t>
            </a:r>
            <a:r>
              <a:rPr lang="en-GB" dirty="0"/>
              <a:t> support to the functioning of a central service or industry</a:t>
            </a:r>
          </a:p>
          <a:p>
            <a:pPr lvl="1"/>
            <a:r>
              <a:rPr lang="en-GB" dirty="0"/>
              <a:t>Sounds like we are doing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20BC0-65E7-FA48-AC33-BD6C1784515E}"/>
              </a:ext>
            </a:extLst>
          </p:cNvPr>
          <p:cNvSpPr txBox="1"/>
          <p:nvPr/>
        </p:nvSpPr>
        <p:spPr>
          <a:xfrm>
            <a:off x="1053548" y="5887696"/>
            <a:ext cx="351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Oxford English Dictionary</a:t>
            </a:r>
          </a:p>
        </p:txBody>
      </p:sp>
    </p:spTree>
    <p:extLst>
      <p:ext uri="{BB962C8B-B14F-4D97-AF65-F5344CB8AC3E}">
        <p14:creationId xmlns:p14="http://schemas.microsoft.com/office/powerpoint/2010/main" val="378004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8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/ Motivation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4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2C12-FF2A-6F47-B9C2-6151747C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7657-9F00-D24F-B014-429CCFFC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Certain use cases benefit from ancillary data processed/accessed as part of a forwarding decision</a:t>
            </a:r>
            <a:endParaRPr lang="en-US" dirty="0"/>
          </a:p>
          <a:p>
            <a:r>
              <a:rPr lang="en-US" dirty="0"/>
              <a:t>Problem : How to add information to MPLS packets in a way that is:</a:t>
            </a:r>
          </a:p>
          <a:p>
            <a:pPr lvl="1"/>
            <a:r>
              <a:rPr lang="en-US" dirty="0"/>
              <a:t>Suitable for efficient high speed forwarding.</a:t>
            </a:r>
          </a:p>
          <a:p>
            <a:pPr lvl="1"/>
            <a:r>
              <a:rPr lang="en-US" dirty="0"/>
              <a:t>Easy for the more modern existing </a:t>
            </a:r>
            <a:r>
              <a:rPr lang="en-US" dirty="0" err="1"/>
              <a:t>hw</a:t>
            </a:r>
            <a:r>
              <a:rPr lang="en-US" dirty="0"/>
              <a:t> to add the feature.</a:t>
            </a:r>
          </a:p>
          <a:p>
            <a:pPr lvl="1"/>
            <a:r>
              <a:rPr lang="en-US" dirty="0"/>
              <a:t>Backwards compatible in terms of basic forwarding with legacy </a:t>
            </a:r>
            <a:r>
              <a:rPr lang="en-US" dirty="0" err="1"/>
              <a:t>hw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05A4-5350-1B4B-9915-F3443D54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Proposed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0466-87AE-2747-8A96-21D2F8C7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400" dirty="0"/>
              <a:t>The approaches that have been proposed so far* rely on the forwarder:</a:t>
            </a:r>
          </a:p>
          <a:p>
            <a:pPr lvl="1"/>
            <a:r>
              <a:rPr lang="en-US" dirty="0"/>
              <a:t>Finding out if the there is applicable ancillary data below </a:t>
            </a:r>
            <a:r>
              <a:rPr lang="en-US" dirty="0" err="1"/>
              <a:t>BoS</a:t>
            </a:r>
            <a:endParaRPr lang="en-US" dirty="0"/>
          </a:p>
          <a:p>
            <a:pPr lvl="1"/>
            <a:r>
              <a:rPr lang="en-US" dirty="0"/>
              <a:t>Deducing which of the ancillary data applies to this hop</a:t>
            </a:r>
          </a:p>
          <a:p>
            <a:r>
              <a:rPr lang="en-US" sz="2400" dirty="0"/>
              <a:t>Some methods make it easier to deduce if there is data, but not where the data is.</a:t>
            </a:r>
          </a:p>
          <a:p>
            <a:r>
              <a:rPr lang="en-US" sz="2400" dirty="0"/>
              <a:t>None of the proposed methods deal well with case of ancillary data that is different at different hops.</a:t>
            </a:r>
          </a:p>
          <a:p>
            <a:r>
              <a:rPr lang="en-US" sz="2400" dirty="0"/>
              <a:t>This approach builds on the observation in </a:t>
            </a:r>
            <a:r>
              <a:rPr lang="en-GB" sz="2400" dirty="0"/>
              <a:t>draft-kompella-mpls-mspl4fa that if an LSE is not </a:t>
            </a:r>
            <a:r>
              <a:rPr lang="en-GB" sz="2400" dirty="0" err="1"/>
              <a:t>ToS</a:t>
            </a:r>
            <a:r>
              <a:rPr lang="en-GB" sz="2400" dirty="0"/>
              <a:t> the TC and TTL bits are not used.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AB97-D519-F545-AFA8-1540E14D7B27}"/>
              </a:ext>
            </a:extLst>
          </p:cNvPr>
          <p:cNvSpPr txBox="1"/>
          <p:nvPr/>
        </p:nvSpPr>
        <p:spPr>
          <a:xfrm>
            <a:off x="407505" y="6068143"/>
            <a:ext cx="957138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2400" dirty="0"/>
              <a:t>* Except </a:t>
            </a:r>
            <a:r>
              <a:rPr lang="en-GB" sz="2400" dirty="0"/>
              <a:t>draft-stein-</a:t>
            </a:r>
            <a:r>
              <a:rPr lang="en-GB" sz="2400" dirty="0" err="1"/>
              <a:t>srtsn</a:t>
            </a:r>
            <a:r>
              <a:rPr lang="en-GB" sz="2400" dirty="0"/>
              <a:t> which puts the information in the stack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58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/ Vision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idea and possible extensions/variations</a:t>
            </a:r>
          </a:p>
        </p:txBody>
      </p:sp>
    </p:spTree>
    <p:extLst>
      <p:ext uri="{BB962C8B-B14F-4D97-AF65-F5344CB8AC3E}">
        <p14:creationId xmlns:p14="http://schemas.microsoft.com/office/powerpoint/2010/main" val="183371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A688-E3F1-F347-BACF-C5B6B1B3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4D0A-8C9D-594F-96F0-78F4FE6505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the “spare” non-</a:t>
            </a:r>
            <a:r>
              <a:rPr lang="en-US" dirty="0" err="1"/>
              <a:t>ToS</a:t>
            </a:r>
            <a:r>
              <a:rPr lang="en-US" dirty="0"/>
              <a:t> fields as a pointer to the ancillary data applicable at this hop.</a:t>
            </a:r>
          </a:p>
          <a:p>
            <a:r>
              <a:rPr lang="en-US" dirty="0"/>
              <a:t>Semantic: “Process as described by L1, using the information pointed to by L2”</a:t>
            </a:r>
          </a:p>
          <a:p>
            <a:r>
              <a:rPr lang="en-US" dirty="0"/>
              <a:t>Forwards normally when L2 not a pointer or when LSR does not understand the pointer mechanism</a:t>
            </a:r>
          </a:p>
        </p:txBody>
      </p:sp>
      <p:sp>
        <p:nvSpPr>
          <p:cNvPr id="5" name="textruta 32">
            <a:extLst>
              <a:ext uri="{FF2B5EF4-FFF2-40B4-BE49-F238E27FC236}">
                <a16:creationId xmlns:a16="http://schemas.microsoft.com/office/drawing/2014/main" id="{659F1C20-C3E7-374C-8641-A33DC436D74E}"/>
              </a:ext>
            </a:extLst>
          </p:cNvPr>
          <p:cNvSpPr txBox="1"/>
          <p:nvPr/>
        </p:nvSpPr>
        <p:spPr>
          <a:xfrm>
            <a:off x="7768168" y="1789855"/>
            <a:ext cx="17337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ToS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9FDEC-FFEA-0E4E-908C-E5B3838C7AA0}"/>
              </a:ext>
            </a:extLst>
          </p:cNvPr>
          <p:cNvSpPr txBox="1"/>
          <p:nvPr/>
        </p:nvSpPr>
        <p:spPr>
          <a:xfrm>
            <a:off x="7295321" y="178985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7" name="textruta 32">
            <a:extLst>
              <a:ext uri="{FF2B5EF4-FFF2-40B4-BE49-F238E27FC236}">
                <a16:creationId xmlns:a16="http://schemas.microsoft.com/office/drawing/2014/main" id="{A3AC47D5-0325-FF49-B22C-FF0FC7EF42E4}"/>
              </a:ext>
            </a:extLst>
          </p:cNvPr>
          <p:cNvSpPr txBox="1"/>
          <p:nvPr/>
        </p:nvSpPr>
        <p:spPr>
          <a:xfrm>
            <a:off x="7768168" y="2159187"/>
            <a:ext cx="173373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Pointer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965DA-B7C4-0D48-B6B2-8516F25EB41B}"/>
              </a:ext>
            </a:extLst>
          </p:cNvPr>
          <p:cNvSpPr txBox="1"/>
          <p:nvPr/>
        </p:nvSpPr>
        <p:spPr>
          <a:xfrm>
            <a:off x="7295321" y="215918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9" name="textruta 32">
            <a:extLst>
              <a:ext uri="{FF2B5EF4-FFF2-40B4-BE49-F238E27FC236}">
                <a16:creationId xmlns:a16="http://schemas.microsoft.com/office/drawing/2014/main" id="{E827F443-9415-D942-8677-A4CF6A8656A5}"/>
              </a:ext>
            </a:extLst>
          </p:cNvPr>
          <p:cNvSpPr txBox="1"/>
          <p:nvPr/>
        </p:nvSpPr>
        <p:spPr>
          <a:xfrm>
            <a:off x="7768168" y="2528519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</p:txBody>
      </p:sp>
      <p:sp>
        <p:nvSpPr>
          <p:cNvPr id="11" name="textruta 32">
            <a:extLst>
              <a:ext uri="{FF2B5EF4-FFF2-40B4-BE49-F238E27FC236}">
                <a16:creationId xmlns:a16="http://schemas.microsoft.com/office/drawing/2014/main" id="{1715C830-6C66-9A4B-BEA7-BE349E34C390}"/>
              </a:ext>
            </a:extLst>
          </p:cNvPr>
          <p:cNvSpPr txBox="1"/>
          <p:nvPr/>
        </p:nvSpPr>
        <p:spPr>
          <a:xfrm>
            <a:off x="7768168" y="2900247"/>
            <a:ext cx="173373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BoS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87E33-46DD-6C47-8B03-60AF375E353D}"/>
              </a:ext>
            </a:extLst>
          </p:cNvPr>
          <p:cNvSpPr txBox="1"/>
          <p:nvPr/>
        </p:nvSpPr>
        <p:spPr>
          <a:xfrm>
            <a:off x="7295321" y="290024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Ln</a:t>
            </a:r>
          </a:p>
        </p:txBody>
      </p:sp>
      <p:sp>
        <p:nvSpPr>
          <p:cNvPr id="13" name="textruta 32">
            <a:extLst>
              <a:ext uri="{FF2B5EF4-FFF2-40B4-BE49-F238E27FC236}">
                <a16:creationId xmlns:a16="http://schemas.microsoft.com/office/drawing/2014/main" id="{90247027-9491-254F-9893-8E4CFC5EAFA9}"/>
              </a:ext>
            </a:extLst>
          </p:cNvPr>
          <p:cNvSpPr txBox="1"/>
          <p:nvPr/>
        </p:nvSpPr>
        <p:spPr>
          <a:xfrm>
            <a:off x="7768168" y="3267183"/>
            <a:ext cx="1733730" cy="1754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Ancillary</a:t>
            </a:r>
            <a:r>
              <a:rPr lang="sv-SE" dirty="0"/>
              <a:t> Data</a:t>
            </a:r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sv-SE" dirty="0"/>
          </a:p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A7B0D5-0156-E449-8A75-CA17ED878B81}"/>
              </a:ext>
            </a:extLst>
          </p:cNvPr>
          <p:cNvCxnSpPr>
            <a:stCxn id="7" idx="3"/>
          </p:cNvCxnSpPr>
          <p:nvPr/>
        </p:nvCxnSpPr>
        <p:spPr>
          <a:xfrm>
            <a:off x="9501898" y="2343853"/>
            <a:ext cx="531788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5655C0-9B85-7547-8CDF-3C37B211FCD0}"/>
              </a:ext>
            </a:extLst>
          </p:cNvPr>
          <p:cNvCxnSpPr/>
          <p:nvPr/>
        </p:nvCxnSpPr>
        <p:spPr>
          <a:xfrm>
            <a:off x="10008973" y="2343853"/>
            <a:ext cx="0" cy="165744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7748CC-BBE1-344D-BD55-4BE73E561D80}"/>
              </a:ext>
            </a:extLst>
          </p:cNvPr>
          <p:cNvCxnSpPr/>
          <p:nvPr/>
        </p:nvCxnSpPr>
        <p:spPr>
          <a:xfrm flipH="1">
            <a:off x="8798011" y="4001294"/>
            <a:ext cx="123567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8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AA534C-7E89-9A43-8F77-4EAB3151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BCCE1-8AC5-1C4A-9D30-0231836C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find the ancillary data without reading the whole of the stack</a:t>
            </a:r>
          </a:p>
          <a:p>
            <a:pPr lvl="1"/>
            <a:r>
              <a:rPr lang="en-US" dirty="0"/>
              <a:t>Speculative processing can be expensive</a:t>
            </a:r>
          </a:p>
          <a:p>
            <a:r>
              <a:rPr lang="en-US" dirty="0"/>
              <a:t>Ability to specify which ancillary data is applicable applicable  to which forwarding label</a:t>
            </a:r>
          </a:p>
          <a:p>
            <a:r>
              <a:rPr lang="en-US" dirty="0"/>
              <a:t>Simplifies packet parser as no deduction or discursion needed</a:t>
            </a:r>
          </a:p>
          <a:p>
            <a:r>
              <a:rPr lang="en-US" dirty="0"/>
              <a:t>Inherently general and extensible.</a:t>
            </a:r>
          </a:p>
        </p:txBody>
      </p:sp>
    </p:spTree>
    <p:extLst>
      <p:ext uri="{BB962C8B-B14F-4D97-AF65-F5344CB8AC3E}">
        <p14:creationId xmlns:p14="http://schemas.microsoft.com/office/powerpoint/2010/main" val="400787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AA97-BF6E-344A-B38D-870A3174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Purpose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4642-F65A-174A-9B78-2DE6CB10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pointer will an SPL of some sort.</a:t>
            </a:r>
          </a:p>
          <a:p>
            <a:r>
              <a:rPr lang="en-US" dirty="0"/>
              <a:t>Could make </a:t>
            </a:r>
            <a:r>
              <a:rPr lang="en-US" dirty="0" err="1"/>
              <a:t>ToS</a:t>
            </a:r>
            <a:r>
              <a:rPr lang="en-US" dirty="0"/>
              <a:t> indicate pointer follows, BUT that means </a:t>
            </a:r>
          </a:p>
          <a:p>
            <a:pPr lvl="1"/>
            <a:r>
              <a:rPr lang="en-US" dirty="0"/>
              <a:t>We need to change the FEC of the </a:t>
            </a:r>
            <a:r>
              <a:rPr lang="en-US" dirty="0" err="1"/>
              <a:t>ToS</a:t>
            </a:r>
            <a:r>
              <a:rPr lang="en-US" dirty="0"/>
              <a:t> label</a:t>
            </a:r>
          </a:p>
          <a:p>
            <a:pPr lvl="1"/>
            <a:r>
              <a:rPr lang="en-US" dirty="0"/>
              <a:t>We no longer have legacy compatibility</a:t>
            </a:r>
          </a:p>
          <a:p>
            <a:pPr lvl="1"/>
            <a:r>
              <a:rPr lang="en-US" dirty="0"/>
              <a:t>We will need more labels in the global label table.</a:t>
            </a:r>
          </a:p>
          <a:p>
            <a:pPr lvl="2"/>
            <a:r>
              <a:rPr lang="en-US" dirty="0"/>
              <a:t>Increased cost of distribution and management</a:t>
            </a:r>
          </a:p>
          <a:p>
            <a:pPr lvl="2"/>
            <a:r>
              <a:rPr lang="en-US" dirty="0"/>
              <a:t>Some LSRs (particularly PE LSRs) are already saturating the global label table.</a:t>
            </a:r>
          </a:p>
          <a:p>
            <a:r>
              <a:rPr lang="en-US" dirty="0"/>
              <a:t>We investigate another approach later in draft.</a:t>
            </a:r>
          </a:p>
        </p:txBody>
      </p:sp>
    </p:spTree>
    <p:extLst>
      <p:ext uri="{BB962C8B-B14F-4D97-AF65-F5344CB8AC3E}">
        <p14:creationId xmlns:p14="http://schemas.microsoft.com/office/powerpoint/2010/main" val="90279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49C2-4D7D-9B41-B617-211F70FF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16F97-FE81-9343-A65A-D24EBF23F785}"/>
              </a:ext>
            </a:extLst>
          </p:cNvPr>
          <p:cNvSpPr/>
          <p:nvPr/>
        </p:nvSpPr>
        <p:spPr>
          <a:xfrm>
            <a:off x="980302" y="2084855"/>
            <a:ext cx="10231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 0                   1                   2                   3 </a:t>
            </a:r>
          </a:p>
          <a:p>
            <a:r>
              <a:rPr lang="en-GB" dirty="0">
                <a:latin typeface="Courier" pitchFamily="2" charset="0"/>
              </a:rPr>
              <a:t> 0 1 2 3 4 5 6 7 8 9 0 1 2 3 4 5 6 7 8 9 0 1 2 3 4 5 6 7 8 9 0 1 </a:t>
            </a:r>
          </a:p>
          <a:p>
            <a:r>
              <a:rPr lang="en-GB" dirty="0">
                <a:latin typeface="Courier" pitchFamily="2" charset="0"/>
              </a:rPr>
              <a:t>+-+-+-+-+-+-+-+-+-+-+-+-+-+-+-+-+-+-+-+-+-+-+-+-+-+-+-+-+-+-+-+-+</a:t>
            </a:r>
          </a:p>
          <a:p>
            <a:r>
              <a:rPr lang="en-GB" dirty="0">
                <a:latin typeface="Courier" pitchFamily="2" charset="0"/>
              </a:rPr>
              <a:t>|          Label                        | </a:t>
            </a:r>
            <a:r>
              <a:rPr lang="en-GB" dirty="0" err="1">
                <a:latin typeface="Courier" pitchFamily="2" charset="0"/>
              </a:rPr>
              <a:t>Flg</a:t>
            </a:r>
            <a:r>
              <a:rPr lang="en-GB" dirty="0">
                <a:latin typeface="Courier" pitchFamily="2" charset="0"/>
              </a:rPr>
              <a:t> |S|   Pointer     | </a:t>
            </a:r>
          </a:p>
          <a:p>
            <a:r>
              <a:rPr lang="en-GB" dirty="0">
                <a:latin typeface="Courier" pitchFamily="2" charset="0"/>
              </a:rPr>
              <a:t>+-+-+-+-+-+-+-+-+-+-+-+-+-+-+-+-+-+-+-+-+-+-+-+-+-+-+-+-+-+-+-+-+ </a:t>
            </a:r>
            <a:br>
              <a:rPr lang="en-GB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065A6-CE1D-0348-84E2-9B53E9F7DEC6}"/>
              </a:ext>
            </a:extLst>
          </p:cNvPr>
          <p:cNvSpPr txBox="1"/>
          <p:nvPr/>
        </p:nvSpPr>
        <p:spPr>
          <a:xfrm>
            <a:off x="1198605" y="4127157"/>
            <a:ext cx="298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(SPL) Triggers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D9148-1B21-5F46-B748-09BB44B49A3F}"/>
              </a:ext>
            </a:extLst>
          </p:cNvPr>
          <p:cNvSpPr txBox="1"/>
          <p:nvPr/>
        </p:nvSpPr>
        <p:spPr>
          <a:xfrm>
            <a:off x="8431427" y="4127157"/>
            <a:ext cx="20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to Anc.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60A26-E41E-C947-9FD7-60DF76A33A20}"/>
              </a:ext>
            </a:extLst>
          </p:cNvPr>
          <p:cNvSpPr txBox="1"/>
          <p:nvPr/>
        </p:nvSpPr>
        <p:spPr>
          <a:xfrm>
            <a:off x="5296929" y="5107459"/>
            <a:ext cx="371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Flags, e.g. octet pointer or LW pointer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8EFF03-1DCF-F447-A80B-FC54F8ADCBEC}"/>
              </a:ext>
            </a:extLst>
          </p:cNvPr>
          <p:cNvCxnSpPr>
            <a:stCxn id="5" idx="0"/>
          </p:cNvCxnSpPr>
          <p:nvPr/>
        </p:nvCxnSpPr>
        <p:spPr>
          <a:xfrm flipV="1">
            <a:off x="2689815" y="3200400"/>
            <a:ext cx="102812" cy="92675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7A308F-1F77-4447-9256-109175D7D5B3}"/>
              </a:ext>
            </a:extLst>
          </p:cNvPr>
          <p:cNvCxnSpPr/>
          <p:nvPr/>
        </p:nvCxnSpPr>
        <p:spPr>
          <a:xfrm flipH="1" flipV="1">
            <a:off x="8847438" y="3225114"/>
            <a:ext cx="308919" cy="10082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8AAC1B-D2C7-3246-81F8-EAD80FFB626E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043029" y="3317555"/>
            <a:ext cx="113704" cy="17899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5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1010</Words>
  <Application>Microsoft Macintosh PowerPoint</Application>
  <PresentationFormat>Widescreen</PresentationFormat>
  <Paragraphs>182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Use of an MPLS LSE as an Ancillary Data Pointer  draft-bryant-mpls-aux-data-pointer-00</vt:lpstr>
      <vt:lpstr>Background / Motivation</vt:lpstr>
      <vt:lpstr>Problem Statement</vt:lpstr>
      <vt:lpstr>Approaches Proposed So Far</vt:lpstr>
      <vt:lpstr>Concept / Vision</vt:lpstr>
      <vt:lpstr>Core Idea</vt:lpstr>
      <vt:lpstr>Advantages</vt:lpstr>
      <vt:lpstr>Special Purpose Label</vt:lpstr>
      <vt:lpstr>Pointer LSE</vt:lpstr>
      <vt:lpstr>Single Pointer From Multiple LSEs</vt:lpstr>
      <vt:lpstr>A More Efficient Approach</vt:lpstr>
      <vt:lpstr>Multiple Pointers</vt:lpstr>
      <vt:lpstr>Multiple Pointers cont</vt:lpstr>
      <vt:lpstr>Details</vt:lpstr>
      <vt:lpstr>Disposition of Ancillary Data</vt:lpstr>
      <vt:lpstr>SPL or Regular Label?</vt:lpstr>
      <vt:lpstr>Ancillary vs Auxiliary vs Metadata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 Bryant</dc:creator>
  <cp:lastModifiedBy>Stewart Bryant</cp:lastModifiedBy>
  <cp:revision>18</cp:revision>
  <dcterms:created xsi:type="dcterms:W3CDTF">2021-05-19T12:45:05Z</dcterms:created>
  <dcterms:modified xsi:type="dcterms:W3CDTF">2021-05-20T14:28:39Z</dcterms:modified>
</cp:coreProperties>
</file>