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72" r:id="rId8"/>
    <p:sldId id="263" r:id="rId9"/>
    <p:sldId id="265" r:id="rId10"/>
    <p:sldId id="266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067E-BA7F-4DE6-AD5E-B07AAD70A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6DC97-316B-4BD1-A512-A1455F0A3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295A-8E32-446B-BD09-4458D3CD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EEE9-C395-4A00-90DD-9E078AE7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9C07-297E-4DDC-A264-A73BA4B1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3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2F32-9CAE-4FA0-92CD-DB9C01A1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D370A-C4DF-42BA-BAFB-5839060E8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B5F6-D005-4903-B7FA-6D3C3EB1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F7AA-9F33-4A26-B2AA-C274B044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C2A7-7354-404A-9CA6-1363920A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8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FB82E-9AB2-4C96-8FAE-6FDF60683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79BBE-4317-4032-B8D1-E1C4C0CED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D699-C44D-428B-86A0-0D2B091C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2E8A-8530-4267-86C6-DAC2FC51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E604-FC18-40B9-B7BD-5E52A4E5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0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AA33-67D9-40AB-B562-707B6BC9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9FEA-EFB1-4A20-A2AB-61BA4085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4219-0635-4383-A5B0-36E3D643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E0658-8DAD-488C-8B26-C37FEF7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730E-43D2-4286-8741-EC161FA0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2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B0CC-993F-4F9B-B454-F433BE71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D239-369A-4196-94AC-8DD3CA23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A2A3-3041-45DE-9EF2-5E6A3AFC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4F3E-387B-480A-A16A-AF4FA24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9A6E-84E0-44F9-AC28-CF537D92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50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C4C9-2A6C-4FB0-B65F-A389F865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865E-ABCF-4BE6-85A7-CBFF41596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E7F25-90D0-47BB-B43F-12DA3C5A7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4D32-1291-40F4-AC53-757A64DE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49831-C83F-4841-A40B-8D58B081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5D24-6F05-414E-BED7-7020D7B0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0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5904-12AB-4EDF-BA36-D93CD9CC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86B3-ABE2-470C-9350-206C0B16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3171F-4E58-4600-BC85-D850662E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38AA4-0A53-4998-AF0B-39496CB97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175B1-E2E3-4A92-B337-DE5EE76D9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015AD-BF78-48FA-B1F9-BAE50AEF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09613-D361-4DDA-BE26-CCD794CB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979B5-E0C8-4727-A48B-AAFAEAF3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E6E8-B616-4FFB-8435-E5BF76D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9EEC2-714D-4AE6-B1B8-39F36B38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8BDB8-C576-439A-86EF-3F592CC8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2AE89-1E7A-4CF6-9FF2-A5E5FAC7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6637D-F3D9-4C82-98E4-2A366744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5E3FE-5B77-4F1C-97A2-E1F09A72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911C-E551-4C18-B89C-C0A2892B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54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7AB0-D0D7-4BEE-BD26-4093ABD6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8A50-A9A5-4C3A-A806-6DC6A922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3A3F8-BDCA-4C20-8041-5E97868B9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1B806-7EDF-4562-BD25-3FE97141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69342-04AF-4094-A16B-25AB4D01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7EA0E-8119-47AF-B58C-122548C9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6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EC4B-E632-4513-AEEF-D16405B4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538A0-A31F-4E5C-9063-1A5C72F14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ADC9B-8271-4464-80E9-6EA4BC990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18C6-7FBD-46CB-9399-137E6DC9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C6BE-C3EE-42CC-AD92-2E63F78B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34DFC-9F98-4BCD-ABA7-274F2823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54C98-355F-420A-B369-28ECE34E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E83FE-4126-4B3B-88B4-A5CE0182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627D-D499-471E-84C6-2098E740C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80E9-2016-41D1-8458-E9A9B992660D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8F0C-9B74-44B5-B340-38B3FA4A1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1CCF-D34E-437D-A49A-51C1A5234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8A7A-186D-47CD-A19D-4819F076F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10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6C5F-F084-413E-92EB-771B10186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15800" cy="2387600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sz="5300" b="1" dirty="0"/>
              <a:t>Preferred Path Loop-Free Alternate (</a:t>
            </a:r>
            <a:r>
              <a:rPr lang="en-GB" sz="5300" b="1" dirty="0" err="1"/>
              <a:t>pLFA</a:t>
            </a:r>
            <a:r>
              <a:rPr lang="en-GB" sz="5300" b="1" dirty="0"/>
              <a:t>)</a:t>
            </a:r>
            <a:br>
              <a:rPr lang="en-GB" sz="5300" b="1" dirty="0"/>
            </a:br>
            <a:r>
              <a:rPr lang="en-GB" sz="5300" b="1" dirty="0"/>
              <a:t>IETF 105</a:t>
            </a:r>
            <a:br>
              <a:rPr lang="en-GB" b="1" dirty="0"/>
            </a:br>
            <a:r>
              <a:rPr lang="en-GB" sz="4400" dirty="0"/>
              <a:t>draft-bryant-rtgwg-plfa-00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9D480-D1C7-470E-8563-0AEBE5EB1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3602038"/>
            <a:ext cx="9334500" cy="2608262"/>
          </a:xfrm>
        </p:spPr>
        <p:txBody>
          <a:bodyPr>
            <a:noAutofit/>
          </a:bodyPr>
          <a:lstStyle/>
          <a:p>
            <a:r>
              <a:rPr lang="en-GB" sz="2800" dirty="0"/>
              <a:t>stewart.bryant@gmail.com</a:t>
            </a:r>
          </a:p>
          <a:p>
            <a:r>
              <a:rPr lang="en-GB" sz="2800" dirty="0"/>
              <a:t>Uma Chunduri (uchundur@futurewei.com)</a:t>
            </a:r>
          </a:p>
          <a:p>
            <a:r>
              <a:rPr lang="en-GB" sz="2800" dirty="0"/>
              <a:t>Toerless Eckert (tte+ietf@cs.fau.de) </a:t>
            </a:r>
          </a:p>
          <a:p>
            <a:r>
              <a:rPr lang="en-GB" sz="2800" dirty="0" err="1"/>
              <a:t>Futurewei</a:t>
            </a:r>
            <a:r>
              <a:rPr lang="en-GB" sz="2800" dirty="0"/>
              <a:t> Technologies Inc</a:t>
            </a:r>
          </a:p>
        </p:txBody>
      </p:sp>
    </p:spTree>
    <p:extLst>
      <p:ext uri="{BB962C8B-B14F-4D97-AF65-F5344CB8AC3E}">
        <p14:creationId xmlns:p14="http://schemas.microsoft.com/office/powerpoint/2010/main" val="9870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A86B-318C-45EA-B5CC-DFA030B5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Centralized and Decentralized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E84C-1A84-42A6-8ED4-B3CD9B27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pLFA</a:t>
            </a:r>
            <a:r>
              <a:rPr lang="en-GB" dirty="0"/>
              <a:t> can support both centralized and decentralized computation of the repair path.</a:t>
            </a:r>
          </a:p>
          <a:p>
            <a:r>
              <a:rPr lang="en-GB" dirty="0"/>
              <a:t>Any node can inject the PPR path either:</a:t>
            </a:r>
          </a:p>
          <a:p>
            <a:pPr lvl="1"/>
            <a:r>
              <a:rPr lang="en-GB" dirty="0"/>
              <a:t>For itself as the PLR calculating its own repair paths</a:t>
            </a:r>
          </a:p>
          <a:p>
            <a:pPr lvl="1"/>
            <a:r>
              <a:rPr lang="en-GB" dirty="0"/>
              <a:t>On behalf of an SDN controller managing the repair paths</a:t>
            </a:r>
          </a:p>
          <a:p>
            <a:r>
              <a:rPr lang="en-GB" dirty="0"/>
              <a:t>Multiple nodes can inject the repair for redundancy and the duplicate will be eliminated by the IGP flooding process.</a:t>
            </a:r>
          </a:p>
          <a:p>
            <a:r>
              <a:rPr lang="en-GB" dirty="0"/>
              <a:t>With centralized computation *any* algorithm can be used to compute *any* path or graph  -  e.g. bespoke dis-joint path or lossless or low path.</a:t>
            </a:r>
          </a:p>
          <a:p>
            <a:r>
              <a:rPr lang="en-GB" dirty="0" err="1"/>
              <a:t>pLFA</a:t>
            </a:r>
            <a:r>
              <a:rPr lang="en-GB" dirty="0"/>
              <a:t> is independent of any other FRR approach and may be run concurrently with it.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15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EA50-5D18-42E8-9EB4-4F531AAF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Data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2489-5366-4A91-A816-A451CD9A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pLFA</a:t>
            </a:r>
            <a:r>
              <a:rPr lang="en-GB" dirty="0"/>
              <a:t> is applicable to multiple data-planes:</a:t>
            </a:r>
          </a:p>
          <a:p>
            <a:pPr lvl="1"/>
            <a:r>
              <a:rPr lang="en-GB" dirty="0"/>
              <a:t>MPLS</a:t>
            </a:r>
          </a:p>
          <a:p>
            <a:pPr lvl="1"/>
            <a:r>
              <a:rPr lang="en-GB" dirty="0"/>
              <a:t>MPLS-SR</a:t>
            </a:r>
          </a:p>
          <a:p>
            <a:pPr lvl="1"/>
            <a:r>
              <a:rPr lang="en-GB" dirty="0"/>
              <a:t>IPv6</a:t>
            </a:r>
          </a:p>
          <a:p>
            <a:pPr lvl="1"/>
            <a:r>
              <a:rPr lang="en-GB" dirty="0"/>
              <a:t>SRv6</a:t>
            </a:r>
          </a:p>
          <a:p>
            <a:pPr lvl="1"/>
            <a:r>
              <a:rPr lang="en-GB" dirty="0"/>
              <a:t>IPv4</a:t>
            </a:r>
          </a:p>
          <a:p>
            <a:pPr lvl="1"/>
            <a:r>
              <a:rPr lang="en-GB" dirty="0"/>
              <a:t>Ethernet</a:t>
            </a:r>
          </a:p>
          <a:p>
            <a:pPr lvl="1"/>
            <a:endParaRPr lang="en-GB" dirty="0"/>
          </a:p>
          <a:p>
            <a:r>
              <a:rPr lang="en-GB" dirty="0"/>
              <a:t>Indeed with any data plane in which the topology is known to an entity capable of computing the repair paths</a:t>
            </a:r>
          </a:p>
          <a:p>
            <a:r>
              <a:rPr lang="en-GB" dirty="0"/>
              <a:t>It requires no additional data plane services beyond encapsulating and decapsulating the packet at the PLR and the Repair Target.</a:t>
            </a:r>
          </a:p>
        </p:txBody>
      </p:sp>
    </p:spTree>
    <p:extLst>
      <p:ext uri="{BB962C8B-B14F-4D97-AF65-F5344CB8AC3E}">
        <p14:creationId xmlns:p14="http://schemas.microsoft.com/office/powerpoint/2010/main" val="292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D620-DBA4-4472-A207-65C8F25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6AA8-FEC1-46CE-AADC-21B5C585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Supports any data plane type.</a:t>
            </a:r>
          </a:p>
          <a:p>
            <a:r>
              <a:rPr lang="en-GB" dirty="0"/>
              <a:t>The control protocol is just the IGP in use.</a:t>
            </a:r>
          </a:p>
          <a:p>
            <a:r>
              <a:rPr lang="en-GB" dirty="0"/>
              <a:t>Any repair can be constructed with a single level of packet encapsulation with no need for midpoint identifiers.</a:t>
            </a:r>
          </a:p>
          <a:p>
            <a:r>
              <a:rPr lang="en-GB" dirty="0"/>
              <a:t>The repair can be constructed to conform to any required policy.</a:t>
            </a:r>
          </a:p>
          <a:p>
            <a:pPr lvl="1"/>
            <a:r>
              <a:rPr lang="en-GB" dirty="0"/>
              <a:t>Post convergence path</a:t>
            </a:r>
          </a:p>
          <a:p>
            <a:pPr lvl="1"/>
            <a:r>
              <a:rPr lang="en-GB" dirty="0"/>
              <a:t>TE path</a:t>
            </a:r>
          </a:p>
          <a:p>
            <a:pPr lvl="1"/>
            <a:r>
              <a:rPr lang="en-GB" dirty="0"/>
              <a:t>Policy of the repaired traffic</a:t>
            </a:r>
          </a:p>
          <a:p>
            <a:r>
              <a:rPr lang="en-GB" dirty="0"/>
              <a:t>Consistency and loop checking is easy.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4806-5863-4913-B838-1E59DF0E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 and in the next episode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7FC7-B04E-41F8-8246-7748E29C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lot to add in the next instalment</a:t>
            </a:r>
          </a:p>
          <a:p>
            <a:r>
              <a:rPr lang="en-GB" dirty="0"/>
              <a:t>There is some IPR, which we will declare as soon as we can.</a:t>
            </a:r>
          </a:p>
          <a:p>
            <a:r>
              <a:rPr lang="en-GB" dirty="0"/>
              <a:t>Finally: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1724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8BB24-5C4B-4E00-9666-2F512ED0E254}"/>
              </a:ext>
            </a:extLst>
          </p:cNvPr>
          <p:cNvCxnSpPr>
            <a:stCxn id="4" idx="3"/>
          </p:cNvCxnSpPr>
          <p:nvPr/>
        </p:nvCxnSpPr>
        <p:spPr>
          <a:xfrm>
            <a:off x="1444075" y="4886425"/>
            <a:ext cx="914400" cy="91440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4F3848-1E60-416C-B53D-1412836FDE7E}"/>
              </a:ext>
            </a:extLst>
          </p:cNvPr>
          <p:cNvCxnSpPr>
            <a:cxnSpLocks/>
          </p:cNvCxnSpPr>
          <p:nvPr/>
        </p:nvCxnSpPr>
        <p:spPr>
          <a:xfrm>
            <a:off x="1444075" y="4754880"/>
            <a:ext cx="120473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CBFFD8-92B7-4B4D-AA06-927E72337B4D}"/>
              </a:ext>
            </a:extLst>
          </p:cNvPr>
          <p:cNvCxnSpPr>
            <a:cxnSpLocks/>
          </p:cNvCxnSpPr>
          <p:nvPr/>
        </p:nvCxnSpPr>
        <p:spPr>
          <a:xfrm>
            <a:off x="3041869" y="4754880"/>
            <a:ext cx="120473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67BD16-EF85-493A-8491-9394FC742E8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358475" y="5148035"/>
            <a:ext cx="486866" cy="42111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98B4A1-AA1E-430A-ADE0-DCFE20BE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PPR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9736-B5BC-49A4-8325-C756DC3D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599"/>
            <a:ext cx="10515600" cy="23780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PPR provides a method of injecting paths into link-state IGPs. </a:t>
            </a:r>
          </a:p>
          <a:p>
            <a:r>
              <a:rPr lang="en-GB" dirty="0"/>
              <a:t>In the data plane the packet is mapped to its intended path by the PPR-ID. </a:t>
            </a:r>
          </a:p>
          <a:p>
            <a:r>
              <a:rPr lang="en-GB" dirty="0"/>
              <a:t>PPR-ID is a *single* identifier in the packet.</a:t>
            </a:r>
          </a:p>
          <a:p>
            <a:r>
              <a:rPr lang="en-GB" dirty="0"/>
              <a:t>The format of the PPR-ID is data-plane specific (IPv6 </a:t>
            </a:r>
            <a:r>
              <a:rPr lang="en-GB" dirty="0" err="1"/>
              <a:t>addr</a:t>
            </a:r>
            <a:r>
              <a:rPr lang="en-GB" dirty="0"/>
              <a:t>, IPv4 </a:t>
            </a:r>
            <a:r>
              <a:rPr lang="en-GB" dirty="0" err="1"/>
              <a:t>addr</a:t>
            </a:r>
            <a:r>
              <a:rPr lang="en-GB" dirty="0"/>
              <a:t>, MPLS label, MAC </a:t>
            </a:r>
            <a:r>
              <a:rPr lang="en-GB" dirty="0" err="1"/>
              <a:t>Addr</a:t>
            </a:r>
            <a:r>
              <a:rPr lang="en-GB" dirty="0"/>
              <a:t>).</a:t>
            </a:r>
          </a:p>
          <a:p>
            <a:r>
              <a:rPr lang="en-GB" dirty="0"/>
              <a:t>PPR Interop at IETF Hackathon July 2019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BFFF6-8744-444F-A736-0D24F6E32B03}"/>
              </a:ext>
            </a:extLst>
          </p:cNvPr>
          <p:cNvSpPr txBox="1"/>
          <p:nvPr/>
        </p:nvSpPr>
        <p:spPr>
          <a:xfrm>
            <a:off x="1051019" y="4624815"/>
            <a:ext cx="393056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8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089D9-855A-4CF0-891A-61A3B29EC9A4}"/>
              </a:ext>
            </a:extLst>
          </p:cNvPr>
          <p:cNvSpPr txBox="1"/>
          <p:nvPr/>
        </p:nvSpPr>
        <p:spPr>
          <a:xfrm>
            <a:off x="2648813" y="4624815"/>
            <a:ext cx="393056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CCE24-5F0F-44CE-829E-352277A8FF58}"/>
              </a:ext>
            </a:extLst>
          </p:cNvPr>
          <p:cNvSpPr txBox="1"/>
          <p:nvPr/>
        </p:nvSpPr>
        <p:spPr>
          <a:xfrm>
            <a:off x="2034674" y="5569150"/>
            <a:ext cx="393056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800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9ACE1-A2C6-46C2-894D-1CE2D26A1410}"/>
              </a:ext>
            </a:extLst>
          </p:cNvPr>
          <p:cNvSpPr txBox="1"/>
          <p:nvPr/>
        </p:nvSpPr>
        <p:spPr>
          <a:xfrm>
            <a:off x="4246607" y="4624815"/>
            <a:ext cx="405880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800" dirty="0"/>
              <a:t>D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AC61EA9-A3F5-4C44-A42F-D28223BA2BA2}"/>
              </a:ext>
            </a:extLst>
          </p:cNvPr>
          <p:cNvSpPr/>
          <p:nvPr/>
        </p:nvSpPr>
        <p:spPr>
          <a:xfrm>
            <a:off x="1155032" y="4844907"/>
            <a:ext cx="3099334" cy="1141406"/>
          </a:xfrm>
          <a:custGeom>
            <a:avLst/>
            <a:gdLst>
              <a:gd name="connsiteX0" fmla="*/ 0 w 3099334"/>
              <a:gd name="connsiteY0" fmla="*/ 198731 h 1141406"/>
              <a:gd name="connsiteX1" fmla="*/ 356134 w 3099334"/>
              <a:gd name="connsiteY1" fmla="*/ 1036129 h 1141406"/>
              <a:gd name="connsiteX2" fmla="*/ 1347536 w 3099334"/>
              <a:gd name="connsiteY2" fmla="*/ 1026504 h 1141406"/>
              <a:gd name="connsiteX3" fmla="*/ 1828800 w 3099334"/>
              <a:gd name="connsiteY3" fmla="*/ 102478 h 1141406"/>
              <a:gd name="connsiteX4" fmla="*/ 3099334 w 3099334"/>
              <a:gd name="connsiteY4" fmla="*/ 63977 h 114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9334" h="1141406">
                <a:moveTo>
                  <a:pt x="0" y="198731"/>
                </a:moveTo>
                <a:cubicBezTo>
                  <a:pt x="65772" y="548449"/>
                  <a:pt x="131545" y="898167"/>
                  <a:pt x="356134" y="1036129"/>
                </a:cubicBezTo>
                <a:cubicBezTo>
                  <a:pt x="580723" y="1174091"/>
                  <a:pt x="1102092" y="1182112"/>
                  <a:pt x="1347536" y="1026504"/>
                </a:cubicBezTo>
                <a:cubicBezTo>
                  <a:pt x="1592980" y="870896"/>
                  <a:pt x="1536834" y="262899"/>
                  <a:pt x="1828800" y="102478"/>
                </a:cubicBezTo>
                <a:cubicBezTo>
                  <a:pt x="2120766" y="-57943"/>
                  <a:pt x="2610050" y="3017"/>
                  <a:pt x="3099334" y="63977"/>
                </a:cubicBezTo>
              </a:path>
            </a:pathLst>
          </a:custGeom>
          <a:noFill/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3FB21-1D31-437A-9242-CA5AEAC454DA}"/>
              </a:ext>
            </a:extLst>
          </p:cNvPr>
          <p:cNvSpPr txBox="1"/>
          <p:nvPr/>
        </p:nvSpPr>
        <p:spPr>
          <a:xfrm>
            <a:off x="3542097" y="522651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PPR-ID=d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4916DF-6C2C-4AC9-BAE0-6640F534BE84}"/>
              </a:ext>
            </a:extLst>
          </p:cNvPr>
          <p:cNvGrpSpPr/>
          <p:nvPr/>
        </p:nvGrpSpPr>
        <p:grpSpPr>
          <a:xfrm>
            <a:off x="7528613" y="4148124"/>
            <a:ext cx="1497799" cy="1838189"/>
            <a:chOff x="8330678" y="4138682"/>
            <a:chExt cx="1920227" cy="18381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C3FECD-3464-4871-A851-114D27FE1207}"/>
                </a:ext>
              </a:extLst>
            </p:cNvPr>
            <p:cNvSpPr txBox="1"/>
            <p:nvPr/>
          </p:nvSpPr>
          <p:spPr>
            <a:xfrm>
              <a:off x="8332278" y="4138682"/>
              <a:ext cx="1918627" cy="369332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PPR-ID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334F59-4D13-462E-94AD-8BE44434C5C4}"/>
                </a:ext>
              </a:extLst>
            </p:cNvPr>
            <p:cNvSpPr txBox="1"/>
            <p:nvPr/>
          </p:nvSpPr>
          <p:spPr>
            <a:xfrm>
              <a:off x="8332277" y="4873227"/>
              <a:ext cx="1918627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ABCC8-9945-4136-B2C8-D60F49E72A2B}"/>
                </a:ext>
              </a:extLst>
            </p:cNvPr>
            <p:cNvSpPr txBox="1"/>
            <p:nvPr/>
          </p:nvSpPr>
          <p:spPr>
            <a:xfrm>
              <a:off x="8332278" y="5243381"/>
              <a:ext cx="1918627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5F764F-6093-45F5-9A11-49C0635CDBB6}"/>
                </a:ext>
              </a:extLst>
            </p:cNvPr>
            <p:cNvSpPr txBox="1"/>
            <p:nvPr/>
          </p:nvSpPr>
          <p:spPr>
            <a:xfrm>
              <a:off x="8332276" y="4499864"/>
              <a:ext cx="1918627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B650A9-FA59-4D45-A51A-8D7EAA8F7EC5}"/>
                </a:ext>
              </a:extLst>
            </p:cNvPr>
            <p:cNvSpPr txBox="1"/>
            <p:nvPr/>
          </p:nvSpPr>
          <p:spPr>
            <a:xfrm>
              <a:off x="8330678" y="5607539"/>
              <a:ext cx="1918627" cy="369332"/>
            </a:xfrm>
            <a:prstGeom prst="rect">
              <a:avLst/>
            </a:prstGeom>
            <a:solidFill>
              <a:srgbClr val="92D050"/>
            </a:solidFill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21AFF75-50BC-4AEB-B20C-FBCA832DC865}"/>
              </a:ext>
            </a:extLst>
          </p:cNvPr>
          <p:cNvSpPr txBox="1"/>
          <p:nvPr/>
        </p:nvSpPr>
        <p:spPr>
          <a:xfrm>
            <a:off x="5043639" y="6123543"/>
            <a:ext cx="666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See draft-</a:t>
            </a:r>
            <a:r>
              <a:rPr lang="en-GB" dirty="0" err="1"/>
              <a:t>chunduri</a:t>
            </a:r>
            <a:r>
              <a:rPr lang="en-GB" dirty="0"/>
              <a:t>-</a:t>
            </a:r>
            <a:r>
              <a:rPr lang="en-GB" dirty="0" err="1"/>
              <a:t>lsr</a:t>
            </a:r>
            <a:r>
              <a:rPr lang="en-GB" dirty="0"/>
              <a:t>-</a:t>
            </a:r>
            <a:r>
              <a:rPr lang="en-GB" dirty="0" err="1"/>
              <a:t>isis</a:t>
            </a:r>
            <a:r>
              <a:rPr lang="en-GB" dirty="0"/>
              <a:t>-preferred-path-routing for encoding detail 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FDC9572-CD2A-4B64-A9BC-02618EC2BFFD}"/>
              </a:ext>
            </a:extLst>
          </p:cNvPr>
          <p:cNvSpPr/>
          <p:nvPr/>
        </p:nvSpPr>
        <p:spPr>
          <a:xfrm>
            <a:off x="9271000" y="4148124"/>
            <a:ext cx="266002" cy="1838189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453AA03-8672-450C-8C32-00C5B99CA119}"/>
              </a:ext>
            </a:extLst>
          </p:cNvPr>
          <p:cNvSpPr/>
          <p:nvPr/>
        </p:nvSpPr>
        <p:spPr>
          <a:xfrm>
            <a:off x="7287612" y="4203700"/>
            <a:ext cx="45719" cy="305606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0E99D-08B5-400E-827A-725E29254849}"/>
              </a:ext>
            </a:extLst>
          </p:cNvPr>
          <p:cNvSpPr txBox="1"/>
          <p:nvPr/>
        </p:nvSpPr>
        <p:spPr>
          <a:xfrm flipH="1">
            <a:off x="9685263" y="4859445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Control plane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C6E61-8425-412F-8359-58E45907ACB2}"/>
              </a:ext>
            </a:extLst>
          </p:cNvPr>
          <p:cNvSpPr txBox="1"/>
          <p:nvPr/>
        </p:nvSpPr>
        <p:spPr>
          <a:xfrm flipH="1">
            <a:off x="5910521" y="4171837"/>
            <a:ext cx="125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plane</a:t>
            </a:r>
          </a:p>
          <a:p>
            <a:r>
              <a:rPr lang="en-GB" b="1" dirty="0"/>
              <a:t>(packet)</a:t>
            </a:r>
          </a:p>
        </p:txBody>
      </p:sp>
    </p:spTree>
    <p:extLst>
      <p:ext uri="{BB962C8B-B14F-4D97-AF65-F5344CB8AC3E}">
        <p14:creationId xmlns:p14="http://schemas.microsoft.com/office/powerpoint/2010/main" val="416730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975371C-E93A-44AC-A80A-7592C46E4D6C}"/>
              </a:ext>
            </a:extLst>
          </p:cNvPr>
          <p:cNvSpPr/>
          <p:nvPr/>
        </p:nvSpPr>
        <p:spPr>
          <a:xfrm>
            <a:off x="2228749" y="3429000"/>
            <a:ext cx="2256624" cy="16699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BE4BC-2C05-4D28-98F1-478E1EC9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Link Repair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5DA08-763D-4385-9201-7DBD0888AB7E}"/>
              </a:ext>
            </a:extLst>
          </p:cNvPr>
          <p:cNvSpPr txBox="1"/>
          <p:nvPr/>
        </p:nvSpPr>
        <p:spPr>
          <a:xfrm>
            <a:off x="1053967" y="1759017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c’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[A]—-[B]--//--[C]---[D]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  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[E]-[F]-—[G]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8FF4A-D820-460C-9B86-E6BF4BC8CFE3}"/>
              </a:ext>
            </a:extLst>
          </p:cNvPr>
          <p:cNvSpPr txBox="1"/>
          <p:nvPr/>
        </p:nvSpPr>
        <p:spPr>
          <a:xfrm>
            <a:off x="5988517" y="1499133"/>
            <a:ext cx="5000536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PPR-ID=c’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Path from B = E-&gt;F-&gt;G-&gt;C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 this can be an arbitrary policy derived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PLR=B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 </a:t>
            </a:r>
            <a:r>
              <a:rPr lang="en-GB" dirty="0" err="1"/>
              <a:t>encaps</a:t>
            </a:r>
            <a:r>
              <a:rPr lang="en-GB" dirty="0"/>
              <a:t> packet to c’ next hop = E via link B-&gt;E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D409D-20FD-49FB-8C55-FFDE2896AD39}"/>
              </a:ext>
            </a:extLst>
          </p:cNvPr>
          <p:cNvSpPr txBox="1"/>
          <p:nvPr/>
        </p:nvSpPr>
        <p:spPr>
          <a:xfrm>
            <a:off x="946484" y="3429000"/>
            <a:ext cx="3355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[A]—-[B]--//--[C]---[D]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|        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[E]-[F]-—[G]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54997-ABDF-4630-965C-AE893F0FA6DC}"/>
              </a:ext>
            </a:extLst>
          </p:cNvPr>
          <p:cNvSpPr txBox="1"/>
          <p:nvPr/>
        </p:nvSpPr>
        <p:spPr>
          <a:xfrm>
            <a:off x="5988517" y="3429000"/>
            <a:ext cx="4816127" cy="147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GB" dirty="0"/>
              <a:t>Could release in Q –space</a:t>
            </a:r>
          </a:p>
          <a:p>
            <a:r>
              <a:rPr lang="en-GB" dirty="0"/>
              <a:t>PPR-ID=f’</a:t>
            </a:r>
          </a:p>
          <a:p>
            <a:r>
              <a:rPr lang="en-GB" dirty="0"/>
              <a:t>Path from B = E-&gt;F </a:t>
            </a:r>
          </a:p>
          <a:p>
            <a:r>
              <a:rPr lang="en-GB" dirty="0"/>
              <a:t>PLR=B</a:t>
            </a:r>
          </a:p>
          <a:p>
            <a:r>
              <a:rPr lang="en-GB" dirty="0"/>
              <a:t>B </a:t>
            </a:r>
            <a:r>
              <a:rPr lang="en-GB" dirty="0" err="1"/>
              <a:t>encaps</a:t>
            </a:r>
            <a:r>
              <a:rPr lang="en-GB" dirty="0"/>
              <a:t> packet to f’ next hop = E via link B-&gt;E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B5CD6-C2AC-4466-BACB-AD322757BC10}"/>
              </a:ext>
            </a:extLst>
          </p:cNvPr>
          <p:cNvSpPr txBox="1"/>
          <p:nvPr/>
        </p:nvSpPr>
        <p:spPr>
          <a:xfrm flipH="1">
            <a:off x="3048801" y="5565809"/>
            <a:ext cx="203333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Q-space WRT B-&gt;C</a:t>
            </a:r>
          </a:p>
          <a:p>
            <a:r>
              <a:rPr lang="en-GB" dirty="0"/>
              <a:t>failure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D65584-345B-428D-B7C8-531E3ABEE5B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3744227" y="4793381"/>
            <a:ext cx="321243" cy="77242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88DAF6-E302-49F4-90E5-7D236A4A8093}"/>
              </a:ext>
            </a:extLst>
          </p:cNvPr>
          <p:cNvSpPr txBox="1"/>
          <p:nvPr/>
        </p:nvSpPr>
        <p:spPr>
          <a:xfrm>
            <a:off x="5988517" y="5460325"/>
            <a:ext cx="5052922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repair, if base network: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IP,  SRv6 or </a:t>
            </a:r>
            <a:r>
              <a:rPr lang="en-GB" dirty="0" err="1"/>
              <a:t>MACinMAC</a:t>
            </a:r>
            <a:r>
              <a:rPr lang="en-GB" dirty="0"/>
              <a:t> -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MPLS classic – usual next hop label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MPLS-SR – label correction easy</a:t>
            </a:r>
          </a:p>
          <a:p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A2CD94-9B1F-4578-8128-6E0B02C35426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485373" y="2196560"/>
            <a:ext cx="1503144" cy="41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E8857A-AF8E-4CA0-A9A3-449CDFA49815}"/>
              </a:ext>
            </a:extLst>
          </p:cNvPr>
          <p:cNvCxnSpPr/>
          <p:nvPr/>
        </p:nvCxnSpPr>
        <p:spPr>
          <a:xfrm flipH="1" flipV="1">
            <a:off x="4485373" y="4061607"/>
            <a:ext cx="1503144" cy="41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9D17-C0FF-4AF6-A9D6-D1ADEC18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Repair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CD36F-DAF5-4C39-A415-49A1D921CFBA}"/>
              </a:ext>
            </a:extLst>
          </p:cNvPr>
          <p:cNvSpPr/>
          <p:nvPr/>
        </p:nvSpPr>
        <p:spPr>
          <a:xfrm>
            <a:off x="699436" y="153260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Repair S-E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+----------------+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    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Repair S-S  s1'|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|+----------&gt;[S1]|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||            |  /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||            | /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||            |/e'         s2'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-----&gt;[S]----//-----[E]---------[S2]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||            |           ^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||            |           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||Repair S-S3 |           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|+----------&gt;[S3]         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    s3'         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+-------------------------+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Repair S-S2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B64CA-697F-4669-8773-F81F1AE89FBC}"/>
              </a:ext>
            </a:extLst>
          </p:cNvPr>
          <p:cNvSpPr txBox="1"/>
          <p:nvPr/>
        </p:nvSpPr>
        <p:spPr>
          <a:xfrm>
            <a:off x="6429816" y="2779097"/>
            <a:ext cx="5447760" cy="2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GB" dirty="0"/>
              <a:t>Treat as k-1 separate failures repairing to each next-next hop.</a:t>
            </a:r>
          </a:p>
          <a:p>
            <a:endParaRPr lang="en-GB" dirty="0"/>
          </a:p>
          <a:p>
            <a:r>
              <a:rPr lang="en-GB" dirty="0"/>
              <a:t>Also repair to E in case it was only a link failure.</a:t>
            </a:r>
          </a:p>
          <a:p>
            <a:endParaRPr lang="en-GB" dirty="0"/>
          </a:p>
          <a:p>
            <a:r>
              <a:rPr lang="en-GB" dirty="0"/>
              <a:t>Each of the k repair paths for PLR (S) can follow required policy of the traffic type being repaired.</a:t>
            </a:r>
          </a:p>
          <a:p>
            <a:endParaRPr lang="en-GB" dirty="0"/>
          </a:p>
          <a:p>
            <a:r>
              <a:rPr lang="en-GB" dirty="0"/>
              <a:t>Can have multiple repairs if required by policy</a:t>
            </a:r>
          </a:p>
        </p:txBody>
      </p:sp>
    </p:spTree>
    <p:extLst>
      <p:ext uri="{BB962C8B-B14F-4D97-AF65-F5344CB8AC3E}">
        <p14:creationId xmlns:p14="http://schemas.microsoft.com/office/powerpoint/2010/main" val="174401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9D17-C0FF-4AF6-A9D6-D1ADEC18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02" y="415583"/>
            <a:ext cx="10515600" cy="1325563"/>
          </a:xfrm>
        </p:spPr>
        <p:txBody>
          <a:bodyPr/>
          <a:lstStyle/>
          <a:p>
            <a:r>
              <a:rPr lang="en-GB" dirty="0"/>
              <a:t>Traffic Engineered Repair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67437-4F40-4E77-AEBC-57E78787D346}"/>
              </a:ext>
            </a:extLst>
          </p:cNvPr>
          <p:cNvSpPr txBox="1"/>
          <p:nvPr/>
        </p:nvSpPr>
        <p:spPr>
          <a:xfrm>
            <a:off x="1028710" y="3299895"/>
            <a:ext cx="5778449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Primary path is A-&gt;B-&gt;C-&gt;D and is traffic engineered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Backup path is A-&gt;E-&gt;F-&gt;G-&gt;D and is also traffic engineered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TE connectors provided from B and C to TE repair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A-&gt;B, or B-&gt;C or C-&gt;D fails single TE path can be used for repair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2850C9-1F1F-4F85-A190-970776494F51}"/>
              </a:ext>
            </a:extLst>
          </p:cNvPr>
          <p:cNvGrpSpPr/>
          <p:nvPr/>
        </p:nvGrpSpPr>
        <p:grpSpPr>
          <a:xfrm>
            <a:off x="1644049" y="1321511"/>
            <a:ext cx="6096000" cy="1586788"/>
            <a:chOff x="3295049" y="1842211"/>
            <a:chExt cx="6096000" cy="15867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70F831-6C9B-4D4F-A274-CA9BA9307247}"/>
                </a:ext>
              </a:extLst>
            </p:cNvPr>
            <p:cNvSpPr/>
            <p:nvPr/>
          </p:nvSpPr>
          <p:spPr>
            <a:xfrm>
              <a:off x="3295049" y="1842211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en-GB" dirty="0"/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d'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A-??-B--??--C--??-D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|    |      |     |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E----F------G-----+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454938-3209-403E-907B-BA31C197C4DA}"/>
                </a:ext>
              </a:extLst>
            </p:cNvPr>
            <p:cNvGrpSpPr/>
            <p:nvPr/>
          </p:nvGrpSpPr>
          <p:grpSpPr>
            <a:xfrm>
              <a:off x="3403062" y="2378744"/>
              <a:ext cx="3394762" cy="1050255"/>
              <a:chOff x="3403062" y="2378744"/>
              <a:chExt cx="3394762" cy="105025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3E6B6C2-05AA-4EB9-BE0D-C7A832350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1230" y="2378744"/>
                <a:ext cx="25218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0C8C299-CAC9-4571-A0BB-707541CD2C86}"/>
                  </a:ext>
                </a:extLst>
              </p:cNvPr>
              <p:cNvSpPr/>
              <p:nvPr/>
            </p:nvSpPr>
            <p:spPr>
              <a:xfrm>
                <a:off x="3403062" y="2580875"/>
                <a:ext cx="3394762" cy="848124"/>
              </a:xfrm>
              <a:custGeom>
                <a:avLst/>
                <a:gdLst>
                  <a:gd name="connsiteX0" fmla="*/ 283414 w 3394762"/>
                  <a:gd name="connsiteY0" fmla="*/ 0 h 774358"/>
                  <a:gd name="connsiteX1" fmla="*/ 283414 w 3394762"/>
                  <a:gd name="connsiteY1" fmla="*/ 683393 h 774358"/>
                  <a:gd name="connsiteX2" fmla="*/ 3228744 w 3394762"/>
                  <a:gd name="connsiteY2" fmla="*/ 693019 h 774358"/>
                  <a:gd name="connsiteX3" fmla="*/ 3045864 w 3394762"/>
                  <a:gd name="connsiteY3" fmla="*/ 0 h 774358"/>
                  <a:gd name="connsiteX4" fmla="*/ 3045864 w 3394762"/>
                  <a:gd name="connsiteY4" fmla="*/ 0 h 77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4762" h="774358">
                    <a:moveTo>
                      <a:pt x="283414" y="0"/>
                    </a:moveTo>
                    <a:cubicBezTo>
                      <a:pt x="37970" y="283945"/>
                      <a:pt x="-207474" y="567890"/>
                      <a:pt x="283414" y="683393"/>
                    </a:cubicBezTo>
                    <a:cubicBezTo>
                      <a:pt x="774302" y="798896"/>
                      <a:pt x="2768336" y="806918"/>
                      <a:pt x="3228744" y="693019"/>
                    </a:cubicBezTo>
                    <a:cubicBezTo>
                      <a:pt x="3689152" y="579120"/>
                      <a:pt x="3045864" y="0"/>
                      <a:pt x="3045864" y="0"/>
                    </a:cubicBezTo>
                    <a:lnTo>
                      <a:pt x="3045864" y="0"/>
                    </a:lnTo>
                  </a:path>
                </a:pathLst>
              </a:cu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40F6B31-8FF3-4B3F-A46C-422FD90B7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129" y="2589259"/>
                <a:ext cx="0" cy="83974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3A730A-62F1-4ECC-8538-404E8A6D3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7795" y="2580875"/>
                <a:ext cx="0" cy="84812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60B6B7-BD30-40BF-8727-47015A1EFF34}"/>
              </a:ext>
            </a:extLst>
          </p:cNvPr>
          <p:cNvSpPr txBox="1"/>
          <p:nvPr/>
        </p:nvSpPr>
        <p:spPr>
          <a:xfrm>
            <a:off x="7366532" y="3267593"/>
            <a:ext cx="44642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r>
              <a:rPr lang="en-GB" dirty="0"/>
              <a:t>Need TE backup paths because: </a:t>
            </a:r>
          </a:p>
          <a:p>
            <a:r>
              <a:rPr lang="en-GB" dirty="0"/>
              <a:t>Critical SLA traffic must use FRR with same SLA as primary: ( 5G </a:t>
            </a:r>
            <a:r>
              <a:rPr lang="en-GB" dirty="0" err="1"/>
              <a:t>uRLLC</a:t>
            </a:r>
            <a:r>
              <a:rPr lang="en-GB" dirty="0"/>
              <a:t> or </a:t>
            </a:r>
            <a:r>
              <a:rPr lang="en-GB" dirty="0" err="1"/>
              <a:t>mIOT</a:t>
            </a:r>
            <a:r>
              <a:rPr lang="en-GB" dirty="0"/>
              <a:t> slices)</a:t>
            </a:r>
          </a:p>
          <a:p>
            <a:r>
              <a:rPr lang="en-GB" dirty="0"/>
              <a:t>High b/w traffic carried on TE paths must not saturate best effort shortest-path-LFA-path/shortest-path-post-convergent-LFA-path.</a:t>
            </a:r>
          </a:p>
        </p:txBody>
      </p:sp>
    </p:spTree>
    <p:extLst>
      <p:ext uri="{BB962C8B-B14F-4D97-AF65-F5344CB8AC3E}">
        <p14:creationId xmlns:p14="http://schemas.microsoft.com/office/powerpoint/2010/main" val="225340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E42A-3D3D-47F4-8087-4A660BEC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PPR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9D41-09C4-4AAB-8F7C-5E1A013C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Described in draft-</a:t>
            </a:r>
            <a:r>
              <a:rPr lang="en-GB" dirty="0" err="1"/>
              <a:t>ce</a:t>
            </a:r>
            <a:r>
              <a:rPr lang="en-GB" dirty="0"/>
              <a:t>-</a:t>
            </a:r>
            <a:r>
              <a:rPr lang="en-GB" dirty="0" err="1"/>
              <a:t>lsr</a:t>
            </a:r>
            <a:r>
              <a:rPr lang="en-GB" dirty="0"/>
              <a:t>-</a:t>
            </a:r>
            <a:r>
              <a:rPr lang="en-GB" dirty="0" err="1"/>
              <a:t>ppr</a:t>
            </a:r>
            <a:r>
              <a:rPr lang="en-GB" dirty="0"/>
              <a:t>-graph</a:t>
            </a:r>
          </a:p>
          <a:p>
            <a:r>
              <a:rPr lang="en-GB" dirty="0"/>
              <a:t>TLVs describe graph as a series of lists of paths</a:t>
            </a:r>
          </a:p>
          <a:p>
            <a:r>
              <a:rPr lang="en-GB" dirty="0"/>
              <a:t>Any node may be a source</a:t>
            </a:r>
          </a:p>
          <a:p>
            <a:r>
              <a:rPr lang="en-GB" dirty="0"/>
              <a:t>A source node is annotated with the S bit</a:t>
            </a:r>
          </a:p>
          <a:p>
            <a:r>
              <a:rPr lang="en-GB" dirty="0"/>
              <a:t>In </a:t>
            </a:r>
            <a:r>
              <a:rPr lang="en-GB" dirty="0" err="1"/>
              <a:t>pLFA</a:t>
            </a:r>
            <a:r>
              <a:rPr lang="en-GB" dirty="0"/>
              <a:t> there is one destination which has the D bit set.</a:t>
            </a:r>
          </a:p>
          <a:p>
            <a:r>
              <a:rPr lang="en-GB" dirty="0"/>
              <a:t>The destination has a PPR-ID associated with it.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73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9D17-C0FF-4AF6-A9D6-D1ADEC18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02" y="415583"/>
            <a:ext cx="10515600" cy="1325563"/>
          </a:xfrm>
        </p:spPr>
        <p:txBody>
          <a:bodyPr/>
          <a:lstStyle/>
          <a:p>
            <a:r>
              <a:rPr lang="en-GB" dirty="0"/>
              <a:t>Simple Repair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70F831-6C9B-4D4F-A274-CA9BA9307247}"/>
              </a:ext>
            </a:extLst>
          </p:cNvPr>
          <p:cNvSpPr/>
          <p:nvPr/>
        </p:nvSpPr>
        <p:spPr>
          <a:xfrm>
            <a:off x="2159268" y="25311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d'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A-??-B--??--C--??-D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    |      |     |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E----F------G-----+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E6B6C2-05AA-4EB9-BE0D-C7A83235092B}"/>
              </a:ext>
            </a:extLst>
          </p:cNvPr>
          <p:cNvCxnSpPr/>
          <p:nvPr/>
        </p:nvCxnSpPr>
        <p:spPr>
          <a:xfrm>
            <a:off x="2674160" y="3115775"/>
            <a:ext cx="25218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E67437-4F40-4E77-AEBC-57E78787D346}"/>
              </a:ext>
            </a:extLst>
          </p:cNvPr>
          <p:cNvSpPr txBox="1"/>
          <p:nvPr/>
        </p:nvSpPr>
        <p:spPr>
          <a:xfrm>
            <a:off x="1015642" y="4859365"/>
            <a:ext cx="7506222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r>
              <a:rPr lang="en-GB" dirty="0"/>
              <a:t>Primary path is A-&gt;B-&gt;C-&gt;D</a:t>
            </a:r>
          </a:p>
          <a:p>
            <a:r>
              <a:rPr lang="en-GB" dirty="0"/>
              <a:t>Backup path is A-&gt;E-&gt;F-&gt;G-&gt;D  +  B-&gt;F  +  C-&gt;G</a:t>
            </a:r>
          </a:p>
          <a:p>
            <a:r>
              <a:rPr lang="en-GB" dirty="0"/>
              <a:t>If A-&gt;B, or B-&gt;C or C-&gt;D fails single </a:t>
            </a:r>
            <a:r>
              <a:rPr lang="en-GB" dirty="0" err="1"/>
              <a:t>pLFA</a:t>
            </a:r>
            <a:r>
              <a:rPr lang="en-GB" dirty="0"/>
              <a:t>  path can be used for repair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C8C299-CAC9-4571-A0BB-707541CD2C86}"/>
              </a:ext>
            </a:extLst>
          </p:cNvPr>
          <p:cNvSpPr/>
          <p:nvPr/>
        </p:nvSpPr>
        <p:spPr>
          <a:xfrm>
            <a:off x="2267281" y="3261462"/>
            <a:ext cx="3394762" cy="848124"/>
          </a:xfrm>
          <a:custGeom>
            <a:avLst/>
            <a:gdLst>
              <a:gd name="connsiteX0" fmla="*/ 283414 w 3394762"/>
              <a:gd name="connsiteY0" fmla="*/ 0 h 774358"/>
              <a:gd name="connsiteX1" fmla="*/ 283414 w 3394762"/>
              <a:gd name="connsiteY1" fmla="*/ 683393 h 774358"/>
              <a:gd name="connsiteX2" fmla="*/ 3228744 w 3394762"/>
              <a:gd name="connsiteY2" fmla="*/ 693019 h 774358"/>
              <a:gd name="connsiteX3" fmla="*/ 3045864 w 3394762"/>
              <a:gd name="connsiteY3" fmla="*/ 0 h 774358"/>
              <a:gd name="connsiteX4" fmla="*/ 3045864 w 3394762"/>
              <a:gd name="connsiteY4" fmla="*/ 0 h 77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4762" h="774358">
                <a:moveTo>
                  <a:pt x="283414" y="0"/>
                </a:moveTo>
                <a:cubicBezTo>
                  <a:pt x="37970" y="283945"/>
                  <a:pt x="-207474" y="567890"/>
                  <a:pt x="283414" y="683393"/>
                </a:cubicBezTo>
                <a:cubicBezTo>
                  <a:pt x="774302" y="798896"/>
                  <a:pt x="2768336" y="806918"/>
                  <a:pt x="3228744" y="693019"/>
                </a:cubicBezTo>
                <a:cubicBezTo>
                  <a:pt x="3689152" y="579120"/>
                  <a:pt x="3045864" y="0"/>
                  <a:pt x="3045864" y="0"/>
                </a:cubicBezTo>
                <a:lnTo>
                  <a:pt x="3045864" y="0"/>
                </a:lnTo>
              </a:path>
            </a:pathLst>
          </a:cu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0F6B31-8FF3-4B3F-A46C-422FD90B7539}"/>
              </a:ext>
            </a:extLst>
          </p:cNvPr>
          <p:cNvCxnSpPr>
            <a:cxnSpLocks/>
          </p:cNvCxnSpPr>
          <p:nvPr/>
        </p:nvCxnSpPr>
        <p:spPr>
          <a:xfrm>
            <a:off x="3561348" y="3269846"/>
            <a:ext cx="0" cy="83974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3A730A-62F1-4ECC-8538-404E8A6D324E}"/>
              </a:ext>
            </a:extLst>
          </p:cNvPr>
          <p:cNvCxnSpPr>
            <a:cxnSpLocks/>
          </p:cNvCxnSpPr>
          <p:nvPr/>
        </p:nvCxnSpPr>
        <p:spPr>
          <a:xfrm>
            <a:off x="4272014" y="3261462"/>
            <a:ext cx="0" cy="848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AA4170-F21A-469C-B5AE-3A9A03EC5638}"/>
              </a:ext>
            </a:extLst>
          </p:cNvPr>
          <p:cNvSpPr txBox="1"/>
          <p:nvPr/>
        </p:nvSpPr>
        <p:spPr>
          <a:xfrm>
            <a:off x="1015642" y="1687679"/>
            <a:ext cx="7219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 have seen this topology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key difference is that the repair is described in a single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7CB6E-C66B-4CB4-AAC7-50D6F446ACC6}"/>
              </a:ext>
            </a:extLst>
          </p:cNvPr>
          <p:cNvSpPr txBox="1"/>
          <p:nvPr/>
        </p:nvSpPr>
        <p:spPr>
          <a:xfrm>
            <a:off x="8307446" y="2964581"/>
            <a:ext cx="3523303" cy="1508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r>
              <a:rPr lang="en-GB" dirty="0"/>
              <a:t>Graph:</a:t>
            </a:r>
          </a:p>
          <a:p>
            <a:pPr lvl="1"/>
            <a:r>
              <a:rPr lang="en-GB" dirty="0"/>
              <a:t>PPR-ID=d’</a:t>
            </a:r>
          </a:p>
          <a:p>
            <a:pPr lvl="1"/>
            <a:r>
              <a:rPr lang="en-GB" dirty="0"/>
              <a:t>A(s)-&gt;E-&gt;F-&gt;G-&gt;D(d bit)</a:t>
            </a:r>
          </a:p>
          <a:p>
            <a:pPr lvl="1"/>
            <a:r>
              <a:rPr lang="en-GB" dirty="0"/>
              <a:t>B(s)-&gt;F</a:t>
            </a:r>
          </a:p>
          <a:p>
            <a:pPr lvl="1"/>
            <a:r>
              <a:rPr lang="en-GB" dirty="0"/>
              <a:t>C(s)-&gt;G</a:t>
            </a:r>
          </a:p>
        </p:txBody>
      </p:sp>
    </p:spTree>
    <p:extLst>
      <p:ext uri="{BB962C8B-B14F-4D97-AF65-F5344CB8AC3E}">
        <p14:creationId xmlns:p14="http://schemas.microsoft.com/office/powerpoint/2010/main" val="941704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9D17-C0FF-4AF6-A9D6-D1ADEC18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2-Connected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42086-A348-48E9-891C-B1631EAB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[E]---[D]---|           [E]</a:t>
            </a:r>
            <a:r>
              <a:rPr lang="en-GB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[D]</a:t>
            </a:r>
            <a:r>
              <a:rPr lang="en-GB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&lt;--|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[E]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[D]</a:t>
            </a:r>
            <a:r>
              <a:rPr lang="en-GB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---|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|    |            </a:t>
            </a:r>
            <a:r>
              <a:rPr lang="en-GB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^    |                    </a:t>
            </a:r>
            <a:r>
              <a:rPr lang="en-GB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|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|    |            </a:t>
            </a:r>
            <a:r>
              <a:rPr lang="en-GB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    |    |                    </a:t>
            </a:r>
            <a:r>
              <a:rPr lang="en-GB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   </a:t>
            </a:r>
            <a:r>
              <a:rPr lang="en-GB" sz="2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GB" sz="2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[R]   [F]  [C]        </a:t>
            </a:r>
            <a:r>
              <a:rPr lang="en-GB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[R]   [F]  [C]        </a:t>
            </a:r>
            <a:r>
              <a:rPr lang="en-GB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r''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[R]    [F]  [C]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|    |                  </a:t>
            </a:r>
            <a:r>
              <a:rPr lang="en-GB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   ^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     |    |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|   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|    |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V    |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[A]---[B]---|           [A]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[B</a:t>
            </a:r>
            <a:r>
              <a:rPr lang="en-GB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]---|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[A]</a:t>
            </a:r>
            <a:r>
              <a:rPr lang="en-GB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[B]</a:t>
            </a:r>
            <a:r>
              <a:rPr lang="en-GB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&lt;--|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(a)                     (b)                         (c)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a 2-connected graph     Blue Tree towards R     Red Tree towards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ADE2C-0F12-4463-B17F-60FAFED501EF}"/>
              </a:ext>
            </a:extLst>
          </p:cNvPr>
          <p:cNvSpPr txBox="1"/>
          <p:nvPr/>
        </p:nvSpPr>
        <p:spPr>
          <a:xfrm>
            <a:off x="1447800" y="5477212"/>
            <a:ext cx="9626600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Example from RFC 7812.  Path defined by PPR rather than from MRT algorithm.</a:t>
            </a:r>
          </a:p>
          <a:p>
            <a:r>
              <a:rPr lang="en-GB" sz="2000" i="1" dirty="0"/>
              <a:t>Note</a:t>
            </a:r>
            <a:r>
              <a:rPr lang="en-GB" sz="2000" dirty="0"/>
              <a:t> we can define the paths through policy and have multiple repair paths each with its own PPR-ID(colour).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39044-A568-4227-B825-FC59D6E75759}"/>
              </a:ext>
            </a:extLst>
          </p:cNvPr>
          <p:cNvSpPr txBox="1"/>
          <p:nvPr/>
        </p:nvSpPr>
        <p:spPr>
          <a:xfrm>
            <a:off x="7759700" y="181429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PPR-ID (RED)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F3442-AADC-45D7-8877-DC99CB3E5152}"/>
              </a:ext>
            </a:extLst>
          </p:cNvPr>
          <p:cNvSpPr txBox="1"/>
          <p:nvPr/>
        </p:nvSpPr>
        <p:spPr>
          <a:xfrm>
            <a:off x="3886200" y="1829951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PPR-ID (BLUE)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EA204-AF2B-44F4-B0D3-9D5C601FC326}"/>
              </a:ext>
            </a:extLst>
          </p:cNvPr>
          <p:cNvCxnSpPr/>
          <p:nvPr/>
        </p:nvCxnSpPr>
        <p:spPr>
          <a:xfrm>
            <a:off x="4279900" y="2480608"/>
            <a:ext cx="406400" cy="376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1096DB-1405-4EE2-8EB5-020867A72B33}"/>
              </a:ext>
            </a:extLst>
          </p:cNvPr>
          <p:cNvCxnSpPr/>
          <p:nvPr/>
        </p:nvCxnSpPr>
        <p:spPr>
          <a:xfrm>
            <a:off x="8007350" y="2482662"/>
            <a:ext cx="406400" cy="376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6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5A4866-8109-4B3E-8139-059E4AAB839A}"/>
              </a:ext>
            </a:extLst>
          </p:cNvPr>
          <p:cNvSpPr txBox="1"/>
          <p:nvPr/>
        </p:nvSpPr>
        <p:spPr>
          <a:xfrm>
            <a:off x="838200" y="4212732"/>
            <a:ext cx="4152900" cy="244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[E]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[D]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&lt;--|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[J]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^    |      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    |    |      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[R]   [F]  [C]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[G]   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r’    ^    ^     ^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|     |    V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[B]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&lt;--|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|---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[H]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95A14B-9F76-453D-BCFE-731723EE350D}"/>
              </a:ext>
            </a:extLst>
          </p:cNvPr>
          <p:cNvSpPr/>
          <p:nvPr/>
        </p:nvSpPr>
        <p:spPr>
          <a:xfrm flipV="1">
            <a:off x="2606299" y="4840845"/>
            <a:ext cx="1385053" cy="9271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F9D17-C0FF-4AF6-A9D6-D1ADEC18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Disjoint Graphs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3ABDD-1DCE-42F9-B659-38BFA638772A}"/>
              </a:ext>
            </a:extLst>
          </p:cNvPr>
          <p:cNvSpPr txBox="1"/>
          <p:nvPr/>
        </p:nvSpPr>
        <p:spPr>
          <a:xfrm>
            <a:off x="7594600" y="1222376"/>
            <a:ext cx="4152900" cy="239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[E]---[D]---|     |---[J]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    |    |     |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    |    |     |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[R]   [F]  [C]---[G]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    |    |     |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    |    |     |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[A]---[B]---|     |---[H]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9EDA7-0576-485F-A231-148170C95917}"/>
              </a:ext>
            </a:extLst>
          </p:cNvPr>
          <p:cNvSpPr txBox="1"/>
          <p:nvPr/>
        </p:nvSpPr>
        <p:spPr>
          <a:xfrm>
            <a:off x="6743700" y="4212731"/>
            <a:ext cx="4152900" cy="239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[E]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[D]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---|     |---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|     |    ^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r’’    V    </a:t>
            </a:r>
            <a:r>
              <a:rPr lang="en-GB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[R]   [F]  [C]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[G]  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    |    |      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V    |          |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[B]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&lt;--|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[H]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EFB54-C2F2-46A9-A21B-CB19C5FBF4F8}"/>
              </a:ext>
            </a:extLst>
          </p:cNvPr>
          <p:cNvSpPr txBox="1"/>
          <p:nvPr/>
        </p:nvSpPr>
        <p:spPr>
          <a:xfrm flipH="1">
            <a:off x="838200" y="1936046"/>
            <a:ext cx="5923281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From RFC 7812 (Fig 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Single Point of failure inevitable with this topology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No restriction to a single repair topology/policy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3B810-CFA9-43DD-BFBC-12E65FD66704}"/>
              </a:ext>
            </a:extLst>
          </p:cNvPr>
          <p:cNvSpPr txBox="1"/>
          <p:nvPr/>
        </p:nvSpPr>
        <p:spPr>
          <a:xfrm>
            <a:off x="2914650" y="4356663"/>
            <a:ext cx="76835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highlight>
                  <a:srgbClr val="FFFF00"/>
                </a:highlight>
              </a:rPr>
              <a:t>SPF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8CD6BC-3834-4820-8C26-CBC35517CA65}"/>
              </a:ext>
            </a:extLst>
          </p:cNvPr>
          <p:cNvSpPr/>
          <p:nvPr/>
        </p:nvSpPr>
        <p:spPr>
          <a:xfrm flipV="1">
            <a:off x="8305800" y="4840845"/>
            <a:ext cx="1739900" cy="9271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DF834-875D-47AE-9491-E2FCCCFCA7AC}"/>
              </a:ext>
            </a:extLst>
          </p:cNvPr>
          <p:cNvSpPr txBox="1"/>
          <p:nvPr/>
        </p:nvSpPr>
        <p:spPr>
          <a:xfrm>
            <a:off x="8820150" y="4277246"/>
            <a:ext cx="76835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highlight>
                  <a:srgbClr val="FFFF00"/>
                </a:highlight>
              </a:rPr>
              <a:t>SPF</a:t>
            </a:r>
          </a:p>
        </p:txBody>
      </p:sp>
    </p:spTree>
    <p:extLst>
      <p:ext uri="{BB962C8B-B14F-4D97-AF65-F5344CB8AC3E}">
        <p14:creationId xmlns:p14="http://schemas.microsoft.com/office/powerpoint/2010/main" val="385630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7666</TotalTime>
  <Words>1353</Words>
  <Application>Microsoft Office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 Preferred Path Loop-Free Alternate (pLFA) IETF 105 draft-bryant-rtgwg-plfa-00</vt:lpstr>
      <vt:lpstr>PPR Overview</vt:lpstr>
      <vt:lpstr>Simple Link Repair</vt:lpstr>
      <vt:lpstr>Node Repair</vt:lpstr>
      <vt:lpstr>Traffic Engineered Repair</vt:lpstr>
      <vt:lpstr>PPR Graphs</vt:lpstr>
      <vt:lpstr>Simple Repair Graph</vt:lpstr>
      <vt:lpstr>A 2-Connected Network</vt:lpstr>
      <vt:lpstr>Multiple Disjoint Graphs (2)</vt:lpstr>
      <vt:lpstr>Centralized and Decentralized Approaches</vt:lpstr>
      <vt:lpstr>Multiple Data Planes</vt:lpstr>
      <vt:lpstr>Advantages</vt:lpstr>
      <vt:lpstr>.. and in the next episode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 Bryant</dc:creator>
  <cp:lastModifiedBy>Stewart Bryant</cp:lastModifiedBy>
  <cp:revision>35</cp:revision>
  <dcterms:created xsi:type="dcterms:W3CDTF">2019-07-11T11:15:44Z</dcterms:created>
  <dcterms:modified xsi:type="dcterms:W3CDTF">2019-07-17T11:58:54Z</dcterms:modified>
</cp:coreProperties>
</file>