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7" r:id="rId4"/>
    <p:sldId id="257" r:id="rId5"/>
    <p:sldId id="264" r:id="rId6"/>
    <p:sldId id="271" r:id="rId7"/>
    <p:sldId id="272" r:id="rId8"/>
    <p:sldId id="273" r:id="rId9"/>
    <p:sldId id="269" r:id="rId10"/>
    <p:sldId id="258" r:id="rId11"/>
    <p:sldId id="274" r:id="rId12"/>
    <p:sldId id="265"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Clemm" initials="AC" lastIdx="1" clrIdx="0">
    <p:extLst>
      <p:ext uri="{19B8F6BF-5375-455C-9EA6-DF929625EA0E}">
        <p15:presenceInfo xmlns:p15="http://schemas.microsoft.com/office/powerpoint/2012/main" userId="S::aclemm@futurewei.com::4ca1a3b7-ec06-4e5c-8eaa-be3ae7d379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018"/>
  </p:normalViewPr>
  <p:slideViewPr>
    <p:cSldViewPr snapToGrid="0" snapToObjects="1">
      <p:cViewPr varScale="1">
        <p:scale>
          <a:sx n="117" d="100"/>
          <a:sy n="117" d="100"/>
        </p:scale>
        <p:origin x="904"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26BC9-BB3F-A447-BBED-FC6F5C2A17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A15DDE-886F-4241-ABFE-2DAB130222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B184D3C-6BF6-764B-B7DA-8131AC96ECEB}"/>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60E5205B-50FC-0C41-98B4-0123D5AF7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6226F6-5C38-7D4A-97B4-40F017F96186}"/>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532485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94C5-1D0D-2A47-B5D5-BBF11D3F22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23230B-108E-1A44-BC31-072DE039736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3A0190-EED2-6646-B637-45DA9682DE83}"/>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0C9BF280-F5D3-064C-A39B-152924C28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06D49C-0EFF-DF40-8557-C7CA669639D1}"/>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85412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78B70E-4828-6344-AF35-82DB97D435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7E8CCB-2F47-4042-8AF0-CB7B0B3AD2C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EC8BA55-80AD-F04A-A6DF-86C228266489}"/>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461B7BA5-A4CD-3D4E-9D37-943375819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BF926-2AAE-734E-8133-80640B58FB40}"/>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32421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A668-B6C1-9F43-B236-520D4F981A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B90116-A76A-E34C-8813-3A36734EEDC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95EC8B-7E49-F546-A76A-F47D916076B4}"/>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165D89A7-76A5-624A-8DC9-1908CD10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FFBA9D-A8B6-4745-B915-3D0D4770E807}"/>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7804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F715-62DA-F64D-98BC-381788F2FF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AC70740-352D-7B4D-B2E2-54BA5304E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CDA7839-BFA1-1A4C-8EC9-5498C24C53C4}"/>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FFAF28DA-FE1F-F446-A9F1-ABD5FE5688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A1557-9E2C-F440-ADA1-64F540A6D69F}"/>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13857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AC408-1FD7-B54D-B5C0-54D66ACEBC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7DA0C1-24B4-2644-B7B9-D81ACA5B69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BA7B2-1CF4-5742-9AA2-709E1DCB2F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277F530-C8DF-5745-A095-9A17D1F3BDD6}"/>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6" name="Footer Placeholder 5">
            <a:extLst>
              <a:ext uri="{FF2B5EF4-FFF2-40B4-BE49-F238E27FC236}">
                <a16:creationId xmlns:a16="http://schemas.microsoft.com/office/drawing/2014/main" id="{2CAAD863-D2D6-BD48-BAC5-AB31E276D0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A28DD2-2628-B44F-9E27-64DE64F3DDBB}"/>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007689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E50-9D60-6B4A-A481-220864D8962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7F6B01-F25D-D448-A61A-4EBA582BA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90267EF-044F-5045-8EE3-DE8B78A9F76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114415E-9B89-CD4D-88FF-EFA0AC716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61BC10-3F76-9C46-9548-4AC4127C09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A146A61-2DA1-8B45-B30A-FA69D59B43CD}"/>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8" name="Footer Placeholder 7">
            <a:extLst>
              <a:ext uri="{FF2B5EF4-FFF2-40B4-BE49-F238E27FC236}">
                <a16:creationId xmlns:a16="http://schemas.microsoft.com/office/drawing/2014/main" id="{61A3E106-48CB-3F41-8D14-26C32C9AF3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7E7C26-CC44-4A43-874A-BC710E589EC1}"/>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64185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3363-2376-7543-8BB8-096B4C3FED3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9BBECE-C497-A341-867B-093C30F7EFB9}"/>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4" name="Footer Placeholder 3">
            <a:extLst>
              <a:ext uri="{FF2B5EF4-FFF2-40B4-BE49-F238E27FC236}">
                <a16:creationId xmlns:a16="http://schemas.microsoft.com/office/drawing/2014/main" id="{19587687-DF84-9A45-84FD-69165E74BC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0A8EA1-AFD0-2B4C-BC86-A6FDF6A36E22}"/>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36811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48CA4-B0BC-0B47-8683-7C9658FAF425}"/>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3" name="Footer Placeholder 2">
            <a:extLst>
              <a:ext uri="{FF2B5EF4-FFF2-40B4-BE49-F238E27FC236}">
                <a16:creationId xmlns:a16="http://schemas.microsoft.com/office/drawing/2014/main" id="{71EDB95F-7C76-F948-99BE-3380D78D81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C494E3-994E-7E4A-906C-74DBD6B6005E}"/>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268961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4642-0C06-8149-9689-35D336F83B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30BE4A-F8C0-E64B-8FFA-6B81DE210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9D6E6D3-D3F0-D741-B72F-82C7E630E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DB2F64E-9DDB-5A47-B29F-64CBAB52482F}"/>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6" name="Footer Placeholder 5">
            <a:extLst>
              <a:ext uri="{FF2B5EF4-FFF2-40B4-BE49-F238E27FC236}">
                <a16:creationId xmlns:a16="http://schemas.microsoft.com/office/drawing/2014/main" id="{FF2F8709-39D9-C449-9017-0726C51D63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A67D-D1FF-AF4E-894F-E9DE79C6CE1A}"/>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321983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67B0-EB17-124C-A2C6-1A8C5A6502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DED4A42-A5EF-DA44-8607-C790D8B3A9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F3484-3D1F-8D42-8041-106E7333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135BC4-EBB7-1A41-BD59-66BFD1541E96}"/>
              </a:ext>
            </a:extLst>
          </p:cNvPr>
          <p:cNvSpPr>
            <a:spLocks noGrp="1"/>
          </p:cNvSpPr>
          <p:nvPr>
            <p:ph type="dt" sz="half" idx="10"/>
          </p:nvPr>
        </p:nvSpPr>
        <p:spPr/>
        <p:txBody>
          <a:bodyPr/>
          <a:lstStyle/>
          <a:p>
            <a:fld id="{3933E670-FEDC-004C-9145-DA24F43C6D9E}" type="datetimeFigureOut">
              <a:rPr lang="en-US" smtClean="0"/>
              <a:t>7/24/20</a:t>
            </a:fld>
            <a:endParaRPr lang="en-US"/>
          </a:p>
        </p:txBody>
      </p:sp>
      <p:sp>
        <p:nvSpPr>
          <p:cNvPr id="6" name="Footer Placeholder 5">
            <a:extLst>
              <a:ext uri="{FF2B5EF4-FFF2-40B4-BE49-F238E27FC236}">
                <a16:creationId xmlns:a16="http://schemas.microsoft.com/office/drawing/2014/main" id="{E079A53F-A3AF-7B4D-85D0-6C2CD2CB5A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B0C31-BE32-5F41-923B-647E4F88FD37}"/>
              </a:ext>
            </a:extLst>
          </p:cNvPr>
          <p:cNvSpPr>
            <a:spLocks noGrp="1"/>
          </p:cNvSpPr>
          <p:nvPr>
            <p:ph type="sldNum" sz="quarter" idx="12"/>
          </p:nvPr>
        </p:nvSpPr>
        <p:spPr/>
        <p:txBody>
          <a:bodyPr/>
          <a:lstStyle/>
          <a:p>
            <a:fld id="{4CFAD7A3-B874-7549-928A-8027208A5F53}" type="slidenum">
              <a:rPr lang="en-US" smtClean="0"/>
              <a:t>‹#›</a:t>
            </a:fld>
            <a:endParaRPr lang="en-US"/>
          </a:p>
        </p:txBody>
      </p:sp>
    </p:spTree>
    <p:extLst>
      <p:ext uri="{BB962C8B-B14F-4D97-AF65-F5344CB8AC3E}">
        <p14:creationId xmlns:p14="http://schemas.microsoft.com/office/powerpoint/2010/main" val="418301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591B36-732E-584E-BA53-8D703C9D34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FE0BDB4-A311-EE43-96AE-7E52309BB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57A9ED7-ADB3-1643-AC9F-E36F0EEB7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3E670-FEDC-004C-9145-DA24F43C6D9E}" type="datetimeFigureOut">
              <a:rPr lang="en-US" smtClean="0"/>
              <a:t>7/24/20</a:t>
            </a:fld>
            <a:endParaRPr lang="en-US"/>
          </a:p>
        </p:txBody>
      </p:sp>
      <p:sp>
        <p:nvSpPr>
          <p:cNvPr id="5" name="Footer Placeholder 4">
            <a:extLst>
              <a:ext uri="{FF2B5EF4-FFF2-40B4-BE49-F238E27FC236}">
                <a16:creationId xmlns:a16="http://schemas.microsoft.com/office/drawing/2014/main" id="{62B5352B-C564-954D-BE4B-AAF65DEC0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4BA7E9-ABD8-5C42-B3F3-CB5FF79FF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AD7A3-B874-7549-928A-8027208A5F53}" type="slidenum">
              <a:rPr lang="en-US" smtClean="0"/>
              <a:t>‹#›</a:t>
            </a:fld>
            <a:endParaRPr lang="en-US"/>
          </a:p>
        </p:txBody>
      </p:sp>
    </p:spTree>
    <p:extLst>
      <p:ext uri="{BB962C8B-B14F-4D97-AF65-F5344CB8AC3E}">
        <p14:creationId xmlns:p14="http://schemas.microsoft.com/office/powerpoint/2010/main" val="3111614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b@stewartbryan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7D72-6DC3-0443-BF3C-6D8B26A572C2}"/>
              </a:ext>
            </a:extLst>
          </p:cNvPr>
          <p:cNvSpPr>
            <a:spLocks noGrp="1"/>
          </p:cNvSpPr>
          <p:nvPr>
            <p:ph type="ctrTitle"/>
          </p:nvPr>
        </p:nvSpPr>
        <p:spPr/>
        <p:txBody>
          <a:bodyPr/>
          <a:lstStyle/>
          <a:p>
            <a:r>
              <a:rPr lang="en-US" dirty="0"/>
              <a:t>The Multi-semantics of Addressing</a:t>
            </a:r>
          </a:p>
        </p:txBody>
      </p:sp>
      <p:sp>
        <p:nvSpPr>
          <p:cNvPr id="3" name="Subtitle 2">
            <a:extLst>
              <a:ext uri="{FF2B5EF4-FFF2-40B4-BE49-F238E27FC236}">
                <a16:creationId xmlns:a16="http://schemas.microsoft.com/office/drawing/2014/main" id="{EC85FE1D-E1CD-6943-B736-2FD9BFEDE3A5}"/>
              </a:ext>
            </a:extLst>
          </p:cNvPr>
          <p:cNvSpPr>
            <a:spLocks noGrp="1"/>
          </p:cNvSpPr>
          <p:nvPr>
            <p:ph type="subTitle" idx="1"/>
          </p:nvPr>
        </p:nvSpPr>
        <p:spPr/>
        <p:txBody>
          <a:bodyPr>
            <a:normAutofit lnSpcReduction="10000"/>
          </a:bodyPr>
          <a:lstStyle/>
          <a:p>
            <a:r>
              <a:rPr lang="en-US" dirty="0"/>
              <a:t>Stewart Bryant </a:t>
            </a:r>
          </a:p>
          <a:p>
            <a:r>
              <a:rPr lang="en-US" dirty="0" err="1"/>
              <a:t>Futurewei</a:t>
            </a:r>
            <a:r>
              <a:rPr lang="en-US" dirty="0"/>
              <a:t> (US) &amp; University of Surrey (UK)</a:t>
            </a:r>
          </a:p>
          <a:p>
            <a:r>
              <a:rPr lang="en-US" dirty="0">
                <a:hlinkClick r:id="rId2"/>
              </a:rPr>
              <a:t>sb@stewartbryant.com</a:t>
            </a:r>
            <a:endParaRPr lang="en-US" dirty="0"/>
          </a:p>
          <a:p>
            <a:r>
              <a:rPr lang="en-US" dirty="0"/>
              <a:t>IETF FIPE Side Meeting July 2020</a:t>
            </a:r>
          </a:p>
        </p:txBody>
      </p:sp>
    </p:spTree>
    <p:extLst>
      <p:ext uri="{BB962C8B-B14F-4D97-AF65-F5344CB8AC3E}">
        <p14:creationId xmlns:p14="http://schemas.microsoft.com/office/powerpoint/2010/main" val="392843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1FCC1-266B-4753-A111-2F8A7A1A3D36}"/>
              </a:ext>
            </a:extLst>
          </p:cNvPr>
          <p:cNvSpPr/>
          <p:nvPr/>
        </p:nvSpPr>
        <p:spPr>
          <a:xfrm>
            <a:off x="643976"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a:t>
            </a:r>
          </a:p>
        </p:txBody>
      </p:sp>
      <p:sp>
        <p:nvSpPr>
          <p:cNvPr id="19" name="Rectangle 18">
            <a:extLst>
              <a:ext uri="{FF2B5EF4-FFF2-40B4-BE49-F238E27FC236}">
                <a16:creationId xmlns:a16="http://schemas.microsoft.com/office/drawing/2014/main" id="{13752B3B-85BC-459E-8C1D-1E90E008920C}"/>
              </a:ext>
            </a:extLst>
          </p:cNvPr>
          <p:cNvSpPr/>
          <p:nvPr/>
        </p:nvSpPr>
        <p:spPr>
          <a:xfrm>
            <a:off x="169588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Identifier</a:t>
            </a:r>
          </a:p>
        </p:txBody>
      </p:sp>
      <p:sp>
        <p:nvSpPr>
          <p:cNvPr id="20" name="Rectangle 19">
            <a:extLst>
              <a:ext uri="{FF2B5EF4-FFF2-40B4-BE49-F238E27FC236}">
                <a16:creationId xmlns:a16="http://schemas.microsoft.com/office/drawing/2014/main" id="{850C169E-8833-4492-BEAB-6FFE3A8F403A}"/>
              </a:ext>
            </a:extLst>
          </p:cNvPr>
          <p:cNvSpPr/>
          <p:nvPr/>
        </p:nvSpPr>
        <p:spPr>
          <a:xfrm>
            <a:off x="389594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Function(s)</a:t>
            </a:r>
          </a:p>
        </p:txBody>
      </p:sp>
      <p:sp>
        <p:nvSpPr>
          <p:cNvPr id="26" name="Rectangle 25">
            <a:extLst>
              <a:ext uri="{FF2B5EF4-FFF2-40B4-BE49-F238E27FC236}">
                <a16:creationId xmlns:a16="http://schemas.microsoft.com/office/drawing/2014/main" id="{E0591625-59B3-4F6E-A1DD-4DBD3BCF7989}"/>
              </a:ext>
            </a:extLst>
          </p:cNvPr>
          <p:cNvSpPr/>
          <p:nvPr/>
        </p:nvSpPr>
        <p:spPr>
          <a:xfrm>
            <a:off x="279591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Type of </a:t>
            </a:r>
          </a:p>
          <a:p>
            <a:pPr algn="ctr"/>
            <a:r>
              <a:rPr lang="en-US" sz="1400" dirty="0"/>
              <a:t>Thing</a:t>
            </a:r>
          </a:p>
        </p:txBody>
      </p:sp>
      <p:sp>
        <p:nvSpPr>
          <p:cNvPr id="27" name="Rectangle 26">
            <a:extLst>
              <a:ext uri="{FF2B5EF4-FFF2-40B4-BE49-F238E27FC236}">
                <a16:creationId xmlns:a16="http://schemas.microsoft.com/office/drawing/2014/main" id="{6D8651C5-E3DB-42A8-A018-7423B6C32039}"/>
              </a:ext>
            </a:extLst>
          </p:cNvPr>
          <p:cNvSpPr/>
          <p:nvPr/>
        </p:nvSpPr>
        <p:spPr>
          <a:xfrm>
            <a:off x="609600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Security</a:t>
            </a:r>
          </a:p>
          <a:p>
            <a:pPr algn="ctr"/>
            <a:r>
              <a:rPr lang="en-US" sz="1400" dirty="0"/>
              <a:t>collateral</a:t>
            </a:r>
          </a:p>
        </p:txBody>
      </p:sp>
      <p:sp>
        <p:nvSpPr>
          <p:cNvPr id="29" name="Rectangle 28">
            <a:extLst>
              <a:ext uri="{FF2B5EF4-FFF2-40B4-BE49-F238E27FC236}">
                <a16:creationId xmlns:a16="http://schemas.microsoft.com/office/drawing/2014/main" id="{A3388A06-9823-451E-9728-3BC83917D862}"/>
              </a:ext>
            </a:extLst>
          </p:cNvPr>
          <p:cNvSpPr/>
          <p:nvPr/>
        </p:nvSpPr>
        <p:spPr>
          <a:xfrm>
            <a:off x="4995970" y="154545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a:t>
            </a:r>
          </a:p>
          <a:p>
            <a:pPr algn="ctr"/>
            <a:r>
              <a:rPr lang="en-US" sz="1400" dirty="0"/>
              <a:t>parameters</a:t>
            </a:r>
          </a:p>
        </p:txBody>
      </p:sp>
      <p:sp>
        <p:nvSpPr>
          <p:cNvPr id="6" name="Rectangle 5">
            <a:extLst>
              <a:ext uri="{FF2B5EF4-FFF2-40B4-BE49-F238E27FC236}">
                <a16:creationId xmlns:a16="http://schemas.microsoft.com/office/drawing/2014/main" id="{365E6C0A-90DF-4E89-BEDC-6D4935BD8307}"/>
              </a:ext>
            </a:extLst>
          </p:cNvPr>
          <p:cNvSpPr/>
          <p:nvPr/>
        </p:nvSpPr>
        <p:spPr>
          <a:xfrm>
            <a:off x="643975" y="2384373"/>
            <a:ext cx="2151934"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31" name="Rectangle 30">
            <a:extLst>
              <a:ext uri="{FF2B5EF4-FFF2-40B4-BE49-F238E27FC236}">
                <a16:creationId xmlns:a16="http://schemas.microsoft.com/office/drawing/2014/main" id="{113DAE7C-C6EE-4E8D-8E53-B29DB74B21A4}"/>
              </a:ext>
            </a:extLst>
          </p:cNvPr>
          <p:cNvSpPr/>
          <p:nvPr/>
        </p:nvSpPr>
        <p:spPr>
          <a:xfrm>
            <a:off x="643975" y="2529206"/>
            <a:ext cx="3193525" cy="3693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32" name="Rectangle 31">
            <a:extLst>
              <a:ext uri="{FF2B5EF4-FFF2-40B4-BE49-F238E27FC236}">
                <a16:creationId xmlns:a16="http://schemas.microsoft.com/office/drawing/2014/main" id="{751C2B36-EC7C-4A1A-8B1C-E7FBF4821132}"/>
              </a:ext>
            </a:extLst>
          </p:cNvPr>
          <p:cNvSpPr/>
          <p:nvPr/>
        </p:nvSpPr>
        <p:spPr>
          <a:xfrm>
            <a:off x="627231" y="2702305"/>
            <a:ext cx="4293557" cy="369332"/>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33" name="Rectangle 32">
            <a:extLst>
              <a:ext uri="{FF2B5EF4-FFF2-40B4-BE49-F238E27FC236}">
                <a16:creationId xmlns:a16="http://schemas.microsoft.com/office/drawing/2014/main" id="{9D039970-3547-45CD-869A-D02A3A2DD330}"/>
              </a:ext>
            </a:extLst>
          </p:cNvPr>
          <p:cNvSpPr/>
          <p:nvPr/>
        </p:nvSpPr>
        <p:spPr>
          <a:xfrm>
            <a:off x="616917" y="2816745"/>
            <a:ext cx="6543015"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5" name="Right Brace 14">
            <a:extLst>
              <a:ext uri="{FF2B5EF4-FFF2-40B4-BE49-F238E27FC236}">
                <a16:creationId xmlns:a16="http://schemas.microsoft.com/office/drawing/2014/main" id="{5D7EEE26-581D-4901-84E2-87FE6536EAF1}"/>
              </a:ext>
            </a:extLst>
          </p:cNvPr>
          <p:cNvSpPr/>
          <p:nvPr/>
        </p:nvSpPr>
        <p:spPr>
          <a:xfrm rot="5400000">
            <a:off x="1631366" y="1171176"/>
            <a:ext cx="126936" cy="1998591"/>
          </a:xfrm>
          <a:prstGeom prst="rightBrace">
            <a:avLst>
              <a:gd name="adj1" fmla="val 56298"/>
              <a:gd name="adj2" fmla="val 50000"/>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ight Brace 33">
            <a:extLst>
              <a:ext uri="{FF2B5EF4-FFF2-40B4-BE49-F238E27FC236}">
                <a16:creationId xmlns:a16="http://schemas.microsoft.com/office/drawing/2014/main" id="{F2CC472E-EF18-44E2-8938-7D5D2A61A9CD}"/>
              </a:ext>
            </a:extLst>
          </p:cNvPr>
          <p:cNvSpPr/>
          <p:nvPr/>
        </p:nvSpPr>
        <p:spPr>
          <a:xfrm rot="5400000">
            <a:off x="2137496" y="662587"/>
            <a:ext cx="202689" cy="3086606"/>
          </a:xfrm>
          <a:prstGeom prst="rightBrace">
            <a:avLst>
              <a:gd name="adj1" fmla="val 56298"/>
              <a:gd name="adj2" fmla="val 50000"/>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a:extLst>
              <a:ext uri="{FF2B5EF4-FFF2-40B4-BE49-F238E27FC236}">
                <a16:creationId xmlns:a16="http://schemas.microsoft.com/office/drawing/2014/main" id="{E5BDE071-2D37-4BE4-94FC-F779507419D4}"/>
              </a:ext>
            </a:extLst>
          </p:cNvPr>
          <p:cNvSpPr/>
          <p:nvPr/>
        </p:nvSpPr>
        <p:spPr>
          <a:xfrm rot="5400000">
            <a:off x="2677341" y="135909"/>
            <a:ext cx="193340" cy="4221365"/>
          </a:xfrm>
          <a:prstGeom prst="rightBrace">
            <a:avLst>
              <a:gd name="adj1" fmla="val 56298"/>
              <a:gd name="adj2" fmla="val 50000"/>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405AAFA2-02A8-4ACD-8E60-0EDA13C7FD9C}"/>
              </a:ext>
            </a:extLst>
          </p:cNvPr>
          <p:cNvSpPr/>
          <p:nvPr/>
        </p:nvSpPr>
        <p:spPr>
          <a:xfrm rot="5400000">
            <a:off x="3818262" y="-925749"/>
            <a:ext cx="287247" cy="6532700"/>
          </a:xfrm>
          <a:prstGeom prst="rightBrace">
            <a:avLst>
              <a:gd name="adj1" fmla="val 5629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B5816268-E313-4820-B9C4-1A5C889CDE64}"/>
              </a:ext>
            </a:extLst>
          </p:cNvPr>
          <p:cNvSpPr txBox="1"/>
          <p:nvPr/>
        </p:nvSpPr>
        <p:spPr>
          <a:xfrm>
            <a:off x="1018392" y="429461"/>
            <a:ext cx="7248779" cy="646331"/>
          </a:xfrm>
          <a:prstGeom prst="rect">
            <a:avLst/>
          </a:prstGeom>
          <a:noFill/>
        </p:spPr>
        <p:txBody>
          <a:bodyPr wrap="none" rtlCol="0">
            <a:spAutoFit/>
          </a:bodyPr>
          <a:lstStyle/>
          <a:p>
            <a:r>
              <a:rPr lang="en-US" sz="3600" dirty="0"/>
              <a:t>From semantic overloading to opacity</a:t>
            </a:r>
          </a:p>
        </p:txBody>
      </p:sp>
      <p:sp>
        <p:nvSpPr>
          <p:cNvPr id="37" name="TextBox 36">
            <a:extLst>
              <a:ext uri="{FF2B5EF4-FFF2-40B4-BE49-F238E27FC236}">
                <a16:creationId xmlns:a16="http://schemas.microsoft.com/office/drawing/2014/main" id="{A59D8496-2FD0-4292-9084-73357CAC7EFD}"/>
              </a:ext>
            </a:extLst>
          </p:cNvPr>
          <p:cNvSpPr txBox="1"/>
          <p:nvPr/>
        </p:nvSpPr>
        <p:spPr>
          <a:xfrm>
            <a:off x="7465094" y="1372964"/>
            <a:ext cx="4550156" cy="2308324"/>
          </a:xfrm>
          <a:prstGeom prst="rect">
            <a:avLst/>
          </a:prstGeom>
          <a:noFill/>
        </p:spPr>
        <p:txBody>
          <a:bodyPr wrap="none" rtlCol="0">
            <a:spAutoFit/>
          </a:bodyPr>
          <a:lstStyle/>
          <a:p>
            <a:pPr marL="285750" indent="-285750">
              <a:buFont typeface="Arial" panose="020B0604020202020204" pitchFamily="34" charset="0"/>
              <a:buChar char="•"/>
            </a:pPr>
            <a:r>
              <a:rPr lang="en-US" dirty="0"/>
              <a:t>Over time, aspects included in an address </a:t>
            </a:r>
            <a:br>
              <a:rPr lang="en-US" dirty="0"/>
            </a:br>
            <a:r>
              <a:rPr lang="en-US" dirty="0"/>
              <a:t>have grown </a:t>
            </a:r>
          </a:p>
          <a:p>
            <a:pPr marL="285750" indent="-285750">
              <a:buFont typeface="Arial" panose="020B0604020202020204" pitchFamily="34" charset="0"/>
              <a:buChar char="•"/>
            </a:pPr>
            <a:r>
              <a:rPr lang="en-US" dirty="0"/>
              <a:t>Many could be carried in separate fields, </a:t>
            </a:r>
            <a:br>
              <a:rPr lang="en-US" dirty="0"/>
            </a:br>
            <a:r>
              <a:rPr lang="en-US" dirty="0"/>
              <a:t>but for various reasons were squeezed </a:t>
            </a:r>
            <a:br>
              <a:rPr lang="en-US" dirty="0"/>
            </a:br>
            <a:r>
              <a:rPr lang="en-US" dirty="0"/>
              <a:t>into addresses</a:t>
            </a:r>
          </a:p>
          <a:p>
            <a:pPr marL="285750" indent="-285750">
              <a:buFont typeface="Arial" panose="020B0604020202020204" pitchFamily="34" charset="0"/>
              <a:buChar char="•"/>
            </a:pPr>
            <a:r>
              <a:rPr lang="en-US" dirty="0"/>
              <a:t>Limiting factors: 128 bit real estate, </a:t>
            </a:r>
            <a:br>
              <a:rPr lang="en-US" dirty="0"/>
            </a:br>
            <a:r>
              <a:rPr lang="en-US" dirty="0"/>
              <a:t>need for major standardization effort for  </a:t>
            </a:r>
            <a:br>
              <a:rPr lang="en-US" dirty="0"/>
            </a:br>
            <a:r>
              <a:rPr lang="en-US" dirty="0"/>
              <a:t>each extension</a:t>
            </a:r>
          </a:p>
        </p:txBody>
      </p:sp>
      <p:sp>
        <p:nvSpPr>
          <p:cNvPr id="39" name="Rectangle 38">
            <a:extLst>
              <a:ext uri="{FF2B5EF4-FFF2-40B4-BE49-F238E27FC236}">
                <a16:creationId xmlns:a16="http://schemas.microsoft.com/office/drawing/2014/main" id="{AE2349CA-081C-4C2A-AF20-3D6C2F52AC8B}"/>
              </a:ext>
            </a:extLst>
          </p:cNvPr>
          <p:cNvSpPr/>
          <p:nvPr/>
        </p:nvSpPr>
        <p:spPr>
          <a:xfrm>
            <a:off x="562110" y="466856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Location</a:t>
            </a:r>
          </a:p>
        </p:txBody>
      </p:sp>
      <p:sp>
        <p:nvSpPr>
          <p:cNvPr id="40" name="Rectangle 39">
            <a:extLst>
              <a:ext uri="{FF2B5EF4-FFF2-40B4-BE49-F238E27FC236}">
                <a16:creationId xmlns:a16="http://schemas.microsoft.com/office/drawing/2014/main" id="{24125778-50FC-4133-B255-92AD0A09B958}"/>
              </a:ext>
            </a:extLst>
          </p:cNvPr>
          <p:cNvSpPr/>
          <p:nvPr/>
        </p:nvSpPr>
        <p:spPr>
          <a:xfrm>
            <a:off x="1614014" y="4668566"/>
            <a:ext cx="110003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Identifier</a:t>
            </a:r>
          </a:p>
        </p:txBody>
      </p:sp>
      <p:sp>
        <p:nvSpPr>
          <p:cNvPr id="42" name="Rectangle 41">
            <a:extLst>
              <a:ext uri="{FF2B5EF4-FFF2-40B4-BE49-F238E27FC236}">
                <a16:creationId xmlns:a16="http://schemas.microsoft.com/office/drawing/2014/main" id="{6AC274A7-7252-466C-B26C-3F6BA987E9C8}"/>
              </a:ext>
            </a:extLst>
          </p:cNvPr>
          <p:cNvSpPr/>
          <p:nvPr/>
        </p:nvSpPr>
        <p:spPr>
          <a:xfrm>
            <a:off x="2714044" y="4668566"/>
            <a:ext cx="4400120" cy="4606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a:t>
            </a:r>
          </a:p>
        </p:txBody>
      </p:sp>
      <p:sp>
        <p:nvSpPr>
          <p:cNvPr id="46" name="Rectangle 45">
            <a:extLst>
              <a:ext uri="{FF2B5EF4-FFF2-40B4-BE49-F238E27FC236}">
                <a16:creationId xmlns:a16="http://schemas.microsoft.com/office/drawing/2014/main" id="{C981D167-87A4-4F10-BF24-BEFAA5812690}"/>
              </a:ext>
            </a:extLst>
          </p:cNvPr>
          <p:cNvSpPr/>
          <p:nvPr/>
        </p:nvSpPr>
        <p:spPr>
          <a:xfrm>
            <a:off x="571149" y="4691690"/>
            <a:ext cx="6532702" cy="4606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X</a:t>
            </a:r>
          </a:p>
        </p:txBody>
      </p:sp>
      <p:sp>
        <p:nvSpPr>
          <p:cNvPr id="47" name="TextBox 46">
            <a:extLst>
              <a:ext uri="{FF2B5EF4-FFF2-40B4-BE49-F238E27FC236}">
                <a16:creationId xmlns:a16="http://schemas.microsoft.com/office/drawing/2014/main" id="{5917A568-CA5B-404E-A2D2-E51D43C54730}"/>
              </a:ext>
            </a:extLst>
          </p:cNvPr>
          <p:cNvSpPr txBox="1"/>
          <p:nvPr/>
        </p:nvSpPr>
        <p:spPr>
          <a:xfrm>
            <a:off x="7465094" y="3842479"/>
            <a:ext cx="4495333" cy="2031325"/>
          </a:xfrm>
          <a:prstGeom prst="rect">
            <a:avLst/>
          </a:prstGeom>
          <a:noFill/>
        </p:spPr>
        <p:txBody>
          <a:bodyPr wrap="none" rtlCol="0">
            <a:spAutoFit/>
          </a:bodyPr>
          <a:lstStyle/>
          <a:p>
            <a:pPr marL="285750" indent="-285750">
              <a:buFont typeface="Arial" panose="020B0604020202020204" pitchFamily="34" charset="0"/>
              <a:buChar char="•"/>
            </a:pPr>
            <a:r>
              <a:rPr lang="en-US" dirty="0"/>
              <a:t>What if we were to simply treat this </a:t>
            </a:r>
            <a:br>
              <a:rPr lang="en-US" dirty="0"/>
            </a:br>
            <a:r>
              <a:rPr lang="en-US" dirty="0"/>
              <a:t>as opaque data, interpreted by packet </a:t>
            </a:r>
            <a:br>
              <a:rPr lang="en-US" dirty="0"/>
            </a:br>
            <a:r>
              <a:rPr lang="en-US" dirty="0"/>
              <a:t>processing functions as needed? </a:t>
            </a:r>
          </a:p>
          <a:p>
            <a:pPr marL="285750" indent="-285750">
              <a:buFont typeface="Arial" panose="020B0604020202020204" pitchFamily="34" charset="0"/>
              <a:buChar char="•"/>
            </a:pPr>
            <a:r>
              <a:rPr lang="en-US" dirty="0"/>
              <a:t>Could we treat the address field </a:t>
            </a:r>
            <a:br>
              <a:rPr lang="en-US" dirty="0"/>
            </a:br>
            <a:r>
              <a:rPr lang="en-US" dirty="0"/>
              <a:t>as just another input to processing, </a:t>
            </a:r>
            <a:br>
              <a:rPr lang="en-US" dirty="0"/>
            </a:br>
            <a:r>
              <a:rPr lang="en-US" dirty="0"/>
              <a:t>much like  telephone calls are just another </a:t>
            </a:r>
            <a:br>
              <a:rPr lang="en-US" dirty="0"/>
            </a:br>
            <a:r>
              <a:rPr lang="en-US" dirty="0"/>
              <a:t>app on a smartphone? </a:t>
            </a:r>
          </a:p>
        </p:txBody>
      </p:sp>
      <p:sp>
        <p:nvSpPr>
          <p:cNvPr id="49" name="Arrow: Down 48">
            <a:extLst>
              <a:ext uri="{FF2B5EF4-FFF2-40B4-BE49-F238E27FC236}">
                <a16:creationId xmlns:a16="http://schemas.microsoft.com/office/drawing/2014/main" id="{ADEA82AD-6978-49E3-8C0B-21B9CFEABFF0}"/>
              </a:ext>
            </a:extLst>
          </p:cNvPr>
          <p:cNvSpPr/>
          <p:nvPr/>
        </p:nvSpPr>
        <p:spPr>
          <a:xfrm>
            <a:off x="3630469" y="3547843"/>
            <a:ext cx="530942" cy="700650"/>
          </a:xfrm>
          <a:prstGeom prst="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82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xEl>
                                              <p:pRg st="1" end="1"/>
                                            </p:txEl>
                                          </p:spTgt>
                                        </p:tgtEl>
                                        <p:attrNameLst>
                                          <p:attrName>style.visibility</p:attrName>
                                        </p:attrNameLst>
                                      </p:cBhvr>
                                      <p:to>
                                        <p:strVal val="visible"/>
                                      </p:to>
                                    </p:set>
                                    <p:animEffect transition="in" filter="fade">
                                      <p:cBhvr>
                                        <p:cTn id="7" dur="500"/>
                                        <p:tgtEl>
                                          <p:spTgt spid="37">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
                                            <p:txEl>
                                              <p:pRg st="2" end="2"/>
                                            </p:txEl>
                                          </p:spTgt>
                                        </p:tgtEl>
                                        <p:attrNameLst>
                                          <p:attrName>style.visibility</p:attrName>
                                        </p:attrNameLst>
                                      </p:cBhvr>
                                      <p:to>
                                        <p:strVal val="visible"/>
                                      </p:to>
                                    </p:set>
                                    <p:animEffect transition="in" filter="fade">
                                      <p:cBhvr>
                                        <p:cTn id="10" dur="500"/>
                                        <p:tgtEl>
                                          <p:spTgt spid="37">
                                            <p:txEl>
                                              <p:pRg st="2" end="2"/>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500"/>
                                        <p:tgtEl>
                                          <p:spTgt spid="34"/>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fade">
                                      <p:cBhvr>
                                        <p:cTn id="34" dur="500"/>
                                        <p:tgtEl>
                                          <p:spTgt spid="3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500"/>
                                        <p:tgtEl>
                                          <p:spTgt spid="36"/>
                                        </p:tgtEl>
                                      </p:cBhvr>
                                    </p:animEffect>
                                  </p:childTnLst>
                                </p:cTn>
                              </p:par>
                            </p:childTnLst>
                          </p:cTn>
                        </p:par>
                        <p:par>
                          <p:cTn id="45" fill="hold">
                            <p:stCondLst>
                              <p:cond delay="4000"/>
                            </p:stCondLst>
                            <p:childTnLst>
                              <p:par>
                                <p:cTn id="46" presetID="10" presetClass="entr" presetSubtype="0"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50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7">
                                            <p:txEl>
                                              <p:pRg st="0" end="0"/>
                                            </p:txEl>
                                          </p:spTgt>
                                        </p:tgtEl>
                                        <p:attrNameLst>
                                          <p:attrName>style.visibility</p:attrName>
                                        </p:attrNameLst>
                                      </p:cBhvr>
                                      <p:to>
                                        <p:strVal val="visible"/>
                                      </p:to>
                                    </p:set>
                                    <p:animEffect transition="in" filter="fade">
                                      <p:cBhvr>
                                        <p:cTn id="53" dur="500"/>
                                        <p:tgtEl>
                                          <p:spTgt spid="47">
                                            <p:txEl>
                                              <p:pRg st="0" end="0"/>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fade">
                                      <p:cBhvr>
                                        <p:cTn id="57" dur="500"/>
                                        <p:tgtEl>
                                          <p:spTgt spid="49"/>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fade">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
                                            <p:txEl>
                                              <p:pRg st="1" end="1"/>
                                            </p:txEl>
                                          </p:spTgt>
                                        </p:tgtEl>
                                        <p:attrNameLst>
                                          <p:attrName>style.visibility</p:attrName>
                                        </p:attrNameLst>
                                      </p:cBhvr>
                                      <p:to>
                                        <p:strVal val="visible"/>
                                      </p:to>
                                    </p:set>
                                    <p:animEffect transition="in" filter="fade">
                                      <p:cBhvr>
                                        <p:cTn id="72" dur="500"/>
                                        <p:tgtEl>
                                          <p:spTgt spid="47">
                                            <p:txEl>
                                              <p:pRg st="1" end="1"/>
                                            </p:txEl>
                                          </p:spTgt>
                                        </p:tgtEl>
                                      </p:cBhvr>
                                    </p:animEffect>
                                  </p:childTnLst>
                                </p:cTn>
                              </p:par>
                            </p:childTnLst>
                          </p:cTn>
                        </p:par>
                        <p:par>
                          <p:cTn id="73" fill="hold">
                            <p:stCondLst>
                              <p:cond delay="500"/>
                            </p:stCondLst>
                            <p:childTnLst>
                              <p:par>
                                <p:cTn id="74" presetID="10" presetClass="entr" presetSubtype="0" fill="hold" grpId="0" nodeType="after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fade">
                                      <p:cBhvr>
                                        <p:cTn id="7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7" grpId="0" animBg="1"/>
      <p:bldP spid="29" grpId="0" animBg="1"/>
      <p:bldP spid="31" grpId="0" animBg="1"/>
      <p:bldP spid="32" grpId="0" animBg="1"/>
      <p:bldP spid="33" grpId="0" animBg="1"/>
      <p:bldP spid="34" grpId="0" animBg="1"/>
      <p:bldP spid="35" grpId="0" animBg="1"/>
      <p:bldP spid="36" grpId="0" animBg="1"/>
      <p:bldP spid="39" grpId="0" animBg="1"/>
      <p:bldP spid="40" grpId="0" animBg="1"/>
      <p:bldP spid="42" grpId="0" animBg="1"/>
      <p:bldP spid="46" grpId="0" animBg="1"/>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AEC6-D8DB-A547-A224-4FE4B8F86D26}"/>
              </a:ext>
            </a:extLst>
          </p:cNvPr>
          <p:cNvSpPr>
            <a:spLocks noGrp="1"/>
          </p:cNvSpPr>
          <p:nvPr>
            <p:ph type="title"/>
          </p:nvPr>
        </p:nvSpPr>
        <p:spPr/>
        <p:txBody>
          <a:bodyPr/>
          <a:lstStyle/>
          <a:p>
            <a:r>
              <a:rPr lang="en-US" dirty="0"/>
              <a:t>The Advantages of Opacity</a:t>
            </a:r>
          </a:p>
        </p:txBody>
      </p:sp>
      <p:sp>
        <p:nvSpPr>
          <p:cNvPr id="3" name="Content Placeholder 2">
            <a:extLst>
              <a:ext uri="{FF2B5EF4-FFF2-40B4-BE49-F238E27FC236}">
                <a16:creationId xmlns:a16="http://schemas.microsoft.com/office/drawing/2014/main" id="{F14B8F9C-4A34-CA4B-A670-23072C5F0AD9}"/>
              </a:ext>
            </a:extLst>
          </p:cNvPr>
          <p:cNvSpPr>
            <a:spLocks noGrp="1"/>
          </p:cNvSpPr>
          <p:nvPr>
            <p:ph idx="1"/>
          </p:nvPr>
        </p:nvSpPr>
        <p:spPr/>
        <p:txBody>
          <a:bodyPr/>
          <a:lstStyle/>
          <a:p>
            <a:r>
              <a:rPr lang="en-US" dirty="0"/>
              <a:t>We are not constrained by a pre-conceived notion of the size of the address.</a:t>
            </a:r>
          </a:p>
          <a:p>
            <a:pPr lvl="1"/>
            <a:r>
              <a:rPr lang="en-US" dirty="0"/>
              <a:t>For some applications 20, 32, 48, or 128 bits are too small.</a:t>
            </a:r>
          </a:p>
          <a:p>
            <a:pPr lvl="1"/>
            <a:r>
              <a:rPr lang="en-US" dirty="0"/>
              <a:t>Equally for some applications such sizes are too large</a:t>
            </a:r>
          </a:p>
          <a:p>
            <a:r>
              <a:rPr lang="en-US" dirty="0"/>
              <a:t>We are not constrained by any predetermined mapping of an address to an action.</a:t>
            </a:r>
          </a:p>
          <a:p>
            <a:r>
              <a:rPr lang="en-US" dirty="0"/>
              <a:t>We have a model to introduce new functionality to the network layer</a:t>
            </a:r>
          </a:p>
          <a:p>
            <a:r>
              <a:rPr lang="en-US" dirty="0"/>
              <a:t>We have a new dimension to network security, or at least the application of the MPLS security model to a richer set of applications.</a:t>
            </a:r>
          </a:p>
        </p:txBody>
      </p:sp>
    </p:spTree>
    <p:extLst>
      <p:ext uri="{BB962C8B-B14F-4D97-AF65-F5344CB8AC3E}">
        <p14:creationId xmlns:p14="http://schemas.microsoft.com/office/powerpoint/2010/main" val="326273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C0BE-DE55-2F44-B550-2FAF9C9E12BC}"/>
              </a:ext>
            </a:extLst>
          </p:cNvPr>
          <p:cNvSpPr>
            <a:spLocks noGrp="1"/>
          </p:cNvSpPr>
          <p:nvPr>
            <p:ph type="title"/>
          </p:nvPr>
        </p:nvSpPr>
        <p:spPr/>
        <p:txBody>
          <a:bodyPr/>
          <a:lstStyle/>
          <a:p>
            <a:r>
              <a:rPr lang="en-US" sz="3600" dirty="0">
                <a:latin typeface="+mn-lt"/>
                <a:ea typeface="+mn-ea"/>
                <a:cs typeface="+mn-cs"/>
              </a:rPr>
              <a:t>Research Questions</a:t>
            </a:r>
          </a:p>
        </p:txBody>
      </p:sp>
      <p:sp>
        <p:nvSpPr>
          <p:cNvPr id="3" name="Content Placeholder 2">
            <a:extLst>
              <a:ext uri="{FF2B5EF4-FFF2-40B4-BE49-F238E27FC236}">
                <a16:creationId xmlns:a16="http://schemas.microsoft.com/office/drawing/2014/main" id="{741170DD-4B28-5343-A173-0E4AE86F369D}"/>
              </a:ext>
            </a:extLst>
          </p:cNvPr>
          <p:cNvSpPr>
            <a:spLocks noGrp="1"/>
          </p:cNvSpPr>
          <p:nvPr>
            <p:ph idx="1"/>
          </p:nvPr>
        </p:nvSpPr>
        <p:spPr/>
        <p:txBody>
          <a:bodyPr>
            <a:normAutofit fontScale="92500" lnSpcReduction="10000"/>
          </a:bodyPr>
          <a:lstStyle/>
          <a:p>
            <a:r>
              <a:rPr lang="en-US" sz="2600" dirty="0"/>
              <a:t>What types of innovation would be unleashed by unshackling the address semantics? </a:t>
            </a:r>
          </a:p>
          <a:p>
            <a:r>
              <a:rPr lang="en-US" sz="2600" dirty="0"/>
              <a:t>Is this a path that allows networks to become as programmable as applications?</a:t>
            </a:r>
          </a:p>
          <a:p>
            <a:r>
              <a:rPr lang="en-US" sz="2600" dirty="0"/>
              <a:t>What other functions can we map to address?</a:t>
            </a:r>
          </a:p>
          <a:p>
            <a:r>
              <a:rPr lang="en-US" sz="2600" dirty="0"/>
              <a:t>What other types of cardinality are useful?</a:t>
            </a:r>
          </a:p>
          <a:p>
            <a:r>
              <a:rPr lang="en-US" sz="2600" dirty="0"/>
              <a:t>Do the same considerations apply to the underlay, overlay and the end-user application?</a:t>
            </a:r>
          </a:p>
          <a:p>
            <a:r>
              <a:rPr lang="en-US" sz="2600" dirty="0"/>
              <a:t>How do we achieve aggregability of addressing with opaque addresses?</a:t>
            </a:r>
          </a:p>
          <a:p>
            <a:r>
              <a:rPr lang="en-US" sz="2600" dirty="0"/>
              <a:t>What would be its implications, from efficient hardware support to late binding of semantics?</a:t>
            </a:r>
          </a:p>
        </p:txBody>
      </p:sp>
    </p:spTree>
    <p:extLst>
      <p:ext uri="{BB962C8B-B14F-4D97-AF65-F5344CB8AC3E}">
        <p14:creationId xmlns:p14="http://schemas.microsoft.com/office/powerpoint/2010/main" val="319103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41AB1DD-3CD0-1443-827D-446B04EC409B}"/>
              </a:ext>
            </a:extLst>
          </p:cNvPr>
          <p:cNvSpPr txBox="1"/>
          <p:nvPr/>
        </p:nvSpPr>
        <p:spPr>
          <a:xfrm>
            <a:off x="4231601" y="2598003"/>
            <a:ext cx="2984600" cy="830997"/>
          </a:xfrm>
          <a:prstGeom prst="rect">
            <a:avLst/>
          </a:prstGeom>
          <a:noFill/>
        </p:spPr>
        <p:txBody>
          <a:bodyPr wrap="none" rtlCol="0">
            <a:spAutoFit/>
          </a:bodyPr>
          <a:lstStyle/>
          <a:p>
            <a:r>
              <a:rPr lang="en-US" sz="4800" dirty="0"/>
              <a:t>Questions?</a:t>
            </a:r>
          </a:p>
        </p:txBody>
      </p:sp>
    </p:spTree>
    <p:extLst>
      <p:ext uri="{BB962C8B-B14F-4D97-AF65-F5344CB8AC3E}">
        <p14:creationId xmlns:p14="http://schemas.microsoft.com/office/powerpoint/2010/main" val="43807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C240-D313-5B4F-8923-6807DB927E11}"/>
              </a:ext>
            </a:extLst>
          </p:cNvPr>
          <p:cNvSpPr>
            <a:spLocks noGrp="1"/>
          </p:cNvSpPr>
          <p:nvPr>
            <p:ph type="title"/>
          </p:nvPr>
        </p:nvSpPr>
        <p:spPr/>
        <p:txBody>
          <a:bodyPr/>
          <a:lstStyle/>
          <a:p>
            <a:r>
              <a:rPr lang="en-US" dirty="0"/>
              <a:t>What is an Address</a:t>
            </a:r>
          </a:p>
        </p:txBody>
      </p:sp>
      <p:sp>
        <p:nvSpPr>
          <p:cNvPr id="3" name="Content Placeholder 2">
            <a:extLst>
              <a:ext uri="{FF2B5EF4-FFF2-40B4-BE49-F238E27FC236}">
                <a16:creationId xmlns:a16="http://schemas.microsoft.com/office/drawing/2014/main" id="{C0C0BED8-436A-B14D-B955-214F4AF616BC}"/>
              </a:ext>
            </a:extLst>
          </p:cNvPr>
          <p:cNvSpPr>
            <a:spLocks noGrp="1"/>
          </p:cNvSpPr>
          <p:nvPr>
            <p:ph idx="1"/>
          </p:nvPr>
        </p:nvSpPr>
        <p:spPr/>
        <p:txBody>
          <a:bodyPr>
            <a:normAutofit fontScale="92500" lnSpcReduction="10000"/>
          </a:bodyPr>
          <a:lstStyle/>
          <a:p>
            <a:r>
              <a:rPr lang="en-US" dirty="0"/>
              <a:t>For the purposes of this talk it is the part(s) of the packet that is used to steer the packet over the network to the process that needs the packet delivered to it.</a:t>
            </a:r>
          </a:p>
          <a:p>
            <a:r>
              <a:rPr lang="en-US" dirty="0"/>
              <a:t>For the purposes of the talk it is the contents of the field called “address” or “label”.</a:t>
            </a:r>
          </a:p>
          <a:p>
            <a:r>
              <a:rPr lang="en-US" dirty="0"/>
              <a:t>The term is generally associated with the endpoint of a layer 2 or layer 3 delivery.</a:t>
            </a:r>
          </a:p>
          <a:p>
            <a:r>
              <a:rPr lang="en-US" dirty="0"/>
              <a:t>As far as the application is concerned the session identifier is often  the real “address”, and all that the network layer address provides is an instruction on how/where to deliver the packet over the current temporary packet transports at network layer.</a:t>
            </a:r>
          </a:p>
        </p:txBody>
      </p:sp>
    </p:spTree>
    <p:extLst>
      <p:ext uri="{BB962C8B-B14F-4D97-AF65-F5344CB8AC3E}">
        <p14:creationId xmlns:p14="http://schemas.microsoft.com/office/powerpoint/2010/main" val="2000192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BF38-0829-F34D-B160-AB2207905D5C}"/>
              </a:ext>
            </a:extLst>
          </p:cNvPr>
          <p:cNvSpPr>
            <a:spLocks noGrp="1"/>
          </p:cNvSpPr>
          <p:nvPr>
            <p:ph type="title"/>
          </p:nvPr>
        </p:nvSpPr>
        <p:spPr/>
        <p:txBody>
          <a:bodyPr/>
          <a:lstStyle/>
          <a:p>
            <a:r>
              <a:rPr lang="en-US" dirty="0"/>
              <a:t>Types of address</a:t>
            </a:r>
          </a:p>
        </p:txBody>
      </p:sp>
      <p:sp>
        <p:nvSpPr>
          <p:cNvPr id="3" name="Content Placeholder 2">
            <a:extLst>
              <a:ext uri="{FF2B5EF4-FFF2-40B4-BE49-F238E27FC236}">
                <a16:creationId xmlns:a16="http://schemas.microsoft.com/office/drawing/2014/main" id="{A740C2BF-9BBC-464F-8BFD-12FDC1073063}"/>
              </a:ext>
            </a:extLst>
          </p:cNvPr>
          <p:cNvSpPr>
            <a:spLocks noGrp="1"/>
          </p:cNvSpPr>
          <p:nvPr>
            <p:ph idx="1"/>
          </p:nvPr>
        </p:nvSpPr>
        <p:spPr/>
        <p:txBody>
          <a:bodyPr>
            <a:normAutofit fontScale="92500" lnSpcReduction="20000"/>
          </a:bodyPr>
          <a:lstStyle/>
          <a:p>
            <a:r>
              <a:rPr lang="en-US" dirty="0"/>
              <a:t>The IETF deals primarily with the following types of addresses </a:t>
            </a:r>
          </a:p>
          <a:p>
            <a:pPr lvl="1"/>
            <a:r>
              <a:rPr lang="en-US" dirty="0"/>
              <a:t>IEEE 802 MAC addresses</a:t>
            </a:r>
          </a:p>
          <a:p>
            <a:pPr lvl="1"/>
            <a:r>
              <a:rPr lang="en-US" dirty="0"/>
              <a:t>IPv4</a:t>
            </a:r>
          </a:p>
          <a:p>
            <a:pPr lvl="1"/>
            <a:r>
              <a:rPr lang="en-US" dirty="0"/>
              <a:t>IPv6</a:t>
            </a:r>
          </a:p>
          <a:p>
            <a:pPr lvl="1"/>
            <a:r>
              <a:rPr lang="en-US" dirty="0"/>
              <a:t>MPLS label</a:t>
            </a:r>
          </a:p>
          <a:p>
            <a:pPr lvl="1"/>
            <a:r>
              <a:rPr lang="en-US" dirty="0"/>
              <a:t>E164</a:t>
            </a:r>
          </a:p>
          <a:p>
            <a:r>
              <a:rPr lang="en-US" dirty="0"/>
              <a:t>At the network layer we map every address behavior to one of these address types and live with the constraints that brings.</a:t>
            </a:r>
          </a:p>
          <a:p>
            <a:r>
              <a:rPr lang="en-US" dirty="0"/>
              <a:t>We tend to build underlays (packet transport networks), overlays and applications using the same address types.</a:t>
            </a:r>
          </a:p>
          <a:p>
            <a:r>
              <a:rPr lang="en-US" dirty="0"/>
              <a:t>Source address is the same format as destination address.</a:t>
            </a:r>
          </a:p>
          <a:p>
            <a:r>
              <a:rPr lang="en-US" dirty="0"/>
              <a:t>There is a trend towards compressed addresses.</a:t>
            </a:r>
          </a:p>
        </p:txBody>
      </p:sp>
    </p:spTree>
    <p:extLst>
      <p:ext uri="{BB962C8B-B14F-4D97-AF65-F5344CB8AC3E}">
        <p14:creationId xmlns:p14="http://schemas.microsoft.com/office/powerpoint/2010/main" val="342270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71C86-B0A1-4259-8796-9E428B37DF17}"/>
              </a:ext>
            </a:extLst>
          </p:cNvPr>
          <p:cNvSpPr txBox="1"/>
          <p:nvPr/>
        </p:nvSpPr>
        <p:spPr>
          <a:xfrm>
            <a:off x="1288515" y="3790632"/>
            <a:ext cx="665567" cy="369332"/>
          </a:xfrm>
          <a:prstGeom prst="rect">
            <a:avLst/>
          </a:prstGeom>
          <a:noFill/>
        </p:spPr>
        <p:txBody>
          <a:bodyPr wrap="none" rtlCol="0">
            <a:spAutoFit/>
          </a:bodyPr>
          <a:lstStyle/>
          <a:p>
            <a:r>
              <a:rPr lang="en-US" dirty="0"/>
              <a:t>node</a:t>
            </a:r>
          </a:p>
        </p:txBody>
      </p:sp>
      <p:sp>
        <p:nvSpPr>
          <p:cNvPr id="5" name="TextBox 4">
            <a:extLst>
              <a:ext uri="{FF2B5EF4-FFF2-40B4-BE49-F238E27FC236}">
                <a16:creationId xmlns:a16="http://schemas.microsoft.com/office/drawing/2014/main" id="{569FC449-4576-44B2-AB59-207452E7411E}"/>
              </a:ext>
            </a:extLst>
          </p:cNvPr>
          <p:cNvSpPr txBox="1"/>
          <p:nvPr/>
        </p:nvSpPr>
        <p:spPr>
          <a:xfrm>
            <a:off x="4387056" y="3972502"/>
            <a:ext cx="1267078" cy="646331"/>
          </a:xfrm>
          <a:prstGeom prst="rect">
            <a:avLst/>
          </a:prstGeom>
          <a:noFill/>
        </p:spPr>
        <p:txBody>
          <a:bodyPr wrap="none" rtlCol="0">
            <a:spAutoFit/>
          </a:bodyPr>
          <a:lstStyle/>
          <a:p>
            <a:pPr algn="ctr"/>
            <a:r>
              <a:rPr lang="en-US" dirty="0"/>
              <a:t>many</a:t>
            </a:r>
          </a:p>
          <a:p>
            <a:pPr algn="ctr"/>
            <a:r>
              <a:rPr lang="en-US" dirty="0"/>
              <a:t>(all in a set)</a:t>
            </a:r>
          </a:p>
        </p:txBody>
      </p:sp>
      <p:sp>
        <p:nvSpPr>
          <p:cNvPr id="7" name="TextBox 6">
            <a:extLst>
              <a:ext uri="{FF2B5EF4-FFF2-40B4-BE49-F238E27FC236}">
                <a16:creationId xmlns:a16="http://schemas.microsoft.com/office/drawing/2014/main" id="{C18B1A7F-6B7C-4640-8BE1-177E9123E4E4}"/>
              </a:ext>
            </a:extLst>
          </p:cNvPr>
          <p:cNvSpPr txBox="1"/>
          <p:nvPr/>
        </p:nvSpPr>
        <p:spPr>
          <a:xfrm>
            <a:off x="7405264" y="3020418"/>
            <a:ext cx="703526" cy="369332"/>
          </a:xfrm>
          <a:prstGeom prst="rect">
            <a:avLst/>
          </a:prstGeom>
          <a:noFill/>
        </p:spPr>
        <p:txBody>
          <a:bodyPr wrap="none" rtlCol="0">
            <a:spAutoFit/>
          </a:bodyPr>
          <a:lstStyle/>
          <a:p>
            <a:r>
              <a:rPr lang="en-US" dirty="0"/>
              <a:t>paths</a:t>
            </a:r>
          </a:p>
        </p:txBody>
      </p:sp>
      <p:sp>
        <p:nvSpPr>
          <p:cNvPr id="8" name="TextBox 7">
            <a:extLst>
              <a:ext uri="{FF2B5EF4-FFF2-40B4-BE49-F238E27FC236}">
                <a16:creationId xmlns:a16="http://schemas.microsoft.com/office/drawing/2014/main" id="{FA7D5882-18DA-49BA-946C-79A6869499BC}"/>
              </a:ext>
            </a:extLst>
          </p:cNvPr>
          <p:cNvSpPr txBox="1"/>
          <p:nvPr/>
        </p:nvSpPr>
        <p:spPr>
          <a:xfrm>
            <a:off x="1108215" y="3064834"/>
            <a:ext cx="908582" cy="369332"/>
          </a:xfrm>
          <a:prstGeom prst="rect">
            <a:avLst/>
          </a:prstGeom>
          <a:noFill/>
        </p:spPr>
        <p:txBody>
          <a:bodyPr wrap="none" rtlCol="0">
            <a:spAutoFit/>
          </a:bodyPr>
          <a:lstStyle/>
          <a:p>
            <a:r>
              <a:rPr lang="en-US" dirty="0"/>
              <a:t>content</a:t>
            </a:r>
          </a:p>
        </p:txBody>
      </p:sp>
      <p:sp>
        <p:nvSpPr>
          <p:cNvPr id="9" name="TextBox 8">
            <a:extLst>
              <a:ext uri="{FF2B5EF4-FFF2-40B4-BE49-F238E27FC236}">
                <a16:creationId xmlns:a16="http://schemas.microsoft.com/office/drawing/2014/main" id="{45F446DA-C45E-4E01-A35E-8E22D215D819}"/>
              </a:ext>
            </a:extLst>
          </p:cNvPr>
          <p:cNvSpPr txBox="1"/>
          <p:nvPr/>
        </p:nvSpPr>
        <p:spPr>
          <a:xfrm>
            <a:off x="1176220" y="2258828"/>
            <a:ext cx="842410" cy="369332"/>
          </a:xfrm>
          <a:prstGeom prst="rect">
            <a:avLst/>
          </a:prstGeom>
          <a:noFill/>
        </p:spPr>
        <p:txBody>
          <a:bodyPr wrap="none" rtlCol="0">
            <a:spAutoFit/>
          </a:bodyPr>
          <a:lstStyle/>
          <a:p>
            <a:r>
              <a:rPr lang="en-US" dirty="0"/>
              <a:t>service</a:t>
            </a:r>
          </a:p>
        </p:txBody>
      </p:sp>
      <p:sp>
        <p:nvSpPr>
          <p:cNvPr id="10" name="TextBox 9">
            <a:extLst>
              <a:ext uri="{FF2B5EF4-FFF2-40B4-BE49-F238E27FC236}">
                <a16:creationId xmlns:a16="http://schemas.microsoft.com/office/drawing/2014/main" id="{2FDCC8F4-3315-4087-9F31-919BF436FE12}"/>
              </a:ext>
            </a:extLst>
          </p:cNvPr>
          <p:cNvSpPr txBox="1"/>
          <p:nvPr/>
        </p:nvSpPr>
        <p:spPr>
          <a:xfrm>
            <a:off x="2981672" y="5320333"/>
            <a:ext cx="900246" cy="369332"/>
          </a:xfrm>
          <a:prstGeom prst="rect">
            <a:avLst/>
          </a:prstGeom>
          <a:noFill/>
        </p:spPr>
        <p:txBody>
          <a:bodyPr wrap="none" rtlCol="0">
            <a:spAutoFit/>
          </a:bodyPr>
          <a:lstStyle/>
          <a:p>
            <a:r>
              <a:rPr lang="en-US" dirty="0"/>
              <a:t>identify</a:t>
            </a:r>
          </a:p>
        </p:txBody>
      </p:sp>
      <p:sp>
        <p:nvSpPr>
          <p:cNvPr id="11" name="TextBox 10">
            <a:extLst>
              <a:ext uri="{FF2B5EF4-FFF2-40B4-BE49-F238E27FC236}">
                <a16:creationId xmlns:a16="http://schemas.microsoft.com/office/drawing/2014/main" id="{7F4868ED-66F5-4138-BA09-201DEA987D34}"/>
              </a:ext>
            </a:extLst>
          </p:cNvPr>
          <p:cNvSpPr txBox="1"/>
          <p:nvPr/>
        </p:nvSpPr>
        <p:spPr>
          <a:xfrm>
            <a:off x="1686218" y="4951001"/>
            <a:ext cx="753604" cy="369332"/>
          </a:xfrm>
          <a:prstGeom prst="rect">
            <a:avLst/>
          </a:prstGeom>
          <a:noFill/>
        </p:spPr>
        <p:txBody>
          <a:bodyPr wrap="none" rtlCol="0">
            <a:spAutoFit/>
          </a:bodyPr>
          <a:lstStyle/>
          <a:p>
            <a:r>
              <a:rPr lang="en-US" dirty="0"/>
              <a:t>locate</a:t>
            </a:r>
          </a:p>
        </p:txBody>
      </p:sp>
      <p:sp>
        <p:nvSpPr>
          <p:cNvPr id="12" name="TextBox 11">
            <a:extLst>
              <a:ext uri="{FF2B5EF4-FFF2-40B4-BE49-F238E27FC236}">
                <a16:creationId xmlns:a16="http://schemas.microsoft.com/office/drawing/2014/main" id="{82E8D588-D880-44C2-9EBB-1AC573F3063C}"/>
              </a:ext>
            </a:extLst>
          </p:cNvPr>
          <p:cNvSpPr txBox="1"/>
          <p:nvPr/>
        </p:nvSpPr>
        <p:spPr>
          <a:xfrm>
            <a:off x="4423768" y="5689665"/>
            <a:ext cx="900246" cy="369332"/>
          </a:xfrm>
          <a:prstGeom prst="rect">
            <a:avLst/>
          </a:prstGeom>
          <a:noFill/>
        </p:spPr>
        <p:txBody>
          <a:bodyPr wrap="none" rtlCol="0">
            <a:spAutoFit/>
          </a:bodyPr>
          <a:lstStyle/>
          <a:p>
            <a:r>
              <a:rPr lang="en-US" dirty="0"/>
              <a:t>instruct</a:t>
            </a:r>
          </a:p>
        </p:txBody>
      </p:sp>
      <p:sp>
        <p:nvSpPr>
          <p:cNvPr id="13" name="TextBox 12">
            <a:extLst>
              <a:ext uri="{FF2B5EF4-FFF2-40B4-BE49-F238E27FC236}">
                <a16:creationId xmlns:a16="http://schemas.microsoft.com/office/drawing/2014/main" id="{C362BB12-2B63-4ED4-9DAF-6633463D4864}"/>
              </a:ext>
            </a:extLst>
          </p:cNvPr>
          <p:cNvSpPr txBox="1"/>
          <p:nvPr/>
        </p:nvSpPr>
        <p:spPr>
          <a:xfrm>
            <a:off x="5833316" y="6018165"/>
            <a:ext cx="802014" cy="369332"/>
          </a:xfrm>
          <a:prstGeom prst="rect">
            <a:avLst/>
          </a:prstGeom>
          <a:noFill/>
        </p:spPr>
        <p:txBody>
          <a:bodyPr wrap="none" rtlCol="0">
            <a:spAutoFit/>
          </a:bodyPr>
          <a:lstStyle/>
          <a:p>
            <a:r>
              <a:rPr lang="en-US" dirty="0"/>
              <a:t>secure</a:t>
            </a:r>
          </a:p>
        </p:txBody>
      </p:sp>
      <p:sp>
        <p:nvSpPr>
          <p:cNvPr id="14" name="TextBox 13">
            <a:extLst>
              <a:ext uri="{FF2B5EF4-FFF2-40B4-BE49-F238E27FC236}">
                <a16:creationId xmlns:a16="http://schemas.microsoft.com/office/drawing/2014/main" id="{F3970F63-770C-4DD4-8ADE-9A2AEE81A2C8}"/>
              </a:ext>
            </a:extLst>
          </p:cNvPr>
          <p:cNvSpPr txBox="1"/>
          <p:nvPr/>
        </p:nvSpPr>
        <p:spPr>
          <a:xfrm>
            <a:off x="5716794" y="3397124"/>
            <a:ext cx="1550809" cy="923330"/>
          </a:xfrm>
          <a:prstGeom prst="rect">
            <a:avLst/>
          </a:prstGeom>
          <a:noFill/>
        </p:spPr>
        <p:txBody>
          <a:bodyPr wrap="none" rtlCol="0">
            <a:spAutoFit/>
          </a:bodyPr>
          <a:lstStyle/>
          <a:p>
            <a:pPr algn="ctr"/>
            <a:r>
              <a:rPr lang="en-US" dirty="0"/>
              <a:t>many</a:t>
            </a:r>
          </a:p>
          <a:p>
            <a:pPr algn="ctr"/>
            <a:r>
              <a:rPr lang="en-US" dirty="0"/>
              <a:t>(ordered, </a:t>
            </a:r>
            <a:br>
              <a:rPr lang="en-US" dirty="0"/>
            </a:br>
            <a:r>
              <a:rPr lang="en-US" dirty="0"/>
              <a:t>e.g. segments)</a:t>
            </a:r>
          </a:p>
        </p:txBody>
      </p:sp>
      <p:cxnSp>
        <p:nvCxnSpPr>
          <p:cNvPr id="16" name="Straight Arrow Connector 15">
            <a:extLst>
              <a:ext uri="{FF2B5EF4-FFF2-40B4-BE49-F238E27FC236}">
                <a16:creationId xmlns:a16="http://schemas.microsoft.com/office/drawing/2014/main" id="{FB1CE3F4-A3FB-4EFF-B1D3-1D76065C219F}"/>
              </a:ext>
            </a:extLst>
          </p:cNvPr>
          <p:cNvCxnSpPr>
            <a:cxnSpLocks/>
          </p:cNvCxnSpPr>
          <p:nvPr/>
        </p:nvCxnSpPr>
        <p:spPr>
          <a:xfrm flipH="1" flipV="1">
            <a:off x="2010672" y="1476521"/>
            <a:ext cx="41044" cy="3412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D9DA8AF-D759-4E50-A362-D1269BC78CDF}"/>
              </a:ext>
            </a:extLst>
          </p:cNvPr>
          <p:cNvCxnSpPr/>
          <p:nvPr/>
        </p:nvCxnSpPr>
        <p:spPr>
          <a:xfrm flipV="1">
            <a:off x="2048127" y="2658804"/>
            <a:ext cx="6255132" cy="2236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9EF81B-3CB5-4332-9469-21CB035F2454}"/>
              </a:ext>
            </a:extLst>
          </p:cNvPr>
          <p:cNvCxnSpPr/>
          <p:nvPr/>
        </p:nvCxnSpPr>
        <p:spPr>
          <a:xfrm>
            <a:off x="2048127" y="4875374"/>
            <a:ext cx="5258039" cy="132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3C5D5FA-3BC1-4B05-865D-5A3C50722C4F}"/>
              </a:ext>
            </a:extLst>
          </p:cNvPr>
          <p:cNvSpPr txBox="1"/>
          <p:nvPr/>
        </p:nvSpPr>
        <p:spPr>
          <a:xfrm>
            <a:off x="2010672" y="1533482"/>
            <a:ext cx="761362" cy="369332"/>
          </a:xfrm>
          <a:prstGeom prst="rect">
            <a:avLst/>
          </a:prstGeom>
          <a:noFill/>
        </p:spPr>
        <p:txBody>
          <a:bodyPr wrap="none" rtlCol="0">
            <a:spAutoFit/>
          </a:bodyPr>
          <a:lstStyle/>
          <a:p>
            <a:r>
              <a:rPr lang="en-US" dirty="0"/>
              <a:t>WHAT</a:t>
            </a:r>
          </a:p>
        </p:txBody>
      </p:sp>
      <p:sp>
        <p:nvSpPr>
          <p:cNvPr id="23" name="TextBox 22">
            <a:extLst>
              <a:ext uri="{FF2B5EF4-FFF2-40B4-BE49-F238E27FC236}">
                <a16:creationId xmlns:a16="http://schemas.microsoft.com/office/drawing/2014/main" id="{27E91313-1702-4F7A-B005-9F380169E5EB}"/>
              </a:ext>
            </a:extLst>
          </p:cNvPr>
          <p:cNvSpPr txBox="1"/>
          <p:nvPr/>
        </p:nvSpPr>
        <p:spPr>
          <a:xfrm>
            <a:off x="8477107" y="2474138"/>
            <a:ext cx="1544012" cy="369332"/>
          </a:xfrm>
          <a:prstGeom prst="rect">
            <a:avLst/>
          </a:prstGeom>
          <a:noFill/>
        </p:spPr>
        <p:txBody>
          <a:bodyPr wrap="none" rtlCol="0">
            <a:spAutoFit/>
          </a:bodyPr>
          <a:lstStyle/>
          <a:p>
            <a:r>
              <a:rPr lang="en-US" dirty="0"/>
              <a:t>CARDINALITY*</a:t>
            </a:r>
          </a:p>
        </p:txBody>
      </p:sp>
      <p:sp>
        <p:nvSpPr>
          <p:cNvPr id="24" name="TextBox 23">
            <a:extLst>
              <a:ext uri="{FF2B5EF4-FFF2-40B4-BE49-F238E27FC236}">
                <a16:creationId xmlns:a16="http://schemas.microsoft.com/office/drawing/2014/main" id="{BE0B9607-84C8-42F5-9D38-62561E37CB7B}"/>
              </a:ext>
            </a:extLst>
          </p:cNvPr>
          <p:cNvSpPr txBox="1"/>
          <p:nvPr/>
        </p:nvSpPr>
        <p:spPr>
          <a:xfrm>
            <a:off x="7103926" y="5741166"/>
            <a:ext cx="1182888" cy="369332"/>
          </a:xfrm>
          <a:prstGeom prst="rect">
            <a:avLst/>
          </a:prstGeom>
          <a:noFill/>
        </p:spPr>
        <p:txBody>
          <a:bodyPr wrap="none" rtlCol="0">
            <a:spAutoFit/>
          </a:bodyPr>
          <a:lstStyle/>
          <a:p>
            <a:r>
              <a:rPr lang="en-US" dirty="0"/>
              <a:t>FUNCTION</a:t>
            </a:r>
          </a:p>
        </p:txBody>
      </p:sp>
      <p:sp>
        <p:nvSpPr>
          <p:cNvPr id="25" name="TextBox 24">
            <a:extLst>
              <a:ext uri="{FF2B5EF4-FFF2-40B4-BE49-F238E27FC236}">
                <a16:creationId xmlns:a16="http://schemas.microsoft.com/office/drawing/2014/main" id="{4FEC9EB2-B3FF-431A-9ACB-4A9A2D9F0EB5}"/>
              </a:ext>
            </a:extLst>
          </p:cNvPr>
          <p:cNvSpPr txBox="1"/>
          <p:nvPr/>
        </p:nvSpPr>
        <p:spPr>
          <a:xfrm>
            <a:off x="1034517" y="212619"/>
            <a:ext cx="9987444" cy="707886"/>
          </a:xfrm>
          <a:prstGeom prst="rect">
            <a:avLst/>
          </a:prstGeom>
          <a:noFill/>
        </p:spPr>
        <p:txBody>
          <a:bodyPr wrap="square" rtlCol="0">
            <a:spAutoFit/>
          </a:bodyPr>
          <a:lstStyle/>
          <a:p>
            <a:r>
              <a:rPr lang="en-US" sz="4000" dirty="0"/>
              <a:t>The evolving scope of addresses</a:t>
            </a:r>
          </a:p>
        </p:txBody>
      </p:sp>
      <p:sp>
        <p:nvSpPr>
          <p:cNvPr id="27" name="TextBox 26">
            <a:extLst>
              <a:ext uri="{FF2B5EF4-FFF2-40B4-BE49-F238E27FC236}">
                <a16:creationId xmlns:a16="http://schemas.microsoft.com/office/drawing/2014/main" id="{A43F2F27-3CE8-43F3-BB0A-A4420BC2E00F}"/>
              </a:ext>
            </a:extLst>
          </p:cNvPr>
          <p:cNvSpPr txBox="1"/>
          <p:nvPr/>
        </p:nvSpPr>
        <p:spPr>
          <a:xfrm>
            <a:off x="2962091" y="4518656"/>
            <a:ext cx="543739" cy="369332"/>
          </a:xfrm>
          <a:prstGeom prst="rect">
            <a:avLst/>
          </a:prstGeom>
          <a:noFill/>
        </p:spPr>
        <p:txBody>
          <a:bodyPr wrap="none" rtlCol="0">
            <a:spAutoFit/>
          </a:bodyPr>
          <a:lstStyle/>
          <a:p>
            <a:r>
              <a:rPr lang="en-US" dirty="0"/>
              <a:t>one</a:t>
            </a:r>
          </a:p>
        </p:txBody>
      </p:sp>
      <p:sp>
        <p:nvSpPr>
          <p:cNvPr id="29" name="TextBox 28">
            <a:extLst>
              <a:ext uri="{FF2B5EF4-FFF2-40B4-BE49-F238E27FC236}">
                <a16:creationId xmlns:a16="http://schemas.microsoft.com/office/drawing/2014/main" id="{EA07C883-9AB7-4050-B2D0-B44DBED655CC}"/>
              </a:ext>
            </a:extLst>
          </p:cNvPr>
          <p:cNvSpPr txBox="1"/>
          <p:nvPr/>
        </p:nvSpPr>
        <p:spPr>
          <a:xfrm>
            <a:off x="-50333" y="6593951"/>
            <a:ext cx="3363165" cy="307777"/>
          </a:xfrm>
          <a:prstGeom prst="rect">
            <a:avLst/>
          </a:prstGeom>
          <a:noFill/>
        </p:spPr>
        <p:txBody>
          <a:bodyPr wrap="none" rtlCol="0">
            <a:spAutoFit/>
          </a:bodyPr>
          <a:lstStyle/>
          <a:p>
            <a:r>
              <a:rPr lang="en-US" sz="1400" i="1" dirty="0"/>
              <a:t>*some at a meta-level, i.e. how to get there</a:t>
            </a:r>
          </a:p>
        </p:txBody>
      </p:sp>
      <p:sp>
        <p:nvSpPr>
          <p:cNvPr id="30" name="TextBox 29">
            <a:extLst>
              <a:ext uri="{FF2B5EF4-FFF2-40B4-BE49-F238E27FC236}">
                <a16:creationId xmlns:a16="http://schemas.microsoft.com/office/drawing/2014/main" id="{89DB1FFF-6820-424C-AA03-64CE5E6614F1}"/>
              </a:ext>
            </a:extLst>
          </p:cNvPr>
          <p:cNvSpPr txBox="1"/>
          <p:nvPr/>
        </p:nvSpPr>
        <p:spPr>
          <a:xfrm>
            <a:off x="4146813" y="1435711"/>
            <a:ext cx="6241581" cy="707886"/>
          </a:xfrm>
          <a:prstGeom prst="rect">
            <a:avLst/>
          </a:prstGeom>
          <a:solidFill>
            <a:schemeClr val="accent1">
              <a:lumMod val="40000"/>
              <a:lumOff val="60000"/>
            </a:schemeClr>
          </a:solidFill>
        </p:spPr>
        <p:txBody>
          <a:bodyPr wrap="none" rtlCol="0">
            <a:spAutoFit/>
          </a:bodyPr>
          <a:lstStyle/>
          <a:p>
            <a:pPr algn="ctr"/>
            <a:r>
              <a:rPr lang="en-US" sz="2000" dirty="0"/>
              <a:t>Over the years, people have evolved more and more ideas </a:t>
            </a:r>
            <a:br>
              <a:rPr lang="en-US" sz="2000" dirty="0"/>
            </a:br>
            <a:r>
              <a:rPr lang="en-US" sz="2000" dirty="0"/>
              <a:t>of what to include in the meaning of an address</a:t>
            </a:r>
          </a:p>
        </p:txBody>
      </p:sp>
      <p:sp>
        <p:nvSpPr>
          <p:cNvPr id="26" name="TextBox 25">
            <a:extLst>
              <a:ext uri="{FF2B5EF4-FFF2-40B4-BE49-F238E27FC236}">
                <a16:creationId xmlns:a16="http://schemas.microsoft.com/office/drawing/2014/main" id="{E90AC202-FFD4-5343-A5DC-246068BE3629}"/>
              </a:ext>
            </a:extLst>
          </p:cNvPr>
          <p:cNvSpPr txBox="1"/>
          <p:nvPr/>
        </p:nvSpPr>
        <p:spPr>
          <a:xfrm>
            <a:off x="1033134" y="4338452"/>
            <a:ext cx="1070037" cy="369332"/>
          </a:xfrm>
          <a:prstGeom prst="rect">
            <a:avLst/>
          </a:prstGeom>
          <a:noFill/>
        </p:spPr>
        <p:txBody>
          <a:bodyPr wrap="none" rtlCol="0">
            <a:spAutoFit/>
          </a:bodyPr>
          <a:lstStyle/>
          <a:p>
            <a:r>
              <a:rPr lang="en-US" dirty="0"/>
              <a:t>Interface </a:t>
            </a:r>
          </a:p>
        </p:txBody>
      </p:sp>
    </p:spTree>
    <p:extLst>
      <p:ext uri="{BB962C8B-B14F-4D97-AF65-F5344CB8AC3E}">
        <p14:creationId xmlns:p14="http://schemas.microsoft.com/office/powerpoint/2010/main" val="407858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0C98-99B8-4644-9F3C-1B4D597CC64B}"/>
              </a:ext>
            </a:extLst>
          </p:cNvPr>
          <p:cNvSpPr>
            <a:spLocks noGrp="1"/>
          </p:cNvSpPr>
          <p:nvPr>
            <p:ph type="title"/>
          </p:nvPr>
        </p:nvSpPr>
        <p:spPr/>
        <p:txBody>
          <a:bodyPr/>
          <a:lstStyle/>
          <a:p>
            <a:r>
              <a:rPr lang="en-US" dirty="0"/>
              <a:t>Scope of an Address</a:t>
            </a:r>
          </a:p>
        </p:txBody>
      </p:sp>
      <p:sp>
        <p:nvSpPr>
          <p:cNvPr id="3" name="Content Placeholder 2">
            <a:extLst>
              <a:ext uri="{FF2B5EF4-FFF2-40B4-BE49-F238E27FC236}">
                <a16:creationId xmlns:a16="http://schemas.microsoft.com/office/drawing/2014/main" id="{7F6A1895-CF98-8140-B368-738FDA5861CF}"/>
              </a:ext>
            </a:extLst>
          </p:cNvPr>
          <p:cNvSpPr>
            <a:spLocks noGrp="1"/>
          </p:cNvSpPr>
          <p:nvPr>
            <p:ph idx="1"/>
          </p:nvPr>
        </p:nvSpPr>
        <p:spPr/>
        <p:txBody>
          <a:bodyPr>
            <a:noAutofit/>
          </a:bodyPr>
          <a:lstStyle/>
          <a:p>
            <a:r>
              <a:rPr lang="en-US" dirty="0"/>
              <a:t>The fundamental scope is that it need to be understood only by the set of nodes that need to process it.</a:t>
            </a:r>
          </a:p>
          <a:p>
            <a:pPr lvl="1"/>
            <a:r>
              <a:rPr lang="en-US" sz="2800" dirty="0"/>
              <a:t>A node that will never see a packet does not need to know anything about its address.</a:t>
            </a:r>
          </a:p>
          <a:p>
            <a:pPr lvl="1"/>
            <a:r>
              <a:rPr lang="en-US" sz="2800" dirty="0"/>
              <a:t>A node that processes a packet should never give it to a node that does not understand it.</a:t>
            </a:r>
          </a:p>
          <a:p>
            <a:pPr lvl="1"/>
            <a:r>
              <a:rPr lang="en-US" sz="2800" dirty="0"/>
              <a:t>A node that receives a packet it does not understand should not attempt to process it.</a:t>
            </a:r>
          </a:p>
          <a:p>
            <a:r>
              <a:rPr lang="en-US" dirty="0"/>
              <a:t>That very much sets the scope of the nodes that need to understand an address and gives us a lot of freedom in terms of the design and development of the addressing scheme.</a:t>
            </a:r>
          </a:p>
        </p:txBody>
      </p:sp>
    </p:spTree>
    <p:extLst>
      <p:ext uri="{BB962C8B-B14F-4D97-AF65-F5344CB8AC3E}">
        <p14:creationId xmlns:p14="http://schemas.microsoft.com/office/powerpoint/2010/main" val="277451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6BB2-AB2A-4B4E-9005-2F7D8CA007A7}"/>
              </a:ext>
            </a:extLst>
          </p:cNvPr>
          <p:cNvSpPr>
            <a:spLocks noGrp="1"/>
          </p:cNvSpPr>
          <p:nvPr>
            <p:ph type="title"/>
          </p:nvPr>
        </p:nvSpPr>
        <p:spPr/>
        <p:txBody>
          <a:bodyPr/>
          <a:lstStyle/>
          <a:p>
            <a:r>
              <a:rPr lang="en-US" dirty="0"/>
              <a:t>Instructions</a:t>
            </a:r>
          </a:p>
        </p:txBody>
      </p:sp>
      <p:sp>
        <p:nvSpPr>
          <p:cNvPr id="3" name="Content Placeholder 2">
            <a:extLst>
              <a:ext uri="{FF2B5EF4-FFF2-40B4-BE49-F238E27FC236}">
                <a16:creationId xmlns:a16="http://schemas.microsoft.com/office/drawing/2014/main" id="{34AFBA3E-E8CC-F04C-A0F0-32B5E5765ED9}"/>
              </a:ext>
            </a:extLst>
          </p:cNvPr>
          <p:cNvSpPr>
            <a:spLocks noGrp="1"/>
          </p:cNvSpPr>
          <p:nvPr>
            <p:ph idx="1"/>
          </p:nvPr>
        </p:nvSpPr>
        <p:spPr/>
        <p:txBody>
          <a:bodyPr/>
          <a:lstStyle/>
          <a:p>
            <a:r>
              <a:rPr lang="en-US" dirty="0"/>
              <a:t>An instruction is something that the packet tells the forwarding layer about the handling of the packet.</a:t>
            </a:r>
          </a:p>
          <a:p>
            <a:r>
              <a:rPr lang="en-US" dirty="0"/>
              <a:t>It does this in conjunction with some parameters.</a:t>
            </a:r>
          </a:p>
          <a:p>
            <a:pPr lvl="1"/>
            <a:r>
              <a:rPr lang="en-US" dirty="0"/>
              <a:t>Instruction – deliver this packet to foo.</a:t>
            </a:r>
          </a:p>
          <a:p>
            <a:pPr lvl="1"/>
            <a:r>
              <a:rPr lang="en-US" dirty="0"/>
              <a:t>Parameter – use this </a:t>
            </a:r>
            <a:r>
              <a:rPr lang="en-US" dirty="0" err="1"/>
              <a:t>CoS.</a:t>
            </a:r>
            <a:r>
              <a:rPr lang="en-US" dirty="0"/>
              <a:t> Don’t go more than x hops from here.</a:t>
            </a:r>
          </a:p>
          <a:p>
            <a:r>
              <a:rPr lang="en-US" dirty="0"/>
              <a:t>MPLS introduced more complex instructions:</a:t>
            </a:r>
          </a:p>
          <a:p>
            <a:pPr lvl="1"/>
            <a:r>
              <a:rPr lang="en-US" dirty="0"/>
              <a:t>Look the packet up in this VPN (RFC2547).</a:t>
            </a:r>
          </a:p>
          <a:p>
            <a:pPr lvl="1"/>
            <a:r>
              <a:rPr lang="en-US" dirty="0"/>
              <a:t>Decapsulate and send out this interface (PW).</a:t>
            </a:r>
          </a:p>
          <a:p>
            <a:r>
              <a:rPr lang="en-US" dirty="0"/>
              <a:t>SR introduced a sequence of instructions.</a:t>
            </a:r>
          </a:p>
          <a:p>
            <a:r>
              <a:rPr lang="en-US" dirty="0"/>
              <a:t>Instructions can be transparent or opaque</a:t>
            </a:r>
          </a:p>
        </p:txBody>
      </p:sp>
    </p:spTree>
    <p:extLst>
      <p:ext uri="{BB962C8B-B14F-4D97-AF65-F5344CB8AC3E}">
        <p14:creationId xmlns:p14="http://schemas.microsoft.com/office/powerpoint/2010/main" val="182172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0174-8973-9D4C-BADF-B3FA12FFCC37}"/>
              </a:ext>
            </a:extLst>
          </p:cNvPr>
          <p:cNvSpPr>
            <a:spLocks noGrp="1"/>
          </p:cNvSpPr>
          <p:nvPr>
            <p:ph type="title"/>
          </p:nvPr>
        </p:nvSpPr>
        <p:spPr/>
        <p:txBody>
          <a:bodyPr/>
          <a:lstStyle/>
          <a:p>
            <a:r>
              <a:rPr lang="en-US" dirty="0"/>
              <a:t>Network Programming</a:t>
            </a:r>
          </a:p>
        </p:txBody>
      </p:sp>
      <p:sp>
        <p:nvSpPr>
          <p:cNvPr id="3" name="Content Placeholder 2">
            <a:extLst>
              <a:ext uri="{FF2B5EF4-FFF2-40B4-BE49-F238E27FC236}">
                <a16:creationId xmlns:a16="http://schemas.microsoft.com/office/drawing/2014/main" id="{22560AF4-9478-F843-81F1-B3AF350F19A0}"/>
              </a:ext>
            </a:extLst>
          </p:cNvPr>
          <p:cNvSpPr>
            <a:spLocks noGrp="1"/>
          </p:cNvSpPr>
          <p:nvPr>
            <p:ph idx="1"/>
          </p:nvPr>
        </p:nvSpPr>
        <p:spPr/>
        <p:txBody>
          <a:bodyPr>
            <a:normAutofit fontScale="77500" lnSpcReduction="20000"/>
          </a:bodyPr>
          <a:lstStyle/>
          <a:p>
            <a:r>
              <a:rPr lang="en-US" dirty="0"/>
              <a:t>SRv6 Network Programming took advantage of the size of IPv6 addresses and longest match lookup to encode two instructions in an address:</a:t>
            </a:r>
          </a:p>
          <a:p>
            <a:pPr lvl="1"/>
            <a:r>
              <a:rPr lang="en-US" dirty="0"/>
              <a:t>Deliver the packet to &lt;prefix&gt;</a:t>
            </a:r>
          </a:p>
          <a:p>
            <a:pPr lvl="1"/>
            <a:r>
              <a:rPr lang="en-US" dirty="0"/>
              <a:t>Now carry out instruction&lt;suffix&gt;</a:t>
            </a:r>
          </a:p>
          <a:p>
            <a:r>
              <a:rPr lang="en-US" dirty="0"/>
              <a:t>This in effect shortened the delivery instruction implicit in any conventional network layer address and added supplementary instruction as a suffix.</a:t>
            </a:r>
          </a:p>
          <a:p>
            <a:r>
              <a:rPr lang="en-US" dirty="0"/>
              <a:t>Because of longest match the packet will be delivered to its target using the address prefix, and the target will understand how to process the suffix instruction.</a:t>
            </a:r>
            <a:r>
              <a:rPr lang="en-US" dirty="0">
                <a:solidFill>
                  <a:schemeClr val="accent1">
                    <a:lumMod val="60000"/>
                    <a:lumOff val="40000"/>
                  </a:schemeClr>
                </a:solidFill>
              </a:rPr>
              <a:t> *</a:t>
            </a:r>
            <a:endParaRPr lang="en-US" dirty="0"/>
          </a:p>
          <a:p>
            <a:r>
              <a:rPr lang="en-US" dirty="0"/>
              <a:t>SR is publishing the suffix encoding so that it is a transparent instruction.</a:t>
            </a:r>
          </a:p>
          <a:p>
            <a:r>
              <a:rPr lang="en-US" dirty="0"/>
              <a:t>This approach allows instructions to be carried out on path by nodes other than the delivery target.</a:t>
            </a:r>
          </a:p>
          <a:p>
            <a:endParaRPr lang="en-US" dirty="0"/>
          </a:p>
          <a:p>
            <a:pPr marL="0" indent="0">
              <a:buNone/>
            </a:pPr>
            <a:r>
              <a:rPr lang="en-US" dirty="0">
                <a:solidFill>
                  <a:schemeClr val="accent1">
                    <a:lumMod val="60000"/>
                    <a:lumOff val="40000"/>
                  </a:schemeClr>
                </a:solidFill>
              </a:rPr>
              <a:t>*</a:t>
            </a:r>
            <a:r>
              <a:rPr lang="en-US" dirty="0"/>
              <a:t> Another way of viewing this is to consider that the target has a huge number of addresses</a:t>
            </a:r>
          </a:p>
        </p:txBody>
      </p:sp>
    </p:spTree>
    <p:extLst>
      <p:ext uri="{BB962C8B-B14F-4D97-AF65-F5344CB8AC3E}">
        <p14:creationId xmlns:p14="http://schemas.microsoft.com/office/powerpoint/2010/main" val="408047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CAD7-672D-8E48-AEA6-8ECE5B1B44BB}"/>
              </a:ext>
            </a:extLst>
          </p:cNvPr>
          <p:cNvSpPr>
            <a:spLocks noGrp="1"/>
          </p:cNvSpPr>
          <p:nvPr>
            <p:ph type="title"/>
          </p:nvPr>
        </p:nvSpPr>
        <p:spPr/>
        <p:txBody>
          <a:bodyPr/>
          <a:lstStyle/>
          <a:p>
            <a:r>
              <a:rPr lang="en-US" dirty="0"/>
              <a:t>Table-driven networking</a:t>
            </a:r>
          </a:p>
        </p:txBody>
      </p:sp>
      <p:sp>
        <p:nvSpPr>
          <p:cNvPr id="3" name="Content Placeholder 2">
            <a:extLst>
              <a:ext uri="{FF2B5EF4-FFF2-40B4-BE49-F238E27FC236}">
                <a16:creationId xmlns:a16="http://schemas.microsoft.com/office/drawing/2014/main" id="{A0BCE4D3-76C7-6E43-A4A2-45A2051492C3}"/>
              </a:ext>
            </a:extLst>
          </p:cNvPr>
          <p:cNvSpPr>
            <a:spLocks noGrp="1"/>
          </p:cNvSpPr>
          <p:nvPr>
            <p:ph idx="1"/>
          </p:nvPr>
        </p:nvSpPr>
        <p:spPr/>
        <p:txBody>
          <a:bodyPr/>
          <a:lstStyle/>
          <a:p>
            <a:r>
              <a:rPr lang="en-US" dirty="0"/>
              <a:t>The direction that the evolution of the network layer address has taken us is towards table-driven networking.</a:t>
            </a:r>
          </a:p>
          <a:p>
            <a:r>
              <a:rPr lang="en-US" dirty="0"/>
              <a:t>This is a paradigm in which the mapping between an identifier in the packet and an instruction pre-loaded into the forwarding plane and is provided by the control system (Routing protocol, SDN controller </a:t>
            </a:r>
            <a:r>
              <a:rPr lang="en-US" dirty="0" err="1"/>
              <a:t>etc</a:t>
            </a:r>
            <a:r>
              <a:rPr lang="en-US" dirty="0"/>
              <a:t>).</a:t>
            </a:r>
          </a:p>
          <a:p>
            <a:r>
              <a:rPr lang="en-US" dirty="0"/>
              <a:t>In this approach new forwarding behaviors are added to the network not by the construction of a new protocol, but instead by the introduction of new procedures into the forwarding plane h/w &amp; f/w and the packet constructed in such a was as to vector the forwarding processor to the required behavior.</a:t>
            </a:r>
          </a:p>
        </p:txBody>
      </p:sp>
    </p:spTree>
    <p:extLst>
      <p:ext uri="{BB962C8B-B14F-4D97-AF65-F5344CB8AC3E}">
        <p14:creationId xmlns:p14="http://schemas.microsoft.com/office/powerpoint/2010/main" val="285220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7BBA-CEC9-C242-A080-6920FCE1C79D}"/>
              </a:ext>
            </a:extLst>
          </p:cNvPr>
          <p:cNvSpPr>
            <a:spLocks noGrp="1"/>
          </p:cNvSpPr>
          <p:nvPr>
            <p:ph type="title"/>
          </p:nvPr>
        </p:nvSpPr>
        <p:spPr/>
        <p:txBody>
          <a:bodyPr/>
          <a:lstStyle/>
          <a:p>
            <a:r>
              <a:rPr lang="en-US" dirty="0"/>
              <a:t>Transparency &lt;-&gt; Opacity Spectrum</a:t>
            </a:r>
          </a:p>
        </p:txBody>
      </p:sp>
      <p:sp>
        <p:nvSpPr>
          <p:cNvPr id="3" name="Content Placeholder 2">
            <a:extLst>
              <a:ext uri="{FF2B5EF4-FFF2-40B4-BE49-F238E27FC236}">
                <a16:creationId xmlns:a16="http://schemas.microsoft.com/office/drawing/2014/main" id="{5D1952D4-A697-6B4B-B2E2-4FF61474207B}"/>
              </a:ext>
            </a:extLst>
          </p:cNvPr>
          <p:cNvSpPr>
            <a:spLocks noGrp="1"/>
          </p:cNvSpPr>
          <p:nvPr>
            <p:ph idx="1"/>
          </p:nvPr>
        </p:nvSpPr>
        <p:spPr/>
        <p:txBody>
          <a:bodyPr/>
          <a:lstStyle/>
          <a:p>
            <a:r>
              <a:rPr lang="en-US" dirty="0"/>
              <a:t>An address is transparent if anyone inspecting it can fully interpret it.</a:t>
            </a:r>
          </a:p>
          <a:p>
            <a:pPr lvl="1"/>
            <a:r>
              <a:rPr lang="en-US" dirty="0"/>
              <a:t>This is the case for “classic” IP addresses.</a:t>
            </a:r>
          </a:p>
          <a:p>
            <a:r>
              <a:rPr lang="en-US" dirty="0"/>
              <a:t>An address is transparent within a domain if any entity within that domain can interpret it, but an entity outside that domain cannot.</a:t>
            </a:r>
          </a:p>
          <a:p>
            <a:pPr lvl="1"/>
            <a:r>
              <a:rPr lang="en-US" dirty="0"/>
              <a:t>This is the case with NAT.</a:t>
            </a:r>
          </a:p>
          <a:p>
            <a:r>
              <a:rPr lang="en-US" dirty="0"/>
              <a:t>An address is opaque if only the next processing entity can interpret it.</a:t>
            </a:r>
          </a:p>
          <a:p>
            <a:pPr lvl="1"/>
            <a:r>
              <a:rPr lang="en-US" dirty="0"/>
              <a:t>An MPLS “normal” label.</a:t>
            </a:r>
          </a:p>
        </p:txBody>
      </p:sp>
    </p:spTree>
    <p:extLst>
      <p:ext uri="{BB962C8B-B14F-4D97-AF65-F5344CB8AC3E}">
        <p14:creationId xmlns:p14="http://schemas.microsoft.com/office/powerpoint/2010/main" val="408991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10498</TotalTime>
  <Words>1158</Words>
  <Application>Microsoft Macintosh PowerPoint</Application>
  <PresentationFormat>Widescreen</PresentationFormat>
  <Paragraphs>117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The Multi-semantics of Addressing</vt:lpstr>
      <vt:lpstr>What is an Address</vt:lpstr>
      <vt:lpstr>Types of address</vt:lpstr>
      <vt:lpstr>PowerPoint Presentation</vt:lpstr>
      <vt:lpstr>Scope of an Address</vt:lpstr>
      <vt:lpstr>Instructions</vt:lpstr>
      <vt:lpstr>Network Programming</vt:lpstr>
      <vt:lpstr>Table-driven networking</vt:lpstr>
      <vt:lpstr>Transparency &lt;-&gt; Opacity Spectrum</vt:lpstr>
      <vt:lpstr>PowerPoint Presentation</vt:lpstr>
      <vt:lpstr>The Advantages of Opacity</vt:lpstr>
      <vt:lpstr>Research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Bryant</dc:creator>
  <cp:lastModifiedBy>Stewart Bryant</cp:lastModifiedBy>
  <cp:revision>41</cp:revision>
  <dcterms:created xsi:type="dcterms:W3CDTF">2020-07-21T09:47:23Z</dcterms:created>
  <dcterms:modified xsi:type="dcterms:W3CDTF">2020-07-28T16:47:35Z</dcterms:modified>
</cp:coreProperties>
</file>