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b87d6e1f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b87d6e1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87d6e1f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87d6e1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87d6e1f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87d6e1f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b87d6e1f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b87d6e1f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b87d6e1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b87d6e1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87d6e1f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87d6e1f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b87d6e1fe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b87d6e1fe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b87d6e1f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b87d6e1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b87d6e1f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b87d6e1f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b87d6e1f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b87d6e1f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b87d6e1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b87d6e1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cb87d6e1f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cb87d6e1f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b87d6e1f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b87d6e1f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cb87d6e1f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cb87d6e1f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b87d6e1f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b87d6e1f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b87d6e1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b87d6e1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87d6e1f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87d6e1f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87d6e1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87d6e1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b87d6e1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b87d6e1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b87d6e1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b87d6e1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b87d6e1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b87d6e1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9.png"/><Relationship Id="rId8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67258" l="0" r="0" t="0"/>
          <a:stretch/>
        </p:blipFill>
        <p:spPr>
          <a:xfrm rot="-5400000">
            <a:off x="2012674" y="-1998699"/>
            <a:ext cx="5129525" cy="91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8119" l="0" r="0" t="0"/>
          <a:stretch/>
        </p:blipFill>
        <p:spPr>
          <a:xfrm>
            <a:off x="1582575" y="1832675"/>
            <a:ext cx="5978850" cy="27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Data Analyst Case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FFFF"/>
                </a:solidFill>
              </a:rPr>
              <a:t>Gabriel Sol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Campanhas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2">
                <a:solidFill>
                  <a:srgbClr val="434343"/>
                </a:solidFill>
              </a:rPr>
              <a:t>Semelhanças</a:t>
            </a:r>
            <a:r>
              <a:rPr lang="pt-BR" sz="2022">
                <a:solidFill>
                  <a:srgbClr val="434343"/>
                </a:solidFill>
              </a:rPr>
              <a:t> de quem </a:t>
            </a:r>
            <a:r>
              <a:rPr b="1" lang="pt-BR" sz="2022">
                <a:solidFill>
                  <a:srgbClr val="434343"/>
                </a:solidFill>
              </a:rPr>
              <a:t>Aceitou</a:t>
            </a:r>
            <a:r>
              <a:rPr lang="pt-BR" sz="2022">
                <a:solidFill>
                  <a:srgbClr val="434343"/>
                </a:solidFill>
              </a:rPr>
              <a:t> ou </a:t>
            </a:r>
            <a:r>
              <a:rPr b="1" lang="pt-BR" sz="2022">
                <a:solidFill>
                  <a:srgbClr val="434343"/>
                </a:solidFill>
              </a:rPr>
              <a:t>Não</a:t>
            </a:r>
            <a:r>
              <a:rPr lang="pt-BR" sz="2022">
                <a:solidFill>
                  <a:srgbClr val="434343"/>
                </a:solidFill>
              </a:rPr>
              <a:t> pelo menos alguma campanha ( AcceptedCmp1, …,  AcceptedCmp5 e Response)</a:t>
            </a:r>
            <a:r>
              <a:rPr lang="pt-BR" sz="2022">
                <a:solidFill>
                  <a:srgbClr val="434343"/>
                </a:solidFill>
              </a:rPr>
              <a:t> </a:t>
            </a:r>
            <a:r>
              <a:rPr lang="pt-BR">
                <a:solidFill>
                  <a:srgbClr val="434343"/>
                </a:solidFill>
              </a:rPr>
              <a:t>                                    </a:t>
            </a:r>
            <a:r>
              <a:rPr lang="pt-BR"/>
              <a:t>                   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683600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pt-BR">
                <a:solidFill>
                  <a:srgbClr val="000000"/>
                </a:solidFill>
              </a:rPr>
              <a:t>71% nasceram entre 1956 e 1984.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50% possui Graduação e 20% possui PhD.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40% está casado, os que estão juntos e solteiros variam entre 20% e 27%.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 79% a 87% não possuem nem criança nem adolescente.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Em torno de 40% fizeram 1 compra com desconto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De 50% a 60% compraram entre 2 e 6 vezes na loja; essa é a mesma porcentagem de pessoas que visitam o site entre 5 a 8 vezes por mês.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1% fez alguma reclamação nos últimos 2 anos.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Campanhas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2">
                <a:solidFill>
                  <a:srgbClr val="434343"/>
                </a:solidFill>
              </a:rPr>
              <a:t>Diferenças</a:t>
            </a:r>
            <a:r>
              <a:rPr lang="pt-BR" sz="2022">
                <a:solidFill>
                  <a:srgbClr val="434343"/>
                </a:solidFill>
              </a:rPr>
              <a:t> de quem </a:t>
            </a:r>
            <a:r>
              <a:rPr b="1" lang="pt-BR" sz="2022">
                <a:solidFill>
                  <a:srgbClr val="434343"/>
                </a:solidFill>
              </a:rPr>
              <a:t>Aceitou</a:t>
            </a:r>
            <a:r>
              <a:rPr lang="pt-BR" sz="2022">
                <a:solidFill>
                  <a:srgbClr val="434343"/>
                </a:solidFill>
              </a:rPr>
              <a:t> ou </a:t>
            </a:r>
            <a:r>
              <a:rPr b="1" lang="pt-BR" sz="2022">
                <a:solidFill>
                  <a:srgbClr val="434343"/>
                </a:solidFill>
              </a:rPr>
              <a:t>Não</a:t>
            </a:r>
            <a:r>
              <a:rPr lang="pt-BR" sz="2022">
                <a:solidFill>
                  <a:srgbClr val="434343"/>
                </a:solidFill>
              </a:rPr>
              <a:t> pelo menos alguma campanha ( AcceptedCmp1, …,  AcceptedCmp5 e Response) </a:t>
            </a:r>
            <a:r>
              <a:rPr lang="pt-BR">
                <a:solidFill>
                  <a:srgbClr val="434343"/>
                </a:solidFill>
              </a:rPr>
              <a:t>                                    </a:t>
            </a:r>
            <a:r>
              <a:rPr lang="pt-BR"/>
              <a:t>                   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683600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Quem aceitou pelo menos uma campanha: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597 (28%) aceitaram ao menos uma campanha.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71% ganha entre 42.000 e 88.000.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Gastaram mais em vinhos, carne, peixe e ouro nos últimos 2 anos.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67% comprou entre 3 e 7 vezes no site.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61% comprou entre 1 e 5 vezes usando o catálogo.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Quem </a:t>
            </a:r>
            <a:r>
              <a:rPr b="1" lang="pt-BR">
                <a:solidFill>
                  <a:srgbClr val="000000"/>
                </a:solidFill>
              </a:rPr>
              <a:t>não</a:t>
            </a:r>
            <a:r>
              <a:rPr lang="pt-BR">
                <a:solidFill>
                  <a:srgbClr val="000000"/>
                </a:solidFill>
              </a:rPr>
              <a:t> aceitou nenhuma campanha:</a:t>
            </a:r>
            <a:endParaRPr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BR" sz="1600">
                <a:solidFill>
                  <a:srgbClr val="000000"/>
                </a:solidFill>
              </a:rPr>
              <a:t>1517 (72%) não aceitaram nenhuma campanha.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BR" sz="1600">
                <a:solidFill>
                  <a:srgbClr val="000000"/>
                </a:solidFill>
              </a:rPr>
              <a:t>73% ganha entre 25.000 e 70.000, ganham menos em média de quem aceitou. 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BR" sz="1600">
                <a:solidFill>
                  <a:srgbClr val="000000"/>
                </a:solidFill>
              </a:rPr>
              <a:t>66% comprou entre 1 e 4 vezes no site, compraram menos em média no site.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BR" sz="1600">
                <a:solidFill>
                  <a:srgbClr val="000000"/>
                </a:solidFill>
              </a:rPr>
              <a:t>56% comprou entre 0 e 1 vez usando o catálogo.</a:t>
            </a:r>
            <a:endParaRPr sz="16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Campanhas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22">
                <a:solidFill>
                  <a:srgbClr val="434343"/>
                </a:solidFill>
              </a:rPr>
              <a:t>Salário</a:t>
            </a:r>
            <a:r>
              <a:rPr lang="pt-BR" sz="2022">
                <a:solidFill>
                  <a:srgbClr val="434343"/>
                </a:solidFill>
              </a:rPr>
              <a:t> de quem </a:t>
            </a:r>
            <a:r>
              <a:rPr b="1" lang="pt-BR" sz="2022">
                <a:solidFill>
                  <a:srgbClr val="434343"/>
                </a:solidFill>
              </a:rPr>
              <a:t>Aceitou</a:t>
            </a:r>
            <a:r>
              <a:rPr lang="pt-BR" sz="2022">
                <a:solidFill>
                  <a:srgbClr val="434343"/>
                </a:solidFill>
              </a:rPr>
              <a:t> ou </a:t>
            </a:r>
            <a:r>
              <a:rPr b="1" lang="pt-BR" sz="2022">
                <a:solidFill>
                  <a:srgbClr val="434343"/>
                </a:solidFill>
              </a:rPr>
              <a:t>Não</a:t>
            </a:r>
            <a:r>
              <a:rPr lang="pt-BR" sz="2022">
                <a:solidFill>
                  <a:srgbClr val="434343"/>
                </a:solidFill>
              </a:rPr>
              <a:t> uma campanha ( AcceptedCmp1, …,  AcceptedCmp5 e Response) </a:t>
            </a:r>
            <a:r>
              <a:rPr lang="pt-BR">
                <a:solidFill>
                  <a:srgbClr val="434343"/>
                </a:solidFill>
              </a:rPr>
              <a:t>                                    </a:t>
            </a:r>
            <a:r>
              <a:rPr lang="pt-BR"/>
              <a:t>                   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663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53% das pessoas com salário &gt; 70000 aceitaram ao menos 1 campanha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71% </a:t>
            </a:r>
            <a:r>
              <a:rPr lang="pt-BR">
                <a:solidFill>
                  <a:schemeClr val="dk1"/>
                </a:solidFill>
              </a:rPr>
              <a:t>das pessoas com salário</a:t>
            </a:r>
            <a:r>
              <a:rPr lang="pt-BR">
                <a:solidFill>
                  <a:srgbClr val="000000"/>
                </a:solidFill>
              </a:rPr>
              <a:t> &gt; 80000 </a:t>
            </a:r>
            <a:r>
              <a:rPr lang="pt-BR">
                <a:solidFill>
                  <a:schemeClr val="dk1"/>
                </a:solidFill>
              </a:rPr>
              <a:t>aceitaram ao menos 1 campanha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91% </a:t>
            </a:r>
            <a:r>
              <a:rPr lang="pt-BR">
                <a:solidFill>
                  <a:schemeClr val="dk1"/>
                </a:solidFill>
              </a:rPr>
              <a:t>das pessoas com salário</a:t>
            </a:r>
            <a:r>
              <a:rPr lang="pt-BR">
                <a:solidFill>
                  <a:srgbClr val="000000"/>
                </a:solidFill>
              </a:rPr>
              <a:t> &gt; 90000 </a:t>
            </a:r>
            <a:r>
              <a:rPr lang="pt-BR">
                <a:solidFill>
                  <a:schemeClr val="dk1"/>
                </a:solidFill>
              </a:rPr>
              <a:t>aceitaram ao menos 1 campanha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100% </a:t>
            </a:r>
            <a:r>
              <a:rPr lang="pt-BR">
                <a:solidFill>
                  <a:schemeClr val="dk1"/>
                </a:solidFill>
              </a:rPr>
              <a:t>das pessoas com salário</a:t>
            </a:r>
            <a:r>
              <a:rPr lang="pt-BR">
                <a:solidFill>
                  <a:srgbClr val="000000"/>
                </a:solidFill>
              </a:rPr>
              <a:t> &gt; 100000 </a:t>
            </a:r>
            <a:r>
              <a:rPr lang="pt-BR">
                <a:solidFill>
                  <a:schemeClr val="dk1"/>
                </a:solidFill>
              </a:rPr>
              <a:t>aceitaram ao menos 1 campanha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2159" y="3044025"/>
            <a:ext cx="2973025" cy="20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das Campanhas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22">
                <a:solidFill>
                  <a:srgbClr val="434343"/>
                </a:solidFill>
              </a:rPr>
              <a:t>Gasto com </a:t>
            </a:r>
            <a:r>
              <a:rPr b="1" lang="pt-BR" sz="2022">
                <a:solidFill>
                  <a:srgbClr val="434343"/>
                </a:solidFill>
              </a:rPr>
              <a:t>Vinho</a:t>
            </a:r>
            <a:r>
              <a:rPr lang="pt-BR" sz="2022">
                <a:solidFill>
                  <a:srgbClr val="434343"/>
                </a:solidFill>
              </a:rPr>
              <a:t> de q</a:t>
            </a:r>
            <a:r>
              <a:rPr lang="pt-BR" sz="2022">
                <a:solidFill>
                  <a:srgbClr val="434343"/>
                </a:solidFill>
              </a:rPr>
              <a:t>uem </a:t>
            </a:r>
            <a:r>
              <a:rPr b="1" lang="pt-BR" sz="2022">
                <a:solidFill>
                  <a:srgbClr val="434343"/>
                </a:solidFill>
              </a:rPr>
              <a:t>Aceitou</a:t>
            </a:r>
            <a:r>
              <a:rPr lang="pt-BR" sz="2022">
                <a:solidFill>
                  <a:srgbClr val="434343"/>
                </a:solidFill>
              </a:rPr>
              <a:t> ou </a:t>
            </a:r>
            <a:r>
              <a:rPr b="1" lang="pt-BR" sz="2022">
                <a:solidFill>
                  <a:srgbClr val="434343"/>
                </a:solidFill>
              </a:rPr>
              <a:t>Não</a:t>
            </a:r>
            <a:r>
              <a:rPr lang="pt-BR" sz="2022">
                <a:solidFill>
                  <a:srgbClr val="434343"/>
                </a:solidFill>
              </a:rPr>
              <a:t> uma campanha ( AcceptedCmp1, …,  AcceptedCmp5 e Response) </a:t>
            </a:r>
            <a:r>
              <a:rPr lang="pt-BR">
                <a:solidFill>
                  <a:srgbClr val="434343"/>
                </a:solidFill>
              </a:rPr>
              <a:t>                                    </a:t>
            </a:r>
            <a:r>
              <a:rPr lang="pt-BR"/>
              <a:t>                   </a:t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663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>
                <a:solidFill>
                  <a:srgbClr val="000000"/>
                </a:solidFill>
              </a:rPr>
              <a:t>75% das pessoas que gastaram </a:t>
            </a:r>
            <a:r>
              <a:rPr b="1" lang="pt-BR">
                <a:solidFill>
                  <a:srgbClr val="000000"/>
                </a:solidFill>
              </a:rPr>
              <a:t>mais</a:t>
            </a:r>
            <a:r>
              <a:rPr lang="pt-BR">
                <a:solidFill>
                  <a:srgbClr val="000000"/>
                </a:solidFill>
              </a:rPr>
              <a:t> de 800 em vinhos aceitaram ao menos uma campanha.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81% </a:t>
            </a:r>
            <a:r>
              <a:rPr lang="pt-BR">
                <a:solidFill>
                  <a:schemeClr val="dk1"/>
                </a:solidFill>
              </a:rPr>
              <a:t>das pessoas que gastaram </a:t>
            </a:r>
            <a:r>
              <a:rPr b="1" lang="pt-BR">
                <a:solidFill>
                  <a:schemeClr val="dk1"/>
                </a:solidFill>
              </a:rPr>
              <a:t>menos</a:t>
            </a:r>
            <a:r>
              <a:rPr lang="pt-BR">
                <a:solidFill>
                  <a:schemeClr val="dk1"/>
                </a:solidFill>
              </a:rPr>
              <a:t> de 600 em vinhos </a:t>
            </a:r>
            <a:r>
              <a:rPr b="1" lang="pt-BR">
                <a:solidFill>
                  <a:schemeClr val="dk1"/>
                </a:solidFill>
              </a:rPr>
              <a:t>não</a:t>
            </a:r>
            <a:r>
              <a:rPr lang="pt-BR">
                <a:solidFill>
                  <a:schemeClr val="dk1"/>
                </a:solidFill>
              </a:rPr>
              <a:t> aceitaram campanhas.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238" y="2883102"/>
            <a:ext cx="3092075" cy="2120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b="67258" l="0" r="0" t="0"/>
          <a:stretch/>
        </p:blipFill>
        <p:spPr>
          <a:xfrm rot="-5400000">
            <a:off x="2012674" y="-1998699"/>
            <a:ext cx="5129525" cy="91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28120" l="30337" r="29453" t="29066"/>
          <a:stretch/>
        </p:blipFill>
        <p:spPr>
          <a:xfrm>
            <a:off x="6065950" y="1746200"/>
            <a:ext cx="2404050" cy="16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type="ctrTitle"/>
          </p:nvPr>
        </p:nvSpPr>
        <p:spPr>
          <a:xfrm>
            <a:off x="-401125" y="1770025"/>
            <a:ext cx="6592800" cy="106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rgbClr val="FFFFFF"/>
                </a:solidFill>
              </a:rPr>
              <a:t>Modelo Preditivo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Métrica de Avaliação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69250" y="1257925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Como a coluna Response não está balanceada, a métrica ROC AUC foi usada porque ela é independente do balanceamento das classes.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3" y="2157525"/>
            <a:ext cx="41052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3803" y="3118825"/>
            <a:ext cx="3019975" cy="6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Baseline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269250" y="1257925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Para calcular o ROC AUC do modelo, foi feita uma média do resultado dos </a:t>
            </a:r>
            <a:r>
              <a:rPr lang="pt-BR">
                <a:solidFill>
                  <a:schemeClr val="dk1"/>
                </a:solidFill>
              </a:rPr>
              <a:t>5 </a:t>
            </a:r>
            <a:r>
              <a:rPr i="1" lang="pt-BR">
                <a:solidFill>
                  <a:schemeClr val="dk1"/>
                </a:solidFill>
              </a:rPr>
              <a:t>folds </a:t>
            </a:r>
            <a:r>
              <a:rPr lang="pt-BR">
                <a:solidFill>
                  <a:srgbClr val="000000"/>
                </a:solidFill>
              </a:rPr>
              <a:t>da validação cruzada</a:t>
            </a:r>
            <a:r>
              <a:rPr i="1" lang="pt-BR">
                <a:solidFill>
                  <a:srgbClr val="000000"/>
                </a:solidFill>
              </a:rPr>
              <a:t>.</a:t>
            </a:r>
            <a:r>
              <a:rPr lang="pt-BR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Foi utilizada a biblioteca auto sklearn para </a:t>
            </a:r>
            <a:r>
              <a:rPr lang="pt-BR">
                <a:solidFill>
                  <a:schemeClr val="dk1"/>
                </a:solidFill>
              </a:rPr>
              <a:t>automaticamente </a:t>
            </a:r>
            <a:r>
              <a:rPr lang="pt-BR">
                <a:solidFill>
                  <a:srgbClr val="000000"/>
                </a:solidFill>
              </a:rPr>
              <a:t>escolher e tunar os parâmetros do modelo selecionado.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Para definir um ROC AUC inicial a ser melhorado, o modelo foi rodado no dataset com seus dados crus e sem nenhum tipo de transformação.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A média do ROC AUC em 5 folds foi 0,64.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269250" y="1055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As variáveis </a:t>
            </a:r>
            <a:r>
              <a:rPr b="1" lang="pt-BR">
                <a:solidFill>
                  <a:srgbClr val="000000"/>
                </a:solidFill>
              </a:rPr>
              <a:t>categóricas</a:t>
            </a:r>
            <a:r>
              <a:rPr lang="pt-BR">
                <a:solidFill>
                  <a:srgbClr val="000000"/>
                </a:solidFill>
              </a:rPr>
              <a:t> foram transformadas em variáveis nu</a:t>
            </a:r>
            <a:r>
              <a:rPr lang="pt-BR">
                <a:solidFill>
                  <a:srgbClr val="000000"/>
                </a:solidFill>
              </a:rPr>
              <a:t>méricas: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Como a </a:t>
            </a:r>
            <a:r>
              <a:rPr i="1" lang="pt-BR">
                <a:solidFill>
                  <a:srgbClr val="000000"/>
                </a:solidFill>
              </a:rPr>
              <a:t>Education</a:t>
            </a:r>
            <a:r>
              <a:rPr lang="pt-BR">
                <a:solidFill>
                  <a:srgbClr val="000000"/>
                </a:solidFill>
              </a:rPr>
              <a:t> é uma variável categórica ordinal, quanto maior o número, maior a </a:t>
            </a:r>
            <a:r>
              <a:rPr i="1" lang="pt-BR">
                <a:solidFill>
                  <a:schemeClr val="dk1"/>
                </a:solidFill>
              </a:rPr>
              <a:t>Education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Como </a:t>
            </a:r>
            <a:r>
              <a:rPr i="1" lang="pt-BR">
                <a:solidFill>
                  <a:srgbClr val="000000"/>
                </a:solidFill>
              </a:rPr>
              <a:t>Marital_Status</a:t>
            </a:r>
            <a:r>
              <a:rPr lang="pt-BR">
                <a:solidFill>
                  <a:srgbClr val="000000"/>
                </a:solidFill>
              </a:rPr>
              <a:t> é uma variável categórica nominal, foi feito o método </a:t>
            </a:r>
            <a:r>
              <a:rPr i="1" lang="pt-BR">
                <a:solidFill>
                  <a:srgbClr val="000000"/>
                </a:solidFill>
              </a:rPr>
              <a:t>get_dummies (one hot encoding).</a:t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975" y="2780075"/>
            <a:ext cx="6794351" cy="7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6800" y="3527825"/>
            <a:ext cx="42100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6800" y="3990400"/>
            <a:ext cx="6976979" cy="9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69250" y="1055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As variáveis </a:t>
            </a:r>
            <a:r>
              <a:rPr b="1" lang="pt-BR">
                <a:solidFill>
                  <a:srgbClr val="000000"/>
                </a:solidFill>
              </a:rPr>
              <a:t>contínuas</a:t>
            </a:r>
            <a:r>
              <a:rPr lang="pt-BR">
                <a:solidFill>
                  <a:srgbClr val="000000"/>
                </a:solidFill>
              </a:rPr>
              <a:t> foram discretizadas em 10 bins cada: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8" y="1664913"/>
            <a:ext cx="82772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Feature Preprocessing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69250" y="1055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As variáveis </a:t>
            </a:r>
            <a:r>
              <a:rPr b="1" lang="pt-BR">
                <a:solidFill>
                  <a:srgbClr val="000000"/>
                </a:solidFill>
              </a:rPr>
              <a:t>contínuas</a:t>
            </a:r>
            <a:r>
              <a:rPr lang="pt-BR">
                <a:solidFill>
                  <a:srgbClr val="000000"/>
                </a:solidFill>
              </a:rPr>
              <a:t> foram padronizadas da seguinte maneira: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Variáveis sem </a:t>
            </a:r>
            <a:r>
              <a:rPr i="1" lang="pt-BR" sz="1600">
                <a:solidFill>
                  <a:schemeClr val="dk1"/>
                </a:solidFill>
              </a:rPr>
              <a:t>outliers </a:t>
            </a:r>
            <a:r>
              <a:rPr lang="pt-BR" sz="1600">
                <a:solidFill>
                  <a:schemeClr val="dk1"/>
                </a:solidFill>
              </a:rPr>
              <a:t>foram padronizadas com </a:t>
            </a:r>
            <a:r>
              <a:rPr i="1" lang="pt-BR" sz="1600">
                <a:solidFill>
                  <a:schemeClr val="dk1"/>
                </a:solidFill>
              </a:rPr>
              <a:t>standard scaler </a:t>
            </a:r>
            <a:r>
              <a:rPr lang="pt-BR" sz="1600">
                <a:solidFill>
                  <a:schemeClr val="dk1"/>
                </a:solidFill>
              </a:rPr>
              <a:t>- sem média com variância unitária.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pt-BR" sz="1600">
                <a:solidFill>
                  <a:srgbClr val="000000"/>
                </a:solidFill>
              </a:rPr>
              <a:t>Variáveis com muitos </a:t>
            </a:r>
            <a:r>
              <a:rPr i="1" lang="pt-BR" sz="1600">
                <a:solidFill>
                  <a:srgbClr val="000000"/>
                </a:solidFill>
              </a:rPr>
              <a:t>outliers</a:t>
            </a:r>
            <a:r>
              <a:rPr lang="pt-BR" sz="1600">
                <a:solidFill>
                  <a:srgbClr val="000000"/>
                </a:solidFill>
              </a:rPr>
              <a:t> foram padronizadas com o </a:t>
            </a:r>
            <a:r>
              <a:rPr i="1" lang="pt-BR" sz="1600">
                <a:solidFill>
                  <a:srgbClr val="000000"/>
                </a:solidFill>
              </a:rPr>
              <a:t>robust scale </a:t>
            </a:r>
            <a:r>
              <a:rPr lang="pt-BR" sz="1600">
                <a:solidFill>
                  <a:srgbClr val="000000"/>
                </a:solidFill>
              </a:rPr>
              <a:t>para padronizar em torno dos quantils.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350" y="2704850"/>
            <a:ext cx="6575300" cy="23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67258" l="0" r="0" t="0"/>
          <a:stretch/>
        </p:blipFill>
        <p:spPr>
          <a:xfrm rot="-5400000">
            <a:off x="2012674" y="-1998699"/>
            <a:ext cx="5129525" cy="91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28120" l="30337" r="29453" t="29066"/>
          <a:stretch/>
        </p:blipFill>
        <p:spPr>
          <a:xfrm>
            <a:off x="6065950" y="1746200"/>
            <a:ext cx="2404050" cy="16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ctrTitle"/>
          </p:nvPr>
        </p:nvSpPr>
        <p:spPr>
          <a:xfrm>
            <a:off x="-401125" y="1770025"/>
            <a:ext cx="6592800" cy="106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500">
                <a:solidFill>
                  <a:srgbClr val="FFFFFF"/>
                </a:solidFill>
              </a:rPr>
              <a:t>Análise do Dataset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Pipeline</a:t>
            </a:r>
            <a:r>
              <a:rPr lang="pt-BR"/>
              <a:t> 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69250" y="1055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Foi criado um </a:t>
            </a:r>
            <a:r>
              <a:rPr i="1" lang="pt-BR">
                <a:solidFill>
                  <a:srgbClr val="000000"/>
                </a:solidFill>
              </a:rPr>
              <a:t>pipeline </a:t>
            </a:r>
            <a:r>
              <a:rPr lang="pt-BR">
                <a:solidFill>
                  <a:srgbClr val="000000"/>
                </a:solidFill>
              </a:rPr>
              <a:t>com as transformações já citadas na parte da análise de dados e com as criações e padronizações das novas variáveis.</a:t>
            </a:r>
            <a:endParaRPr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pt-BR">
                <a:solidFill>
                  <a:srgbClr val="000000"/>
                </a:solidFill>
              </a:rPr>
              <a:t>Assim primeiro é feito o split das tuplas e variáveis cruas, depois são feitas as transformações com o pipeline e por último o modelo faz o fit e as previsões para a validação cruzada.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69250" y="1055250"/>
            <a:ext cx="86055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Apesar do pequeno número de tuplas, c</a:t>
            </a:r>
            <a:r>
              <a:rPr lang="pt-BR">
                <a:solidFill>
                  <a:schemeClr val="dk1"/>
                </a:solidFill>
              </a:rPr>
              <a:t>om as novas variáveis a média do ROC AUC em 5 </a:t>
            </a:r>
            <a:r>
              <a:rPr i="1" lang="pt-BR">
                <a:solidFill>
                  <a:schemeClr val="dk1"/>
                </a:solidFill>
              </a:rPr>
              <a:t>folds</a:t>
            </a:r>
            <a:r>
              <a:rPr lang="pt-BR">
                <a:solidFill>
                  <a:schemeClr val="dk1"/>
                </a:solidFill>
              </a:rPr>
              <a:t> foi 0,80, uma grande melhora em relação ao </a:t>
            </a:r>
            <a:r>
              <a:rPr i="1" lang="pt-BR">
                <a:solidFill>
                  <a:schemeClr val="dk1"/>
                </a:solidFill>
              </a:rPr>
              <a:t>baseline</a:t>
            </a:r>
            <a:r>
              <a:rPr lang="pt-BR">
                <a:solidFill>
                  <a:schemeClr val="dk1"/>
                </a:solidFill>
              </a:rPr>
              <a:t> de 0,64.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Resultado da validação cruzada: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6863" y="2446035"/>
            <a:ext cx="1778075" cy="1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4298" y="3771373"/>
            <a:ext cx="1843200" cy="1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4723" y="2446023"/>
            <a:ext cx="1843200" cy="10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17700" y="3005032"/>
            <a:ext cx="1843200" cy="1020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0998" y="3829714"/>
            <a:ext cx="1843200" cy="1033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913000" cy="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r>
              <a:rPr lang="pt-BR"/>
              <a:t> 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269250" y="1055250"/>
            <a:ext cx="8605500" cy="30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Para conseguir o maior lucro, o ideal é conseguir o máximo de clientes que aceitariam a campanha e gastar o menos possível com os que não aceitariam.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Na validação cruzada o modelo foi bem em identificar boa parte das pessoas que aceitariam a campanha.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solidFill>
                  <a:schemeClr val="dk1"/>
                </a:solidFill>
              </a:rPr>
              <a:t>Os próximos passos seriam pegar as variáveis que mantém a qualidade do modelo e que o façam rodar mais rápido, depois colocar em produção.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28" name="Google Shape;2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618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Variáveis no Dataset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Variáveis Contínuas</a:t>
            </a:r>
            <a:r>
              <a:rPr lang="pt-BR">
                <a:solidFill>
                  <a:srgbClr val="000000"/>
                </a:solidFill>
              </a:rPr>
              <a:t>: ID, Income, Recency, MntWines, MntFruits, MntMeatProducts, MntFishProducts, MntSweetProducts e MntGoldProds.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Variáveis Categóricas</a:t>
            </a:r>
            <a:r>
              <a:rPr lang="pt-BR">
                <a:solidFill>
                  <a:srgbClr val="000000"/>
                </a:solidFill>
              </a:rPr>
              <a:t>: Education e Marital_Status.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Variáveis Discretas</a:t>
            </a:r>
            <a:r>
              <a:rPr lang="pt-BR">
                <a:solidFill>
                  <a:srgbClr val="000000"/>
                </a:solidFill>
              </a:rPr>
              <a:t>: Kidhome, Teenhome, NumDealsPurchases, NumWebPurchases, NumCatalogPurchases, NumStorePurchases e NumWebVisitsMonth.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 </a:t>
            </a:r>
            <a:r>
              <a:rPr b="1" lang="pt-BR">
                <a:solidFill>
                  <a:srgbClr val="000000"/>
                </a:solidFill>
              </a:rPr>
              <a:t>Variáveis Booleanas</a:t>
            </a:r>
            <a:r>
              <a:rPr lang="pt-BR">
                <a:solidFill>
                  <a:srgbClr val="000000"/>
                </a:solidFill>
              </a:rPr>
              <a:t>: AcceptedCmp1, </a:t>
            </a:r>
            <a:r>
              <a:rPr lang="pt-BR">
                <a:solidFill>
                  <a:schemeClr val="dk1"/>
                </a:solidFill>
              </a:rPr>
              <a:t>AcceptedCmp2, AcceptedCmp3, AcceptedCmp4, AcceptedCmp5, Complain e Response.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Datas:</a:t>
            </a:r>
            <a:r>
              <a:rPr lang="pt-BR">
                <a:solidFill>
                  <a:schemeClr val="dk1"/>
                </a:solidFill>
              </a:rPr>
              <a:t> Year_Birth e Dt_Costumer.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Variáveis Constantes: </a:t>
            </a:r>
            <a:r>
              <a:rPr lang="pt-BR">
                <a:solidFill>
                  <a:schemeClr val="dk1"/>
                </a:solidFill>
              </a:rPr>
              <a:t>Z_CostContact e Z_Revenue.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618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Dados Gerais do 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5206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Formato: </a:t>
            </a:r>
            <a:r>
              <a:rPr lang="pt-BR">
                <a:solidFill>
                  <a:srgbClr val="000000"/>
                </a:solidFill>
              </a:rPr>
              <a:t>2240 linhas e 29 colunas.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Uma </a:t>
            </a:r>
            <a:r>
              <a:rPr lang="pt-BR">
                <a:solidFill>
                  <a:srgbClr val="000000"/>
                </a:solidFill>
              </a:rPr>
              <a:t>coluna possui valores </a:t>
            </a:r>
            <a:r>
              <a:rPr b="1" lang="pt-BR">
                <a:solidFill>
                  <a:srgbClr val="000000"/>
                </a:solidFill>
              </a:rPr>
              <a:t>nulos: </a:t>
            </a:r>
            <a:r>
              <a:rPr lang="pt-BR">
                <a:solidFill>
                  <a:schemeClr val="dk1"/>
                </a:solidFill>
              </a:rPr>
              <a:t>Income.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Não há </a:t>
            </a:r>
            <a:r>
              <a:rPr b="1" lang="pt-BR">
                <a:solidFill>
                  <a:schemeClr val="dk1"/>
                </a:solidFill>
              </a:rPr>
              <a:t>IDs</a:t>
            </a:r>
            <a:r>
              <a:rPr lang="pt-BR">
                <a:solidFill>
                  <a:schemeClr val="dk1"/>
                </a:solidFill>
              </a:rPr>
              <a:t> duplicados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chemeClr val="dk1"/>
                </a:solidFill>
              </a:rPr>
              <a:t>Datas </a:t>
            </a:r>
            <a:r>
              <a:rPr lang="pt-BR">
                <a:solidFill>
                  <a:schemeClr val="dk1"/>
                </a:solidFill>
              </a:rPr>
              <a:t>derRegistro dos clientes</a:t>
            </a:r>
            <a:r>
              <a:rPr b="1" lang="pt-BR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entre 2012 e 2014.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Pela</a:t>
            </a:r>
            <a:r>
              <a:rPr b="1" lang="pt-BR">
                <a:solidFill>
                  <a:schemeClr val="dk1"/>
                </a:solidFill>
              </a:rPr>
              <a:t> Matriz de Correlação:</a:t>
            </a:r>
            <a:r>
              <a:rPr lang="pt-BR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Quantos mais crianças em casa, menos a pessoa gasta com produtos.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Quanto mais renda, mais a pessoa gasta com produtos.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Quanto mais a pessoa visita o site, mais crianças a pessoa tem, menos renda ela tem e menos produtos ela compra. A pessoa também faz menos compras pelo catálogo ou na loja.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chemeClr val="dk1"/>
                </a:solidFill>
              </a:rPr>
              <a:t>Pessoas que compram um tipo de produto, geralmente compram outros tipos também.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618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de Dados - Outliers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pt-BR">
                <a:solidFill>
                  <a:srgbClr val="000000"/>
                </a:solidFill>
              </a:rPr>
              <a:t>Fórmula: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rgbClr val="000000"/>
                </a:solidFill>
              </a:rPr>
              <a:t>	</a:t>
            </a:r>
            <a:r>
              <a:rPr lang="pt-BR">
                <a:solidFill>
                  <a:srgbClr val="000000"/>
                </a:solidFill>
              </a:rPr>
              <a:t>Os outliers são os dados que são maiores ou menores que 50% da diferença entre o 1º e o 3º quartil.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125" y="1694450"/>
            <a:ext cx="5348699" cy="174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60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de Dados - Outliers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Colunas</a:t>
            </a:r>
            <a:r>
              <a:rPr b="1" lang="pt-BR">
                <a:solidFill>
                  <a:srgbClr val="000000"/>
                </a:solidFill>
              </a:rPr>
              <a:t> </a:t>
            </a:r>
            <a:r>
              <a:rPr lang="pt-BR">
                <a:solidFill>
                  <a:srgbClr val="000000"/>
                </a:solidFill>
              </a:rPr>
              <a:t>com</a:t>
            </a:r>
            <a:r>
              <a:rPr b="1" lang="pt-BR">
                <a:solidFill>
                  <a:srgbClr val="000000"/>
                </a:solidFill>
              </a:rPr>
              <a:t> Poucos </a:t>
            </a:r>
            <a:r>
              <a:rPr lang="pt-BR">
                <a:solidFill>
                  <a:srgbClr val="000000"/>
                </a:solidFill>
              </a:rPr>
              <a:t>outliers</a:t>
            </a:r>
            <a:r>
              <a:rPr b="1" lang="pt-BR">
                <a:solidFill>
                  <a:srgbClr val="000000"/>
                </a:solidFill>
              </a:rPr>
              <a:t>: </a:t>
            </a:r>
            <a:endParaRPr b="1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Year_Birth: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Pessoas que nasceram em 1900, 1893 e 1899 foram removidas do dataset.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Income: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Pessoas com renda maior que 153.000 foram removidas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Pessoas com renda menor que 10.000 foram removidas por parecer ter seus dados desatualizados em relação ao seu consumo.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pt-BR" sz="1800">
                <a:solidFill>
                  <a:srgbClr val="000000"/>
                </a:solidFill>
              </a:rPr>
              <a:t> NumWebPurchases:</a:t>
            </a:r>
            <a:endParaRPr sz="1800">
              <a:solidFill>
                <a:srgbClr val="00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pt-BR" sz="1800">
                <a:solidFill>
                  <a:srgbClr val="000000"/>
                </a:solidFill>
              </a:rPr>
              <a:t>Pessoas com mais de 22 compras na Web foram removidos.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60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de Dados - Outliers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Colunas com</a:t>
            </a:r>
            <a:r>
              <a:rPr b="1" lang="pt-BR">
                <a:solidFill>
                  <a:srgbClr val="000000"/>
                </a:solidFill>
              </a:rPr>
              <a:t> Muitos </a:t>
            </a:r>
            <a:r>
              <a:rPr lang="pt-BR">
                <a:solidFill>
                  <a:srgbClr val="000000"/>
                </a:solidFill>
              </a:rPr>
              <a:t>outliers: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Produtos em Geral: </a:t>
            </a:r>
            <a:r>
              <a:rPr lang="pt-BR" sz="1800">
                <a:solidFill>
                  <a:srgbClr val="000000"/>
                </a:solidFill>
              </a:rPr>
              <a:t>Fish, Meat, Fruits, Sweet, Wines e Gold. 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pt-BR" sz="1800">
                <a:solidFill>
                  <a:srgbClr val="000000"/>
                </a:solidFill>
              </a:rPr>
              <a:t>Compras: </a:t>
            </a:r>
            <a:r>
              <a:rPr lang="pt-BR" sz="1800">
                <a:solidFill>
                  <a:srgbClr val="000000"/>
                </a:solidFill>
              </a:rPr>
              <a:t>NumDealsPurchases e NumCatalogPurchases.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Como os dados de compras foram coletados por 2 anos na </a:t>
            </a:r>
            <a:r>
              <a:rPr b="1" lang="pt-BR">
                <a:solidFill>
                  <a:srgbClr val="000000"/>
                </a:solidFill>
              </a:rPr>
              <a:t>mesma </a:t>
            </a:r>
            <a:r>
              <a:rPr lang="pt-BR">
                <a:solidFill>
                  <a:srgbClr val="000000"/>
                </a:solidFill>
              </a:rPr>
              <a:t>tupla, os diversos outliers nesses casos podem significar clientes leais que compram mais que os outros, por isso não foram excluídos.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ideal seria que cada tupla fosse uma compra específica para acompanhar a frequência dos clientes e quando cada um aceitou as campanhas, para entender melhor como o tempo influencia nas decisões pessoais.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60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de Dados - Constantes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As Colunas Z_CostContact e Z_Revenue possuem o mesmo valor para todas as tuplas, foram removidas do dataset por não trazerem informação adicional.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554" y="2768579"/>
            <a:ext cx="3654869" cy="92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1051" y="2768575"/>
            <a:ext cx="3151790" cy="9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683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Limpeza de Dados - Variáveis Categóricas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4650" y="270138"/>
            <a:ext cx="922476" cy="922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A coluna Marital_Status possui valores “Alone”, “Absurd” e “YOLO”. Como não correspondem a realidade, esses valores foram removidos do dataset.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387" y="1971525"/>
            <a:ext cx="4623225" cy="301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>
            <a:off x="4360800" y="2683575"/>
            <a:ext cx="27900" cy="199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4360800" y="4696250"/>
            <a:ext cx="838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1"/>
          <p:cNvCxnSpPr/>
          <p:nvPr/>
        </p:nvCxnSpPr>
        <p:spPr>
          <a:xfrm flipH="1" rot="10800000">
            <a:off x="5199400" y="2697575"/>
            <a:ext cx="14100" cy="204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4374775" y="2683575"/>
            <a:ext cx="810600" cy="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