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4" r:id="rId11"/>
    <p:sldId id="265" r:id="rId12"/>
  </p:sldIdLst>
  <p:sldSz cx="9144000" cy="5143500"/>
  <p:notesSz cx="6858000" cy="9144000"/>
  <p:embeddedFontLst>
    <p:embeddedFont>
      <p:font typeface="PT Sans Narrow" panose="020B0506020203020204"/>
      <p:regular r:id="rId16"/>
    </p:embeddedFont>
    <p:embeddedFont>
      <p:font typeface="Open Sans" panose="020B0606030504020204"/>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50fb1c7d32_0_3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0fb1c7d32_0_3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50fb1c7d32_0_3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0fb1c7d32_0_3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g50fb1c7d32_0_33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50fb1c7d32_0_3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50fb1c7d32_0_3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0fb1c7d32_0_3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92"/>
        <p:cNvGrpSpPr/>
        <p:nvPr/>
      </p:nvGrpSpPr>
      <p:grpSpPr>
        <a:xfrm>
          <a:off x="0" y="0"/>
          <a:ext cx="0" cy="0"/>
          <a:chOff x="0" y="0"/>
          <a:chExt cx="0" cy="0"/>
        </a:xfrm>
      </p:grpSpPr>
      <p:sp>
        <p:nvSpPr>
          <p:cNvPr id="93" name="Google Shape;93;g50fb1c7d32_0_34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0fb1c7d32_0_3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Google Shape;99;g50fb1c7d32_0_3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0fb1c7d32_0_3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p:nvPr>
            <p:ph type="ctrTitle"/>
          </p:nvPr>
        </p:nvSpPr>
        <p:spPr>
          <a:xfrm>
            <a:off x="1004150" y="1751764"/>
            <a:ext cx="7136700" cy="1022400"/>
          </a:xfrm>
          <a:prstGeom prst="rect">
            <a:avLst/>
          </a:prstGeom>
        </p:spPr>
        <p:txBody>
          <a:bodyPr spcFirstLastPara="1"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type="subTitle" idx="1"/>
          </p:nvPr>
        </p:nvSpPr>
        <p:spPr>
          <a:xfrm>
            <a:off x="2137225" y="2850039"/>
            <a:ext cx="4870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11"/>
          <p:cNvSpPr txBox="1"/>
          <p:nvPr>
            <p:ph type="title" hasCustomPrompt="1"/>
          </p:nvPr>
        </p:nvSpPr>
        <p:spPr>
          <a:xfrm>
            <a:off x="311700" y="1304850"/>
            <a:ext cx="8520600" cy="1538400"/>
          </a:xfrm>
          <a:prstGeom prst="rect">
            <a:avLst/>
          </a:prstGeom>
        </p:spPr>
        <p:txBody>
          <a:bodyPr spcFirstLastPara="1" wrap="square" lIns="91425" tIns="91425" rIns="91425" bIns="91425" anchor="ctr" anchorCtr="0"/>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type="body" idx="1"/>
          </p:nvPr>
        </p:nvSpPr>
        <p:spPr>
          <a:xfrm>
            <a:off x="311700" y="29956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59" name="Google Shape;59;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0" name="Shape 60"/>
        <p:cNvGrpSpPr/>
        <p:nvPr/>
      </p:nvGrpSpPr>
      <p:grpSpPr>
        <a:xfrm>
          <a:off x="0" y="0"/>
          <a:ext cx="0" cy="0"/>
          <a:chOff x="0" y="0"/>
          <a:chExt cx="0" cy="0"/>
        </a:xfrm>
      </p:grpSpPr>
      <p:sp>
        <p:nvSpPr>
          <p:cNvPr id="61" name="Google Shape;61;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txBox="1"/>
          <p:nvPr>
            <p:ph type="title"/>
          </p:nvPr>
        </p:nvSpPr>
        <p:spPr>
          <a:xfrm>
            <a:off x="311700" y="814800"/>
            <a:ext cx="8571300" cy="942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4"/>
          <p:cNvSpPr txBox="1"/>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type="body" idx="1"/>
          </p:nvPr>
        </p:nvSpPr>
        <p:spPr>
          <a:xfrm>
            <a:off x="311700" y="1266325"/>
            <a:ext cx="8520600" cy="33027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29" name="Google Shape;29;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type="body" idx="1"/>
          </p:nvPr>
        </p:nvSpPr>
        <p:spPr>
          <a:xfrm>
            <a:off x="311700" y="1266175"/>
            <a:ext cx="3999900" cy="3302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3" name="Google Shape;33;p5"/>
          <p:cNvSpPr txBox="1"/>
          <p:nvPr>
            <p:ph type="body" idx="2"/>
          </p:nvPr>
        </p:nvSpPr>
        <p:spPr>
          <a:xfrm>
            <a:off x="4832400" y="1266175"/>
            <a:ext cx="3999900" cy="3302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4" name="Google Shape;34;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41" name="Google Shape;41;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spcFirstLastPara="1" wrap="square" lIns="91425" tIns="91425" rIns="91425" bIns="91425" anchor="ctr" anchorCtr="0"/>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p:txBody>
      </p:sp>
      <p:sp>
        <p:nvSpPr>
          <p:cNvPr id="44" name="Google Shape;44;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p:nvPr>
            <p:ph type="title"/>
          </p:nvPr>
        </p:nvSpPr>
        <p:spPr>
          <a:xfrm>
            <a:off x="265500" y="1039675"/>
            <a:ext cx="4045200" cy="16758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type="subTitle" idx="1"/>
          </p:nvPr>
        </p:nvSpPr>
        <p:spPr>
          <a:xfrm>
            <a:off x="265500" y="27268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2" name="Shape 52"/>
        <p:cNvGrpSpPr/>
        <p:nvPr/>
      </p:nvGrpSpPr>
      <p:grpSpPr>
        <a:xfrm>
          <a:off x="0" y="0"/>
          <a:ext cx="0" cy="0"/>
          <a:chOff x="0" y="0"/>
          <a:chExt cx="0" cy="0"/>
        </a:xfrm>
      </p:grpSpPr>
      <p:sp>
        <p:nvSpPr>
          <p:cNvPr id="53" name="Google Shape;53;p10"/>
          <p:cNvSpPr txBox="1"/>
          <p:nvPr>
            <p:ph type="body" idx="1"/>
          </p:nvPr>
        </p:nvSpPr>
        <p:spPr>
          <a:xfrm>
            <a:off x="311700" y="4230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400"/>
              <a:buFont typeface="PT Sans Narrow" panose="020B0506020203020204"/>
              <a:buNone/>
              <a:defRPr sz="2400">
                <a:latin typeface="PT Sans Narrow" panose="020B0506020203020204"/>
                <a:ea typeface="PT Sans Narrow" panose="020B0506020203020204"/>
                <a:cs typeface="PT Sans Narrow" panose="020B0506020203020204"/>
                <a:sym typeface="PT Sans Narrow" panose="020B0506020203020204"/>
              </a:defRPr>
            </a:lvl1pPr>
          </a:lstStyle>
          <a:p/>
        </p:txBody>
      </p:sp>
      <p:sp>
        <p:nvSpPr>
          <p:cNvPr id="54" name="Google Shape;54;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1pPr>
            <a:lvl2pPr lvl="1">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2pPr>
            <a:lvl3pPr lvl="2">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3pPr>
            <a:lvl4pPr lvl="3">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4pPr>
            <a:lvl5pPr lvl="4">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5pPr>
            <a:lvl6pPr lvl="5">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6pPr>
            <a:lvl7pPr lvl="6">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7pPr>
            <a:lvl8pPr lvl="7">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8pPr>
            <a:lvl9pPr lvl="8">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9pPr>
          </a:lstStyle>
          <a:p/>
        </p:txBody>
      </p:sp>
      <p:sp>
        <p:nvSpPr>
          <p:cNvPr id="7" name="Google Shape;7;p1"/>
          <p:cNvSpPr txBox="1"/>
          <p:nvPr>
            <p:ph type="body" idx="1"/>
          </p:nvPr>
        </p:nvSpPr>
        <p:spPr>
          <a:xfrm>
            <a:off x="311700" y="1266325"/>
            <a:ext cx="8520600" cy="33027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Open Sans" panose="020B0606030504020204"/>
              <a:buChar char="●"/>
              <a:defRPr sz="1800">
                <a:solidFill>
                  <a:schemeClr val="dk2"/>
                </a:solidFill>
                <a:latin typeface="Open Sans" panose="020B0606030504020204"/>
                <a:ea typeface="Open Sans" panose="020B0606030504020204"/>
                <a:cs typeface="Open Sans" panose="020B0606030504020204"/>
                <a:sym typeface="Open Sans" panose="020B0606030504020204"/>
              </a:defRPr>
            </a:lvl1pPr>
            <a:lvl2pPr marL="914400" lvl="1" indent="-31750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2pPr>
            <a:lvl3pPr marL="1371600" lvl="2" indent="-31750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3pPr>
            <a:lvl4pPr marL="1828800" lvl="3" indent="-31750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4pPr>
            <a:lvl5pPr marL="2286000" lvl="4" indent="-31750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5pPr>
            <a:lvl6pPr marL="2743200" lvl="5" indent="-31750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6pPr>
            <a:lvl7pPr marL="3200400" lvl="6" indent="-31750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7pPr>
            <a:lvl8pPr marL="3657600" lvl="7" indent="-31750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8pPr>
            <a:lvl9pPr marL="4114800" lvl="8" indent="-317500">
              <a:lnSpc>
                <a:spcPct val="115000"/>
              </a:lnSpc>
              <a:spcBef>
                <a:spcPts val="1600"/>
              </a:spcBef>
              <a:spcAft>
                <a:spcPts val="160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1pPr>
            <a:lvl2pPr lvl="1"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2pPr>
            <a:lvl3pPr lvl="2"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3pPr>
            <a:lvl4pPr lvl="3"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4pPr>
            <a:lvl5pPr lvl="4"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5pPr>
            <a:lvl6pPr lvl="5"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6pPr>
            <a:lvl7pPr lvl="6"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7pPr>
            <a:lvl8pPr lvl="7"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8pPr>
            <a:lvl9pPr lvl="8"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OBCAS</a:t>
            </a:r>
            <a:endParaRPr lang="en-GB"/>
          </a:p>
        </p:txBody>
      </p:sp>
      <p:sp>
        <p:nvSpPr>
          <p:cNvPr id="67" name="Google Shape;67;p13"/>
          <p:cNvSpPr txBox="1"/>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Online BC ROY Appointment System</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0"/>
            <a:ext cx="8520600" cy="683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3000" u="sng"/>
              <a:t>ABOUT THE PROJECT</a:t>
            </a:r>
            <a:endParaRPr sz="3000" u="sng"/>
          </a:p>
        </p:txBody>
      </p:sp>
      <p:sp>
        <p:nvSpPr>
          <p:cNvPr id="73" name="Google Shape;73;p14"/>
          <p:cNvSpPr txBox="1"/>
          <p:nvPr>
            <p:ph type="body" idx="1"/>
          </p:nvPr>
        </p:nvSpPr>
        <p:spPr>
          <a:xfrm>
            <a:off x="311700" y="571500"/>
            <a:ext cx="8520600" cy="399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r>
              <a:rPr lang="en-GB">
                <a:solidFill>
                  <a:srgbClr val="000000"/>
                </a:solidFill>
                <a:latin typeface="Arial" panose="020B0604020202020204"/>
                <a:ea typeface="Arial" panose="020B0604020202020204"/>
                <a:cs typeface="Arial" panose="020B0604020202020204"/>
                <a:sym typeface="Arial" panose="020B0604020202020204"/>
              </a:rPr>
              <a:t>Generally hospital is filled with all people working in kharagpur.If student had to go for some ailment he has to wait in long queues for hours and also if student has gone to hospital by rescheduling all the events for the day for some specialist doctor who comes on special days, very often the doctor will be absent or there will be huge rush of people.So this software intends to provide an online platform for booking doctor appointment at BC Roy Hospital. It basically specifies the availability dates and timings of the doctor to the patients and the patient list to the corresponding doctor respectively so if doctor is going to be absent on that particular day He or She will be informed in advance by mail and the student can also go at particular appointment slot he has booked which saves lot of time for him.</a:t>
            </a:r>
            <a:endParaRPr>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1600"/>
              </a:spcAft>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t>Contributions</a:t>
            </a:r>
            <a:endParaRPr sz="3000" u="sng"/>
          </a:p>
        </p:txBody>
      </p:sp>
      <p:sp>
        <p:nvSpPr>
          <p:cNvPr id="79" name="Google Shape;79;p15"/>
          <p:cNvSpPr txBox="1"/>
          <p:nvPr>
            <p:ph type="body" idx="1"/>
          </p:nvPr>
        </p:nvSpPr>
        <p:spPr>
          <a:xfrm>
            <a:off x="311700" y="669075"/>
            <a:ext cx="8520600" cy="434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u="sng"/>
              <a:t>Team Members : </a:t>
            </a:r>
            <a:endParaRPr u="sng"/>
          </a:p>
          <a:p>
            <a:pPr marL="914400" lvl="0" indent="457200" algn="l" rtl="0">
              <a:lnSpc>
                <a:spcPct val="100000"/>
              </a:lnSpc>
              <a:spcBef>
                <a:spcPts val="1600"/>
              </a:spcBef>
              <a:spcAft>
                <a:spcPts val="0"/>
              </a:spcAft>
              <a:buNone/>
            </a:pPr>
            <a:r>
              <a:rPr lang="en-GB"/>
              <a:t>1) P Amshumaan Varma (17CS30025)  :</a:t>
            </a:r>
            <a:endParaRPr lang="en-GB"/>
          </a:p>
          <a:p>
            <a:pPr marL="1828800" lvl="0" indent="-342900" algn="l" rtl="0">
              <a:lnSpc>
                <a:spcPct val="100000"/>
              </a:lnSpc>
              <a:spcBef>
                <a:spcPts val="1600"/>
              </a:spcBef>
              <a:spcAft>
                <a:spcPts val="0"/>
              </a:spcAft>
              <a:buSzPts val="1800"/>
              <a:buChar char="●"/>
            </a:pPr>
            <a:r>
              <a:rPr lang="en-GB"/>
              <a:t>Doctor Page and Functionalities</a:t>
            </a:r>
            <a:endParaRPr lang="en-GB"/>
          </a:p>
          <a:p>
            <a:pPr marL="1828800" lvl="0" indent="-342900" algn="l" rtl="0">
              <a:lnSpc>
                <a:spcPct val="100000"/>
              </a:lnSpc>
              <a:spcBef>
                <a:spcPts val="0"/>
              </a:spcBef>
              <a:spcAft>
                <a:spcPts val="0"/>
              </a:spcAft>
              <a:buSzPts val="1800"/>
              <a:buChar char="●"/>
            </a:pPr>
            <a:r>
              <a:rPr lang="en-GB"/>
              <a:t>Admin Page and Functionalities</a:t>
            </a:r>
            <a:endParaRPr lang="en-GB"/>
          </a:p>
          <a:p>
            <a:pPr marL="1371600" lvl="0" indent="0" algn="l" rtl="0">
              <a:lnSpc>
                <a:spcPct val="100000"/>
              </a:lnSpc>
              <a:spcBef>
                <a:spcPts val="1600"/>
              </a:spcBef>
              <a:spcAft>
                <a:spcPts val="0"/>
              </a:spcAft>
              <a:buNone/>
            </a:pPr>
            <a:r>
              <a:rPr lang="en-GB"/>
              <a:t>2) Sashank Bonda (17CS30031) :</a:t>
            </a:r>
            <a:endParaRPr lang="en-GB"/>
          </a:p>
          <a:p>
            <a:pPr marL="1828800" lvl="0" indent="-342900" algn="l" rtl="0">
              <a:lnSpc>
                <a:spcPct val="100000"/>
              </a:lnSpc>
              <a:spcBef>
                <a:spcPts val="1600"/>
              </a:spcBef>
              <a:spcAft>
                <a:spcPts val="0"/>
              </a:spcAft>
              <a:buSzPts val="1800"/>
              <a:buChar char="●"/>
            </a:pPr>
            <a:r>
              <a:rPr lang="en-GB"/>
              <a:t>Patient Page and Functionalities</a:t>
            </a:r>
            <a:endParaRPr lang="en-GB"/>
          </a:p>
          <a:p>
            <a:pPr marL="0" lvl="0" indent="0" algn="l" rtl="0">
              <a:lnSpc>
                <a:spcPct val="100000"/>
              </a:lnSpc>
              <a:spcBef>
                <a:spcPts val="1600"/>
              </a:spcBef>
              <a:spcAft>
                <a:spcPts val="0"/>
              </a:spcAft>
              <a:buNone/>
            </a:pPr>
            <a:r>
              <a:rPr lang="en-GB" u="sng"/>
              <a:t>Team Contributions :</a:t>
            </a:r>
            <a:endParaRPr u="sng"/>
          </a:p>
          <a:p>
            <a:pPr marL="1828800" lvl="0" indent="-342900" algn="l" rtl="0">
              <a:lnSpc>
                <a:spcPct val="100000"/>
              </a:lnSpc>
              <a:spcBef>
                <a:spcPts val="1600"/>
              </a:spcBef>
              <a:spcAft>
                <a:spcPts val="0"/>
              </a:spcAft>
              <a:buSzPts val="1800"/>
              <a:buChar char="●"/>
            </a:pPr>
            <a:r>
              <a:rPr lang="en-GB"/>
              <a:t>Database Tables and Connections</a:t>
            </a:r>
            <a:endParaRPr lang="en-GB"/>
          </a:p>
          <a:p>
            <a:pPr marL="1828800" lvl="0" indent="-342900" algn="l" rtl="0">
              <a:lnSpc>
                <a:spcPct val="100000"/>
              </a:lnSpc>
              <a:spcBef>
                <a:spcPts val="0"/>
              </a:spcBef>
              <a:spcAft>
                <a:spcPts val="0"/>
              </a:spcAft>
              <a:buSzPts val="1800"/>
              <a:buChar char="●"/>
            </a:pPr>
            <a:r>
              <a:rPr lang="en-GB"/>
              <a:t>Template Styling</a:t>
            </a:r>
            <a:endParaRPr lang="en-GB"/>
          </a:p>
          <a:p>
            <a:pPr marL="1828800" lvl="0" indent="-342900" algn="l" rtl="0">
              <a:lnSpc>
                <a:spcPct val="100000"/>
              </a:lnSpc>
              <a:spcBef>
                <a:spcPts val="0"/>
              </a:spcBef>
              <a:spcAft>
                <a:spcPts val="0"/>
              </a:spcAft>
              <a:buSzPts val="1800"/>
              <a:buChar char="●"/>
            </a:pPr>
            <a:r>
              <a:rPr lang="en-GB"/>
              <a:t>Server Connections</a:t>
            </a:r>
            <a:endParaRPr lang="en-GB"/>
          </a:p>
          <a:p>
            <a:pPr marL="0" lvl="0" indent="0" algn="l" rtl="0">
              <a:lnSpc>
                <a:spcPct val="100000"/>
              </a:lnSpc>
              <a:spcBef>
                <a:spcPts val="1600"/>
              </a:spcBef>
              <a:spcAft>
                <a:spcPts val="0"/>
              </a:spcAft>
              <a:buNone/>
            </a:pPr>
          </a:p>
          <a:p>
            <a:pPr marL="0" lvl="0" indent="0" algn="l" rtl="0">
              <a:lnSpc>
                <a:spcPct val="100000"/>
              </a:lnSpc>
              <a:spcBef>
                <a:spcPts val="1600"/>
              </a:spcBef>
              <a:spcAft>
                <a:spcPts val="0"/>
              </a:spcAft>
              <a:buNone/>
            </a:pPr>
          </a:p>
          <a:p>
            <a:pPr marL="0" lvl="0" indent="0" algn="l" rtl="0">
              <a:lnSpc>
                <a:spcPct val="150000"/>
              </a:lnSpc>
              <a:spcBef>
                <a:spcPts val="1600"/>
              </a:spcBef>
              <a:spcAft>
                <a:spcPts val="0"/>
              </a:spcAft>
              <a:buNone/>
            </a:pPr>
          </a:p>
          <a:p>
            <a:pPr marL="0" lvl="0" indent="0" algn="l" rtl="0">
              <a:lnSpc>
                <a:spcPct val="100000"/>
              </a:lnSpc>
              <a:spcBef>
                <a:spcPts val="1600"/>
              </a:spcBef>
              <a:spcAft>
                <a:spcPts val="1600"/>
              </a:spcAft>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0"/>
            <a:ext cx="8520600" cy="56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t>                       </a:t>
            </a:r>
            <a:r>
              <a:rPr lang="en-GB" sz="3000" u="sng"/>
              <a:t>USE-CASE DIAGRAM --&gt; PATIENT</a:t>
            </a:r>
            <a:endParaRPr sz="3000" u="sng"/>
          </a:p>
        </p:txBody>
      </p:sp>
      <p:pic>
        <p:nvPicPr>
          <p:cNvPr id="85" name="Google Shape;85;p16"/>
          <p:cNvPicPr preferRelativeResize="0"/>
          <p:nvPr/>
        </p:nvPicPr>
        <p:blipFill>
          <a:blip r:embed="rId1"/>
          <a:stretch>
            <a:fillRect/>
          </a:stretch>
        </p:blipFill>
        <p:spPr>
          <a:xfrm>
            <a:off x="1311100" y="664750"/>
            <a:ext cx="6526625" cy="4384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0"/>
            <a:ext cx="8520600" cy="55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t>              </a:t>
            </a:r>
            <a:r>
              <a:rPr lang="en-GB" sz="3000" u="sng"/>
              <a:t>USE-CASE DIAGRAM --&gt; DOCTOR AND ADMIN</a:t>
            </a:r>
            <a:endParaRPr lang="en-GB" sz="3000" u="sng"/>
          </a:p>
        </p:txBody>
      </p:sp>
      <p:pic>
        <p:nvPicPr>
          <p:cNvPr id="91" name="Google Shape;91;p17"/>
          <p:cNvPicPr preferRelativeResize="0"/>
          <p:nvPr/>
        </p:nvPicPr>
        <p:blipFill>
          <a:blip r:embed="rId1"/>
          <a:stretch>
            <a:fillRect/>
          </a:stretch>
        </p:blipFill>
        <p:spPr>
          <a:xfrm>
            <a:off x="2074538" y="555300"/>
            <a:ext cx="4994925" cy="44955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0"/>
            <a:ext cx="8520600" cy="69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                          </a:t>
            </a:r>
            <a:r>
              <a:rPr lang="en-GB" u="sng"/>
              <a:t> ENVIRONMENT USED</a:t>
            </a:r>
            <a:endParaRPr u="sng"/>
          </a:p>
          <a:p>
            <a:pPr marL="0" lvl="0" indent="0" algn="l" rtl="0">
              <a:spcBef>
                <a:spcPts val="0"/>
              </a:spcBef>
              <a:spcAft>
                <a:spcPts val="0"/>
              </a:spcAft>
              <a:buNone/>
            </a:pPr>
          </a:p>
          <a:p>
            <a:pPr marL="0" lvl="0" indent="0" algn="l" rtl="0">
              <a:spcBef>
                <a:spcPts val="0"/>
              </a:spcBef>
              <a:spcAft>
                <a:spcPts val="0"/>
              </a:spcAft>
              <a:buNone/>
            </a:pPr>
          </a:p>
        </p:txBody>
      </p:sp>
      <p:sp>
        <p:nvSpPr>
          <p:cNvPr id="97" name="Google Shape;97;p18"/>
          <p:cNvSpPr txBox="1"/>
          <p:nvPr>
            <p:ph type="body" idx="1"/>
          </p:nvPr>
        </p:nvSpPr>
        <p:spPr>
          <a:xfrm>
            <a:off x="311785" y="696595"/>
            <a:ext cx="8520430" cy="43319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2000" b="1" u="sng"/>
              <a:t>FRONT END :</a:t>
            </a:r>
            <a:endParaRPr lang="en-US" altLang="en-GB" sz="2000" u="sng"/>
          </a:p>
          <a:p>
            <a:pPr marL="0" lvl="0" indent="0" algn="l" rtl="0">
              <a:spcBef>
                <a:spcPts val="0"/>
              </a:spcBef>
              <a:spcAft>
                <a:spcPts val="0"/>
              </a:spcAft>
              <a:buNone/>
            </a:pPr>
            <a:r>
              <a:rPr lang="en-US" altLang="en-GB" sz="2000"/>
              <a:t>1) HTML, CSS</a:t>
            </a:r>
            <a:endParaRPr lang="en-US" altLang="en-GB" sz="2000"/>
          </a:p>
          <a:p>
            <a:pPr marL="0" lvl="0" indent="0" algn="l" rtl="0">
              <a:spcBef>
                <a:spcPts val="0"/>
              </a:spcBef>
              <a:spcAft>
                <a:spcPts val="0"/>
              </a:spcAft>
              <a:buNone/>
            </a:pPr>
            <a:r>
              <a:rPr lang="en-US" altLang="en-GB" sz="2000"/>
              <a:t>2) JQUERY (for widgets,slider animations)</a:t>
            </a:r>
            <a:endParaRPr sz="2000"/>
          </a:p>
          <a:p>
            <a:pPr marL="0" lvl="0" indent="0" algn="l" rtl="0">
              <a:lnSpc>
                <a:spcPct val="75000"/>
              </a:lnSpc>
              <a:spcBef>
                <a:spcPts val="1600"/>
              </a:spcBef>
              <a:spcAft>
                <a:spcPts val="1600"/>
              </a:spcAft>
              <a:buNone/>
            </a:pPr>
            <a:r>
              <a:rPr lang="en-US" b="1" u="sng"/>
              <a:t>BACK END :</a:t>
            </a:r>
            <a:endParaRPr lang="en-US" b="1" u="sng"/>
          </a:p>
          <a:p>
            <a:pPr marL="0" lvl="0" indent="0" algn="l" rtl="0">
              <a:lnSpc>
                <a:spcPct val="5000"/>
              </a:lnSpc>
              <a:spcBef>
                <a:spcPts val="1600"/>
              </a:spcBef>
              <a:spcAft>
                <a:spcPts val="1600"/>
              </a:spcAft>
              <a:buNone/>
            </a:pPr>
            <a:r>
              <a:rPr lang="en-US"/>
              <a:t>1) </a:t>
            </a:r>
            <a:r>
              <a:rPr lang="en-US" sz="2000"/>
              <a:t>JAVA SERVLETS</a:t>
            </a:r>
            <a:endParaRPr lang="en-US" sz="2000"/>
          </a:p>
          <a:p>
            <a:pPr marL="0" lvl="0" indent="0" algn="l" rtl="0">
              <a:lnSpc>
                <a:spcPct val="5000"/>
              </a:lnSpc>
              <a:spcBef>
                <a:spcPts val="1600"/>
              </a:spcBef>
              <a:spcAft>
                <a:spcPts val="1600"/>
              </a:spcAft>
              <a:buNone/>
            </a:pPr>
            <a:r>
              <a:rPr lang="en-US" sz="2000"/>
              <a:t>2) JAVA-SCRIPT (For AJAX Calls)</a:t>
            </a:r>
            <a:endParaRPr lang="en-US" sz="2000"/>
          </a:p>
          <a:p>
            <a:pPr marL="0" lvl="0" indent="0" algn="l" rtl="0">
              <a:lnSpc>
                <a:spcPct val="5000"/>
              </a:lnSpc>
              <a:spcBef>
                <a:spcPts val="1600"/>
              </a:spcBef>
              <a:spcAft>
                <a:spcPts val="1600"/>
              </a:spcAft>
              <a:buNone/>
            </a:pPr>
            <a:r>
              <a:rPr lang="en-US" sz="2000"/>
              <a:t>3) JSP</a:t>
            </a:r>
            <a:endParaRPr lang="en-US" sz="2000"/>
          </a:p>
          <a:p>
            <a:pPr marL="0" lvl="0" indent="0" algn="l" rtl="0">
              <a:lnSpc>
                <a:spcPct val="5000"/>
              </a:lnSpc>
              <a:spcBef>
                <a:spcPts val="1600"/>
              </a:spcBef>
              <a:spcAft>
                <a:spcPts val="1600"/>
              </a:spcAft>
              <a:buNone/>
            </a:pPr>
            <a:r>
              <a:rPr lang="en-US" sz="2000" b="1" u="sng"/>
              <a:t>SERVER :</a:t>
            </a:r>
            <a:endParaRPr lang="en-US" sz="2000" b="1" u="sng"/>
          </a:p>
          <a:p>
            <a:pPr marL="0" lvl="0" indent="0" algn="l" rtl="0">
              <a:lnSpc>
                <a:spcPct val="5000"/>
              </a:lnSpc>
              <a:spcBef>
                <a:spcPts val="1600"/>
              </a:spcBef>
              <a:spcAft>
                <a:spcPts val="1600"/>
              </a:spcAft>
              <a:buNone/>
            </a:pPr>
            <a:r>
              <a:rPr lang="en-US"/>
              <a:t>1) Apache Tomcat Server 8.5 (as it a servlet container)</a:t>
            </a:r>
            <a:endParaRPr lang="en-US"/>
          </a:p>
          <a:p>
            <a:pPr marL="0" lvl="0" indent="0" algn="l" rtl="0">
              <a:lnSpc>
                <a:spcPct val="5000"/>
              </a:lnSpc>
              <a:spcBef>
                <a:spcPts val="1600"/>
              </a:spcBef>
              <a:spcAft>
                <a:spcPts val="1600"/>
              </a:spcAft>
              <a:buNone/>
            </a:pPr>
            <a:r>
              <a:rPr lang="en-US" b="1" u="sng"/>
              <a:t>* </a:t>
            </a:r>
            <a:r>
              <a:rPr lang="en-US"/>
              <a:t>We did the project in Eclipse IDE</a:t>
            </a:r>
            <a:endParaRPr lang="en-US" b="1" u="sng"/>
          </a:p>
          <a:p>
            <a:pPr marL="0" lvl="0" indent="0" algn="l" rtl="0">
              <a:spcBef>
                <a:spcPts val="1600"/>
              </a:spcBef>
              <a:spcAft>
                <a:spcPts val="1600"/>
              </a:spcAft>
              <a:buNone/>
            </a:pPr>
            <a:endParaRPr lang="en-US" b="1" u="sng"/>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0"/>
            <a:ext cx="8520600" cy="82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                         </a:t>
            </a:r>
            <a:r>
              <a:rPr lang="en-GB" u="sng"/>
              <a:t>OVERALL WORK DONE</a:t>
            </a:r>
            <a:endParaRPr u="sng"/>
          </a:p>
          <a:p>
            <a:pPr marL="0" lvl="0" indent="0" algn="l" rtl="0">
              <a:spcBef>
                <a:spcPts val="0"/>
              </a:spcBef>
              <a:spcAft>
                <a:spcPts val="0"/>
              </a:spcAft>
              <a:buNone/>
            </a:pPr>
          </a:p>
          <a:p>
            <a:pPr marL="0" lvl="0" indent="0" algn="l" rtl="0">
              <a:spcBef>
                <a:spcPts val="0"/>
              </a:spcBef>
              <a:spcAft>
                <a:spcPts val="0"/>
              </a:spcAft>
              <a:buNone/>
            </a:pPr>
          </a:p>
        </p:txBody>
      </p:sp>
      <p:sp>
        <p:nvSpPr>
          <p:cNvPr id="103" name="Google Shape;103;p19"/>
          <p:cNvSpPr txBox="1"/>
          <p:nvPr>
            <p:ph type="body" idx="1"/>
          </p:nvPr>
        </p:nvSpPr>
        <p:spPr>
          <a:xfrm>
            <a:off x="311785" y="641350"/>
            <a:ext cx="8520430" cy="39274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1)</a:t>
            </a:r>
            <a:r>
              <a:rPr lang="en-GB"/>
              <a:t>We have implemented almost all the use cases mentioned in the use case diagram diagram and some of the suggestions given. </a:t>
            </a:r>
            <a:endParaRPr lang="en-GB"/>
          </a:p>
          <a:p>
            <a:pPr marL="0" lvl="0" indent="0" algn="l" rtl="0">
              <a:spcBef>
                <a:spcPts val="1600"/>
              </a:spcBef>
              <a:spcAft>
                <a:spcPts val="0"/>
              </a:spcAft>
              <a:buNone/>
            </a:pPr>
            <a:r>
              <a:rPr lang="en-US"/>
              <a:t>2)Patient can regster, book appointment (can enter symptoms message) based on available slots and can view or cancel the bookings. He can view doctor prescription and later give him feedback. He can view and update his info.</a:t>
            </a:r>
            <a:endParaRPr lang="en-US"/>
          </a:p>
          <a:p>
            <a:pPr marL="0" lvl="0" indent="0" algn="l" rtl="0">
              <a:spcBef>
                <a:spcPts val="1600"/>
              </a:spcBef>
              <a:spcAft>
                <a:spcPts val="0"/>
              </a:spcAft>
              <a:buNone/>
            </a:pPr>
            <a:r>
              <a:rPr lang="en-US"/>
              <a:t>3)Doctor can view his appointments, patient message (symptoms) given and update the appointments . He can enter the prescription. He can also view patient info</a:t>
            </a:r>
            <a:endParaRPr lang="en-US"/>
          </a:p>
          <a:p>
            <a:pPr marL="0" lvl="0" indent="0" algn="l" rtl="0">
              <a:spcBef>
                <a:spcPts val="1600"/>
              </a:spcBef>
              <a:spcAft>
                <a:spcPts val="0"/>
              </a:spcAft>
              <a:buNone/>
            </a:pPr>
            <a:r>
              <a:rPr lang="en-US"/>
              <a:t>4)Admin can view appointments . He can register new doctor, remove existing doctor and patients and view all available doctors</a:t>
            </a:r>
          </a:p>
          <a:p>
            <a:pPr marL="0" lvl="0" indent="0" algn="l" rtl="0">
              <a:spcBef>
                <a:spcPts val="1600"/>
              </a:spcBef>
              <a:spcAft>
                <a:spcPts val="1600"/>
              </a:spcAft>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635"/>
            <a:ext cx="8520430" cy="650875"/>
          </a:xfrm>
        </p:spPr>
        <p:txBody>
          <a:bodyPr/>
          <a:p>
            <a:r>
              <a:rPr lang="en-GB">
                <a:sym typeface="+mn-ea"/>
              </a:rPr>
              <a:t>                        </a:t>
            </a:r>
            <a:r>
              <a:rPr lang="en-GB" u="sng">
                <a:sym typeface="+mn-ea"/>
              </a:rPr>
              <a:t>CHALLENGES OVERCOME</a:t>
            </a:r>
            <a:endParaRPr lang="en-US"/>
          </a:p>
        </p:txBody>
      </p:sp>
      <p:sp>
        <p:nvSpPr>
          <p:cNvPr id="3" name="Text Placeholder 2"/>
          <p:cNvSpPr/>
          <p:nvPr>
            <p:ph type="body" idx="1"/>
          </p:nvPr>
        </p:nvSpPr>
        <p:spPr>
          <a:xfrm>
            <a:off x="311785" y="528320"/>
            <a:ext cx="8520430" cy="4493895"/>
          </a:xfrm>
        </p:spPr>
        <p:txBody>
          <a:bodyPr/>
          <a:p>
            <a:pPr marL="114300" indent="0">
              <a:buNone/>
            </a:pPr>
            <a:r>
              <a:rPr lang="en-US"/>
              <a:t>1) Ubuntu 18 was giving proxy problems. So had to switch to eclipse.</a:t>
            </a:r>
            <a:endParaRPr lang="en-US"/>
          </a:p>
          <a:p>
            <a:pPr marL="114300" indent="0">
              <a:buNone/>
            </a:pPr>
            <a:endParaRPr lang="en-US"/>
          </a:p>
          <a:p>
            <a:pPr marL="114300" indent="0">
              <a:buNone/>
            </a:pPr>
            <a:r>
              <a:rPr lang="en-US"/>
              <a:t>2) </a:t>
            </a:r>
            <a:r>
              <a:rPr lang="en-GB">
                <a:sym typeface="+mn-ea"/>
              </a:rPr>
              <a:t>At first we had no clue as to how a server would respond to request of HTML file which we had created , then we came across the concept of java servlets, then we got clarity on why we should use apache tomcat server since it is a servlet container.</a:t>
            </a:r>
            <a:endParaRPr lang="en-GB">
              <a:sym typeface="+mn-ea"/>
            </a:endParaRPr>
          </a:p>
          <a:p>
            <a:pPr marL="114300" indent="0">
              <a:buNone/>
            </a:pPr>
            <a:endParaRPr lang="en-US"/>
          </a:p>
          <a:p>
            <a:pPr marL="114300" indent="0">
              <a:buNone/>
            </a:pPr>
            <a:r>
              <a:rPr lang="en-US"/>
              <a:t>3)</a:t>
            </a:r>
            <a:r>
              <a:rPr lang="en-GB">
                <a:sym typeface="+mn-ea"/>
              </a:rPr>
              <a:t>Then while continuing our project we faced need for having dynamic pages(like eg selection of one drop menu affecting the other drop menu) so we needed to learn javascript to make ajax calls which refreshes only part of page rather than whole page.</a:t>
            </a:r>
            <a:endParaRPr lang="en-GB">
              <a:sym typeface="+mn-ea"/>
            </a:endParaRPr>
          </a:p>
          <a:p>
            <a:pPr marL="114300" indent="0">
              <a:buNone/>
            </a:pPr>
            <a:endParaRPr lang="en-US"/>
          </a:p>
          <a:p>
            <a:pPr marL="114300" indent="0">
              <a:buNone/>
            </a:pPr>
            <a:r>
              <a:rPr lang="en-US"/>
              <a:t>4)</a:t>
            </a:r>
            <a:r>
              <a:rPr lang="en-GB">
                <a:sym typeface="+mn-ea"/>
              </a:rPr>
              <a:t>Then finally for our front end we had to learn jquery,CSS to load widgets,tab menus,slider animations etc to make it look much better.</a:t>
            </a:r>
            <a:endParaRPr lang="en-GB"/>
          </a:p>
          <a:p>
            <a:pPr marL="114300" indent="0">
              <a:buNone/>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45135"/>
            <a:ext cx="8520430" cy="3838575"/>
          </a:xfrm>
        </p:spPr>
        <p:txBody>
          <a:bodyPr/>
          <a:p>
            <a:br>
              <a:rPr lang="en-US"/>
            </a:br>
            <a:br>
              <a:rPr lang="en-US"/>
            </a:br>
            <a:r>
              <a:rPr lang="en-US"/>
              <a:t>                       </a:t>
            </a:r>
            <a:r>
              <a:rPr lang="en-US" sz="5400"/>
              <a:t> </a:t>
            </a:r>
            <a:r>
              <a:rPr lang="en-US" sz="5400" u="sng"/>
              <a:t>DEMO TIME </a:t>
            </a:r>
            <a:r>
              <a:rPr lang="en-US" sz="5400"/>
              <a:t>!!!...</a:t>
            </a:r>
            <a:endParaRPr lang="en-US" sz="5400"/>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2982</Words>
  <Application>WPS Presentation</Application>
  <PresentationFormat/>
  <Paragraphs>69</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SimSun</vt:lpstr>
      <vt:lpstr>Wingdings</vt:lpstr>
      <vt:lpstr>Arial</vt:lpstr>
      <vt:lpstr>PT Sans Narrow</vt:lpstr>
      <vt:lpstr>Open Sans</vt:lpstr>
      <vt:lpstr>Microsoft YaHei</vt:lpstr>
      <vt:lpstr>Arial Unicode MS</vt:lpstr>
      <vt:lpstr>Tropic</vt:lpstr>
      <vt:lpstr>OBCAS</vt:lpstr>
      <vt:lpstr>ABOUT THE PROJECT</vt:lpstr>
      <vt:lpstr>Contributions</vt:lpstr>
      <vt:lpstr>                       USE-CASE DIAGRAM --&gt; PATIENT</vt:lpstr>
      <vt:lpstr>              USE-CASE DIAGRAM --&gt; DOCTOR AND ADMIN</vt:lpstr>
      <vt:lpstr>                           ENVIRONMENT USED</vt:lpstr>
      <vt:lpstr>                         OVERALL WORK DONE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OBCAS</dc:title>
  <dc:creator/>
  <cp:lastModifiedBy>aamshmaan</cp:lastModifiedBy>
  <cp:revision>3</cp:revision>
  <dcterms:created xsi:type="dcterms:W3CDTF">2019-04-12T04:56:09Z</dcterms:created>
  <dcterms:modified xsi:type="dcterms:W3CDTF">2019-04-12T05:38:23Z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