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4" r:id="rId6"/>
    <p:sldId id="262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465EA-FFD5-974F-A779-0ABECD41562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FF1E4-0441-2444-8BA5-9094282EA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3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r>
              <a:rPr lang="en-US" baseline="0" dirty="0" smtClean="0"/>
              <a:t> stage consists of a flat interface and serves to eliminate normalize out the frequency dependence of </a:t>
            </a:r>
            <a:r>
              <a:rPr lang="en-US" baseline="0" dirty="0" err="1" smtClean="0"/>
              <a:t>tdr</a:t>
            </a:r>
            <a:r>
              <a:rPr lang="en-US" baseline="0" dirty="0" smtClean="0"/>
              <a:t> and electronic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FF1E4-0441-2444-8BA5-9094282EA0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96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 factor</a:t>
            </a:r>
            <a:r>
              <a:rPr lang="en-US" baseline="0" dirty="0" smtClean="0"/>
              <a:t> models derived to relate </a:t>
            </a:r>
            <a:r>
              <a:rPr lang="en-US" baseline="0" dirty="0" err="1" smtClean="0"/>
              <a:t>scatterer</a:t>
            </a:r>
            <a:r>
              <a:rPr lang="en-US" baseline="0" dirty="0" smtClean="0"/>
              <a:t> size to the observed power spectrum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Form</a:t>
            </a:r>
            <a:r>
              <a:rPr lang="en-US" baseline="0" dirty="0" smtClean="0"/>
              <a:t> factor is p</a:t>
            </a:r>
            <a:r>
              <a:rPr lang="en-US" dirty="0" smtClean="0"/>
              <a:t>roportional to FT of autocorrelation function i.e. power spectrum</a:t>
            </a:r>
            <a:r>
              <a:rPr lang="en-US" baseline="0" dirty="0" smtClean="0"/>
              <a:t> for WSS process</a:t>
            </a:r>
            <a:endParaRPr lang="en-US" dirty="0" smtClean="0"/>
          </a:p>
          <a:p>
            <a:r>
              <a:rPr lang="en-US" dirty="0" smtClean="0"/>
              <a:t>Gaussian</a:t>
            </a:r>
            <a:r>
              <a:rPr lang="en-US" baseline="0" dirty="0" smtClean="0"/>
              <a:t> describes spheres whose acoustic impedance vary continuously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FF1E4-0441-2444-8BA5-9094282EA0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30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Single </a:t>
            </a:r>
            <a:r>
              <a:rPr lang="en-US" dirty="0" err="1" smtClean="0"/>
              <a:t>scatterer</a:t>
            </a:r>
            <a:r>
              <a:rPr lang="en-US" dirty="0" smtClean="0"/>
              <a:t> size may not offer enough insight into structure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Accuracy</a:t>
            </a:r>
            <a:r>
              <a:rPr lang="en-US" baseline="0" dirty="0" smtClean="0"/>
              <a:t> diminishes when </a:t>
            </a:r>
            <a:r>
              <a:rPr lang="en-US" baseline="0" dirty="0" err="1" smtClean="0"/>
              <a:t>scatterer</a:t>
            </a:r>
            <a:r>
              <a:rPr lang="en-US" baseline="0" dirty="0" smtClean="0"/>
              <a:t> size is more distributed</a:t>
            </a: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Frequency</a:t>
            </a:r>
            <a:r>
              <a:rPr lang="en-US" baseline="0" dirty="0" smtClean="0"/>
              <a:t> changes may also be attributed to </a:t>
            </a:r>
            <a:r>
              <a:rPr lang="en-US" baseline="0" dirty="0" err="1" smtClean="0"/>
              <a:t>scatterer</a:t>
            </a:r>
            <a:r>
              <a:rPr lang="en-US" baseline="0" dirty="0" smtClean="0"/>
              <a:t> shape, elasticity, orientation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Different tissues are modeled better by specific form 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FF1E4-0441-2444-8BA5-9094282EA0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16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well different form factors fit provide insight into </a:t>
            </a:r>
            <a:r>
              <a:rPr lang="en-US" dirty="0" err="1" smtClean="0"/>
              <a:t>scatterer</a:t>
            </a:r>
            <a:r>
              <a:rPr lang="en-US" dirty="0" smtClean="0"/>
              <a:t> distribution in ROI</a:t>
            </a:r>
          </a:p>
          <a:p>
            <a:endParaRPr lang="en-US" dirty="0" smtClean="0"/>
          </a:p>
          <a:p>
            <a:r>
              <a:rPr lang="en-US" dirty="0" smtClean="0"/>
              <a:t>Difficulty </a:t>
            </a:r>
            <a:r>
              <a:rPr lang="en-US" dirty="0" err="1" smtClean="0"/>
              <a:t>transfering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ESD</a:t>
            </a:r>
            <a:r>
              <a:rPr lang="en-US" baseline="0" dirty="0" smtClean="0"/>
              <a:t> alone is not enough to characterize tumor malignancy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FF1E4-0441-2444-8BA5-9094282EA0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1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Thyroid: not a clinical </a:t>
            </a:r>
            <a:r>
              <a:rPr lang="en-US" dirty="0" err="1" smtClean="0"/>
              <a:t>freq</a:t>
            </a:r>
            <a:r>
              <a:rPr lang="en-US" baseline="0" dirty="0" smtClean="0"/>
              <a:t> range, </a:t>
            </a:r>
            <a:r>
              <a:rPr lang="en-US" baseline="0" dirty="0" err="1" smtClean="0"/>
              <a:t>heterogenous</a:t>
            </a:r>
            <a:r>
              <a:rPr lang="en-US" baseline="0" dirty="0" smtClean="0"/>
              <a:t> attenuation profiles, aberration, blood flow, clutter</a:t>
            </a:r>
          </a:p>
          <a:p>
            <a:r>
              <a:rPr lang="en-US" baseline="0" dirty="0" smtClean="0"/>
              <a:t>EAC = effective acoustic concentration</a:t>
            </a:r>
          </a:p>
          <a:p>
            <a:r>
              <a:rPr lang="en-US" baseline="0" dirty="0" smtClean="0"/>
              <a:t>SAS = spacing among </a:t>
            </a:r>
            <a:r>
              <a:rPr lang="en-US" baseline="0" dirty="0" err="1" smtClean="0"/>
              <a:t>scatterers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FF1E4-0441-2444-8BA5-9094282EA0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53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r>
              <a:rPr lang="en-US" baseline="0" dirty="0" smtClean="0"/>
              <a:t> due to model selection, attenuation dependence, noise due to bandwidth and bias center frequency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FF1E4-0441-2444-8BA5-9094282EA0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4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8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0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6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7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3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8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8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1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19F6-F714-C64D-9EC2-51758944E00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1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QUS: </a:t>
            </a:r>
            <a:r>
              <a:rPr lang="en-US" dirty="0" err="1" smtClean="0"/>
              <a:t>Scatterer</a:t>
            </a:r>
            <a:r>
              <a:rPr lang="en-US" dirty="0" smtClean="0"/>
              <a:t> Size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BME 844 – HW 7</a:t>
            </a:r>
          </a:p>
          <a:p>
            <a:r>
              <a:rPr lang="en-US" dirty="0" smtClean="0"/>
              <a:t>Will Long</a:t>
            </a:r>
          </a:p>
        </p:txBody>
      </p:sp>
    </p:spTree>
    <p:extLst>
      <p:ext uri="{BB962C8B-B14F-4D97-AF65-F5344CB8AC3E}">
        <p14:creationId xmlns:p14="http://schemas.microsoft.com/office/powerpoint/2010/main" val="40167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Scatterer</a:t>
            </a:r>
            <a:r>
              <a:rPr lang="en-US" dirty="0" smtClean="0"/>
              <a:t> Size and Backscatter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Faran</a:t>
            </a:r>
            <a:r>
              <a:rPr lang="en-US" dirty="0" smtClean="0"/>
              <a:t> Model </a:t>
            </a:r>
            <a:r>
              <a:rPr lang="en-US" baseline="30000" dirty="0" smtClean="0"/>
              <a:t>[1]</a:t>
            </a:r>
            <a:endParaRPr lang="en-US" dirty="0" smtClean="0"/>
          </a:p>
          <a:p>
            <a:pPr lvl="1"/>
            <a:r>
              <a:rPr lang="en-US" dirty="0" smtClean="0"/>
              <a:t>For a &gt;&gt; </a:t>
            </a:r>
            <a:r>
              <a:rPr lang="en-US" dirty="0" err="1" smtClean="0"/>
              <a:t>λ</a:t>
            </a:r>
            <a:r>
              <a:rPr lang="en-US" dirty="0" smtClean="0"/>
              <a:t>, interface with f</a:t>
            </a:r>
            <a:r>
              <a:rPr lang="en-US" baseline="30000" dirty="0" smtClean="0"/>
              <a:t>0</a:t>
            </a:r>
            <a:r>
              <a:rPr lang="en-US" dirty="0" smtClean="0"/>
              <a:t>, i.e. frequency independent</a:t>
            </a:r>
          </a:p>
          <a:p>
            <a:pPr lvl="1"/>
            <a:r>
              <a:rPr lang="en-US" dirty="0" smtClean="0"/>
              <a:t>For a &lt;&lt; </a:t>
            </a:r>
            <a:r>
              <a:rPr lang="en-US" dirty="0" err="1" smtClean="0"/>
              <a:t>λ</a:t>
            </a:r>
            <a:r>
              <a:rPr lang="en-US" dirty="0" smtClean="0"/>
              <a:t>, Rayleigh </a:t>
            </a:r>
            <a:r>
              <a:rPr lang="en-US" dirty="0" err="1" smtClean="0"/>
              <a:t>scatterers</a:t>
            </a:r>
            <a:r>
              <a:rPr lang="en-US" dirty="0" smtClean="0"/>
              <a:t> with frequency dependence of f</a:t>
            </a:r>
            <a:r>
              <a:rPr lang="en-US" baseline="30000" dirty="0" smtClean="0"/>
              <a:t>4</a:t>
            </a:r>
          </a:p>
          <a:p>
            <a:r>
              <a:rPr lang="en-US" dirty="0" err="1" smtClean="0"/>
              <a:t>Scatterer</a:t>
            </a:r>
            <a:r>
              <a:rPr lang="en-US" dirty="0" smtClean="0"/>
              <a:t> sizes between these </a:t>
            </a:r>
            <a:r>
              <a:rPr lang="en-US" dirty="0" err="1" smtClean="0"/>
              <a:t>extrema</a:t>
            </a:r>
            <a:r>
              <a:rPr lang="en-US" dirty="0" smtClean="0"/>
              <a:t> can be inferred from the </a:t>
            </a:r>
            <a:r>
              <a:rPr lang="en-US" dirty="0" smtClean="0"/>
              <a:t>power </a:t>
            </a:r>
            <a:r>
              <a:rPr lang="en-US" dirty="0" smtClean="0"/>
              <a:t>spectra of backscattered echoes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3347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[1] </a:t>
            </a:r>
            <a:r>
              <a:rPr lang="en-US" sz="1400" dirty="0" err="1" smtClean="0"/>
              <a:t>Faran</a:t>
            </a:r>
            <a:r>
              <a:rPr lang="en-US" sz="1400" dirty="0" smtClean="0"/>
              <a:t> </a:t>
            </a:r>
            <a:r>
              <a:rPr lang="en-US" sz="1400" dirty="0" err="1" smtClean="0"/>
              <a:t>Jr</a:t>
            </a:r>
            <a:r>
              <a:rPr lang="en-US" sz="1400" dirty="0" smtClean="0"/>
              <a:t>, James J. "Sound scattering by solid cylinders and spheres." The Journal of the acoustical society of America 23.4 (1951): 405-418.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8637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of Backscatter </a:t>
            </a:r>
            <a:r>
              <a:rPr lang="en-US" baseline="30000" dirty="0" smtClean="0"/>
              <a:t>[2,3]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246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Normalized power spectral density of </a:t>
            </a:r>
            <a:r>
              <a:rPr lang="en-US" dirty="0" smtClean="0"/>
              <a:t>windowed </a:t>
            </a:r>
            <a:r>
              <a:rPr lang="en-US" dirty="0" smtClean="0"/>
              <a:t>echo signal (over -6 or -12 dB bandwidth)</a:t>
            </a:r>
          </a:p>
          <a:p>
            <a:r>
              <a:rPr lang="en-US" dirty="0" smtClean="0"/>
              <a:t>Normalization of transducer/imaging parameters</a:t>
            </a:r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rea of transducer aperture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istance to gated volume</a:t>
            </a:r>
          </a:p>
          <a:p>
            <a:pPr lvl="1"/>
            <a:r>
              <a:rPr lang="en-US" dirty="0" smtClean="0"/>
              <a:t>Axial length of windowed RF segment</a:t>
            </a:r>
          </a:p>
          <a:p>
            <a:r>
              <a:rPr lang="en-US" dirty="0" smtClean="0"/>
              <a:t>Normalization</a:t>
            </a:r>
            <a:r>
              <a:rPr lang="en-US" dirty="0" smtClean="0"/>
              <a:t> by f</a:t>
            </a:r>
            <a:r>
              <a:rPr lang="en-US" baseline="30000" dirty="0" smtClean="0"/>
              <a:t>4  </a:t>
            </a:r>
            <a:r>
              <a:rPr lang="en-US" dirty="0" smtClean="0"/>
              <a:t>term (i.e. normalized by small </a:t>
            </a:r>
            <a:r>
              <a:rPr lang="en-US" dirty="0" err="1" smtClean="0"/>
              <a:t>scatterer</a:t>
            </a:r>
            <a:r>
              <a:rPr lang="en-US" dirty="0" smtClean="0"/>
              <a:t> condition a &lt;&lt; </a:t>
            </a:r>
            <a:r>
              <a:rPr lang="en-US" dirty="0" err="1" smtClean="0"/>
              <a:t>λ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Calibration stage to normalize transducer frequency dependence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D</a:t>
            </a:r>
            <a:r>
              <a:rPr lang="en-US" sz="3200" dirty="0" smtClean="0"/>
              <a:t>eviation in frequency dependence is thus attributed to the </a:t>
            </a:r>
            <a:r>
              <a:rPr lang="en-US" sz="3200" dirty="0" err="1" smtClean="0"/>
              <a:t>scatterer</a:t>
            </a:r>
            <a:r>
              <a:rPr lang="en-US" sz="3200" dirty="0" smtClean="0"/>
              <a:t> size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0527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[2] </a:t>
            </a:r>
            <a:r>
              <a:rPr lang="en-US" sz="1400" dirty="0" err="1" smtClean="0"/>
              <a:t>Insana</a:t>
            </a:r>
            <a:r>
              <a:rPr lang="en-US" sz="1400" dirty="0" smtClean="0"/>
              <a:t>, Michael F., and Timothy J. Hall. "Parametric ultrasound imaging from backscatter coefficient measurements: Image formation and interpretation." Ultrasonic Imaging 12.4 (1990): 245-267.</a:t>
            </a:r>
          </a:p>
          <a:p>
            <a:r>
              <a:rPr lang="en-US" sz="1400" dirty="0" smtClean="0"/>
              <a:t>[3] </a:t>
            </a:r>
            <a:r>
              <a:rPr lang="en-US" sz="1400" dirty="0" err="1" smtClean="0"/>
              <a:t>Lizzi</a:t>
            </a:r>
            <a:r>
              <a:rPr lang="en-US" sz="1400" dirty="0" smtClean="0"/>
              <a:t>, F. L., et al. "Relationship of ultrasonic spectral parameters to features of tissue microstructure." </a:t>
            </a:r>
            <a:r>
              <a:rPr lang="en-US" sz="1400" dirty="0" err="1" smtClean="0"/>
              <a:t>Ultrasonics</a:t>
            </a:r>
            <a:r>
              <a:rPr lang="en-US" sz="1400" dirty="0" smtClean="0"/>
              <a:t>, Ferroelectrics, and Frequency Control, IEEE Transactions on 34.3 (1987): 319-329.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156244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Diameter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35533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Measured backscatter </a:t>
            </a:r>
            <a:r>
              <a:rPr lang="en-US" dirty="0" smtClean="0">
                <a:sym typeface="Wingdings"/>
              </a:rPr>
              <a:t> Match model to spectrum  Extract corresponding </a:t>
            </a:r>
            <a:r>
              <a:rPr lang="en-US" dirty="0" err="1" smtClean="0">
                <a:sym typeface="Wingdings"/>
              </a:rPr>
              <a:t>scatterer</a:t>
            </a:r>
            <a:r>
              <a:rPr lang="en-US" dirty="0" smtClean="0">
                <a:sym typeface="Wingdings"/>
              </a:rPr>
              <a:t> size (least squares)</a:t>
            </a:r>
            <a:endParaRPr lang="en-US" dirty="0" smtClean="0"/>
          </a:p>
          <a:p>
            <a:r>
              <a:rPr lang="en-US" dirty="0" smtClean="0"/>
              <a:t>Form factor </a:t>
            </a:r>
            <a:r>
              <a:rPr lang="en-US" baseline="30000" dirty="0" smtClean="0"/>
              <a:t>[2,4]</a:t>
            </a:r>
            <a:endParaRPr lang="en-US" dirty="0" smtClean="0"/>
          </a:p>
          <a:p>
            <a:pPr lvl="1"/>
            <a:r>
              <a:rPr lang="en-US" dirty="0" err="1" smtClean="0"/>
              <a:t>Faran</a:t>
            </a:r>
            <a:r>
              <a:rPr lang="en-US" dirty="0" smtClean="0"/>
              <a:t> theory, spherical shell, FFSM, </a:t>
            </a:r>
            <a:r>
              <a:rPr lang="en-US" dirty="0"/>
              <a:t>G</a:t>
            </a:r>
            <a:r>
              <a:rPr lang="en-US" dirty="0" smtClean="0"/>
              <a:t>aussian models </a:t>
            </a:r>
          </a:p>
          <a:p>
            <a:pPr lvl="1"/>
            <a:r>
              <a:rPr lang="en-US" dirty="0" smtClean="0"/>
              <a:t>Analytical description of backscatter power spectrum based on a given </a:t>
            </a:r>
            <a:r>
              <a:rPr lang="en-US" dirty="0" err="1" smtClean="0"/>
              <a:t>scatterer</a:t>
            </a:r>
            <a:r>
              <a:rPr lang="en-US" dirty="0" smtClean="0"/>
              <a:t> size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</a:t>
            </a:r>
            <a:r>
              <a:rPr lang="en-US" baseline="30000" dirty="0" smtClean="0"/>
              <a:t>[4]</a:t>
            </a:r>
            <a:r>
              <a:rPr lang="en-US" dirty="0" smtClean="0"/>
              <a:t>         </a:t>
            </a:r>
          </a:p>
          <a:p>
            <a:r>
              <a:rPr lang="en-US" dirty="0" smtClean="0"/>
              <a:t>Linear regression </a:t>
            </a:r>
            <a:r>
              <a:rPr lang="en-US" baseline="30000" dirty="0" smtClean="0"/>
              <a:t>[3]</a:t>
            </a:r>
          </a:p>
          <a:p>
            <a:pPr lvl="1"/>
            <a:r>
              <a:rPr lang="en-US" dirty="0" smtClean="0"/>
              <a:t>Slope and intercept of best-fit line of power spectrum </a:t>
            </a:r>
          </a:p>
          <a:p>
            <a:r>
              <a:rPr lang="en-US" dirty="0" smtClean="0"/>
              <a:t>LUT often used to final generate image </a:t>
            </a:r>
            <a:r>
              <a:rPr lang="en-US" baseline="30000" dirty="0" smtClean="0"/>
              <a:t>[2]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380" y="3825758"/>
            <a:ext cx="3482227" cy="7033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5903893"/>
            <a:ext cx="9144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[2] </a:t>
            </a:r>
            <a:r>
              <a:rPr lang="en-US" sz="1400" dirty="0" err="1" smtClean="0"/>
              <a:t>Insana</a:t>
            </a:r>
            <a:r>
              <a:rPr lang="en-US" sz="1400" dirty="0" smtClean="0"/>
              <a:t>, M. F., et al. "Parametric ultrasound imaging from backscatter coefficient measurements.” </a:t>
            </a:r>
          </a:p>
          <a:p>
            <a:r>
              <a:rPr lang="en-US" sz="1400" dirty="0" smtClean="0"/>
              <a:t>[3] </a:t>
            </a:r>
            <a:r>
              <a:rPr lang="en-US" sz="1400" dirty="0" err="1" smtClean="0"/>
              <a:t>Lizzi</a:t>
            </a:r>
            <a:r>
              <a:rPr lang="en-US" sz="1400" dirty="0" smtClean="0"/>
              <a:t>, F. L., et al. "Relationship of ultrasonic spectral parameters to features of tissue microstructure.”</a:t>
            </a:r>
          </a:p>
          <a:p>
            <a:r>
              <a:rPr lang="en-US" sz="1400" dirty="0" smtClean="0"/>
              <a:t>[4] </a:t>
            </a:r>
            <a:r>
              <a:rPr lang="en-US" sz="1400" dirty="0" err="1" smtClean="0"/>
              <a:t>Oelze</a:t>
            </a:r>
            <a:r>
              <a:rPr lang="en-US" sz="1400" dirty="0" smtClean="0"/>
              <a:t>, M. L., et al. "Characterization of tissue microstructure using ultrasonic backscatter: Theory and technique for optimization using a Gaussian form factor." The Journal of the Acoustical Society of America 112.3 (2002): 1202-1211.</a:t>
            </a:r>
          </a:p>
        </p:txBody>
      </p:sp>
    </p:spTree>
    <p:extLst>
      <p:ext uri="{BB962C8B-B14F-4D97-AF65-F5344CB8AC3E}">
        <p14:creationId xmlns:p14="http://schemas.microsoft.com/office/powerpoint/2010/main" val="71611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</a:t>
            </a:r>
            <a:r>
              <a:rPr lang="en-US" baseline="30000" dirty="0" smtClean="0"/>
              <a:t>[2,3,5]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Common assumptions:</a:t>
            </a:r>
          </a:p>
          <a:p>
            <a:pPr lvl="1"/>
            <a:r>
              <a:rPr lang="en-US" dirty="0" smtClean="0"/>
              <a:t>Discrete </a:t>
            </a:r>
            <a:r>
              <a:rPr lang="en-US" dirty="0" err="1" smtClean="0"/>
              <a:t>scatterers</a:t>
            </a:r>
            <a:r>
              <a:rPr lang="en-US" dirty="0" smtClean="0"/>
              <a:t> within uniform background</a:t>
            </a:r>
          </a:p>
          <a:p>
            <a:pPr lvl="1"/>
            <a:r>
              <a:rPr lang="en-US" dirty="0" smtClean="0"/>
              <a:t>Tissue homogeneity</a:t>
            </a:r>
          </a:p>
          <a:p>
            <a:pPr lvl="1"/>
            <a:r>
              <a:rPr lang="en-US" dirty="0" smtClean="0"/>
              <a:t>Backscatter echoes generated from a stationary process</a:t>
            </a:r>
          </a:p>
          <a:p>
            <a:pPr lvl="1"/>
            <a:r>
              <a:rPr lang="en-US" dirty="0" smtClean="0"/>
              <a:t>Behavior with frequency solely dependent on size </a:t>
            </a:r>
          </a:p>
          <a:p>
            <a:pPr lvl="1"/>
            <a:r>
              <a:rPr lang="en-US" dirty="0" err="1" smtClean="0"/>
              <a:t>S</a:t>
            </a:r>
            <a:r>
              <a:rPr lang="en-US" dirty="0" err="1" smtClean="0"/>
              <a:t>catterers</a:t>
            </a:r>
            <a:r>
              <a:rPr lang="en-US" dirty="0" smtClean="0"/>
              <a:t> within ROI are of single size </a:t>
            </a:r>
          </a:p>
          <a:p>
            <a:r>
              <a:rPr lang="en-US" dirty="0"/>
              <a:t>S</a:t>
            </a:r>
            <a:r>
              <a:rPr lang="en-US" dirty="0" smtClean="0"/>
              <a:t>ize estimates are dependent on frequency band</a:t>
            </a:r>
          </a:p>
          <a:p>
            <a:pPr lvl="1"/>
            <a:r>
              <a:rPr lang="en-US" dirty="0" smtClean="0"/>
              <a:t>Bias in estimates with different center frequency</a:t>
            </a:r>
            <a:endParaRPr lang="en-US" dirty="0"/>
          </a:p>
          <a:p>
            <a:pPr lvl="1"/>
            <a:r>
              <a:rPr lang="en-US" dirty="0" smtClean="0"/>
              <a:t>Larger bandwidth makes fit more robust to noise</a:t>
            </a:r>
          </a:p>
          <a:p>
            <a:r>
              <a:rPr lang="en-US" dirty="0" smtClean="0"/>
              <a:t>Backscattered signal is attenuation dependent 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ocal variations affect </a:t>
            </a:r>
            <a:r>
              <a:rPr lang="en-US" dirty="0" err="1" smtClean="0"/>
              <a:t>scatterer</a:t>
            </a:r>
            <a:r>
              <a:rPr lang="en-US" dirty="0" smtClean="0"/>
              <a:t> size prediction</a:t>
            </a:r>
          </a:p>
          <a:p>
            <a:r>
              <a:rPr lang="en-US" dirty="0" smtClean="0"/>
              <a:t>Highly dependent on model selection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591907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[2] </a:t>
            </a:r>
            <a:r>
              <a:rPr lang="en-US" sz="1400" dirty="0" err="1" smtClean="0"/>
              <a:t>Insana</a:t>
            </a:r>
            <a:r>
              <a:rPr lang="en-US" sz="1400" dirty="0" smtClean="0"/>
              <a:t>, M. F., et al. "Parametric ultrasound imaging from backscatter coefficient measurements.” </a:t>
            </a:r>
          </a:p>
          <a:p>
            <a:r>
              <a:rPr lang="en-US" sz="1400" dirty="0" smtClean="0"/>
              <a:t>[3] </a:t>
            </a:r>
            <a:r>
              <a:rPr lang="en-US" sz="1400" dirty="0" err="1" smtClean="0"/>
              <a:t>Lizzi</a:t>
            </a:r>
            <a:r>
              <a:rPr lang="en-US" sz="1400" dirty="0" smtClean="0"/>
              <a:t>, F. L., et al. "Relationship of ultrasonic spectral parameters to features of tissue microstructure.”</a:t>
            </a:r>
          </a:p>
          <a:p>
            <a:r>
              <a:rPr lang="en-US" sz="1400" dirty="0" smtClean="0"/>
              <a:t>[5] Nordberg, Eric P., and Timothy J. Hall. "Effective </a:t>
            </a:r>
            <a:r>
              <a:rPr lang="en-US" sz="1400" dirty="0" err="1" smtClean="0"/>
              <a:t>Scatterer</a:t>
            </a:r>
            <a:r>
              <a:rPr lang="en-US" sz="1400" dirty="0" smtClean="0"/>
              <a:t> Diameter Estimates for Broad </a:t>
            </a:r>
            <a:r>
              <a:rPr lang="en-US" sz="1400" dirty="0" err="1" smtClean="0"/>
              <a:t>Scatterer</a:t>
            </a:r>
            <a:r>
              <a:rPr lang="en-US" sz="1400" dirty="0" smtClean="0"/>
              <a:t> Size Distributions." Ultrasonic imaging (2014)</a:t>
            </a:r>
          </a:p>
        </p:txBody>
      </p:sp>
    </p:spTree>
    <p:extLst>
      <p:ext uri="{BB962C8B-B14F-4D97-AF65-F5344CB8AC3E}">
        <p14:creationId xmlns:p14="http://schemas.microsoft.com/office/powerpoint/2010/main" val="158786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of Form </a:t>
            </a:r>
            <a:r>
              <a:rPr lang="en-US" dirty="0"/>
              <a:t>F</a:t>
            </a:r>
            <a:r>
              <a:rPr lang="en-US" dirty="0" smtClean="0"/>
              <a:t>actor </a:t>
            </a:r>
            <a:r>
              <a:rPr lang="en-US" dirty="0"/>
              <a:t>M</a:t>
            </a:r>
            <a:r>
              <a:rPr lang="en-US" dirty="0" smtClean="0"/>
              <a:t>odels </a:t>
            </a:r>
            <a:r>
              <a:rPr lang="en-US" baseline="30000" dirty="0" smtClean="0"/>
              <a:t>[5]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Accuracy of different single ESD form factors for modeling narrow and broad </a:t>
            </a:r>
            <a:r>
              <a:rPr lang="en-US" dirty="0" err="1" smtClean="0"/>
              <a:t>scatterer</a:t>
            </a:r>
            <a:r>
              <a:rPr lang="en-US" dirty="0" smtClean="0"/>
              <a:t> size distributions</a:t>
            </a:r>
          </a:p>
          <a:p>
            <a:pPr lvl="1"/>
            <a:r>
              <a:rPr lang="en-US" dirty="0" smtClean="0"/>
              <a:t>Gaussian and </a:t>
            </a:r>
            <a:r>
              <a:rPr lang="en-US" dirty="0" err="1" smtClean="0"/>
              <a:t>Faran</a:t>
            </a:r>
            <a:r>
              <a:rPr lang="en-US" dirty="0" smtClean="0"/>
              <a:t> models accurately describe narrow size distributions</a:t>
            </a:r>
          </a:p>
          <a:p>
            <a:pPr lvl="1"/>
            <a:r>
              <a:rPr lang="en-US" dirty="0" smtClean="0"/>
              <a:t>Exponential model provides better fit to broad </a:t>
            </a:r>
            <a:r>
              <a:rPr lang="en-US" dirty="0" err="1" smtClean="0"/>
              <a:t>scatterer</a:t>
            </a:r>
            <a:r>
              <a:rPr lang="en-US" dirty="0" smtClean="0"/>
              <a:t> size distributions</a:t>
            </a:r>
          </a:p>
          <a:p>
            <a:pPr lvl="1"/>
            <a:r>
              <a:rPr lang="en-US" dirty="0" smtClean="0"/>
              <a:t>Form factor description should not serve as a 1:1 indication of </a:t>
            </a:r>
            <a:r>
              <a:rPr lang="en-US" dirty="0" err="1" smtClean="0"/>
              <a:t>scatterer</a:t>
            </a:r>
            <a:r>
              <a:rPr lang="en-US" dirty="0" smtClean="0"/>
              <a:t> size, but rather an indirect descriptor of general </a:t>
            </a:r>
            <a:r>
              <a:rPr lang="en-US" dirty="0" err="1" smtClean="0"/>
              <a:t>scatterer</a:t>
            </a:r>
            <a:r>
              <a:rPr lang="en-US" dirty="0"/>
              <a:t> </a:t>
            </a:r>
            <a:r>
              <a:rPr lang="en-US" dirty="0" smtClean="0"/>
              <a:t>source</a:t>
            </a:r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3347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[5] Nordberg, Eric P., and Timothy J. Hall. "Effective </a:t>
            </a:r>
            <a:r>
              <a:rPr lang="en-US" sz="1400" dirty="0" err="1" smtClean="0"/>
              <a:t>Scatterer</a:t>
            </a:r>
            <a:r>
              <a:rPr lang="en-US" sz="1400" dirty="0" smtClean="0"/>
              <a:t> Diameter Estimates for Broad </a:t>
            </a:r>
            <a:r>
              <a:rPr lang="en-US" sz="1400" dirty="0" err="1" smtClean="0"/>
              <a:t>Scatterer</a:t>
            </a:r>
            <a:r>
              <a:rPr lang="en-US" sz="1400" dirty="0" smtClean="0"/>
              <a:t> Size Distributions." Ultrasonic imaging (2014)</a:t>
            </a:r>
          </a:p>
        </p:txBody>
      </p:sp>
    </p:spTree>
    <p:extLst>
      <p:ext uri="{BB962C8B-B14F-4D97-AF65-F5344CB8AC3E}">
        <p14:creationId xmlns:p14="http://schemas.microsoft.com/office/powerpoint/2010/main" val="4104063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of Tumor Malignancy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6853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Thyroid carcinoma staging in mice </a:t>
            </a:r>
            <a:r>
              <a:rPr lang="en-US" baseline="30000" dirty="0" smtClean="0"/>
              <a:t>[6]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maller ESD in cancerous cells</a:t>
            </a:r>
          </a:p>
          <a:p>
            <a:pPr lvl="1"/>
            <a:r>
              <a:rPr lang="en-US" dirty="0" smtClean="0"/>
              <a:t>Efficacy in human model remains unknown</a:t>
            </a:r>
          </a:p>
          <a:p>
            <a:r>
              <a:rPr lang="en-US" dirty="0" smtClean="0"/>
              <a:t>Breast cancer tumor staging </a:t>
            </a:r>
            <a:r>
              <a:rPr lang="en-US" baseline="30000" dirty="0" smtClean="0"/>
              <a:t>[7]</a:t>
            </a:r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n conjunction </a:t>
            </a:r>
            <a:r>
              <a:rPr lang="en-US" dirty="0" smtClean="0"/>
              <a:t>with EAC and SAS, provides high sensitivity and specificity in tumor identification</a:t>
            </a:r>
          </a:p>
          <a:p>
            <a:pPr lvl="1"/>
            <a:r>
              <a:rPr lang="en-US" dirty="0" smtClean="0"/>
              <a:t>Tissue attenuation and patient to</a:t>
            </a:r>
            <a:r>
              <a:rPr lang="en-US" dirty="0"/>
              <a:t> </a:t>
            </a:r>
            <a:r>
              <a:rPr lang="en-US" dirty="0" smtClean="0"/>
              <a:t>patient variation resulted in poor </a:t>
            </a:r>
            <a:r>
              <a:rPr lang="en-US" dirty="0" err="1" smtClean="0"/>
              <a:t>separability</a:t>
            </a:r>
            <a:r>
              <a:rPr lang="en-US" dirty="0" smtClean="0"/>
              <a:t> of ESD</a:t>
            </a:r>
          </a:p>
          <a:p>
            <a:r>
              <a:rPr lang="en-US" dirty="0" smtClean="0"/>
              <a:t>Evaluation of chemotherapy </a:t>
            </a:r>
            <a:r>
              <a:rPr lang="en-US" baseline="30000" dirty="0" smtClean="0"/>
              <a:t>[8]</a:t>
            </a:r>
          </a:p>
          <a:p>
            <a:pPr lvl="1"/>
            <a:r>
              <a:rPr lang="en-US" dirty="0" smtClean="0"/>
              <a:t>Differences in changes of EAC and ESD were statistically significant between responsive and non-responsive patients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547838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[6] </a:t>
            </a:r>
            <a:r>
              <a:rPr lang="en-US" sz="1400" dirty="0" err="1" smtClean="0"/>
              <a:t>Lavarello</a:t>
            </a:r>
            <a:r>
              <a:rPr lang="en-US" sz="1400" dirty="0" smtClean="0"/>
              <a:t>, Roberto J., et al. "Characterization of thyroid cancer in mouse models using high-frequency quantitative ultrasound techniques." Ultrasound in medicine &amp; biology 39.12 (2013): 2333-2341.</a:t>
            </a:r>
          </a:p>
          <a:p>
            <a:r>
              <a:rPr lang="en-US" sz="1400" dirty="0" smtClean="0"/>
              <a:t>[7] </a:t>
            </a:r>
            <a:r>
              <a:rPr lang="en-US" sz="1400" dirty="0" err="1" smtClean="0"/>
              <a:t>Tadayyon</a:t>
            </a:r>
            <a:r>
              <a:rPr lang="en-US" sz="1400" dirty="0" smtClean="0"/>
              <a:t>, </a:t>
            </a:r>
            <a:r>
              <a:rPr lang="en-US" sz="1400" dirty="0" err="1" smtClean="0"/>
              <a:t>Hadi</a:t>
            </a:r>
            <a:r>
              <a:rPr lang="en-US" sz="1400" dirty="0" smtClean="0"/>
              <a:t>, et al. "Quantitative ultrasound characterization of locally advanced breast cancer by estimation of its </a:t>
            </a:r>
            <a:r>
              <a:rPr lang="en-US" sz="1400" dirty="0" err="1" smtClean="0"/>
              <a:t>scatterer</a:t>
            </a:r>
            <a:r>
              <a:rPr lang="en-US" sz="1400" dirty="0" smtClean="0"/>
              <a:t> properties." Medical physics 41.1 (2014): 012903.</a:t>
            </a:r>
          </a:p>
          <a:p>
            <a:r>
              <a:rPr lang="en-US" sz="1400" dirty="0" smtClean="0"/>
              <a:t>[8]</a:t>
            </a:r>
            <a:r>
              <a:rPr lang="en-US" sz="1400" dirty="0" smtClean="0"/>
              <a:t> </a:t>
            </a:r>
            <a:r>
              <a:rPr lang="en-US" sz="1400" dirty="0" err="1" smtClean="0"/>
              <a:t>Sannachi</a:t>
            </a:r>
            <a:r>
              <a:rPr lang="en-US" sz="1400" dirty="0" smtClean="0"/>
              <a:t>, </a:t>
            </a:r>
            <a:r>
              <a:rPr lang="en-US" sz="1400" dirty="0" err="1" smtClean="0"/>
              <a:t>Lakshmanan</a:t>
            </a:r>
            <a:r>
              <a:rPr lang="en-US" sz="1400" dirty="0" smtClean="0"/>
              <a:t>, et al. "Non-invasive evaluation of breast cancer response to chemotherapy using quantitative ultrasonic backscatter parameters." Medical image analysis 20.1 (2015): 224-236.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85325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HIFU Monitoring </a:t>
            </a:r>
            <a:r>
              <a:rPr lang="en-US" baseline="30000" dirty="0" smtClean="0"/>
              <a:t>[9]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Non-invasive thermal ablation via ultrasound</a:t>
            </a:r>
          </a:p>
          <a:p>
            <a:r>
              <a:rPr lang="en-US" dirty="0" smtClean="0"/>
              <a:t>QUS capable of monitoring temperature elevations during ablation</a:t>
            </a:r>
          </a:p>
          <a:p>
            <a:pPr lvl="1"/>
            <a:r>
              <a:rPr lang="en-US" dirty="0" smtClean="0"/>
              <a:t>Source of contrast, however, is unclear</a:t>
            </a:r>
          </a:p>
          <a:p>
            <a:r>
              <a:rPr lang="en-US" dirty="0" smtClean="0"/>
              <a:t>ESD variation with treatment was inconsistent between trials</a:t>
            </a:r>
          </a:p>
          <a:p>
            <a:r>
              <a:rPr lang="en-US" dirty="0" smtClean="0"/>
              <a:t>Different exposure conditions resulted in different ESD behavior</a:t>
            </a:r>
            <a:endParaRPr lang="en-US" dirty="0"/>
          </a:p>
          <a:p>
            <a:r>
              <a:rPr lang="en-US" dirty="0" smtClean="0"/>
              <a:t>Spatial variation lesion attenuation with HIFU are difficult to account for and will bias ESD estimates (&lt;10 % bias)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347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[9] </a:t>
            </a:r>
            <a:r>
              <a:rPr lang="en-US" sz="1400" dirty="0" err="1" smtClean="0"/>
              <a:t>Ghoshal</a:t>
            </a:r>
            <a:r>
              <a:rPr lang="en-US" sz="1400" dirty="0" smtClean="0"/>
              <a:t>, </a:t>
            </a:r>
            <a:r>
              <a:rPr lang="en-US" sz="1400" dirty="0" err="1" smtClean="0"/>
              <a:t>Goutam</a:t>
            </a:r>
            <a:r>
              <a:rPr lang="en-US" sz="1400" dirty="0" smtClean="0"/>
              <a:t>, et al. "Quantitative ultrasound imaging for monitoring in situ high-intensity focused ultrasound exposure." Ultrasonic imaging 36.4 (2014): 239-255.</a:t>
            </a:r>
          </a:p>
        </p:txBody>
      </p:sp>
    </p:spTree>
    <p:extLst>
      <p:ext uri="{BB962C8B-B14F-4D97-AF65-F5344CB8AC3E}">
        <p14:creationId xmlns:p14="http://schemas.microsoft.com/office/powerpoint/2010/main" val="262692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</a:t>
            </a:r>
            <a:r>
              <a:rPr lang="en-US" dirty="0" smtClean="0"/>
              <a:t>requency dependence of </a:t>
            </a:r>
            <a:r>
              <a:rPr lang="en-US" dirty="0" err="1" smtClean="0"/>
              <a:t>backscatterer</a:t>
            </a:r>
            <a:r>
              <a:rPr lang="en-US" dirty="0" smtClean="0"/>
              <a:t> with varying </a:t>
            </a:r>
            <a:r>
              <a:rPr lang="en-US" dirty="0" err="1" smtClean="0"/>
              <a:t>scatterer</a:t>
            </a:r>
            <a:r>
              <a:rPr lang="en-US" dirty="0" smtClean="0"/>
              <a:t> sizes allows characterization of tissue types</a:t>
            </a:r>
          </a:p>
          <a:p>
            <a:r>
              <a:rPr lang="en-US" dirty="0" smtClean="0"/>
              <a:t>Modeling backscatter spectrum via </a:t>
            </a:r>
            <a:r>
              <a:rPr lang="en-US" dirty="0" err="1" smtClean="0"/>
              <a:t>Faran</a:t>
            </a:r>
            <a:r>
              <a:rPr lang="en-US" dirty="0" smtClean="0"/>
              <a:t> theory or other form factors gives an indication of average </a:t>
            </a:r>
            <a:r>
              <a:rPr lang="en-US" dirty="0" err="1" smtClean="0"/>
              <a:t>scatterer</a:t>
            </a:r>
            <a:r>
              <a:rPr lang="en-US" dirty="0" smtClean="0"/>
              <a:t> size</a:t>
            </a:r>
          </a:p>
          <a:p>
            <a:r>
              <a:rPr lang="en-US" dirty="0" smtClean="0"/>
              <a:t>Current work on tumor characterization, performance of form factor models, HIFU monitoring</a:t>
            </a:r>
          </a:p>
          <a:p>
            <a:r>
              <a:rPr lang="en-US" dirty="0" smtClean="0"/>
              <a:t>Limitations </a:t>
            </a:r>
            <a:r>
              <a:rPr lang="en-US" i="1" dirty="0" smtClean="0"/>
              <a:t>in vivo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5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1217</Words>
  <Application>Microsoft Macintosh PowerPoint</Application>
  <PresentationFormat>On-screen Show (4:3)</PresentationFormat>
  <Paragraphs>104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QUS: Scatterer Size</vt:lpstr>
      <vt:lpstr>Scatterer Size and Backscatter Properties</vt:lpstr>
      <vt:lpstr>Measurement of Backscatter [2,3]</vt:lpstr>
      <vt:lpstr>Diameter Estimation</vt:lpstr>
      <vt:lpstr>Drawbacks [2,3,5]</vt:lpstr>
      <vt:lpstr>Evaluation of Form Factor Models [5]</vt:lpstr>
      <vt:lpstr>Assessment of Tumor Malignancy</vt:lpstr>
      <vt:lpstr>HIFU Monitoring [9]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L</dc:creator>
  <cp:lastModifiedBy>Will L</cp:lastModifiedBy>
  <cp:revision>52</cp:revision>
  <dcterms:created xsi:type="dcterms:W3CDTF">2015-02-24T19:25:23Z</dcterms:created>
  <dcterms:modified xsi:type="dcterms:W3CDTF">2015-02-25T23:21:10Z</dcterms:modified>
</cp:coreProperties>
</file>