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87B91-80BA-4D49-953F-B1711B26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28D773-2367-4FDF-8B91-209A85077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737BE-E6CB-4129-859F-FCB3985C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D4A43-EA7C-4160-9777-E788704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5CD09-0BE7-4209-AB8C-B8C411D8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E255A-0A9C-4F41-A07A-A3AA45BD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D6E9AA-2999-4791-B1CA-8611968C7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1BF1F-5752-476B-8174-319117E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5189F-6757-4C8B-9127-4B9C9566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86280-9782-4A76-BAAC-41C2BEA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A15542-EA5F-4AE0-B216-E7E01D9EE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5401EC-E2D7-41F7-96C1-F237FF19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9B2AE-8284-4D91-B43B-1A07831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51BF2-6A88-4843-B466-430882AC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66F94-5AB3-4589-9450-2C5394F5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9CFE3-FFFD-4BB4-9FE9-3EF6CA4E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A5703-CA95-49F3-8596-8F535104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B7D89-78D7-4F71-97C6-41AC7E73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7DAF3-74BE-4954-B56A-00A673C8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5F050-E2AF-45C7-9AC4-8DAEF9E1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8FD74-A466-4929-9B29-A595A75D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2728A7-CD8A-4A32-9CDF-02B39F4A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7E80E-65E6-4B5F-8F9D-1A80B09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42645-DFF3-47E2-A934-10F57272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79769-B863-4AEE-888D-9E4BC2E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B1CDF-C2C8-44CA-803E-8058F544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7FF56-4D36-4C72-8971-083668FB1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969C04-736B-4D6B-BA13-7E5BAE16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CD62B7-348D-4211-8A40-2C26867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AC96F9-6BB8-45B7-86B1-9E471272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4A04D-277D-41C1-B743-7977EA70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7548A-8022-4E56-940A-FD4F799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D4C0A-867B-40A6-95EC-681EA1EB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E18693-501E-4B87-A6FD-E57283928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4C5AD-E6E7-4ADB-82A1-09E0AD5C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9A85D6-AB29-4AEF-BF19-41CDA7DE4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5650E-57AE-4CA3-B1E6-A2453CB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567F32-6F3A-4CF6-8C1D-52CF7466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C3C0B6-69F0-4695-9E3F-28C6C87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F984C-6E83-4E20-8CE3-5E3DDD2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823AEC-4A94-47F8-8BB5-5523DC78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118E44-63BD-4646-8A26-775D214E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38106-542C-429F-8984-446E041C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E4742F-709B-4E99-AC52-36474903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5A48DF-18A5-490E-BAB8-E125DB10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E7FE7-F718-4CD1-A6E7-1443CF1C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2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D162-2245-4138-A05F-B1367C61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D3EF0-4A26-4BED-BBB3-9AD042CB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A997E-068C-44F0-94AA-00848C2E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536B2-F508-4134-B4A6-1B289D6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AF4E-88F9-461B-A4FC-B3FF6D0B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8B7BC-227B-477B-AF6E-52195592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EEAEF-045C-470D-A9F2-3C0885E0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C375D7-1F1D-46B7-B1B6-A75530067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59FFC8-E89C-40B3-A39C-BFAAD3D9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80FAD-6183-4FAB-B45B-FAD44AC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5BA57-3862-448E-9DA0-828D54C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C44BFF-8B64-40F0-9D6C-1D8C52B2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6DA8-179E-4D7F-B179-FA664AD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1E834-5A44-4AE8-A079-D820BBDC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9FD09-88BB-491D-8414-0EE5A9039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F05D-E4C1-4A2A-9441-64145CFB7A7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E9696-0BD1-4574-94BB-3768E61CD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98088-385C-4CD4-AEB3-E13BEFDD6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B9CE-7A5B-4F38-9793-9287607B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3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d.turbopages.org/proxy_u/en-ru.ru.521376b8-65418653-cc35f752-74722d776562/https/en.wikipedia.org/wiki/Backtracking" TargetMode="External"/><Relationship Id="rId2" Type="http://schemas.openxmlformats.org/officeDocument/2006/relationships/hyperlink" Target="https://translated.turbopages.org/proxy_u/en-ru.ru.521376b8-65418653-cc35f752-74722d776562/https/en.wikipedia.org/wiki/Depth-first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translated.turbopages.org/proxy_u/en-ru.ru.521376b8-65418653-cc35f752-74722d776562/https/en.wikipedia.org/wiki/Recursion_(computer_scienc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anslated.turbopages.org/proxy_u/en-ru.ru.521376b8-65418653-cc35f752-74722d776562/https/en.wikipedia.org/wiki/Depth-first_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2A8E-485C-49DE-BEEE-90D04B984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Лабиринт Робот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D23341-FDBE-4541-97BC-9B4323896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87904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40F7C-C7F6-4C95-9C7A-9A71507C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904" y="365125"/>
            <a:ext cx="9610896" cy="13255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генерации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0603F-7FB4-4335-8C66-B827B7C5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52"/>
            <a:ext cx="10515600" cy="4769708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Рекурсивная реализация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генерации лабиринта с </a:t>
            </a:r>
            <a:r>
              <a:rPr lang="ru-RU" sz="2000" b="0" i="0" u="none" strike="noStrike" dirty="0">
                <a:solidFill>
                  <a:srgbClr val="3366CC"/>
                </a:solidFill>
                <a:effectLst/>
                <a:latin typeface="Bahnschrift" panose="020B0502040204020203" pitchFamily="34" charset="0"/>
                <a:hlinkClick r:id="rId2" tooltip="Поиск в глубину"/>
              </a:rPr>
              <a:t>поиском в глубину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часто реализуется с использованием </a:t>
            </a:r>
            <a:r>
              <a:rPr lang="ru-RU" sz="2000" b="0" i="0" u="none" strike="noStrike" dirty="0">
                <a:solidFill>
                  <a:srgbClr val="3366CC"/>
                </a:solidFill>
                <a:effectLst/>
                <a:latin typeface="Bahnschrift" panose="020B0502040204020203" pitchFamily="34" charset="0"/>
                <a:hlinkClick r:id="rId3" tooltip="Обратный поиск"/>
              </a:rPr>
              <a:t>обратного отслеживания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 Это может быть описано с помощью следующей </a:t>
            </a:r>
            <a:r>
              <a:rPr lang="ru-RU" sz="2000" b="0" i="0" u="none" strike="noStrike" dirty="0">
                <a:solidFill>
                  <a:srgbClr val="3366CC"/>
                </a:solidFill>
                <a:effectLst/>
                <a:latin typeface="Bahnschrift" panose="020B0502040204020203" pitchFamily="34" charset="0"/>
                <a:hlinkClick r:id="rId4" tooltip="Рекурсия (информатика)"/>
              </a:rPr>
              <a:t>рекурсивной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процедуры: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rgbClr val="202122"/>
                </a:solidFill>
                <a:latin typeface="Bahnschrift" panose="020B0502040204020203" pitchFamily="34" charset="0"/>
              </a:rPr>
              <a:t>1. Каждая ячейка лабиринта изначально заполнена стеной</a:t>
            </a:r>
            <a:endParaRPr lang="ru-RU" sz="2000" b="0" i="0" dirty="0">
              <a:solidFill>
                <a:srgbClr val="202122"/>
              </a:solidFill>
              <a:effectLst/>
              <a:latin typeface="Bahnschrift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rgbClr val="202122"/>
                </a:solidFill>
                <a:latin typeface="Bahnschrift" panose="020B0502040204020203" pitchFamily="34" charset="0"/>
              </a:rPr>
              <a:t>2.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Задана текущая ячейка в качестве параметра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rgbClr val="202122"/>
                </a:solidFill>
                <a:latin typeface="Bahnschrift" panose="020B0502040204020203" pitchFamily="34" charset="0"/>
              </a:rPr>
              <a:t>3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Отметьте текущую ячейку как посещенную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rgbClr val="202122"/>
                </a:solidFill>
                <a:latin typeface="Bahnschrift" panose="020B0502040204020203" pitchFamily="34" charset="0"/>
              </a:rPr>
              <a:t>4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Пока в текущей ячейке есть какие-либо не посещенные соседние ячейки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Выберите одного из непрошенных соседей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Удалите перегородку между текущей ячейкой и выбранной ячейкой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Вызовите процедуру рекурсивно для выбранной ячейки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который вызывается один раз для любой начальной ячейки в области.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5FBEE-41C1-42A0-B65B-EE0F04B3AF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5554"/>
            <a:ext cx="904704" cy="9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F68A1-70AB-448C-92D8-24FEB5B6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Плюсы и минусы алгоритма генерации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D5BC8-85E2-41CF-9C41-7FEFBF3C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+ Лабиринт содержит в себе только один путь прохождения</a:t>
            </a:r>
          </a:p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+ Отсутствие горизонтальных и вертикальных смещений и повторений в лабиринте</a:t>
            </a:r>
          </a:p>
          <a:p>
            <a:pPr>
              <a:buFontTx/>
              <a:buChar char="-"/>
            </a:pPr>
            <a:r>
              <a:rPr lang="ru-RU" dirty="0">
                <a:latin typeface="Bahnschrift" panose="020B0502040204020203" pitchFamily="34" charset="0"/>
              </a:rPr>
              <a:t>В случае со стенами в виде отдельных ячеек – мы можем создавать только нечётные по длине и ширине лабиринты</a:t>
            </a:r>
          </a:p>
          <a:p>
            <a:pPr>
              <a:buFontTx/>
              <a:buChar char="-"/>
            </a:pPr>
            <a:r>
              <a:rPr lang="ru-RU" dirty="0">
                <a:latin typeface="Bahnschrift" panose="020B0502040204020203" pitchFamily="34" charset="0"/>
              </a:rPr>
              <a:t>При больших лабиринтах может происходить переполнение стека (памяти) и возникать ошибка. Это происходит неявно при лабиринтах 70 на 70</a:t>
            </a:r>
          </a:p>
        </p:txBody>
      </p:sp>
    </p:spTree>
    <p:extLst>
      <p:ext uri="{BB962C8B-B14F-4D97-AF65-F5344CB8AC3E}">
        <p14:creationId xmlns:p14="http://schemas.microsoft.com/office/powerpoint/2010/main" val="4410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135E3-A851-46F7-B6FC-3D184687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Поиск решения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B767835-97D3-40E8-8912-D19CA9B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52"/>
            <a:ext cx="10515600" cy="4769708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Рекурсивная реализация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1. Решение лабиринта происходит таким же методом, что и генерация. Вместо создания прохода между стен, мы смотрим на стены вокруг и идём в свободную сторону.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2. Если </a:t>
            </a:r>
            <a:r>
              <a:rPr lang="ru-RU" sz="2000" dirty="0">
                <a:solidFill>
                  <a:srgbClr val="000000"/>
                </a:solidFill>
                <a:latin typeface="Bahnschrift" panose="020B0502040204020203" pitchFamily="34" charset="0"/>
              </a:rPr>
              <a:t>мы зашли в тупик, мы возвращаемся, удаляя пройденный путь и устанавливая ячейки в нём как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“</a:t>
            </a:r>
            <a:r>
              <a:rPr lang="ru-RU" sz="2000" dirty="0">
                <a:solidFill>
                  <a:srgbClr val="000000"/>
                </a:solidFill>
                <a:latin typeface="Bahnschrift" panose="020B0502040204020203" pitchFamily="34" charset="0"/>
              </a:rPr>
              <a:t>посещённые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3. Если мы на финише – за</a:t>
            </a:r>
            <a:r>
              <a:rPr lang="ru-RU" sz="2000" dirty="0">
                <a:solidFill>
                  <a:srgbClr val="000000"/>
                </a:solidFill>
                <a:latin typeface="Bahnschrift" panose="020B0502040204020203" pitchFamily="34" charset="0"/>
              </a:rPr>
              <a:t>вершаем алгоритм поиска</a:t>
            </a:r>
            <a:endParaRPr lang="ru-RU" sz="2000" i="0" dirty="0">
              <a:solidFill>
                <a:srgbClr val="202122"/>
              </a:solidFill>
              <a:effectLst/>
              <a:latin typeface="Bahnschrif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60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2594-E048-4053-AD0E-FE092D50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Плюсы и минусы рекурсивного поиска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26C19-3118-49F2-811A-ADB847FB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+ Сходство с алгоритмом генерации, но при этом полная независимость от него</a:t>
            </a:r>
          </a:p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+ Может быть быстрее других алгоритмов</a:t>
            </a:r>
          </a:p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+ Не движется по диагонали, как указано в условии задачи</a:t>
            </a:r>
          </a:p>
          <a:p>
            <a:pPr>
              <a:buFontTx/>
              <a:buChar char="-"/>
            </a:pPr>
            <a:r>
              <a:rPr lang="ru-RU" dirty="0">
                <a:latin typeface="Bahnschrift" panose="020B0502040204020203" pitchFamily="34" charset="0"/>
              </a:rPr>
              <a:t>Большая зависимость от случайности. Выбор между двумя развилками происходит случайным образом</a:t>
            </a:r>
          </a:p>
          <a:p>
            <a:pPr>
              <a:buFontTx/>
              <a:buChar char="-"/>
            </a:pPr>
            <a:r>
              <a:rPr lang="ru-RU" dirty="0">
                <a:latin typeface="Bahnschrift" panose="020B0502040204020203" pitchFamily="34" charset="0"/>
              </a:rPr>
              <a:t>Лучше всего подходит для рекурсивной генерации. Это значит, что на других лабиринтах он будет находит не кротчайший путь</a:t>
            </a:r>
          </a:p>
        </p:txBody>
      </p:sp>
    </p:spTree>
    <p:extLst>
      <p:ext uri="{BB962C8B-B14F-4D97-AF65-F5344CB8AC3E}">
        <p14:creationId xmlns:p14="http://schemas.microsoft.com/office/powerpoint/2010/main" val="1489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27DCB-C5EA-4B33-8BBD-9AFD154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Выполненное 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04DB0-998A-4815-BC90-7F9475B0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Начерченный маршрут движения робота присутствует по нажатию кнопки </a:t>
            </a:r>
            <a:r>
              <a:rPr lang="en-US" dirty="0">
                <a:latin typeface="Bahnschrift" panose="020B0502040204020203" pitchFamily="34" charset="0"/>
              </a:rPr>
              <a:t>“</a:t>
            </a:r>
            <a:r>
              <a:rPr lang="ru-RU" dirty="0">
                <a:latin typeface="Bahnschrift" panose="020B0502040204020203" pitchFamily="34" charset="0"/>
              </a:rPr>
              <a:t>Пройти лабиринт</a:t>
            </a:r>
            <a:r>
              <a:rPr lang="en-US" dirty="0">
                <a:latin typeface="Bahnschrift" panose="020B0502040204020203" pitchFamily="34" charset="0"/>
              </a:rPr>
              <a:t>”</a:t>
            </a:r>
            <a:endParaRPr lang="ru-RU" dirty="0">
              <a:latin typeface="Bahnschrif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Алгоритмы и методы указаны на слайдах ранее</a:t>
            </a:r>
          </a:p>
          <a:p>
            <a:pPr marL="514350" indent="-514350"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Робот не перемещается по диагонали и учитывает количество пройденных шагов (верхнее – алгоритмическое, нижнее - настоящее)</a:t>
            </a:r>
          </a:p>
          <a:p>
            <a:pPr marL="514350" indent="-514350"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Используется алгоритм генерации с </a:t>
            </a:r>
            <a:r>
              <a:rPr lang="ru-RU" sz="2800" b="0" i="0" u="none" strike="noStrike" dirty="0">
                <a:solidFill>
                  <a:srgbClr val="3366CC"/>
                </a:solidFill>
                <a:effectLst/>
                <a:latin typeface="Bahnschrift" panose="020B0502040204020203" pitchFamily="34" charset="0"/>
                <a:hlinkClick r:id="rId2" tooltip="Поиск в глубину"/>
              </a:rPr>
              <a:t>поиском в глубину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185A1-0AAD-4A1B-BA3A-7DEC260A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56" y="3136194"/>
            <a:ext cx="1710588" cy="15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057CC-3E59-4568-AEEB-577AA49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Материалы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E18F5-2159-48FD-ACB5-41B31AAC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1293" cy="45349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987DE-5738-4642-9986-4E59CCF7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34" y="365124"/>
            <a:ext cx="4701293" cy="61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18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344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</vt:lpstr>
      <vt:lpstr>Calibri</vt:lpstr>
      <vt:lpstr>Calibri Light</vt:lpstr>
      <vt:lpstr>Тема Office</vt:lpstr>
      <vt:lpstr>Лабиринт Робот</vt:lpstr>
      <vt:lpstr>Алгоритм генерации</vt:lpstr>
      <vt:lpstr>Плюсы и минусы алгоритма генерации</vt:lpstr>
      <vt:lpstr>Поиск решения</vt:lpstr>
      <vt:lpstr>Плюсы и минусы рекурсивного поиска решения</vt:lpstr>
      <vt:lpstr>Выполненное исследование</vt:lpstr>
      <vt:lpstr>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Робот</dc:title>
  <dc:creator/>
  <cp:lastModifiedBy>Desktop</cp:lastModifiedBy>
  <cp:revision>8</cp:revision>
  <dcterms:created xsi:type="dcterms:W3CDTF">2023-10-31T22:55:42Z</dcterms:created>
  <dcterms:modified xsi:type="dcterms:W3CDTF">2023-10-31T23:44:10Z</dcterms:modified>
</cp:coreProperties>
</file>