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9606ca5f6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09606ca5f6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109606ca5f6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9606ca5f6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109606ca5f6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sz="1200">
                <a:solidFill>
                  <a:srgbClr val="212529"/>
                </a:solidFill>
                <a:highlight>
                  <a:srgbClr val="FFFFFF"/>
                </a:highlight>
              </a:rPr>
              <a:t>If Cs is as an int, then a grid of Cs values are chosen in a logarithmic scale between 1e-4 and 1e4. Like in support vector machines, smaller values specify stronger regularization.</a:t>
            </a:r>
            <a:endParaRPr/>
          </a:p>
        </p:txBody>
      </p:sp>
      <p:sp>
        <p:nvSpPr>
          <p:cNvPr id="236" name="Google Shape;236;g109606ca5f6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9606ca5f6_4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09606ca5f6_4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a:p>
        </p:txBody>
      </p:sp>
      <p:sp>
        <p:nvSpPr>
          <p:cNvPr id="250" name="Google Shape;250;g109606ca5f6_4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9606ca5f6_4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109606ca5f6_4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265" name="Google Shape;265;g109606ca5f6_4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9606ca5f6_4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109606ca5f6_4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0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278" name="Google Shape;278;g109606ca5f6_4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9606ca5f6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109606ca5f6_1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 sz="1000">
                <a:solidFill>
                  <a:schemeClr val="dk1"/>
                </a:solidFill>
              </a:rPr>
              <a:t>We also used Support Vector Machine (SVM) to predict patient’s survival</a:t>
            </a:r>
            <a:endParaRPr sz="1000">
              <a:solidFill>
                <a:schemeClr val="dk1"/>
              </a:solidFill>
            </a:endParaRPr>
          </a:p>
          <a:p>
            <a:pPr indent="0" lvl="0" marL="0" rtl="0" algn="l">
              <a:lnSpc>
                <a:spcPct val="115000"/>
              </a:lnSpc>
              <a:spcBef>
                <a:spcPts val="0"/>
              </a:spcBef>
              <a:spcAft>
                <a:spcPts val="0"/>
              </a:spcAft>
              <a:buSzPts val="1100"/>
              <a:buNone/>
            </a:pPr>
            <a:r>
              <a:rPr lang="en" sz="1000">
                <a:solidFill>
                  <a:schemeClr val="dk1"/>
                </a:solidFill>
              </a:rPr>
              <a:t>To find the model with the best hyper-parameters, we used an exhaustive grid search approach to try different kernels and regularization parameter C.</a:t>
            </a:r>
            <a:endParaRPr sz="1000">
              <a:solidFill>
                <a:schemeClr val="dk1"/>
              </a:solidFill>
            </a:endParaRPr>
          </a:p>
          <a:p>
            <a:pPr indent="0" lvl="0" marL="0" rtl="0" algn="l">
              <a:lnSpc>
                <a:spcPct val="115000"/>
              </a:lnSpc>
              <a:spcBef>
                <a:spcPts val="0"/>
              </a:spcBef>
              <a:spcAft>
                <a:spcPts val="0"/>
              </a:spcAft>
              <a:buSzPts val="1100"/>
              <a:buNone/>
            </a:pPr>
            <a:r>
              <a:rPr lang="en" sz="1000">
                <a:solidFill>
                  <a:schemeClr val="dk1"/>
                </a:solidFill>
              </a:rPr>
              <a:t>As you can see from the diagrams, the accuracy score would be the best when kernel is linear and C is 10^6.</a:t>
            </a:r>
            <a:endParaRPr sz="1000">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
        <p:nvSpPr>
          <p:cNvPr id="291" name="Google Shape;291;g109606ca5f6_1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9606ca5f6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109606ca5f6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
                <a:solidFill>
                  <a:schemeClr val="dk1"/>
                </a:solidFill>
              </a:rPr>
              <a:t>Then we fit the model with the hyper-parameters selected. </a:t>
            </a:r>
            <a:r>
              <a:rPr lang="en" sz="1000">
                <a:solidFill>
                  <a:schemeClr val="dk1"/>
                </a:solidFill>
              </a:rPr>
              <a:t>Our model has an accuracy score of 86%.</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To visualize this score, we used a confusion matrix. As you can see, there are 37 true positive and 14 true negative among the total of </a:t>
            </a:r>
            <a:r>
              <a:rPr lang="en">
                <a:solidFill>
                  <a:schemeClr val="dk1"/>
                </a:solidFill>
              </a:rPr>
              <a:t>59 data points in the test set.</a:t>
            </a:r>
            <a:endParaRPr>
              <a:solidFill>
                <a:schemeClr val="dk1"/>
              </a:solidFill>
            </a:endParaRPr>
          </a:p>
          <a:p>
            <a:pPr indent="0" lvl="0" marL="0" rtl="0" algn="l">
              <a:spcBef>
                <a:spcPts val="0"/>
              </a:spcBef>
              <a:spcAft>
                <a:spcPts val="0"/>
              </a:spcAft>
              <a:buSzPts val="1100"/>
              <a:buNone/>
            </a:pPr>
            <a:r>
              <a:t/>
            </a:r>
            <a:endParaRPr sz="1000">
              <a:solidFill>
                <a:schemeClr val="dk1"/>
              </a:solidFill>
            </a:endParaRPr>
          </a:p>
        </p:txBody>
      </p:sp>
      <p:sp>
        <p:nvSpPr>
          <p:cNvPr id="303" name="Google Shape;303;g109606ca5f6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9606ca5f6_2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109606ca5f6_2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In this part, we implement Naive Bayes model to predict the death of patients.</a:t>
            </a:r>
            <a:endParaRPr/>
          </a:p>
          <a:p>
            <a:pPr indent="0" lvl="0" marL="0" rtl="0" algn="l">
              <a:lnSpc>
                <a:spcPct val="100000"/>
              </a:lnSpc>
              <a:spcBef>
                <a:spcPts val="0"/>
              </a:spcBef>
              <a:spcAft>
                <a:spcPts val="0"/>
              </a:spcAft>
              <a:buSzPts val="1400"/>
              <a:buNone/>
            </a:pPr>
            <a:r>
              <a:rPr lang="en"/>
              <a:t>Set the gaussian likelihood and sample-weighted prior. After applying the 10-fold cross validation, we reach the accuracy of 75%. From the confusion matrix, we can conclude the effect of this traditional model is relatively general, and it may not be a good choice for predicting samples with a true value of 1.</a:t>
            </a:r>
            <a:endParaRPr/>
          </a:p>
        </p:txBody>
      </p:sp>
      <p:sp>
        <p:nvSpPr>
          <p:cNvPr id="315" name="Google Shape;315;g109606ca5f6_2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9606ca5f6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109606ca5f6_2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The next one is MLP, which is a classic ANN model with nonlinear activation function in hidden layers.</a:t>
            </a:r>
            <a:endParaRPr/>
          </a:p>
          <a:p>
            <a:pPr indent="0" lvl="0" marL="0" rtl="0" algn="l">
              <a:lnSpc>
                <a:spcPct val="100000"/>
              </a:lnSpc>
              <a:spcBef>
                <a:spcPts val="0"/>
              </a:spcBef>
              <a:spcAft>
                <a:spcPts val="0"/>
              </a:spcAft>
              <a:buSzPts val="1400"/>
              <a:buNone/>
            </a:pPr>
            <a:r>
              <a:rPr lang="en"/>
              <a:t>We do the gridsearch at first in order to find the best parameter combination. After setting tanh activation and alpha=0.001, batch_size=20, two hidden layers with 10 neurons in each layer, </a:t>
            </a:r>
            <a:r>
              <a:rPr lang="en">
                <a:solidFill>
                  <a:schemeClr val="dk1"/>
                </a:solidFill>
              </a:rPr>
              <a:t>the model reaches the best cross validation score</a:t>
            </a:r>
            <a:endParaRPr/>
          </a:p>
          <a:p>
            <a:pPr indent="0" lvl="0" marL="0" rtl="0" algn="l">
              <a:lnSpc>
                <a:spcPct val="100000"/>
              </a:lnSpc>
              <a:spcBef>
                <a:spcPts val="0"/>
              </a:spcBef>
              <a:spcAft>
                <a:spcPts val="0"/>
              </a:spcAft>
              <a:buSzPts val="1400"/>
              <a:buNone/>
            </a:pPr>
            <a:r>
              <a:rPr lang="en">
                <a:solidFill>
                  <a:schemeClr val="dk1"/>
                </a:solidFill>
              </a:rPr>
              <a:t> </a:t>
            </a:r>
            <a:endParaRPr/>
          </a:p>
        </p:txBody>
      </p:sp>
      <p:sp>
        <p:nvSpPr>
          <p:cNvPr id="328" name="Google Shape;328;g109606ca5f6_2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9606ca5f6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109606ca5f6_2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Based on the settings above, we get an accuracy of 87% in the test set. Also, we can find MLP has achieved a relatively small error rate in both False-negative and False-positive.</a:t>
            </a:r>
            <a:endParaRPr/>
          </a:p>
        </p:txBody>
      </p:sp>
      <p:sp>
        <p:nvSpPr>
          <p:cNvPr id="340" name="Google Shape;340;g109606ca5f6_2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In this project, we used Heart Failure Prediction Dataset to study the risk factors and mortality rate of cardiovascular diseases. We analyzed the basic statistical features of the dataset, found out the i</a:t>
            </a:r>
            <a:r>
              <a:rPr lang="en"/>
              <a:t>mportant</a:t>
            </a:r>
            <a:r>
              <a:rPr lang="en"/>
              <a:t> risk factors of the disease, and did prediction of the patient’s survival rate using different methods.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In conclusion, we found that features such as ejection fraction, serum creatinine, platelets, age and time have more significant impact on patient’s survival, and using Multi-layer perceptron we can have better prediction on whether a patient survived or not. These information may provide us some insights on the future study of cardiovascular diseases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That’s all for our presentation, thank you for listening!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Cox Model: ejection fraction, serum creatinine, platelets, age, creatinine phosphokinase, serum sodium</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Decision Tree: ejection fraction, serum creatinine, platelets, time, age</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Random Forest: ejection fraction</a:t>
            </a:r>
            <a:r>
              <a:rPr lang="en" sz="1500">
                <a:solidFill>
                  <a:srgbClr val="202124"/>
                </a:solidFill>
                <a:highlight>
                  <a:schemeClr val="lt1"/>
                </a:highlight>
                <a:latin typeface="Times New Roman"/>
                <a:ea typeface="Times New Roman"/>
                <a:cs typeface="Times New Roman"/>
                <a:sym typeface="Times New Roman"/>
              </a:rPr>
              <a:t>, serum creatinine, platelets, </a:t>
            </a:r>
            <a:r>
              <a:rPr lang="en" sz="1500">
                <a:solidFill>
                  <a:schemeClr val="dk1"/>
                </a:solidFill>
                <a:latin typeface="Times New Roman"/>
                <a:ea typeface="Times New Roman"/>
                <a:cs typeface="Times New Roman"/>
                <a:sym typeface="Times New Roman"/>
              </a:rPr>
              <a:t>time, </a:t>
            </a:r>
            <a:r>
              <a:rPr lang="en" sz="1500">
                <a:solidFill>
                  <a:srgbClr val="202124"/>
                </a:solidFill>
                <a:highlight>
                  <a:schemeClr val="lt1"/>
                </a:highlight>
                <a:latin typeface="Times New Roman"/>
                <a:ea typeface="Times New Roman"/>
                <a:cs typeface="Times New Roman"/>
                <a:sym typeface="Times New Roman"/>
              </a:rPr>
              <a:t> age</a:t>
            </a:r>
            <a:endParaRPr sz="1500">
              <a:solidFill>
                <a:srgbClr val="202124"/>
              </a:solidFill>
              <a:highlight>
                <a:schemeClr val="lt1"/>
              </a:highlight>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rgbClr val="202124"/>
                </a:solidFill>
                <a:highlight>
                  <a:schemeClr val="lt1"/>
                </a:highlight>
                <a:latin typeface="Times New Roman"/>
                <a:ea typeface="Times New Roman"/>
                <a:cs typeface="Times New Roman"/>
                <a:sym typeface="Times New Roman"/>
              </a:rPr>
              <a:t>Principal Component Analysis: </a:t>
            </a:r>
            <a:r>
              <a:rPr lang="en" sz="1500">
                <a:solidFill>
                  <a:schemeClr val="dk1"/>
                </a:solidFill>
                <a:latin typeface="Times New Roman"/>
                <a:ea typeface="Times New Roman"/>
                <a:cs typeface="Times New Roman"/>
                <a:sym typeface="Times New Roman"/>
              </a:rPr>
              <a:t>ejection fraction, anaemia, diabetes, high blood pressure, sex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352" name="Google Shape;35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97eee864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1097eee864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1097eee8647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110" name="Google Shape;110;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9606ca5f6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109606ca5f6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109606ca5f6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9606ca5f6_4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109606ca5f6_4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a:p>
        </p:txBody>
      </p:sp>
      <p:sp>
        <p:nvSpPr>
          <p:cNvPr id="135" name="Google Shape;135;g109606ca5f6_4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 sz="1200">
                <a:solidFill>
                  <a:schemeClr val="dk1"/>
                </a:solidFill>
              </a:rPr>
              <a:t>// Since there are 12 features and 144 correlations,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propose to use PCA to extract the most important features.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By using scree plot, we found that first 6 principal components contribute to around 90% of cumulative variance ratio. So we decide to select these 6 for further processing.</a:t>
            </a:r>
            <a:endParaRPr sz="1200"/>
          </a:p>
        </p:txBody>
      </p:sp>
      <p:sp>
        <p:nvSpPr>
          <p:cNvPr id="149" name="Google Shape;149;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9606ca5f6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09606ca5f6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solidFill>
                  <a:schemeClr val="dk1"/>
                </a:solidFill>
              </a:rPr>
              <a:t>We used some biplots to visualize the scores of principal components and loadings. By using biplot, we can roughly see which features have more impact on each principal components.</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
        <p:nvSpPr>
          <p:cNvPr id="160" name="Google Shape;160;g109606ca5f6_1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9606ca5f6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09606ca5f6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solidFill>
                  <a:schemeClr val="dk1"/>
                </a:solidFill>
              </a:rPr>
              <a:t>This is a heatmap plotted based on the magnitude of the loadings of each feature. We can find out the most important features by looking at the darkest square for each pc. </a:t>
            </a:r>
            <a:r>
              <a:rPr lang="en">
                <a:solidFill>
                  <a:schemeClr val="dk1"/>
                </a:solidFill>
              </a:rPr>
              <a:t>By using heatmap and biplots, we can verify that the most important features for the first 6 components are </a:t>
            </a:r>
            <a:r>
              <a:rPr lang="en" sz="1000">
                <a:solidFill>
                  <a:schemeClr val="dk1"/>
                </a:solidFill>
              </a:rPr>
              <a:t>anaemia, diabetes, high_blood_pressure, sex, ejection fraction.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
        <p:nvSpPr>
          <p:cNvPr id="174" name="Google Shape;174;g109606ca5f6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1"/>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2"/>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0"/>
          <p:cNvSpPr/>
          <p:nvPr>
            <p:ph idx="2" type="pic"/>
          </p:nvPr>
        </p:nvSpPr>
        <p:spPr>
          <a:xfrm>
            <a:off x="3887391" y="740569"/>
            <a:ext cx="4629150" cy="3655219"/>
          </a:xfrm>
          <a:prstGeom prst="rect">
            <a:avLst/>
          </a:prstGeom>
          <a:noFill/>
          <a:ln>
            <a:noFill/>
          </a:ln>
        </p:spPr>
      </p:sp>
      <p:sp>
        <p:nvSpPr>
          <p:cNvPr id="64" name="Google Shape;64;p10"/>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4.jpg"/><Relationship Id="rId5" Type="http://schemas.openxmlformats.org/officeDocument/2006/relationships/image" Target="../media/image2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2.png"/><Relationship Id="rId5"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29.png"/><Relationship Id="rId6" Type="http://schemas.openxmlformats.org/officeDocument/2006/relationships/image" Target="../media/image22.png"/><Relationship Id="rId7"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2.jp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jpg"/><Relationship Id="rId5"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p:nvPr/>
        </p:nvSpPr>
        <p:spPr>
          <a:xfrm>
            <a:off x="0" y="-133472"/>
            <a:ext cx="9144000" cy="51435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6" name="Google Shape;86;p13"/>
          <p:cNvSpPr txBox="1"/>
          <p:nvPr>
            <p:ph type="ctrTitle"/>
          </p:nvPr>
        </p:nvSpPr>
        <p:spPr>
          <a:xfrm>
            <a:off x="101338" y="1707288"/>
            <a:ext cx="8938800" cy="1025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C99231"/>
              </a:buClr>
              <a:buSzPts val="2400"/>
              <a:buFont typeface="Arial"/>
              <a:buNone/>
            </a:pPr>
            <a:r>
              <a:rPr lang="en" sz="2400">
                <a:solidFill>
                  <a:srgbClr val="C99231"/>
                </a:solidFill>
                <a:latin typeface="Arial"/>
                <a:ea typeface="Arial"/>
                <a:cs typeface="Arial"/>
                <a:sym typeface="Arial"/>
              </a:rPr>
              <a:t>EN 553.636</a:t>
            </a:r>
            <a:endParaRPr sz="2400">
              <a:solidFill>
                <a:srgbClr val="C99231"/>
              </a:solidFill>
              <a:latin typeface="Arial"/>
              <a:ea typeface="Arial"/>
              <a:cs typeface="Arial"/>
              <a:sym typeface="Arial"/>
            </a:endParaRPr>
          </a:p>
          <a:p>
            <a:pPr indent="0" lvl="0" marL="0" rtl="0" algn="ctr">
              <a:lnSpc>
                <a:spcPct val="90000"/>
              </a:lnSpc>
              <a:spcBef>
                <a:spcPts val="0"/>
              </a:spcBef>
              <a:spcAft>
                <a:spcPts val="0"/>
              </a:spcAft>
              <a:buClr>
                <a:srgbClr val="C99231"/>
              </a:buClr>
              <a:buSzPts val="2400"/>
              <a:buFont typeface="Arial"/>
              <a:buNone/>
            </a:pPr>
            <a:r>
              <a:rPr lang="en" sz="2400">
                <a:solidFill>
                  <a:srgbClr val="C99231"/>
                </a:solidFill>
                <a:latin typeface="Arial"/>
                <a:ea typeface="Arial"/>
                <a:cs typeface="Arial"/>
                <a:sym typeface="Arial"/>
              </a:rPr>
              <a:t>Data Analysis and Survival Prediction for the Cardiovascular Diseases </a:t>
            </a:r>
            <a:endParaRPr sz="2400">
              <a:solidFill>
                <a:srgbClr val="C99231"/>
              </a:solidFill>
              <a:latin typeface="Arial"/>
              <a:ea typeface="Arial"/>
              <a:cs typeface="Arial"/>
              <a:sym typeface="Arial"/>
            </a:endParaRPr>
          </a:p>
        </p:txBody>
      </p:sp>
      <p:sp>
        <p:nvSpPr>
          <p:cNvPr id="87" name="Google Shape;87;p13"/>
          <p:cNvSpPr txBox="1"/>
          <p:nvPr>
            <p:ph idx="1" type="subTitle"/>
          </p:nvPr>
        </p:nvSpPr>
        <p:spPr>
          <a:xfrm>
            <a:off x="636787" y="3092275"/>
            <a:ext cx="8330400" cy="1772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rPr b="1" lang="en" sz="1900">
                <a:solidFill>
                  <a:schemeClr val="lt1"/>
                </a:solidFill>
                <a:latin typeface="Arial"/>
                <a:ea typeface="Arial"/>
                <a:cs typeface="Arial"/>
                <a:sym typeface="Arial"/>
              </a:rPr>
              <a:t>Group Members:</a:t>
            </a:r>
            <a:endParaRPr b="1" sz="1900">
              <a:solidFill>
                <a:schemeClr val="lt1"/>
              </a:solidFill>
              <a:latin typeface="Arial"/>
              <a:ea typeface="Arial"/>
              <a:cs typeface="Arial"/>
              <a:sym typeface="Arial"/>
            </a:endParaRPr>
          </a:p>
          <a:p>
            <a:pPr indent="0" lvl="0" marL="0" rtl="0" algn="l">
              <a:lnSpc>
                <a:spcPct val="90000"/>
              </a:lnSpc>
              <a:spcBef>
                <a:spcPts val="0"/>
              </a:spcBef>
              <a:spcAft>
                <a:spcPts val="0"/>
              </a:spcAft>
              <a:buClr>
                <a:schemeClr val="dk1"/>
              </a:buClr>
              <a:buSzPts val="1800"/>
              <a:buNone/>
            </a:pPr>
            <a:r>
              <a:t/>
            </a:r>
            <a:endParaRPr b="1" sz="1900">
              <a:solidFill>
                <a:schemeClr val="lt1"/>
              </a:solidFill>
            </a:endParaRPr>
          </a:p>
          <a:p>
            <a:pPr indent="0" lvl="0" marL="0" rtl="0" algn="l">
              <a:lnSpc>
                <a:spcPct val="90000"/>
              </a:lnSpc>
              <a:spcBef>
                <a:spcPts val="0"/>
              </a:spcBef>
              <a:spcAft>
                <a:spcPts val="0"/>
              </a:spcAft>
              <a:buClr>
                <a:schemeClr val="dk1"/>
              </a:buClr>
              <a:buSzPts val="1800"/>
              <a:buNone/>
            </a:pPr>
            <a:r>
              <a:rPr lang="en" sz="1900">
                <a:solidFill>
                  <a:schemeClr val="lt1"/>
                </a:solidFill>
                <a:latin typeface="Arial"/>
                <a:ea typeface="Arial"/>
                <a:cs typeface="Arial"/>
                <a:sym typeface="Arial"/>
              </a:rPr>
              <a:t>Yiyi Tao, </a:t>
            </a:r>
            <a:r>
              <a:rPr lang="en" sz="1900">
                <a:solidFill>
                  <a:schemeClr val="lt1"/>
                </a:solidFill>
                <a:latin typeface="Arial"/>
                <a:ea typeface="Arial"/>
                <a:cs typeface="Arial"/>
                <a:sym typeface="Arial"/>
              </a:rPr>
              <a:t>Guanyu Song, Shuyao Tan, Zhan Si, </a:t>
            </a:r>
            <a:r>
              <a:rPr lang="en" sz="1900">
                <a:solidFill>
                  <a:schemeClr val="lt1"/>
                </a:solidFill>
                <a:latin typeface="Arial"/>
                <a:ea typeface="Arial"/>
                <a:cs typeface="Arial"/>
                <a:sym typeface="Arial"/>
              </a:rPr>
              <a:t>Lingzhu Shen</a:t>
            </a:r>
            <a:endParaRPr sz="1900">
              <a:solidFill>
                <a:schemeClr val="lt1"/>
              </a:solidFill>
              <a:latin typeface="Arial"/>
              <a:ea typeface="Arial"/>
              <a:cs typeface="Arial"/>
              <a:sym typeface="Arial"/>
            </a:endParaRPr>
          </a:p>
          <a:p>
            <a:pPr indent="0" lvl="0" marL="0" rtl="0" algn="l">
              <a:lnSpc>
                <a:spcPct val="90000"/>
              </a:lnSpc>
              <a:spcBef>
                <a:spcPts val="0"/>
              </a:spcBef>
              <a:spcAft>
                <a:spcPts val="0"/>
              </a:spcAft>
              <a:buClr>
                <a:schemeClr val="dk1"/>
              </a:buClr>
              <a:buSzPts val="1800"/>
              <a:buNone/>
            </a:pPr>
            <a:r>
              <a:t/>
            </a:r>
            <a:endParaRPr sz="1900">
              <a:solidFill>
                <a:schemeClr val="lt1"/>
              </a:solidFill>
              <a:latin typeface="Arial"/>
              <a:ea typeface="Arial"/>
              <a:cs typeface="Arial"/>
              <a:sym typeface="Arial"/>
            </a:endParaRPr>
          </a:p>
        </p:txBody>
      </p:sp>
      <p:cxnSp>
        <p:nvCxnSpPr>
          <p:cNvPr id="88" name="Google Shape;88;p13"/>
          <p:cNvCxnSpPr/>
          <p:nvPr/>
        </p:nvCxnSpPr>
        <p:spPr>
          <a:xfrm>
            <a:off x="1793667" y="1404088"/>
            <a:ext cx="5554125" cy="0"/>
          </a:xfrm>
          <a:prstGeom prst="straightConnector1">
            <a:avLst/>
          </a:prstGeom>
          <a:noFill/>
          <a:ln cap="flat" cmpd="sng" w="9525">
            <a:solidFill>
              <a:schemeClr val="lt1"/>
            </a:solidFill>
            <a:prstDash val="solid"/>
            <a:miter lim="800000"/>
            <a:headEnd len="sm" w="sm" type="none"/>
            <a:tailEnd len="sm" w="sm" type="none"/>
          </a:ln>
        </p:spPr>
      </p:cxnSp>
      <p:pic>
        <p:nvPicPr>
          <p:cNvPr descr="whiting.logo.large.vertical.white.eps" id="89" name="Google Shape;89;p13"/>
          <p:cNvPicPr preferRelativeResize="0"/>
          <p:nvPr/>
        </p:nvPicPr>
        <p:blipFill rotWithShape="1">
          <a:blip r:embed="rId3">
            <a:alphaModFix/>
          </a:blip>
          <a:srcRect b="0" l="0" r="0" t="0"/>
          <a:stretch/>
        </p:blipFill>
        <p:spPr>
          <a:xfrm>
            <a:off x="3362325" y="-142875"/>
            <a:ext cx="2419349" cy="1619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205" name="Google Shape;205;p22"/>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206" name="Google Shape;206;p22"/>
          <p:cNvSpPr/>
          <p:nvPr/>
        </p:nvSpPr>
        <p:spPr>
          <a:xfrm>
            <a:off x="348600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7" name="Google Shape;207;p22"/>
          <p:cNvSpPr txBox="1"/>
          <p:nvPr/>
        </p:nvSpPr>
        <p:spPr>
          <a:xfrm>
            <a:off x="7921800" y="483570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Yiyi Tao</a:t>
            </a:r>
            <a:endParaRPr b="0" i="0" sz="800" u="none" cap="none" strike="noStrike">
              <a:solidFill>
                <a:srgbClr val="000000"/>
              </a:solidFill>
              <a:latin typeface="Calibri"/>
              <a:ea typeface="Calibri"/>
              <a:cs typeface="Calibri"/>
              <a:sym typeface="Calibri"/>
            </a:endParaRPr>
          </a:p>
        </p:txBody>
      </p:sp>
      <p:pic>
        <p:nvPicPr>
          <p:cNvPr id="208" name="Google Shape;208;p22"/>
          <p:cNvPicPr preferRelativeResize="0"/>
          <p:nvPr/>
        </p:nvPicPr>
        <p:blipFill>
          <a:blip r:embed="rId4">
            <a:alphaModFix/>
          </a:blip>
          <a:stretch>
            <a:fillRect/>
          </a:stretch>
        </p:blipFill>
        <p:spPr>
          <a:xfrm>
            <a:off x="4724800" y="1573587"/>
            <a:ext cx="3486150" cy="2438400"/>
          </a:xfrm>
          <a:prstGeom prst="rect">
            <a:avLst/>
          </a:prstGeom>
          <a:noFill/>
          <a:ln>
            <a:noFill/>
          </a:ln>
        </p:spPr>
      </p:pic>
      <p:sp>
        <p:nvSpPr>
          <p:cNvPr id="209" name="Google Shape;209;p22"/>
          <p:cNvSpPr txBox="1"/>
          <p:nvPr>
            <p:ph type="ctrTitle"/>
          </p:nvPr>
        </p:nvSpPr>
        <p:spPr>
          <a:xfrm>
            <a:off x="3903175" y="90400"/>
            <a:ext cx="5129400" cy="694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Results—</a:t>
            </a:r>
            <a:r>
              <a:rPr b="1" lang="en" sz="2300">
                <a:solidFill>
                  <a:srgbClr val="FFFFFF"/>
                </a:solidFill>
                <a:latin typeface="Raleway"/>
                <a:ea typeface="Raleway"/>
                <a:cs typeface="Raleway"/>
                <a:sym typeface="Raleway"/>
              </a:rPr>
              <a:t>Kaplan Meier Estimator</a:t>
            </a:r>
            <a:endParaRPr b="1" sz="1400">
              <a:solidFill>
                <a:srgbClr val="FFFFFF"/>
              </a:solidFill>
              <a:latin typeface="Raleway"/>
              <a:ea typeface="Raleway"/>
              <a:cs typeface="Raleway"/>
              <a:sym typeface="Raleway"/>
            </a:endParaRPr>
          </a:p>
        </p:txBody>
      </p:sp>
      <p:sp>
        <p:nvSpPr>
          <p:cNvPr id="210" name="Google Shape;210;p22"/>
          <p:cNvSpPr txBox="1"/>
          <p:nvPr/>
        </p:nvSpPr>
        <p:spPr>
          <a:xfrm>
            <a:off x="427450" y="1748300"/>
            <a:ext cx="18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1" name="Google Shape;211;p22"/>
          <p:cNvSpPr txBox="1"/>
          <p:nvPr/>
        </p:nvSpPr>
        <p:spPr>
          <a:xfrm>
            <a:off x="168150" y="1881450"/>
            <a:ext cx="11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Purpose:</a:t>
            </a:r>
            <a:endParaRPr b="1">
              <a:latin typeface="Calibri"/>
              <a:ea typeface="Calibri"/>
              <a:cs typeface="Calibri"/>
              <a:sym typeface="Calibri"/>
            </a:endParaRPr>
          </a:p>
        </p:txBody>
      </p:sp>
      <p:sp>
        <p:nvSpPr>
          <p:cNvPr id="212" name="Google Shape;212;p22"/>
          <p:cNvSpPr txBox="1"/>
          <p:nvPr/>
        </p:nvSpPr>
        <p:spPr>
          <a:xfrm>
            <a:off x="168150" y="2281650"/>
            <a:ext cx="386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Estimate the survival function from lifetime data. </a:t>
            </a:r>
            <a:endParaRPr sz="1200">
              <a:latin typeface="Calibri"/>
              <a:ea typeface="Calibri"/>
              <a:cs typeface="Calibri"/>
              <a:sym typeface="Calibri"/>
            </a:endParaRPr>
          </a:p>
        </p:txBody>
      </p:sp>
      <p:sp>
        <p:nvSpPr>
          <p:cNvPr id="213" name="Google Shape;213;p22"/>
          <p:cNvSpPr txBox="1"/>
          <p:nvPr/>
        </p:nvSpPr>
        <p:spPr>
          <a:xfrm>
            <a:off x="146950" y="2968900"/>
            <a:ext cx="20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Survival</a:t>
            </a:r>
            <a:r>
              <a:rPr b="1" lang="en">
                <a:latin typeface="Calibri"/>
                <a:ea typeface="Calibri"/>
                <a:cs typeface="Calibri"/>
                <a:sym typeface="Calibri"/>
              </a:rPr>
              <a:t> function:</a:t>
            </a:r>
            <a:endParaRPr b="1">
              <a:latin typeface="Calibri"/>
              <a:ea typeface="Calibri"/>
              <a:cs typeface="Calibri"/>
              <a:sym typeface="Calibri"/>
            </a:endParaRPr>
          </a:p>
        </p:txBody>
      </p:sp>
      <p:pic>
        <p:nvPicPr>
          <p:cNvPr id="214" name="Google Shape;214;p22"/>
          <p:cNvPicPr preferRelativeResize="0"/>
          <p:nvPr/>
        </p:nvPicPr>
        <p:blipFill>
          <a:blip r:embed="rId5">
            <a:alphaModFix/>
          </a:blip>
          <a:stretch>
            <a:fillRect/>
          </a:stretch>
        </p:blipFill>
        <p:spPr>
          <a:xfrm>
            <a:off x="427450" y="3451450"/>
            <a:ext cx="2004150" cy="60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221" name="Google Shape;221;p23"/>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222" name="Google Shape;222;p23"/>
          <p:cNvSpPr/>
          <p:nvPr/>
        </p:nvSpPr>
        <p:spPr>
          <a:xfrm>
            <a:off x="348600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3" name="Google Shape;223;p23"/>
          <p:cNvSpPr txBox="1"/>
          <p:nvPr/>
        </p:nvSpPr>
        <p:spPr>
          <a:xfrm>
            <a:off x="7921800" y="483570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Yiyi Tao</a:t>
            </a:r>
            <a:endParaRPr b="0" i="0" sz="800" u="none" cap="none" strike="noStrike">
              <a:solidFill>
                <a:srgbClr val="000000"/>
              </a:solidFill>
              <a:latin typeface="Calibri"/>
              <a:ea typeface="Calibri"/>
              <a:cs typeface="Calibri"/>
              <a:sym typeface="Calibri"/>
            </a:endParaRPr>
          </a:p>
        </p:txBody>
      </p:sp>
      <p:sp>
        <p:nvSpPr>
          <p:cNvPr id="224" name="Google Shape;224;p23"/>
          <p:cNvSpPr txBox="1"/>
          <p:nvPr>
            <p:ph type="ctrTitle"/>
          </p:nvPr>
        </p:nvSpPr>
        <p:spPr>
          <a:xfrm>
            <a:off x="3853200" y="107363"/>
            <a:ext cx="5290800" cy="680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Results—</a:t>
            </a:r>
            <a:r>
              <a:rPr b="1" lang="en" sz="2300">
                <a:solidFill>
                  <a:schemeClr val="lt1"/>
                </a:solidFill>
                <a:latin typeface="Raleway"/>
                <a:ea typeface="Raleway"/>
                <a:cs typeface="Raleway"/>
                <a:sym typeface="Raleway"/>
              </a:rPr>
              <a:t>Kaplan Meier Estimator</a:t>
            </a:r>
            <a:endParaRPr b="1" sz="1400">
              <a:solidFill>
                <a:srgbClr val="FFFFFF"/>
              </a:solidFill>
              <a:latin typeface="Raleway"/>
              <a:ea typeface="Raleway"/>
              <a:cs typeface="Raleway"/>
              <a:sym typeface="Raleway"/>
            </a:endParaRPr>
          </a:p>
        </p:txBody>
      </p:sp>
      <p:pic>
        <p:nvPicPr>
          <p:cNvPr id="225" name="Google Shape;225;p23"/>
          <p:cNvPicPr preferRelativeResize="0"/>
          <p:nvPr/>
        </p:nvPicPr>
        <p:blipFill>
          <a:blip r:embed="rId4">
            <a:alphaModFix/>
          </a:blip>
          <a:stretch>
            <a:fillRect/>
          </a:stretch>
        </p:blipFill>
        <p:spPr>
          <a:xfrm>
            <a:off x="3758625" y="990100"/>
            <a:ext cx="4163174" cy="4153400"/>
          </a:xfrm>
          <a:prstGeom prst="rect">
            <a:avLst/>
          </a:prstGeom>
          <a:noFill/>
          <a:ln>
            <a:noFill/>
          </a:ln>
        </p:spPr>
      </p:pic>
      <p:sp>
        <p:nvSpPr>
          <p:cNvPr id="226" name="Google Shape;226;p23"/>
          <p:cNvSpPr txBox="1"/>
          <p:nvPr/>
        </p:nvSpPr>
        <p:spPr>
          <a:xfrm>
            <a:off x="413425" y="1609925"/>
            <a:ext cx="18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7" name="Google Shape;227;p23"/>
          <p:cNvSpPr txBox="1"/>
          <p:nvPr/>
        </p:nvSpPr>
        <p:spPr>
          <a:xfrm>
            <a:off x="154125" y="1743075"/>
            <a:ext cx="11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Purpose:</a:t>
            </a:r>
            <a:endParaRPr b="1">
              <a:latin typeface="Calibri"/>
              <a:ea typeface="Calibri"/>
              <a:cs typeface="Calibri"/>
              <a:sym typeface="Calibri"/>
            </a:endParaRPr>
          </a:p>
        </p:txBody>
      </p:sp>
      <p:sp>
        <p:nvSpPr>
          <p:cNvPr id="228" name="Google Shape;228;p23"/>
          <p:cNvSpPr txBox="1"/>
          <p:nvPr/>
        </p:nvSpPr>
        <p:spPr>
          <a:xfrm>
            <a:off x="154125" y="2143275"/>
            <a:ext cx="386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See the impact of different features</a:t>
            </a:r>
            <a:endParaRPr sz="1200">
              <a:latin typeface="Calibri"/>
              <a:ea typeface="Calibri"/>
              <a:cs typeface="Calibri"/>
              <a:sym typeface="Calibri"/>
            </a:endParaRPr>
          </a:p>
        </p:txBody>
      </p:sp>
      <p:sp>
        <p:nvSpPr>
          <p:cNvPr id="229" name="Google Shape;229;p23"/>
          <p:cNvSpPr txBox="1"/>
          <p:nvPr/>
        </p:nvSpPr>
        <p:spPr>
          <a:xfrm>
            <a:off x="154125" y="2692950"/>
            <a:ext cx="25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Feature with boolean value</a:t>
            </a:r>
            <a:r>
              <a:rPr b="1" lang="en">
                <a:latin typeface="Calibri"/>
                <a:ea typeface="Calibri"/>
                <a:cs typeface="Calibri"/>
                <a:sym typeface="Calibri"/>
              </a:rPr>
              <a:t>:</a:t>
            </a:r>
            <a:endParaRPr b="1">
              <a:latin typeface="Calibri"/>
              <a:ea typeface="Calibri"/>
              <a:cs typeface="Calibri"/>
              <a:sym typeface="Calibri"/>
            </a:endParaRPr>
          </a:p>
        </p:txBody>
      </p:sp>
      <p:sp>
        <p:nvSpPr>
          <p:cNvPr id="230" name="Google Shape;230;p23"/>
          <p:cNvSpPr txBox="1"/>
          <p:nvPr/>
        </p:nvSpPr>
        <p:spPr>
          <a:xfrm>
            <a:off x="161350" y="3129700"/>
            <a:ext cx="287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Classify the data into feature = 0 or 1</a:t>
            </a:r>
            <a:endParaRPr sz="1200">
              <a:latin typeface="Times New Roman"/>
              <a:ea typeface="Times New Roman"/>
              <a:cs typeface="Times New Roman"/>
              <a:sym typeface="Times New Roman"/>
            </a:endParaRPr>
          </a:p>
        </p:txBody>
      </p:sp>
      <p:sp>
        <p:nvSpPr>
          <p:cNvPr id="231" name="Google Shape;231;p23"/>
          <p:cNvSpPr txBox="1"/>
          <p:nvPr/>
        </p:nvSpPr>
        <p:spPr>
          <a:xfrm>
            <a:off x="175313" y="3665225"/>
            <a:ext cx="25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Feature with numerical value:</a:t>
            </a:r>
            <a:endParaRPr b="1">
              <a:latin typeface="Calibri"/>
              <a:ea typeface="Calibri"/>
              <a:cs typeface="Calibri"/>
              <a:sym typeface="Calibri"/>
            </a:endParaRPr>
          </a:p>
        </p:txBody>
      </p:sp>
      <p:sp>
        <p:nvSpPr>
          <p:cNvPr id="232" name="Google Shape;232;p23"/>
          <p:cNvSpPr txBox="1"/>
          <p:nvPr/>
        </p:nvSpPr>
        <p:spPr>
          <a:xfrm>
            <a:off x="182538" y="4101975"/>
            <a:ext cx="287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Classify the data into feature &gt;Median or &lt;Median</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239" name="Google Shape;239;p24"/>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240" name="Google Shape;240;p24"/>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1" name="Google Shape;241;p24"/>
          <p:cNvSpPr txBox="1"/>
          <p:nvPr>
            <p:ph type="ctrTitle"/>
          </p:nvPr>
        </p:nvSpPr>
        <p:spPr>
          <a:xfrm>
            <a:off x="5033900" y="87600"/>
            <a:ext cx="3518100" cy="75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Logistic regression</a:t>
            </a:r>
            <a:endParaRPr b="1" sz="1400">
              <a:solidFill>
                <a:srgbClr val="FFFFFF"/>
              </a:solidFill>
              <a:latin typeface="Raleway"/>
              <a:ea typeface="Raleway"/>
              <a:cs typeface="Raleway"/>
              <a:sym typeface="Raleway"/>
            </a:endParaRPr>
          </a:p>
        </p:txBody>
      </p:sp>
      <p:sp>
        <p:nvSpPr>
          <p:cNvPr id="242" name="Google Shape;242;p24"/>
          <p:cNvSpPr txBox="1"/>
          <p:nvPr/>
        </p:nvSpPr>
        <p:spPr>
          <a:xfrm>
            <a:off x="792195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Lingzhu Shen</a:t>
            </a:r>
            <a:endParaRPr b="0" i="0" sz="800" u="none" cap="none" strike="noStrike">
              <a:solidFill>
                <a:srgbClr val="000000"/>
              </a:solidFill>
              <a:latin typeface="Calibri"/>
              <a:ea typeface="Calibri"/>
              <a:cs typeface="Calibri"/>
              <a:sym typeface="Calibri"/>
            </a:endParaRPr>
          </a:p>
        </p:txBody>
      </p:sp>
      <p:pic>
        <p:nvPicPr>
          <p:cNvPr id="243" name="Google Shape;243;p24"/>
          <p:cNvPicPr preferRelativeResize="0"/>
          <p:nvPr/>
        </p:nvPicPr>
        <p:blipFill>
          <a:blip r:embed="rId4">
            <a:alphaModFix/>
          </a:blip>
          <a:stretch>
            <a:fillRect/>
          </a:stretch>
        </p:blipFill>
        <p:spPr>
          <a:xfrm>
            <a:off x="152400" y="1079499"/>
            <a:ext cx="4472868" cy="3911601"/>
          </a:xfrm>
          <a:prstGeom prst="rect">
            <a:avLst/>
          </a:prstGeom>
          <a:noFill/>
          <a:ln>
            <a:noFill/>
          </a:ln>
        </p:spPr>
      </p:pic>
      <p:sp>
        <p:nvSpPr>
          <p:cNvPr id="244" name="Google Shape;244;p24"/>
          <p:cNvSpPr txBox="1"/>
          <p:nvPr/>
        </p:nvSpPr>
        <p:spPr>
          <a:xfrm>
            <a:off x="5033900" y="1096375"/>
            <a:ext cx="35181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A classic classification method</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i="1" lang="en" sz="1700">
                <a:solidFill>
                  <a:schemeClr val="dk1"/>
                </a:solidFill>
                <a:highlight>
                  <a:srgbClr val="FFFFFF"/>
                </a:highlight>
                <a:latin typeface="Times New Roman"/>
                <a:ea typeface="Times New Roman"/>
                <a:cs typeface="Times New Roman"/>
                <a:sym typeface="Times New Roman"/>
              </a:rPr>
              <a:t>LogisticRegressionCV</a:t>
            </a:r>
            <a:r>
              <a:rPr lang="en" sz="1700">
                <a:solidFill>
                  <a:schemeClr val="dk1"/>
                </a:solidFill>
                <a:highlight>
                  <a:srgbClr val="FFFFFF"/>
                </a:highlight>
                <a:latin typeface="Times New Roman"/>
                <a:ea typeface="Times New Roman"/>
                <a:cs typeface="Times New Roman"/>
                <a:sym typeface="Times New Roman"/>
              </a:rPr>
              <a:t> in sklearn</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Cs = 10</a:t>
            </a:r>
            <a:endParaRPr sz="1700">
              <a:solidFill>
                <a:schemeClr val="dk1"/>
              </a:solidFill>
              <a:highlight>
                <a:schemeClr val="lt1"/>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cv = 5</a:t>
            </a:r>
            <a:endParaRPr sz="1700">
              <a:solidFill>
                <a:schemeClr val="dk1"/>
              </a:solidFill>
              <a:highlight>
                <a:schemeClr val="lt1"/>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highlight>
                  <a:schemeClr val="lt1"/>
                </a:highlight>
                <a:latin typeface="Times New Roman"/>
                <a:ea typeface="Times New Roman"/>
                <a:cs typeface="Times New Roman"/>
                <a:sym typeface="Times New Roman"/>
              </a:rPr>
              <a:t>penalty='l2'</a:t>
            </a:r>
            <a:endParaRPr sz="1700">
              <a:solidFill>
                <a:schemeClr val="dk1"/>
              </a:solidFill>
              <a:highlight>
                <a:schemeClr val="lt1"/>
              </a:highlight>
              <a:latin typeface="Times New Roman"/>
              <a:ea typeface="Times New Roman"/>
              <a:cs typeface="Times New Roman"/>
              <a:sym typeface="Times New Roman"/>
            </a:endParaRPr>
          </a:p>
        </p:txBody>
      </p:sp>
      <p:sp>
        <p:nvSpPr>
          <p:cNvPr id="245" name="Google Shape;245;p24"/>
          <p:cNvSpPr txBox="1"/>
          <p:nvPr/>
        </p:nvSpPr>
        <p:spPr>
          <a:xfrm>
            <a:off x="7616675" y="2846450"/>
            <a:ext cx="1222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ACC = 0.644</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TPR = 0.0</a:t>
            </a:r>
            <a:endParaRPr sz="1500">
              <a:latin typeface="Times New Roman"/>
              <a:ea typeface="Times New Roman"/>
              <a:cs typeface="Times New Roman"/>
              <a:sym typeface="Times New Roman"/>
            </a:endParaRPr>
          </a:p>
        </p:txBody>
      </p:sp>
      <p:pic>
        <p:nvPicPr>
          <p:cNvPr id="246" name="Google Shape;246;p24"/>
          <p:cNvPicPr preferRelativeResize="0"/>
          <p:nvPr/>
        </p:nvPicPr>
        <p:blipFill>
          <a:blip r:embed="rId5">
            <a:alphaModFix/>
          </a:blip>
          <a:stretch>
            <a:fillRect/>
          </a:stretch>
        </p:blipFill>
        <p:spPr>
          <a:xfrm>
            <a:off x="5104680" y="2758850"/>
            <a:ext cx="2217723" cy="22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253" name="Google Shape;253;p25"/>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254" name="Google Shape;254;p25"/>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5" name="Google Shape;255;p25"/>
          <p:cNvSpPr txBox="1"/>
          <p:nvPr>
            <p:ph type="ctrTitle"/>
          </p:nvPr>
        </p:nvSpPr>
        <p:spPr>
          <a:xfrm>
            <a:off x="5033900" y="87600"/>
            <a:ext cx="3518100" cy="75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Decision Trees</a:t>
            </a:r>
            <a:endParaRPr b="1" sz="2300">
              <a:solidFill>
                <a:srgbClr val="FFFFFF"/>
              </a:solidFill>
              <a:latin typeface="Raleway"/>
              <a:ea typeface="Raleway"/>
              <a:cs typeface="Raleway"/>
              <a:sym typeface="Raleway"/>
            </a:endParaRPr>
          </a:p>
        </p:txBody>
      </p:sp>
      <p:sp>
        <p:nvSpPr>
          <p:cNvPr id="256" name="Google Shape;256;p25"/>
          <p:cNvSpPr txBox="1"/>
          <p:nvPr/>
        </p:nvSpPr>
        <p:spPr>
          <a:xfrm>
            <a:off x="792195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Guanyu Song</a:t>
            </a:r>
            <a:endParaRPr b="0" i="0" sz="800" u="none" cap="none" strike="noStrike">
              <a:solidFill>
                <a:srgbClr val="000000"/>
              </a:solidFill>
              <a:latin typeface="Calibri"/>
              <a:ea typeface="Calibri"/>
              <a:cs typeface="Calibri"/>
              <a:sym typeface="Calibri"/>
            </a:endParaRPr>
          </a:p>
        </p:txBody>
      </p:sp>
      <p:sp>
        <p:nvSpPr>
          <p:cNvPr id="257" name="Google Shape;257;p25"/>
          <p:cNvSpPr txBox="1"/>
          <p:nvPr/>
        </p:nvSpPr>
        <p:spPr>
          <a:xfrm>
            <a:off x="365700" y="927000"/>
            <a:ext cx="8412600" cy="91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Times New Roman"/>
                <a:ea typeface="Times New Roman"/>
                <a:cs typeface="Times New Roman"/>
                <a:sym typeface="Times New Roman"/>
              </a:rPr>
              <a:t>In the</a:t>
            </a:r>
            <a:r>
              <a:rPr lang="en" sz="1450">
                <a:solidFill>
                  <a:schemeClr val="dk1"/>
                </a:solidFill>
                <a:latin typeface="Times New Roman"/>
                <a:ea typeface="Times New Roman"/>
                <a:cs typeface="Times New Roman"/>
                <a:sym typeface="Times New Roman"/>
              </a:rPr>
              <a:t> decision tree part, we use entropy and gini independently to test the model’s performance.</a:t>
            </a:r>
            <a:r>
              <a:rPr lang="en">
                <a:solidFill>
                  <a:schemeClr val="dk1"/>
                </a:solidFill>
                <a:latin typeface="Times New Roman"/>
                <a:ea typeface="Times New Roman"/>
                <a:cs typeface="Times New Roman"/>
                <a:sym typeface="Times New Roman"/>
              </a:rPr>
              <a:t> And we change the max depth from 1 to 15 to observe the effects.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p:txBody>
      </p:sp>
      <p:pic>
        <p:nvPicPr>
          <p:cNvPr id="258" name="Google Shape;258;p25"/>
          <p:cNvPicPr preferRelativeResize="0"/>
          <p:nvPr/>
        </p:nvPicPr>
        <p:blipFill>
          <a:blip r:embed="rId4">
            <a:alphaModFix/>
          </a:blip>
          <a:stretch>
            <a:fillRect/>
          </a:stretch>
        </p:blipFill>
        <p:spPr>
          <a:xfrm>
            <a:off x="835625" y="2654975"/>
            <a:ext cx="3518100" cy="2122563"/>
          </a:xfrm>
          <a:prstGeom prst="rect">
            <a:avLst/>
          </a:prstGeom>
          <a:noFill/>
          <a:ln>
            <a:noFill/>
          </a:ln>
        </p:spPr>
      </p:pic>
      <p:pic>
        <p:nvPicPr>
          <p:cNvPr id="259" name="Google Shape;259;p25"/>
          <p:cNvPicPr preferRelativeResize="0"/>
          <p:nvPr/>
        </p:nvPicPr>
        <p:blipFill>
          <a:blip r:embed="rId5">
            <a:alphaModFix/>
          </a:blip>
          <a:stretch>
            <a:fillRect/>
          </a:stretch>
        </p:blipFill>
        <p:spPr>
          <a:xfrm>
            <a:off x="4556100" y="2712050"/>
            <a:ext cx="3518100" cy="2175486"/>
          </a:xfrm>
          <a:prstGeom prst="rect">
            <a:avLst/>
          </a:prstGeom>
          <a:noFill/>
          <a:ln>
            <a:noFill/>
          </a:ln>
        </p:spPr>
      </p:pic>
      <p:pic>
        <p:nvPicPr>
          <p:cNvPr id="260" name="Google Shape;260;p25"/>
          <p:cNvPicPr preferRelativeResize="0"/>
          <p:nvPr/>
        </p:nvPicPr>
        <p:blipFill>
          <a:blip r:embed="rId6">
            <a:alphaModFix/>
          </a:blip>
          <a:stretch>
            <a:fillRect/>
          </a:stretch>
        </p:blipFill>
        <p:spPr>
          <a:xfrm>
            <a:off x="561800" y="1628688"/>
            <a:ext cx="4472108" cy="959075"/>
          </a:xfrm>
          <a:prstGeom prst="rect">
            <a:avLst/>
          </a:prstGeom>
          <a:noFill/>
          <a:ln>
            <a:noFill/>
          </a:ln>
        </p:spPr>
      </p:pic>
      <p:pic>
        <p:nvPicPr>
          <p:cNvPr id="261" name="Google Shape;261;p25"/>
          <p:cNvPicPr preferRelativeResize="0"/>
          <p:nvPr/>
        </p:nvPicPr>
        <p:blipFill>
          <a:blip r:embed="rId7">
            <a:alphaModFix/>
          </a:blip>
          <a:stretch>
            <a:fillRect/>
          </a:stretch>
        </p:blipFill>
        <p:spPr>
          <a:xfrm>
            <a:off x="4556298" y="1644738"/>
            <a:ext cx="4473304" cy="92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268" name="Google Shape;268;p26"/>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269" name="Google Shape;269;p26"/>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0" name="Google Shape;270;p26"/>
          <p:cNvSpPr txBox="1"/>
          <p:nvPr>
            <p:ph type="ctrTitle"/>
          </p:nvPr>
        </p:nvSpPr>
        <p:spPr>
          <a:xfrm>
            <a:off x="5033900" y="87600"/>
            <a:ext cx="3518100" cy="75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Random Forest</a:t>
            </a:r>
            <a:endParaRPr b="1" sz="2300">
              <a:solidFill>
                <a:srgbClr val="FFFFFF"/>
              </a:solidFill>
              <a:latin typeface="Raleway"/>
              <a:ea typeface="Raleway"/>
              <a:cs typeface="Raleway"/>
              <a:sym typeface="Raleway"/>
            </a:endParaRPr>
          </a:p>
        </p:txBody>
      </p:sp>
      <p:sp>
        <p:nvSpPr>
          <p:cNvPr id="271" name="Google Shape;271;p26"/>
          <p:cNvSpPr txBox="1"/>
          <p:nvPr/>
        </p:nvSpPr>
        <p:spPr>
          <a:xfrm>
            <a:off x="792195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Guanyu Song</a:t>
            </a:r>
            <a:endParaRPr b="0" i="0" sz="800" u="none" cap="none" strike="noStrike">
              <a:solidFill>
                <a:srgbClr val="000000"/>
              </a:solidFill>
              <a:latin typeface="Calibri"/>
              <a:ea typeface="Calibri"/>
              <a:cs typeface="Calibri"/>
              <a:sym typeface="Calibri"/>
            </a:endParaRPr>
          </a:p>
        </p:txBody>
      </p:sp>
      <p:sp>
        <p:nvSpPr>
          <p:cNvPr id="272" name="Google Shape;272;p26"/>
          <p:cNvSpPr txBox="1"/>
          <p:nvPr/>
        </p:nvSpPr>
        <p:spPr>
          <a:xfrm>
            <a:off x="347050" y="1094550"/>
            <a:ext cx="77250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Times New Roman"/>
                <a:ea typeface="Times New Roman"/>
                <a:cs typeface="Times New Roman"/>
                <a:sym typeface="Times New Roman"/>
              </a:rPr>
              <a:t>Also, we</a:t>
            </a:r>
            <a:r>
              <a:rPr lang="en" sz="1450">
                <a:solidFill>
                  <a:schemeClr val="dk1"/>
                </a:solidFill>
                <a:latin typeface="Times New Roman"/>
                <a:ea typeface="Times New Roman"/>
                <a:cs typeface="Times New Roman"/>
                <a:sym typeface="Times New Roman"/>
              </a:rPr>
              <a:t> use random forest method for prediction. We</a:t>
            </a:r>
            <a:r>
              <a:rPr lang="en" sz="1450">
                <a:solidFill>
                  <a:schemeClr val="dk1"/>
                </a:solidFill>
                <a:latin typeface="Times New Roman"/>
                <a:ea typeface="Times New Roman"/>
                <a:cs typeface="Times New Roman"/>
                <a:sym typeface="Times New Roman"/>
              </a:rPr>
              <a:t> use 1 to 15 trees to make a decision. Their performances are:</a:t>
            </a:r>
            <a:endParaRPr sz="1850">
              <a:solidFill>
                <a:schemeClr val="dk1"/>
              </a:solidFill>
              <a:latin typeface="Times New Roman"/>
              <a:ea typeface="Times New Roman"/>
              <a:cs typeface="Times New Roman"/>
              <a:sym typeface="Times New Roman"/>
            </a:endParaRPr>
          </a:p>
        </p:txBody>
      </p:sp>
      <p:pic>
        <p:nvPicPr>
          <p:cNvPr id="273" name="Google Shape;273;p26"/>
          <p:cNvPicPr preferRelativeResize="0"/>
          <p:nvPr/>
        </p:nvPicPr>
        <p:blipFill>
          <a:blip r:embed="rId4">
            <a:alphaModFix/>
          </a:blip>
          <a:stretch>
            <a:fillRect/>
          </a:stretch>
        </p:blipFill>
        <p:spPr>
          <a:xfrm>
            <a:off x="403024" y="1996836"/>
            <a:ext cx="4008800" cy="2542903"/>
          </a:xfrm>
          <a:prstGeom prst="rect">
            <a:avLst/>
          </a:prstGeom>
          <a:noFill/>
          <a:ln>
            <a:noFill/>
          </a:ln>
        </p:spPr>
      </p:pic>
      <p:pic>
        <p:nvPicPr>
          <p:cNvPr id="274" name="Google Shape;274;p26"/>
          <p:cNvPicPr preferRelativeResize="0"/>
          <p:nvPr/>
        </p:nvPicPr>
        <p:blipFill>
          <a:blip r:embed="rId5">
            <a:alphaModFix/>
          </a:blip>
          <a:stretch>
            <a:fillRect/>
          </a:stretch>
        </p:blipFill>
        <p:spPr>
          <a:xfrm>
            <a:off x="4411821" y="2036600"/>
            <a:ext cx="4395354" cy="250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281" name="Google Shape;281;p27"/>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282" name="Google Shape;282;p27"/>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3" name="Google Shape;283;p27"/>
          <p:cNvSpPr txBox="1"/>
          <p:nvPr>
            <p:ph type="ctrTitle"/>
          </p:nvPr>
        </p:nvSpPr>
        <p:spPr>
          <a:xfrm>
            <a:off x="5033900" y="87600"/>
            <a:ext cx="3518100" cy="75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KNN</a:t>
            </a:r>
            <a:endParaRPr b="1" sz="2300">
              <a:solidFill>
                <a:srgbClr val="FFFFFF"/>
              </a:solidFill>
              <a:latin typeface="Raleway"/>
              <a:ea typeface="Raleway"/>
              <a:cs typeface="Raleway"/>
              <a:sym typeface="Raleway"/>
            </a:endParaRPr>
          </a:p>
        </p:txBody>
      </p:sp>
      <p:sp>
        <p:nvSpPr>
          <p:cNvPr id="284" name="Google Shape;284;p27"/>
          <p:cNvSpPr txBox="1"/>
          <p:nvPr/>
        </p:nvSpPr>
        <p:spPr>
          <a:xfrm>
            <a:off x="792195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Guanyu Song</a:t>
            </a:r>
            <a:endParaRPr b="0" i="0" sz="800" u="none" cap="none" strike="noStrike">
              <a:solidFill>
                <a:srgbClr val="000000"/>
              </a:solidFill>
              <a:latin typeface="Calibri"/>
              <a:ea typeface="Calibri"/>
              <a:cs typeface="Calibri"/>
              <a:sym typeface="Calibri"/>
            </a:endParaRPr>
          </a:p>
        </p:txBody>
      </p:sp>
      <p:sp>
        <p:nvSpPr>
          <p:cNvPr id="285" name="Google Shape;285;p27"/>
          <p:cNvSpPr txBox="1"/>
          <p:nvPr/>
        </p:nvSpPr>
        <p:spPr>
          <a:xfrm>
            <a:off x="338300" y="996675"/>
            <a:ext cx="82137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solidFill>
                  <a:schemeClr val="dk1"/>
                </a:solidFill>
                <a:latin typeface="Times New Roman"/>
                <a:ea typeface="Times New Roman"/>
                <a:cs typeface="Times New Roman"/>
                <a:sym typeface="Times New Roman"/>
              </a:rPr>
              <a:t>For the k-NN part, we vary the </a:t>
            </a:r>
            <a:r>
              <a:rPr lang="en" sz="1350">
                <a:solidFill>
                  <a:schemeClr val="dk1"/>
                </a:solidFill>
                <a:highlight>
                  <a:srgbClr val="F1C232"/>
                </a:highlight>
                <a:latin typeface="Times New Roman"/>
                <a:ea typeface="Times New Roman"/>
                <a:cs typeface="Times New Roman"/>
                <a:sym typeface="Times New Roman"/>
              </a:rPr>
              <a:t>k value </a:t>
            </a:r>
            <a:r>
              <a:rPr lang="en" sz="1350">
                <a:solidFill>
                  <a:schemeClr val="dk1"/>
                </a:solidFill>
                <a:latin typeface="Times New Roman"/>
                <a:ea typeface="Times New Roman"/>
                <a:cs typeface="Times New Roman"/>
                <a:sym typeface="Times New Roman"/>
              </a:rPr>
              <a:t>(the number of the neighbors make contribution to the decision) and observe the training and testing performances. </a:t>
            </a:r>
            <a:r>
              <a:rPr lang="en" sz="1350">
                <a:solidFill>
                  <a:schemeClr val="dk1"/>
                </a:solidFill>
                <a:latin typeface="Times New Roman"/>
                <a:ea typeface="Times New Roman"/>
                <a:cs typeface="Times New Roman"/>
                <a:sym typeface="Times New Roman"/>
              </a:rPr>
              <a:t>We</a:t>
            </a:r>
            <a:r>
              <a:rPr lang="en" sz="1350">
                <a:solidFill>
                  <a:schemeClr val="dk1"/>
                </a:solidFill>
                <a:latin typeface="Times New Roman"/>
                <a:ea typeface="Times New Roman"/>
                <a:cs typeface="Times New Roman"/>
                <a:sym typeface="Times New Roman"/>
              </a:rPr>
              <a:t> paint the accuracy curve to better visualize the results:</a:t>
            </a:r>
            <a:endParaRPr sz="1350">
              <a:solidFill>
                <a:schemeClr val="dk1"/>
              </a:solidFill>
              <a:latin typeface="Times New Roman"/>
              <a:ea typeface="Times New Roman"/>
              <a:cs typeface="Times New Roman"/>
              <a:sym typeface="Times New Roman"/>
            </a:endParaRPr>
          </a:p>
        </p:txBody>
      </p:sp>
      <p:pic>
        <p:nvPicPr>
          <p:cNvPr id="286" name="Google Shape;286;p27"/>
          <p:cNvPicPr preferRelativeResize="0"/>
          <p:nvPr/>
        </p:nvPicPr>
        <p:blipFill>
          <a:blip r:embed="rId4">
            <a:alphaModFix/>
          </a:blip>
          <a:stretch>
            <a:fillRect/>
          </a:stretch>
        </p:blipFill>
        <p:spPr>
          <a:xfrm>
            <a:off x="338300" y="1985250"/>
            <a:ext cx="4078775" cy="2624325"/>
          </a:xfrm>
          <a:prstGeom prst="rect">
            <a:avLst/>
          </a:prstGeom>
          <a:noFill/>
          <a:ln>
            <a:noFill/>
          </a:ln>
        </p:spPr>
      </p:pic>
      <p:pic>
        <p:nvPicPr>
          <p:cNvPr id="287" name="Google Shape;287;p27"/>
          <p:cNvPicPr preferRelativeResize="0"/>
          <p:nvPr/>
        </p:nvPicPr>
        <p:blipFill>
          <a:blip r:embed="rId5">
            <a:alphaModFix/>
          </a:blip>
          <a:stretch>
            <a:fillRect/>
          </a:stretch>
        </p:blipFill>
        <p:spPr>
          <a:xfrm>
            <a:off x="4417077" y="2014050"/>
            <a:ext cx="4207498" cy="2566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294" name="Google Shape;294;p28"/>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295" name="Google Shape;295;p28"/>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6" name="Google Shape;296;p28"/>
          <p:cNvSpPr txBox="1"/>
          <p:nvPr>
            <p:ph type="ctrTitle"/>
          </p:nvPr>
        </p:nvSpPr>
        <p:spPr>
          <a:xfrm>
            <a:off x="4669638" y="96000"/>
            <a:ext cx="3711600" cy="735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Support Vector Machine </a:t>
            </a:r>
            <a:r>
              <a:rPr b="1" lang="en" sz="2300">
                <a:solidFill>
                  <a:srgbClr val="FFFFFF"/>
                </a:solidFill>
                <a:latin typeface="Raleway"/>
                <a:ea typeface="Raleway"/>
                <a:cs typeface="Raleway"/>
                <a:sym typeface="Raleway"/>
              </a:rPr>
              <a:t>(SVM)</a:t>
            </a:r>
            <a:endParaRPr b="1" sz="1400">
              <a:solidFill>
                <a:srgbClr val="FFFFFF"/>
              </a:solidFill>
              <a:latin typeface="Raleway"/>
              <a:ea typeface="Raleway"/>
              <a:cs typeface="Raleway"/>
              <a:sym typeface="Raleway"/>
            </a:endParaRPr>
          </a:p>
        </p:txBody>
      </p:sp>
      <p:pic>
        <p:nvPicPr>
          <p:cNvPr id="297" name="Google Shape;297;p28"/>
          <p:cNvPicPr preferRelativeResize="0"/>
          <p:nvPr/>
        </p:nvPicPr>
        <p:blipFill>
          <a:blip r:embed="rId4">
            <a:alphaModFix/>
          </a:blip>
          <a:stretch>
            <a:fillRect/>
          </a:stretch>
        </p:blipFill>
        <p:spPr>
          <a:xfrm>
            <a:off x="311700" y="1152475"/>
            <a:ext cx="4624100" cy="3330300"/>
          </a:xfrm>
          <a:prstGeom prst="rect">
            <a:avLst/>
          </a:prstGeom>
          <a:noFill/>
          <a:ln>
            <a:noFill/>
          </a:ln>
        </p:spPr>
      </p:pic>
      <p:pic>
        <p:nvPicPr>
          <p:cNvPr id="298" name="Google Shape;298;p28"/>
          <p:cNvPicPr preferRelativeResize="0"/>
          <p:nvPr/>
        </p:nvPicPr>
        <p:blipFill>
          <a:blip r:embed="rId5">
            <a:alphaModFix/>
          </a:blip>
          <a:stretch>
            <a:fillRect/>
          </a:stretch>
        </p:blipFill>
        <p:spPr>
          <a:xfrm>
            <a:off x="4875000" y="1369575"/>
            <a:ext cx="3734693" cy="3330300"/>
          </a:xfrm>
          <a:prstGeom prst="rect">
            <a:avLst/>
          </a:prstGeom>
          <a:noFill/>
          <a:ln>
            <a:noFill/>
          </a:ln>
        </p:spPr>
      </p:pic>
      <p:sp>
        <p:nvSpPr>
          <p:cNvPr id="299" name="Google Shape;299;p28"/>
          <p:cNvSpPr txBox="1"/>
          <p:nvPr/>
        </p:nvSpPr>
        <p:spPr>
          <a:xfrm>
            <a:off x="7952850" y="4835700"/>
            <a:ext cx="1191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Speaker: Shuyao Tan</a:t>
            </a:r>
            <a:endParaRPr sz="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306" name="Google Shape;306;p29"/>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307" name="Google Shape;307;p29"/>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8" name="Google Shape;308;p29"/>
          <p:cNvSpPr txBox="1"/>
          <p:nvPr>
            <p:ph type="ctrTitle"/>
          </p:nvPr>
        </p:nvSpPr>
        <p:spPr>
          <a:xfrm>
            <a:off x="4669638" y="96000"/>
            <a:ext cx="3711600" cy="735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Support Vector Machine (SVM)</a:t>
            </a:r>
            <a:endParaRPr b="1" sz="1400">
              <a:solidFill>
                <a:srgbClr val="FFFFFF"/>
              </a:solidFill>
              <a:latin typeface="Raleway"/>
              <a:ea typeface="Raleway"/>
              <a:cs typeface="Raleway"/>
              <a:sym typeface="Raleway"/>
            </a:endParaRPr>
          </a:p>
        </p:txBody>
      </p:sp>
      <p:pic>
        <p:nvPicPr>
          <p:cNvPr id="309" name="Google Shape;309;p29"/>
          <p:cNvPicPr preferRelativeResize="0"/>
          <p:nvPr/>
        </p:nvPicPr>
        <p:blipFill>
          <a:blip r:embed="rId4">
            <a:alphaModFix/>
          </a:blip>
          <a:stretch>
            <a:fillRect/>
          </a:stretch>
        </p:blipFill>
        <p:spPr>
          <a:xfrm>
            <a:off x="3641425" y="1102875"/>
            <a:ext cx="4748800" cy="3629897"/>
          </a:xfrm>
          <a:prstGeom prst="rect">
            <a:avLst/>
          </a:prstGeom>
          <a:noFill/>
          <a:ln>
            <a:noFill/>
          </a:ln>
        </p:spPr>
      </p:pic>
      <p:sp>
        <p:nvSpPr>
          <p:cNvPr id="310" name="Google Shape;310;p29"/>
          <p:cNvSpPr txBox="1"/>
          <p:nvPr/>
        </p:nvSpPr>
        <p:spPr>
          <a:xfrm>
            <a:off x="78450" y="1969475"/>
            <a:ext cx="3329100" cy="14160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SzPts val="1600"/>
              <a:buChar char="❖"/>
            </a:pPr>
            <a:r>
              <a:rPr lang="en" sz="1600">
                <a:solidFill>
                  <a:schemeClr val="dk1"/>
                </a:solidFill>
                <a:latin typeface="Times New Roman"/>
                <a:ea typeface="Times New Roman"/>
                <a:cs typeface="Times New Roman"/>
                <a:sym typeface="Times New Roman"/>
              </a:rPr>
              <a:t>SVM Model Accuracy: </a:t>
            </a:r>
            <a:r>
              <a:rPr b="1" lang="en" sz="1600">
                <a:solidFill>
                  <a:schemeClr val="dk1"/>
                </a:solidFill>
                <a:latin typeface="Times New Roman"/>
                <a:ea typeface="Times New Roman"/>
                <a:cs typeface="Times New Roman"/>
                <a:sym typeface="Times New Roman"/>
              </a:rPr>
              <a:t>86%</a:t>
            </a:r>
            <a:endParaRPr b="1"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37 True Positive and 14 True Negative among 59 testing data</a:t>
            </a:r>
            <a:endParaRPr sz="1600">
              <a:latin typeface="Times New Roman"/>
              <a:ea typeface="Times New Roman"/>
              <a:cs typeface="Times New Roman"/>
              <a:sym typeface="Times New Roman"/>
            </a:endParaRPr>
          </a:p>
        </p:txBody>
      </p:sp>
      <p:sp>
        <p:nvSpPr>
          <p:cNvPr id="311" name="Google Shape;311;p29"/>
          <p:cNvSpPr txBox="1"/>
          <p:nvPr/>
        </p:nvSpPr>
        <p:spPr>
          <a:xfrm>
            <a:off x="7958250" y="4835700"/>
            <a:ext cx="1185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Speaker: Shuyao Tan</a:t>
            </a:r>
            <a:endParaRPr sz="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318" name="Google Shape;318;p30"/>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319" name="Google Shape;319;p30"/>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0" name="Google Shape;320;p30"/>
          <p:cNvSpPr txBox="1"/>
          <p:nvPr>
            <p:ph type="ctrTitle"/>
          </p:nvPr>
        </p:nvSpPr>
        <p:spPr>
          <a:xfrm>
            <a:off x="5033900" y="87600"/>
            <a:ext cx="3518100" cy="75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Naive Bayes</a:t>
            </a:r>
            <a:endParaRPr b="1" sz="1400">
              <a:solidFill>
                <a:srgbClr val="FFFFFF"/>
              </a:solidFill>
              <a:latin typeface="Raleway"/>
              <a:ea typeface="Raleway"/>
              <a:cs typeface="Raleway"/>
              <a:sym typeface="Raleway"/>
            </a:endParaRPr>
          </a:p>
        </p:txBody>
      </p:sp>
      <p:sp>
        <p:nvSpPr>
          <p:cNvPr id="321" name="Google Shape;321;p30"/>
          <p:cNvSpPr txBox="1"/>
          <p:nvPr/>
        </p:nvSpPr>
        <p:spPr>
          <a:xfrm>
            <a:off x="792195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Zhan Si</a:t>
            </a:r>
            <a:endParaRPr b="0" i="0" sz="800" u="none" cap="none" strike="noStrike">
              <a:solidFill>
                <a:srgbClr val="000000"/>
              </a:solidFill>
              <a:latin typeface="Calibri"/>
              <a:ea typeface="Calibri"/>
              <a:cs typeface="Calibri"/>
              <a:sym typeface="Calibri"/>
            </a:endParaRPr>
          </a:p>
        </p:txBody>
      </p:sp>
      <p:pic>
        <p:nvPicPr>
          <p:cNvPr id="322" name="Google Shape;322;p30"/>
          <p:cNvPicPr preferRelativeResize="0"/>
          <p:nvPr/>
        </p:nvPicPr>
        <p:blipFill>
          <a:blip r:embed="rId4">
            <a:alphaModFix/>
          </a:blip>
          <a:stretch>
            <a:fillRect/>
          </a:stretch>
        </p:blipFill>
        <p:spPr>
          <a:xfrm>
            <a:off x="5428525" y="1679350"/>
            <a:ext cx="3204650" cy="2785750"/>
          </a:xfrm>
          <a:prstGeom prst="rect">
            <a:avLst/>
          </a:prstGeom>
          <a:noFill/>
          <a:ln>
            <a:noFill/>
          </a:ln>
        </p:spPr>
      </p:pic>
      <p:sp>
        <p:nvSpPr>
          <p:cNvPr id="323" name="Google Shape;323;p30"/>
          <p:cNvSpPr txBox="1"/>
          <p:nvPr/>
        </p:nvSpPr>
        <p:spPr>
          <a:xfrm>
            <a:off x="756725" y="2226300"/>
            <a:ext cx="20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24" name="Google Shape;324;p30"/>
          <p:cNvSpPr txBox="1"/>
          <p:nvPr/>
        </p:nvSpPr>
        <p:spPr>
          <a:xfrm>
            <a:off x="219325" y="1612125"/>
            <a:ext cx="52092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Parameter: Gaussian Likelihood &amp; </a:t>
            </a:r>
            <a:r>
              <a:rPr lang="en" sz="1700">
                <a:solidFill>
                  <a:schemeClr val="dk1"/>
                </a:solidFill>
                <a:highlight>
                  <a:srgbClr val="FFFFFF"/>
                </a:highlight>
                <a:latin typeface="Times New Roman"/>
                <a:ea typeface="Times New Roman"/>
                <a:cs typeface="Times New Roman"/>
                <a:sym typeface="Times New Roman"/>
              </a:rPr>
              <a:t>Sample-weighted Prior</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Accuracy: 10-Fold CV mean score is 0.75</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Insights: Bayes Model cannot effectively distinguish samples with true value of 1</a:t>
            </a:r>
            <a:endParaRPr sz="17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331" name="Google Shape;331;p31"/>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332" name="Google Shape;332;p31"/>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3" name="Google Shape;333;p31"/>
          <p:cNvSpPr txBox="1"/>
          <p:nvPr>
            <p:ph type="ctrTitle"/>
          </p:nvPr>
        </p:nvSpPr>
        <p:spPr>
          <a:xfrm>
            <a:off x="3929850" y="87588"/>
            <a:ext cx="4770600" cy="75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MLP (Multiple-Layer Perceptron)</a:t>
            </a:r>
            <a:endParaRPr b="1" sz="1400">
              <a:solidFill>
                <a:srgbClr val="FFFFFF"/>
              </a:solidFill>
              <a:latin typeface="Raleway"/>
              <a:ea typeface="Raleway"/>
              <a:cs typeface="Raleway"/>
              <a:sym typeface="Raleway"/>
            </a:endParaRPr>
          </a:p>
        </p:txBody>
      </p:sp>
      <p:sp>
        <p:nvSpPr>
          <p:cNvPr id="334" name="Google Shape;334;p31"/>
          <p:cNvSpPr txBox="1"/>
          <p:nvPr/>
        </p:nvSpPr>
        <p:spPr>
          <a:xfrm>
            <a:off x="792195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Zhan Si</a:t>
            </a:r>
            <a:endParaRPr b="0" i="0" sz="800" u="none" cap="none" strike="noStrike">
              <a:solidFill>
                <a:srgbClr val="000000"/>
              </a:solidFill>
              <a:latin typeface="Calibri"/>
              <a:ea typeface="Calibri"/>
              <a:cs typeface="Calibri"/>
              <a:sym typeface="Calibri"/>
            </a:endParaRPr>
          </a:p>
        </p:txBody>
      </p:sp>
      <p:sp>
        <p:nvSpPr>
          <p:cNvPr id="335" name="Google Shape;335;p31"/>
          <p:cNvSpPr txBox="1"/>
          <p:nvPr/>
        </p:nvSpPr>
        <p:spPr>
          <a:xfrm>
            <a:off x="219350" y="1294100"/>
            <a:ext cx="53298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A classic feedforward ANN (nonlinear activation function in hidden layers)</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GridSearchCV: </a:t>
            </a:r>
            <a:endParaRPr sz="1700">
              <a:solidFill>
                <a:schemeClr val="dk1"/>
              </a:solidFill>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activation: ('logistic', 'tanh', 'relu')</a:t>
            </a:r>
            <a:endParaRPr sz="1700">
              <a:solidFill>
                <a:schemeClr val="dk1"/>
              </a:solidFill>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alpha: [0.0001, 0.001, 0.01, 0.1]</a:t>
            </a:r>
            <a:endParaRPr sz="17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        	batch_size: [10, 20, 40, 80]</a:t>
            </a:r>
            <a:endParaRPr sz="17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        	hidden_layer_sizes: [10, (10, 10)]</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Reach the best score with</a:t>
            </a:r>
            <a:endParaRPr sz="1700">
              <a:solidFill>
                <a:schemeClr val="dk1"/>
              </a:solidFill>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activation = 'tanh'</a:t>
            </a:r>
            <a:endParaRPr sz="1700">
              <a:solidFill>
                <a:schemeClr val="dk1"/>
              </a:solidFill>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alpha = 0.001</a:t>
            </a:r>
            <a:endParaRPr sz="1700">
              <a:solidFill>
                <a:schemeClr val="dk1"/>
              </a:solidFill>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batch_size = 20</a:t>
            </a:r>
            <a:endParaRPr sz="1700">
              <a:solidFill>
                <a:schemeClr val="dk1"/>
              </a:solidFill>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hidden_layer_sizes = (10,10)</a:t>
            </a:r>
            <a:endParaRPr sz="1700">
              <a:solidFill>
                <a:schemeClr val="dk1"/>
              </a:solidFill>
              <a:highlight>
                <a:srgbClr val="FFFFFF"/>
              </a:highlight>
              <a:latin typeface="Times New Roman"/>
              <a:ea typeface="Times New Roman"/>
              <a:cs typeface="Times New Roman"/>
              <a:sym typeface="Times New Roman"/>
            </a:endParaRPr>
          </a:p>
        </p:txBody>
      </p:sp>
      <p:pic>
        <p:nvPicPr>
          <p:cNvPr id="336" name="Google Shape;336;p31"/>
          <p:cNvPicPr preferRelativeResize="0"/>
          <p:nvPr/>
        </p:nvPicPr>
        <p:blipFill>
          <a:blip r:embed="rId4">
            <a:alphaModFix/>
          </a:blip>
          <a:stretch>
            <a:fillRect/>
          </a:stretch>
        </p:blipFill>
        <p:spPr>
          <a:xfrm>
            <a:off x="5549150" y="1684839"/>
            <a:ext cx="3290050" cy="2334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96" name="Google Shape;96;p14"/>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97" name="Google Shape;97;p14"/>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8" name="Google Shape;98;p14"/>
          <p:cNvSpPr txBox="1"/>
          <p:nvPr>
            <p:ph type="ctrTitle"/>
          </p:nvPr>
        </p:nvSpPr>
        <p:spPr>
          <a:xfrm>
            <a:off x="5489400" y="96000"/>
            <a:ext cx="2072100" cy="735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Motivation</a:t>
            </a:r>
            <a:endParaRPr b="1" sz="1400">
              <a:solidFill>
                <a:srgbClr val="FFFFFF"/>
              </a:solidFill>
              <a:latin typeface="Raleway"/>
              <a:ea typeface="Raleway"/>
              <a:cs typeface="Raleway"/>
              <a:sym typeface="Raleway"/>
            </a:endParaRPr>
          </a:p>
        </p:txBody>
      </p:sp>
      <p:pic>
        <p:nvPicPr>
          <p:cNvPr id="99" name="Google Shape;99;p14"/>
          <p:cNvPicPr preferRelativeResize="0"/>
          <p:nvPr/>
        </p:nvPicPr>
        <p:blipFill>
          <a:blip r:embed="rId4">
            <a:alphaModFix/>
          </a:blip>
          <a:stretch>
            <a:fillRect/>
          </a:stretch>
        </p:blipFill>
        <p:spPr>
          <a:xfrm>
            <a:off x="3783824" y="1002251"/>
            <a:ext cx="4696280" cy="3911698"/>
          </a:xfrm>
          <a:prstGeom prst="rect">
            <a:avLst/>
          </a:prstGeom>
          <a:noFill/>
          <a:ln>
            <a:noFill/>
          </a:ln>
        </p:spPr>
      </p:pic>
      <p:sp>
        <p:nvSpPr>
          <p:cNvPr id="100" name="Google Shape;100;p14"/>
          <p:cNvSpPr txBox="1"/>
          <p:nvPr/>
        </p:nvSpPr>
        <p:spPr>
          <a:xfrm>
            <a:off x="297750" y="1617975"/>
            <a:ext cx="27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Cardiovascular diseases(CVDs):</a:t>
            </a:r>
            <a:endParaRPr>
              <a:latin typeface="Times New Roman"/>
              <a:ea typeface="Times New Roman"/>
              <a:cs typeface="Times New Roman"/>
              <a:sym typeface="Times New Roman"/>
            </a:endParaRPr>
          </a:p>
        </p:txBody>
      </p:sp>
      <p:sp>
        <p:nvSpPr>
          <p:cNvPr id="101" name="Google Shape;101;p14"/>
          <p:cNvSpPr txBox="1"/>
          <p:nvPr/>
        </p:nvSpPr>
        <p:spPr>
          <a:xfrm>
            <a:off x="297750" y="2018175"/>
            <a:ext cx="318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A group of disorder of heart and blood vessels,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world’s number 1 killer</a:t>
            </a:r>
            <a:endParaRPr sz="1200">
              <a:latin typeface="Times New Roman"/>
              <a:ea typeface="Times New Roman"/>
              <a:cs typeface="Times New Roman"/>
              <a:sym typeface="Times New Roman"/>
            </a:endParaRPr>
          </a:p>
        </p:txBody>
      </p:sp>
      <p:sp>
        <p:nvSpPr>
          <p:cNvPr id="102" name="Google Shape;102;p14"/>
          <p:cNvSpPr txBox="1"/>
          <p:nvPr/>
        </p:nvSpPr>
        <p:spPr>
          <a:xfrm>
            <a:off x="297750" y="3097325"/>
            <a:ext cx="17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Our Motivation:</a:t>
            </a:r>
            <a:endParaRPr>
              <a:latin typeface="Times New Roman"/>
              <a:ea typeface="Times New Roman"/>
              <a:cs typeface="Times New Roman"/>
              <a:sym typeface="Times New Roman"/>
            </a:endParaRPr>
          </a:p>
        </p:txBody>
      </p:sp>
      <p:sp>
        <p:nvSpPr>
          <p:cNvPr id="103" name="Google Shape;103;p14"/>
          <p:cNvSpPr txBox="1"/>
          <p:nvPr/>
        </p:nvSpPr>
        <p:spPr>
          <a:xfrm>
            <a:off x="392575" y="3531775"/>
            <a:ext cx="239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i) Address risk factor for CVDs</a:t>
            </a:r>
            <a:endParaRPr>
              <a:latin typeface="Times New Roman"/>
              <a:ea typeface="Times New Roman"/>
              <a:cs typeface="Times New Roman"/>
              <a:sym typeface="Times New Roman"/>
            </a:endParaRPr>
          </a:p>
        </p:txBody>
      </p:sp>
      <p:sp>
        <p:nvSpPr>
          <p:cNvPr id="104" name="Google Shape;104;p14"/>
          <p:cNvSpPr txBox="1"/>
          <p:nvPr/>
        </p:nvSpPr>
        <p:spPr>
          <a:xfrm>
            <a:off x="392575" y="4089625"/>
            <a:ext cx="239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ii) Predict the survival rate of  patients with CVDs</a:t>
            </a:r>
            <a:endParaRPr>
              <a:latin typeface="Times New Roman"/>
              <a:ea typeface="Times New Roman"/>
              <a:cs typeface="Times New Roman"/>
              <a:sym typeface="Times New Roman"/>
            </a:endParaRPr>
          </a:p>
        </p:txBody>
      </p:sp>
      <p:sp>
        <p:nvSpPr>
          <p:cNvPr id="105" name="Google Shape;105;p14"/>
          <p:cNvSpPr txBox="1"/>
          <p:nvPr/>
        </p:nvSpPr>
        <p:spPr>
          <a:xfrm>
            <a:off x="7921800" y="483570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Yiyi Tao</a:t>
            </a:r>
            <a:endParaRPr b="0" i="0" sz="800" u="none" cap="none" strike="noStrike">
              <a:solidFill>
                <a:srgbClr val="000000"/>
              </a:solidFill>
              <a:latin typeface="Calibri"/>
              <a:ea typeface="Calibri"/>
              <a:cs typeface="Calibri"/>
              <a:sym typeface="Calibri"/>
            </a:endParaRPr>
          </a:p>
        </p:txBody>
      </p:sp>
      <p:sp>
        <p:nvSpPr>
          <p:cNvPr id="106" name="Google Shape;106;p14"/>
          <p:cNvSpPr txBox="1"/>
          <p:nvPr/>
        </p:nvSpPr>
        <p:spPr>
          <a:xfrm>
            <a:off x="392575" y="4843350"/>
            <a:ext cx="555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Image from: https://world-heart-federation.org/resource/cardiovascular-disease-infographic/</a:t>
            </a:r>
            <a:endParaRPr sz="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343" name="Google Shape;343;p32"/>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344" name="Google Shape;344;p32"/>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5" name="Google Shape;345;p32"/>
          <p:cNvSpPr txBox="1"/>
          <p:nvPr>
            <p:ph type="ctrTitle"/>
          </p:nvPr>
        </p:nvSpPr>
        <p:spPr>
          <a:xfrm>
            <a:off x="3929850" y="87588"/>
            <a:ext cx="4770600" cy="75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MLP (Multiple-Layer Perceptron)</a:t>
            </a:r>
            <a:endParaRPr b="1" sz="1400">
              <a:solidFill>
                <a:srgbClr val="FFFFFF"/>
              </a:solidFill>
              <a:latin typeface="Raleway"/>
              <a:ea typeface="Raleway"/>
              <a:cs typeface="Raleway"/>
              <a:sym typeface="Raleway"/>
            </a:endParaRPr>
          </a:p>
        </p:txBody>
      </p:sp>
      <p:sp>
        <p:nvSpPr>
          <p:cNvPr id="346" name="Google Shape;346;p32"/>
          <p:cNvSpPr txBox="1"/>
          <p:nvPr/>
        </p:nvSpPr>
        <p:spPr>
          <a:xfrm>
            <a:off x="792195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Zhan Si</a:t>
            </a:r>
            <a:endParaRPr b="0" i="0" sz="800" u="none" cap="none" strike="noStrike">
              <a:solidFill>
                <a:srgbClr val="000000"/>
              </a:solidFill>
              <a:latin typeface="Calibri"/>
              <a:ea typeface="Calibri"/>
              <a:cs typeface="Calibri"/>
              <a:sym typeface="Calibri"/>
            </a:endParaRPr>
          </a:p>
        </p:txBody>
      </p:sp>
      <p:sp>
        <p:nvSpPr>
          <p:cNvPr id="347" name="Google Shape;347;p32"/>
          <p:cNvSpPr txBox="1"/>
          <p:nvPr/>
        </p:nvSpPr>
        <p:spPr>
          <a:xfrm>
            <a:off x="333300" y="2020400"/>
            <a:ext cx="53298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Accuracy in test set is 0.87</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highlight>
                  <a:srgbClr val="FFFFFF"/>
                </a:highlight>
                <a:latin typeface="Times New Roman"/>
                <a:ea typeface="Times New Roman"/>
                <a:cs typeface="Times New Roman"/>
                <a:sym typeface="Times New Roman"/>
              </a:rPr>
              <a:t>Relatively small error rate in both FN and FP</a:t>
            </a:r>
            <a:endParaRPr sz="1700">
              <a:solidFill>
                <a:schemeClr val="dk1"/>
              </a:solidFill>
              <a:highlight>
                <a:srgbClr val="FFFFFF"/>
              </a:highlight>
              <a:latin typeface="Times New Roman"/>
              <a:ea typeface="Times New Roman"/>
              <a:cs typeface="Times New Roman"/>
              <a:sym typeface="Times New Roman"/>
            </a:endParaRPr>
          </a:p>
        </p:txBody>
      </p:sp>
      <p:pic>
        <p:nvPicPr>
          <p:cNvPr id="348" name="Google Shape;348;p32"/>
          <p:cNvPicPr preferRelativeResize="0"/>
          <p:nvPr/>
        </p:nvPicPr>
        <p:blipFill>
          <a:blip r:embed="rId4">
            <a:alphaModFix/>
          </a:blip>
          <a:stretch>
            <a:fillRect/>
          </a:stretch>
        </p:blipFill>
        <p:spPr>
          <a:xfrm>
            <a:off x="5408600" y="1637551"/>
            <a:ext cx="3291840" cy="28090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3"/>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355" name="Google Shape;355;p33"/>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356" name="Google Shape;356;p33"/>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7" name="Google Shape;357;p33"/>
          <p:cNvSpPr txBox="1"/>
          <p:nvPr>
            <p:ph type="ctrTitle"/>
          </p:nvPr>
        </p:nvSpPr>
        <p:spPr>
          <a:xfrm>
            <a:off x="5468375" y="96000"/>
            <a:ext cx="2072100" cy="735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Conclusion</a:t>
            </a:r>
            <a:endParaRPr b="1" sz="1400">
              <a:solidFill>
                <a:srgbClr val="FFFFFF"/>
              </a:solidFill>
              <a:latin typeface="Raleway"/>
              <a:ea typeface="Raleway"/>
              <a:cs typeface="Raleway"/>
              <a:sym typeface="Raleway"/>
            </a:endParaRPr>
          </a:p>
        </p:txBody>
      </p:sp>
      <p:sp>
        <p:nvSpPr>
          <p:cNvPr id="358" name="Google Shape;358;p33"/>
          <p:cNvSpPr txBox="1"/>
          <p:nvPr/>
        </p:nvSpPr>
        <p:spPr>
          <a:xfrm>
            <a:off x="7921800" y="483570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Shuyao Tan</a:t>
            </a:r>
            <a:endParaRPr b="0" i="0" sz="800" u="none" cap="none" strike="noStrike">
              <a:solidFill>
                <a:srgbClr val="000000"/>
              </a:solidFill>
              <a:latin typeface="Calibri"/>
              <a:ea typeface="Calibri"/>
              <a:cs typeface="Calibri"/>
              <a:sym typeface="Calibri"/>
            </a:endParaRPr>
          </a:p>
        </p:txBody>
      </p:sp>
      <p:sp>
        <p:nvSpPr>
          <p:cNvPr id="359" name="Google Shape;359;p33"/>
          <p:cNvSpPr txBox="1"/>
          <p:nvPr/>
        </p:nvSpPr>
        <p:spPr>
          <a:xfrm>
            <a:off x="330625" y="1106600"/>
            <a:ext cx="4094400" cy="3594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Feature Selection</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Method</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 sz="1500">
                <a:solidFill>
                  <a:schemeClr val="dk1"/>
                </a:solidFill>
                <a:latin typeface="Times New Roman"/>
                <a:ea typeface="Times New Roman"/>
                <a:cs typeface="Times New Roman"/>
                <a:sym typeface="Times New Roman"/>
              </a:rPr>
              <a:t>Cox Model</a:t>
            </a:r>
            <a:endParaRPr sz="1500">
              <a:solidFill>
                <a:schemeClr val="dk1"/>
              </a:solidFill>
              <a:latin typeface="Times New Roman"/>
              <a:ea typeface="Times New Roman"/>
              <a:cs typeface="Times New Roman"/>
              <a:sym typeface="Times New Roman"/>
            </a:endParaRPr>
          </a:p>
          <a:p>
            <a:pPr indent="-323850" lvl="2" marL="13716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Decision Tree</a:t>
            </a:r>
            <a:endParaRPr sz="1500">
              <a:solidFill>
                <a:schemeClr val="dk1"/>
              </a:solidFill>
              <a:latin typeface="Times New Roman"/>
              <a:ea typeface="Times New Roman"/>
              <a:cs typeface="Times New Roman"/>
              <a:sym typeface="Times New Roman"/>
            </a:endParaRPr>
          </a:p>
          <a:p>
            <a:pPr indent="-323850" lvl="2" marL="13716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Random Forest</a:t>
            </a:r>
            <a:endParaRPr sz="1500">
              <a:solidFill>
                <a:schemeClr val="dk1"/>
              </a:solidFill>
              <a:latin typeface="Times New Roman"/>
              <a:ea typeface="Times New Roman"/>
              <a:cs typeface="Times New Roman"/>
              <a:sym typeface="Times New Roman"/>
            </a:endParaRPr>
          </a:p>
          <a:p>
            <a:pPr indent="-323850" lvl="2" marL="1371600" rtl="0" algn="l">
              <a:lnSpc>
                <a:spcPct val="115000"/>
              </a:lnSpc>
              <a:spcBef>
                <a:spcPts val="0"/>
              </a:spcBef>
              <a:spcAft>
                <a:spcPts val="0"/>
              </a:spcAft>
              <a:buClr>
                <a:schemeClr val="dk1"/>
              </a:buClr>
              <a:buSzPts val="1500"/>
              <a:buFont typeface="Times New Roman"/>
              <a:buChar char="■"/>
            </a:pPr>
            <a:r>
              <a:rPr lang="en" sz="1500">
                <a:solidFill>
                  <a:srgbClr val="202124"/>
                </a:solidFill>
                <a:highlight>
                  <a:schemeClr val="lt1"/>
                </a:highlight>
                <a:latin typeface="Times New Roman"/>
                <a:ea typeface="Times New Roman"/>
                <a:cs typeface="Times New Roman"/>
                <a:sym typeface="Times New Roman"/>
              </a:rPr>
              <a:t>Principal Component Analysis</a:t>
            </a:r>
            <a:endParaRPr sz="1500">
              <a:solidFill>
                <a:srgbClr val="202124"/>
              </a:solidFill>
              <a:highlight>
                <a:schemeClr val="lt1"/>
              </a:highlight>
              <a:latin typeface="Times New Roman"/>
              <a:ea typeface="Times New Roman"/>
              <a:cs typeface="Times New Roman"/>
              <a:sym typeface="Times New Roman"/>
            </a:endParaRPr>
          </a:p>
          <a:p>
            <a:pPr indent="-323850" lvl="1" marL="914400" rtl="0" algn="l">
              <a:lnSpc>
                <a:spcPct val="115000"/>
              </a:lnSpc>
              <a:spcBef>
                <a:spcPts val="0"/>
              </a:spcBef>
              <a:spcAft>
                <a:spcPts val="0"/>
              </a:spcAft>
              <a:buClr>
                <a:srgbClr val="202124"/>
              </a:buClr>
              <a:buSzPts val="1500"/>
              <a:buFont typeface="Times New Roman"/>
              <a:buChar char="➢"/>
            </a:pPr>
            <a:r>
              <a:rPr lang="en" sz="1500">
                <a:solidFill>
                  <a:srgbClr val="202124"/>
                </a:solidFill>
                <a:highlight>
                  <a:schemeClr val="lt1"/>
                </a:highlight>
                <a:latin typeface="Times New Roman"/>
                <a:ea typeface="Times New Roman"/>
                <a:cs typeface="Times New Roman"/>
                <a:sym typeface="Times New Roman"/>
              </a:rPr>
              <a:t>Risk Factors</a:t>
            </a:r>
            <a:endParaRPr sz="1500">
              <a:solidFill>
                <a:srgbClr val="202124"/>
              </a:solidFill>
              <a:highlight>
                <a:schemeClr val="lt1"/>
              </a:highlight>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202124"/>
              </a:buClr>
              <a:buSzPts val="1800"/>
              <a:buFont typeface="Times New Roman"/>
              <a:buChar char="■"/>
            </a:pPr>
            <a:r>
              <a:rPr lang="en" sz="1500">
                <a:solidFill>
                  <a:schemeClr val="dk1"/>
                </a:solidFill>
                <a:latin typeface="Times New Roman"/>
                <a:ea typeface="Times New Roman"/>
                <a:cs typeface="Times New Roman"/>
                <a:sym typeface="Times New Roman"/>
              </a:rPr>
              <a:t>Ejection Fraction</a:t>
            </a:r>
            <a:endParaRPr sz="1800">
              <a:solidFill>
                <a:schemeClr val="dk1"/>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202124"/>
              </a:buClr>
              <a:buSzPts val="1800"/>
              <a:buFont typeface="Times New Roman"/>
              <a:buChar char="■"/>
            </a:pPr>
            <a:r>
              <a:rPr lang="en" sz="1500">
                <a:solidFill>
                  <a:schemeClr val="dk1"/>
                </a:solidFill>
                <a:latin typeface="Times New Roman"/>
                <a:ea typeface="Times New Roman"/>
                <a:cs typeface="Times New Roman"/>
                <a:sym typeface="Times New Roman"/>
              </a:rPr>
              <a:t>Serum Creatinine</a:t>
            </a:r>
            <a:endParaRPr sz="1500">
              <a:solidFill>
                <a:schemeClr val="dk1"/>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202124"/>
              </a:buClr>
              <a:buSzPts val="1800"/>
              <a:buFont typeface="Times New Roman"/>
              <a:buChar char="■"/>
            </a:pPr>
            <a:r>
              <a:rPr lang="en" sz="1500">
                <a:solidFill>
                  <a:schemeClr val="dk1"/>
                </a:solidFill>
                <a:latin typeface="Times New Roman"/>
                <a:ea typeface="Times New Roman"/>
                <a:cs typeface="Times New Roman"/>
                <a:sym typeface="Times New Roman"/>
              </a:rPr>
              <a:t>Platelets</a:t>
            </a:r>
            <a:endParaRPr sz="1500">
              <a:solidFill>
                <a:schemeClr val="dk1"/>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202124"/>
              </a:buClr>
              <a:buSzPts val="1800"/>
              <a:buFont typeface="Times New Roman"/>
              <a:buChar char="■"/>
            </a:pPr>
            <a:r>
              <a:rPr lang="en" sz="1500">
                <a:solidFill>
                  <a:schemeClr val="dk1"/>
                </a:solidFill>
                <a:latin typeface="Times New Roman"/>
                <a:ea typeface="Times New Roman"/>
                <a:cs typeface="Times New Roman"/>
                <a:sym typeface="Times New Roman"/>
              </a:rPr>
              <a:t>Age</a:t>
            </a:r>
            <a:endParaRPr sz="1800">
              <a:solidFill>
                <a:schemeClr val="dk1"/>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202124"/>
              </a:buClr>
              <a:buSzPts val="1800"/>
              <a:buFont typeface="Times New Roman"/>
              <a:buChar char="■"/>
            </a:pPr>
            <a:r>
              <a:rPr lang="en" sz="1500">
                <a:solidFill>
                  <a:schemeClr val="dk1"/>
                </a:solidFill>
                <a:latin typeface="Times New Roman"/>
                <a:ea typeface="Times New Roman"/>
                <a:cs typeface="Times New Roman"/>
                <a:sym typeface="Times New Roman"/>
              </a:rPr>
              <a:t>Time</a:t>
            </a:r>
            <a:endParaRPr sz="1500">
              <a:solidFill>
                <a:srgbClr val="202124"/>
              </a:solidFill>
              <a:highlight>
                <a:schemeClr val="lt1"/>
              </a:highlight>
              <a:latin typeface="Times New Roman"/>
              <a:ea typeface="Times New Roman"/>
              <a:cs typeface="Times New Roman"/>
              <a:sym typeface="Times New Roman"/>
            </a:endParaRPr>
          </a:p>
        </p:txBody>
      </p:sp>
      <p:sp>
        <p:nvSpPr>
          <p:cNvPr id="360" name="Google Shape;360;p33"/>
          <p:cNvSpPr txBox="1"/>
          <p:nvPr/>
        </p:nvSpPr>
        <p:spPr>
          <a:xfrm>
            <a:off x="5076000" y="1106600"/>
            <a:ext cx="3486000" cy="31863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Prediction of Patients’ Survival Rate</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Naive Bayes</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Logistic Regression</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Decision Tree </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Random Forest</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KNN</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Support Vector Machines</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Multi-layer Perceptron</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Kaplan-Meier Estimator</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367" name="Google Shape;367;p34"/>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368" name="Google Shape;368;p34"/>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9" name="Google Shape;369;p34"/>
          <p:cNvSpPr txBox="1"/>
          <p:nvPr/>
        </p:nvSpPr>
        <p:spPr>
          <a:xfrm>
            <a:off x="2472075" y="2535875"/>
            <a:ext cx="4130700" cy="985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i="0" lang="en" sz="2400" u="none" cap="none" strike="noStrike">
                <a:solidFill>
                  <a:srgbClr val="000000"/>
                </a:solidFill>
                <a:latin typeface="Times New Roman"/>
                <a:ea typeface="Times New Roman"/>
                <a:cs typeface="Times New Roman"/>
                <a:sym typeface="Times New Roman"/>
              </a:rPr>
              <a:t>Thank you!</a:t>
            </a:r>
            <a:endParaRPr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Times New Roman"/>
                <a:ea typeface="Times New Roman"/>
                <a:cs typeface="Times New Roman"/>
                <a:sym typeface="Times New Roman"/>
              </a:rPr>
              <a:t>Questions/suggestions/ideas?</a:t>
            </a:r>
            <a:endParaRPr i="0" sz="1400" u="none" cap="none" strike="noStrike">
              <a:solidFill>
                <a:srgbClr val="000000"/>
              </a:solidFill>
              <a:latin typeface="Times New Roman"/>
              <a:ea typeface="Times New Roman"/>
              <a:cs typeface="Times New Roman"/>
              <a:sym typeface="Times New Roman"/>
            </a:endParaRPr>
          </a:p>
        </p:txBody>
      </p:sp>
      <p:sp>
        <p:nvSpPr>
          <p:cNvPr id="370" name="Google Shape;370;p34"/>
          <p:cNvSpPr txBox="1"/>
          <p:nvPr>
            <p:ph type="ctrTitle"/>
          </p:nvPr>
        </p:nvSpPr>
        <p:spPr>
          <a:xfrm>
            <a:off x="5909850" y="96000"/>
            <a:ext cx="2072100" cy="735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Q&amp;A</a:t>
            </a:r>
            <a:endParaRPr b="1" sz="1400">
              <a:solidFill>
                <a:srgbClr val="FFFFFF"/>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5"/>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377" name="Google Shape;377;p35"/>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378" name="Google Shape;378;p35"/>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9" name="Google Shape;379;p35"/>
          <p:cNvSpPr txBox="1"/>
          <p:nvPr/>
        </p:nvSpPr>
        <p:spPr>
          <a:xfrm>
            <a:off x="1014500" y="1760175"/>
            <a:ext cx="6834000" cy="169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Times New Roman"/>
                <a:ea typeface="Times New Roman"/>
                <a:cs typeface="Times New Roman"/>
                <a:sym typeface="Times New Roman"/>
              </a:rPr>
              <a:t>Yiyi Tao:</a:t>
            </a:r>
            <a:r>
              <a:rPr lang="en">
                <a:latin typeface="Times New Roman"/>
                <a:ea typeface="Times New Roman"/>
                <a:cs typeface="Times New Roman"/>
                <a:sym typeface="Times New Roman"/>
              </a:rPr>
              <a:t>Statistic analysis, Cox Model, Kaplan Meier Estimator</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
                <a:latin typeface="Times New Roman"/>
                <a:ea typeface="Times New Roman"/>
                <a:cs typeface="Times New Roman"/>
                <a:sym typeface="Times New Roman"/>
              </a:rPr>
              <a:t>Shuyao Tan:</a:t>
            </a:r>
            <a:r>
              <a:rPr lang="en">
                <a:latin typeface="Times New Roman"/>
                <a:ea typeface="Times New Roman"/>
                <a:cs typeface="Times New Roman"/>
                <a:sym typeface="Times New Roman"/>
              </a:rPr>
              <a:t> PCA, SVM</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
                <a:latin typeface="Times New Roman"/>
                <a:ea typeface="Times New Roman"/>
                <a:cs typeface="Times New Roman"/>
                <a:sym typeface="Times New Roman"/>
              </a:rPr>
              <a:t>Guanyu Song: </a:t>
            </a:r>
            <a:r>
              <a:rPr lang="en">
                <a:latin typeface="Times New Roman"/>
                <a:ea typeface="Times New Roman"/>
                <a:cs typeface="Times New Roman"/>
                <a:sym typeface="Times New Roman"/>
              </a:rPr>
              <a:t>Decision Tree, Random Forest, KNN</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
                <a:latin typeface="Times New Roman"/>
                <a:ea typeface="Times New Roman"/>
                <a:cs typeface="Times New Roman"/>
                <a:sym typeface="Times New Roman"/>
              </a:rPr>
              <a:t>Zhan Si:</a:t>
            </a:r>
            <a:r>
              <a:rPr lang="en">
                <a:latin typeface="Times New Roman"/>
                <a:ea typeface="Times New Roman"/>
                <a:cs typeface="Times New Roman"/>
                <a:sym typeface="Times New Roman"/>
              </a:rPr>
              <a:t> Naive Bayes, MLP</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
                <a:latin typeface="Times New Roman"/>
                <a:ea typeface="Times New Roman"/>
                <a:cs typeface="Times New Roman"/>
                <a:sym typeface="Times New Roman"/>
              </a:rPr>
              <a:t>Lingzhu Shen: </a:t>
            </a:r>
            <a:r>
              <a:rPr lang="e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p:txBody>
      </p:sp>
      <p:sp>
        <p:nvSpPr>
          <p:cNvPr id="380" name="Google Shape;380;p35"/>
          <p:cNvSpPr txBox="1"/>
          <p:nvPr>
            <p:ph type="ctrTitle"/>
          </p:nvPr>
        </p:nvSpPr>
        <p:spPr>
          <a:xfrm>
            <a:off x="5909850" y="96000"/>
            <a:ext cx="2072100" cy="735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Contribution</a:t>
            </a:r>
            <a:endParaRPr b="1" sz="1400">
              <a:solidFill>
                <a:srgbClr val="FFFFFF"/>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113" name="Google Shape;113;p15"/>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114" name="Google Shape;114;p15"/>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 name="Google Shape;115;p15"/>
          <p:cNvSpPr txBox="1"/>
          <p:nvPr>
            <p:ph type="ctrTitle"/>
          </p:nvPr>
        </p:nvSpPr>
        <p:spPr>
          <a:xfrm>
            <a:off x="5097000" y="201263"/>
            <a:ext cx="2893200" cy="492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Description of data</a:t>
            </a:r>
            <a:endParaRPr b="1" sz="1400">
              <a:solidFill>
                <a:srgbClr val="FFFFFF"/>
              </a:solidFill>
              <a:latin typeface="Raleway"/>
              <a:ea typeface="Raleway"/>
              <a:cs typeface="Raleway"/>
              <a:sym typeface="Raleway"/>
            </a:endParaRPr>
          </a:p>
        </p:txBody>
      </p:sp>
      <p:sp>
        <p:nvSpPr>
          <p:cNvPr id="116" name="Google Shape;116;p15"/>
          <p:cNvSpPr txBox="1"/>
          <p:nvPr/>
        </p:nvSpPr>
        <p:spPr>
          <a:xfrm>
            <a:off x="792195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Yiyi Tao</a:t>
            </a:r>
            <a:endParaRPr b="0" i="0" sz="800" u="none" cap="none" strike="noStrike">
              <a:solidFill>
                <a:srgbClr val="000000"/>
              </a:solidFill>
              <a:latin typeface="Calibri"/>
              <a:ea typeface="Calibri"/>
              <a:cs typeface="Calibri"/>
              <a:sym typeface="Calibri"/>
            </a:endParaRPr>
          </a:p>
        </p:txBody>
      </p:sp>
      <p:sp>
        <p:nvSpPr>
          <p:cNvPr id="117" name="Google Shape;117;p15"/>
          <p:cNvSpPr txBox="1"/>
          <p:nvPr/>
        </p:nvSpPr>
        <p:spPr>
          <a:xfrm>
            <a:off x="497550" y="1177250"/>
            <a:ext cx="746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We conduct data analyze on Heart Failure Prediction Dataset</a:t>
            </a:r>
            <a:r>
              <a:rPr baseline="30000" lang="en" sz="1200">
                <a:latin typeface="Times New Roman"/>
                <a:ea typeface="Times New Roman"/>
                <a:cs typeface="Times New Roman"/>
                <a:sym typeface="Times New Roman"/>
              </a:rPr>
              <a:t>[1]</a:t>
            </a:r>
            <a:r>
              <a:rPr lang="en" sz="1200">
                <a:latin typeface="Times New Roman"/>
                <a:ea typeface="Times New Roman"/>
                <a:cs typeface="Times New Roman"/>
                <a:sym typeface="Times New Roman"/>
              </a:rPr>
              <a:t>. There are </a:t>
            </a:r>
            <a:r>
              <a:rPr lang="en" sz="1200">
                <a:solidFill>
                  <a:schemeClr val="dk1"/>
                </a:solidFill>
                <a:latin typeface="Times New Roman"/>
                <a:ea typeface="Times New Roman"/>
                <a:cs typeface="Times New Roman"/>
                <a:sym typeface="Times New Roman"/>
              </a:rPr>
              <a:t> 240 entries and </a:t>
            </a:r>
            <a:r>
              <a:rPr lang="en" sz="1200">
                <a:latin typeface="Times New Roman"/>
                <a:ea typeface="Times New Roman"/>
                <a:cs typeface="Times New Roman"/>
                <a:sym typeface="Times New Roman"/>
              </a:rPr>
              <a:t>12 features on this dataset</a:t>
            </a:r>
            <a:endParaRPr sz="1200">
              <a:latin typeface="Times New Roman"/>
              <a:ea typeface="Times New Roman"/>
              <a:cs typeface="Times New Roman"/>
              <a:sym typeface="Times New Roman"/>
            </a:endParaRPr>
          </a:p>
        </p:txBody>
      </p:sp>
      <p:pic>
        <p:nvPicPr>
          <p:cNvPr id="118" name="Google Shape;118;p15"/>
          <p:cNvPicPr preferRelativeResize="0"/>
          <p:nvPr/>
        </p:nvPicPr>
        <p:blipFill>
          <a:blip r:embed="rId4">
            <a:alphaModFix/>
          </a:blip>
          <a:stretch>
            <a:fillRect/>
          </a:stretch>
        </p:blipFill>
        <p:spPr>
          <a:xfrm>
            <a:off x="467732" y="1628526"/>
            <a:ext cx="7924204" cy="1574675"/>
          </a:xfrm>
          <a:prstGeom prst="rect">
            <a:avLst/>
          </a:prstGeom>
          <a:noFill/>
          <a:ln>
            <a:noFill/>
          </a:ln>
        </p:spPr>
      </p:pic>
      <p:pic>
        <p:nvPicPr>
          <p:cNvPr id="119" name="Google Shape;119;p15"/>
          <p:cNvPicPr preferRelativeResize="0"/>
          <p:nvPr/>
        </p:nvPicPr>
        <p:blipFill>
          <a:blip r:embed="rId5">
            <a:alphaModFix/>
          </a:blip>
          <a:stretch>
            <a:fillRect/>
          </a:stretch>
        </p:blipFill>
        <p:spPr>
          <a:xfrm>
            <a:off x="2676850" y="3421175"/>
            <a:ext cx="3590074" cy="1232175"/>
          </a:xfrm>
          <a:prstGeom prst="rect">
            <a:avLst/>
          </a:prstGeom>
          <a:noFill/>
          <a:ln>
            <a:noFill/>
          </a:ln>
        </p:spPr>
      </p:pic>
      <p:sp>
        <p:nvSpPr>
          <p:cNvPr id="120" name="Google Shape;120;p15"/>
          <p:cNvSpPr txBox="1"/>
          <p:nvPr/>
        </p:nvSpPr>
        <p:spPr>
          <a:xfrm>
            <a:off x="350375" y="4835700"/>
            <a:ext cx="537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[1] https://www.kaggle.com/andrewmvd/heart-failure-clinical-data</a:t>
            </a:r>
            <a:endParaRPr sz="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127" name="Google Shape;127;p16"/>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128" name="Google Shape;128;p16"/>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9" name="Google Shape;129;p16"/>
          <p:cNvSpPr txBox="1"/>
          <p:nvPr>
            <p:ph type="ctrTitle"/>
          </p:nvPr>
        </p:nvSpPr>
        <p:spPr>
          <a:xfrm>
            <a:off x="5033900" y="87600"/>
            <a:ext cx="3518100" cy="75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Methods</a:t>
            </a:r>
            <a:endParaRPr b="1" sz="2300">
              <a:solidFill>
                <a:srgbClr val="FFFFFF"/>
              </a:solidFill>
              <a:latin typeface="Raleway"/>
              <a:ea typeface="Raleway"/>
              <a:cs typeface="Raleway"/>
              <a:sym typeface="Raleway"/>
            </a:endParaRPr>
          </a:p>
        </p:txBody>
      </p:sp>
      <p:sp>
        <p:nvSpPr>
          <p:cNvPr id="130" name="Google Shape;130;p16"/>
          <p:cNvSpPr txBox="1"/>
          <p:nvPr/>
        </p:nvSpPr>
        <p:spPr>
          <a:xfrm>
            <a:off x="792180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G</a:t>
            </a:r>
            <a:r>
              <a:rPr lang="en" sz="800">
                <a:latin typeface="Calibri"/>
                <a:ea typeface="Calibri"/>
                <a:cs typeface="Calibri"/>
                <a:sym typeface="Calibri"/>
              </a:rPr>
              <a:t>uanyu Song</a:t>
            </a:r>
            <a:r>
              <a:rPr b="0" i="0" lang="en" sz="800" u="none" cap="none" strike="noStrike">
                <a:solidFill>
                  <a:srgbClr val="000000"/>
                </a:solidFill>
                <a:latin typeface="Calibri"/>
                <a:ea typeface="Calibri"/>
                <a:cs typeface="Calibri"/>
                <a:sym typeface="Calibri"/>
              </a:rPr>
              <a:t> </a:t>
            </a:r>
            <a:endParaRPr b="0" i="0" sz="800" u="none" cap="none" strike="noStrike">
              <a:solidFill>
                <a:srgbClr val="000000"/>
              </a:solidFill>
              <a:latin typeface="Calibri"/>
              <a:ea typeface="Calibri"/>
              <a:cs typeface="Calibri"/>
              <a:sym typeface="Calibri"/>
            </a:endParaRPr>
          </a:p>
        </p:txBody>
      </p:sp>
      <p:sp>
        <p:nvSpPr>
          <p:cNvPr id="131" name="Google Shape;131;p16"/>
          <p:cNvSpPr txBox="1"/>
          <p:nvPr/>
        </p:nvSpPr>
        <p:spPr>
          <a:xfrm>
            <a:off x="797125" y="1223725"/>
            <a:ext cx="58728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Statistical Features</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Feature Selection</a:t>
            </a:r>
            <a:endParaRPr>
              <a:solidFill>
                <a:schemeClr val="dk1"/>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Decision Tree</a:t>
            </a:r>
            <a:endParaRPr>
              <a:solidFill>
                <a:schemeClr val="dk1"/>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1"/>
              </a:buClr>
              <a:buSzPts val="1400"/>
              <a:buFont typeface="Calibri"/>
              <a:buChar char="➢"/>
            </a:pPr>
            <a:r>
              <a:rPr lang="en">
                <a:solidFill>
                  <a:schemeClr val="dk1"/>
                </a:solidFill>
                <a:latin typeface="Times New Roman"/>
                <a:ea typeface="Times New Roman"/>
                <a:cs typeface="Times New Roman"/>
                <a:sym typeface="Times New Roman"/>
              </a:rPr>
              <a:t>Random Forest</a:t>
            </a:r>
            <a:endParaRPr>
              <a:solidFill>
                <a:srgbClr val="202124"/>
              </a:solidFill>
              <a:highlight>
                <a:srgbClr val="FFFFFF"/>
              </a:highlight>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202124"/>
              </a:buClr>
              <a:buSzPts val="1400"/>
              <a:buFont typeface="Times New Roman"/>
              <a:buChar char="➢"/>
            </a:pPr>
            <a:r>
              <a:rPr lang="en">
                <a:solidFill>
                  <a:srgbClr val="202124"/>
                </a:solidFill>
                <a:highlight>
                  <a:srgbClr val="FFFFFF"/>
                </a:highlight>
                <a:latin typeface="Times New Roman"/>
                <a:ea typeface="Times New Roman"/>
                <a:cs typeface="Times New Roman"/>
                <a:sym typeface="Times New Roman"/>
              </a:rPr>
              <a:t>Principal Component Analysis</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Cox Model</a:t>
            </a:r>
            <a:endParaRPr>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a:solidFill>
                  <a:schemeClr val="dk1"/>
                </a:solidFill>
                <a:latin typeface="Times New Roman"/>
                <a:ea typeface="Times New Roman"/>
                <a:cs typeface="Times New Roman"/>
                <a:sym typeface="Times New Roman"/>
              </a:rPr>
              <a:t>Prediction of patients’ Survival Rate</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Kaplan-Meier Estimator</a:t>
            </a:r>
            <a:endParaRPr>
              <a:solidFill>
                <a:schemeClr val="dk1"/>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Logistic Regression</a:t>
            </a:r>
            <a:endParaRPr>
              <a:solidFill>
                <a:schemeClr val="dk1"/>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Decision Tree / Random Forest</a:t>
            </a:r>
            <a:endParaRPr>
              <a:solidFill>
                <a:schemeClr val="dk1"/>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KNN</a:t>
            </a:r>
            <a:endParaRPr>
              <a:solidFill>
                <a:schemeClr val="dk1"/>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Support Vector Machines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Naive Bayes</a:t>
            </a:r>
            <a:endParaRPr>
              <a:solidFill>
                <a:schemeClr val="dk1"/>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Multi-layer Perceptron</a:t>
            </a:r>
            <a:endParaRPr>
              <a:solidFill>
                <a:schemeClr val="dk1"/>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138" name="Google Shape;138;p17"/>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139" name="Google Shape;139;p17"/>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0" name="Google Shape;140;p17"/>
          <p:cNvSpPr txBox="1"/>
          <p:nvPr>
            <p:ph type="ctrTitle"/>
          </p:nvPr>
        </p:nvSpPr>
        <p:spPr>
          <a:xfrm>
            <a:off x="5033900" y="87600"/>
            <a:ext cx="3518100" cy="751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Random Forest</a:t>
            </a:r>
            <a:endParaRPr b="1" sz="2300">
              <a:solidFill>
                <a:srgbClr val="FFFFFF"/>
              </a:solidFill>
              <a:latin typeface="Raleway"/>
              <a:ea typeface="Raleway"/>
              <a:cs typeface="Raleway"/>
              <a:sym typeface="Raleway"/>
            </a:endParaRPr>
          </a:p>
        </p:txBody>
      </p:sp>
      <p:sp>
        <p:nvSpPr>
          <p:cNvPr id="141" name="Google Shape;141;p17"/>
          <p:cNvSpPr txBox="1"/>
          <p:nvPr/>
        </p:nvSpPr>
        <p:spPr>
          <a:xfrm>
            <a:off x="7921950" y="4777550"/>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a:t>
            </a:r>
            <a:r>
              <a:rPr lang="en" sz="800">
                <a:latin typeface="Calibri"/>
                <a:ea typeface="Calibri"/>
                <a:cs typeface="Calibri"/>
                <a:sym typeface="Calibri"/>
              </a:rPr>
              <a:t>Guanyu Song</a:t>
            </a:r>
            <a:endParaRPr b="0" i="0" sz="800" u="none" cap="none" strike="noStrike">
              <a:solidFill>
                <a:srgbClr val="000000"/>
              </a:solidFill>
              <a:latin typeface="Calibri"/>
              <a:ea typeface="Calibri"/>
              <a:cs typeface="Calibri"/>
              <a:sym typeface="Calibri"/>
            </a:endParaRPr>
          </a:p>
        </p:txBody>
      </p:sp>
      <p:sp>
        <p:nvSpPr>
          <p:cNvPr id="142" name="Google Shape;142;p17"/>
          <p:cNvSpPr txBox="1"/>
          <p:nvPr/>
        </p:nvSpPr>
        <p:spPr>
          <a:xfrm>
            <a:off x="293650" y="1210225"/>
            <a:ext cx="79026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Times New Roman"/>
                <a:ea typeface="Times New Roman"/>
                <a:cs typeface="Times New Roman"/>
                <a:sym typeface="Times New Roman"/>
              </a:rPr>
              <a:t>Feature importances predicted by decision tree method and random forest method:</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p:txBody>
      </p:sp>
      <p:pic>
        <p:nvPicPr>
          <p:cNvPr id="143" name="Google Shape;143;p17"/>
          <p:cNvPicPr preferRelativeResize="0"/>
          <p:nvPr/>
        </p:nvPicPr>
        <p:blipFill>
          <a:blip r:embed="rId4">
            <a:alphaModFix/>
          </a:blip>
          <a:stretch>
            <a:fillRect/>
          </a:stretch>
        </p:blipFill>
        <p:spPr>
          <a:xfrm>
            <a:off x="120663" y="1979900"/>
            <a:ext cx="3365325" cy="2094600"/>
          </a:xfrm>
          <a:prstGeom prst="rect">
            <a:avLst/>
          </a:prstGeom>
          <a:noFill/>
          <a:ln>
            <a:noFill/>
          </a:ln>
        </p:spPr>
      </p:pic>
      <p:pic>
        <p:nvPicPr>
          <p:cNvPr id="144" name="Google Shape;144;p17"/>
          <p:cNvPicPr preferRelativeResize="0"/>
          <p:nvPr/>
        </p:nvPicPr>
        <p:blipFill>
          <a:blip r:embed="rId5">
            <a:alphaModFix/>
          </a:blip>
          <a:stretch>
            <a:fillRect/>
          </a:stretch>
        </p:blipFill>
        <p:spPr>
          <a:xfrm>
            <a:off x="3091175" y="2014206"/>
            <a:ext cx="2854899" cy="2096332"/>
          </a:xfrm>
          <a:prstGeom prst="rect">
            <a:avLst/>
          </a:prstGeom>
          <a:noFill/>
          <a:ln>
            <a:noFill/>
          </a:ln>
        </p:spPr>
      </p:pic>
      <p:pic>
        <p:nvPicPr>
          <p:cNvPr id="145" name="Google Shape;145;p17"/>
          <p:cNvPicPr preferRelativeResize="0"/>
          <p:nvPr/>
        </p:nvPicPr>
        <p:blipFill>
          <a:blip r:embed="rId6">
            <a:alphaModFix/>
          </a:blip>
          <a:stretch>
            <a:fillRect/>
          </a:stretch>
        </p:blipFill>
        <p:spPr>
          <a:xfrm>
            <a:off x="6118200" y="2058800"/>
            <a:ext cx="2854900" cy="193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152" name="Google Shape;152;p18"/>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153" name="Google Shape;153;p18"/>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4" name="Google Shape;154;p18"/>
          <p:cNvSpPr txBox="1"/>
          <p:nvPr>
            <p:ph type="ctrTitle"/>
          </p:nvPr>
        </p:nvSpPr>
        <p:spPr>
          <a:xfrm>
            <a:off x="4669638" y="96000"/>
            <a:ext cx="3711600" cy="735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Principal Component Analysis (PCA)</a:t>
            </a:r>
            <a:endParaRPr b="1" sz="1400">
              <a:solidFill>
                <a:srgbClr val="FFFFFF"/>
              </a:solidFill>
              <a:latin typeface="Raleway"/>
              <a:ea typeface="Raleway"/>
              <a:cs typeface="Raleway"/>
              <a:sym typeface="Raleway"/>
            </a:endParaRPr>
          </a:p>
        </p:txBody>
      </p:sp>
      <p:sp>
        <p:nvSpPr>
          <p:cNvPr id="155" name="Google Shape;155;p18"/>
          <p:cNvSpPr txBox="1"/>
          <p:nvPr/>
        </p:nvSpPr>
        <p:spPr>
          <a:xfrm>
            <a:off x="8035800" y="4835700"/>
            <a:ext cx="1108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i="0" lang="en" sz="800" u="none" cap="none" strike="noStrike">
                <a:solidFill>
                  <a:srgbClr val="000000"/>
                </a:solidFill>
                <a:latin typeface="Times New Roman"/>
                <a:ea typeface="Times New Roman"/>
                <a:cs typeface="Times New Roman"/>
                <a:sym typeface="Times New Roman"/>
              </a:rPr>
              <a:t>Speaker: </a:t>
            </a:r>
            <a:r>
              <a:rPr lang="en" sz="800">
                <a:latin typeface="Times New Roman"/>
                <a:ea typeface="Times New Roman"/>
                <a:cs typeface="Times New Roman"/>
                <a:sym typeface="Times New Roman"/>
              </a:rPr>
              <a:t>Shuyao Tan</a:t>
            </a:r>
            <a:endParaRPr i="0" sz="800" u="none" cap="none" strike="noStrike">
              <a:solidFill>
                <a:srgbClr val="000000"/>
              </a:solidFill>
              <a:latin typeface="Times New Roman"/>
              <a:ea typeface="Times New Roman"/>
              <a:cs typeface="Times New Roman"/>
              <a:sym typeface="Times New Roman"/>
            </a:endParaRPr>
          </a:p>
        </p:txBody>
      </p:sp>
      <p:pic>
        <p:nvPicPr>
          <p:cNvPr id="156" name="Google Shape;156;p18"/>
          <p:cNvPicPr preferRelativeResize="0"/>
          <p:nvPr/>
        </p:nvPicPr>
        <p:blipFill>
          <a:blip r:embed="rId4">
            <a:alphaModFix/>
          </a:blip>
          <a:stretch>
            <a:fillRect/>
          </a:stretch>
        </p:blipFill>
        <p:spPr>
          <a:xfrm>
            <a:off x="2027450" y="993000"/>
            <a:ext cx="5089100" cy="377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163" name="Google Shape;163;p19"/>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164" name="Google Shape;164;p19"/>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5" name="Google Shape;165;p19"/>
          <p:cNvSpPr txBox="1"/>
          <p:nvPr>
            <p:ph type="ctrTitle"/>
          </p:nvPr>
        </p:nvSpPr>
        <p:spPr>
          <a:xfrm>
            <a:off x="4669638" y="96000"/>
            <a:ext cx="3711600" cy="735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Principal Component Analysis (PCA)</a:t>
            </a:r>
            <a:endParaRPr b="1" sz="1400">
              <a:solidFill>
                <a:srgbClr val="FFFFFF"/>
              </a:solidFill>
              <a:latin typeface="Raleway"/>
              <a:ea typeface="Raleway"/>
              <a:cs typeface="Raleway"/>
              <a:sym typeface="Raleway"/>
            </a:endParaRPr>
          </a:p>
        </p:txBody>
      </p:sp>
      <p:sp>
        <p:nvSpPr>
          <p:cNvPr id="166" name="Google Shape;166;p19"/>
          <p:cNvSpPr txBox="1"/>
          <p:nvPr/>
        </p:nvSpPr>
        <p:spPr>
          <a:xfrm>
            <a:off x="8390225" y="4770875"/>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Yiyi Tao</a:t>
            </a:r>
            <a:endParaRPr b="0" i="0" sz="800" u="none" cap="none" strike="noStrike">
              <a:solidFill>
                <a:srgbClr val="000000"/>
              </a:solidFill>
              <a:latin typeface="Calibri"/>
              <a:ea typeface="Calibri"/>
              <a:cs typeface="Calibri"/>
              <a:sym typeface="Calibri"/>
            </a:endParaRPr>
          </a:p>
        </p:txBody>
      </p:sp>
      <p:pic>
        <p:nvPicPr>
          <p:cNvPr id="167" name="Google Shape;167;p19"/>
          <p:cNvPicPr preferRelativeResize="0"/>
          <p:nvPr/>
        </p:nvPicPr>
        <p:blipFill>
          <a:blip r:embed="rId4">
            <a:alphaModFix/>
          </a:blip>
          <a:stretch>
            <a:fillRect/>
          </a:stretch>
        </p:blipFill>
        <p:spPr>
          <a:xfrm>
            <a:off x="5490275" y="2520587"/>
            <a:ext cx="3653724" cy="2622925"/>
          </a:xfrm>
          <a:prstGeom prst="rect">
            <a:avLst/>
          </a:prstGeom>
          <a:noFill/>
          <a:ln>
            <a:noFill/>
          </a:ln>
        </p:spPr>
      </p:pic>
      <p:pic>
        <p:nvPicPr>
          <p:cNvPr id="168" name="Google Shape;168;p19"/>
          <p:cNvPicPr preferRelativeResize="0"/>
          <p:nvPr/>
        </p:nvPicPr>
        <p:blipFill>
          <a:blip r:embed="rId5">
            <a:alphaModFix/>
          </a:blip>
          <a:stretch>
            <a:fillRect/>
          </a:stretch>
        </p:blipFill>
        <p:spPr>
          <a:xfrm>
            <a:off x="0" y="2723150"/>
            <a:ext cx="3291175" cy="2420362"/>
          </a:xfrm>
          <a:prstGeom prst="rect">
            <a:avLst/>
          </a:prstGeom>
          <a:noFill/>
          <a:ln>
            <a:noFill/>
          </a:ln>
        </p:spPr>
      </p:pic>
      <p:pic>
        <p:nvPicPr>
          <p:cNvPr id="169" name="Google Shape;169;p19"/>
          <p:cNvPicPr preferRelativeResize="0"/>
          <p:nvPr/>
        </p:nvPicPr>
        <p:blipFill>
          <a:blip r:embed="rId6">
            <a:alphaModFix/>
          </a:blip>
          <a:stretch>
            <a:fillRect/>
          </a:stretch>
        </p:blipFill>
        <p:spPr>
          <a:xfrm>
            <a:off x="2651500" y="927088"/>
            <a:ext cx="3291175" cy="2420376"/>
          </a:xfrm>
          <a:prstGeom prst="rect">
            <a:avLst/>
          </a:prstGeom>
          <a:noFill/>
          <a:ln>
            <a:noFill/>
          </a:ln>
        </p:spPr>
      </p:pic>
      <p:sp>
        <p:nvSpPr>
          <p:cNvPr id="170" name="Google Shape;170;p19"/>
          <p:cNvSpPr txBox="1"/>
          <p:nvPr/>
        </p:nvSpPr>
        <p:spPr>
          <a:xfrm>
            <a:off x="0" y="1036375"/>
            <a:ext cx="122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Speaker: Shuyao Tan</a:t>
            </a:r>
            <a:endParaRPr sz="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177" name="Google Shape;177;p20"/>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178" name="Google Shape;178;p20"/>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9" name="Google Shape;179;p20"/>
          <p:cNvSpPr txBox="1"/>
          <p:nvPr>
            <p:ph type="ctrTitle"/>
          </p:nvPr>
        </p:nvSpPr>
        <p:spPr>
          <a:xfrm>
            <a:off x="4669638" y="96000"/>
            <a:ext cx="3711600" cy="735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Principal Component Analysis (PCA)</a:t>
            </a:r>
            <a:endParaRPr b="1" sz="1400">
              <a:solidFill>
                <a:srgbClr val="FFFFFF"/>
              </a:solidFill>
              <a:latin typeface="Raleway"/>
              <a:ea typeface="Raleway"/>
              <a:cs typeface="Raleway"/>
              <a:sym typeface="Raleway"/>
            </a:endParaRPr>
          </a:p>
        </p:txBody>
      </p:sp>
      <p:sp>
        <p:nvSpPr>
          <p:cNvPr id="180" name="Google Shape;180;p20"/>
          <p:cNvSpPr txBox="1"/>
          <p:nvPr/>
        </p:nvSpPr>
        <p:spPr>
          <a:xfrm>
            <a:off x="0" y="4797300"/>
            <a:ext cx="122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800"/>
              <a:buFont typeface="Arial"/>
              <a:buNone/>
            </a:pPr>
            <a:r>
              <a:rPr lang="en" sz="800">
                <a:solidFill>
                  <a:schemeClr val="dk1"/>
                </a:solidFill>
                <a:latin typeface="Times New Roman"/>
                <a:ea typeface="Times New Roman"/>
                <a:cs typeface="Times New Roman"/>
                <a:sym typeface="Times New Roman"/>
              </a:rPr>
              <a:t>Speaker: Shuyao Tan</a:t>
            </a:r>
            <a:endParaRPr sz="800">
              <a:latin typeface="Times New Roman"/>
              <a:ea typeface="Times New Roman"/>
              <a:cs typeface="Times New Roman"/>
              <a:sym typeface="Times New Roman"/>
            </a:endParaRPr>
          </a:p>
        </p:txBody>
      </p:sp>
      <p:sp>
        <p:nvSpPr>
          <p:cNvPr id="181" name="Google Shape;181;p20"/>
          <p:cNvSpPr txBox="1"/>
          <p:nvPr/>
        </p:nvSpPr>
        <p:spPr>
          <a:xfrm>
            <a:off x="0" y="1753100"/>
            <a:ext cx="4763100" cy="24012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darker the square, the more important the feature</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a:t>
            </a:r>
            <a:r>
              <a:rPr lang="en" sz="1600">
                <a:solidFill>
                  <a:schemeClr val="dk1"/>
                </a:solidFill>
                <a:latin typeface="Times New Roman"/>
                <a:ea typeface="Times New Roman"/>
                <a:cs typeface="Times New Roman"/>
                <a:sym typeface="Times New Roman"/>
              </a:rPr>
              <a:t>he most important features for the first 6 components are </a:t>
            </a:r>
            <a:r>
              <a:rPr i="1" lang="en" sz="1600">
                <a:solidFill>
                  <a:schemeClr val="dk1"/>
                </a:solidFill>
                <a:latin typeface="Times New Roman"/>
                <a:ea typeface="Times New Roman"/>
                <a:cs typeface="Times New Roman"/>
                <a:sym typeface="Times New Roman"/>
              </a:rPr>
              <a:t>anaemia, diabetes, high blood pressure, sex, ejection fraction</a:t>
            </a:r>
            <a:endParaRPr i="1" sz="1600">
              <a:latin typeface="Times New Roman"/>
              <a:ea typeface="Times New Roman"/>
              <a:cs typeface="Times New Roman"/>
              <a:sym typeface="Times New Roman"/>
            </a:endParaRPr>
          </a:p>
        </p:txBody>
      </p:sp>
      <p:pic>
        <p:nvPicPr>
          <p:cNvPr id="182" name="Google Shape;182;p20"/>
          <p:cNvPicPr preferRelativeResize="0"/>
          <p:nvPr/>
        </p:nvPicPr>
        <p:blipFill>
          <a:blip r:embed="rId4">
            <a:alphaModFix/>
          </a:blip>
          <a:stretch>
            <a:fillRect/>
          </a:stretch>
        </p:blipFill>
        <p:spPr>
          <a:xfrm>
            <a:off x="4763100" y="959500"/>
            <a:ext cx="3711599" cy="41839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p:nvPr/>
        </p:nvSpPr>
        <p:spPr>
          <a:xfrm>
            <a:off x="0" y="1"/>
            <a:ext cx="3486000" cy="927000"/>
          </a:xfrm>
          <a:prstGeom prst="rect">
            <a:avLst/>
          </a:prstGeom>
          <a:solidFill>
            <a:srgbClr val="1E3E4A"/>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whiting.large.horizontal.white.eps" id="189" name="Google Shape;189;p21"/>
          <p:cNvPicPr preferRelativeResize="0"/>
          <p:nvPr/>
        </p:nvPicPr>
        <p:blipFill rotWithShape="1">
          <a:blip r:embed="rId3">
            <a:alphaModFix/>
          </a:blip>
          <a:srcRect b="0" l="0" r="0" t="0"/>
          <a:stretch/>
        </p:blipFill>
        <p:spPr>
          <a:xfrm>
            <a:off x="1186034" y="-31987"/>
            <a:ext cx="2240365" cy="959086"/>
          </a:xfrm>
          <a:prstGeom prst="rect">
            <a:avLst/>
          </a:prstGeom>
          <a:noFill/>
          <a:ln>
            <a:noFill/>
          </a:ln>
        </p:spPr>
      </p:pic>
      <p:sp>
        <p:nvSpPr>
          <p:cNvPr id="190" name="Google Shape;190;p21"/>
          <p:cNvSpPr/>
          <p:nvPr/>
        </p:nvSpPr>
        <p:spPr>
          <a:xfrm>
            <a:off x="3486150" y="1"/>
            <a:ext cx="5658000" cy="927000"/>
          </a:xfrm>
          <a:prstGeom prst="rect">
            <a:avLst/>
          </a:prstGeom>
          <a:solidFill>
            <a:srgbClr val="89795E"/>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1" name="Google Shape;191;p21"/>
          <p:cNvSpPr txBox="1"/>
          <p:nvPr>
            <p:ph type="ctrTitle"/>
          </p:nvPr>
        </p:nvSpPr>
        <p:spPr>
          <a:xfrm>
            <a:off x="4730050" y="149363"/>
            <a:ext cx="3651000" cy="596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Font typeface="Arial"/>
              <a:buNone/>
            </a:pPr>
            <a:r>
              <a:rPr b="1" lang="en" sz="2300">
                <a:solidFill>
                  <a:srgbClr val="FFFFFF"/>
                </a:solidFill>
                <a:latin typeface="Raleway"/>
                <a:ea typeface="Raleway"/>
                <a:cs typeface="Raleway"/>
                <a:sym typeface="Raleway"/>
              </a:rPr>
              <a:t>Results</a:t>
            </a:r>
            <a:r>
              <a:rPr b="1" lang="en" sz="2300">
                <a:solidFill>
                  <a:srgbClr val="FFFFFF"/>
                </a:solidFill>
                <a:latin typeface="Raleway"/>
                <a:ea typeface="Raleway"/>
                <a:cs typeface="Raleway"/>
                <a:sym typeface="Raleway"/>
              </a:rPr>
              <a:t>—</a:t>
            </a:r>
            <a:r>
              <a:rPr b="1" lang="en" sz="2300">
                <a:solidFill>
                  <a:schemeClr val="lt1"/>
                </a:solidFill>
                <a:latin typeface="Raleway"/>
                <a:ea typeface="Raleway"/>
                <a:cs typeface="Raleway"/>
                <a:sym typeface="Raleway"/>
              </a:rPr>
              <a:t>Cox Model</a:t>
            </a:r>
            <a:endParaRPr b="1" sz="1400">
              <a:solidFill>
                <a:srgbClr val="FFFFFF"/>
              </a:solidFill>
              <a:latin typeface="Raleway"/>
              <a:ea typeface="Raleway"/>
              <a:cs typeface="Raleway"/>
              <a:sym typeface="Raleway"/>
            </a:endParaRPr>
          </a:p>
        </p:txBody>
      </p:sp>
      <p:sp>
        <p:nvSpPr>
          <p:cNvPr id="192" name="Google Shape;192;p21"/>
          <p:cNvSpPr txBox="1"/>
          <p:nvPr/>
        </p:nvSpPr>
        <p:spPr>
          <a:xfrm>
            <a:off x="7921950" y="4805575"/>
            <a:ext cx="1222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alibri"/>
                <a:ea typeface="Calibri"/>
                <a:cs typeface="Calibri"/>
                <a:sym typeface="Calibri"/>
              </a:rPr>
              <a:t>Speaker: Yiyi Tao</a:t>
            </a:r>
            <a:endParaRPr b="0" i="0" sz="800" u="none" cap="none" strike="noStrike">
              <a:solidFill>
                <a:srgbClr val="000000"/>
              </a:solidFill>
              <a:latin typeface="Calibri"/>
              <a:ea typeface="Calibri"/>
              <a:cs typeface="Calibri"/>
              <a:sym typeface="Calibri"/>
            </a:endParaRPr>
          </a:p>
        </p:txBody>
      </p:sp>
      <p:pic>
        <p:nvPicPr>
          <p:cNvPr id="193" name="Google Shape;193;p21"/>
          <p:cNvPicPr preferRelativeResize="0"/>
          <p:nvPr/>
        </p:nvPicPr>
        <p:blipFill>
          <a:blip r:embed="rId4">
            <a:alphaModFix/>
          </a:blip>
          <a:stretch>
            <a:fillRect/>
          </a:stretch>
        </p:blipFill>
        <p:spPr>
          <a:xfrm>
            <a:off x="4249938" y="1783262"/>
            <a:ext cx="4543425" cy="2419350"/>
          </a:xfrm>
          <a:prstGeom prst="rect">
            <a:avLst/>
          </a:prstGeom>
          <a:noFill/>
          <a:ln>
            <a:noFill/>
          </a:ln>
        </p:spPr>
      </p:pic>
      <p:sp>
        <p:nvSpPr>
          <p:cNvPr id="194" name="Google Shape;194;p21"/>
          <p:cNvSpPr txBox="1"/>
          <p:nvPr/>
        </p:nvSpPr>
        <p:spPr>
          <a:xfrm>
            <a:off x="427450" y="1748300"/>
            <a:ext cx="18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5" name="Google Shape;195;p21"/>
          <p:cNvSpPr txBox="1"/>
          <p:nvPr/>
        </p:nvSpPr>
        <p:spPr>
          <a:xfrm>
            <a:off x="168150" y="1881450"/>
            <a:ext cx="11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Purpose:</a:t>
            </a:r>
            <a:endParaRPr b="1">
              <a:latin typeface="Calibri"/>
              <a:ea typeface="Calibri"/>
              <a:cs typeface="Calibri"/>
              <a:sym typeface="Calibri"/>
            </a:endParaRPr>
          </a:p>
        </p:txBody>
      </p:sp>
      <p:sp>
        <p:nvSpPr>
          <p:cNvPr id="196" name="Google Shape;196;p21"/>
          <p:cNvSpPr txBox="1"/>
          <p:nvPr/>
        </p:nvSpPr>
        <p:spPr>
          <a:xfrm>
            <a:off x="168150" y="2281650"/>
            <a:ext cx="386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Exploring the relationship between the survival of a patient and several explanatory variables</a:t>
            </a:r>
            <a:endParaRPr sz="1200">
              <a:latin typeface="Calibri"/>
              <a:ea typeface="Calibri"/>
              <a:cs typeface="Calibri"/>
              <a:sym typeface="Calibri"/>
            </a:endParaRPr>
          </a:p>
        </p:txBody>
      </p:sp>
      <p:sp>
        <p:nvSpPr>
          <p:cNvPr id="197" name="Google Shape;197;p21"/>
          <p:cNvSpPr txBox="1"/>
          <p:nvPr/>
        </p:nvSpPr>
        <p:spPr>
          <a:xfrm>
            <a:off x="146950" y="2968900"/>
            <a:ext cx="20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Hazard function:</a:t>
            </a:r>
            <a:endParaRPr b="1">
              <a:latin typeface="Calibri"/>
              <a:ea typeface="Calibri"/>
              <a:cs typeface="Calibri"/>
              <a:sym typeface="Calibri"/>
            </a:endParaRPr>
          </a:p>
        </p:txBody>
      </p:sp>
      <p:pic>
        <p:nvPicPr>
          <p:cNvPr id="198" name="Google Shape;198;p21"/>
          <p:cNvPicPr preferRelativeResize="0"/>
          <p:nvPr/>
        </p:nvPicPr>
        <p:blipFill>
          <a:blip r:embed="rId5">
            <a:alphaModFix/>
          </a:blip>
          <a:stretch>
            <a:fillRect/>
          </a:stretch>
        </p:blipFill>
        <p:spPr>
          <a:xfrm>
            <a:off x="413375" y="3467200"/>
            <a:ext cx="2697950" cy="35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