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258" r:id="rId5"/>
    <p:sldId id="292" r:id="rId6"/>
    <p:sldId id="295" r:id="rId7"/>
    <p:sldId id="296" r:id="rId8"/>
    <p:sldId id="297" r:id="rId9"/>
    <p:sldId id="268" r:id="rId10"/>
    <p:sldId id="294" r:id="rId11"/>
    <p:sldId id="267" r:id="rId12"/>
    <p:sldId id="293" r:id="rId13"/>
  </p:sldIdLst>
  <p:sldSz cx="12192000" cy="6858000"/>
  <p:notesSz cx="9866313" cy="6735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0485"/>
            <a:ext cx="6019800" cy="408812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3200" b="0">
                <a:solidFill>
                  <a:srgbClr val="F2BF2D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24168C-2129-4464-981F-5314B80F2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54" y="2710543"/>
            <a:ext cx="4198246" cy="1426061"/>
          </a:xfrm>
          <a:prstGeom prst="rect">
            <a:avLst/>
          </a:prstGeom>
        </p:spPr>
      </p:pic>
      <p:sp>
        <p:nvSpPr>
          <p:cNvPr id="13" name="Espace réservé du numéro de diapositive 8">
            <a:extLst>
              <a:ext uri="{FF2B5EF4-FFF2-40B4-BE49-F238E27FC236}">
                <a16:creationId xmlns:a16="http://schemas.microsoft.com/office/drawing/2014/main" id="{C9F2522A-BF79-4893-BA2D-C23F784A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6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0485"/>
            <a:ext cx="6019800" cy="408812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3200" b="0">
                <a:solidFill>
                  <a:srgbClr val="414A5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24168C-2129-4464-981F-5314B80F2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54" y="2710543"/>
            <a:ext cx="4198246" cy="1426061"/>
          </a:xfrm>
          <a:prstGeom prst="rect">
            <a:avLst/>
          </a:prstGeom>
        </p:spPr>
      </p:pic>
      <p:sp>
        <p:nvSpPr>
          <p:cNvPr id="13" name="Espace réservé du numéro de diapositive 8">
            <a:extLst>
              <a:ext uri="{FF2B5EF4-FFF2-40B4-BE49-F238E27FC236}">
                <a16:creationId xmlns:a16="http://schemas.microsoft.com/office/drawing/2014/main" id="{C9F2522A-BF79-4893-BA2D-C23F784A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6A1A7076-4581-4F20-ABF4-333A11FE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3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56882" y="-1"/>
            <a:ext cx="6535119" cy="6858001"/>
          </a:xfrm>
          <a:prstGeom prst="rect">
            <a:avLst/>
          </a:prstGeom>
          <a:solidFill>
            <a:srgbClr val="F2BF2D"/>
          </a:solidFill>
          <a:ln>
            <a:solidFill>
              <a:srgbClr val="F2B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414A5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136523"/>
            <a:ext cx="5269424" cy="6298460"/>
          </a:xfrm>
        </p:spPr>
        <p:txBody>
          <a:bodyPr anchor="ctr">
            <a:normAutofit/>
          </a:bodyPr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numéro de diapositive 8">
            <a:extLst>
              <a:ext uri="{FF2B5EF4-FFF2-40B4-BE49-F238E27FC236}">
                <a16:creationId xmlns:a16="http://schemas.microsoft.com/office/drawing/2014/main" id="{0BE49E50-40A2-43DE-945A-50BEE4E84919}"/>
              </a:ext>
            </a:extLst>
          </p:cNvPr>
          <p:cNvSpPr txBox="1">
            <a:spLocks/>
          </p:cNvSpPr>
          <p:nvPr/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kumimoji="0" lang="fr-FR" sz="800" b="0" i="1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14">
            <a:extLst>
              <a:ext uri="{FF2B5EF4-FFF2-40B4-BE49-F238E27FC236}">
                <a16:creationId xmlns:a16="http://schemas.microsoft.com/office/drawing/2014/main" id="{A8D9A11B-FBC4-4CAF-8BFA-D090E8435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62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simpl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EC730-F30D-4C3A-82CC-A201AF63EEDC}"/>
              </a:ext>
            </a:extLst>
          </p:cNvPr>
          <p:cNvSpPr/>
          <p:nvPr/>
        </p:nvSpPr>
        <p:spPr>
          <a:xfrm>
            <a:off x="11531504" y="6384927"/>
            <a:ext cx="6295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8">
            <a:extLst>
              <a:ext uri="{FF2B5EF4-FFF2-40B4-BE49-F238E27FC236}">
                <a16:creationId xmlns:a16="http://schemas.microsoft.com/office/drawing/2014/main" id="{C56F5A94-63EB-4C6D-9F0B-D17F4C41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14">
            <a:extLst>
              <a:ext uri="{FF2B5EF4-FFF2-40B4-BE49-F238E27FC236}">
                <a16:creationId xmlns:a16="http://schemas.microsoft.com/office/drawing/2014/main" id="{C5B5CCF9-29EC-410F-97E2-308EB2018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8ED532AB-252D-421E-8C0F-3A5B769FE9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35125"/>
            <a:ext cx="10744200" cy="4749800"/>
          </a:xfrm>
        </p:spPr>
        <p:txBody>
          <a:bodyPr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462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52524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799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8020E-45CB-470F-BFF2-4D3FBC1751DD}"/>
              </a:ext>
            </a:extLst>
          </p:cNvPr>
          <p:cNvSpPr/>
          <p:nvPr/>
        </p:nvSpPr>
        <p:spPr>
          <a:xfrm>
            <a:off x="11531504" y="6384927"/>
            <a:ext cx="6295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8">
            <a:extLst>
              <a:ext uri="{FF2B5EF4-FFF2-40B4-BE49-F238E27FC236}">
                <a16:creationId xmlns:a16="http://schemas.microsoft.com/office/drawing/2014/main" id="{D47B8FB6-6A76-4AF0-BD4A-7BADAF14A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14">
            <a:extLst>
              <a:ext uri="{FF2B5EF4-FFF2-40B4-BE49-F238E27FC236}">
                <a16:creationId xmlns:a16="http://schemas.microsoft.com/office/drawing/2014/main" id="{EFD037BF-C2B3-4F79-9C9C-EBFA41C8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02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0289"/>
            <a:ext cx="5251451" cy="71211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5" name="Espace réservé du numéro de diapositive 8">
            <a:extLst>
              <a:ext uri="{FF2B5EF4-FFF2-40B4-BE49-F238E27FC236}">
                <a16:creationId xmlns:a16="http://schemas.microsoft.com/office/drawing/2014/main" id="{7536353C-0AAB-4065-9EF1-9D072BE7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2FEEB46-008D-4786-82AA-3E17E928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938" y="6638543"/>
            <a:ext cx="10351862" cy="21561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kumimoji="0" lang="en-US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en-US" dirty="0" err="1"/>
              <a:t>Présentation</a:t>
            </a:r>
            <a:r>
              <a:rPr lang="en-US" dirty="0"/>
              <a:t> Odiwi Up For </a:t>
            </a:r>
            <a:r>
              <a:rPr lang="en-US" dirty="0" err="1"/>
              <a:t>Pepettes</a:t>
            </a:r>
            <a:endParaRPr lang="en-US" dirty="0"/>
          </a:p>
        </p:txBody>
      </p:sp>
      <p:sp>
        <p:nvSpPr>
          <p:cNvPr id="17" name="Espace réservé de la date 14">
            <a:extLst>
              <a:ext uri="{FF2B5EF4-FFF2-40B4-BE49-F238E27FC236}">
                <a16:creationId xmlns:a16="http://schemas.microsoft.com/office/drawing/2014/main" id="{64C6DBBE-1409-4661-899C-44719B37F60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1B20E6B-8CC4-4A58-B6F4-1EB653CD60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9" y="1480289"/>
            <a:ext cx="5251451" cy="7121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156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0288"/>
            <a:ext cx="10737851" cy="69398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5" name="Espace réservé du numéro de diapositive 8">
            <a:extLst>
              <a:ext uri="{FF2B5EF4-FFF2-40B4-BE49-F238E27FC236}">
                <a16:creationId xmlns:a16="http://schemas.microsoft.com/office/drawing/2014/main" id="{7536353C-0AAB-4065-9EF1-9D072BE7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2FEEB46-008D-4786-82AA-3E17E928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938" y="6638543"/>
            <a:ext cx="10351862" cy="21561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kumimoji="0" lang="en-US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en-US" dirty="0" err="1"/>
              <a:t>Présentation</a:t>
            </a:r>
            <a:r>
              <a:rPr lang="en-US" dirty="0"/>
              <a:t> Odiwi Up For </a:t>
            </a:r>
            <a:r>
              <a:rPr lang="en-US" dirty="0" err="1"/>
              <a:t>Pepettes</a:t>
            </a:r>
            <a:endParaRPr lang="en-US" dirty="0"/>
          </a:p>
        </p:txBody>
      </p:sp>
      <p:sp>
        <p:nvSpPr>
          <p:cNvPr id="17" name="Espace réservé de la date 14">
            <a:extLst>
              <a:ext uri="{FF2B5EF4-FFF2-40B4-BE49-F238E27FC236}">
                <a16:creationId xmlns:a16="http://schemas.microsoft.com/office/drawing/2014/main" id="{64C6DBBE-1409-4661-899C-44719B37F60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02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30A56075-1472-4334-95D1-53A78C23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e la date 14">
            <a:extLst>
              <a:ext uri="{FF2B5EF4-FFF2-40B4-BE49-F238E27FC236}">
                <a16:creationId xmlns:a16="http://schemas.microsoft.com/office/drawing/2014/main" id="{69493F26-4F8C-4211-93A8-6A54B3432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43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4EFD9EF4-DF3C-40C3-B01D-EC506C60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e la date 14">
            <a:extLst>
              <a:ext uri="{FF2B5EF4-FFF2-40B4-BE49-F238E27FC236}">
                <a16:creationId xmlns:a16="http://schemas.microsoft.com/office/drawing/2014/main" id="{07E6A1CA-819C-475B-841B-E06EBD60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571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2B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EC730-F30D-4C3A-82CC-A201AF63EEDC}"/>
              </a:ext>
            </a:extLst>
          </p:cNvPr>
          <p:cNvSpPr/>
          <p:nvPr/>
        </p:nvSpPr>
        <p:spPr>
          <a:xfrm>
            <a:off x="11531504" y="6384927"/>
            <a:ext cx="6295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D75FD7C-C3CF-47CD-AD8E-FA2B97E828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538" y="1566863"/>
            <a:ext cx="11041062" cy="4540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2B938EE4-9A8E-4809-9CEE-98B9F9D6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 14">
            <a:extLst>
              <a:ext uri="{FF2B5EF4-FFF2-40B4-BE49-F238E27FC236}">
                <a16:creationId xmlns:a16="http://schemas.microsoft.com/office/drawing/2014/main" id="{1575134E-86A7-411F-9A1D-427DA4099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5588" y="6538912"/>
            <a:ext cx="742772" cy="11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/>
              <a:t>26/02/2019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6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Espace réservé du numéro de diapositive 8">
            <a:extLst>
              <a:ext uri="{FF2B5EF4-FFF2-40B4-BE49-F238E27FC236}">
                <a16:creationId xmlns:a16="http://schemas.microsoft.com/office/drawing/2014/main" id="{E526F801-A59C-4C7C-9FF3-9311FC31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56882" y="-1"/>
            <a:ext cx="6535119" cy="6858001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F2BF2D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numéro de diapositive 8">
            <a:extLst>
              <a:ext uri="{FF2B5EF4-FFF2-40B4-BE49-F238E27FC236}">
                <a16:creationId xmlns:a16="http://schemas.microsoft.com/office/drawing/2014/main" id="{90C9FD72-D564-4978-B3FB-BA795DD1C8C4}"/>
              </a:ext>
            </a:extLst>
          </p:cNvPr>
          <p:cNvSpPr txBox="1">
            <a:spLocks/>
          </p:cNvSpPr>
          <p:nvPr/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kumimoji="0" lang="fr-FR" sz="800" b="0" i="1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FDF6E66-D28F-408D-81C1-6B86A6FE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3308" y="136523"/>
            <a:ext cx="5269424" cy="6298460"/>
          </a:xfrm>
        </p:spPr>
        <p:txBody>
          <a:bodyPr anchor="ctr">
            <a:normAutofit/>
          </a:bodyPr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663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EC730-F30D-4C3A-82CC-A201AF63EEDC}"/>
              </a:ext>
            </a:extLst>
          </p:cNvPr>
          <p:cNvSpPr/>
          <p:nvPr/>
        </p:nvSpPr>
        <p:spPr>
          <a:xfrm>
            <a:off x="11531504" y="6384927"/>
            <a:ext cx="6295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8">
            <a:extLst>
              <a:ext uri="{FF2B5EF4-FFF2-40B4-BE49-F238E27FC236}">
                <a16:creationId xmlns:a16="http://schemas.microsoft.com/office/drawing/2014/main" id="{C56F5A94-63EB-4C6D-9F0B-D17F4C41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8ED532AB-252D-421E-8C0F-3A5B769FE9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35125"/>
            <a:ext cx="10744200" cy="4749800"/>
          </a:xfrm>
        </p:spPr>
        <p:txBody>
          <a:bodyPr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52524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799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8020E-45CB-470F-BFF2-4D3FBC1751DD}"/>
              </a:ext>
            </a:extLst>
          </p:cNvPr>
          <p:cNvSpPr/>
          <p:nvPr/>
        </p:nvSpPr>
        <p:spPr>
          <a:xfrm>
            <a:off x="11531504" y="6384927"/>
            <a:ext cx="6295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8">
            <a:extLst>
              <a:ext uri="{FF2B5EF4-FFF2-40B4-BE49-F238E27FC236}">
                <a16:creationId xmlns:a16="http://schemas.microsoft.com/office/drawing/2014/main" id="{D47B8FB6-6A76-4AF0-BD4A-7BADAF14A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0289"/>
            <a:ext cx="5251451" cy="71211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5" name="Espace réservé du numéro de diapositive 8">
            <a:extLst>
              <a:ext uri="{FF2B5EF4-FFF2-40B4-BE49-F238E27FC236}">
                <a16:creationId xmlns:a16="http://schemas.microsoft.com/office/drawing/2014/main" id="{7536353C-0AAB-4065-9EF1-9D072BE7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1B20E6B-8CC4-4A58-B6F4-1EB653CD60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9" y="1480289"/>
            <a:ext cx="5251451" cy="7121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976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0288"/>
            <a:ext cx="10737851" cy="69398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91508"/>
            <a:ext cx="5251451" cy="39301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414A52"/>
                </a:solidFill>
              </a:defRPr>
            </a:lvl1pPr>
            <a:lvl2pPr>
              <a:defRPr lang="en-US" sz="1400" smtClean="0">
                <a:solidFill>
                  <a:srgbClr val="414A52"/>
                </a:solidFill>
              </a:defRPr>
            </a:lvl2pPr>
            <a:lvl3pPr>
              <a:defRPr lang="en-US" sz="1200" smtClean="0">
                <a:solidFill>
                  <a:srgbClr val="414A52"/>
                </a:solidFill>
              </a:defRPr>
            </a:lvl3pPr>
            <a:lvl4pPr>
              <a:defRPr lang="en-US" sz="1100" smtClean="0">
                <a:solidFill>
                  <a:srgbClr val="414A52"/>
                </a:solidFill>
              </a:defRPr>
            </a:lvl4pPr>
            <a:lvl5pPr>
              <a:defRPr lang="en-US" sz="1100">
                <a:solidFill>
                  <a:srgbClr val="414A52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5" name="Espace réservé du numéro de diapositive 8">
            <a:extLst>
              <a:ext uri="{FF2B5EF4-FFF2-40B4-BE49-F238E27FC236}">
                <a16:creationId xmlns:a16="http://schemas.microsoft.com/office/drawing/2014/main" id="{7536353C-0AAB-4065-9EF1-9D072BE7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30A56075-1472-4334-95D1-53A78C23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1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414A52"/>
                </a:solidFill>
              </a:defRPr>
            </a:lvl1pPr>
            <a:lvl2pPr>
              <a:defRPr>
                <a:solidFill>
                  <a:srgbClr val="414A52"/>
                </a:solidFill>
              </a:defRPr>
            </a:lvl2pPr>
            <a:lvl3pPr>
              <a:defRPr>
                <a:solidFill>
                  <a:srgbClr val="414A52"/>
                </a:solidFill>
              </a:defRPr>
            </a:lvl3pPr>
            <a:lvl4pPr>
              <a:defRPr>
                <a:solidFill>
                  <a:srgbClr val="414A52"/>
                </a:solidFill>
              </a:defRPr>
            </a:lvl4pPr>
            <a:lvl5pPr>
              <a:defRPr>
                <a:solidFill>
                  <a:srgbClr val="414A5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4EFD9EF4-DF3C-40C3-B01D-EC506C60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8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11468440" y="6637259"/>
            <a:ext cx="6295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fr-FR" sz="800" b="0" i="1" u="none" strike="noStrike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</a:defRPr>
            </a:lvl1pPr>
          </a:lstStyle>
          <a:p>
            <a:fld id="{0184ED80-E6D4-49E4-9FD2-4DE52D2D62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1"/>
          <p:cNvSpPr txBox="1">
            <a:spLocks/>
          </p:cNvSpPr>
          <p:nvPr/>
        </p:nvSpPr>
        <p:spPr>
          <a:xfrm>
            <a:off x="1001939" y="6577796"/>
            <a:ext cx="2476199" cy="1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800" i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Odiwi SAS – Confidentiel – </a:t>
            </a:r>
            <a:r>
              <a:rPr kumimoji="0" lang="fr-FR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01/07/2019</a:t>
            </a:r>
            <a:endParaRPr kumimoji="0" lang="fr-FR" sz="800" b="0" i="1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7C0343-ACF6-4E01-B9F1-94A64A071C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" y="6511420"/>
            <a:ext cx="907919" cy="3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5" r:id="rId3"/>
    <p:sldLayoutId id="2147483665" r:id="rId4"/>
    <p:sldLayoutId id="2147483663" r:id="rId5"/>
    <p:sldLayoutId id="2147483678" r:id="rId6"/>
    <p:sldLayoutId id="2147483677" r:id="rId7"/>
    <p:sldLayoutId id="2147483669" r:id="rId8"/>
    <p:sldLayoutId id="2147483670" r:id="rId9"/>
    <p:sldLayoutId id="2147483685" r:id="rId10"/>
    <p:sldLayoutId id="214748366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76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360485"/>
            <a:ext cx="6442494" cy="4088121"/>
          </a:xfrm>
        </p:spPr>
        <p:txBody>
          <a:bodyPr/>
          <a:lstStyle/>
          <a:p>
            <a:r>
              <a:rPr lang="fr-FR" dirty="0" smtClean="0"/>
              <a:t>Application </a:t>
            </a:r>
            <a:r>
              <a:rPr lang="fr-FR" dirty="0"/>
              <a:t>web </a:t>
            </a:r>
            <a:r>
              <a:rPr lang="fr-FR" dirty="0" smtClean="0"/>
              <a:t>de </a:t>
            </a:r>
            <a:r>
              <a:rPr lang="fr-FR" dirty="0"/>
              <a:t>sondage d’opinion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Workshop IMIE – Juillet </a:t>
            </a:r>
            <a:r>
              <a:rPr lang="fr-FR" dirty="0" smtClean="0"/>
              <a:t>2019 – RESONANTES/ODIWI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98" y="884343"/>
            <a:ext cx="4558766" cy="7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0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609600" y="1635125"/>
            <a:ext cx="10744200" cy="5002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>
                <a:solidFill>
                  <a:srgbClr val="FBC62F"/>
                </a:solidFill>
              </a:rPr>
              <a:t>Attentes techniques pour le futur outil</a:t>
            </a:r>
          </a:p>
          <a:p>
            <a:pPr marL="0" indent="0">
              <a:buNone/>
            </a:pPr>
            <a:endParaRPr lang="fr-FR" sz="1600" b="1" dirty="0" smtClean="0">
              <a:solidFill>
                <a:srgbClr val="FBC62F"/>
              </a:solidFill>
            </a:endParaRPr>
          </a:p>
          <a:p>
            <a:r>
              <a:rPr lang="fr-FR" sz="1600" dirty="0" smtClean="0"/>
              <a:t>Outil accessible et opérationnel en </a:t>
            </a:r>
            <a:r>
              <a:rPr lang="fr-FR" sz="1600" b="1" dirty="0" smtClean="0">
                <a:solidFill>
                  <a:srgbClr val="FBC62F"/>
                </a:solidFill>
              </a:rPr>
              <a:t>multi-connexion</a:t>
            </a:r>
          </a:p>
          <a:p>
            <a:pPr marL="0" indent="0">
              <a:buNone/>
            </a:pPr>
            <a:r>
              <a:rPr lang="fr-FR" sz="1200" dirty="0" smtClean="0"/>
              <a:t>La solution développée devra pouvoir supporter des pics de connexions simultanées importants et assurer une continuité du service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Version de </a:t>
            </a:r>
            <a:r>
              <a:rPr lang="fr-FR" sz="1600" b="1" dirty="0" smtClean="0">
                <a:solidFill>
                  <a:srgbClr val="FBC62F"/>
                </a:solidFill>
              </a:rPr>
              <a:t>sauvegarde des données </a:t>
            </a:r>
            <a:r>
              <a:rPr lang="fr-FR" sz="1600" dirty="0" smtClean="0"/>
              <a:t>en cas de crash de l’application</a:t>
            </a:r>
          </a:p>
          <a:p>
            <a:pPr marL="0" indent="0">
              <a:buNone/>
            </a:pPr>
            <a:r>
              <a:rPr lang="fr-FR" sz="1200" dirty="0" smtClean="0"/>
              <a:t>Si l’application était amenée à subir un problème technique, il ne faut en aucun perdre les données récoltées. Il sera donc possible de récupérer un fichier de sauvegarde des données récoltées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/>
              <a:t>Ê</a:t>
            </a:r>
            <a:r>
              <a:rPr lang="fr-FR" sz="1600" dirty="0" smtClean="0"/>
              <a:t>tre en conformité avec la </a:t>
            </a:r>
            <a:r>
              <a:rPr lang="fr-FR" sz="1600" b="1" dirty="0" smtClean="0">
                <a:solidFill>
                  <a:srgbClr val="FBC62F"/>
                </a:solidFill>
              </a:rPr>
              <a:t>RGPD</a:t>
            </a:r>
          </a:p>
          <a:p>
            <a:pPr marL="0" indent="0">
              <a:buNone/>
            </a:pPr>
            <a:r>
              <a:rPr lang="fr-FR" sz="1200" dirty="0" smtClean="0"/>
              <a:t>La solution ayant pour but de collecter et de traiter de la donnée, il devra être impératif de respecter les normes en vigueur et expliquer comment l’être</a:t>
            </a:r>
          </a:p>
          <a:p>
            <a:pPr lvl="0"/>
            <a:endParaRPr lang="fr-FR" sz="1600" dirty="0" smtClean="0"/>
          </a:p>
          <a:p>
            <a:pPr lvl="0"/>
            <a:endParaRPr lang="fr-FR" sz="1600" dirty="0" smtClean="0"/>
          </a:p>
          <a:p>
            <a:pPr lvl="0"/>
            <a:r>
              <a:rPr lang="fr-FR" sz="1600" dirty="0" smtClean="0"/>
              <a:t>Données </a:t>
            </a:r>
            <a:r>
              <a:rPr lang="fr-FR" sz="1600" b="1" dirty="0">
                <a:solidFill>
                  <a:srgbClr val="FBC62F"/>
                </a:solidFill>
              </a:rPr>
              <a:t>cryptées</a:t>
            </a:r>
            <a:r>
              <a:rPr lang="fr-FR" sz="1600" dirty="0"/>
              <a:t> car </a:t>
            </a:r>
            <a:r>
              <a:rPr lang="fr-FR" sz="1600" dirty="0" smtClean="0"/>
              <a:t>certaines peuvent être sensibles </a:t>
            </a:r>
          </a:p>
          <a:p>
            <a:pPr marL="0" lvl="0" indent="0">
              <a:buNone/>
            </a:pPr>
            <a:r>
              <a:rPr lang="fr-FR" sz="1200" dirty="0" smtClean="0"/>
              <a:t>Les données récoltées ne devront pas être lisibles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66" y="5426015"/>
            <a:ext cx="1211244" cy="12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4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Résultats </a:t>
            </a:r>
            <a:r>
              <a:rPr lang="fr-FR" sz="1600" b="1" dirty="0">
                <a:solidFill>
                  <a:srgbClr val="FBC62F"/>
                </a:solidFill>
              </a:rPr>
              <a:t>exportables</a:t>
            </a:r>
            <a:r>
              <a:rPr lang="fr-FR" sz="1600" dirty="0"/>
              <a:t> </a:t>
            </a:r>
            <a:endParaRPr lang="fr-FR" sz="1600" dirty="0" smtClean="0"/>
          </a:p>
          <a:p>
            <a:pPr marL="0" indent="0">
              <a:buNone/>
            </a:pPr>
            <a:r>
              <a:rPr lang="fr-FR" sz="1200" dirty="0" smtClean="0"/>
              <a:t>Il sera nécessaire de pouvoir exporter les données récoltées. Nous laissons libre de proposer le(s) format(s) les plus adaptés pour une exportation de ce type</a:t>
            </a:r>
            <a:endParaRPr lang="fr-FR" sz="1200" dirty="0"/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Utilisation </a:t>
            </a:r>
            <a:r>
              <a:rPr lang="fr-FR" sz="1600" dirty="0"/>
              <a:t>de </a:t>
            </a:r>
            <a:r>
              <a:rPr lang="fr-FR" sz="1600" dirty="0" smtClean="0"/>
              <a:t>technologies </a:t>
            </a:r>
            <a:r>
              <a:rPr lang="fr-FR" sz="1600" b="1" dirty="0">
                <a:solidFill>
                  <a:srgbClr val="FBC62F"/>
                </a:solidFill>
              </a:rPr>
              <a:t>open source</a:t>
            </a:r>
          </a:p>
          <a:p>
            <a:pPr marL="0" indent="0">
              <a:buNone/>
            </a:pPr>
            <a:r>
              <a:rPr lang="fr-FR" sz="1200" dirty="0" smtClean="0"/>
              <a:t>Il est imposé de développer la solution au travers de technologies open source. Chaque choix devra faire l’objet d’une justification technique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Outil </a:t>
            </a:r>
            <a:r>
              <a:rPr lang="fr-FR" sz="1600" b="1" dirty="0" err="1" smtClean="0">
                <a:solidFill>
                  <a:srgbClr val="FBC62F"/>
                </a:solidFill>
              </a:rPr>
              <a:t>multi-plateformes</a:t>
            </a:r>
            <a:endParaRPr lang="fr-FR" sz="1600" b="1" dirty="0">
              <a:solidFill>
                <a:srgbClr val="FBC62F"/>
              </a:solidFill>
            </a:endParaRPr>
          </a:p>
          <a:p>
            <a:pPr marL="0" indent="0">
              <a:buNone/>
            </a:pPr>
            <a:r>
              <a:rPr lang="fr-FR" sz="1200" dirty="0" smtClean="0"/>
              <a:t>La solution développée devra évidemment être accessible sur les systèmes de navigation  les plus courants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Outil </a:t>
            </a:r>
            <a:r>
              <a:rPr lang="fr-FR" sz="1600" b="1" dirty="0">
                <a:solidFill>
                  <a:srgbClr val="FBC62F"/>
                </a:solidFill>
              </a:rPr>
              <a:t>sécurisé</a:t>
            </a:r>
          </a:p>
          <a:p>
            <a:pPr marL="0" indent="0">
              <a:buNone/>
            </a:pPr>
            <a:r>
              <a:rPr lang="fr-FR" sz="1200" dirty="0" smtClean="0"/>
              <a:t>La solution proposée devra expliquer quelles mesures seront mises en place pour assurer la sécurisation de l’outil</a:t>
            </a:r>
            <a:endParaRPr lang="fr-FR" sz="12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66" y="5426015"/>
            <a:ext cx="1211244" cy="12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800" b="1" u="sng" dirty="0" smtClean="0">
                <a:solidFill>
                  <a:srgbClr val="FBC62F"/>
                </a:solidFill>
              </a:rPr>
              <a:t>Attentes ergonomiques pour le futur outil</a:t>
            </a:r>
          </a:p>
          <a:p>
            <a:pPr marL="0" lvl="0" indent="0">
              <a:buNone/>
            </a:pPr>
            <a:endParaRPr lang="fr-FR" sz="1600" b="1" dirty="0" smtClean="0">
              <a:solidFill>
                <a:srgbClr val="FBC62F"/>
              </a:solidFill>
            </a:endParaRPr>
          </a:p>
          <a:p>
            <a:pPr marL="0" indent="0" algn="just">
              <a:buNone/>
            </a:pPr>
            <a:r>
              <a:rPr lang="fr-FR" sz="1600" dirty="0"/>
              <a:t>Une réflexion devra être </a:t>
            </a:r>
            <a:r>
              <a:rPr lang="fr-FR" sz="1600" dirty="0" smtClean="0"/>
              <a:t>faite </a:t>
            </a:r>
            <a:r>
              <a:rPr lang="fr-FR" sz="1600" dirty="0"/>
              <a:t>sur l’aspect expérience utilisateur ainsi que la partie design. Une attention particulière devra être faite sur l’ergonomie et les principes de </a:t>
            </a:r>
            <a:r>
              <a:rPr lang="fr-FR" sz="1600" dirty="0" smtClean="0"/>
              <a:t>navigation ainsi que sur l’aspect visuel de la solution. L’objectif est d’obtenir </a:t>
            </a:r>
            <a:r>
              <a:rPr lang="fr-FR" sz="1600" dirty="0" smtClean="0"/>
              <a:t>une interface graphique </a:t>
            </a:r>
            <a:r>
              <a:rPr lang="fr-FR" sz="1600" dirty="0"/>
              <a:t>des interactions proposées au participant </a:t>
            </a:r>
            <a:r>
              <a:rPr lang="fr-FR" sz="1600" dirty="0" smtClean="0"/>
              <a:t>ludique, originale </a:t>
            </a:r>
            <a:r>
              <a:rPr lang="fr-FR" sz="1600" dirty="0"/>
              <a:t>et </a:t>
            </a:r>
            <a:r>
              <a:rPr lang="fr-FR" sz="1600" dirty="0" smtClean="0"/>
              <a:t>variée </a:t>
            </a:r>
            <a:r>
              <a:rPr lang="fr-FR" sz="1600" dirty="0"/>
              <a:t>(</a:t>
            </a:r>
            <a:r>
              <a:rPr lang="fr-FR" sz="1600" dirty="0" err="1"/>
              <a:t>swipe</a:t>
            </a:r>
            <a:r>
              <a:rPr lang="fr-FR" sz="1600" dirty="0"/>
              <a:t>, clic,...) afin </a:t>
            </a:r>
            <a:r>
              <a:rPr lang="fr-FR" sz="1600" dirty="0" smtClean="0"/>
              <a:t>de retenir l’attention des sondés</a:t>
            </a:r>
            <a:r>
              <a:rPr lang="fr-FR" sz="1600" dirty="0"/>
              <a:t>. </a:t>
            </a:r>
            <a:endParaRPr lang="fr-FR" sz="1600" dirty="0"/>
          </a:p>
          <a:p>
            <a:pPr marL="0" lvl="0" indent="0" algn="just">
              <a:buNone/>
            </a:pPr>
            <a:endParaRPr lang="fr-FR" sz="1600" b="1" dirty="0" smtClean="0">
              <a:solidFill>
                <a:srgbClr val="FBC62F"/>
              </a:solidFill>
            </a:endParaRPr>
          </a:p>
          <a:p>
            <a:pPr marL="0" lvl="0" indent="0" algn="just">
              <a:buNone/>
            </a:pPr>
            <a:endParaRPr lang="fr-FR" sz="1600" b="1" dirty="0" smtClean="0">
              <a:solidFill>
                <a:srgbClr val="FBC62F"/>
              </a:solidFill>
            </a:endParaRPr>
          </a:p>
          <a:p>
            <a:pPr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utilisateur (</a:t>
            </a:r>
            <a:r>
              <a:rPr lang="fr-FR" sz="1600" b="1" dirty="0" smtClean="0">
                <a:solidFill>
                  <a:srgbClr val="FBC62F"/>
                </a:solidFill>
              </a:rPr>
              <a:t>UX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0" lvl="0" indent="0" algn="just">
              <a:buNone/>
            </a:pPr>
            <a:r>
              <a:rPr lang="fr-FR" sz="1600" dirty="0" smtClean="0"/>
              <a:t>Etablir des préconisations en matière d’UX Design</a:t>
            </a:r>
          </a:p>
          <a:p>
            <a:pPr marL="0" lvl="0" indent="0" algn="just">
              <a:buNone/>
            </a:pPr>
            <a:endParaRPr lang="fr-FR" sz="1600" dirty="0" smtClean="0"/>
          </a:p>
          <a:p>
            <a:pPr marL="0" lvl="0" indent="0" algn="just">
              <a:buNone/>
            </a:pPr>
            <a:endParaRPr lang="fr-FR" sz="1600" dirty="0" smtClean="0"/>
          </a:p>
          <a:p>
            <a:pPr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d’interface (</a:t>
            </a:r>
            <a:r>
              <a:rPr lang="fr-FR" sz="1600" b="1" dirty="0" smtClean="0">
                <a:solidFill>
                  <a:srgbClr val="FBC62F"/>
                </a:solidFill>
              </a:rPr>
              <a:t>UI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0" indent="0" algn="just">
              <a:buNone/>
            </a:pPr>
            <a:r>
              <a:rPr lang="fr-FR" sz="1600" dirty="0" smtClean="0"/>
              <a:t>Définir un (ou des) format(s) / modes </a:t>
            </a:r>
            <a:r>
              <a:rPr lang="fr-FR" sz="1600" dirty="0"/>
              <a:t>d’affichage </a:t>
            </a:r>
            <a:r>
              <a:rPr lang="fr-FR" sz="1600" dirty="0" smtClean="0"/>
              <a:t>du questionnaire</a:t>
            </a:r>
          </a:p>
          <a:p>
            <a:pPr marL="0" lvl="0" indent="0" algn="just">
              <a:buNone/>
            </a:pPr>
            <a:r>
              <a:rPr lang="fr-FR" sz="1600" dirty="0" smtClean="0"/>
              <a:t>Etablir des préconisations en matière de style graphique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42" y="5270740"/>
            <a:ext cx="1177380" cy="1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RESONANTES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Resonantes</a:t>
            </a:r>
            <a:r>
              <a:rPr lang="fr-FR" sz="1400" dirty="0"/>
              <a:t> est une association à but non lucratif qui a pour objet de</a:t>
            </a:r>
            <a:r>
              <a:rPr lang="fr-FR" sz="1400" b="1" dirty="0">
                <a:solidFill>
                  <a:srgbClr val="FBC62F"/>
                </a:solidFill>
              </a:rPr>
              <a:t> lutter contre les violences faites aux filles et aux femmes</a:t>
            </a:r>
            <a:r>
              <a:rPr lang="fr-FR" sz="1400" dirty="0"/>
              <a:t>.  Créée en 2015 afin de sensibiliser les publics, avec une priorité pour les 15-25 ans et les jeunes adultes, elle se veut être un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espace de création et de diffusion d'outils de sensibilisation et d'expression</a:t>
            </a:r>
            <a:r>
              <a:rPr lang="fr-FR" sz="1400" dirty="0"/>
              <a:t>. </a:t>
            </a:r>
            <a:endParaRPr lang="fr-FR" sz="1400" dirty="0" smtClean="0"/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400" dirty="0" smtClean="0"/>
              <a:t>Son </a:t>
            </a:r>
            <a:r>
              <a:rPr lang="fr-FR" sz="1400" dirty="0"/>
              <a:t>action apolitique et indépendante est attachée aux valeurs laïques, solidaires et démocratiques de la République Française. Fondée par </a:t>
            </a:r>
            <a:r>
              <a:rPr lang="fr-FR" sz="1400" dirty="0" err="1"/>
              <a:t>Diariata</a:t>
            </a:r>
            <a:r>
              <a:rPr lang="fr-FR" sz="1400" dirty="0"/>
              <a:t> N'</a:t>
            </a:r>
            <a:r>
              <a:rPr lang="fr-FR" sz="1400" dirty="0" err="1"/>
              <a:t>Diaye</a:t>
            </a:r>
            <a:r>
              <a:rPr lang="fr-FR" sz="1400" dirty="0"/>
              <a:t>, artiste engagée depuis plus de 10 ans dans cette cause, </a:t>
            </a:r>
            <a:r>
              <a:rPr lang="fr-FR" sz="1400" dirty="0" err="1"/>
              <a:t>Resonantes</a:t>
            </a:r>
            <a:r>
              <a:rPr lang="fr-FR" sz="1400" dirty="0"/>
              <a:t> s'est rapidement dotée de moyens d'actions innovants et dynamiques afin d'atteindre efficacement ses objectifs et son public. </a:t>
            </a:r>
            <a:endParaRPr lang="fr-FR" sz="1400" dirty="0" smtClean="0"/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endParaRPr lang="fr-FR" sz="1400" dirty="0" smtClean="0"/>
          </a:p>
          <a:p>
            <a:pPr marL="0" indent="0" algn="just">
              <a:buNone/>
            </a:pPr>
            <a:r>
              <a:rPr lang="fr-FR" sz="1400" b="1" dirty="0" smtClean="0">
                <a:solidFill>
                  <a:srgbClr val="FBC62F"/>
                </a:solidFill>
              </a:rPr>
              <a:t>3 AXES DE TRAVAIL</a:t>
            </a:r>
            <a:endParaRPr lang="fr-FR" sz="1400" b="1" dirty="0">
              <a:solidFill>
                <a:srgbClr val="FBC62F"/>
              </a:solidFill>
            </a:endParaRPr>
          </a:p>
          <a:p>
            <a:pPr marL="0" indent="0" algn="just">
              <a:buNone/>
            </a:pPr>
            <a:endParaRPr lang="fr-FR" sz="1400" dirty="0" smtClean="0"/>
          </a:p>
          <a:p>
            <a:pPr marL="0" indent="0" algn="just">
              <a:buNone/>
            </a:pPr>
            <a:r>
              <a:rPr lang="fr-FR" sz="1400" b="1" dirty="0" smtClean="0"/>
              <a:t>SENSIBILISER</a:t>
            </a:r>
            <a:endParaRPr lang="fr-FR" sz="1400" b="1" dirty="0"/>
          </a:p>
          <a:p>
            <a:pPr marL="0" indent="0" algn="just">
              <a:buNone/>
            </a:pPr>
            <a:r>
              <a:rPr lang="fr-FR" sz="1400" dirty="0"/>
              <a:t>sur la nature et les conséquences des violences faites aux femmes, et aux principes d'égalité entre les hommes et les </a:t>
            </a:r>
            <a:r>
              <a:rPr lang="fr-FR" sz="1400" dirty="0" smtClean="0"/>
              <a:t>femmes</a:t>
            </a:r>
            <a:endParaRPr lang="fr-FR" sz="1400" dirty="0"/>
          </a:p>
          <a:p>
            <a:pPr marL="0" indent="0" algn="just">
              <a:buNone/>
            </a:pPr>
            <a:endParaRPr lang="fr-FR" sz="1400" dirty="0" smtClean="0"/>
          </a:p>
          <a:p>
            <a:pPr marL="0" indent="0" algn="just">
              <a:buNone/>
            </a:pPr>
            <a:r>
              <a:rPr lang="fr-FR" sz="1400" b="1" dirty="0" smtClean="0"/>
              <a:t>FACILITER</a:t>
            </a:r>
            <a:endParaRPr lang="fr-FR" sz="1400" b="1" dirty="0"/>
          </a:p>
          <a:p>
            <a:pPr marL="0" indent="0" algn="just">
              <a:buNone/>
            </a:pPr>
            <a:r>
              <a:rPr lang="fr-FR" sz="1400" dirty="0"/>
              <a:t>l'accès des victimes, des proches et des témoins aux ressources, informations et dispositifs pouvant leur venir en </a:t>
            </a:r>
            <a:r>
              <a:rPr lang="fr-FR" sz="1400" dirty="0" smtClean="0"/>
              <a:t>aide</a:t>
            </a:r>
            <a:endParaRPr lang="fr-FR" sz="1400" dirty="0"/>
          </a:p>
          <a:p>
            <a:pPr marL="0" indent="0" algn="just">
              <a:buNone/>
            </a:pPr>
            <a:endParaRPr lang="fr-FR" sz="1400" dirty="0" smtClean="0"/>
          </a:p>
          <a:p>
            <a:pPr marL="0" indent="0" algn="just">
              <a:buNone/>
            </a:pPr>
            <a:r>
              <a:rPr lang="fr-FR" sz="1400" b="1" dirty="0" smtClean="0"/>
              <a:t>CRÉER</a:t>
            </a:r>
            <a:endParaRPr lang="fr-FR" sz="1400" b="1" dirty="0"/>
          </a:p>
          <a:p>
            <a:pPr marL="0" indent="0" algn="just">
              <a:buNone/>
            </a:pPr>
            <a:r>
              <a:rPr lang="fr-FR" sz="1400" dirty="0"/>
              <a:t>des outils d'expression et des dispositifs de sensibilisation adaptés aux publics en recherche d'aides et d'informations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78" y="3515399"/>
            <a:ext cx="2787039" cy="4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ODIWI - QUI SOMMES-NOUS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7"/>
          <p:cNvSpPr>
            <a:spLocks noGrp="1"/>
          </p:cNvSpPr>
          <p:nvPr>
            <p:ph sz="quarter" idx="10"/>
          </p:nvPr>
        </p:nvSpPr>
        <p:spPr>
          <a:xfrm>
            <a:off x="609600" y="3067110"/>
            <a:ext cx="10744200" cy="27557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dirty="0"/>
              <a:t>Une </a:t>
            </a:r>
            <a:r>
              <a:rPr lang="fr-FR" sz="1600" b="1" dirty="0" smtClean="0">
                <a:solidFill>
                  <a:srgbClr val="F8C42E"/>
                </a:solidFill>
              </a:rPr>
              <a:t>entreprise </a:t>
            </a:r>
            <a:r>
              <a:rPr lang="fr-FR" sz="1600" b="1" dirty="0">
                <a:solidFill>
                  <a:srgbClr val="F8C42E"/>
                </a:solidFill>
              </a:rPr>
              <a:t>de </a:t>
            </a:r>
            <a:r>
              <a:rPr lang="fr-FR" sz="1600" b="1" dirty="0" smtClean="0">
                <a:solidFill>
                  <a:srgbClr val="F8C42E"/>
                </a:solidFill>
              </a:rPr>
              <a:t>service numérique </a:t>
            </a:r>
            <a:r>
              <a:rPr lang="fr-FR" sz="1600" dirty="0"/>
              <a:t>qui accompagne ses </a:t>
            </a:r>
            <a:r>
              <a:rPr lang="fr-FR" sz="1600" b="1" dirty="0" smtClean="0">
                <a:solidFill>
                  <a:srgbClr val="F8C42E"/>
                </a:solidFill>
              </a:rPr>
              <a:t>partenaires</a:t>
            </a:r>
            <a:r>
              <a:rPr lang="fr-FR" sz="1600" dirty="0" smtClean="0"/>
              <a:t> </a:t>
            </a:r>
            <a:r>
              <a:rPr lang="fr-FR" sz="1600" dirty="0"/>
              <a:t>dans leur transformation digitale et numérique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600" dirty="0"/>
          </a:p>
          <a:p>
            <a:pPr marL="0" indent="0">
              <a:lnSpc>
                <a:spcPct val="100000"/>
              </a:lnSpc>
              <a:buNone/>
            </a:pPr>
            <a:endParaRPr lang="fr-F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/>
              <a:t>Un accompagnement </a:t>
            </a:r>
            <a:r>
              <a:rPr lang="fr-FR" sz="1600" b="1" dirty="0">
                <a:solidFill>
                  <a:srgbClr val="FBC62F"/>
                </a:solidFill>
              </a:rPr>
              <a:t>sans d</a:t>
            </a:r>
            <a:r>
              <a:rPr lang="fr-FR" sz="1600" b="1" dirty="0">
                <a:solidFill>
                  <a:srgbClr val="F8C42E"/>
                </a:solidFill>
              </a:rPr>
              <a:t>épendance</a:t>
            </a:r>
            <a:r>
              <a:rPr lang="fr-FR" sz="1600" b="1" dirty="0"/>
              <a:t> </a:t>
            </a:r>
            <a:r>
              <a:rPr lang="fr-FR" sz="1600" dirty="0"/>
              <a:t>et en toute </a:t>
            </a:r>
            <a:r>
              <a:rPr lang="fr-FR" sz="1600" b="1" dirty="0">
                <a:solidFill>
                  <a:srgbClr val="F8C42E"/>
                </a:solidFill>
              </a:rPr>
              <a:t>transparence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600" b="1" dirty="0"/>
          </a:p>
          <a:p>
            <a:pPr marL="0" indent="0">
              <a:lnSpc>
                <a:spcPct val="100000"/>
              </a:lnSpc>
              <a:buNone/>
            </a:pPr>
            <a:endParaRPr lang="fr-F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/>
              <a:t>Des </a:t>
            </a:r>
            <a:r>
              <a:rPr lang="fr-FR" sz="1600" b="1" dirty="0">
                <a:solidFill>
                  <a:srgbClr val="F8C42E"/>
                </a:solidFill>
              </a:rPr>
              <a:t>choix technologiques mesurés</a:t>
            </a:r>
            <a:r>
              <a:rPr lang="fr-FR" sz="1600" dirty="0"/>
              <a:t>, qui vous apportent sécurité, expertise, adaptabilité et transmission de compétences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8" b="32453"/>
          <a:stretch/>
        </p:blipFill>
        <p:spPr>
          <a:xfrm>
            <a:off x="4340308" y="1473473"/>
            <a:ext cx="3282783" cy="1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ODIWI – AGENCE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71865" y="1906099"/>
            <a:ext cx="17244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414A52"/>
                </a:solidFill>
              </a:rPr>
              <a:t>2012</a:t>
            </a:r>
          </a:p>
          <a:p>
            <a:r>
              <a:rPr lang="fr-FR" sz="1400" b="1" dirty="0">
                <a:solidFill>
                  <a:srgbClr val="414A52"/>
                </a:solidFill>
              </a:rPr>
              <a:t>Année de création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300796" y="4556657"/>
            <a:ext cx="10481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414A52"/>
                </a:solidFill>
              </a:rPr>
              <a:t>21</a:t>
            </a:r>
          </a:p>
          <a:p>
            <a:pPr algn="ctr"/>
            <a:r>
              <a:rPr lang="fr-FR" sz="1400" b="1" dirty="0">
                <a:solidFill>
                  <a:srgbClr val="414A52"/>
                </a:solidFill>
              </a:rPr>
              <a:t>personnes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58444" y="4556657"/>
            <a:ext cx="16402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414A52"/>
                </a:solidFill>
              </a:rPr>
              <a:t>1</a:t>
            </a:r>
          </a:p>
          <a:p>
            <a:r>
              <a:rPr lang="fr-FR" sz="1400" b="1" dirty="0">
                <a:solidFill>
                  <a:srgbClr val="414A52"/>
                </a:solidFill>
              </a:rPr>
              <a:t>Centre de service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78773" y="1854957"/>
            <a:ext cx="8611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414A52"/>
                </a:solidFill>
              </a:rPr>
              <a:t>3</a:t>
            </a:r>
            <a:endParaRPr lang="fr-FR" sz="4400" b="1" dirty="0">
              <a:solidFill>
                <a:srgbClr val="414A52"/>
              </a:solidFill>
            </a:endParaRPr>
          </a:p>
          <a:p>
            <a:r>
              <a:rPr lang="fr-FR" sz="1400" b="1" dirty="0">
                <a:solidFill>
                  <a:srgbClr val="414A52"/>
                </a:solidFill>
              </a:rPr>
              <a:t>agences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8" y="2032253"/>
            <a:ext cx="494697" cy="4946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7" y="4754373"/>
            <a:ext cx="585250" cy="585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54" y="4629668"/>
            <a:ext cx="838861" cy="83886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7" y="2180609"/>
            <a:ext cx="494697" cy="49469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8" b="32453"/>
          <a:stretch/>
        </p:blipFill>
        <p:spPr>
          <a:xfrm>
            <a:off x="3977999" y="3270381"/>
            <a:ext cx="3282783" cy="1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MÉTIERS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62363" y="2689577"/>
            <a:ext cx="36747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8C42E"/>
                </a:solidFill>
              </a:rPr>
              <a:t>Le Développement :</a:t>
            </a:r>
          </a:p>
          <a:p>
            <a:endParaRPr lang="fr-FR" dirty="0"/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Conseil, accompagnement, développement d’applications métier, web et mobiles, adaptées à vos besoin et à votre activité.</a:t>
            </a:r>
          </a:p>
          <a:p>
            <a:pPr algn="just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Conception graphique et technique, ergonomie, innovation,  force de conseil et de proposition, sont des atouts majeur dans ce domaine d’activité.</a:t>
            </a:r>
          </a:p>
          <a:p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70114" y="2689577"/>
            <a:ext cx="37633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8C42E"/>
                </a:solidFill>
              </a:rPr>
              <a:t>Infrastructure, infogérance &amp; Cloud :</a:t>
            </a:r>
            <a:endParaRPr lang="fr-FR" b="1" dirty="0">
              <a:solidFill>
                <a:srgbClr val="F8C42E"/>
              </a:solidFill>
            </a:endParaRPr>
          </a:p>
          <a:p>
            <a:endParaRPr lang="fr-FR" dirty="0"/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Audit sécurité, évolution d’infrastructure, sécurisation de vos données, réactivité, anticipation de vos besoins, externalisation de votre informatique dans le Cloud, sont autant de points sur lesquels nous pouvons vous accompagner.</a:t>
            </a:r>
          </a:p>
          <a:p>
            <a:pPr algn="just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Nos contrats de maintenance et d’infogérance vous apportent confort et sérénité quant à l’utilisation de l’outils informatique dans votre organisation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66443" y="2689577"/>
            <a:ext cx="3301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8C42E"/>
                </a:solidFill>
              </a:rPr>
              <a:t>Communication Digitale :</a:t>
            </a:r>
          </a:p>
          <a:p>
            <a:endParaRPr lang="fr-FR" b="1" dirty="0">
              <a:solidFill>
                <a:schemeClr val="tx2"/>
              </a:solidFill>
            </a:endParaRPr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Vous accompagner dans vos choix stratégiques de communication sur le web, vous permettre d’augmenter votre visibilité à travers un référencement naturel optimisé. </a:t>
            </a:r>
          </a:p>
          <a:p>
            <a:pPr algn="just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Nos spécialistes communication et SEO, seront force de propositions sur ces problématiques.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24" y="1827958"/>
            <a:ext cx="731914" cy="7319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25" y="1827958"/>
            <a:ext cx="731914" cy="7319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51" y="1779497"/>
            <a:ext cx="828836" cy="8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RESONANTES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PROJET</a:t>
            </a:r>
            <a:endParaRPr lang="fr-FR" sz="2000" b="1" dirty="0" smtClean="0">
              <a:solidFill>
                <a:srgbClr val="FBC62F"/>
              </a:solidFill>
            </a:endParaRPr>
          </a:p>
          <a:p>
            <a:pPr marL="0" indent="0" algn="just">
              <a:buNone/>
            </a:pPr>
            <a:r>
              <a:rPr lang="fr-FR" sz="1400" dirty="0" smtClean="0"/>
              <a:t>Création </a:t>
            </a:r>
            <a:r>
              <a:rPr lang="fr-FR" sz="1400" dirty="0"/>
              <a:t>d’une </a:t>
            </a:r>
            <a:r>
              <a:rPr lang="fr-FR" sz="1400" dirty="0" smtClean="0"/>
              <a:t>web-</a:t>
            </a:r>
            <a:r>
              <a:rPr lang="fr-FR" sz="1400" dirty="0" err="1" smtClean="0"/>
              <a:t>app</a:t>
            </a:r>
            <a:r>
              <a:rPr lang="fr-FR" sz="1400" dirty="0" smtClean="0"/>
              <a:t> </a:t>
            </a:r>
            <a:r>
              <a:rPr lang="fr-FR" sz="1400" dirty="0"/>
              <a:t>(multi plateforme et </a:t>
            </a:r>
            <a:r>
              <a:rPr lang="fr-FR" sz="1400" dirty="0" smtClean="0"/>
              <a:t>responsive) </a:t>
            </a:r>
            <a:r>
              <a:rPr lang="fr-FR" sz="1400" dirty="0"/>
              <a:t>permettant de recueillir l’opinion des 15-25 ans </a:t>
            </a:r>
            <a:r>
              <a:rPr lang="fr-FR" sz="1400" dirty="0" smtClean="0"/>
              <a:t>et des </a:t>
            </a:r>
            <a:r>
              <a:rPr lang="fr-FR" sz="1400" dirty="0"/>
              <a:t>jeunes adultes face à des situations ou comportements pouvant engendrer ou résulter de violences sexistes et sexuelles</a:t>
            </a:r>
            <a:r>
              <a:rPr lang="fr-FR" sz="1400" dirty="0" smtClean="0"/>
              <a:t>.</a:t>
            </a:r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OBJECTIFS</a:t>
            </a:r>
            <a:endParaRPr lang="fr-FR" sz="1400" b="1" dirty="0" smtClean="0">
              <a:solidFill>
                <a:srgbClr val="FBC62F"/>
              </a:solidFill>
            </a:endParaRPr>
          </a:p>
          <a:p>
            <a:pPr marL="0" indent="0" algn="just">
              <a:buNone/>
            </a:pPr>
            <a:r>
              <a:rPr lang="fr-FR" sz="1400" dirty="0"/>
              <a:t>Construire une image de la perception des 15-25 ans et jeunes adultes sur leur acceptation moral ou non de comportements pouvant engendrer et/ou étant des violences sexistes et sexuelles</a:t>
            </a:r>
            <a:r>
              <a:rPr lang="fr-FR" sz="1400" dirty="0" smtClean="0"/>
              <a:t>.</a:t>
            </a:r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CONTOUR DU PROJET</a:t>
            </a:r>
          </a:p>
          <a:p>
            <a:pPr algn="just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 : 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questionnaire d’une série de 12 situations où le participant, en tant qu’observateur, devra juger s’il la pense acceptable ou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inacceptable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 de questionnaire, une restitution de la position de ses réponses par rapport aux réponses moyennes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générales 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Back-End : 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d’une base de donnée dynamique </a:t>
            </a:r>
          </a:p>
          <a:p>
            <a:pPr marL="0" indent="0" algn="just"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Générer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l’export des données ​sous forme de ​représentations graphiques et rapports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statistiques 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QUESTIONNAIRE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CONTENU DU QUESTIONNAIRE</a:t>
            </a:r>
          </a:p>
          <a:p>
            <a:pPr marL="0" indent="0">
              <a:buNone/>
            </a:pPr>
            <a:endParaRPr lang="fr-FR" sz="1600" b="1" dirty="0" smtClean="0">
              <a:solidFill>
                <a:srgbClr val="FBC62F"/>
              </a:solidFill>
            </a:endParaRPr>
          </a:p>
          <a:p>
            <a:r>
              <a:rPr lang="fr-FR" sz="1400" dirty="0" smtClean="0"/>
              <a:t>60 </a:t>
            </a:r>
            <a:r>
              <a:rPr lang="fr-FR" sz="1400" dirty="0"/>
              <a:t>situations classées sous 6 catégories sont à disposition (10 par cat.) </a:t>
            </a:r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sz="1400" dirty="0" err="1" smtClean="0"/>
              <a:t>Parmis</a:t>
            </a:r>
            <a:r>
              <a:rPr lang="fr-FR" sz="1400" dirty="0" smtClean="0"/>
              <a:t> </a:t>
            </a:r>
            <a:r>
              <a:rPr lang="fr-FR" sz="1400" dirty="0"/>
              <a:t>chaque catégorie, 5 situations mettent en scène des rapports Homme/Femme, et 5 des rapports Femme/Homme </a:t>
            </a:r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sz="1400" dirty="0" smtClean="0"/>
              <a:t>Seulement </a:t>
            </a:r>
            <a:r>
              <a:rPr lang="fr-FR" sz="1400" dirty="0"/>
              <a:t>12 situations (2 par catégorie) seront proposées lors d’une session.  </a:t>
            </a:r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sz="1400" dirty="0" smtClean="0"/>
              <a:t>Chaque </a:t>
            </a:r>
            <a:r>
              <a:rPr lang="fr-FR" sz="1400" dirty="0"/>
              <a:t>session proposera une série différente et de façon aléatoire, de situations en respectant par catégorie: 1 </a:t>
            </a:r>
            <a:r>
              <a:rPr lang="fr-FR" sz="1400" dirty="0" smtClean="0"/>
              <a:t>situation Homme/Femme </a:t>
            </a:r>
            <a:r>
              <a:rPr lang="fr-FR" sz="1400" dirty="0"/>
              <a:t>et 1 situation Femme/Homme </a:t>
            </a:r>
          </a:p>
          <a:p>
            <a:pPr marL="0" indent="0">
              <a:buNone/>
            </a:pP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i="1" u="sng" dirty="0" smtClean="0"/>
              <a:t>Remarque : </a:t>
            </a:r>
            <a:endParaRPr lang="fr-FR" sz="1400" i="1" u="sng" dirty="0"/>
          </a:p>
          <a:p>
            <a:pPr marL="0" indent="0">
              <a:buNone/>
            </a:pPr>
            <a:r>
              <a:rPr lang="fr-FR" sz="1400" dirty="0" smtClean="0"/>
              <a:t>Les </a:t>
            </a:r>
            <a:r>
              <a:rPr lang="fr-FR" sz="1400" dirty="0"/>
              <a:t>situations proposées aux participants seront présentées sous différents formats (texte, Image, vidéo, audio)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07" y="5274438"/>
            <a:ext cx="1362821" cy="1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QUESTIONNAIRE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EXTRAIT DU QUESTIONNAIRE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Cat.1 : Violences Sexuelles 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homme embrasse par surprise une femme sur la bouche 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femme embrasse par surprise une homme sur la bouche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homme touche des parties intimes de sa voisine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touche des parties intimes de son voisin 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Cat.2 : Violences Physiques </a:t>
            </a:r>
            <a:endParaRPr lang="fr-F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homme gifle une femme 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gifle un homme 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homme menace une femme en levant le poing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menace un homme en levant le poing  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Cat.3 : Violences Psychologiques </a:t>
            </a:r>
            <a:endParaRPr lang="fr-F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homme regarde fixement une femme inconnue alors qu’elle détourne le regard et est clairement gênée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femme regarde fixement un homme inconnu alors qu’il détourne le regard et est clairement gênée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homme se moque du physique d’une femme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se moque du physique d’un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homme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Cat.4 : ​Violences Verbales </a:t>
            </a:r>
            <a:endParaRPr lang="fr-F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homme insulte une femme qui refuse de lui parler 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femme insulte un homme qui refuse de lui parler 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homme crie sur une femme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crie sur un homme </a:t>
            </a:r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Cat.5 : ​Violences Matérielles </a:t>
            </a:r>
            <a:endParaRPr lang="fr-F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homme consulte le téléphone mobile de sa compagne à son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insu / Une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femme consulte le téléphone mobile de son compagnon à son insu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homme retient la carte de paiement de sa compagne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retient la carte de paiement de son compagnon </a:t>
            </a:r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Cat.6 : ​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Cyberviolences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homme diffuse sur les RS des selfies sexy de son ex petite amie pour l’humilier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femme diffuse sur les RS des selfies sexy de son ex petit ami pour l’humilier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homme envoi un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nude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une femme sans lui demander préalablement si elle y consent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femme envoi un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nude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un homme sans lui demander préalablement s'il y consent </a:t>
            </a:r>
            <a:endParaRPr lang="fr-F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</a:t>
            </a:r>
            <a:r>
              <a:rPr lang="fr-FR" dirty="0" smtClean="0"/>
              <a:t>TECHNIQUE DU PROJET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4ED80-E6D4-49E4-9FD2-4DE52D2D62E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Problématique</a:t>
            </a:r>
            <a:endParaRPr lang="fr-FR" sz="1600" b="1" dirty="0">
              <a:solidFill>
                <a:srgbClr val="FBC62F"/>
              </a:solidFill>
            </a:endParaRPr>
          </a:p>
          <a:p>
            <a:pPr marL="0" indent="0">
              <a:buNone/>
            </a:pPr>
            <a:r>
              <a:rPr lang="fr-FR" sz="1600" dirty="0" smtClean="0"/>
              <a:t>Comment obtenir la perception des jeunes vis-à-vis de la violence faite aux femmes ?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FBC62F"/>
                </a:solidFill>
              </a:rPr>
              <a:t>Objectifs</a:t>
            </a:r>
            <a:endParaRPr lang="fr-FR" sz="1600" b="1" dirty="0" smtClean="0">
              <a:solidFill>
                <a:srgbClr val="FBC62F"/>
              </a:solidFill>
            </a:endParaRPr>
          </a:p>
          <a:p>
            <a:r>
              <a:rPr lang="fr-FR" sz="1600" dirty="0" smtClean="0"/>
              <a:t>Développer une solution pour collecter et compiler les données d’un questionnaire</a:t>
            </a:r>
          </a:p>
          <a:p>
            <a:r>
              <a:rPr lang="fr-FR" sz="1600" dirty="0" smtClean="0"/>
              <a:t>Cartographier ces données récoltées pour obtenir la vision et le positionnement des jeunes vis-à-vis des violences faites aux femmes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>
                <a:solidFill>
                  <a:srgbClr val="FBC62F"/>
                </a:solidFill>
              </a:rPr>
              <a:t>Rendus attendus </a:t>
            </a:r>
          </a:p>
          <a:p>
            <a:r>
              <a:rPr lang="fr-FR" sz="1600" dirty="0" smtClean="0"/>
              <a:t>Rédaction des spécificités </a:t>
            </a:r>
            <a:r>
              <a:rPr lang="fr-FR" sz="1600" dirty="0"/>
              <a:t>techniques et </a:t>
            </a:r>
            <a:r>
              <a:rPr lang="fr-FR" sz="1600" dirty="0" smtClean="0"/>
              <a:t>fonctionnelles de la solution numérique</a:t>
            </a:r>
            <a:endParaRPr lang="fr-FR" sz="1600" dirty="0"/>
          </a:p>
          <a:p>
            <a:r>
              <a:rPr lang="fr-FR" sz="1600" dirty="0" smtClean="0"/>
              <a:t>Proposition et justification des moyens et des ressources </a:t>
            </a:r>
            <a:r>
              <a:rPr lang="fr-FR" sz="1600" dirty="0"/>
              <a:t>techniques à mettre en </a:t>
            </a:r>
            <a:r>
              <a:rPr lang="fr-FR" sz="1600" dirty="0" smtClean="0"/>
              <a:t>place pour le développement de cette solution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61" y="5650391"/>
            <a:ext cx="1078149" cy="10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1577"/>
      </p:ext>
    </p:extLst>
  </p:cSld>
  <p:clrMapOvr>
    <a:masterClrMapping/>
  </p:clrMapOvr>
</p:sld>
</file>

<file path=ppt/theme/theme1.xml><?xml version="1.0" encoding="utf-8"?>
<a:theme xmlns:a="http://schemas.openxmlformats.org/drawingml/2006/main" name="Odiwi-poulpe">
  <a:themeElements>
    <a:clrScheme name="Odiwi">
      <a:dk1>
        <a:sysClr val="windowText" lastClr="000000"/>
      </a:dk1>
      <a:lt1>
        <a:sysClr val="window" lastClr="FFFFFF"/>
      </a:lt1>
      <a:dk2>
        <a:srgbClr val="EF8F1F"/>
      </a:dk2>
      <a:lt2>
        <a:srgbClr val="E7E6E6"/>
      </a:lt2>
      <a:accent1>
        <a:srgbClr val="EF8F1F"/>
      </a:accent1>
      <a:accent2>
        <a:srgbClr val="F5AF7F"/>
      </a:accent2>
      <a:accent3>
        <a:srgbClr val="00A69A"/>
      </a:accent3>
      <a:accent4>
        <a:srgbClr val="D1FFEB"/>
      </a:accent4>
      <a:accent5>
        <a:srgbClr val="4472C4"/>
      </a:accent5>
      <a:accent6>
        <a:srgbClr val="F78181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iwi-poulpe" id="{A5CA8E74-0B68-438F-83E0-66270CE567E4}" vid="{27183908-81D8-464A-9309-F8CD486FE9D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4740FFEB98EE42B81A268EF4A4396E" ma:contentTypeVersion="4" ma:contentTypeDescription="Crée un document." ma:contentTypeScope="" ma:versionID="ca29d60aa1e8591c5654d1468369b35a">
  <xsd:schema xmlns:xsd="http://www.w3.org/2001/XMLSchema" xmlns:xs="http://www.w3.org/2001/XMLSchema" xmlns:p="http://schemas.microsoft.com/office/2006/metadata/properties" xmlns:ns2="74b0bdce-26c4-47fa-8037-201be172feb1" xmlns:ns3="23a67328-f86a-42c9-9317-34b1a39015ce" targetNamespace="http://schemas.microsoft.com/office/2006/metadata/properties" ma:root="true" ma:fieldsID="8b93c955a58554a5667ce89743736ee6" ns2:_="" ns3:_="">
    <xsd:import namespace="74b0bdce-26c4-47fa-8037-201be172feb1"/>
    <xsd:import namespace="23a67328-f86a-42c9-9317-34b1a39015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0bdce-26c4-47fa-8037-201be172fe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67328-f86a-42c9-9317-34b1a3901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4C728-EED6-4F4E-880E-6268E42108DB}"/>
</file>

<file path=customXml/itemProps2.xml><?xml version="1.0" encoding="utf-8"?>
<ds:datastoreItem xmlns:ds="http://schemas.openxmlformats.org/officeDocument/2006/customXml" ds:itemID="{CF2EEE66-9AF2-4612-B8CB-899FA2C2CAAF}"/>
</file>

<file path=customXml/itemProps3.xml><?xml version="1.0" encoding="utf-8"?>
<ds:datastoreItem xmlns:ds="http://schemas.openxmlformats.org/officeDocument/2006/customXml" ds:itemID="{D74857F5-A433-4160-93CE-265B1B312A96}"/>
</file>

<file path=docProps/app.xml><?xml version="1.0" encoding="utf-8"?>
<Properties xmlns="http://schemas.openxmlformats.org/officeDocument/2006/extended-properties" xmlns:vt="http://schemas.openxmlformats.org/officeDocument/2006/docPropsVTypes">
  <Template>Odiwi-poulpe</Template>
  <TotalTime>874</TotalTime>
  <Words>1215</Words>
  <Application>Microsoft Office PowerPoint</Application>
  <PresentationFormat>Grand écran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Segoe UI</vt:lpstr>
      <vt:lpstr>Segoe UI Light</vt:lpstr>
      <vt:lpstr>Odiwi-poulpe</vt:lpstr>
      <vt:lpstr>Application web de sondage d’opinion</vt:lpstr>
      <vt:lpstr>RESONANTES</vt:lpstr>
      <vt:lpstr>ODIWI - QUI SOMMES-NOUS ?</vt:lpstr>
      <vt:lpstr>ODIWI – AGENCE NUMÉRIQUE</vt:lpstr>
      <vt:lpstr>NOS MÉTIERS</vt:lpstr>
      <vt:lpstr>PROJET RESONANTES</vt:lpstr>
      <vt:lpstr>QUESTIONNAIRE</vt:lpstr>
      <vt:lpstr>QUESTIONNAIRE</vt:lpstr>
      <vt:lpstr>CADRE TECHNIQUE DU PROJET</vt:lpstr>
      <vt:lpstr>CAHIER DES CHARGES</vt:lpstr>
      <vt:lpstr>CAHIER DES CHARGES</vt:lpstr>
      <vt:lpstr>CAHIER DES CHARGES</vt:lpstr>
    </vt:vector>
  </TitlesOfParts>
  <Company>ODIWI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RANTY</dc:creator>
  <cp:lastModifiedBy>Julien RANTY</cp:lastModifiedBy>
  <cp:revision>73</cp:revision>
  <dcterms:created xsi:type="dcterms:W3CDTF">2019-03-07T12:57:35Z</dcterms:created>
  <dcterms:modified xsi:type="dcterms:W3CDTF">2019-07-01T09:51:00Z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0x010100254740FFEB98EE42B81A268EF4A4396E</vt:lpwstr>
  </property>
</Properties>
</file>