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8" r:id="rId9"/>
    <p:sldId id="280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71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9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XÂY DỰNG HỆ THỐNG QUẢN LÍ PHÒNG GYM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Nhóm 7 </a:t>
            </a:r>
          </a:p>
          <a:p>
            <a:r>
              <a:rPr lang="vi-VN" dirty="0"/>
              <a:t>Môn học: Lập Trình Hướng Đối Tượng</a:t>
            </a:r>
          </a:p>
          <a:p>
            <a:r>
              <a:rPr lang="vi-VN" dirty="0"/>
              <a:t>Giáo viên hướng dẫn: Lê Đức Hậu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8E51-8564-F8A5-4CA0-967D96F7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AB74-3332-1997-4164-4E36D029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Layer (Pattern-Specific Layer)</a:t>
            </a:r>
          </a:p>
        </p:txBody>
      </p:sp>
      <p:pic>
        <p:nvPicPr>
          <p:cNvPr id="6" name="Chỗ dành sẵn cho Nội dung 5" descr="Ảnh có chứa văn bản, ảnh chụp màn hình, biểu đồ, Song song&#10;&#10;Mô tả được tạo tự động">
            <a:extLst>
              <a:ext uri="{FF2B5EF4-FFF2-40B4-BE49-F238E27FC236}">
                <a16:creationId xmlns:a16="http://schemas.microsoft.com/office/drawing/2014/main" id="{CFBDCBDD-7A9C-C16A-03B9-3C4266965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064" y="2162754"/>
            <a:ext cx="8265872" cy="335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04E178E-ADD9-E167-3C04-1FAD36349731}"/>
              </a:ext>
            </a:extLst>
          </p:cNvPr>
          <p:cNvSpPr txBox="1"/>
          <p:nvPr/>
        </p:nvSpPr>
        <p:spPr>
          <a:xfrm>
            <a:off x="488950" y="1238248"/>
            <a:ext cx="772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9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49172-1262-E5D3-20D6-91E1A289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BF30-2937-126F-F9FC-CEB403CF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Layer</a:t>
            </a:r>
          </a:p>
        </p:txBody>
      </p:sp>
      <p:pic>
        <p:nvPicPr>
          <p:cNvPr id="6" name="Chỗ dành sẵn cho Nội dung 5" descr="Ảnh có chứa văn bản, ảnh chụp màn hình, Song song, Phông chữ&#10;&#10;Mô tả được tạo tự động">
            <a:extLst>
              <a:ext uri="{FF2B5EF4-FFF2-40B4-BE49-F238E27FC236}">
                <a16:creationId xmlns:a16="http://schemas.microsoft.com/office/drawing/2014/main" id="{1EEE5964-257C-3E88-BC64-841A5DF6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565" y="1884579"/>
            <a:ext cx="6667169" cy="477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A339B2E-69CE-377C-359E-B971F9F93E2A}"/>
              </a:ext>
            </a:extLst>
          </p:cNvPr>
          <p:cNvSpPr txBox="1"/>
          <p:nvPr/>
        </p:nvSpPr>
        <p:spPr>
          <a:xfrm>
            <a:off x="488950" y="1238248"/>
            <a:ext cx="772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64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EFB63-ADE7-B07A-44FC-DB798CE8E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1F20-4777-8595-2CD5-548DC429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Tính đóng gói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9E7E59-F6D2-40FA-E34F-FAEED1DAF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950" y="1274473"/>
            <a:ext cx="7724747" cy="52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Đóng gói bảo vệ dữ liệu bằng cách che giấu chi tiết và chỉ cho phép truy cập thông qua các phương thức cụ thể.</a:t>
            </a:r>
            <a:endParaRPr lang="vi-VN" sz="1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Ứng dụng trong dự án:</a:t>
            </a:r>
            <a:endParaRPr lang="vi-VN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 thuộc tính của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Course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Equipment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được khai báo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chỉ có thể truy cập thông qua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 Bảo vệ dữ liệu: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Trainer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không thể có lương âm.</a:t>
            </a:r>
            <a:endParaRPr lang="vi-VN" dirty="0"/>
          </a:p>
          <a:p>
            <a:pPr marL="0" indent="0"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như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chỉ định nghĩa API (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addUser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updateUser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mà không tiết lộ chi tiết </a:t>
            </a: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dữ liệu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bên trong (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UserServiceImpl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lưu trong bộ nhớ hoặc cơ sở dữ liệu).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C784144-4DE8-087F-3ACB-6B0699F5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8" y="3429000"/>
            <a:ext cx="724001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73BDF-EA80-A9B9-CFD6-3FD6BB40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0744-8ABA-31B8-6392-7F15C24E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Tính kế thừa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B83D93-C3D9-9193-192D-9B5EEAA09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950" y="1273448"/>
            <a:ext cx="7724747" cy="523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Tái sử dụng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qua việc chia sẻ các thuộc tính và hành vi chung trong lớp cha.</a:t>
            </a:r>
            <a:endParaRPr lang="vi-VN" sz="14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Ứng dụng trong dự án:</a:t>
            </a:r>
            <a:endParaRPr lang="vi-VN" sz="14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là lớp cha của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Member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Trainer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Admin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 thuộc tính chung (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username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password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role</a:t>
            </a: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,…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được định nghĩa trong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các lớp con chỉ thêm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riêng.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vi-V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vi-V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vi-V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vi-V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thừa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giảm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lặp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code,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rộng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dàng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thêm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role 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Manager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5B76873-152F-A201-1C69-AEE772EB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672181"/>
            <a:ext cx="5669280" cy="2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3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72324-F7EC-F11B-C1B5-B99F5291C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15F6-186F-5884-01D0-522CCEE8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Tính đa hình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12187F-8D81-4945-9BD1-EBB500155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950" y="1238248"/>
            <a:ext cx="7724747" cy="381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rtl="0">
              <a:spcBef>
                <a:spcPts val="1200"/>
              </a:spcBef>
              <a:spcAft>
                <a:spcPts val="120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 phép cùng một hành vi được thực hiện khác nhau tùy theo ngữ cảnh hoặc đối tượng.</a:t>
            </a:r>
            <a:endParaRPr lang="vi-VN" sz="14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Ứng dụng trong dự án:</a:t>
            </a:r>
            <a:endParaRPr lang="vi-VN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Phương thức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performAction</a:t>
            </a: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linh hoạt xử lý cho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khác nhau (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Admin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Member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Trainer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vi-VN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-JP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Nếu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là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Admin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actionId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1 sẽ gọi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AddEquipmentCommand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    </a:t>
            </a:r>
            <a:r>
              <a:rPr lang="ja-JP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vi-VN" altLang="ja-JP" sz="1800" dirty="0">
                <a:solidFill>
                  <a:srgbClr val="000000"/>
                </a:solidFill>
                <a:latin typeface="Arial" panose="020B0604020202020204" pitchFamily="34" charset="0"/>
              </a:rPr>
              <a:t> Nếu</a:t>
            </a:r>
            <a:r>
              <a:rPr lang="ja-JP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là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Member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actionId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1 sẽ gọi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ViewProfileCommand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vi-VN" sz="14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Lợi ích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Hệ thống dễ mở rộng mà không làm thay đổi các hành vi cũ.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94D73CD-F402-EF4E-7C71-B5C0FDAC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92" y="3224713"/>
            <a:ext cx="820171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B5764-29B8-9250-7528-DAF53EEA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7D45-46FF-9584-EFE3-394F593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Tính trừu tượng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4D6B67-DECD-C2D4-ACE4-E714C113E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9626" y="1238248"/>
            <a:ext cx="7724747" cy="50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Tập trung vào "cái gì cần làm", không phải "làm như thế nào".</a:t>
            </a:r>
            <a:endParaRPr lang="vi-VN" sz="14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Ứng dụng trong dự án:</a:t>
            </a:r>
            <a:endParaRPr lang="vi-VN" sz="1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 </a:t>
            </a:r>
            <a:r>
              <a:rPr lang="vi-V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như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định nghĩa các hành động cần thiết (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addUser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updateUser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chi tiết xử lý được giấu trong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UserServiceImpl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vi-VN" sz="14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vi-VN" sz="1400" b="0" dirty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vi-VN" sz="1400" dirty="0"/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vi-VN" sz="1400" b="0" dirty="0">
                <a:effectLst/>
              </a:rPr>
            </a:b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layer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khác chỉ cần gọi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userService.addUser</a:t>
            </a: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</a:t>
            </a: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mà không cần quan tâm dữ liệu được lưu ở đâu.</a:t>
            </a:r>
            <a:endParaRPr lang="vi-VN" sz="1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Tương lai dễ mở rộng: Nếu lưu trữ dữ liệu chuyển từ bộ nhớ sang SQL, chỉ cần thay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UserServiceImpl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bằng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UserServiceSQLImpl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Các thành phần khác không cần thay đổi.</a:t>
            </a:r>
            <a:endParaRPr lang="vi-VN" sz="1400" b="0" dirty="0">
              <a:effectLst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054B49F-4E81-CCA1-6962-07F3BC41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61" y="3184166"/>
            <a:ext cx="5217077" cy="13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0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114F-0EA9-7609-B9F9-01F243E8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1EE2-8442-009F-3BA0-3BBF450E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Singleton</a:t>
            </a:r>
            <a:r>
              <a:rPr lang="vi-VN" dirty="0"/>
              <a:t> </a:t>
            </a:r>
            <a:r>
              <a:rPr lang="vi-VN" dirty="0" err="1"/>
              <a:t>Pattern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66CE92-B6F3-E130-CB50-6781426E3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950" y="1238248"/>
            <a:ext cx="7724747" cy="365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vi-V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Singleton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được sử dụng để triển khai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ServiceContainer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Mục đích chính là đảm bảo rằng toàn bộ hệ thống chỉ có một nơi duy nhất để quản lý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như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UserService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MembershipService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EquipmentService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Điều này mang lại:</a:t>
            </a:r>
            <a:endParaRPr lang="vi-VN" sz="14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Tính nhất quán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Mọi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được truy cập từ một nguồn duy nhất.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Tiết kiệm tài nguyên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không bị khởi tạo nhiều lần.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Dễ bảo trì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Khi cần thêm hoặc sửa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chỉ cần điều chỉnh trong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ServiceContainer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Cụ thể, </a:t>
            </a:r>
            <a:r>
              <a:rPr lang="vi-VN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ServiceContainer.getInstance</a:t>
            </a: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luôn trả về một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duy nhất của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Nhờ đó, hệ thống được tối ưu và dễ dàng quản lý hơn."</a:t>
            </a:r>
            <a:endParaRPr lang="vi-VN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164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8C7D7-9C48-A905-120F-548D46CE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5F03-9D49-CA3A-116F-EBBCFA52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Singleton</a:t>
            </a:r>
            <a:r>
              <a:rPr lang="vi-VN" dirty="0"/>
              <a:t> </a:t>
            </a:r>
            <a:r>
              <a:rPr lang="vi-VN" dirty="0" err="1"/>
              <a:t>Pattern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64FCC6C-3861-C835-B232-A16BEB7A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2054515"/>
            <a:ext cx="7706801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9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2B53-9EB9-1B8A-3C5F-CF49B619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6500-BB65-BE87-8D3D-2EF0AE92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Command</a:t>
            </a:r>
            <a:r>
              <a:rPr lang="vi-VN" dirty="0"/>
              <a:t> </a:t>
            </a:r>
            <a:r>
              <a:rPr lang="vi-VN" dirty="0" err="1"/>
              <a:t>Pattern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12366F-E0FD-90D6-375B-C8C82EFDF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950" y="1321561"/>
            <a:ext cx="7724747" cy="362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Định nghĩa: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đóng gói mỗi hành động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thành một đối tượng riêng biệt, cho phép tách biệt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xử lý và giao diện người dùng.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Mục tiêu: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Tạo hệ thống dễ mở rộng, dễ bảo trì, đặc biệt khi có nhiều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và chức năng như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Lợi ích:</a:t>
            </a:r>
            <a:endParaRPr lang="vi-VN" sz="1400" b="1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Phân tách rõ ràng: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xử lý được tách biệt hoàn toàn với giao diện người dùng.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Dễ mở rộng: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Thêm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mới mà không cần thay đổi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cũ.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Phân quyền hiệu quả: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Mỗi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chỉ có quyền truy cập vào các hành động của riêng họ.</a:t>
            </a:r>
          </a:p>
        </p:txBody>
      </p:sp>
    </p:spTree>
    <p:extLst>
      <p:ext uri="{BB962C8B-B14F-4D97-AF65-F5344CB8AC3E}">
        <p14:creationId xmlns:p14="http://schemas.microsoft.com/office/powerpoint/2010/main" val="324959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B45F8-E073-02B5-EADF-7DBADC4BF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ABB9-83DF-0C0D-A8F1-0D930A7B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Command</a:t>
            </a:r>
            <a:r>
              <a:rPr lang="vi-VN" dirty="0"/>
              <a:t> </a:t>
            </a:r>
            <a:r>
              <a:rPr lang="vi-VN" dirty="0" err="1"/>
              <a:t>Pattern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BF33954-65F8-428C-B456-B9F07DDF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17" y="1238248"/>
            <a:ext cx="6878166" cy="463490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68EB9E9-D1C1-8CF9-1623-6920869ADC8C}"/>
              </a:ext>
            </a:extLst>
          </p:cNvPr>
          <p:cNvSpPr txBox="1"/>
          <p:nvPr/>
        </p:nvSpPr>
        <p:spPr>
          <a:xfrm>
            <a:off x="488950" y="6003235"/>
            <a:ext cx="831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performAction</a:t>
            </a:r>
            <a:r>
              <a:rPr lang="vi-VN" sz="180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vi-V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chính là </a:t>
            </a:r>
            <a:r>
              <a:rPr lang="vi-V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Invoker</a:t>
            </a:r>
            <a:r>
              <a:rPr lang="vi-V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nơi mọi </a:t>
            </a:r>
            <a:r>
              <a:rPr lang="vi-VN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vi-V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được thực thi, tách biệt hoàn toàn với </a:t>
            </a:r>
            <a:r>
              <a:rPr lang="vi-VN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vi-V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xử lý bên trong!!!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0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1. Mục tiêu dự án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2. Thiết kế lớp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3. Biểu đồ </a:t>
            </a:r>
            <a:r>
              <a:rPr lang="vi-VN" dirty="0" err="1"/>
              <a:t>use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10D6B-578F-1357-444B-E740C1AC5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rget with various rings of accuracy">
            <a:extLst>
              <a:ext uri="{FF2B5EF4-FFF2-40B4-BE49-F238E27FC236}">
                <a16:creationId xmlns:a16="http://schemas.microsoft.com/office/drawing/2014/main" id="{CD6AEB22-0E25-10C6-BC45-51B49178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09380-03BA-2440-2267-289D0B08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00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dự án – tổng quan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4E10C7-708A-6DE4-79C0-337395A31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9626" y="1238248"/>
            <a:ext cx="7724747" cy="387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vi-VN" b="1" dirty="0"/>
              <a:t>Mục tiêu: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Xây dựng hệ thống quản lý phòng </a:t>
            </a:r>
            <a:r>
              <a:rPr lang="vi-VN" dirty="0" err="1"/>
              <a:t>gym</a:t>
            </a:r>
            <a:r>
              <a:rPr lang="vi-VN" dirty="0"/>
              <a:t> cho ba vai trò:</a:t>
            </a:r>
          </a:p>
          <a:p>
            <a:pPr marL="457200" lvl="1" indent="0">
              <a:buNone/>
            </a:pPr>
            <a:r>
              <a:rPr lang="vi-VN" b="1" dirty="0" err="1"/>
              <a:t>Member</a:t>
            </a:r>
            <a:r>
              <a:rPr lang="vi-VN" b="1" dirty="0"/>
              <a:t>:</a:t>
            </a:r>
            <a:r>
              <a:rPr lang="vi-VN" dirty="0"/>
              <a:t> Quản lý tài khoản, đăng ký lớp học, thanh toán.</a:t>
            </a:r>
          </a:p>
          <a:p>
            <a:pPr marL="457200" lvl="1" indent="0">
              <a:buNone/>
            </a:pPr>
            <a:r>
              <a:rPr lang="vi-VN" b="1" dirty="0" err="1"/>
              <a:t>Trainer</a:t>
            </a:r>
            <a:r>
              <a:rPr lang="vi-VN" b="1" dirty="0"/>
              <a:t>:</a:t>
            </a:r>
            <a:r>
              <a:rPr lang="vi-VN" dirty="0"/>
              <a:t> Quản lý lịch dạy, lớp học.</a:t>
            </a:r>
          </a:p>
          <a:p>
            <a:pPr marL="457200" lvl="1" indent="0">
              <a:buNone/>
            </a:pPr>
            <a:r>
              <a:rPr lang="vi-VN" b="1" dirty="0" err="1"/>
              <a:t>Admin</a:t>
            </a:r>
            <a:r>
              <a:rPr lang="vi-VN" b="1" dirty="0"/>
              <a:t>:</a:t>
            </a:r>
            <a:r>
              <a:rPr lang="vi-VN" dirty="0"/>
              <a:t> Quản lý thành viên, huấn luyện viên, thiết bị, lớp học, và thống kê.</a:t>
            </a:r>
            <a:endParaRPr lang="vi-VN" b="1" dirty="0"/>
          </a:p>
          <a:p>
            <a:pPr marL="457200" lvl="1" indent="0">
              <a:buNone/>
            </a:pPr>
            <a:endParaRPr lang="vi-VN" b="1" dirty="0"/>
          </a:p>
          <a:p>
            <a:pPr marL="0" indent="0">
              <a:buNone/>
            </a:pPr>
            <a:r>
              <a:rPr lang="vi-VN" b="1" dirty="0"/>
              <a:t>Tầm nhìn: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Tính chất phân quyền: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Mỗi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chỉ được phép thực hiện các hành động cụ thể, không được truy cập chức năng của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khác.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Hệ thống cần mở rộng dễ dàng: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Bổ sung các chức năng mới cho từng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mà không làm thay đổi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cốt lõi.</a:t>
            </a: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D8893-5B7C-64CB-DB70-3900F765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12A2-A2C0-DBEB-BC87-DC90DD9D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- Member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6EA9B7-A5C1-A68D-A154-02608AFCAD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950" y="1238248"/>
            <a:ext cx="7724747" cy="303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vi-VN" b="1" dirty="0"/>
              <a:t>Chức năng: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Xem, cập nhật tài khoản cá nhân.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Đăng ký lớp học, khóa học.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Xem </a:t>
            </a:r>
            <a:r>
              <a:rPr lang="vi-VN" dirty="0" err="1"/>
              <a:t>membership</a:t>
            </a:r>
            <a:r>
              <a:rPr lang="vi-VN" dirty="0"/>
              <a:t> và lịch sử thanh toán.</a:t>
            </a:r>
            <a:br>
              <a:rPr lang="vi-VN" dirty="0"/>
            </a:br>
            <a:endParaRPr lang="vi-VN" dirty="0"/>
          </a:p>
          <a:p>
            <a:pPr marL="0" indent="0">
              <a:buNone/>
            </a:pPr>
            <a:r>
              <a:rPr lang="vi-VN" b="1" dirty="0"/>
              <a:t>Giá trị: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Chủ động hơn trong quản lý và tham gia </a:t>
            </a:r>
            <a:r>
              <a:rPr lang="vi-VN" dirty="0" err="1"/>
              <a:t>gym</a:t>
            </a:r>
            <a:r>
              <a:rPr lang="vi-V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Quy trình rõ ràng, trực quan.</a:t>
            </a:r>
          </a:p>
        </p:txBody>
      </p:sp>
    </p:spTree>
    <p:extLst>
      <p:ext uri="{BB962C8B-B14F-4D97-AF65-F5344CB8AC3E}">
        <p14:creationId xmlns:p14="http://schemas.microsoft.com/office/powerpoint/2010/main" val="152975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253DD-A3F2-5D7F-CA68-63142F2C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134E-70C1-7A17-FBE7-59639E8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- Trainer &amp; Admin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9C218-02D9-B1A3-857D-1C5ED02F4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950" y="1238248"/>
            <a:ext cx="7724747" cy="471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vi-VN" b="1" dirty="0" err="1"/>
              <a:t>Trainer</a:t>
            </a:r>
            <a:r>
              <a:rPr lang="vi-VN" b="1" dirty="0"/>
              <a:t>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Quản lý lịch dạy và lớp học.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Cập nhật thông tin chuyên môn.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b="1" dirty="0" err="1"/>
              <a:t>Admin</a:t>
            </a:r>
            <a:r>
              <a:rPr lang="vi-VN" b="1" dirty="0"/>
              <a:t>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CRUD thành viên, huấn luyện viên, khóa học, lớp học, thiết bị.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Thống kê người dùng, thiết bị, khóa học.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Mở rộng dễ dàng nhờ áp dụng </a:t>
            </a:r>
            <a:r>
              <a:rPr lang="vi-VN" dirty="0" err="1"/>
              <a:t>design</a:t>
            </a:r>
            <a:r>
              <a:rPr lang="vi-VN" dirty="0"/>
              <a:t> </a:t>
            </a:r>
            <a:r>
              <a:rPr lang="vi-VN" dirty="0" err="1"/>
              <a:t>pattern</a:t>
            </a:r>
            <a:r>
              <a:rPr lang="vi-VN" dirty="0"/>
              <a:t> chuẩn.</a:t>
            </a:r>
          </a:p>
          <a:p>
            <a:pPr marL="0" indent="0">
              <a:buNone/>
            </a:pPr>
            <a:endParaRPr lang="vi-VN" b="1" dirty="0"/>
          </a:p>
          <a:p>
            <a:pPr marL="0" indent="0">
              <a:buNone/>
            </a:pPr>
            <a:r>
              <a:rPr lang="vi-VN" b="1" dirty="0"/>
              <a:t>Lợi ích: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Đảm bảo quản lý hiệu quả, giảm lỗi thủ công.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Hỗ trợ mở rộng hệ thống trong tương lai.</a:t>
            </a:r>
          </a:p>
        </p:txBody>
      </p:sp>
    </p:spTree>
    <p:extLst>
      <p:ext uri="{BB962C8B-B14F-4D97-AF65-F5344CB8AC3E}">
        <p14:creationId xmlns:p14="http://schemas.microsoft.com/office/powerpoint/2010/main" val="7553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D8341-D4F8-CFBA-8946-FD9C457C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169D-0737-3306-B531-B6394FE2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Biểu Đồ </a:t>
            </a:r>
            <a:r>
              <a:rPr lang="vi-VN" dirty="0" err="1"/>
              <a:t>Use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en-US" dirty="0"/>
          </a:p>
        </p:txBody>
      </p:sp>
      <p:pic>
        <p:nvPicPr>
          <p:cNvPr id="5" name="Chỗ dành sẵn cho Nội dung 4" descr="Ảnh có chứa hình vẽ, biểu đồ, văn bản, ảnh chụp màn hình&#10;&#10;Mô tả được tạo tự động">
            <a:extLst>
              <a:ext uri="{FF2B5EF4-FFF2-40B4-BE49-F238E27FC236}">
                <a16:creationId xmlns:a16="http://schemas.microsoft.com/office/drawing/2014/main" id="{00CCD07A-E025-9B86-69C6-330E568A6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3741" y="1238248"/>
            <a:ext cx="6116817" cy="519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3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5BE7F-1814-3391-57B2-CB6CC6E6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6091-86A4-02D8-AFC0-B29585BB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 (Model Layer)</a:t>
            </a:r>
          </a:p>
        </p:txBody>
      </p:sp>
      <p:pic>
        <p:nvPicPr>
          <p:cNvPr id="6" name="Chỗ dành sẵn cho Nội dung 5" descr="Ảnh có chứa văn bản, biểu đồ, Kế hoạch, ảnh chụp màn hình&#10;&#10;Mô tả được tạo tự động">
            <a:extLst>
              <a:ext uri="{FF2B5EF4-FFF2-40B4-BE49-F238E27FC236}">
                <a16:creationId xmlns:a16="http://schemas.microsoft.com/office/drawing/2014/main" id="{1C131BC8-6321-0823-21DF-C4537B81A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981" y="2062055"/>
            <a:ext cx="8158038" cy="406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43E2D2A-10B0-FFAF-84D5-4B16C247BC1A}"/>
              </a:ext>
            </a:extLst>
          </p:cNvPr>
          <p:cNvSpPr txBox="1"/>
          <p:nvPr/>
        </p:nvSpPr>
        <p:spPr>
          <a:xfrm>
            <a:off x="488950" y="1238248"/>
            <a:ext cx="772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Mục đích:</a:t>
            </a:r>
            <a:r>
              <a:rPr lang="vi-VN" dirty="0"/>
              <a:t> Đại diện cho các đối tượng cốt lõi trong hệ thống, chứa </a:t>
            </a:r>
            <a:r>
              <a:rPr lang="vi-VN" dirty="0" err="1"/>
              <a:t>logic</a:t>
            </a:r>
            <a:r>
              <a:rPr lang="vi-VN" dirty="0"/>
              <a:t> liên quan đến từng đối tượng.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4ED0B-3D55-ED13-E165-708C86959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4FE3-E333-B812-D716-574810C6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Layer</a:t>
            </a:r>
            <a:r>
              <a:rPr lang="vi-VN" dirty="0"/>
              <a:t> (Lớp Trừu Tượng)</a:t>
            </a:r>
            <a:endParaRPr lang="en-US" dirty="0"/>
          </a:p>
        </p:txBody>
      </p:sp>
      <p:pic>
        <p:nvPicPr>
          <p:cNvPr id="6" name="Chỗ dành sẵn cho Nội dung 5" descr="Ảnh có chứa văn bản, biểu đồ, Song song, Phông chữ&#10;&#10;Mô tả được tạo tự động">
            <a:extLst>
              <a:ext uri="{FF2B5EF4-FFF2-40B4-BE49-F238E27FC236}">
                <a16:creationId xmlns:a16="http://schemas.microsoft.com/office/drawing/2014/main" id="{7763DEAA-47D9-CD17-41B2-CFCE0A40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648" y="1607580"/>
            <a:ext cx="7938704" cy="36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29C6EDC-C658-9A19-F3F2-C108EED456C7}"/>
              </a:ext>
            </a:extLst>
          </p:cNvPr>
          <p:cNvSpPr txBox="1"/>
          <p:nvPr/>
        </p:nvSpPr>
        <p:spPr>
          <a:xfrm>
            <a:off x="488950" y="1238248"/>
            <a:ext cx="772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Mục đích: </a:t>
            </a:r>
            <a:r>
              <a:rPr lang="vi-VN" dirty="0"/>
              <a:t>Kết nối hệ thống với cơ sở dữ liệu hoặc lưu trữ dữ liệu.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D640-FD26-2306-5ECA-D9835B97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A4EA-B30C-86AB-FB1B-94E2C197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Layer</a:t>
            </a:r>
            <a:r>
              <a:rPr lang="vi-VN" dirty="0"/>
              <a:t> (Lớp </a:t>
            </a:r>
            <a:r>
              <a:rPr lang="vi-VN" dirty="0" err="1"/>
              <a:t>Implement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656B4BF-0B52-838B-8682-782D7B12AAE4}"/>
              </a:ext>
            </a:extLst>
          </p:cNvPr>
          <p:cNvSpPr txBox="1"/>
          <p:nvPr/>
        </p:nvSpPr>
        <p:spPr>
          <a:xfrm>
            <a:off x="488950" y="1238248"/>
            <a:ext cx="772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Mục đích: </a:t>
            </a:r>
            <a:r>
              <a:rPr lang="vi-VN" dirty="0"/>
              <a:t>Kết nối hệ thống với cơ sở dữ liệu hoặc lưu trữ dữ liệu.</a:t>
            </a:r>
            <a:endParaRPr lang="en-US" dirty="0"/>
          </a:p>
        </p:txBody>
      </p:sp>
      <p:pic>
        <p:nvPicPr>
          <p:cNvPr id="7" name="Hình ảnh 6" descr="Ảnh có chứa văn bản, Song song, ảnh chụp màn hình, tài liệu&#10;&#10;Mô tả được tạo tự động">
            <a:extLst>
              <a:ext uri="{FF2B5EF4-FFF2-40B4-BE49-F238E27FC236}">
                <a16:creationId xmlns:a16="http://schemas.microsoft.com/office/drawing/2014/main" id="{C45C1FD6-0BE3-7335-2C48-D29CB79C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0" y="1607580"/>
            <a:ext cx="6562459" cy="50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0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283</TotalTime>
  <Words>1125</Words>
  <Application>Microsoft Office PowerPoint</Application>
  <PresentationFormat>Trình chiếu Trên màn hình (4:3)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 Mono</vt:lpstr>
      <vt:lpstr>Office Theme</vt:lpstr>
      <vt:lpstr>XÂY DỰNG HỆ THỐNG QUẢN LÍ PHÒNG GYM</vt:lpstr>
      <vt:lpstr>Nội dung</vt:lpstr>
      <vt:lpstr>Mục tiêu dự án – tổng quan</vt:lpstr>
      <vt:lpstr>Mục tiêu cụ thể - Member</vt:lpstr>
      <vt:lpstr>Mục tiêu cụ thể - Trainer &amp; Admin</vt:lpstr>
      <vt:lpstr>Biểu Đồ Use Case</vt:lpstr>
      <vt:lpstr>Domain Layer (Model Layer)</vt:lpstr>
      <vt:lpstr>Persistence Layer (Lớp Trừu Tượng)</vt:lpstr>
      <vt:lpstr>Persistence Layer (Lớp Implement)</vt:lpstr>
      <vt:lpstr>Command Layer (Pattern-Specific Layer)</vt:lpstr>
      <vt:lpstr>Utilities Layer</vt:lpstr>
      <vt:lpstr>Tính đóng gói</vt:lpstr>
      <vt:lpstr>Tính kế thừa</vt:lpstr>
      <vt:lpstr>Tính đa hình</vt:lpstr>
      <vt:lpstr>Tính trừu tượng</vt:lpstr>
      <vt:lpstr>Singleton Pattern</vt:lpstr>
      <vt:lpstr>Singleton Pattern</vt:lpstr>
      <vt:lpstr>Command Pattern</vt:lpstr>
      <vt:lpstr>Command Pattern</vt:lpstr>
      <vt:lpstr>DEMO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Tran Quang Huy 20225860</cp:lastModifiedBy>
  <cp:revision>9</cp:revision>
  <dcterms:created xsi:type="dcterms:W3CDTF">2016-07-25T07:53:11Z</dcterms:created>
  <dcterms:modified xsi:type="dcterms:W3CDTF">2024-12-24T17:47:43Z</dcterms:modified>
</cp:coreProperties>
</file>