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EB Garamond"/>
      <p:regular r:id="rId26"/>
      <p:bold r:id="rId27"/>
      <p:italic r:id="rId28"/>
      <p:boldItalic r:id="rId29"/>
    </p:embeddedFont>
    <p:embeddedFont>
      <p:font typeface="PT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regular.fntdata"/><Relationship Id="rId25" Type="http://schemas.openxmlformats.org/officeDocument/2006/relationships/slide" Target="slides/slide20.xml"/><Relationship Id="rId28" Type="http://schemas.openxmlformats.org/officeDocument/2006/relationships/font" Target="fonts/EBGaramond-italic.fntdata"/><Relationship Id="rId27" Type="http://schemas.openxmlformats.org/officeDocument/2006/relationships/font" Target="fonts/EB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6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5.xml"/><Relationship Id="rId32" Type="http://schemas.openxmlformats.org/officeDocument/2006/relationships/font" Target="fonts/PT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715664b1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7715664b1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fb17911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fb17911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fb17911b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fb17911b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fb17911b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fb17911b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6e6ad96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6e6ad96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6e6ad96e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6e6ad96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fb17911b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fb17911b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fb17911b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fb17911b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6e6ad96e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6e6ad96e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6e6ad96e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6e6ad96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51ef536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51ef536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951ef5365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951ef536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51ef5365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51ef5365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9e8864dc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9e8864dc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f82065b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f82065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f82065b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f82065b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f82065bd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f82065b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af30ea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af30ea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eaf30ea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eaf30ea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fb17911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fb17911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/>
        </p:nvSpPr>
        <p:spPr>
          <a:xfrm>
            <a:off x="0" y="0"/>
            <a:ext cx="9144000" cy="2362800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rotWithShape="0" algn="bl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8" name="Google Shape;8;p2"/>
          <p:cNvSpPr txBox="1"/>
          <p:nvPr/>
        </p:nvSpPr>
        <p:spPr>
          <a:xfrm>
            <a:off x="0" y="3012000"/>
            <a:ext cx="9144000" cy="17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5200" y="3204438"/>
            <a:ext cx="1413600" cy="14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/>
        </p:nvSpPr>
        <p:spPr>
          <a:xfrm>
            <a:off x="0" y="4810475"/>
            <a:ext cx="9144000" cy="333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0" y="2362875"/>
            <a:ext cx="9144000" cy="649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B539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200">
                <a:solidFill>
                  <a:srgbClr val="0B5394"/>
                </a:solidFill>
              </a:defRPr>
            </a:lvl1pPr>
            <a:lvl2pPr lvl="1" rtl="0" algn="ctr">
              <a:buNone/>
              <a:defRPr b="1" sz="1200">
                <a:solidFill>
                  <a:srgbClr val="0B5394"/>
                </a:solidFill>
              </a:defRPr>
            </a:lvl2pPr>
            <a:lvl3pPr lvl="2" rtl="0" algn="ctr">
              <a:buNone/>
              <a:defRPr b="1" sz="1200">
                <a:solidFill>
                  <a:srgbClr val="0B5394"/>
                </a:solidFill>
              </a:defRPr>
            </a:lvl3pPr>
            <a:lvl4pPr lvl="3" rtl="0" algn="ctr">
              <a:buNone/>
              <a:defRPr b="1" sz="1200">
                <a:solidFill>
                  <a:srgbClr val="0B5394"/>
                </a:solidFill>
              </a:defRPr>
            </a:lvl4pPr>
            <a:lvl5pPr lvl="4" rtl="0" algn="ctr">
              <a:buNone/>
              <a:defRPr b="1" sz="1200">
                <a:solidFill>
                  <a:srgbClr val="0B5394"/>
                </a:solidFill>
              </a:defRPr>
            </a:lvl5pPr>
            <a:lvl6pPr lvl="5" rtl="0" algn="ctr">
              <a:buNone/>
              <a:defRPr b="1" sz="1200">
                <a:solidFill>
                  <a:srgbClr val="0B5394"/>
                </a:solidFill>
              </a:defRPr>
            </a:lvl6pPr>
            <a:lvl7pPr lvl="6" rtl="0" algn="ctr">
              <a:buNone/>
              <a:defRPr b="1" sz="1200">
                <a:solidFill>
                  <a:srgbClr val="0B5394"/>
                </a:solidFill>
              </a:defRPr>
            </a:lvl7pPr>
            <a:lvl8pPr lvl="7" rtl="0" algn="ctr">
              <a:buNone/>
              <a:defRPr b="1" sz="1200">
                <a:solidFill>
                  <a:srgbClr val="0B5394"/>
                </a:solidFill>
              </a:defRPr>
            </a:lvl8pPr>
            <a:lvl9pPr lvl="8" rtl="0" algn="ctr">
              <a:buNone/>
              <a:defRPr b="1" sz="1200">
                <a:solidFill>
                  <a:srgbClr val="0B539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SECTION_HEADER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ourcemaking.com/design_patterns/behavioral_patterns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ctrTitle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rotWithShape="0" algn="bl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Software Design Techniques and Mechanisms</a:t>
            </a:r>
            <a:endParaRPr b="1" sz="3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Topic: Behavioral Design Patterns</a:t>
            </a:r>
            <a:endParaRPr b="1" sz="3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" name="Google Shape;25;p5"/>
          <p:cNvSpPr txBox="1"/>
          <p:nvPr/>
        </p:nvSpPr>
        <p:spPr>
          <a:xfrm>
            <a:off x="0" y="3153450"/>
            <a:ext cx="9144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/>
        </p:nvSpPr>
        <p:spPr>
          <a:xfrm>
            <a:off x="0" y="4733975"/>
            <a:ext cx="9144000" cy="409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Chișinău 2021</a:t>
            </a:r>
            <a:endParaRPr b="1" sz="16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0" y="2571750"/>
            <a:ext cx="9144000" cy="58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Presenter: Drumea Vasile</a:t>
            </a:r>
            <a:endParaRPr b="1" sz="16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The UML Diagram for Iterator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4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792" y="1073050"/>
            <a:ext cx="6956320" cy="35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Mediator Pattern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-5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Define an object that encapsulates how a set of objects interact.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Mediator promotes loose coupling by keeping objects from referring to each other explicitly, and it lets you vary their interaction independently.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5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The UML Diagram for Mediator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6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88" y="1507450"/>
            <a:ext cx="7631125" cy="26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Observer Pattern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-5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Define a one-to-many dependency between objects so that when one object changes state, all its dependents are notified and updated automatically.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Aka Dependents, Publish-Subscribe.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17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The UML Diagram for Observer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18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088" y="1391738"/>
            <a:ext cx="69437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Strategy Pattern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-5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Defines a family of algorithms, encapsulates each one and makes them interchangeable.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Aka Policy.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9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The UML Diagram for Strategy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0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50" y="1327613"/>
            <a:ext cx="8597100" cy="29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Visitor Pattern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-5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980000"/>
                </a:solidFill>
                <a:latin typeface="PT Sans"/>
                <a:ea typeface="PT Sans"/>
                <a:cs typeface="PT Sans"/>
                <a:sym typeface="PT Sans"/>
              </a:rPr>
              <a:t>(Common definition)</a:t>
            </a: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 Represent an operation to be performed on the elements of an object structure. Visitor lets you define a new operation without changing the classes of the elements on which it operates. 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Defines an operation to be performed on the elements of a common object structure (inheritance hierarchy/composite object).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The operation is declared in the Visitor class and it will provide (if necessary) multiple implementations for different types of object.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1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The UML Diagram for Visitor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2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925" y="1029700"/>
            <a:ext cx="4478051" cy="36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References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https://sourcemaking.com/design_patterns/behavioral_patterns</a:t>
            </a: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The “Gang of four”, 1994, </a:t>
            </a:r>
            <a:r>
              <a:rPr b="1" i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Design Patterns: Elements of Reusable Object-Oriented Software</a:t>
            </a:r>
            <a:endParaRPr b="1" i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P.S. All the diagrams are from [2].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3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Overview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-5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The Behavioral Design Patterns are concerned with the communication between software entities and how it can be realized optimally.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Based on the mechanism used there are 2 types: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○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Behavioral Class Patterns: Use inheritance to distribute behavior between classes.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○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Behavioral Object Patterns: Use object composition to have multiple objects perform common tasks.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6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/>
        </p:nvSpPr>
        <p:spPr>
          <a:xfrm>
            <a:off x="904200" y="21438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Thanks for your attention!</a:t>
            </a:r>
            <a:endParaRPr b="1" sz="24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Questions?</a:t>
            </a:r>
            <a:endParaRPr b="1" sz="24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Chain of Responsibility Pattern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-5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A chain of request handlers that links the sender to the receiver.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The request can be handled partially by all the handlers, or by one specific handler from the chain.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7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The UML Diagram for Chain of Responsibility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8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57" name="Google Shape;5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600" y="1041562"/>
            <a:ext cx="5840692" cy="35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Command Pattern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-5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Encapsulate a request as an object/class so that it can be used whenever it is needed.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The command object provides a blueprint which is a set of method calls for a specific command.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Aka Action, Transaction.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9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The UML Diagram for Command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0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77" name="Google Shape;7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00" y="1152017"/>
            <a:ext cx="8961000" cy="334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Interpreter</a:t>
            </a: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Pattern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-5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Given a language, define a representation for its grammar along with an interpreter that uses the representation to interpret sentences in the language.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1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The UML Diagram for Interpreter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2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97" name="Google Shape;9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062" y="1081117"/>
            <a:ext cx="6201774" cy="34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Iterator Pattern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-5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Provides a way to access sequentially the elements of an aggregate 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object without exposing its underlying representation.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Aka Cursor.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3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M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