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B Garamond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22" Type="http://schemas.openxmlformats.org/officeDocument/2006/relationships/font" Target="fonts/EBGaramond-italic.fntdata"/><Relationship Id="rId21" Type="http://schemas.openxmlformats.org/officeDocument/2006/relationships/font" Target="fonts/EBGaramond-bold.fntdata"/><Relationship Id="rId24" Type="http://schemas.openxmlformats.org/officeDocument/2006/relationships/font" Target="fonts/PTSans-regular.fntdata"/><Relationship Id="rId23" Type="http://schemas.openxmlformats.org/officeDocument/2006/relationships/font" Target="fonts/EB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715664b1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7715664b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90540fe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90540fe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50c6d4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50c6d4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90540fe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90540fe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1ef536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1ef536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1ef536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1ef536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51ef536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951ef536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550c6d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9550c6d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666bf4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666bf4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550c6d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550c6d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66bf4f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66bf4f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50c6d41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50c6d4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66bf4f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66bf4f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50c6d4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50c6d4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>
            <a:off x="0" y="0"/>
            <a:ext cx="9144000" cy="23628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8" name="Google Shape;8;p2"/>
          <p:cNvSpPr txBox="1"/>
          <p:nvPr/>
        </p:nvSpPr>
        <p:spPr>
          <a:xfrm>
            <a:off x="0" y="3012000"/>
            <a:ext cx="91440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5200" y="3204438"/>
            <a:ext cx="1413600" cy="1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/>
        </p:nvSpPr>
        <p:spPr>
          <a:xfrm>
            <a:off x="0" y="4810475"/>
            <a:ext cx="9144000" cy="333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0" y="2362875"/>
            <a:ext cx="9144000" cy="649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B539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200">
                <a:solidFill>
                  <a:srgbClr val="0B5394"/>
                </a:solidFill>
              </a:defRPr>
            </a:lvl1pPr>
            <a:lvl2pPr lvl="1" rtl="0" algn="ctr">
              <a:buNone/>
              <a:defRPr b="1" sz="1200">
                <a:solidFill>
                  <a:srgbClr val="0B5394"/>
                </a:solidFill>
              </a:defRPr>
            </a:lvl2pPr>
            <a:lvl3pPr lvl="2" rtl="0" algn="ctr">
              <a:buNone/>
              <a:defRPr b="1" sz="1200">
                <a:solidFill>
                  <a:srgbClr val="0B5394"/>
                </a:solidFill>
              </a:defRPr>
            </a:lvl3pPr>
            <a:lvl4pPr lvl="3" rtl="0" algn="ctr">
              <a:buNone/>
              <a:defRPr b="1" sz="1200">
                <a:solidFill>
                  <a:srgbClr val="0B5394"/>
                </a:solidFill>
              </a:defRPr>
            </a:lvl4pPr>
            <a:lvl5pPr lvl="4" rtl="0" algn="ctr">
              <a:buNone/>
              <a:defRPr b="1" sz="1200">
                <a:solidFill>
                  <a:srgbClr val="0B5394"/>
                </a:solidFill>
              </a:defRPr>
            </a:lvl5pPr>
            <a:lvl6pPr lvl="5" rtl="0" algn="ctr">
              <a:buNone/>
              <a:defRPr b="1" sz="1200">
                <a:solidFill>
                  <a:srgbClr val="0B5394"/>
                </a:solidFill>
              </a:defRPr>
            </a:lvl6pPr>
            <a:lvl7pPr lvl="6" rtl="0" algn="ctr">
              <a:buNone/>
              <a:defRPr b="1" sz="1200">
                <a:solidFill>
                  <a:srgbClr val="0B5394"/>
                </a:solidFill>
              </a:defRPr>
            </a:lvl7pPr>
            <a:lvl8pPr lvl="7" rtl="0" algn="ctr">
              <a:buNone/>
              <a:defRPr b="1" sz="1200">
                <a:solidFill>
                  <a:srgbClr val="0B5394"/>
                </a:solidFill>
              </a:defRPr>
            </a:lvl8pPr>
            <a:lvl9pPr lvl="8" rtl="0" algn="ctr">
              <a:buNone/>
              <a:defRPr b="1" sz="1200">
                <a:solidFill>
                  <a:srgbClr val="0B539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ourcemaking.com/design_patterns/creational_patterns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0B5394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Software Design Techniques and Mechanisms</a:t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Topic: Creational Design Patterns</a:t>
            </a:r>
            <a:endParaRPr b="1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0" y="3153450"/>
            <a:ext cx="9144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0" y="4733975"/>
            <a:ext cx="9144000" cy="409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Chișinău 2021</a:t>
            </a:r>
            <a:endParaRPr b="1" sz="16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0" y="2571750"/>
            <a:ext cx="9144000" cy="5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Presenter: Drumea Vasile</a:t>
            </a:r>
            <a:endParaRPr b="1" sz="16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UML Diagram for Abstract Factory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4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200" y="1171550"/>
            <a:ext cx="6581589" cy="3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Builder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Separates object construction from its representation so that the same construction process could create different representations.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5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UML Diagram for Builder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6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1355188"/>
            <a:ext cx="77914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References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https://sourcemaking.com/design_patterns/creational_patterns</a:t>
            </a: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“Gang of four”, 1994, </a:t>
            </a:r>
            <a:r>
              <a:rPr b="1" i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Design Patterns: Elements of Reusable Object-Oriented Software</a:t>
            </a:r>
            <a:endParaRPr b="1" i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T Sans"/>
              <a:buAutoNum type="arabicPeriod"/>
            </a:pPr>
            <a:r>
              <a:rPr b="1" lang="en" sz="18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P.S. All the diagrams are from [2].</a:t>
            </a:r>
            <a:endParaRPr b="1" sz="18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7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904200" y="21438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Thanks for your attention!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Questions?</a:t>
            </a:r>
            <a:endParaRPr b="1" sz="24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Overview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Creational Design Patterns are all about class instantiation.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This group can be divided into 2 groups: 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○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Class-Creation patterns (using inheritance)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○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Object-Creation patterns (using delegation)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6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Singleton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 class that should have only one instance at any time.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It contains static encapsulated instance.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The constructor should be private.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It must be made thread safe.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7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UML </a:t>
            </a:r>
            <a:r>
              <a:rPr b="1" lang="en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Diagram for </a:t>
            </a: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Singleton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188" y="1514475"/>
            <a:ext cx="53435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Prototype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Initialized instances of the classes that are meant to be cloned.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A collection that caches the prototype objects.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9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UML Diagram for Prototype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0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138" y="1171550"/>
            <a:ext cx="6603623" cy="3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Factory Method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Creates an instance out of several related derived classes.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It is usually used together with other creational design patterns.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1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UML Diagram for Factory Method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2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13" y="1200600"/>
            <a:ext cx="75723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Abstract Factory Pattern</a:t>
            </a:r>
            <a:endParaRPr b="1"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-50" y="1017600"/>
            <a:ext cx="91440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Provides an interface for creating families of related objects without specifying the concrete object.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PT Sans"/>
              <a:buChar char="●"/>
            </a:pPr>
            <a:r>
              <a:rPr b="1" lang="en" sz="2000">
                <a:solidFill>
                  <a:srgbClr val="0B5394"/>
                </a:solidFill>
                <a:latin typeface="PT Sans"/>
                <a:ea typeface="PT Sans"/>
                <a:cs typeface="PT Sans"/>
                <a:sym typeface="PT Sans"/>
              </a:rPr>
              <a:t>It defines Factory Methods for each type of product.</a:t>
            </a:r>
            <a:endParaRPr b="1" sz="2000">
              <a:solidFill>
                <a:srgbClr val="0B539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0" y="4632900"/>
            <a:ext cx="9144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363" y="4632900"/>
            <a:ext cx="1496087" cy="45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3"/>
          <p:cNvCxnSpPr/>
          <p:nvPr/>
        </p:nvCxnSpPr>
        <p:spPr>
          <a:xfrm flipH="1" rot="10800000">
            <a:off x="91440" y="4636008"/>
            <a:ext cx="8961000" cy="90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0" y="4632975"/>
            <a:ext cx="5478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 sz="2000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M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