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346" r:id="rId3"/>
    <p:sldId id="812" r:id="rId4"/>
    <p:sldId id="886" r:id="rId5"/>
    <p:sldId id="865" r:id="rId6"/>
    <p:sldId id="942" r:id="rId7"/>
    <p:sldId id="864" r:id="rId8"/>
    <p:sldId id="867" r:id="rId9"/>
    <p:sldId id="944" r:id="rId10"/>
    <p:sldId id="945" r:id="rId11"/>
    <p:sldId id="947" r:id="rId12"/>
    <p:sldId id="948" r:id="rId13"/>
    <p:sldId id="870" r:id="rId14"/>
    <p:sldId id="943" r:id="rId15"/>
    <p:sldId id="946" r:id="rId16"/>
    <p:sldId id="949" r:id="rId17"/>
    <p:sldId id="950" r:id="rId18"/>
    <p:sldId id="976" r:id="rId19"/>
    <p:sldId id="951" r:id="rId20"/>
    <p:sldId id="952" r:id="rId21"/>
    <p:sldId id="871" r:id="rId22"/>
    <p:sldId id="953" r:id="rId23"/>
    <p:sldId id="873" r:id="rId24"/>
    <p:sldId id="874" r:id="rId25"/>
    <p:sldId id="875" r:id="rId26"/>
    <p:sldId id="876" r:id="rId27"/>
    <p:sldId id="877" r:id="rId28"/>
    <p:sldId id="878" r:id="rId29"/>
    <p:sldId id="883" r:id="rId30"/>
    <p:sldId id="884" r:id="rId31"/>
    <p:sldId id="955" r:id="rId32"/>
    <p:sldId id="956" r:id="rId33"/>
    <p:sldId id="888" r:id="rId34"/>
    <p:sldId id="889" r:id="rId35"/>
    <p:sldId id="890" r:id="rId36"/>
    <p:sldId id="891" r:id="rId37"/>
    <p:sldId id="957" r:id="rId38"/>
    <p:sldId id="892" r:id="rId39"/>
    <p:sldId id="893" r:id="rId40"/>
    <p:sldId id="894" r:id="rId41"/>
    <p:sldId id="958" r:id="rId42"/>
    <p:sldId id="959" r:id="rId43"/>
    <p:sldId id="895" r:id="rId44"/>
    <p:sldId id="896" r:id="rId45"/>
    <p:sldId id="897" r:id="rId46"/>
    <p:sldId id="898" r:id="rId47"/>
    <p:sldId id="960" r:id="rId48"/>
    <p:sldId id="899" r:id="rId49"/>
    <p:sldId id="961" r:id="rId50"/>
    <p:sldId id="964" r:id="rId51"/>
    <p:sldId id="963" r:id="rId52"/>
    <p:sldId id="962" r:id="rId53"/>
    <p:sldId id="965" r:id="rId54"/>
    <p:sldId id="901" r:id="rId55"/>
    <p:sldId id="902" r:id="rId56"/>
    <p:sldId id="912" r:id="rId57"/>
    <p:sldId id="913" r:id="rId58"/>
    <p:sldId id="914" r:id="rId59"/>
    <p:sldId id="918" r:id="rId60"/>
    <p:sldId id="915" r:id="rId61"/>
    <p:sldId id="919" r:id="rId62"/>
    <p:sldId id="920" r:id="rId63"/>
    <p:sldId id="923" r:id="rId64"/>
    <p:sldId id="969" r:id="rId65"/>
    <p:sldId id="977" r:id="rId66"/>
    <p:sldId id="966" r:id="rId67"/>
    <p:sldId id="967" r:id="rId68"/>
    <p:sldId id="968" r:id="rId69"/>
    <p:sldId id="924" r:id="rId70"/>
    <p:sldId id="970" r:id="rId71"/>
    <p:sldId id="971" r:id="rId72"/>
    <p:sldId id="925" r:id="rId73"/>
    <p:sldId id="926" r:id="rId74"/>
    <p:sldId id="927" r:id="rId75"/>
    <p:sldId id="928" r:id="rId76"/>
    <p:sldId id="972" r:id="rId77"/>
    <p:sldId id="973" r:id="rId78"/>
    <p:sldId id="930" r:id="rId79"/>
    <p:sldId id="931" r:id="rId80"/>
    <p:sldId id="934" r:id="rId81"/>
    <p:sldId id="974" r:id="rId82"/>
    <p:sldId id="935" r:id="rId83"/>
    <p:sldId id="932" r:id="rId84"/>
    <p:sldId id="975" r:id="rId85"/>
    <p:sldId id="933" r:id="rId86"/>
    <p:sldId id="936" r:id="rId87"/>
    <p:sldId id="939" r:id="rId88"/>
    <p:sldId id="940" r:id="rId89"/>
    <p:sldId id="941" r:id="rId90"/>
    <p:sldId id="618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4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D04D6-D0D9-4D38-B5F9-E188501609BC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C52CF-77FF-4728-AC46-7FDF2DDB4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58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07C8-C6B4-4CD8-888E-A92423439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8E0AB-8004-4216-9113-CA875A14A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D1C30-9951-4952-9812-3DDD9714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9E1D3-B988-4596-B08D-916A6D43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C0C31-1B1A-4BFA-A6BB-9B553EA7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67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0A75-6F7A-4013-82A9-1D506389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26E38-1471-4164-9697-F90D23087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1421-8164-4837-A9BA-994E25D3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C723-DE1C-41F4-BEC5-D70FFCFD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F4F56-DB7A-44B5-8D47-62B1CC26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17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31CC5-2502-4820-A9AF-8FEA63874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5BD6F-914D-4021-9257-4AF6A5DF1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C1DE3-2B73-4854-9D05-27308119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E4F9-C88C-4220-A8E2-8D4B2F35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EAD2-B00C-4A7C-8CCB-4C0B2DF9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87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4F84-1CAF-4357-A802-3E12FBAE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D7A3-9816-4C7E-8DEA-418F80036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560FB-2244-491B-9B8C-99C831C4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B4DAB-80C2-4975-94A1-C30AF3B0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CDDAF-557F-456D-9E0F-E6D5C7C6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23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6FBA-783D-4F98-BE2D-5C425348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8D06-1D9D-4389-A96F-59170B90F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06437-690C-47EA-A895-76951298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C9E3-912F-4627-91EF-586F2237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2C51-7B97-44AB-852E-ED35F772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27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C624-A71B-41C5-8B6E-E221CEC7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793E-1E47-4037-A9E0-F06FD6191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4A643-7091-4302-89BE-74BDDD7D5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6FFB3-2983-45E0-A464-9935D34A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10079-C5DE-4120-B9ED-87707E55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2123A-5AAF-4010-B37F-FEBA928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58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DB5-E34E-4730-9295-9D4784F1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DA196-4ECB-4CFF-B7E2-55A05D45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A32E3-22EE-4178-9EB1-7956BAA2F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4830E-9AD9-41BC-A17B-AB609958E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0BF6E-2A82-4027-A937-2968AA5D3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CC462-3797-41E7-BF9F-D81EE367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916E1-7B4E-4BD2-B4C9-F0B781C8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0F8DB-185E-4B00-9A1B-3C18CEEA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64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39EB-1F8A-406F-A1CB-697BFBFF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70B29-4BC1-4F13-85B4-E6E92BAC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F8C6A-F7A6-4F46-9CB4-B9C7F0D7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863B9-CBE4-4EE3-985F-0F003797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04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16DFF-697F-4C08-B2A6-0F5B4F44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A63EE-E625-4966-AC04-A01FB1B8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80E43-74A7-4D09-8350-FB300EDF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4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2399-581C-4DF4-81FF-C18F7D07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869B-5D4E-41BE-ADD1-D6FD964D5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7C02D-947C-41EE-A317-D20B525BE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A82-0ED0-4D88-8262-D26506C6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2585A-6C2F-479A-8236-7092A0A8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6AE92-C36A-46DE-8006-07F0C269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AD20-DB79-4402-982A-8C2A84E9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53902-4520-4A7D-85FF-24545DB85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FC471-4471-4146-8049-C37629D2A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A2F3C-8D82-4F01-BB69-566729B6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04FC6-100B-400F-990E-691AB97C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59346-4EE9-4CAC-9D8E-7F907AE6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81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70429-64C7-460F-A13E-281AFCD8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CDD41-8E19-4273-B74D-4EB8465CD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5D63-E6D1-4853-BEE5-35B26A58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9A00-D201-409A-9BB5-FC407A5A691F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F04F-CCA2-4D53-8ADC-5D18929AB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02FB-444F-4469-92D5-41673D3BD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83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fusion_matri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guardian.com/technology/2018/may/08/ubers-self-driving-car-saw-the-pedestrian-but-didnt-swerve-report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6D02-4ADD-464F-9EB7-14F92D6D4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D2038-8532-4756-A222-E42971056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Evaluation I</a:t>
            </a:r>
          </a:p>
        </p:txBody>
      </p:sp>
    </p:spTree>
    <p:extLst>
      <p:ext uri="{BB962C8B-B14F-4D97-AF65-F5344CB8AC3E}">
        <p14:creationId xmlns:p14="http://schemas.microsoft.com/office/powerpoint/2010/main" val="345561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matrices: reminder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06185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277521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1758628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594614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504641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251181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Benign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251181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Malignant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435054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Benign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631566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Malignant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BA0CB-5267-42C9-BE16-E7632D0A84C6}"/>
              </a:ext>
            </a:extLst>
          </p:cNvPr>
          <p:cNvSpPr txBox="1"/>
          <p:nvPr/>
        </p:nvSpPr>
        <p:spPr>
          <a:xfrm>
            <a:off x="8747760" y="3394398"/>
            <a:ext cx="332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=   10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75154-CA0F-48A0-A7F2-6BA72B78A4BC}"/>
              </a:ext>
            </a:extLst>
          </p:cNvPr>
          <p:cNvSpPr txBox="1"/>
          <p:nvPr/>
        </p:nvSpPr>
        <p:spPr>
          <a:xfrm>
            <a:off x="8747760" y="5014912"/>
            <a:ext cx="332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=   10</a:t>
            </a:r>
            <a:endParaRPr lang="en-GB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694D1-DB10-4373-9B4F-08B5833CD2D8}"/>
              </a:ext>
            </a:extLst>
          </p:cNvPr>
          <p:cNvSpPr txBox="1"/>
          <p:nvPr/>
        </p:nvSpPr>
        <p:spPr>
          <a:xfrm>
            <a:off x="3464560" y="6408337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this goes up by 1…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F78BE1-3E4C-42F5-9E66-B047F8A4DC60}"/>
              </a:ext>
            </a:extLst>
          </p:cNvPr>
          <p:cNvCxnSpPr>
            <a:cxnSpLocks/>
          </p:cNvCxnSpPr>
          <p:nvPr/>
        </p:nvCxnSpPr>
        <p:spPr>
          <a:xfrm flipV="1">
            <a:off x="4470400" y="5722799"/>
            <a:ext cx="477520" cy="66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F817E9-7540-41B6-A152-49A049852A31}"/>
              </a:ext>
            </a:extLst>
          </p:cNvPr>
          <p:cNvSpPr txBox="1"/>
          <p:nvPr/>
        </p:nvSpPr>
        <p:spPr>
          <a:xfrm>
            <a:off x="6644788" y="6405713"/>
            <a:ext cx="253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must go down by 1…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6742A9-0215-4675-B77D-7FA7AF0ACDF3}"/>
              </a:ext>
            </a:extLst>
          </p:cNvPr>
          <p:cNvCxnSpPr>
            <a:cxnSpLocks/>
          </p:cNvCxnSpPr>
          <p:nvPr/>
        </p:nvCxnSpPr>
        <p:spPr>
          <a:xfrm flipH="1" flipV="1">
            <a:off x="7244082" y="5722798"/>
            <a:ext cx="406546" cy="66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4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matrices: reminder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06185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277521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1758628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594614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504641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251181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Benign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251181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Malignant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435054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Benign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631566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Malignant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BA0CB-5267-42C9-BE16-E7632D0A84C6}"/>
              </a:ext>
            </a:extLst>
          </p:cNvPr>
          <p:cNvSpPr txBox="1"/>
          <p:nvPr/>
        </p:nvSpPr>
        <p:spPr>
          <a:xfrm>
            <a:off x="8747760" y="3394398"/>
            <a:ext cx="332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=   10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75154-CA0F-48A0-A7F2-6BA72B78A4BC}"/>
              </a:ext>
            </a:extLst>
          </p:cNvPr>
          <p:cNvSpPr txBox="1"/>
          <p:nvPr/>
        </p:nvSpPr>
        <p:spPr>
          <a:xfrm>
            <a:off x="8747760" y="5014912"/>
            <a:ext cx="332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=   10</a:t>
            </a:r>
            <a:endParaRPr lang="en-GB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694D1-DB10-4373-9B4F-08B5833CD2D8}"/>
              </a:ext>
            </a:extLst>
          </p:cNvPr>
          <p:cNvSpPr txBox="1"/>
          <p:nvPr/>
        </p:nvSpPr>
        <p:spPr>
          <a:xfrm>
            <a:off x="3464560" y="6408337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this goes up by 1…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F78BE1-3E4C-42F5-9E66-B047F8A4DC60}"/>
              </a:ext>
            </a:extLst>
          </p:cNvPr>
          <p:cNvCxnSpPr>
            <a:cxnSpLocks/>
          </p:cNvCxnSpPr>
          <p:nvPr/>
        </p:nvCxnSpPr>
        <p:spPr>
          <a:xfrm flipV="1">
            <a:off x="4470400" y="5722799"/>
            <a:ext cx="477520" cy="66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F817E9-7540-41B6-A152-49A049852A31}"/>
              </a:ext>
            </a:extLst>
          </p:cNvPr>
          <p:cNvSpPr txBox="1"/>
          <p:nvPr/>
        </p:nvSpPr>
        <p:spPr>
          <a:xfrm>
            <a:off x="6644788" y="6405713"/>
            <a:ext cx="253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must go down by 1…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6742A9-0215-4675-B77D-7FA7AF0ACDF3}"/>
              </a:ext>
            </a:extLst>
          </p:cNvPr>
          <p:cNvCxnSpPr>
            <a:cxnSpLocks/>
          </p:cNvCxnSpPr>
          <p:nvPr/>
        </p:nvCxnSpPr>
        <p:spPr>
          <a:xfrm flipH="1" flipV="1">
            <a:off x="7244082" y="5722798"/>
            <a:ext cx="406546" cy="66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220D4A-7C1E-423A-8C79-F4B8EBE6FCD9}"/>
              </a:ext>
            </a:extLst>
          </p:cNvPr>
          <p:cNvSpPr txBox="1"/>
          <p:nvPr/>
        </p:nvSpPr>
        <p:spPr>
          <a:xfrm>
            <a:off x="8747760" y="1916044"/>
            <a:ext cx="2539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the changes in the row below have no impact on this row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49C460-8E47-4284-BB3D-E80F85B6D3F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392160" y="2839374"/>
            <a:ext cx="1625526" cy="72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CCD4CB-C1D6-42C7-B0CE-BDD4A03E68F1}"/>
              </a:ext>
            </a:extLst>
          </p:cNvPr>
          <p:cNvCxnSpPr/>
          <p:nvPr/>
        </p:nvCxnSpPr>
        <p:spPr>
          <a:xfrm>
            <a:off x="4714240" y="4102284"/>
            <a:ext cx="5374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6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matrices: reminder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06185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277521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1758628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594614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504641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251181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Benign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251181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Malignant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435054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Benign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631566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Malignant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BA0CB-5267-42C9-BE16-E7632D0A84C6}"/>
              </a:ext>
            </a:extLst>
          </p:cNvPr>
          <p:cNvSpPr txBox="1"/>
          <p:nvPr/>
        </p:nvSpPr>
        <p:spPr>
          <a:xfrm>
            <a:off x="8747760" y="3394398"/>
            <a:ext cx="332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=   10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75154-CA0F-48A0-A7F2-6BA72B78A4BC}"/>
              </a:ext>
            </a:extLst>
          </p:cNvPr>
          <p:cNvSpPr txBox="1"/>
          <p:nvPr/>
        </p:nvSpPr>
        <p:spPr>
          <a:xfrm>
            <a:off x="8747760" y="5014912"/>
            <a:ext cx="332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=   10</a:t>
            </a:r>
            <a:endParaRPr lang="en-GB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694D1-DB10-4373-9B4F-08B5833CD2D8}"/>
              </a:ext>
            </a:extLst>
          </p:cNvPr>
          <p:cNvSpPr txBox="1"/>
          <p:nvPr/>
        </p:nvSpPr>
        <p:spPr>
          <a:xfrm>
            <a:off x="3464560" y="6408337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this goes up by 1…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F78BE1-3E4C-42F5-9E66-B047F8A4DC60}"/>
              </a:ext>
            </a:extLst>
          </p:cNvPr>
          <p:cNvCxnSpPr>
            <a:cxnSpLocks/>
          </p:cNvCxnSpPr>
          <p:nvPr/>
        </p:nvCxnSpPr>
        <p:spPr>
          <a:xfrm flipV="1">
            <a:off x="4470400" y="5722799"/>
            <a:ext cx="477520" cy="66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F817E9-7540-41B6-A152-49A049852A31}"/>
              </a:ext>
            </a:extLst>
          </p:cNvPr>
          <p:cNvSpPr txBox="1"/>
          <p:nvPr/>
        </p:nvSpPr>
        <p:spPr>
          <a:xfrm>
            <a:off x="6644788" y="6405713"/>
            <a:ext cx="253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must go down by 1…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6742A9-0215-4675-B77D-7FA7AF0ACDF3}"/>
              </a:ext>
            </a:extLst>
          </p:cNvPr>
          <p:cNvCxnSpPr>
            <a:cxnSpLocks/>
          </p:cNvCxnSpPr>
          <p:nvPr/>
        </p:nvCxnSpPr>
        <p:spPr>
          <a:xfrm flipH="1" flipV="1">
            <a:off x="7244082" y="5722798"/>
            <a:ext cx="406546" cy="66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CCD4CB-C1D6-42C7-B0CE-BDD4A03E68F1}"/>
              </a:ext>
            </a:extLst>
          </p:cNvPr>
          <p:cNvCxnSpPr/>
          <p:nvPr/>
        </p:nvCxnSpPr>
        <p:spPr>
          <a:xfrm>
            <a:off x="4714240" y="4102284"/>
            <a:ext cx="5374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C9F31E-51E0-47B1-BF71-63C2797E87F1}"/>
              </a:ext>
            </a:extLst>
          </p:cNvPr>
          <p:cNvSpPr txBox="1"/>
          <p:nvPr/>
        </p:nvSpPr>
        <p:spPr>
          <a:xfrm>
            <a:off x="8920480" y="268413"/>
            <a:ext cx="314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This is true, but in practice we are likely to find there is </a:t>
            </a:r>
            <a:r>
              <a:rPr lang="en-GB" i="1" dirty="0">
                <a:solidFill>
                  <a:schemeClr val="bg2">
                    <a:lumMod val="75000"/>
                  </a:schemeClr>
                </a:solidFill>
              </a:rPr>
              <a:t>some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relationship – more later…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01DD5A-BEAF-4A5E-BB67-799C1F3ECA0C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0322560" y="1191743"/>
            <a:ext cx="172720" cy="67681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22DBC0-3FFB-4977-AAC7-78480930ED97}"/>
              </a:ext>
            </a:extLst>
          </p:cNvPr>
          <p:cNvSpPr txBox="1"/>
          <p:nvPr/>
        </p:nvSpPr>
        <p:spPr>
          <a:xfrm>
            <a:off x="8747760" y="1916044"/>
            <a:ext cx="2539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the changes in the row below have no impact on this row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4D6FCC-2BDA-46C0-8E30-257B7F2EF21B}"/>
              </a:ext>
            </a:extLst>
          </p:cNvPr>
          <p:cNvCxnSpPr>
            <a:cxnSpLocks/>
          </p:cNvCxnSpPr>
          <p:nvPr/>
        </p:nvCxnSpPr>
        <p:spPr>
          <a:xfrm flipH="1">
            <a:off x="8392160" y="2839374"/>
            <a:ext cx="1625526" cy="72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8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3518-B063-4C11-8F74-9DE4A61C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matrices: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F286A-AC0D-49C4-98EA-E9D204B4B8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rgbClr val="FF0000"/>
                </a:solidFill>
              </a:rPr>
              <a:t>See for practice question: once you have some predictions, </a:t>
            </a:r>
            <a:r>
              <a:rPr lang="en-GB" dirty="0" err="1">
                <a:solidFill>
                  <a:srgbClr val="FF0000"/>
                </a:solidFill>
              </a:rPr>
              <a:t>Matlab’s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confusionmat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solidFill>
                  <a:srgbClr val="FF0000"/>
                </a:solidFill>
              </a:rPr>
              <a:t> function can generate a confusion matrix for you (see also the A labs) </a:t>
            </a:r>
          </a:p>
          <a:p>
            <a:pPr lvl="1"/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[c, order] =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confusionmat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test_labels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predictions)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The matrix is stored in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The labels of the rows (reading down) and columns (reading across) are stored in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41D1B-46D7-453D-B345-BFDA71F526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7100" y="2944019"/>
            <a:ext cx="2971800" cy="2114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9063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matrices: reminder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3217F-94A6-47E5-BC5C-066E9057C9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See for practice question: describing the matrix in words</a:t>
            </a:r>
            <a:endParaRPr lang="en-GB" dirty="0"/>
          </a:p>
          <a:p>
            <a:pPr lvl="1"/>
            <a:r>
              <a:rPr lang="en-GB" dirty="0"/>
              <a:t>“8 of the 10 Benign examples were correctly classified as Benign”</a:t>
            </a:r>
          </a:p>
          <a:p>
            <a:pPr lvl="1"/>
            <a:r>
              <a:rPr lang="en-GB" dirty="0"/>
              <a:t>“2 of the 10 Benign examples were incorrectly classified as Malignant”</a:t>
            </a:r>
          </a:p>
          <a:p>
            <a:pPr lvl="1"/>
            <a:r>
              <a:rPr lang="en-GB" dirty="0"/>
              <a:t>“1 of the 10 Malignant examples was incorrectly classified as Benign”</a:t>
            </a:r>
          </a:p>
          <a:p>
            <a:pPr lvl="1"/>
            <a:r>
              <a:rPr lang="en-GB" dirty="0"/>
              <a:t>“9 of the 10 Malignant examples were correctly classified as Malignant”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Benign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Malignant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Benign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Malignant</a:t>
            </a:r>
          </a:p>
        </p:txBody>
      </p:sp>
    </p:spTree>
    <p:extLst>
      <p:ext uri="{BB962C8B-B14F-4D97-AF65-F5344CB8AC3E}">
        <p14:creationId xmlns:p14="http://schemas.microsoft.com/office/powerpoint/2010/main" val="1967249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matrices: reminder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1535066"/>
              </p:ext>
            </p:extLst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3217F-94A6-47E5-BC5C-066E9057C9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See for practice question: describing the matrix in words</a:t>
            </a:r>
            <a:endParaRPr lang="en-GB" dirty="0"/>
          </a:p>
          <a:p>
            <a:pPr lvl="1"/>
            <a:r>
              <a:rPr lang="en-GB" dirty="0"/>
              <a:t>“8 of the 10 Benign examples were correctly classified as Benign”</a:t>
            </a:r>
          </a:p>
          <a:p>
            <a:pPr lvl="1"/>
            <a:r>
              <a:rPr lang="en-GB" dirty="0"/>
              <a:t>“2 of the 10 Benign examples were incorrectly classified as Malignant”</a:t>
            </a:r>
          </a:p>
          <a:p>
            <a:pPr lvl="1"/>
            <a:r>
              <a:rPr lang="en-GB" dirty="0"/>
              <a:t>“1 of the 10 Malignant examples was incorrectly classified as Benign”</a:t>
            </a:r>
          </a:p>
          <a:p>
            <a:pPr lvl="1"/>
            <a:r>
              <a:rPr lang="en-GB" dirty="0"/>
              <a:t>“9 of the 10 Malignant examples were correctly classified as Malignant”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Malignant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Benign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Malignant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Benign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0878D-1674-4247-8C18-2A6D38CCE47E}"/>
              </a:ext>
            </a:extLst>
          </p:cNvPr>
          <p:cNvSpPr/>
          <p:nvPr/>
        </p:nvSpPr>
        <p:spPr>
          <a:xfrm>
            <a:off x="164850" y="6399231"/>
            <a:ext cx="11316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Careful</a:t>
            </a:r>
            <a:r>
              <a:rPr lang="en-GB" dirty="0"/>
              <a:t>: there is no universal convention about the order of the row/column labels – </a:t>
            </a:r>
            <a:r>
              <a:rPr lang="en-GB" dirty="0" err="1"/>
              <a:t>Matlab</a:t>
            </a:r>
            <a:r>
              <a:rPr lang="en-GB" dirty="0"/>
              <a:t> uses alphabetical ordering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BB3B18-F89C-4E62-A929-D3968C623DEA}"/>
              </a:ext>
            </a:extLst>
          </p:cNvPr>
          <p:cNvSpPr/>
          <p:nvPr/>
        </p:nvSpPr>
        <p:spPr>
          <a:xfrm>
            <a:off x="148341" y="1406407"/>
            <a:ext cx="1771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This matrix contains exactly the same information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C4C4C3-56EE-4D9C-830B-4C73B9D33F9E}"/>
              </a:ext>
            </a:extLst>
          </p:cNvPr>
          <p:cNvCxnSpPr/>
          <p:nvPr/>
        </p:nvCxnSpPr>
        <p:spPr>
          <a:xfrm>
            <a:off x="1341120" y="2606736"/>
            <a:ext cx="294640" cy="26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7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matrices: reminder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3217F-94A6-47E5-BC5C-066E9057C9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See for practice question: describing the matrix in words</a:t>
            </a:r>
            <a:endParaRPr lang="en-GB" dirty="0"/>
          </a:p>
          <a:p>
            <a:pPr lvl="1"/>
            <a:r>
              <a:rPr lang="en-GB" dirty="0"/>
              <a:t>“8 of the 10 Benign examples were correctly classified as Benign”</a:t>
            </a:r>
          </a:p>
          <a:p>
            <a:pPr lvl="1"/>
            <a:r>
              <a:rPr lang="en-GB" dirty="0"/>
              <a:t>“2 of the 10 Benign examples were incorrectly classified as Malignant”</a:t>
            </a:r>
          </a:p>
          <a:p>
            <a:pPr lvl="1"/>
            <a:r>
              <a:rPr lang="en-GB" dirty="0"/>
              <a:t>“1 of the 10 Malignant examples was incorrectly classified as Benign”</a:t>
            </a:r>
          </a:p>
          <a:p>
            <a:pPr lvl="1"/>
            <a:r>
              <a:rPr lang="en-GB" dirty="0"/>
              <a:t>“9 of the 10 Malignant examples were correctly classified as Malignant”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Benign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Malignant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Benign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Malignant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E1E11-1080-4F69-8281-A7314478F16F}"/>
              </a:ext>
            </a:extLst>
          </p:cNvPr>
          <p:cNvSpPr/>
          <p:nvPr/>
        </p:nvSpPr>
        <p:spPr>
          <a:xfrm>
            <a:off x="148341" y="1670567"/>
            <a:ext cx="1771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We’ll stick with the original in these slides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9AB596-5AA8-4F45-B532-EE42AA2269EB}"/>
              </a:ext>
            </a:extLst>
          </p:cNvPr>
          <p:cNvCxnSpPr/>
          <p:nvPr/>
        </p:nvCxnSpPr>
        <p:spPr>
          <a:xfrm>
            <a:off x="1341120" y="2606736"/>
            <a:ext cx="294640" cy="26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6C3C7-A2D2-4A8E-9DF0-FE5BF93054D1}"/>
              </a:ext>
            </a:extLst>
          </p:cNvPr>
          <p:cNvSpPr/>
          <p:nvPr/>
        </p:nvSpPr>
        <p:spPr>
          <a:xfrm>
            <a:off x="164850" y="6399231"/>
            <a:ext cx="11316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Careful</a:t>
            </a:r>
            <a:r>
              <a:rPr lang="en-GB" dirty="0"/>
              <a:t>: there is no universal convention about the order of the row/column labels – </a:t>
            </a:r>
            <a:r>
              <a:rPr lang="en-GB" dirty="0" err="1"/>
              <a:t>Matlab</a:t>
            </a:r>
            <a:r>
              <a:rPr lang="en-GB" dirty="0"/>
              <a:t> uses alphabetical ordering</a:t>
            </a:r>
          </a:p>
        </p:txBody>
      </p:sp>
    </p:spTree>
    <p:extLst>
      <p:ext uri="{BB962C8B-B14F-4D97-AF65-F5344CB8AC3E}">
        <p14:creationId xmlns:p14="http://schemas.microsoft.com/office/powerpoint/2010/main" val="17568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matrices: reminder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3217F-94A6-47E5-BC5C-066E9057C9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 far we’ve calculated overall accuracy as…</a:t>
            </a:r>
          </a:p>
          <a:p>
            <a:r>
              <a:rPr lang="en-GB" dirty="0"/>
              <a:t>Total no. of correctly classified examples / total no. of examples</a:t>
            </a:r>
          </a:p>
          <a:p>
            <a:r>
              <a:rPr lang="en-GB" dirty="0">
                <a:solidFill>
                  <a:srgbClr val="FF0000"/>
                </a:solidFill>
              </a:rPr>
              <a:t>See for practice question: </a:t>
            </a:r>
            <a:r>
              <a:rPr lang="pt-BR" dirty="0">
                <a:solidFill>
                  <a:srgbClr val="FF0000"/>
                </a:solidFill>
              </a:rPr>
              <a:t>sum(diag(c)) / sum(c(1:1:end))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Here: </a:t>
            </a:r>
          </a:p>
          <a:p>
            <a:pPr lvl="1"/>
            <a:r>
              <a:rPr lang="en-GB" dirty="0"/>
              <a:t>(8 + 9) / (8 + 2 + 1 + 9)</a:t>
            </a:r>
          </a:p>
          <a:p>
            <a:pPr lvl="1"/>
            <a:r>
              <a:rPr lang="en-GB" dirty="0"/>
              <a:t>( 17 ) / ( 20 )</a:t>
            </a:r>
          </a:p>
          <a:p>
            <a:pPr lvl="1"/>
            <a:r>
              <a:rPr lang="en-GB" dirty="0"/>
              <a:t>0.85</a:t>
            </a:r>
          </a:p>
          <a:p>
            <a:pPr lvl="1"/>
            <a:r>
              <a:rPr lang="en-GB" dirty="0"/>
              <a:t>OR… 85%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Benign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Malignant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Benign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Malignant</a:t>
            </a:r>
          </a:p>
        </p:txBody>
      </p:sp>
    </p:spTree>
    <p:extLst>
      <p:ext uri="{BB962C8B-B14F-4D97-AF65-F5344CB8AC3E}">
        <p14:creationId xmlns:p14="http://schemas.microsoft.com/office/powerpoint/2010/main" val="1818785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matrices: reminder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3217F-94A6-47E5-BC5C-066E9057C9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 far we’ve calculated overall accuracy as…</a:t>
            </a:r>
          </a:p>
          <a:p>
            <a:r>
              <a:rPr lang="en-GB" dirty="0"/>
              <a:t>Total no. of correctly classified examples / total no. of examples</a:t>
            </a:r>
          </a:p>
          <a:p>
            <a:r>
              <a:rPr lang="en-GB" dirty="0">
                <a:solidFill>
                  <a:srgbClr val="FF0000"/>
                </a:solidFill>
              </a:rPr>
              <a:t>See for practice question: </a:t>
            </a:r>
            <a:r>
              <a:rPr lang="pt-BR" dirty="0">
                <a:solidFill>
                  <a:srgbClr val="FF0000"/>
                </a:solidFill>
              </a:rPr>
              <a:t>sum(diag(c)) / sum(c(1:1:end))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Here: </a:t>
            </a:r>
          </a:p>
          <a:p>
            <a:pPr lvl="1"/>
            <a:r>
              <a:rPr lang="en-GB" dirty="0"/>
              <a:t>(8 + 9) / (8 + 2 + 1 + 9)</a:t>
            </a:r>
          </a:p>
          <a:p>
            <a:pPr lvl="1"/>
            <a:r>
              <a:rPr lang="en-GB" dirty="0"/>
              <a:t>( 17 ) / ( 20 )</a:t>
            </a:r>
          </a:p>
          <a:p>
            <a:pPr lvl="1"/>
            <a:r>
              <a:rPr lang="en-GB" dirty="0"/>
              <a:t>0.85</a:t>
            </a:r>
          </a:p>
          <a:p>
            <a:pPr lvl="1"/>
            <a:r>
              <a:rPr lang="en-GB" dirty="0"/>
              <a:t>OR… 85%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Benign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Malignant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Benign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Malignant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718279-50F4-4DA8-979F-3F5F9BBC8CE6}"/>
              </a:ext>
            </a:extLst>
          </p:cNvPr>
          <p:cNvSpPr txBox="1"/>
          <p:nvPr/>
        </p:nvSpPr>
        <p:spPr>
          <a:xfrm>
            <a:off x="9579498" y="5134419"/>
            <a:ext cx="2539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Nice command because will work on a matrix of any size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88D277-72CD-4E9C-8C7E-B826D395EC2B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9773920" y="4206241"/>
            <a:ext cx="1075504" cy="92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2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matrices: reminder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3217F-94A6-47E5-BC5C-066E9057C9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 far we’ve calculated overall accuracy as…</a:t>
            </a:r>
          </a:p>
          <a:p>
            <a:r>
              <a:rPr lang="en-GB" dirty="0"/>
              <a:t>Total no. of correctly classified examples / total no. of examples</a:t>
            </a:r>
          </a:p>
          <a:p>
            <a:r>
              <a:rPr lang="en-GB" dirty="0">
                <a:solidFill>
                  <a:srgbClr val="FF0000"/>
                </a:solidFill>
              </a:rPr>
              <a:t>See for practice question: </a:t>
            </a:r>
            <a:r>
              <a:rPr lang="pt-BR" dirty="0">
                <a:solidFill>
                  <a:srgbClr val="FF0000"/>
                </a:solidFill>
              </a:rPr>
              <a:t>sum(diag(c)) / sum(c(1:1:end))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Here: </a:t>
            </a:r>
          </a:p>
          <a:p>
            <a:pPr lvl="1"/>
            <a:r>
              <a:rPr lang="en-GB" dirty="0"/>
              <a:t>(8 + 9) / (8 + 2 + 1 + 9)</a:t>
            </a:r>
          </a:p>
          <a:p>
            <a:pPr lvl="1"/>
            <a:r>
              <a:rPr lang="en-GB" dirty="0"/>
              <a:t>( 17 ) / ( 20 )</a:t>
            </a:r>
          </a:p>
          <a:p>
            <a:pPr lvl="1"/>
            <a:r>
              <a:rPr lang="en-GB" dirty="0"/>
              <a:t>0.85</a:t>
            </a:r>
          </a:p>
          <a:p>
            <a:pPr lvl="1"/>
            <a:r>
              <a:rPr lang="en-GB" dirty="0"/>
              <a:t>OR… 85%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Benign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Malignant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Benign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Malignant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17382C-BE3D-46B6-B98F-682F68311A1C}"/>
              </a:ext>
            </a:extLst>
          </p:cNvPr>
          <p:cNvSpPr/>
          <p:nvPr/>
        </p:nvSpPr>
        <p:spPr>
          <a:xfrm rot="2318399">
            <a:off x="1711721" y="4151031"/>
            <a:ext cx="4077092" cy="80625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1A968-F01E-415B-9EA3-76361D74915C}"/>
              </a:ext>
            </a:extLst>
          </p:cNvPr>
          <p:cNvSpPr/>
          <p:nvPr/>
        </p:nvSpPr>
        <p:spPr>
          <a:xfrm>
            <a:off x="6398683" y="3787653"/>
            <a:ext cx="1965123" cy="39826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81B09A-1796-4A31-BDCF-B8435F48BB60}"/>
              </a:ext>
            </a:extLst>
          </p:cNvPr>
          <p:cNvSpPr/>
          <p:nvPr/>
        </p:nvSpPr>
        <p:spPr>
          <a:xfrm>
            <a:off x="6876203" y="4627538"/>
            <a:ext cx="916517" cy="39826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093C31-2007-47A7-BC23-28266DC455D6}"/>
              </a:ext>
            </a:extLst>
          </p:cNvPr>
          <p:cNvSpPr/>
          <p:nvPr/>
        </p:nvSpPr>
        <p:spPr>
          <a:xfrm>
            <a:off x="6876203" y="5032135"/>
            <a:ext cx="764118" cy="39826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16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F26A-71DF-453F-813A-88D403CC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716B-6659-48EF-A6A7-716613BCD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New material: doing better at evaluation (saying how well our classifier is performing)</a:t>
            </a:r>
          </a:p>
        </p:txBody>
      </p:sp>
    </p:spTree>
    <p:extLst>
      <p:ext uri="{BB962C8B-B14F-4D97-AF65-F5344CB8AC3E}">
        <p14:creationId xmlns:p14="http://schemas.microsoft.com/office/powerpoint/2010/main" val="2059776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matrices: reminder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3217F-94A6-47E5-BC5C-066E9057C9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 far we’ve calculated overall accuracy as…</a:t>
            </a:r>
          </a:p>
          <a:p>
            <a:r>
              <a:rPr lang="en-GB" dirty="0"/>
              <a:t>Total no. of correctly classified examples / total no. of examples</a:t>
            </a:r>
          </a:p>
          <a:p>
            <a:r>
              <a:rPr lang="en-GB" dirty="0">
                <a:solidFill>
                  <a:srgbClr val="FF0000"/>
                </a:solidFill>
              </a:rPr>
              <a:t>See for practice question: </a:t>
            </a:r>
            <a:r>
              <a:rPr lang="pt-BR" dirty="0">
                <a:solidFill>
                  <a:srgbClr val="FF0000"/>
                </a:solidFill>
              </a:rPr>
              <a:t>sum(diag(c)) / sum(c(1:1:end))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Here: </a:t>
            </a:r>
          </a:p>
          <a:p>
            <a:pPr lvl="1"/>
            <a:r>
              <a:rPr lang="en-GB" dirty="0"/>
              <a:t>(8 + 9) / (8 + 2 + 1 + 9)</a:t>
            </a:r>
          </a:p>
          <a:p>
            <a:pPr lvl="1"/>
            <a:r>
              <a:rPr lang="en-GB" dirty="0"/>
              <a:t>( 17 ) / ( 20 )</a:t>
            </a:r>
          </a:p>
          <a:p>
            <a:pPr lvl="1"/>
            <a:r>
              <a:rPr lang="en-GB" dirty="0"/>
              <a:t>0.85</a:t>
            </a:r>
          </a:p>
          <a:p>
            <a:pPr lvl="1"/>
            <a:r>
              <a:rPr lang="en-GB" dirty="0"/>
              <a:t>OR… 85%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Benign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Malignant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Benign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Malignant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17382C-BE3D-46B6-B98F-682F68311A1C}"/>
              </a:ext>
            </a:extLst>
          </p:cNvPr>
          <p:cNvSpPr/>
          <p:nvPr/>
        </p:nvSpPr>
        <p:spPr>
          <a:xfrm>
            <a:off x="2003585" y="3330920"/>
            <a:ext cx="3528874" cy="2460279"/>
          </a:xfrm>
          <a:prstGeom prst="round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1A968-F01E-415B-9EA3-76361D74915C}"/>
              </a:ext>
            </a:extLst>
          </p:cNvPr>
          <p:cNvSpPr/>
          <p:nvPr/>
        </p:nvSpPr>
        <p:spPr>
          <a:xfrm>
            <a:off x="6398683" y="3787653"/>
            <a:ext cx="1965123" cy="39826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81B09A-1796-4A31-BDCF-B8435F48BB60}"/>
              </a:ext>
            </a:extLst>
          </p:cNvPr>
          <p:cNvSpPr/>
          <p:nvPr/>
        </p:nvSpPr>
        <p:spPr>
          <a:xfrm>
            <a:off x="6876203" y="4627538"/>
            <a:ext cx="916517" cy="39826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24EDEA-7D3C-4C3A-8B95-E6C95A1172D6}"/>
              </a:ext>
            </a:extLst>
          </p:cNvPr>
          <p:cNvSpPr/>
          <p:nvPr/>
        </p:nvSpPr>
        <p:spPr>
          <a:xfrm>
            <a:off x="8511982" y="3787653"/>
            <a:ext cx="2443130" cy="398267"/>
          </a:xfrm>
          <a:prstGeom prst="round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46ACDE-EE4E-4F62-804D-EC1F8570CA17}"/>
              </a:ext>
            </a:extLst>
          </p:cNvPr>
          <p:cNvSpPr/>
          <p:nvPr/>
        </p:nvSpPr>
        <p:spPr>
          <a:xfrm>
            <a:off x="7956347" y="4627538"/>
            <a:ext cx="1726133" cy="398267"/>
          </a:xfrm>
          <a:prstGeom prst="round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0F5967-327F-4E57-AD35-DDBE89A1F33F}"/>
              </a:ext>
            </a:extLst>
          </p:cNvPr>
          <p:cNvSpPr/>
          <p:nvPr/>
        </p:nvSpPr>
        <p:spPr>
          <a:xfrm>
            <a:off x="6876203" y="5032135"/>
            <a:ext cx="764118" cy="39826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AFDAE20-59A1-4390-B835-8D229D23EB2C}"/>
              </a:ext>
            </a:extLst>
          </p:cNvPr>
          <p:cNvSpPr/>
          <p:nvPr/>
        </p:nvSpPr>
        <p:spPr>
          <a:xfrm>
            <a:off x="7792720" y="5032135"/>
            <a:ext cx="704003" cy="398267"/>
          </a:xfrm>
          <a:prstGeom prst="round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203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55E376-DCAA-4823-8E3C-9D33BE8B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accuracy – limited usefulness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FE34A-7C20-44EE-9F35-1C6928A7C3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Useful example from the reading:</a:t>
            </a:r>
          </a:p>
          <a:p>
            <a:r>
              <a:rPr lang="en-GB" dirty="0"/>
              <a:t>“Suppose that for 99,990 out of 100,000 </a:t>
            </a:r>
            <a:r>
              <a:rPr lang="en-GB" dirty="0" err="1"/>
              <a:t>newborn</a:t>
            </a:r>
            <a:r>
              <a:rPr lang="en-GB" dirty="0"/>
              <a:t> babies a classifier correctly predicted whether [or not] they were a carrier of a treatable but potentially fatal genetic defect” (Lantz, Chapter 10)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0C11E3-B425-444E-8F1C-F1D457FBF7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2357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55E376-DCAA-4823-8E3C-9D33BE8B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accuracy – limited usefulness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FE34A-7C20-44EE-9F35-1C6928A7C3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Useful example from the reading:</a:t>
            </a:r>
          </a:p>
          <a:p>
            <a:r>
              <a:rPr lang="en-GB" dirty="0"/>
              <a:t>“Suppose that for 99,990 out of 100,000 </a:t>
            </a:r>
            <a:r>
              <a:rPr lang="en-GB" dirty="0" err="1"/>
              <a:t>newborn</a:t>
            </a:r>
            <a:r>
              <a:rPr lang="en-GB" dirty="0"/>
              <a:t> babies a classifier correctly predicted whether [or not] they were a carrier of a treatable but potentially fatal genetic defect” (Lantz, Chapter 10)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0C11E3-B425-444E-8F1C-F1D457FBF7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Total no. of correctly classified examples / total no. of examples</a:t>
            </a:r>
          </a:p>
          <a:p>
            <a:r>
              <a:rPr lang="en-GB" dirty="0"/>
              <a:t>Here: </a:t>
            </a:r>
          </a:p>
          <a:p>
            <a:pPr lvl="1"/>
            <a:r>
              <a:rPr lang="en-GB" dirty="0"/>
              <a:t>99,990 / 100,000</a:t>
            </a:r>
          </a:p>
          <a:p>
            <a:pPr lvl="1"/>
            <a:r>
              <a:rPr lang="en-GB" dirty="0"/>
              <a:t>0.9999</a:t>
            </a:r>
          </a:p>
          <a:p>
            <a:pPr lvl="1"/>
            <a:r>
              <a:rPr lang="en-GB" dirty="0"/>
              <a:t>OR… 99.99%</a:t>
            </a:r>
          </a:p>
          <a:p>
            <a:endParaRPr lang="en-GB" dirty="0"/>
          </a:p>
          <a:p>
            <a:r>
              <a:rPr lang="en-GB" dirty="0"/>
              <a:t>At a glance: extremely accurate!</a:t>
            </a:r>
          </a:p>
        </p:txBody>
      </p:sp>
    </p:spTree>
    <p:extLst>
      <p:ext uri="{BB962C8B-B14F-4D97-AF65-F5344CB8AC3E}">
        <p14:creationId xmlns:p14="http://schemas.microsoft.com/office/powerpoint/2010/main" val="3070429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55E376-DCAA-4823-8E3C-9D33BE8B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accuracy – limited usefulness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FE34A-7C20-44EE-9F35-1C6928A7C3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Useful example from the reading:</a:t>
            </a:r>
          </a:p>
          <a:p>
            <a:r>
              <a:rPr lang="en-GB" dirty="0"/>
              <a:t>“Suppose that for 99,990 out of 100,000 </a:t>
            </a:r>
            <a:r>
              <a:rPr lang="en-GB" dirty="0" err="1"/>
              <a:t>newborn</a:t>
            </a:r>
            <a:r>
              <a:rPr lang="en-GB" dirty="0"/>
              <a:t> babies a classifier correctly predicted whether [or not] they were a carrier of a treatable but potentially fatal genetic defect” (Lantz, Chapter 10)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0C11E3-B425-444E-8F1C-F1D457FBF7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“What if the genetic defect is found in only 10 out of every 100,000 babies? A test that predicts ‘no defect’ regardless of the circumstances will be correct for 99.99% of all cases, but incorrect for 100% of the cases that matter most” (Lantz, Chapter 10)</a:t>
            </a:r>
          </a:p>
        </p:txBody>
      </p:sp>
    </p:spTree>
    <p:extLst>
      <p:ext uri="{BB962C8B-B14F-4D97-AF65-F5344CB8AC3E}">
        <p14:creationId xmlns:p14="http://schemas.microsoft.com/office/powerpoint/2010/main" val="97711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accuracy – limited usefulness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28254795"/>
              </p:ext>
            </p:extLst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990,000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3217F-94A6-47E5-BC5C-066E9057C9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Total no. of correctly classified examples / total no. of examples</a:t>
            </a:r>
          </a:p>
          <a:p>
            <a:r>
              <a:rPr lang="en-GB" dirty="0"/>
              <a:t>Here: </a:t>
            </a:r>
          </a:p>
          <a:p>
            <a:pPr lvl="1"/>
            <a:r>
              <a:rPr lang="en-GB" dirty="0"/>
              <a:t>(990,000 + 0) / (990,000 + 0 + 10 + 0)</a:t>
            </a:r>
          </a:p>
          <a:p>
            <a:pPr lvl="1"/>
            <a:r>
              <a:rPr lang="en-GB" dirty="0"/>
              <a:t>( 990,000 ) / ( 100,000 )</a:t>
            </a:r>
          </a:p>
          <a:p>
            <a:pPr lvl="1"/>
            <a:r>
              <a:rPr lang="en-GB" dirty="0"/>
              <a:t>0.9999</a:t>
            </a:r>
          </a:p>
          <a:p>
            <a:pPr lvl="1"/>
            <a:r>
              <a:rPr lang="en-GB" dirty="0"/>
              <a:t>OR… 99.99%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No defect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Defect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 defect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Defect</a:t>
            </a:r>
          </a:p>
        </p:txBody>
      </p:sp>
    </p:spTree>
    <p:extLst>
      <p:ext uri="{BB962C8B-B14F-4D97-AF65-F5344CB8AC3E}">
        <p14:creationId xmlns:p14="http://schemas.microsoft.com/office/powerpoint/2010/main" val="3382138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36C0-2D07-4E29-8D5B-ACF1A585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useful measures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4835E1-79EE-48D5-8C0C-2A97C0DA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Conclusion: We need better measures…</a:t>
            </a:r>
          </a:p>
          <a:p>
            <a:r>
              <a:rPr lang="en-GB" dirty="0"/>
              <a:t>Something more compact than the full confusion matrix</a:t>
            </a:r>
          </a:p>
          <a:p>
            <a:r>
              <a:rPr lang="en-GB" dirty="0"/>
              <a:t>But that retains enough information that we can meaningfully evaluate/tune/compare performance</a:t>
            </a:r>
          </a:p>
        </p:txBody>
      </p:sp>
    </p:spTree>
    <p:extLst>
      <p:ext uri="{BB962C8B-B14F-4D97-AF65-F5344CB8AC3E}">
        <p14:creationId xmlns:p14="http://schemas.microsoft.com/office/powerpoint/2010/main" val="1882311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36C0-2D07-4E29-8D5B-ACF1A585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useful measures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4835E1-79EE-48D5-8C0C-2A97C0DA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There are </a:t>
            </a:r>
            <a:r>
              <a:rPr lang="en-GB" i="1" dirty="0"/>
              <a:t>lots</a:t>
            </a:r>
            <a:r>
              <a:rPr lang="en-GB" dirty="0"/>
              <a:t> of measures you can compute from the confusion matrix</a:t>
            </a:r>
          </a:p>
          <a:p>
            <a:r>
              <a:rPr lang="en-GB" dirty="0"/>
              <a:t>Different measures are popular in different fields/problems/companies…</a:t>
            </a:r>
          </a:p>
          <a:p>
            <a:r>
              <a:rPr lang="en-GB" dirty="0"/>
              <a:t>Even worse… There is generally more than 1 name for the same measure*</a:t>
            </a:r>
          </a:p>
          <a:p>
            <a:r>
              <a:rPr lang="en-GB" dirty="0"/>
              <a:t>It can get very confusing very quickly [did you peek ahead in Chapter 10?]</a:t>
            </a:r>
          </a:p>
          <a:p>
            <a:r>
              <a:rPr lang="en-GB" dirty="0"/>
              <a:t>Aim here today: look at the simplest versions of the most important ideas, and keep the naming convention simple and consistent</a:t>
            </a:r>
          </a:p>
          <a:p>
            <a:r>
              <a:rPr lang="en-GB" dirty="0"/>
              <a:t>In future: you will have enough knowledge to switch to other measures (and other naming conventions) if/when required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7086E1-01A3-4B1F-824F-02F5595094C6}"/>
              </a:ext>
            </a:extLst>
          </p:cNvPr>
          <p:cNvSpPr/>
          <p:nvPr/>
        </p:nvSpPr>
        <p:spPr>
          <a:xfrm>
            <a:off x="91909" y="6492875"/>
            <a:ext cx="120168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dirty="0"/>
              <a:t>* Have a look at the Wikipedia page for confusion matrices if you’re interested (blue sidebar): </a:t>
            </a:r>
            <a:r>
              <a:rPr lang="en-GB" sz="1600" dirty="0">
                <a:hlinkClick r:id="rId2"/>
              </a:rPr>
              <a:t>https://en.wikipedia.org/wiki/Confusion_matrix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2052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5AAA-862F-4E23-AEF8-F5CECDD2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50BE2-9E33-41C7-A169-AD8DA7054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Need language to help us think of all those different possible binary classification problems in the same way:</a:t>
            </a:r>
          </a:p>
          <a:p>
            <a:pPr lvl="1"/>
            <a:r>
              <a:rPr lang="en-GB" dirty="0"/>
              <a:t>‘Carrier’, ‘suitable for children’, ‘shoplifter’, ‘breaking hazard’, ‘selling environment’, ‘owner’, ‘campaign target’, …</a:t>
            </a:r>
          </a:p>
          <a:p>
            <a:r>
              <a:rPr lang="en-GB" dirty="0"/>
              <a:t>From the reading [Chapter 10, Lantz]:</a:t>
            </a:r>
          </a:p>
          <a:p>
            <a:r>
              <a:rPr lang="en-GB" dirty="0"/>
              <a:t>“The class of interest is known as the positive class, while all others are known as negative”</a:t>
            </a:r>
          </a:p>
          <a:p>
            <a:r>
              <a:rPr lang="en-GB" dirty="0"/>
              <a:t>“The use of the terms positive and negative is not intended to imply any value judgment (that is, good versus bad)”…</a:t>
            </a:r>
          </a:p>
          <a:p>
            <a:r>
              <a:rPr lang="en-GB" dirty="0"/>
              <a:t>…It is just an outcome that you are particularly interested 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613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class: examples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3217F-94A6-47E5-BC5C-066E9057C9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Here’s our original matrix again…</a:t>
            </a:r>
          </a:p>
          <a:p>
            <a:r>
              <a:rPr lang="en-GB" dirty="0"/>
              <a:t>We’re really interested in the cases where there is a problem: ‘Malignant’</a:t>
            </a:r>
          </a:p>
          <a:p>
            <a:r>
              <a:rPr lang="en-GB" dirty="0"/>
              <a:t>Let’s make that our positive class…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Benign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Malignant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Benign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Malignant</a:t>
            </a:r>
          </a:p>
        </p:txBody>
      </p:sp>
    </p:spTree>
    <p:extLst>
      <p:ext uri="{BB962C8B-B14F-4D97-AF65-F5344CB8AC3E}">
        <p14:creationId xmlns:p14="http://schemas.microsoft.com/office/powerpoint/2010/main" val="4069930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class: examples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3217F-94A6-47E5-BC5C-066E9057C9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Here’s our original matrix again…</a:t>
            </a:r>
          </a:p>
          <a:p>
            <a:r>
              <a:rPr lang="en-GB" dirty="0"/>
              <a:t>We’re really interested in the cases where there is a problem: ‘Malignant’</a:t>
            </a:r>
          </a:p>
          <a:p>
            <a:r>
              <a:rPr lang="en-GB" dirty="0"/>
              <a:t>Let’s make that our positive class…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283034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A7BC-163E-4894-9F74-637068C4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 term topics: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A60BF-F023-4874-9646-6FED12FC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Data exploration and preparation (1 week)</a:t>
            </a:r>
          </a:p>
          <a:p>
            <a:pPr lvl="1"/>
            <a:r>
              <a:rPr lang="en-GB" dirty="0"/>
              <a:t>We need to add some of the basic bits we skipped last term</a:t>
            </a:r>
          </a:p>
          <a:p>
            <a:r>
              <a:rPr lang="en-GB" b="1" dirty="0"/>
              <a:t>Evaluation (2 weeks)</a:t>
            </a:r>
          </a:p>
          <a:p>
            <a:pPr lvl="1"/>
            <a:r>
              <a:rPr lang="en-GB" b="1" dirty="0"/>
              <a:t>Really important: we all need to know the important methods for establishing exactly how well our ML methods are performing</a:t>
            </a:r>
          </a:p>
          <a:p>
            <a:r>
              <a:rPr lang="en-GB" dirty="0"/>
              <a:t>Feature extraction (2 weeks)</a:t>
            </a:r>
          </a:p>
          <a:p>
            <a:pPr lvl="1"/>
            <a:r>
              <a:rPr lang="en-GB" dirty="0"/>
              <a:t>Really interesting topic: if our data doesn’t have a really obvious consistent structure (e.g., text documents, images) then how should we extract features</a:t>
            </a:r>
          </a:p>
          <a:p>
            <a:r>
              <a:rPr lang="en-GB" dirty="0"/>
              <a:t>Support Vector Machines (2 weeks)</a:t>
            </a:r>
          </a:p>
          <a:p>
            <a:pPr lvl="1"/>
            <a:r>
              <a:rPr lang="en-GB" dirty="0"/>
              <a:t>A final “black box” technique we think you should have some exposure to (e.g., visualising, tuning hyperparameters)</a:t>
            </a:r>
          </a:p>
          <a:p>
            <a:r>
              <a:rPr lang="en-GB" dirty="0"/>
              <a:t>Then over to Deep Learning with Nick (3 weeks, not assessed)</a:t>
            </a:r>
          </a:p>
        </p:txBody>
      </p:sp>
    </p:spTree>
    <p:extLst>
      <p:ext uri="{BB962C8B-B14F-4D97-AF65-F5344CB8AC3E}">
        <p14:creationId xmlns:p14="http://schemas.microsoft.com/office/powerpoint/2010/main" val="1930242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terminology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0359105"/>
              </p:ext>
            </p:extLst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TN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FP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FN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TP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3217F-94A6-47E5-BC5C-066E9057C9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New naming convention:</a:t>
            </a:r>
          </a:p>
          <a:p>
            <a:r>
              <a:rPr lang="en-GB" b="1" dirty="0"/>
              <a:t>TN</a:t>
            </a:r>
            <a:r>
              <a:rPr lang="en-GB" dirty="0"/>
              <a:t>: True Negatives (classified negative and they really were)</a:t>
            </a:r>
          </a:p>
          <a:p>
            <a:r>
              <a:rPr lang="en-GB" b="1" dirty="0"/>
              <a:t>FP</a:t>
            </a:r>
            <a:r>
              <a:rPr lang="en-GB" dirty="0"/>
              <a:t>: False Positives (classified positive, but they weren’t)</a:t>
            </a:r>
          </a:p>
          <a:p>
            <a:r>
              <a:rPr lang="en-GB" b="1" dirty="0"/>
              <a:t>FN</a:t>
            </a:r>
            <a:r>
              <a:rPr lang="en-GB" dirty="0"/>
              <a:t>: False Negatives (classified negative, but they weren’t)</a:t>
            </a:r>
          </a:p>
          <a:p>
            <a:r>
              <a:rPr lang="en-GB" b="1" dirty="0"/>
              <a:t>TP</a:t>
            </a:r>
            <a:r>
              <a:rPr lang="en-GB" dirty="0"/>
              <a:t>: True Positives (classified positive and they really were)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1412055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terminology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TN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FP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FN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TP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3217F-94A6-47E5-BC5C-066E9057C9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New naming convention:</a:t>
            </a:r>
          </a:p>
          <a:p>
            <a:r>
              <a:rPr lang="en-GB" b="1" dirty="0"/>
              <a:t>TN</a:t>
            </a:r>
            <a:r>
              <a:rPr lang="en-GB" dirty="0"/>
              <a:t>: True Negatives (classified negative and they really were)</a:t>
            </a:r>
          </a:p>
          <a:p>
            <a:r>
              <a:rPr lang="en-GB" b="1" dirty="0"/>
              <a:t>FP</a:t>
            </a:r>
            <a:r>
              <a:rPr lang="en-GB" dirty="0"/>
              <a:t>: False Positives (classified positive, but they weren’t)</a:t>
            </a:r>
          </a:p>
          <a:p>
            <a:r>
              <a:rPr lang="en-GB" b="1" dirty="0"/>
              <a:t>FN</a:t>
            </a:r>
            <a:r>
              <a:rPr lang="en-GB" dirty="0"/>
              <a:t>: False Negatives (classified negative, but they weren’t)</a:t>
            </a:r>
          </a:p>
          <a:p>
            <a:r>
              <a:rPr lang="en-GB" b="1" dirty="0"/>
              <a:t>TP</a:t>
            </a:r>
            <a:r>
              <a:rPr lang="en-GB" dirty="0"/>
              <a:t>: True Positives (classified positive and they really were)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Positive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191-6153-4AE0-8707-8045DBB20C14}"/>
              </a:ext>
            </a:extLst>
          </p:cNvPr>
          <p:cNvSpPr/>
          <p:nvPr/>
        </p:nvSpPr>
        <p:spPr>
          <a:xfrm>
            <a:off x="164850" y="6399231"/>
            <a:ext cx="12031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Careful</a:t>
            </a:r>
            <a:r>
              <a:rPr lang="en-GB" dirty="0"/>
              <a:t>: the positions of these values can change (depending on the ordering of a confusion matrix </a:t>
            </a:r>
            <a:r>
              <a:rPr lang="en-GB" i="1" dirty="0"/>
              <a:t>and</a:t>
            </a:r>
            <a:r>
              <a:rPr lang="en-GB" dirty="0"/>
              <a:t> choice of positive class)</a:t>
            </a:r>
          </a:p>
        </p:txBody>
      </p:sp>
    </p:spTree>
    <p:extLst>
      <p:ext uri="{BB962C8B-B14F-4D97-AF65-F5344CB8AC3E}">
        <p14:creationId xmlns:p14="http://schemas.microsoft.com/office/powerpoint/2010/main" val="1200272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5AAA-862F-4E23-AEF8-F5CECDD2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50BE2-9E33-41C7-A169-AD8DA7054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Now we have new and general terminology…</a:t>
            </a:r>
          </a:p>
          <a:p>
            <a:r>
              <a:rPr lang="en-GB" dirty="0"/>
              <a:t>…enabling us to talk about any binary classification problem we’re interested in…</a:t>
            </a:r>
          </a:p>
          <a:p>
            <a:r>
              <a:rPr lang="en-GB" dirty="0"/>
              <a:t>…let’s look at using it to define some better evaluation measures</a:t>
            </a:r>
          </a:p>
        </p:txBody>
      </p:sp>
    </p:spTree>
    <p:extLst>
      <p:ext uri="{BB962C8B-B14F-4D97-AF65-F5344CB8AC3E}">
        <p14:creationId xmlns:p14="http://schemas.microsoft.com/office/powerpoint/2010/main" val="1521644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idea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TN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FP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FN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TP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3217F-94A6-47E5-BC5C-066E9057C9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Motivated by the classifier that always predicted ‘no defect’…</a:t>
            </a:r>
          </a:p>
          <a:p>
            <a:r>
              <a:rPr lang="en-GB" dirty="0"/>
              <a:t>We need a way to measure the proportion of positive examples that are correctly classified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Positive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40F247-A7AA-49B1-9702-63A2F7B7A778}"/>
              </a:ext>
            </a:extLst>
          </p:cNvPr>
          <p:cNvSpPr/>
          <p:nvPr/>
        </p:nvSpPr>
        <p:spPr>
          <a:xfrm>
            <a:off x="749547" y="4949072"/>
            <a:ext cx="5208193" cy="77299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710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measure 1: True Positive Rate (TPR)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TN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FP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FN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TP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D3217F-94A6-47E5-BC5C-066E9057C9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The “True Positive Rate” (TPR)</a:t>
                </a:r>
              </a:p>
              <a:p>
                <a:r>
                  <a:rPr lang="en-GB" dirty="0"/>
                  <a:t>In words: “the proportion of positive examples that were correctly classified”</a:t>
                </a:r>
              </a:p>
              <a:p>
                <a:r>
                  <a:rPr lang="en-GB" dirty="0"/>
                  <a:t>In numbers: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HIGHER IS BETTER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D3217F-94A6-47E5-BC5C-066E9057C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3081" b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Positive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F3B641-B8CE-4978-8EA9-21D75C74460C}"/>
              </a:ext>
            </a:extLst>
          </p:cNvPr>
          <p:cNvSpPr/>
          <p:nvPr/>
        </p:nvSpPr>
        <p:spPr>
          <a:xfrm>
            <a:off x="749547" y="4949072"/>
            <a:ext cx="5208193" cy="77299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819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1: True Positive Rate (TPR)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990,000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3217F-94A6-47E5-BC5C-066E9057C9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Let’s calculate the TPR for the classifier that always predicted ‘no defect’…</a:t>
            </a:r>
          </a:p>
          <a:p>
            <a:r>
              <a:rPr lang="en-GB" dirty="0"/>
              <a:t>See what it reveals…</a:t>
            </a:r>
          </a:p>
          <a:p>
            <a:endParaRPr lang="en-GB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No defect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Defect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 defect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Defect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96946E-B1E6-4F21-945A-D4529E855238}"/>
              </a:ext>
            </a:extLst>
          </p:cNvPr>
          <p:cNvSpPr/>
          <p:nvPr/>
        </p:nvSpPr>
        <p:spPr>
          <a:xfrm>
            <a:off x="749547" y="4949072"/>
            <a:ext cx="5208193" cy="77299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672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1: True Positive Rate (TPR)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990,000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D3217F-94A6-47E5-BC5C-066E9057C9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Let’s calculate the TPR for the classifier that always predicted ‘no defect’…</a:t>
                </a:r>
              </a:p>
              <a:p>
                <a:r>
                  <a:rPr lang="en-GB" dirty="0"/>
                  <a:t>See what it reveals…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HIGHER IS BETTER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D3217F-94A6-47E5-BC5C-066E9057C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Positive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96946E-B1E6-4F21-945A-D4529E855238}"/>
              </a:ext>
            </a:extLst>
          </p:cNvPr>
          <p:cNvSpPr/>
          <p:nvPr/>
        </p:nvSpPr>
        <p:spPr>
          <a:xfrm>
            <a:off x="749547" y="4949072"/>
            <a:ext cx="5208193" cy="77299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29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1: True Positive Rate (TPR)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990,000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D3217F-94A6-47E5-BC5C-066E9057C9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Let’s calculate the TPR for the classifier that always predicted ‘no defect’…</a:t>
                </a:r>
              </a:p>
              <a:p>
                <a:r>
                  <a:rPr lang="en-GB" dirty="0"/>
                  <a:t>See what it reveals…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HIGHER IS BETTER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D3217F-94A6-47E5-BC5C-066E9057C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Positive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96946E-B1E6-4F21-945A-D4529E855238}"/>
              </a:ext>
            </a:extLst>
          </p:cNvPr>
          <p:cNvSpPr/>
          <p:nvPr/>
        </p:nvSpPr>
        <p:spPr>
          <a:xfrm>
            <a:off x="749547" y="4949072"/>
            <a:ext cx="5208193" cy="77299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C1AB7-6820-483E-A3EA-15F7CD0FDF97}"/>
              </a:ext>
            </a:extLst>
          </p:cNvPr>
          <p:cNvSpPr txBox="1"/>
          <p:nvPr/>
        </p:nvSpPr>
        <p:spPr>
          <a:xfrm>
            <a:off x="10393680" y="5134419"/>
            <a:ext cx="137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Bad score!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DB116E-2EF5-40D5-9EB4-A5034C8E0665}"/>
              </a:ext>
            </a:extLst>
          </p:cNvPr>
          <p:cNvCxnSpPr/>
          <p:nvPr/>
        </p:nvCxnSpPr>
        <p:spPr>
          <a:xfrm flipH="1" flipV="1">
            <a:off x="10210800" y="4632960"/>
            <a:ext cx="355600" cy="50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204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6F390B-379F-4BAB-ABE7-A883CE61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1: True Positive Rate (TPR)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AC8B2-FC9C-4F5C-A474-CF617785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example shows that the TPR reveals the weakness of the classifier</a:t>
            </a:r>
          </a:p>
          <a:p>
            <a:r>
              <a:rPr lang="en-GB" dirty="0"/>
              <a:t>Although its overall accuracy is very high…</a:t>
            </a:r>
          </a:p>
          <a:p>
            <a:r>
              <a:rPr lang="en-GB" dirty="0"/>
              <a:t>…It can’t identify defects</a:t>
            </a:r>
          </a:p>
          <a:p>
            <a:r>
              <a:rPr lang="en-GB" dirty="0"/>
              <a:t>And this fact is revealed by the low (zero) TPR</a:t>
            </a:r>
          </a:p>
          <a:p>
            <a:endParaRPr lang="en-GB" dirty="0"/>
          </a:p>
          <a:p>
            <a:r>
              <a:rPr lang="en-GB" dirty="0"/>
              <a:t>Question: is TPR alone a good enough measure to work with?</a:t>
            </a:r>
          </a:p>
        </p:txBody>
      </p:sp>
    </p:spTree>
    <p:extLst>
      <p:ext uri="{BB962C8B-B14F-4D97-AF65-F5344CB8AC3E}">
        <p14:creationId xmlns:p14="http://schemas.microsoft.com/office/powerpoint/2010/main" val="314492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2: True Positive Rate (TPR)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7277859"/>
              </p:ext>
            </p:extLst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990,000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3217F-94A6-47E5-BC5C-066E9057C9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To answer this, let’s consider the other extreme…</a:t>
            </a:r>
          </a:p>
          <a:p>
            <a:r>
              <a:rPr lang="en-GB" dirty="0"/>
              <a:t>A classifier that always predicts ‘defect’</a:t>
            </a:r>
          </a:p>
          <a:p>
            <a:r>
              <a:rPr lang="en-GB" dirty="0"/>
              <a:t>(This classifier is equally useless, but in a different way…)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No defect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Defect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 defect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Defect</a:t>
            </a:r>
          </a:p>
        </p:txBody>
      </p:sp>
    </p:spTree>
    <p:extLst>
      <p:ext uri="{BB962C8B-B14F-4D97-AF65-F5344CB8AC3E}">
        <p14:creationId xmlns:p14="http://schemas.microsoft.com/office/powerpoint/2010/main" val="347828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E48D-55CB-4E1E-95ED-E3C5E892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(so far…)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631A-5E7E-479C-8789-4210E724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Confusion matrices</a:t>
            </a:r>
          </a:p>
          <a:p>
            <a:r>
              <a:rPr lang="en-GB" dirty="0"/>
              <a:t>Overall accuracy score</a:t>
            </a:r>
          </a:p>
          <a:p>
            <a:r>
              <a:rPr lang="en-GB" dirty="0"/>
              <a:t>This is a good measure…</a:t>
            </a:r>
          </a:p>
          <a:p>
            <a:r>
              <a:rPr lang="en-GB" dirty="0"/>
              <a:t>…Particularly if there are lots of classes (big confusion matrix)</a:t>
            </a:r>
          </a:p>
          <a:p>
            <a:r>
              <a:rPr lang="en-GB" dirty="0"/>
              <a:t>But can also be a “blunt” measure of performance, missing important details…</a:t>
            </a:r>
          </a:p>
          <a:p>
            <a:r>
              <a:rPr lang="en-GB" dirty="0"/>
              <a:t>With better measures we can make better decisions (e.g., which classifier is best? What should the hyperparameters be? What can we reasonably expect in terms of future performance?)</a:t>
            </a:r>
          </a:p>
        </p:txBody>
      </p:sp>
    </p:spTree>
    <p:extLst>
      <p:ext uri="{BB962C8B-B14F-4D97-AF65-F5344CB8AC3E}">
        <p14:creationId xmlns:p14="http://schemas.microsoft.com/office/powerpoint/2010/main" val="1697283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2: True Positive Rate (TPR)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34339565"/>
              </p:ext>
            </p:extLst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990,000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3217F-94A6-47E5-BC5C-066E9057C9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To answer this, let’s consider the other extreme…</a:t>
            </a:r>
          </a:p>
          <a:p>
            <a:r>
              <a:rPr lang="en-GB" dirty="0"/>
              <a:t>A classifier that always predicts ‘defect’</a:t>
            </a:r>
          </a:p>
          <a:p>
            <a:r>
              <a:rPr lang="en-GB" dirty="0"/>
              <a:t>(This classifier is equally useless, but in a different way…)</a:t>
            </a:r>
          </a:p>
          <a:p>
            <a:endParaRPr lang="en-GB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4229077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2: True Positive Rate (TPR)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990,000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D3217F-94A6-47E5-BC5C-066E9057C9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Let’s calculate the TPR for the classifier that always predicts ‘defect’…</a:t>
                </a:r>
              </a:p>
              <a:p>
                <a:r>
                  <a:rPr lang="en-GB" dirty="0"/>
                  <a:t>See what it reveals…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HIGHER IS BETTER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D3217F-94A6-47E5-BC5C-066E9057C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Positive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96946E-B1E6-4F21-945A-D4529E855238}"/>
              </a:ext>
            </a:extLst>
          </p:cNvPr>
          <p:cNvSpPr/>
          <p:nvPr/>
        </p:nvSpPr>
        <p:spPr>
          <a:xfrm>
            <a:off x="749547" y="4949072"/>
            <a:ext cx="5208193" cy="77299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31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2: True Positive Rate (TPR)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990,000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D3217F-94A6-47E5-BC5C-066E9057C9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Let’s calculate the TPR for the classifier that always predicts ‘defect’…</a:t>
                </a:r>
              </a:p>
              <a:p>
                <a:r>
                  <a:rPr lang="en-GB" dirty="0"/>
                  <a:t>See what it reveals…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HIGHER IS BETTER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D3217F-94A6-47E5-BC5C-066E9057C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Positive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96946E-B1E6-4F21-945A-D4529E855238}"/>
              </a:ext>
            </a:extLst>
          </p:cNvPr>
          <p:cNvSpPr/>
          <p:nvPr/>
        </p:nvSpPr>
        <p:spPr>
          <a:xfrm>
            <a:off x="749547" y="4949072"/>
            <a:ext cx="5208193" cy="77299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BC406-2469-40FC-BA46-CA5F00CDC47C}"/>
              </a:ext>
            </a:extLst>
          </p:cNvPr>
          <p:cNvSpPr txBox="1"/>
          <p:nvPr/>
        </p:nvSpPr>
        <p:spPr>
          <a:xfrm>
            <a:off x="10393680" y="5134419"/>
            <a:ext cx="137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Good score!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A55481-5C44-41D7-8C8C-45CFD64CFBC1}"/>
              </a:ext>
            </a:extLst>
          </p:cNvPr>
          <p:cNvCxnSpPr/>
          <p:nvPr/>
        </p:nvCxnSpPr>
        <p:spPr>
          <a:xfrm flipH="1" flipV="1">
            <a:off x="10210800" y="4632960"/>
            <a:ext cx="355600" cy="50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06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6F390B-379F-4BAB-ABE7-A883CE61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2: True Positive Rate (TPR)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AC8B2-FC9C-4F5C-A474-CF617785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example shows that the TPR </a:t>
            </a:r>
            <a:r>
              <a:rPr lang="en-GB" b="1" dirty="0"/>
              <a:t>doesn’t</a:t>
            </a:r>
            <a:r>
              <a:rPr lang="en-GB" dirty="0"/>
              <a:t> reveal the weakness of the classifier</a:t>
            </a:r>
          </a:p>
          <a:p>
            <a:r>
              <a:rPr lang="en-GB" dirty="0"/>
              <a:t>Although its TPR is very high (one)…</a:t>
            </a:r>
          </a:p>
          <a:p>
            <a:r>
              <a:rPr lang="en-GB" dirty="0"/>
              <a:t>…It is claiming that </a:t>
            </a:r>
            <a:r>
              <a:rPr lang="en-GB" i="1" dirty="0"/>
              <a:t>everyone</a:t>
            </a:r>
            <a:r>
              <a:rPr lang="en-GB" dirty="0"/>
              <a:t> has the defect</a:t>
            </a:r>
          </a:p>
          <a:p>
            <a:endParaRPr lang="en-GB" dirty="0"/>
          </a:p>
          <a:p>
            <a:r>
              <a:rPr lang="en-GB" dirty="0"/>
              <a:t>Conclusion: we need more information (than just TPR) when thinking about performance</a:t>
            </a:r>
          </a:p>
        </p:txBody>
      </p:sp>
    </p:spTree>
    <p:extLst>
      <p:ext uri="{BB962C8B-B14F-4D97-AF65-F5344CB8AC3E}">
        <p14:creationId xmlns:p14="http://schemas.microsoft.com/office/powerpoint/2010/main" val="2991735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idea 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TN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FP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FN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TP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3217F-94A6-47E5-BC5C-066E9057C9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Motivated by the classifier that always predicted ‘defect’…</a:t>
            </a:r>
          </a:p>
          <a:p>
            <a:r>
              <a:rPr lang="en-GB" dirty="0"/>
              <a:t>We ALSO need a way to measure the proportion of negative examples that are incorrectly classified as positive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Positive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40F247-A7AA-49B1-9702-63A2F7B7A778}"/>
              </a:ext>
            </a:extLst>
          </p:cNvPr>
          <p:cNvSpPr/>
          <p:nvPr/>
        </p:nvSpPr>
        <p:spPr>
          <a:xfrm>
            <a:off x="749547" y="3365367"/>
            <a:ext cx="5208193" cy="77299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650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measure 2: False Positive Rate (FPR)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TN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FP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FN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TP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D3217F-94A6-47E5-BC5C-066E9057C9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The “False Positive Rate” (FPR)</a:t>
                </a:r>
              </a:p>
              <a:p>
                <a:r>
                  <a:rPr lang="en-GB" dirty="0"/>
                  <a:t>In words: “the proportion of negative examples that were incorrectly classified as positive”</a:t>
                </a:r>
              </a:p>
              <a:p>
                <a:r>
                  <a:rPr lang="en-GB" dirty="0"/>
                  <a:t>In numbers: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LOWER IS BETTER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D3217F-94A6-47E5-BC5C-066E9057C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3081" r="-353" b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Positive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E67D69-6F82-4F5E-9315-9FAD89A7D0D2}"/>
              </a:ext>
            </a:extLst>
          </p:cNvPr>
          <p:cNvSpPr/>
          <p:nvPr/>
        </p:nvSpPr>
        <p:spPr>
          <a:xfrm>
            <a:off x="749547" y="3365367"/>
            <a:ext cx="5208193" cy="77299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917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3: False Positive Rate (FPR)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990,000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D3217F-94A6-47E5-BC5C-066E9057C9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Let’s calculate the FPR for the classifier that always predicts ‘defect’…</a:t>
                </a:r>
              </a:p>
              <a:p>
                <a:r>
                  <a:rPr lang="en-GB" dirty="0"/>
                  <a:t>See what it reveals…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990,000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990,000+0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LOWER IS BETTER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D3217F-94A6-47E5-BC5C-066E9057C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Positive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EA5BF4-A7F9-4534-9803-921547A656E8}"/>
              </a:ext>
            </a:extLst>
          </p:cNvPr>
          <p:cNvSpPr/>
          <p:nvPr/>
        </p:nvSpPr>
        <p:spPr>
          <a:xfrm>
            <a:off x="749547" y="3365367"/>
            <a:ext cx="5208193" cy="77299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873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3: False Positive Rate (FPR)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71489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990,000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D3217F-94A6-47E5-BC5C-066E9057C9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Let’s calculate the FPR for the classifier that always predicts ‘defect’…</a:t>
                </a:r>
              </a:p>
              <a:p>
                <a:r>
                  <a:rPr lang="en-GB" dirty="0"/>
                  <a:t>See what it reveals…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990,000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990,000+0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LOWER IS BETTER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D3217F-94A6-47E5-BC5C-066E9057C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42825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-588332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359918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269945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16485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16485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200358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396870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Positive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EA5BF4-A7F9-4534-9803-921547A656E8}"/>
              </a:ext>
            </a:extLst>
          </p:cNvPr>
          <p:cNvSpPr/>
          <p:nvPr/>
        </p:nvSpPr>
        <p:spPr>
          <a:xfrm>
            <a:off x="749547" y="3365367"/>
            <a:ext cx="5208193" cy="77299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23F3CD-203F-4FEA-866B-7E90900030AD}"/>
              </a:ext>
            </a:extLst>
          </p:cNvPr>
          <p:cNvSpPr txBox="1"/>
          <p:nvPr/>
        </p:nvSpPr>
        <p:spPr>
          <a:xfrm>
            <a:off x="10718800" y="5134419"/>
            <a:ext cx="137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Bad score!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B4FB41-7463-4311-9EBF-3E68E96369E2}"/>
              </a:ext>
            </a:extLst>
          </p:cNvPr>
          <p:cNvCxnSpPr/>
          <p:nvPr/>
        </p:nvCxnSpPr>
        <p:spPr>
          <a:xfrm flipH="1" flipV="1">
            <a:off x="10535920" y="4632960"/>
            <a:ext cx="355600" cy="50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98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6F390B-379F-4BAB-ABE7-A883CE61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3: False Positive Rate (FPR)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AC8B2-FC9C-4F5C-A474-CF617785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example shows that considering </a:t>
            </a:r>
            <a:r>
              <a:rPr lang="en-GB" i="1" dirty="0"/>
              <a:t>both</a:t>
            </a:r>
            <a:r>
              <a:rPr lang="en-GB" dirty="0"/>
              <a:t> the TPR and the FPR together can give us a good picture of overall performance</a:t>
            </a:r>
          </a:p>
          <a:p>
            <a:r>
              <a:rPr lang="en-GB" dirty="0"/>
              <a:t>The table below summarises the measures for both the classifiers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9AB8925-3303-4BA3-96B4-5418C444AB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0211244"/>
                  </p:ext>
                </p:extLst>
              </p:nvPr>
            </p:nvGraphicFramePr>
            <p:xfrm>
              <a:off x="593679" y="3938100"/>
              <a:ext cx="11085921" cy="20727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95307">
                      <a:extLst>
                        <a:ext uri="{9D8B030D-6E8A-4147-A177-3AD203B41FA5}">
                          <a16:colId xmlns:a16="http://schemas.microsoft.com/office/drawing/2014/main" val="1697982694"/>
                        </a:ext>
                      </a:extLst>
                    </a:gridCol>
                    <a:gridCol w="3695307">
                      <a:extLst>
                        <a:ext uri="{9D8B030D-6E8A-4147-A177-3AD203B41FA5}">
                          <a16:colId xmlns:a16="http://schemas.microsoft.com/office/drawing/2014/main" val="528624659"/>
                        </a:ext>
                      </a:extLst>
                    </a:gridCol>
                    <a:gridCol w="3695307">
                      <a:extLst>
                        <a:ext uri="{9D8B030D-6E8A-4147-A177-3AD203B41FA5}">
                          <a16:colId xmlns:a16="http://schemas.microsoft.com/office/drawing/2014/main" val="2523874370"/>
                        </a:ext>
                      </a:extLst>
                    </a:gridCol>
                  </a:tblGrid>
                  <a:tr h="508421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Classifier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TPR (higher is better)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FPR (lower is better)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0967335"/>
                      </a:ext>
                    </a:extLst>
                  </a:tr>
                  <a:tr h="85846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Always predicts the negative class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𝑇𝑃𝑅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0+10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𝐹𝑃𝑅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0+99,990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8581279"/>
                      </a:ext>
                    </a:extLst>
                  </a:tr>
                  <a:tr h="70588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Always predicts the positive class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𝑇𝑃𝑅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10+0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𝐹𝑃𝑅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99,990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99,990+0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12670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9AB8925-3303-4BA3-96B4-5418C444AB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0211244"/>
                  </p:ext>
                </p:extLst>
              </p:nvPr>
            </p:nvGraphicFramePr>
            <p:xfrm>
              <a:off x="593679" y="3938100"/>
              <a:ext cx="11085921" cy="20727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95307">
                      <a:extLst>
                        <a:ext uri="{9D8B030D-6E8A-4147-A177-3AD203B41FA5}">
                          <a16:colId xmlns:a16="http://schemas.microsoft.com/office/drawing/2014/main" val="1697982694"/>
                        </a:ext>
                      </a:extLst>
                    </a:gridCol>
                    <a:gridCol w="3695307">
                      <a:extLst>
                        <a:ext uri="{9D8B030D-6E8A-4147-A177-3AD203B41FA5}">
                          <a16:colId xmlns:a16="http://schemas.microsoft.com/office/drawing/2014/main" val="528624659"/>
                        </a:ext>
                      </a:extLst>
                    </a:gridCol>
                    <a:gridCol w="3695307">
                      <a:extLst>
                        <a:ext uri="{9D8B030D-6E8A-4147-A177-3AD203B41FA5}">
                          <a16:colId xmlns:a16="http://schemas.microsoft.com/office/drawing/2014/main" val="2523874370"/>
                        </a:ext>
                      </a:extLst>
                    </a:gridCol>
                  </a:tblGrid>
                  <a:tr h="508421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Classifier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TPR (higher is better)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FPR (lower is better)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0967335"/>
                      </a:ext>
                    </a:extLst>
                  </a:tr>
                  <a:tr h="85846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Always predicts the negative class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0993" r="-100659" b="-83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30" t="-60993" r="-825" b="-83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581279"/>
                      </a:ext>
                    </a:extLst>
                  </a:tr>
                  <a:tr h="70588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Always predicts the positive class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95690" r="-100659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30" t="-195690" r="-825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2670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9C4B859-4F08-4D2D-8999-CDAEB8206121}"/>
              </a:ext>
            </a:extLst>
          </p:cNvPr>
          <p:cNvSpPr txBox="1"/>
          <p:nvPr/>
        </p:nvSpPr>
        <p:spPr>
          <a:xfrm>
            <a:off x="9888995" y="6437551"/>
            <a:ext cx="137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Bad score!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194277-BF3C-4B8F-B85A-7A5DBEE3EF3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0574030" y="5771333"/>
            <a:ext cx="803692" cy="66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4B48-D6BA-41D0-AC6A-51F86F77D89A}"/>
              </a:ext>
            </a:extLst>
          </p:cNvPr>
          <p:cNvSpPr txBox="1"/>
          <p:nvPr/>
        </p:nvSpPr>
        <p:spPr>
          <a:xfrm>
            <a:off x="6132513" y="3326749"/>
            <a:ext cx="137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Bad score!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155C55-417B-4C36-A31B-E12259A581A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817548" y="3696081"/>
            <a:ext cx="685035" cy="100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701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52E7-15BF-4B69-92D7-7390D7A2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TPR versus FPR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D9ADCF-036C-40DE-BFA2-12494C3B448B}"/>
              </a:ext>
            </a:extLst>
          </p:cNvPr>
          <p:cNvCxnSpPr/>
          <p:nvPr/>
        </p:nvCxnSpPr>
        <p:spPr>
          <a:xfrm flipV="1">
            <a:off x="4003303" y="184074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42E8C1-776C-4D22-A631-3F6C7E7E458C}"/>
              </a:ext>
            </a:extLst>
          </p:cNvPr>
          <p:cNvCxnSpPr>
            <a:cxnSpLocks/>
          </p:cNvCxnSpPr>
          <p:nvPr/>
        </p:nvCxnSpPr>
        <p:spPr>
          <a:xfrm>
            <a:off x="4003303" y="5903702"/>
            <a:ext cx="41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2E8336-9443-4537-9348-1A23BA9511F8}"/>
              </a:ext>
            </a:extLst>
          </p:cNvPr>
          <p:cNvSpPr txBox="1"/>
          <p:nvPr/>
        </p:nvSpPr>
        <p:spPr>
          <a:xfrm>
            <a:off x="4569660" y="611867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ADE82-E24D-4F11-A249-782E999E1013}"/>
              </a:ext>
            </a:extLst>
          </p:cNvPr>
          <p:cNvSpPr txBox="1"/>
          <p:nvPr/>
        </p:nvSpPr>
        <p:spPr>
          <a:xfrm rot="16200000">
            <a:off x="1902411" y="369759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1109CD-8CB3-4472-B1CF-327B6A9E1D7E}"/>
              </a:ext>
            </a:extLst>
          </p:cNvPr>
          <p:cNvCxnSpPr/>
          <p:nvPr/>
        </p:nvCxnSpPr>
        <p:spPr>
          <a:xfrm flipH="1">
            <a:off x="3807995" y="218954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65999F-092A-4905-91D5-12AF9F642AA6}"/>
              </a:ext>
            </a:extLst>
          </p:cNvPr>
          <p:cNvCxnSpPr>
            <a:cxnSpLocks/>
          </p:cNvCxnSpPr>
          <p:nvPr/>
        </p:nvCxnSpPr>
        <p:spPr>
          <a:xfrm flipV="1">
            <a:off x="7737296" y="590370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C4FD86E-B786-44EA-9829-A14F1C2DBB90}"/>
              </a:ext>
            </a:extLst>
          </p:cNvPr>
          <p:cNvSpPr/>
          <p:nvPr/>
        </p:nvSpPr>
        <p:spPr>
          <a:xfrm>
            <a:off x="3484829" y="200487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FCED04-BC87-45B8-9294-7B672D0505FF}"/>
              </a:ext>
            </a:extLst>
          </p:cNvPr>
          <p:cNvCxnSpPr/>
          <p:nvPr/>
        </p:nvCxnSpPr>
        <p:spPr>
          <a:xfrm flipH="1">
            <a:off x="3829475" y="590370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25103-31A8-4F52-9C55-4CF89E610C56}"/>
              </a:ext>
            </a:extLst>
          </p:cNvPr>
          <p:cNvSpPr/>
          <p:nvPr/>
        </p:nvSpPr>
        <p:spPr>
          <a:xfrm>
            <a:off x="3506309" y="571903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BE62ED-E299-479C-9592-27EAF6E30140}"/>
              </a:ext>
            </a:extLst>
          </p:cNvPr>
          <p:cNvCxnSpPr>
            <a:cxnSpLocks/>
          </p:cNvCxnSpPr>
          <p:nvPr/>
        </p:nvCxnSpPr>
        <p:spPr>
          <a:xfrm flipV="1">
            <a:off x="4003303" y="590370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C985AA-3504-44BE-A8AE-FF11AEC72A26}"/>
              </a:ext>
            </a:extLst>
          </p:cNvPr>
          <p:cNvSpPr/>
          <p:nvPr/>
        </p:nvSpPr>
        <p:spPr>
          <a:xfrm>
            <a:off x="7586450" y="60516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6ED1F0-514F-4900-B302-A017CD69B2F7}"/>
              </a:ext>
            </a:extLst>
          </p:cNvPr>
          <p:cNvSpPr/>
          <p:nvPr/>
        </p:nvSpPr>
        <p:spPr>
          <a:xfrm>
            <a:off x="3852457" y="60516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172E44-3E6A-4318-8FEF-1246971F0D25}"/>
              </a:ext>
            </a:extLst>
          </p:cNvPr>
          <p:cNvSpPr txBox="1"/>
          <p:nvPr/>
        </p:nvSpPr>
        <p:spPr>
          <a:xfrm>
            <a:off x="8763152" y="1478450"/>
            <a:ext cx="2290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Rather than using a table, let’s plot the classifiers on a graph…</a:t>
            </a:r>
          </a:p>
        </p:txBody>
      </p:sp>
    </p:spTree>
    <p:extLst>
      <p:ext uri="{BB962C8B-B14F-4D97-AF65-F5344CB8AC3E}">
        <p14:creationId xmlns:p14="http://schemas.microsoft.com/office/powerpoint/2010/main" val="109909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E48D-55CB-4E1E-95ED-E3C5E892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(doing better…)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631A-5E7E-479C-8789-4210E724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 are better measures available, capturing more information</a:t>
            </a:r>
          </a:p>
          <a:p>
            <a:r>
              <a:rPr lang="en-GB" dirty="0"/>
              <a:t>Especially for the case of binary classification (two classes)</a:t>
            </a:r>
          </a:p>
          <a:p>
            <a:r>
              <a:rPr lang="en-GB" dirty="0"/>
              <a:t>Binary classifier are often what we’re dealing with in the most important automatic decision making processes</a:t>
            </a:r>
          </a:p>
        </p:txBody>
      </p:sp>
    </p:spTree>
    <p:extLst>
      <p:ext uri="{BB962C8B-B14F-4D97-AF65-F5344CB8AC3E}">
        <p14:creationId xmlns:p14="http://schemas.microsoft.com/office/powerpoint/2010/main" val="3925260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52E7-15BF-4B69-92D7-7390D7A2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TPR versus FPR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D9ADCF-036C-40DE-BFA2-12494C3B448B}"/>
              </a:ext>
            </a:extLst>
          </p:cNvPr>
          <p:cNvCxnSpPr/>
          <p:nvPr/>
        </p:nvCxnSpPr>
        <p:spPr>
          <a:xfrm flipV="1">
            <a:off x="4003303" y="184074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42E8C1-776C-4D22-A631-3F6C7E7E458C}"/>
              </a:ext>
            </a:extLst>
          </p:cNvPr>
          <p:cNvCxnSpPr>
            <a:cxnSpLocks/>
          </p:cNvCxnSpPr>
          <p:nvPr/>
        </p:nvCxnSpPr>
        <p:spPr>
          <a:xfrm>
            <a:off x="4003303" y="5903702"/>
            <a:ext cx="41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2E8336-9443-4537-9348-1A23BA9511F8}"/>
              </a:ext>
            </a:extLst>
          </p:cNvPr>
          <p:cNvSpPr txBox="1"/>
          <p:nvPr/>
        </p:nvSpPr>
        <p:spPr>
          <a:xfrm>
            <a:off x="4569660" y="611867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ADE82-E24D-4F11-A249-782E999E1013}"/>
              </a:ext>
            </a:extLst>
          </p:cNvPr>
          <p:cNvSpPr txBox="1"/>
          <p:nvPr/>
        </p:nvSpPr>
        <p:spPr>
          <a:xfrm rot="16200000">
            <a:off x="1902411" y="369759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1109CD-8CB3-4472-B1CF-327B6A9E1D7E}"/>
              </a:ext>
            </a:extLst>
          </p:cNvPr>
          <p:cNvCxnSpPr/>
          <p:nvPr/>
        </p:nvCxnSpPr>
        <p:spPr>
          <a:xfrm flipH="1">
            <a:off x="3807995" y="218954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65999F-092A-4905-91D5-12AF9F642AA6}"/>
              </a:ext>
            </a:extLst>
          </p:cNvPr>
          <p:cNvCxnSpPr>
            <a:cxnSpLocks/>
          </p:cNvCxnSpPr>
          <p:nvPr/>
        </p:nvCxnSpPr>
        <p:spPr>
          <a:xfrm flipV="1">
            <a:off x="7737296" y="590370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C4FD86E-B786-44EA-9829-A14F1C2DBB90}"/>
              </a:ext>
            </a:extLst>
          </p:cNvPr>
          <p:cNvSpPr/>
          <p:nvPr/>
        </p:nvSpPr>
        <p:spPr>
          <a:xfrm>
            <a:off x="3484829" y="200487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FCED04-BC87-45B8-9294-7B672D0505FF}"/>
              </a:ext>
            </a:extLst>
          </p:cNvPr>
          <p:cNvCxnSpPr/>
          <p:nvPr/>
        </p:nvCxnSpPr>
        <p:spPr>
          <a:xfrm flipH="1">
            <a:off x="3829475" y="590370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25103-31A8-4F52-9C55-4CF89E610C56}"/>
              </a:ext>
            </a:extLst>
          </p:cNvPr>
          <p:cNvSpPr/>
          <p:nvPr/>
        </p:nvSpPr>
        <p:spPr>
          <a:xfrm>
            <a:off x="3506309" y="571903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BE62ED-E299-479C-9592-27EAF6E30140}"/>
              </a:ext>
            </a:extLst>
          </p:cNvPr>
          <p:cNvCxnSpPr>
            <a:cxnSpLocks/>
          </p:cNvCxnSpPr>
          <p:nvPr/>
        </p:nvCxnSpPr>
        <p:spPr>
          <a:xfrm flipV="1">
            <a:off x="4003303" y="590370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94CB2609-00AB-468B-BD6D-8DFF5D9B2144}"/>
              </a:ext>
            </a:extLst>
          </p:cNvPr>
          <p:cNvSpPr/>
          <p:nvPr/>
        </p:nvSpPr>
        <p:spPr>
          <a:xfrm>
            <a:off x="3852460" y="575674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E7D321-77AD-4026-912A-63D6BC43F281}"/>
              </a:ext>
            </a:extLst>
          </p:cNvPr>
          <p:cNvSpPr/>
          <p:nvPr/>
        </p:nvSpPr>
        <p:spPr>
          <a:xfrm>
            <a:off x="4765676" y="488213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23197B-9016-4704-ABCA-F8B1F3C1FAD3}"/>
              </a:ext>
            </a:extLst>
          </p:cNvPr>
          <p:cNvCxnSpPr>
            <a:cxnSpLocks/>
          </p:cNvCxnSpPr>
          <p:nvPr/>
        </p:nvCxnSpPr>
        <p:spPr>
          <a:xfrm flipH="1">
            <a:off x="4154143" y="5199686"/>
            <a:ext cx="660702" cy="5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C985AA-3504-44BE-A8AE-FF11AEC72A26}"/>
              </a:ext>
            </a:extLst>
          </p:cNvPr>
          <p:cNvSpPr/>
          <p:nvPr/>
        </p:nvSpPr>
        <p:spPr>
          <a:xfrm>
            <a:off x="7586450" y="60516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6ED1F0-514F-4900-B302-A017CD69B2F7}"/>
              </a:ext>
            </a:extLst>
          </p:cNvPr>
          <p:cNvSpPr/>
          <p:nvPr/>
        </p:nvSpPr>
        <p:spPr>
          <a:xfrm>
            <a:off x="3852457" y="60516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968364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52E7-15BF-4B69-92D7-7390D7A2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TPR versus FPR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D9ADCF-036C-40DE-BFA2-12494C3B448B}"/>
              </a:ext>
            </a:extLst>
          </p:cNvPr>
          <p:cNvCxnSpPr/>
          <p:nvPr/>
        </p:nvCxnSpPr>
        <p:spPr>
          <a:xfrm flipV="1">
            <a:off x="4003303" y="184074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42E8C1-776C-4D22-A631-3F6C7E7E458C}"/>
              </a:ext>
            </a:extLst>
          </p:cNvPr>
          <p:cNvCxnSpPr>
            <a:cxnSpLocks/>
          </p:cNvCxnSpPr>
          <p:nvPr/>
        </p:nvCxnSpPr>
        <p:spPr>
          <a:xfrm>
            <a:off x="4003303" y="5903702"/>
            <a:ext cx="41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2E8336-9443-4537-9348-1A23BA9511F8}"/>
              </a:ext>
            </a:extLst>
          </p:cNvPr>
          <p:cNvSpPr txBox="1"/>
          <p:nvPr/>
        </p:nvSpPr>
        <p:spPr>
          <a:xfrm>
            <a:off x="4569660" y="611867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ADE82-E24D-4F11-A249-782E999E1013}"/>
              </a:ext>
            </a:extLst>
          </p:cNvPr>
          <p:cNvSpPr txBox="1"/>
          <p:nvPr/>
        </p:nvSpPr>
        <p:spPr>
          <a:xfrm rot="16200000">
            <a:off x="1902411" y="369759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1109CD-8CB3-4472-B1CF-327B6A9E1D7E}"/>
              </a:ext>
            </a:extLst>
          </p:cNvPr>
          <p:cNvCxnSpPr/>
          <p:nvPr/>
        </p:nvCxnSpPr>
        <p:spPr>
          <a:xfrm flipH="1">
            <a:off x="3807995" y="218954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65999F-092A-4905-91D5-12AF9F642AA6}"/>
              </a:ext>
            </a:extLst>
          </p:cNvPr>
          <p:cNvCxnSpPr>
            <a:cxnSpLocks/>
          </p:cNvCxnSpPr>
          <p:nvPr/>
        </p:nvCxnSpPr>
        <p:spPr>
          <a:xfrm flipV="1">
            <a:off x="7737296" y="590370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C4FD86E-B786-44EA-9829-A14F1C2DBB90}"/>
              </a:ext>
            </a:extLst>
          </p:cNvPr>
          <p:cNvSpPr/>
          <p:nvPr/>
        </p:nvSpPr>
        <p:spPr>
          <a:xfrm>
            <a:off x="3484829" y="200487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FCED04-BC87-45B8-9294-7B672D0505FF}"/>
              </a:ext>
            </a:extLst>
          </p:cNvPr>
          <p:cNvCxnSpPr/>
          <p:nvPr/>
        </p:nvCxnSpPr>
        <p:spPr>
          <a:xfrm flipH="1">
            <a:off x="3829475" y="590370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25103-31A8-4F52-9C55-4CF89E610C56}"/>
              </a:ext>
            </a:extLst>
          </p:cNvPr>
          <p:cNvSpPr/>
          <p:nvPr/>
        </p:nvSpPr>
        <p:spPr>
          <a:xfrm>
            <a:off x="3506309" y="571903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BE62ED-E299-479C-9592-27EAF6E30140}"/>
              </a:ext>
            </a:extLst>
          </p:cNvPr>
          <p:cNvCxnSpPr>
            <a:cxnSpLocks/>
          </p:cNvCxnSpPr>
          <p:nvPr/>
        </p:nvCxnSpPr>
        <p:spPr>
          <a:xfrm flipV="1">
            <a:off x="4003303" y="590370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94CB2609-00AB-468B-BD6D-8DFF5D9B2144}"/>
              </a:ext>
            </a:extLst>
          </p:cNvPr>
          <p:cNvSpPr/>
          <p:nvPr/>
        </p:nvSpPr>
        <p:spPr>
          <a:xfrm>
            <a:off x="3852460" y="575674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8E058E28-0CB2-4008-ADD5-A0109032FE6B}"/>
              </a:ext>
            </a:extLst>
          </p:cNvPr>
          <p:cNvSpPr/>
          <p:nvPr/>
        </p:nvSpPr>
        <p:spPr>
          <a:xfrm>
            <a:off x="7596613" y="204536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E7D321-77AD-4026-912A-63D6BC43F281}"/>
              </a:ext>
            </a:extLst>
          </p:cNvPr>
          <p:cNvSpPr/>
          <p:nvPr/>
        </p:nvSpPr>
        <p:spPr>
          <a:xfrm>
            <a:off x="4765676" y="488213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23197B-9016-4704-ABCA-F8B1F3C1FAD3}"/>
              </a:ext>
            </a:extLst>
          </p:cNvPr>
          <p:cNvCxnSpPr>
            <a:cxnSpLocks/>
          </p:cNvCxnSpPr>
          <p:nvPr/>
        </p:nvCxnSpPr>
        <p:spPr>
          <a:xfrm flipH="1">
            <a:off x="4154143" y="5199686"/>
            <a:ext cx="660702" cy="5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A6CE905-26D0-45E8-B83A-1B640D22F1F3}"/>
              </a:ext>
            </a:extLst>
          </p:cNvPr>
          <p:cNvSpPr/>
          <p:nvPr/>
        </p:nvSpPr>
        <p:spPr>
          <a:xfrm>
            <a:off x="6110977" y="3152277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A8D818-8669-45BB-BA71-5833C44733AC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7090585" y="2369971"/>
            <a:ext cx="506028" cy="78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C985AA-3504-44BE-A8AE-FF11AEC72A26}"/>
              </a:ext>
            </a:extLst>
          </p:cNvPr>
          <p:cNvSpPr/>
          <p:nvPr/>
        </p:nvSpPr>
        <p:spPr>
          <a:xfrm>
            <a:off x="7586450" y="60516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6ED1F0-514F-4900-B302-A017CD69B2F7}"/>
              </a:ext>
            </a:extLst>
          </p:cNvPr>
          <p:cNvSpPr/>
          <p:nvPr/>
        </p:nvSpPr>
        <p:spPr>
          <a:xfrm>
            <a:off x="3852457" y="60516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099241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52E7-15BF-4B69-92D7-7390D7A2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TPR versus FPR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D9ADCF-036C-40DE-BFA2-12494C3B448B}"/>
              </a:ext>
            </a:extLst>
          </p:cNvPr>
          <p:cNvCxnSpPr/>
          <p:nvPr/>
        </p:nvCxnSpPr>
        <p:spPr>
          <a:xfrm flipV="1">
            <a:off x="4003303" y="184074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42E8C1-776C-4D22-A631-3F6C7E7E458C}"/>
              </a:ext>
            </a:extLst>
          </p:cNvPr>
          <p:cNvCxnSpPr>
            <a:cxnSpLocks/>
          </p:cNvCxnSpPr>
          <p:nvPr/>
        </p:nvCxnSpPr>
        <p:spPr>
          <a:xfrm>
            <a:off x="4003303" y="5903702"/>
            <a:ext cx="41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2E8336-9443-4537-9348-1A23BA9511F8}"/>
              </a:ext>
            </a:extLst>
          </p:cNvPr>
          <p:cNvSpPr txBox="1"/>
          <p:nvPr/>
        </p:nvSpPr>
        <p:spPr>
          <a:xfrm>
            <a:off x="4569660" y="611867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ADE82-E24D-4F11-A249-782E999E1013}"/>
              </a:ext>
            </a:extLst>
          </p:cNvPr>
          <p:cNvSpPr txBox="1"/>
          <p:nvPr/>
        </p:nvSpPr>
        <p:spPr>
          <a:xfrm rot="16200000">
            <a:off x="1902411" y="369759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1109CD-8CB3-4472-B1CF-327B6A9E1D7E}"/>
              </a:ext>
            </a:extLst>
          </p:cNvPr>
          <p:cNvCxnSpPr/>
          <p:nvPr/>
        </p:nvCxnSpPr>
        <p:spPr>
          <a:xfrm flipH="1">
            <a:off x="3807995" y="218954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65999F-092A-4905-91D5-12AF9F642AA6}"/>
              </a:ext>
            </a:extLst>
          </p:cNvPr>
          <p:cNvCxnSpPr>
            <a:cxnSpLocks/>
          </p:cNvCxnSpPr>
          <p:nvPr/>
        </p:nvCxnSpPr>
        <p:spPr>
          <a:xfrm flipV="1">
            <a:off x="7737296" y="590370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C4FD86E-B786-44EA-9829-A14F1C2DBB90}"/>
              </a:ext>
            </a:extLst>
          </p:cNvPr>
          <p:cNvSpPr/>
          <p:nvPr/>
        </p:nvSpPr>
        <p:spPr>
          <a:xfrm>
            <a:off x="3484829" y="200487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FCED04-BC87-45B8-9294-7B672D0505FF}"/>
              </a:ext>
            </a:extLst>
          </p:cNvPr>
          <p:cNvCxnSpPr/>
          <p:nvPr/>
        </p:nvCxnSpPr>
        <p:spPr>
          <a:xfrm flipH="1">
            <a:off x="3829475" y="590370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25103-31A8-4F52-9C55-4CF89E610C56}"/>
              </a:ext>
            </a:extLst>
          </p:cNvPr>
          <p:cNvSpPr/>
          <p:nvPr/>
        </p:nvSpPr>
        <p:spPr>
          <a:xfrm>
            <a:off x="3506309" y="571903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BE62ED-E299-479C-9592-27EAF6E30140}"/>
              </a:ext>
            </a:extLst>
          </p:cNvPr>
          <p:cNvCxnSpPr>
            <a:cxnSpLocks/>
          </p:cNvCxnSpPr>
          <p:nvPr/>
        </p:nvCxnSpPr>
        <p:spPr>
          <a:xfrm flipV="1">
            <a:off x="4003303" y="590370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94CB2609-00AB-468B-BD6D-8DFF5D9B2144}"/>
              </a:ext>
            </a:extLst>
          </p:cNvPr>
          <p:cNvSpPr/>
          <p:nvPr/>
        </p:nvSpPr>
        <p:spPr>
          <a:xfrm>
            <a:off x="3852460" y="575674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8E058E28-0CB2-4008-ADD5-A0109032FE6B}"/>
              </a:ext>
            </a:extLst>
          </p:cNvPr>
          <p:cNvSpPr/>
          <p:nvPr/>
        </p:nvSpPr>
        <p:spPr>
          <a:xfrm>
            <a:off x="7596613" y="204536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E7D321-77AD-4026-912A-63D6BC43F281}"/>
              </a:ext>
            </a:extLst>
          </p:cNvPr>
          <p:cNvSpPr/>
          <p:nvPr/>
        </p:nvSpPr>
        <p:spPr>
          <a:xfrm>
            <a:off x="4765676" y="488213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23197B-9016-4704-ABCA-F8B1F3C1FAD3}"/>
              </a:ext>
            </a:extLst>
          </p:cNvPr>
          <p:cNvCxnSpPr>
            <a:cxnSpLocks/>
          </p:cNvCxnSpPr>
          <p:nvPr/>
        </p:nvCxnSpPr>
        <p:spPr>
          <a:xfrm flipH="1">
            <a:off x="4154143" y="5199686"/>
            <a:ext cx="660702" cy="5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A6CE905-26D0-45E8-B83A-1B640D22F1F3}"/>
              </a:ext>
            </a:extLst>
          </p:cNvPr>
          <p:cNvSpPr/>
          <p:nvPr/>
        </p:nvSpPr>
        <p:spPr>
          <a:xfrm>
            <a:off x="6110977" y="3152277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A8D818-8669-45BB-BA71-5833C44733AC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7090585" y="2369971"/>
            <a:ext cx="506028" cy="78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C985AA-3504-44BE-A8AE-FF11AEC72A26}"/>
              </a:ext>
            </a:extLst>
          </p:cNvPr>
          <p:cNvSpPr/>
          <p:nvPr/>
        </p:nvSpPr>
        <p:spPr>
          <a:xfrm>
            <a:off x="7586450" y="60516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6ED1F0-514F-4900-B302-A017CD69B2F7}"/>
              </a:ext>
            </a:extLst>
          </p:cNvPr>
          <p:cNvSpPr/>
          <p:nvPr/>
        </p:nvSpPr>
        <p:spPr>
          <a:xfrm>
            <a:off x="3852457" y="60516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882A3A-D380-455B-A0EA-15B08F3BB4A5}"/>
              </a:ext>
            </a:extLst>
          </p:cNvPr>
          <p:cNvSpPr/>
          <p:nvPr/>
        </p:nvSpPr>
        <p:spPr>
          <a:xfrm>
            <a:off x="3850117" y="204710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16585F-18FC-4153-B7B3-ED2BC16655B0}"/>
              </a:ext>
            </a:extLst>
          </p:cNvPr>
          <p:cNvSpPr/>
          <p:nvPr/>
        </p:nvSpPr>
        <p:spPr>
          <a:xfrm>
            <a:off x="4627658" y="1421163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This is where we really want to be…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3FDD3E-9245-4CCB-9CCC-5061F7209632}"/>
              </a:ext>
            </a:extLst>
          </p:cNvPr>
          <p:cNvCxnSpPr>
            <a:cxnSpLocks/>
          </p:cNvCxnSpPr>
          <p:nvPr/>
        </p:nvCxnSpPr>
        <p:spPr>
          <a:xfrm flipH="1">
            <a:off x="4217748" y="1850587"/>
            <a:ext cx="409910" cy="23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0510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52E7-15BF-4B69-92D7-7390D7A2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TPR versus FPR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D9ADCF-036C-40DE-BFA2-12494C3B448B}"/>
              </a:ext>
            </a:extLst>
          </p:cNvPr>
          <p:cNvCxnSpPr/>
          <p:nvPr/>
        </p:nvCxnSpPr>
        <p:spPr>
          <a:xfrm flipV="1">
            <a:off x="4003303" y="184074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42E8C1-776C-4D22-A631-3F6C7E7E458C}"/>
              </a:ext>
            </a:extLst>
          </p:cNvPr>
          <p:cNvCxnSpPr>
            <a:cxnSpLocks/>
          </p:cNvCxnSpPr>
          <p:nvPr/>
        </p:nvCxnSpPr>
        <p:spPr>
          <a:xfrm>
            <a:off x="4003303" y="5903702"/>
            <a:ext cx="41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2E8336-9443-4537-9348-1A23BA9511F8}"/>
              </a:ext>
            </a:extLst>
          </p:cNvPr>
          <p:cNvSpPr txBox="1"/>
          <p:nvPr/>
        </p:nvSpPr>
        <p:spPr>
          <a:xfrm>
            <a:off x="4569660" y="611867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ADE82-E24D-4F11-A249-782E999E1013}"/>
              </a:ext>
            </a:extLst>
          </p:cNvPr>
          <p:cNvSpPr txBox="1"/>
          <p:nvPr/>
        </p:nvSpPr>
        <p:spPr>
          <a:xfrm rot="16200000">
            <a:off x="1902411" y="369759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1109CD-8CB3-4472-B1CF-327B6A9E1D7E}"/>
              </a:ext>
            </a:extLst>
          </p:cNvPr>
          <p:cNvCxnSpPr/>
          <p:nvPr/>
        </p:nvCxnSpPr>
        <p:spPr>
          <a:xfrm flipH="1">
            <a:off x="3807995" y="218954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65999F-092A-4905-91D5-12AF9F642AA6}"/>
              </a:ext>
            </a:extLst>
          </p:cNvPr>
          <p:cNvCxnSpPr>
            <a:cxnSpLocks/>
          </p:cNvCxnSpPr>
          <p:nvPr/>
        </p:nvCxnSpPr>
        <p:spPr>
          <a:xfrm flipV="1">
            <a:off x="7737296" y="590370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C4FD86E-B786-44EA-9829-A14F1C2DBB90}"/>
              </a:ext>
            </a:extLst>
          </p:cNvPr>
          <p:cNvSpPr/>
          <p:nvPr/>
        </p:nvSpPr>
        <p:spPr>
          <a:xfrm>
            <a:off x="3484829" y="200487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FCED04-BC87-45B8-9294-7B672D0505FF}"/>
              </a:ext>
            </a:extLst>
          </p:cNvPr>
          <p:cNvCxnSpPr/>
          <p:nvPr/>
        </p:nvCxnSpPr>
        <p:spPr>
          <a:xfrm flipH="1">
            <a:off x="3829475" y="590370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25103-31A8-4F52-9C55-4CF89E610C56}"/>
              </a:ext>
            </a:extLst>
          </p:cNvPr>
          <p:cNvSpPr/>
          <p:nvPr/>
        </p:nvSpPr>
        <p:spPr>
          <a:xfrm>
            <a:off x="3506309" y="571903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BE62ED-E299-479C-9592-27EAF6E30140}"/>
              </a:ext>
            </a:extLst>
          </p:cNvPr>
          <p:cNvCxnSpPr>
            <a:cxnSpLocks/>
          </p:cNvCxnSpPr>
          <p:nvPr/>
        </p:nvCxnSpPr>
        <p:spPr>
          <a:xfrm flipV="1">
            <a:off x="4003303" y="590370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94CB2609-00AB-468B-BD6D-8DFF5D9B2144}"/>
              </a:ext>
            </a:extLst>
          </p:cNvPr>
          <p:cNvSpPr/>
          <p:nvPr/>
        </p:nvSpPr>
        <p:spPr>
          <a:xfrm>
            <a:off x="3852460" y="575674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8E058E28-0CB2-4008-ADD5-A0109032FE6B}"/>
              </a:ext>
            </a:extLst>
          </p:cNvPr>
          <p:cNvSpPr/>
          <p:nvPr/>
        </p:nvSpPr>
        <p:spPr>
          <a:xfrm>
            <a:off x="7596613" y="204536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E7D321-77AD-4026-912A-63D6BC43F281}"/>
              </a:ext>
            </a:extLst>
          </p:cNvPr>
          <p:cNvSpPr/>
          <p:nvPr/>
        </p:nvSpPr>
        <p:spPr>
          <a:xfrm>
            <a:off x="4765676" y="488213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23197B-9016-4704-ABCA-F8B1F3C1FAD3}"/>
              </a:ext>
            </a:extLst>
          </p:cNvPr>
          <p:cNvCxnSpPr>
            <a:cxnSpLocks/>
          </p:cNvCxnSpPr>
          <p:nvPr/>
        </p:nvCxnSpPr>
        <p:spPr>
          <a:xfrm flipH="1">
            <a:off x="4154143" y="5199686"/>
            <a:ext cx="660702" cy="5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A6CE905-26D0-45E8-B83A-1B640D22F1F3}"/>
              </a:ext>
            </a:extLst>
          </p:cNvPr>
          <p:cNvSpPr/>
          <p:nvPr/>
        </p:nvSpPr>
        <p:spPr>
          <a:xfrm>
            <a:off x="6110977" y="3152277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A8D818-8669-45BB-BA71-5833C44733AC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7090585" y="2369971"/>
            <a:ext cx="506028" cy="78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C985AA-3504-44BE-A8AE-FF11AEC72A26}"/>
              </a:ext>
            </a:extLst>
          </p:cNvPr>
          <p:cNvSpPr/>
          <p:nvPr/>
        </p:nvSpPr>
        <p:spPr>
          <a:xfrm>
            <a:off x="7586450" y="60516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6ED1F0-514F-4900-B302-A017CD69B2F7}"/>
              </a:ext>
            </a:extLst>
          </p:cNvPr>
          <p:cNvSpPr/>
          <p:nvPr/>
        </p:nvSpPr>
        <p:spPr>
          <a:xfrm>
            <a:off x="3852457" y="60516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882A3A-D380-455B-A0EA-15B08F3BB4A5}"/>
              </a:ext>
            </a:extLst>
          </p:cNvPr>
          <p:cNvSpPr/>
          <p:nvPr/>
        </p:nvSpPr>
        <p:spPr>
          <a:xfrm>
            <a:off x="3850117" y="204710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16585F-18FC-4153-B7B3-ED2BC16655B0}"/>
              </a:ext>
            </a:extLst>
          </p:cNvPr>
          <p:cNvSpPr/>
          <p:nvPr/>
        </p:nvSpPr>
        <p:spPr>
          <a:xfrm>
            <a:off x="4627658" y="1421163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This is where we really want to be…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3FDD3E-9245-4CCB-9CCC-5061F7209632}"/>
              </a:ext>
            </a:extLst>
          </p:cNvPr>
          <p:cNvCxnSpPr>
            <a:cxnSpLocks/>
          </p:cNvCxnSpPr>
          <p:nvPr/>
        </p:nvCxnSpPr>
        <p:spPr>
          <a:xfrm flipH="1">
            <a:off x="4217748" y="1850587"/>
            <a:ext cx="409910" cy="23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65A3DE-92FA-4890-BA3E-B37B1FC5CFE8}"/>
              </a:ext>
            </a:extLst>
          </p:cNvPr>
          <p:cNvSpPr txBox="1"/>
          <p:nvPr/>
        </p:nvSpPr>
        <p:spPr>
          <a:xfrm>
            <a:off x="10144913" y="5841677"/>
            <a:ext cx="1719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We’ll come back to this kind of visualisation…</a:t>
            </a:r>
          </a:p>
        </p:txBody>
      </p:sp>
    </p:spTree>
    <p:extLst>
      <p:ext uri="{BB962C8B-B14F-4D97-AF65-F5344CB8AC3E}">
        <p14:creationId xmlns:p14="http://schemas.microsoft.com/office/powerpoint/2010/main" val="42820834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8491-4C93-460E-A4E0-DAE95331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 preparation: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DEC3-E5EB-44D6-91FD-8CAF02DE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See for practice question: </a:t>
            </a:r>
            <a:r>
              <a:rPr lang="en-GB" dirty="0"/>
              <a:t>Everyone must be </a:t>
            </a:r>
            <a:r>
              <a:rPr lang="en-GB"/>
              <a:t>comfortable calculating the </a:t>
            </a:r>
            <a:r>
              <a:rPr lang="en-GB" dirty="0"/>
              <a:t>TPR and the FPR from a given confusion matrix (see the equations)</a:t>
            </a:r>
          </a:p>
          <a:p>
            <a:r>
              <a:rPr lang="en-GB" dirty="0">
                <a:solidFill>
                  <a:srgbClr val="FF0000"/>
                </a:solidFill>
              </a:rPr>
              <a:t>Common mistake</a:t>
            </a:r>
            <a:r>
              <a:rPr lang="en-GB" dirty="0"/>
              <a:t>: muddling up the positive and negative class</a:t>
            </a:r>
          </a:p>
          <a:p>
            <a:pPr lvl="1"/>
            <a:r>
              <a:rPr lang="en-GB" dirty="0"/>
              <a:t>EITHER: you decide which is the positive class and clearly state it in your answer</a:t>
            </a:r>
          </a:p>
          <a:p>
            <a:pPr lvl="1"/>
            <a:r>
              <a:rPr lang="en-GB" dirty="0"/>
              <a:t>OR: you are told which is the positive class in the question</a:t>
            </a:r>
          </a:p>
          <a:p>
            <a:r>
              <a:rPr lang="en-GB" dirty="0"/>
              <a:t>You can then think of the entries in the matrix in terms of TP, FN, TN, FP and do the two calculations</a:t>
            </a:r>
          </a:p>
          <a:p>
            <a:r>
              <a:rPr lang="en-GB" dirty="0">
                <a:solidFill>
                  <a:srgbClr val="FF0000"/>
                </a:solidFill>
              </a:rPr>
              <a:t>You can get any entry in a confusion matrix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dirty="0">
                <a:solidFill>
                  <a:srgbClr val="FF0000"/>
                </a:solidFill>
              </a:rPr>
              <a:t> using normal braces, e.g.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c(2,2)</a:t>
            </a:r>
            <a:r>
              <a:rPr lang="en-GB" dirty="0">
                <a:solidFill>
                  <a:srgbClr val="FF0000"/>
                </a:solidFill>
              </a:rPr>
              <a:t> gives you the value 2 rows down, 2 columns across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5F229F-436D-4147-8F42-02860D5CC5F0}"/>
              </a:ext>
            </a:extLst>
          </p:cNvPr>
          <p:cNvSpPr/>
          <p:nvPr/>
        </p:nvSpPr>
        <p:spPr>
          <a:xfrm>
            <a:off x="243817" y="6373495"/>
            <a:ext cx="831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dirty="0">
                <a:solidFill>
                  <a:srgbClr val="FF0000"/>
                </a:solidFill>
              </a:rPr>
              <a:t>You’ll need to use some brackets to ensure the addition happens before the division…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D96F97-41AD-435B-AD2A-41A0956291A2}"/>
              </a:ext>
            </a:extLst>
          </p:cNvPr>
          <p:cNvSpPr/>
          <p:nvPr/>
        </p:nvSpPr>
        <p:spPr>
          <a:xfrm>
            <a:off x="267062" y="4947920"/>
            <a:ext cx="718458" cy="1402080"/>
          </a:xfrm>
          <a:custGeom>
            <a:avLst/>
            <a:gdLst>
              <a:gd name="connsiteX0" fmla="*/ 281578 w 718458"/>
              <a:gd name="connsiteY0" fmla="*/ 1402080 h 1402080"/>
              <a:gd name="connsiteX1" fmla="*/ 17418 w 718458"/>
              <a:gd name="connsiteY1" fmla="*/ 345440 h 1402080"/>
              <a:gd name="connsiteX2" fmla="*/ 718458 w 718458"/>
              <a:gd name="connsiteY2" fmla="*/ 0 h 140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8458" h="1402080">
                <a:moveTo>
                  <a:pt x="281578" y="1402080"/>
                </a:moveTo>
                <a:cubicBezTo>
                  <a:pt x="113091" y="990600"/>
                  <a:pt x="-55395" y="579120"/>
                  <a:pt x="17418" y="345440"/>
                </a:cubicBezTo>
                <a:cubicBezTo>
                  <a:pt x="90231" y="111760"/>
                  <a:pt x="404344" y="55880"/>
                  <a:pt x="718458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6552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8E73-C15E-4E36-82F8-10466BF3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further…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20DB-7427-40D7-B5C8-32081E59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Needed for harder exam questions on the topic of evaluation</a:t>
            </a:r>
          </a:p>
          <a:p>
            <a:r>
              <a:rPr lang="en-GB" dirty="0"/>
              <a:t>If you’re definitely interested, then, </a:t>
            </a:r>
            <a:r>
              <a:rPr lang="en-GB" i="1" dirty="0"/>
              <a:t>once you’re comfortable with TPR and FPR</a:t>
            </a:r>
            <a:r>
              <a:rPr lang="en-GB" dirty="0"/>
              <a:t>… (Suggest re-reading these slides and double checking last week’s reading)</a:t>
            </a:r>
          </a:p>
          <a:p>
            <a:r>
              <a:rPr lang="en-GB" dirty="0"/>
              <a:t>…It’s worth reading Lantz, Chapter 10: section entitled “ROC curves”</a:t>
            </a:r>
            <a:endParaRPr lang="en-GB" i="1" dirty="0"/>
          </a:p>
          <a:p>
            <a:r>
              <a:rPr lang="en-GB" dirty="0"/>
              <a:t>[This isn’t the reading for next week – that’s coming later]</a:t>
            </a:r>
          </a:p>
        </p:txBody>
      </p:sp>
    </p:spTree>
    <p:extLst>
      <p:ext uri="{BB962C8B-B14F-4D97-AF65-F5344CB8AC3E}">
        <p14:creationId xmlns:p14="http://schemas.microsoft.com/office/powerpoint/2010/main" val="34891930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8E73-C15E-4E36-82F8-10466BF3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further…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20DB-7427-40D7-B5C8-32081E59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Recap: We’re interested in measures that will help us understand how well our classifier is performing</a:t>
            </a:r>
          </a:p>
          <a:p>
            <a:r>
              <a:rPr lang="en-GB" dirty="0"/>
              <a:t>Is it performing better/worse than other classifiers?</a:t>
            </a:r>
          </a:p>
          <a:p>
            <a:r>
              <a:rPr lang="en-GB" dirty="0"/>
              <a:t>Can we take steps to improve its performance?</a:t>
            </a:r>
          </a:p>
          <a:p>
            <a:r>
              <a:rPr lang="en-GB" dirty="0"/>
              <a:t>Is it likely to perform well in future?</a:t>
            </a:r>
          </a:p>
          <a:p>
            <a:endParaRPr lang="en-GB" dirty="0"/>
          </a:p>
          <a:p>
            <a:r>
              <a:rPr lang="en-GB" dirty="0"/>
              <a:t>Next steps depend on understanding how the classifier gives its answer…</a:t>
            </a:r>
          </a:p>
        </p:txBody>
      </p:sp>
    </p:spTree>
    <p:extLst>
      <p:ext uri="{BB962C8B-B14F-4D97-AF65-F5344CB8AC3E}">
        <p14:creationId xmlns:p14="http://schemas.microsoft.com/office/powerpoint/2010/main" val="28146517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8E73-C15E-4E36-82F8-10466BF3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a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20DB-7427-40D7-B5C8-32081E59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any of the classifiers we’ve studied make a prediction they rarely do it with complete certainty:</a:t>
            </a:r>
          </a:p>
          <a:p>
            <a:pPr lvl="1"/>
            <a:r>
              <a:rPr lang="en-GB" dirty="0"/>
              <a:t>E.g., “the example is definitely malignant”</a:t>
            </a:r>
          </a:p>
          <a:p>
            <a:r>
              <a:rPr lang="en-GB" dirty="0"/>
              <a:t>They consider the likelihood that the example belongs to each class:</a:t>
            </a:r>
          </a:p>
          <a:p>
            <a:pPr lvl="1"/>
            <a:r>
              <a:rPr lang="en-GB" dirty="0"/>
              <a:t>E.g., “the example is malignant with a likelihood of 70%…</a:t>
            </a:r>
          </a:p>
          <a:p>
            <a:pPr lvl="1"/>
            <a:r>
              <a:rPr lang="en-GB" dirty="0"/>
              <a:t>…And benign with a likelihood of 30%”</a:t>
            </a:r>
          </a:p>
          <a:p>
            <a:r>
              <a:rPr lang="en-GB" dirty="0"/>
              <a:t>If all you’re interested in is the predicted class – you’ll just see ‘malignant’…</a:t>
            </a:r>
          </a:p>
          <a:p>
            <a:r>
              <a:rPr lang="en-GB" dirty="0"/>
              <a:t>…But if you’re interested in the </a:t>
            </a:r>
            <a:r>
              <a:rPr lang="en-GB" i="1" dirty="0"/>
              <a:t>confidence</a:t>
            </a:r>
            <a:r>
              <a:rPr lang="en-GB" dirty="0"/>
              <a:t> the classifier has in its predictions, you can ask to see the </a:t>
            </a:r>
            <a:r>
              <a:rPr lang="en-GB" i="1" dirty="0"/>
              <a:t>classification scores</a:t>
            </a:r>
            <a:r>
              <a:rPr lang="en-GB" dirty="0"/>
              <a:t>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16586585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9A21-E186-4DE9-B4C5-CA214095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a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E1447-5159-460C-B33B-075EBAB92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Classification scores – numbers between 0-1 indicating the likelihood that the example belongs to each class</a:t>
            </a:r>
          </a:p>
          <a:p>
            <a:r>
              <a:rPr lang="en-GB" dirty="0"/>
              <a:t>E.g.:</a:t>
            </a:r>
          </a:p>
          <a:p>
            <a:pPr lvl="1"/>
            <a:r>
              <a:rPr lang="en-GB" dirty="0"/>
              <a:t>[0.6 0.4] – 60% likelihood the example belonged to the negative class; 40% likelihood it belonged to the positive class</a:t>
            </a:r>
          </a:p>
          <a:p>
            <a:pPr lvl="1"/>
            <a:r>
              <a:rPr lang="en-GB" dirty="0"/>
              <a:t>[0.22 0.78] – 22% likelihood the example belonged to the negative class; 78% likelihood it belonged to the positive class</a:t>
            </a:r>
          </a:p>
          <a:p>
            <a:r>
              <a:rPr lang="en-GB" dirty="0">
                <a:solidFill>
                  <a:srgbClr val="FF0000"/>
                </a:solidFill>
              </a:rPr>
              <a:t>See for practice question: you can get classification scores back from any of the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fitc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*()</a:t>
            </a:r>
            <a:r>
              <a:rPr lang="en-GB" dirty="0">
                <a:solidFill>
                  <a:srgbClr val="FF0000"/>
                </a:solidFill>
              </a:rPr>
              <a:t> functions by specifying a second return argument: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[predictions, </a:t>
            </a:r>
            <a:r>
              <a:rPr lang="en-GB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predict(m,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test_examples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B5F6B9-2DC5-4335-A150-AB255F0A16A8}"/>
              </a:ext>
            </a:extLst>
          </p:cNvPr>
          <p:cNvSpPr/>
          <p:nvPr/>
        </p:nvSpPr>
        <p:spPr>
          <a:xfrm>
            <a:off x="1957239" y="6403023"/>
            <a:ext cx="1012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dirty="0">
                <a:solidFill>
                  <a:srgbClr val="FF0000"/>
                </a:solidFill>
              </a:rPr>
              <a:t>Is a matrix of scores with one row for each test example, and the column labels given by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m.ClassNames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BA2EA0-7B3C-4577-8CCF-0194AC8D9B41}"/>
              </a:ext>
            </a:extLst>
          </p:cNvPr>
          <p:cNvCxnSpPr>
            <a:cxnSpLocks/>
          </p:cNvCxnSpPr>
          <p:nvPr/>
        </p:nvCxnSpPr>
        <p:spPr>
          <a:xfrm flipV="1">
            <a:off x="3677920" y="5506720"/>
            <a:ext cx="1981200" cy="986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521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2565-8DBB-40D3-80BC-604E7091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a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97C3-329A-42D7-BF79-DB4025B8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We’ll also have some questions on converting the my*() classes to additionally return classification scores</a:t>
            </a:r>
          </a:p>
          <a:p>
            <a:r>
              <a:rPr lang="en-GB" dirty="0">
                <a:solidFill>
                  <a:srgbClr val="FF0000"/>
                </a:solidFill>
              </a:rPr>
              <a:t>See for practice questions: where do the scores come from?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KNN – the proportion of the nearest neighbours belonging to each class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NB – calculating the full posterior (not just the value that is proportional to it)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DTs – the proportion of examples in the leaf node belonging to each class</a:t>
            </a:r>
          </a:p>
        </p:txBody>
      </p:sp>
    </p:spTree>
    <p:extLst>
      <p:ext uri="{BB962C8B-B14F-4D97-AF65-F5344CB8AC3E}">
        <p14:creationId xmlns:p14="http://schemas.microsoft.com/office/powerpoint/2010/main" val="389751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E48D-55CB-4E1E-95ED-E3C5E892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(doing better…)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631A-5E7E-479C-8789-4210E724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Examples of binary classification problems:</a:t>
            </a:r>
          </a:p>
          <a:p>
            <a:pPr lvl="1"/>
            <a:r>
              <a:rPr lang="en-GB" dirty="0"/>
              <a:t>Is the patient a carrier or not</a:t>
            </a:r>
          </a:p>
          <a:p>
            <a:pPr lvl="1"/>
            <a:r>
              <a:rPr lang="en-GB" dirty="0"/>
              <a:t>Is the </a:t>
            </a:r>
            <a:r>
              <a:rPr lang="en-GB" dirty="0" err="1"/>
              <a:t>Youtube</a:t>
            </a:r>
            <a:r>
              <a:rPr lang="en-GB" dirty="0"/>
              <a:t> video suitable for children or not</a:t>
            </a:r>
          </a:p>
          <a:p>
            <a:pPr lvl="1"/>
            <a:r>
              <a:rPr lang="en-GB" dirty="0"/>
              <a:t>Is the customer in the CCTV a shoplifter or not</a:t>
            </a:r>
          </a:p>
          <a:p>
            <a:pPr lvl="1"/>
            <a:r>
              <a:rPr lang="en-GB" dirty="0"/>
              <a:t>Is the object in the road a breaking hazard or not*</a:t>
            </a:r>
          </a:p>
          <a:p>
            <a:pPr lvl="1"/>
            <a:r>
              <a:rPr lang="en-GB" dirty="0"/>
              <a:t>Is the market currently suited to selling these shares or not</a:t>
            </a:r>
          </a:p>
          <a:p>
            <a:pPr lvl="1"/>
            <a:r>
              <a:rPr lang="en-GB" dirty="0"/>
              <a:t>Is the thumbprint the phone’s owner’s or not</a:t>
            </a:r>
          </a:p>
          <a:p>
            <a:pPr lvl="1"/>
            <a:r>
              <a:rPr lang="en-GB" dirty="0"/>
              <a:t>Is the customer worth targeting in the upcoming ad campaign or not?</a:t>
            </a:r>
          </a:p>
          <a:p>
            <a:pPr lvl="1"/>
            <a:r>
              <a:rPr lang="en-GB" dirty="0"/>
              <a:t>…</a:t>
            </a:r>
          </a:p>
          <a:p>
            <a:r>
              <a:rPr lang="en-GB" dirty="0"/>
              <a:t>Often </a:t>
            </a:r>
            <a:r>
              <a:rPr lang="en-GB" i="1" dirty="0"/>
              <a:t>essential</a:t>
            </a:r>
            <a:r>
              <a:rPr lang="en-GB" dirty="0"/>
              <a:t> to get the best possible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D7336-B80D-432A-8BA9-9C711F5C5B47}"/>
              </a:ext>
            </a:extLst>
          </p:cNvPr>
          <p:cNvSpPr/>
          <p:nvPr/>
        </p:nvSpPr>
        <p:spPr>
          <a:xfrm>
            <a:off x="9782668" y="6383460"/>
            <a:ext cx="226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* Further reading: </a:t>
            </a:r>
            <a:r>
              <a:rPr lang="en-GB" dirty="0">
                <a:hlinkClick r:id="rId2"/>
              </a:rPr>
              <a:t>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8688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9A21-E186-4DE9-B4C5-CA214095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a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E1447-5159-460C-B33B-075EBAB92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“It is possible that two classifiers with similar accuracy [and TPR/FPR] could have drastic differences in how they achieve their accuracy.” </a:t>
            </a:r>
          </a:p>
          <a:p>
            <a:r>
              <a:rPr lang="en-GB" dirty="0"/>
              <a:t>“Some models may struggle with certain predictions that others make with ease, while breezing through the cases that others cannot get right” [Lantz, Chapter 10]</a:t>
            </a:r>
          </a:p>
          <a:p>
            <a:r>
              <a:rPr lang="en-GB" dirty="0"/>
              <a:t>E.g.:</a:t>
            </a:r>
          </a:p>
          <a:p>
            <a:pPr lvl="1"/>
            <a:r>
              <a:rPr lang="en-GB" dirty="0"/>
              <a:t>NB: Classification scores: [0.49 0.51]; prediction: positive; true class: positive</a:t>
            </a:r>
          </a:p>
          <a:p>
            <a:pPr lvl="2"/>
            <a:r>
              <a:rPr lang="en-GB" dirty="0"/>
              <a:t>Classifier was correct but with low confidence</a:t>
            </a:r>
          </a:p>
          <a:p>
            <a:pPr lvl="1"/>
            <a:r>
              <a:rPr lang="en-GB" dirty="0"/>
              <a:t>K-NN: Classification scores: [0.1 0.9]; prediction: positive ; true class: positive</a:t>
            </a:r>
          </a:p>
          <a:p>
            <a:pPr lvl="2"/>
            <a:r>
              <a:rPr lang="en-GB" dirty="0"/>
              <a:t>Classifier was correct with high confidence</a:t>
            </a:r>
          </a:p>
          <a:p>
            <a:pPr lvl="1"/>
            <a:r>
              <a:rPr lang="en-GB" dirty="0"/>
              <a:t>DT: Classification scores: [0.99 0.01]; prediction: negative; true class: positive</a:t>
            </a:r>
          </a:p>
          <a:p>
            <a:pPr lvl="2"/>
            <a:r>
              <a:rPr lang="en-GB" dirty="0"/>
              <a:t>Classifier was incorrect and with high confidence</a:t>
            </a:r>
          </a:p>
        </p:txBody>
      </p:sp>
    </p:spTree>
    <p:extLst>
      <p:ext uri="{BB962C8B-B14F-4D97-AF65-F5344CB8AC3E}">
        <p14:creationId xmlns:p14="http://schemas.microsoft.com/office/powerpoint/2010/main" val="14377952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C033-CE7A-4BCC-A6B2-AE767DF0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2D48-DBCC-4DD0-9039-D52AD65C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There are two implications of additionally considering the likelihoods</a:t>
            </a:r>
          </a:p>
          <a:p>
            <a:r>
              <a:rPr lang="en-GB" dirty="0"/>
              <a:t>First, when trying to measure how well a classifier is performing: it would be good if we could take these confidence levels into account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Second, for a particular trained classifier: should we consider changing the threshold on confidence levels?</a:t>
            </a:r>
          </a:p>
          <a:p>
            <a:pPr lvl="1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By default, any binary classifier you train will predict the positive class if and only if the classification score was &gt;0.5</a:t>
            </a:r>
          </a:p>
          <a:p>
            <a:pPr lvl="1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But what happens to overall performance if you increase that threshold?</a:t>
            </a:r>
          </a:p>
          <a:p>
            <a:pPr lvl="1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Or decrease it?</a:t>
            </a:r>
          </a:p>
          <a:p>
            <a:r>
              <a:rPr lang="en-GB" dirty="0"/>
              <a:t>Receiver Operating Characteristic (ROC) curves can help you do both these things</a:t>
            </a:r>
          </a:p>
        </p:txBody>
      </p:sp>
    </p:spTree>
    <p:extLst>
      <p:ext uri="{BB962C8B-B14F-4D97-AF65-F5344CB8AC3E}">
        <p14:creationId xmlns:p14="http://schemas.microsoft.com/office/powerpoint/2010/main" val="15179688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F81F-68A5-4812-A693-8246E539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Receiver Operating Characteristic (ROC)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4CD4-DE7F-4C82-AC50-8D4A069AE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ROC curves are a visualisation (a graph) rather than a single measure</a:t>
            </a:r>
          </a:p>
          <a:p>
            <a:r>
              <a:rPr lang="en-GB" dirty="0"/>
              <a:t>They show you how the TPR and FPR rate change as the threshold for predicting the positive class is changed</a:t>
            </a:r>
          </a:p>
          <a:p>
            <a:r>
              <a:rPr lang="en-GB" dirty="0"/>
              <a:t>Imagine yourself with a dial you can turn to gradually lower the likelihood threshold for the positive class (from 100%+ down to 0%)…</a:t>
            </a:r>
          </a:p>
          <a:p>
            <a:r>
              <a:rPr lang="en-GB" dirty="0"/>
              <a:t>An ROC curve plots the effect that you turning the dial has on the TPR and FPR</a:t>
            </a:r>
          </a:p>
        </p:txBody>
      </p:sp>
    </p:spTree>
    <p:extLst>
      <p:ext uri="{BB962C8B-B14F-4D97-AF65-F5344CB8AC3E}">
        <p14:creationId xmlns:p14="http://schemas.microsoft.com/office/powerpoint/2010/main" val="23241326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C2922-7B62-4F53-BBD4-B600540A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E3046-1A77-42F5-9988-8B5D724BB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Imagine a dial you can twist to gradually decrease the likelihood threshold for the positive class: </a:t>
            </a:r>
          </a:p>
          <a:p>
            <a:pPr lvl="1"/>
            <a:r>
              <a:rPr lang="en-GB" dirty="0"/>
              <a:t>100%+ confidence required… [</a:t>
            </a:r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  <a:r>
              <a:rPr lang="en-GB" dirty="0"/>
              <a:t>]</a:t>
            </a:r>
          </a:p>
          <a:p>
            <a:pPr lvl="1"/>
            <a:r>
              <a:rPr lang="en-GB" dirty="0"/>
              <a:t>100% confidence required…</a:t>
            </a:r>
          </a:p>
          <a:p>
            <a:pPr lvl="1"/>
            <a:r>
              <a:rPr lang="en-GB" dirty="0"/>
              <a:t>99% confidence required…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1% confidence required…</a:t>
            </a:r>
          </a:p>
          <a:p>
            <a:pPr lvl="1"/>
            <a:r>
              <a:rPr lang="en-GB" dirty="0"/>
              <a:t>0% confidence required [</a:t>
            </a:r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  <a:r>
              <a:rPr lang="en-GB" dirty="0"/>
              <a:t>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834983-B138-48D9-A56E-2EB416774B4F}"/>
              </a:ext>
            </a:extLst>
          </p:cNvPr>
          <p:cNvCxnSpPr/>
          <p:nvPr/>
        </p:nvCxnSpPr>
        <p:spPr>
          <a:xfrm flipV="1">
            <a:off x="1534687" y="17696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EB4B97-DF08-4A95-B3D6-FD290D73BF8E}"/>
              </a:ext>
            </a:extLst>
          </p:cNvPr>
          <p:cNvCxnSpPr>
            <a:cxnSpLocks/>
          </p:cNvCxnSpPr>
          <p:nvPr/>
        </p:nvCxnSpPr>
        <p:spPr>
          <a:xfrm>
            <a:off x="1534687" y="5832582"/>
            <a:ext cx="41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11C71B-EF47-44BD-9769-2AD733E71B71}"/>
              </a:ext>
            </a:extLst>
          </p:cNvPr>
          <p:cNvSpPr txBox="1"/>
          <p:nvPr/>
        </p:nvSpPr>
        <p:spPr>
          <a:xfrm>
            <a:off x="2101044" y="604755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4955-A569-4811-947D-021E0BE32186}"/>
              </a:ext>
            </a:extLst>
          </p:cNvPr>
          <p:cNvSpPr txBox="1"/>
          <p:nvPr/>
        </p:nvSpPr>
        <p:spPr>
          <a:xfrm rot="16200000">
            <a:off x="-566205" y="362647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B4965-3244-4062-BB21-9476C65575DE}"/>
              </a:ext>
            </a:extLst>
          </p:cNvPr>
          <p:cNvCxnSpPr/>
          <p:nvPr/>
        </p:nvCxnSpPr>
        <p:spPr>
          <a:xfrm flipH="1">
            <a:off x="1339379" y="21184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4E5BF1-8399-4EEB-B20A-9E5705262236}"/>
              </a:ext>
            </a:extLst>
          </p:cNvPr>
          <p:cNvCxnSpPr>
            <a:cxnSpLocks/>
          </p:cNvCxnSpPr>
          <p:nvPr/>
        </p:nvCxnSpPr>
        <p:spPr>
          <a:xfrm flipV="1">
            <a:off x="5268680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FE125-FA4D-4B59-95BA-DD1AEE190FFB}"/>
              </a:ext>
            </a:extLst>
          </p:cNvPr>
          <p:cNvSpPr/>
          <p:nvPr/>
        </p:nvSpPr>
        <p:spPr>
          <a:xfrm>
            <a:off x="1016213" y="19337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FA682-B90E-4CDB-A19E-C2A77AD27E95}"/>
              </a:ext>
            </a:extLst>
          </p:cNvPr>
          <p:cNvCxnSpPr/>
          <p:nvPr/>
        </p:nvCxnSpPr>
        <p:spPr>
          <a:xfrm flipH="1">
            <a:off x="1360859" y="58325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FEC85-4B63-4B37-977F-8AE0076F8992}"/>
              </a:ext>
            </a:extLst>
          </p:cNvPr>
          <p:cNvSpPr/>
          <p:nvPr/>
        </p:nvSpPr>
        <p:spPr>
          <a:xfrm>
            <a:off x="1037693" y="5647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09CD7-3179-4927-B8CA-A34C135DFB8C}"/>
              </a:ext>
            </a:extLst>
          </p:cNvPr>
          <p:cNvCxnSpPr>
            <a:cxnSpLocks/>
          </p:cNvCxnSpPr>
          <p:nvPr/>
        </p:nvCxnSpPr>
        <p:spPr>
          <a:xfrm flipV="1">
            <a:off x="1534687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19F57D-3853-4E02-A968-28B787C40AC3}"/>
              </a:ext>
            </a:extLst>
          </p:cNvPr>
          <p:cNvSpPr/>
          <p:nvPr/>
        </p:nvSpPr>
        <p:spPr>
          <a:xfrm>
            <a:off x="5117834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73019F-99A4-434B-978D-B539C0F75412}"/>
              </a:ext>
            </a:extLst>
          </p:cNvPr>
          <p:cNvSpPr/>
          <p:nvPr/>
        </p:nvSpPr>
        <p:spPr>
          <a:xfrm>
            <a:off x="1383841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515805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C2922-7B62-4F53-BBD4-B600540A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E3046-1A77-42F5-9988-8B5D724BB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Imagine a dial you can twist to gradually decrease the likelihood threshold for the positive class: </a:t>
            </a:r>
          </a:p>
          <a:p>
            <a:pPr lvl="1"/>
            <a:r>
              <a:rPr lang="en-GB" dirty="0"/>
              <a:t>100%+ confidence required… [</a:t>
            </a:r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  <a:r>
              <a:rPr lang="en-GB" dirty="0"/>
              <a:t>]</a:t>
            </a:r>
          </a:p>
          <a:p>
            <a:pPr lvl="1"/>
            <a:r>
              <a:rPr lang="en-GB" dirty="0"/>
              <a:t>100% confidence required…</a:t>
            </a:r>
          </a:p>
          <a:p>
            <a:pPr lvl="1"/>
            <a:r>
              <a:rPr lang="en-GB" dirty="0"/>
              <a:t>99% confidence required…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1% confidence required…</a:t>
            </a:r>
          </a:p>
          <a:p>
            <a:pPr lvl="1"/>
            <a:r>
              <a:rPr lang="en-GB" dirty="0"/>
              <a:t>0% confidence required [</a:t>
            </a:r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  <a:r>
              <a:rPr lang="en-GB" dirty="0"/>
              <a:t>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834983-B138-48D9-A56E-2EB416774B4F}"/>
              </a:ext>
            </a:extLst>
          </p:cNvPr>
          <p:cNvCxnSpPr/>
          <p:nvPr/>
        </p:nvCxnSpPr>
        <p:spPr>
          <a:xfrm flipV="1">
            <a:off x="1534687" y="17696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EB4B97-DF08-4A95-B3D6-FD290D73BF8E}"/>
              </a:ext>
            </a:extLst>
          </p:cNvPr>
          <p:cNvCxnSpPr>
            <a:cxnSpLocks/>
          </p:cNvCxnSpPr>
          <p:nvPr/>
        </p:nvCxnSpPr>
        <p:spPr>
          <a:xfrm>
            <a:off x="1534687" y="5832582"/>
            <a:ext cx="41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11C71B-EF47-44BD-9769-2AD733E71B71}"/>
              </a:ext>
            </a:extLst>
          </p:cNvPr>
          <p:cNvSpPr txBox="1"/>
          <p:nvPr/>
        </p:nvSpPr>
        <p:spPr>
          <a:xfrm>
            <a:off x="2101044" y="604755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4955-A569-4811-947D-021E0BE32186}"/>
              </a:ext>
            </a:extLst>
          </p:cNvPr>
          <p:cNvSpPr txBox="1"/>
          <p:nvPr/>
        </p:nvSpPr>
        <p:spPr>
          <a:xfrm rot="16200000">
            <a:off x="-566205" y="362647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B4965-3244-4062-BB21-9476C65575DE}"/>
              </a:ext>
            </a:extLst>
          </p:cNvPr>
          <p:cNvCxnSpPr/>
          <p:nvPr/>
        </p:nvCxnSpPr>
        <p:spPr>
          <a:xfrm flipH="1">
            <a:off x="1339379" y="21184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4E5BF1-8399-4EEB-B20A-9E5705262236}"/>
              </a:ext>
            </a:extLst>
          </p:cNvPr>
          <p:cNvCxnSpPr>
            <a:cxnSpLocks/>
          </p:cNvCxnSpPr>
          <p:nvPr/>
        </p:nvCxnSpPr>
        <p:spPr>
          <a:xfrm flipV="1">
            <a:off x="5268680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FE125-FA4D-4B59-95BA-DD1AEE190FFB}"/>
              </a:ext>
            </a:extLst>
          </p:cNvPr>
          <p:cNvSpPr/>
          <p:nvPr/>
        </p:nvSpPr>
        <p:spPr>
          <a:xfrm>
            <a:off x="1016213" y="19337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FA682-B90E-4CDB-A19E-C2A77AD27E95}"/>
              </a:ext>
            </a:extLst>
          </p:cNvPr>
          <p:cNvCxnSpPr/>
          <p:nvPr/>
        </p:nvCxnSpPr>
        <p:spPr>
          <a:xfrm flipH="1">
            <a:off x="1360859" y="58325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FEC85-4B63-4B37-977F-8AE0076F8992}"/>
              </a:ext>
            </a:extLst>
          </p:cNvPr>
          <p:cNvSpPr/>
          <p:nvPr/>
        </p:nvSpPr>
        <p:spPr>
          <a:xfrm>
            <a:off x="1037693" y="5647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09CD7-3179-4927-B8CA-A34C135DFB8C}"/>
              </a:ext>
            </a:extLst>
          </p:cNvPr>
          <p:cNvCxnSpPr>
            <a:cxnSpLocks/>
          </p:cNvCxnSpPr>
          <p:nvPr/>
        </p:nvCxnSpPr>
        <p:spPr>
          <a:xfrm flipV="1">
            <a:off x="1534687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9C0E4EB7-B90C-41BB-95E5-82D728947FE6}"/>
              </a:ext>
            </a:extLst>
          </p:cNvPr>
          <p:cNvSpPr/>
          <p:nvPr/>
        </p:nvSpPr>
        <p:spPr>
          <a:xfrm>
            <a:off x="1383844" y="56856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56842-A145-450B-81F2-312CCE869964}"/>
              </a:ext>
            </a:extLst>
          </p:cNvPr>
          <p:cNvSpPr/>
          <p:nvPr/>
        </p:nvSpPr>
        <p:spPr>
          <a:xfrm>
            <a:off x="2297060" y="48110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BBF07-110D-4751-A3C5-79EF5AEBAB01}"/>
              </a:ext>
            </a:extLst>
          </p:cNvPr>
          <p:cNvCxnSpPr>
            <a:cxnSpLocks/>
          </p:cNvCxnSpPr>
          <p:nvPr/>
        </p:nvCxnSpPr>
        <p:spPr>
          <a:xfrm flipH="1">
            <a:off x="1685527" y="5128566"/>
            <a:ext cx="660702" cy="5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19F57D-3853-4E02-A968-28B787C40AC3}"/>
              </a:ext>
            </a:extLst>
          </p:cNvPr>
          <p:cNvSpPr/>
          <p:nvPr/>
        </p:nvSpPr>
        <p:spPr>
          <a:xfrm>
            <a:off x="5117834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73019F-99A4-434B-978D-B539C0F75412}"/>
              </a:ext>
            </a:extLst>
          </p:cNvPr>
          <p:cNvSpPr/>
          <p:nvPr/>
        </p:nvSpPr>
        <p:spPr>
          <a:xfrm>
            <a:off x="1383841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245929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C2922-7B62-4F53-BBD4-B600540A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E3046-1A77-42F5-9988-8B5D724BB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Imagine a dial you can twist to gradually decrease the likelihood threshold for the positive class: </a:t>
            </a:r>
          </a:p>
          <a:p>
            <a:pPr lvl="1"/>
            <a:r>
              <a:rPr lang="en-GB" dirty="0"/>
              <a:t>100%+ confidence required… [</a:t>
            </a:r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  <a:r>
              <a:rPr lang="en-GB" dirty="0"/>
              <a:t>]</a:t>
            </a:r>
          </a:p>
          <a:p>
            <a:pPr lvl="1"/>
            <a:r>
              <a:rPr lang="en-GB" dirty="0"/>
              <a:t>100% confidence required…</a:t>
            </a:r>
          </a:p>
          <a:p>
            <a:pPr lvl="1"/>
            <a:r>
              <a:rPr lang="en-GB" dirty="0"/>
              <a:t>99% confidence required…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1% confidence required…</a:t>
            </a:r>
          </a:p>
          <a:p>
            <a:pPr lvl="1"/>
            <a:r>
              <a:rPr lang="en-GB" dirty="0"/>
              <a:t>0% confidence required [</a:t>
            </a:r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  <a:r>
              <a:rPr lang="en-GB" dirty="0"/>
              <a:t>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834983-B138-48D9-A56E-2EB416774B4F}"/>
              </a:ext>
            </a:extLst>
          </p:cNvPr>
          <p:cNvCxnSpPr/>
          <p:nvPr/>
        </p:nvCxnSpPr>
        <p:spPr>
          <a:xfrm flipV="1">
            <a:off x="1534687" y="17696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EB4B97-DF08-4A95-B3D6-FD290D73BF8E}"/>
              </a:ext>
            </a:extLst>
          </p:cNvPr>
          <p:cNvCxnSpPr>
            <a:cxnSpLocks/>
          </p:cNvCxnSpPr>
          <p:nvPr/>
        </p:nvCxnSpPr>
        <p:spPr>
          <a:xfrm>
            <a:off x="1534687" y="5832582"/>
            <a:ext cx="41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11C71B-EF47-44BD-9769-2AD733E71B71}"/>
              </a:ext>
            </a:extLst>
          </p:cNvPr>
          <p:cNvSpPr txBox="1"/>
          <p:nvPr/>
        </p:nvSpPr>
        <p:spPr>
          <a:xfrm>
            <a:off x="2101044" y="604755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4955-A569-4811-947D-021E0BE32186}"/>
              </a:ext>
            </a:extLst>
          </p:cNvPr>
          <p:cNvSpPr txBox="1"/>
          <p:nvPr/>
        </p:nvSpPr>
        <p:spPr>
          <a:xfrm rot="16200000">
            <a:off x="-566205" y="362647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B4965-3244-4062-BB21-9476C65575DE}"/>
              </a:ext>
            </a:extLst>
          </p:cNvPr>
          <p:cNvCxnSpPr/>
          <p:nvPr/>
        </p:nvCxnSpPr>
        <p:spPr>
          <a:xfrm flipH="1">
            <a:off x="1339379" y="21184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4E5BF1-8399-4EEB-B20A-9E5705262236}"/>
              </a:ext>
            </a:extLst>
          </p:cNvPr>
          <p:cNvCxnSpPr>
            <a:cxnSpLocks/>
          </p:cNvCxnSpPr>
          <p:nvPr/>
        </p:nvCxnSpPr>
        <p:spPr>
          <a:xfrm flipV="1">
            <a:off x="5268680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FE125-FA4D-4B59-95BA-DD1AEE190FFB}"/>
              </a:ext>
            </a:extLst>
          </p:cNvPr>
          <p:cNvSpPr/>
          <p:nvPr/>
        </p:nvSpPr>
        <p:spPr>
          <a:xfrm>
            <a:off x="1016213" y="19337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FA682-B90E-4CDB-A19E-C2A77AD27E95}"/>
              </a:ext>
            </a:extLst>
          </p:cNvPr>
          <p:cNvCxnSpPr/>
          <p:nvPr/>
        </p:nvCxnSpPr>
        <p:spPr>
          <a:xfrm flipH="1">
            <a:off x="1360859" y="58325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FEC85-4B63-4B37-977F-8AE0076F8992}"/>
              </a:ext>
            </a:extLst>
          </p:cNvPr>
          <p:cNvSpPr/>
          <p:nvPr/>
        </p:nvSpPr>
        <p:spPr>
          <a:xfrm>
            <a:off x="1037693" y="5647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09CD7-3179-4927-B8CA-A34C135DFB8C}"/>
              </a:ext>
            </a:extLst>
          </p:cNvPr>
          <p:cNvCxnSpPr>
            <a:cxnSpLocks/>
          </p:cNvCxnSpPr>
          <p:nvPr/>
        </p:nvCxnSpPr>
        <p:spPr>
          <a:xfrm flipV="1">
            <a:off x="1534687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9C0E4EB7-B90C-41BB-95E5-82D728947FE6}"/>
              </a:ext>
            </a:extLst>
          </p:cNvPr>
          <p:cNvSpPr/>
          <p:nvPr/>
        </p:nvSpPr>
        <p:spPr>
          <a:xfrm>
            <a:off x="1383844" y="56856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F015697-B6DA-4064-8263-A69C901C56CE}"/>
              </a:ext>
            </a:extLst>
          </p:cNvPr>
          <p:cNvSpPr/>
          <p:nvPr/>
        </p:nvSpPr>
        <p:spPr>
          <a:xfrm>
            <a:off x="5127997" y="19742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56842-A145-450B-81F2-312CCE869964}"/>
              </a:ext>
            </a:extLst>
          </p:cNvPr>
          <p:cNvSpPr/>
          <p:nvPr/>
        </p:nvSpPr>
        <p:spPr>
          <a:xfrm>
            <a:off x="2297060" y="48110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BBF07-110D-4751-A3C5-79EF5AEBAB01}"/>
              </a:ext>
            </a:extLst>
          </p:cNvPr>
          <p:cNvCxnSpPr>
            <a:cxnSpLocks/>
          </p:cNvCxnSpPr>
          <p:nvPr/>
        </p:nvCxnSpPr>
        <p:spPr>
          <a:xfrm flipH="1">
            <a:off x="1685527" y="5128566"/>
            <a:ext cx="660702" cy="5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4F416-C0AD-4432-9458-F999CA88404F}"/>
              </a:ext>
            </a:extLst>
          </p:cNvPr>
          <p:cNvSpPr/>
          <p:nvPr/>
        </p:nvSpPr>
        <p:spPr>
          <a:xfrm>
            <a:off x="3642361" y="3081157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76908-8F3B-4EAF-BFFE-B072C6656EC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621969" y="2298851"/>
            <a:ext cx="506028" cy="78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19F57D-3853-4E02-A968-28B787C40AC3}"/>
              </a:ext>
            </a:extLst>
          </p:cNvPr>
          <p:cNvSpPr/>
          <p:nvPr/>
        </p:nvSpPr>
        <p:spPr>
          <a:xfrm>
            <a:off x="5117834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73019F-99A4-434B-978D-B539C0F75412}"/>
              </a:ext>
            </a:extLst>
          </p:cNvPr>
          <p:cNvSpPr/>
          <p:nvPr/>
        </p:nvSpPr>
        <p:spPr>
          <a:xfrm>
            <a:off x="1383841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5063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C2922-7B62-4F53-BBD4-B600540A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E3046-1A77-42F5-9988-8B5D724BB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Imagine a dial you can twist to gradually decrease the likelihood threshold for the positive class: </a:t>
            </a:r>
          </a:p>
          <a:p>
            <a:pPr lvl="1"/>
            <a:r>
              <a:rPr lang="en-GB" dirty="0"/>
              <a:t>100%+ confidence required… [</a:t>
            </a:r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  <a:r>
              <a:rPr lang="en-GB" dirty="0"/>
              <a:t>]</a:t>
            </a:r>
          </a:p>
          <a:p>
            <a:pPr lvl="1"/>
            <a:r>
              <a:rPr lang="en-GB" dirty="0"/>
              <a:t>100% confidence required…</a:t>
            </a:r>
          </a:p>
          <a:p>
            <a:pPr lvl="1"/>
            <a:r>
              <a:rPr lang="en-GB" dirty="0"/>
              <a:t>99% confidence required…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1% confidence required…</a:t>
            </a:r>
          </a:p>
          <a:p>
            <a:pPr lvl="1"/>
            <a:r>
              <a:rPr lang="en-GB" dirty="0"/>
              <a:t>0% confidence required [</a:t>
            </a:r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  <a:r>
              <a:rPr lang="en-GB" dirty="0"/>
              <a:t>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834983-B138-48D9-A56E-2EB416774B4F}"/>
              </a:ext>
            </a:extLst>
          </p:cNvPr>
          <p:cNvCxnSpPr/>
          <p:nvPr/>
        </p:nvCxnSpPr>
        <p:spPr>
          <a:xfrm flipV="1">
            <a:off x="1534687" y="17696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EB4B97-DF08-4A95-B3D6-FD290D73BF8E}"/>
              </a:ext>
            </a:extLst>
          </p:cNvPr>
          <p:cNvCxnSpPr>
            <a:cxnSpLocks/>
          </p:cNvCxnSpPr>
          <p:nvPr/>
        </p:nvCxnSpPr>
        <p:spPr>
          <a:xfrm>
            <a:off x="1534687" y="5832582"/>
            <a:ext cx="41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11C71B-EF47-44BD-9769-2AD733E71B71}"/>
              </a:ext>
            </a:extLst>
          </p:cNvPr>
          <p:cNvSpPr txBox="1"/>
          <p:nvPr/>
        </p:nvSpPr>
        <p:spPr>
          <a:xfrm>
            <a:off x="2101044" y="604755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4955-A569-4811-947D-021E0BE32186}"/>
              </a:ext>
            </a:extLst>
          </p:cNvPr>
          <p:cNvSpPr txBox="1"/>
          <p:nvPr/>
        </p:nvSpPr>
        <p:spPr>
          <a:xfrm rot="16200000">
            <a:off x="-566205" y="362647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B4965-3244-4062-BB21-9476C65575DE}"/>
              </a:ext>
            </a:extLst>
          </p:cNvPr>
          <p:cNvCxnSpPr/>
          <p:nvPr/>
        </p:nvCxnSpPr>
        <p:spPr>
          <a:xfrm flipH="1">
            <a:off x="1339379" y="21184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4E5BF1-8399-4EEB-B20A-9E5705262236}"/>
              </a:ext>
            </a:extLst>
          </p:cNvPr>
          <p:cNvCxnSpPr>
            <a:cxnSpLocks/>
          </p:cNvCxnSpPr>
          <p:nvPr/>
        </p:nvCxnSpPr>
        <p:spPr>
          <a:xfrm flipV="1">
            <a:off x="5268680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FE125-FA4D-4B59-95BA-DD1AEE190FFB}"/>
              </a:ext>
            </a:extLst>
          </p:cNvPr>
          <p:cNvSpPr/>
          <p:nvPr/>
        </p:nvSpPr>
        <p:spPr>
          <a:xfrm>
            <a:off x="1016213" y="19337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FA682-B90E-4CDB-A19E-C2A77AD27E95}"/>
              </a:ext>
            </a:extLst>
          </p:cNvPr>
          <p:cNvCxnSpPr/>
          <p:nvPr/>
        </p:nvCxnSpPr>
        <p:spPr>
          <a:xfrm flipH="1">
            <a:off x="1360859" y="58325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FEC85-4B63-4B37-977F-8AE0076F8992}"/>
              </a:ext>
            </a:extLst>
          </p:cNvPr>
          <p:cNvSpPr/>
          <p:nvPr/>
        </p:nvSpPr>
        <p:spPr>
          <a:xfrm>
            <a:off x="1037693" y="5647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09CD7-3179-4927-B8CA-A34C135DFB8C}"/>
              </a:ext>
            </a:extLst>
          </p:cNvPr>
          <p:cNvCxnSpPr>
            <a:cxnSpLocks/>
          </p:cNvCxnSpPr>
          <p:nvPr/>
        </p:nvCxnSpPr>
        <p:spPr>
          <a:xfrm flipV="1">
            <a:off x="1534687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9C0E4EB7-B90C-41BB-95E5-82D728947FE6}"/>
              </a:ext>
            </a:extLst>
          </p:cNvPr>
          <p:cNvSpPr/>
          <p:nvPr/>
        </p:nvSpPr>
        <p:spPr>
          <a:xfrm>
            <a:off x="1383844" y="56856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F015697-B6DA-4064-8263-A69C901C56CE}"/>
              </a:ext>
            </a:extLst>
          </p:cNvPr>
          <p:cNvSpPr/>
          <p:nvPr/>
        </p:nvSpPr>
        <p:spPr>
          <a:xfrm>
            <a:off x="5127997" y="19742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56842-A145-450B-81F2-312CCE869964}"/>
              </a:ext>
            </a:extLst>
          </p:cNvPr>
          <p:cNvSpPr/>
          <p:nvPr/>
        </p:nvSpPr>
        <p:spPr>
          <a:xfrm>
            <a:off x="2297060" y="48110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BBF07-110D-4751-A3C5-79EF5AEBAB01}"/>
              </a:ext>
            </a:extLst>
          </p:cNvPr>
          <p:cNvCxnSpPr>
            <a:cxnSpLocks/>
          </p:cNvCxnSpPr>
          <p:nvPr/>
        </p:nvCxnSpPr>
        <p:spPr>
          <a:xfrm flipH="1">
            <a:off x="1685527" y="5128566"/>
            <a:ext cx="660702" cy="5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4F416-C0AD-4432-9458-F999CA88404F}"/>
              </a:ext>
            </a:extLst>
          </p:cNvPr>
          <p:cNvSpPr/>
          <p:nvPr/>
        </p:nvSpPr>
        <p:spPr>
          <a:xfrm>
            <a:off x="3642361" y="3081157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76908-8F3B-4EAF-BFFE-B072C6656EC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621969" y="2298851"/>
            <a:ext cx="506028" cy="78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1D914F-2679-4359-AA29-0440ADD32423}"/>
              </a:ext>
            </a:extLst>
          </p:cNvPr>
          <p:cNvCxnSpPr/>
          <p:nvPr/>
        </p:nvCxnSpPr>
        <p:spPr>
          <a:xfrm>
            <a:off x="1544844" y="54650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A6E506-34FC-4BD0-AAD5-B33666AA582D}"/>
              </a:ext>
            </a:extLst>
          </p:cNvPr>
          <p:cNvCxnSpPr/>
          <p:nvPr/>
        </p:nvCxnSpPr>
        <p:spPr>
          <a:xfrm>
            <a:off x="1544844" y="5086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67023B-B3C0-4B0F-85DE-D2B39CDD5F8E}"/>
              </a:ext>
            </a:extLst>
          </p:cNvPr>
          <p:cNvCxnSpPr>
            <a:cxnSpLocks/>
          </p:cNvCxnSpPr>
          <p:nvPr/>
        </p:nvCxnSpPr>
        <p:spPr>
          <a:xfrm>
            <a:off x="1544844" y="50865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1B343C-4373-4738-94C4-41C62BE6D120}"/>
              </a:ext>
            </a:extLst>
          </p:cNvPr>
          <p:cNvCxnSpPr/>
          <p:nvPr/>
        </p:nvCxnSpPr>
        <p:spPr>
          <a:xfrm>
            <a:off x="1915644" y="4715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F5A0DF-93DA-4669-9188-AA9D3CB1A4F8}"/>
              </a:ext>
            </a:extLst>
          </p:cNvPr>
          <p:cNvCxnSpPr/>
          <p:nvPr/>
        </p:nvCxnSpPr>
        <p:spPr>
          <a:xfrm>
            <a:off x="1915644" y="4344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E2444-C188-498E-8CED-4DDC734CF3BB}"/>
              </a:ext>
            </a:extLst>
          </p:cNvPr>
          <p:cNvCxnSpPr/>
          <p:nvPr/>
        </p:nvCxnSpPr>
        <p:spPr>
          <a:xfrm>
            <a:off x="1915644" y="39741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8542F9-F647-44D5-930C-D2E1D77D804A}"/>
              </a:ext>
            </a:extLst>
          </p:cNvPr>
          <p:cNvCxnSpPr>
            <a:cxnSpLocks/>
          </p:cNvCxnSpPr>
          <p:nvPr/>
        </p:nvCxnSpPr>
        <p:spPr>
          <a:xfrm>
            <a:off x="1915644" y="39741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19F57D-3853-4E02-A968-28B787C40AC3}"/>
              </a:ext>
            </a:extLst>
          </p:cNvPr>
          <p:cNvSpPr/>
          <p:nvPr/>
        </p:nvSpPr>
        <p:spPr>
          <a:xfrm>
            <a:off x="5117834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73019F-99A4-434B-978D-B539C0F75412}"/>
              </a:ext>
            </a:extLst>
          </p:cNvPr>
          <p:cNvSpPr/>
          <p:nvPr/>
        </p:nvSpPr>
        <p:spPr>
          <a:xfrm>
            <a:off x="1383841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089266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C2922-7B62-4F53-BBD4-B600540A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E3046-1A77-42F5-9988-8B5D724BB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Imagine a dial you can twist to gradually decrease the likelihood threshold for the positive class: </a:t>
            </a:r>
          </a:p>
          <a:p>
            <a:pPr lvl="1"/>
            <a:r>
              <a:rPr lang="en-GB" dirty="0"/>
              <a:t>100%+ confidence required… [</a:t>
            </a:r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  <a:r>
              <a:rPr lang="en-GB" dirty="0"/>
              <a:t>]</a:t>
            </a:r>
          </a:p>
          <a:p>
            <a:pPr lvl="1"/>
            <a:r>
              <a:rPr lang="en-GB" dirty="0"/>
              <a:t>100% confidence required…</a:t>
            </a:r>
          </a:p>
          <a:p>
            <a:pPr lvl="1"/>
            <a:r>
              <a:rPr lang="en-GB" dirty="0"/>
              <a:t>99% confidence required…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1% confidence required…</a:t>
            </a:r>
          </a:p>
          <a:p>
            <a:pPr lvl="1"/>
            <a:r>
              <a:rPr lang="en-GB" dirty="0"/>
              <a:t>0% confidence required [</a:t>
            </a:r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  <a:r>
              <a:rPr lang="en-GB" dirty="0"/>
              <a:t>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834983-B138-48D9-A56E-2EB416774B4F}"/>
              </a:ext>
            </a:extLst>
          </p:cNvPr>
          <p:cNvCxnSpPr/>
          <p:nvPr/>
        </p:nvCxnSpPr>
        <p:spPr>
          <a:xfrm flipV="1">
            <a:off x="1534687" y="17696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EB4B97-DF08-4A95-B3D6-FD290D73BF8E}"/>
              </a:ext>
            </a:extLst>
          </p:cNvPr>
          <p:cNvCxnSpPr>
            <a:cxnSpLocks/>
          </p:cNvCxnSpPr>
          <p:nvPr/>
        </p:nvCxnSpPr>
        <p:spPr>
          <a:xfrm>
            <a:off x="1534687" y="5832582"/>
            <a:ext cx="41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11C71B-EF47-44BD-9769-2AD733E71B71}"/>
              </a:ext>
            </a:extLst>
          </p:cNvPr>
          <p:cNvSpPr txBox="1"/>
          <p:nvPr/>
        </p:nvSpPr>
        <p:spPr>
          <a:xfrm>
            <a:off x="2101044" y="604755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4955-A569-4811-947D-021E0BE32186}"/>
              </a:ext>
            </a:extLst>
          </p:cNvPr>
          <p:cNvSpPr txBox="1"/>
          <p:nvPr/>
        </p:nvSpPr>
        <p:spPr>
          <a:xfrm rot="16200000">
            <a:off x="-566205" y="362647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B4965-3244-4062-BB21-9476C65575DE}"/>
              </a:ext>
            </a:extLst>
          </p:cNvPr>
          <p:cNvCxnSpPr/>
          <p:nvPr/>
        </p:nvCxnSpPr>
        <p:spPr>
          <a:xfrm flipH="1">
            <a:off x="1339379" y="21184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4E5BF1-8399-4EEB-B20A-9E5705262236}"/>
              </a:ext>
            </a:extLst>
          </p:cNvPr>
          <p:cNvCxnSpPr>
            <a:cxnSpLocks/>
          </p:cNvCxnSpPr>
          <p:nvPr/>
        </p:nvCxnSpPr>
        <p:spPr>
          <a:xfrm flipV="1">
            <a:off x="5268680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FE125-FA4D-4B59-95BA-DD1AEE190FFB}"/>
              </a:ext>
            </a:extLst>
          </p:cNvPr>
          <p:cNvSpPr/>
          <p:nvPr/>
        </p:nvSpPr>
        <p:spPr>
          <a:xfrm>
            <a:off x="1016213" y="19337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FA682-B90E-4CDB-A19E-C2A77AD27E95}"/>
              </a:ext>
            </a:extLst>
          </p:cNvPr>
          <p:cNvCxnSpPr/>
          <p:nvPr/>
        </p:nvCxnSpPr>
        <p:spPr>
          <a:xfrm flipH="1">
            <a:off x="1360859" y="58325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FEC85-4B63-4B37-977F-8AE0076F8992}"/>
              </a:ext>
            </a:extLst>
          </p:cNvPr>
          <p:cNvSpPr/>
          <p:nvPr/>
        </p:nvSpPr>
        <p:spPr>
          <a:xfrm>
            <a:off x="1037693" y="5647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09CD7-3179-4927-B8CA-A34C135DFB8C}"/>
              </a:ext>
            </a:extLst>
          </p:cNvPr>
          <p:cNvCxnSpPr>
            <a:cxnSpLocks/>
          </p:cNvCxnSpPr>
          <p:nvPr/>
        </p:nvCxnSpPr>
        <p:spPr>
          <a:xfrm flipV="1">
            <a:off x="1534687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9C0E4EB7-B90C-41BB-95E5-82D728947FE6}"/>
              </a:ext>
            </a:extLst>
          </p:cNvPr>
          <p:cNvSpPr/>
          <p:nvPr/>
        </p:nvSpPr>
        <p:spPr>
          <a:xfrm>
            <a:off x="1383844" y="56856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F015697-B6DA-4064-8263-A69C901C56CE}"/>
              </a:ext>
            </a:extLst>
          </p:cNvPr>
          <p:cNvSpPr/>
          <p:nvPr/>
        </p:nvSpPr>
        <p:spPr>
          <a:xfrm>
            <a:off x="5127997" y="19742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56842-A145-450B-81F2-312CCE869964}"/>
              </a:ext>
            </a:extLst>
          </p:cNvPr>
          <p:cNvSpPr/>
          <p:nvPr/>
        </p:nvSpPr>
        <p:spPr>
          <a:xfrm>
            <a:off x="2297060" y="48110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BBF07-110D-4751-A3C5-79EF5AEBAB01}"/>
              </a:ext>
            </a:extLst>
          </p:cNvPr>
          <p:cNvCxnSpPr>
            <a:cxnSpLocks/>
          </p:cNvCxnSpPr>
          <p:nvPr/>
        </p:nvCxnSpPr>
        <p:spPr>
          <a:xfrm flipH="1">
            <a:off x="1685527" y="5128566"/>
            <a:ext cx="660702" cy="5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4F416-C0AD-4432-9458-F999CA88404F}"/>
              </a:ext>
            </a:extLst>
          </p:cNvPr>
          <p:cNvSpPr/>
          <p:nvPr/>
        </p:nvSpPr>
        <p:spPr>
          <a:xfrm>
            <a:off x="3642361" y="3081157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76908-8F3B-4EAF-BFFE-B072C6656EC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621969" y="2298851"/>
            <a:ext cx="506028" cy="78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1D914F-2679-4359-AA29-0440ADD32423}"/>
              </a:ext>
            </a:extLst>
          </p:cNvPr>
          <p:cNvCxnSpPr/>
          <p:nvPr/>
        </p:nvCxnSpPr>
        <p:spPr>
          <a:xfrm>
            <a:off x="1544844" y="54650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A6E506-34FC-4BD0-AAD5-B33666AA582D}"/>
              </a:ext>
            </a:extLst>
          </p:cNvPr>
          <p:cNvCxnSpPr/>
          <p:nvPr/>
        </p:nvCxnSpPr>
        <p:spPr>
          <a:xfrm>
            <a:off x="1544844" y="5086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67023B-B3C0-4B0F-85DE-D2B39CDD5F8E}"/>
              </a:ext>
            </a:extLst>
          </p:cNvPr>
          <p:cNvCxnSpPr>
            <a:cxnSpLocks/>
          </p:cNvCxnSpPr>
          <p:nvPr/>
        </p:nvCxnSpPr>
        <p:spPr>
          <a:xfrm>
            <a:off x="1544844" y="50865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1B343C-4373-4738-94C4-41C62BE6D120}"/>
              </a:ext>
            </a:extLst>
          </p:cNvPr>
          <p:cNvCxnSpPr/>
          <p:nvPr/>
        </p:nvCxnSpPr>
        <p:spPr>
          <a:xfrm>
            <a:off x="1915644" y="4715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F5A0DF-93DA-4669-9188-AA9D3CB1A4F8}"/>
              </a:ext>
            </a:extLst>
          </p:cNvPr>
          <p:cNvCxnSpPr/>
          <p:nvPr/>
        </p:nvCxnSpPr>
        <p:spPr>
          <a:xfrm>
            <a:off x="1915644" y="4344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E2444-C188-498E-8CED-4DDC734CF3BB}"/>
              </a:ext>
            </a:extLst>
          </p:cNvPr>
          <p:cNvCxnSpPr/>
          <p:nvPr/>
        </p:nvCxnSpPr>
        <p:spPr>
          <a:xfrm>
            <a:off x="1915644" y="39741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8542F9-F647-44D5-930C-D2E1D77D804A}"/>
              </a:ext>
            </a:extLst>
          </p:cNvPr>
          <p:cNvCxnSpPr>
            <a:cxnSpLocks/>
          </p:cNvCxnSpPr>
          <p:nvPr/>
        </p:nvCxnSpPr>
        <p:spPr>
          <a:xfrm>
            <a:off x="1915644" y="39741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930C5C-0C6A-43F3-9D96-80CC2D9DB747}"/>
              </a:ext>
            </a:extLst>
          </p:cNvPr>
          <p:cNvCxnSpPr/>
          <p:nvPr/>
        </p:nvCxnSpPr>
        <p:spPr>
          <a:xfrm>
            <a:off x="2286444" y="3603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011778-683B-4679-934F-3AB8D9E4250A}"/>
              </a:ext>
            </a:extLst>
          </p:cNvPr>
          <p:cNvCxnSpPr/>
          <p:nvPr/>
        </p:nvCxnSpPr>
        <p:spPr>
          <a:xfrm>
            <a:off x="2286444" y="3232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ACD342-06AF-408A-ADE6-52FF66027D21}"/>
              </a:ext>
            </a:extLst>
          </p:cNvPr>
          <p:cNvCxnSpPr>
            <a:cxnSpLocks/>
          </p:cNvCxnSpPr>
          <p:nvPr/>
        </p:nvCxnSpPr>
        <p:spPr>
          <a:xfrm>
            <a:off x="2286444" y="32325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D23CBF-0A5C-4F75-893B-D53FD6413EE6}"/>
              </a:ext>
            </a:extLst>
          </p:cNvPr>
          <p:cNvCxnSpPr/>
          <p:nvPr/>
        </p:nvCxnSpPr>
        <p:spPr>
          <a:xfrm>
            <a:off x="2667404" y="2861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8F4518-DB7D-48AA-83E1-BFDDDE33491D}"/>
              </a:ext>
            </a:extLst>
          </p:cNvPr>
          <p:cNvCxnSpPr/>
          <p:nvPr/>
        </p:nvCxnSpPr>
        <p:spPr>
          <a:xfrm>
            <a:off x="2667404" y="2490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C96A31-00D0-4D7D-9881-F125C18A551F}"/>
              </a:ext>
            </a:extLst>
          </p:cNvPr>
          <p:cNvCxnSpPr>
            <a:cxnSpLocks/>
          </p:cNvCxnSpPr>
          <p:nvPr/>
        </p:nvCxnSpPr>
        <p:spPr>
          <a:xfrm>
            <a:off x="2667404" y="2490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0CC692-9984-48A0-A638-C93BA63A17D3}"/>
              </a:ext>
            </a:extLst>
          </p:cNvPr>
          <p:cNvCxnSpPr>
            <a:cxnSpLocks/>
          </p:cNvCxnSpPr>
          <p:nvPr/>
        </p:nvCxnSpPr>
        <p:spPr>
          <a:xfrm>
            <a:off x="3038204" y="2490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19F57D-3853-4E02-A968-28B787C40AC3}"/>
              </a:ext>
            </a:extLst>
          </p:cNvPr>
          <p:cNvSpPr/>
          <p:nvPr/>
        </p:nvSpPr>
        <p:spPr>
          <a:xfrm>
            <a:off x="5117834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73019F-99A4-434B-978D-B539C0F75412}"/>
              </a:ext>
            </a:extLst>
          </p:cNvPr>
          <p:cNvSpPr/>
          <p:nvPr/>
        </p:nvSpPr>
        <p:spPr>
          <a:xfrm>
            <a:off x="1383841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298092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C2922-7B62-4F53-BBD4-B600540A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E3046-1A77-42F5-9988-8B5D724BB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Imagine a dial you can twist to gradually decrease the likelihood threshold for the positive class: </a:t>
            </a:r>
          </a:p>
          <a:p>
            <a:pPr lvl="1"/>
            <a:r>
              <a:rPr lang="en-GB" dirty="0"/>
              <a:t>100%+ confidence required… [</a:t>
            </a:r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  <a:r>
              <a:rPr lang="en-GB" dirty="0"/>
              <a:t>]</a:t>
            </a:r>
          </a:p>
          <a:p>
            <a:pPr lvl="1"/>
            <a:r>
              <a:rPr lang="en-GB" dirty="0"/>
              <a:t>100% confidence required…</a:t>
            </a:r>
          </a:p>
          <a:p>
            <a:pPr lvl="1"/>
            <a:r>
              <a:rPr lang="en-GB" dirty="0"/>
              <a:t>99% confidence required…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1% confidence required…</a:t>
            </a:r>
          </a:p>
          <a:p>
            <a:pPr lvl="1"/>
            <a:r>
              <a:rPr lang="en-GB" dirty="0"/>
              <a:t>0% confidence required [</a:t>
            </a:r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  <a:r>
              <a:rPr lang="en-GB" dirty="0"/>
              <a:t>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834983-B138-48D9-A56E-2EB416774B4F}"/>
              </a:ext>
            </a:extLst>
          </p:cNvPr>
          <p:cNvCxnSpPr/>
          <p:nvPr/>
        </p:nvCxnSpPr>
        <p:spPr>
          <a:xfrm flipV="1">
            <a:off x="1534687" y="17696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EB4B97-DF08-4A95-B3D6-FD290D73BF8E}"/>
              </a:ext>
            </a:extLst>
          </p:cNvPr>
          <p:cNvCxnSpPr>
            <a:cxnSpLocks/>
          </p:cNvCxnSpPr>
          <p:nvPr/>
        </p:nvCxnSpPr>
        <p:spPr>
          <a:xfrm>
            <a:off x="1534687" y="5832582"/>
            <a:ext cx="41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11C71B-EF47-44BD-9769-2AD733E71B71}"/>
              </a:ext>
            </a:extLst>
          </p:cNvPr>
          <p:cNvSpPr txBox="1"/>
          <p:nvPr/>
        </p:nvSpPr>
        <p:spPr>
          <a:xfrm>
            <a:off x="2101044" y="604755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4955-A569-4811-947D-021E0BE32186}"/>
              </a:ext>
            </a:extLst>
          </p:cNvPr>
          <p:cNvSpPr txBox="1"/>
          <p:nvPr/>
        </p:nvSpPr>
        <p:spPr>
          <a:xfrm rot="16200000">
            <a:off x="-566205" y="362647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B4965-3244-4062-BB21-9476C65575DE}"/>
              </a:ext>
            </a:extLst>
          </p:cNvPr>
          <p:cNvCxnSpPr/>
          <p:nvPr/>
        </p:nvCxnSpPr>
        <p:spPr>
          <a:xfrm flipH="1">
            <a:off x="1339379" y="21184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4E5BF1-8399-4EEB-B20A-9E5705262236}"/>
              </a:ext>
            </a:extLst>
          </p:cNvPr>
          <p:cNvCxnSpPr>
            <a:cxnSpLocks/>
          </p:cNvCxnSpPr>
          <p:nvPr/>
        </p:nvCxnSpPr>
        <p:spPr>
          <a:xfrm flipV="1">
            <a:off x="5268680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FE125-FA4D-4B59-95BA-DD1AEE190FFB}"/>
              </a:ext>
            </a:extLst>
          </p:cNvPr>
          <p:cNvSpPr/>
          <p:nvPr/>
        </p:nvSpPr>
        <p:spPr>
          <a:xfrm>
            <a:off x="1016213" y="19337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FA682-B90E-4CDB-A19E-C2A77AD27E95}"/>
              </a:ext>
            </a:extLst>
          </p:cNvPr>
          <p:cNvCxnSpPr/>
          <p:nvPr/>
        </p:nvCxnSpPr>
        <p:spPr>
          <a:xfrm flipH="1">
            <a:off x="1360859" y="58325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FEC85-4B63-4B37-977F-8AE0076F8992}"/>
              </a:ext>
            </a:extLst>
          </p:cNvPr>
          <p:cNvSpPr/>
          <p:nvPr/>
        </p:nvSpPr>
        <p:spPr>
          <a:xfrm>
            <a:off x="1037693" y="5647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09CD7-3179-4927-B8CA-A34C135DFB8C}"/>
              </a:ext>
            </a:extLst>
          </p:cNvPr>
          <p:cNvCxnSpPr>
            <a:cxnSpLocks/>
          </p:cNvCxnSpPr>
          <p:nvPr/>
        </p:nvCxnSpPr>
        <p:spPr>
          <a:xfrm flipV="1">
            <a:off x="1534687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9C0E4EB7-B90C-41BB-95E5-82D728947FE6}"/>
              </a:ext>
            </a:extLst>
          </p:cNvPr>
          <p:cNvSpPr/>
          <p:nvPr/>
        </p:nvSpPr>
        <p:spPr>
          <a:xfrm>
            <a:off x="1383844" y="56856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F015697-B6DA-4064-8263-A69C901C56CE}"/>
              </a:ext>
            </a:extLst>
          </p:cNvPr>
          <p:cNvSpPr/>
          <p:nvPr/>
        </p:nvSpPr>
        <p:spPr>
          <a:xfrm>
            <a:off x="5127997" y="19742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56842-A145-450B-81F2-312CCE869964}"/>
              </a:ext>
            </a:extLst>
          </p:cNvPr>
          <p:cNvSpPr/>
          <p:nvPr/>
        </p:nvSpPr>
        <p:spPr>
          <a:xfrm>
            <a:off x="2297060" y="48110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BBF07-110D-4751-A3C5-79EF5AEBAB01}"/>
              </a:ext>
            </a:extLst>
          </p:cNvPr>
          <p:cNvCxnSpPr>
            <a:cxnSpLocks/>
          </p:cNvCxnSpPr>
          <p:nvPr/>
        </p:nvCxnSpPr>
        <p:spPr>
          <a:xfrm flipH="1">
            <a:off x="1685527" y="5128566"/>
            <a:ext cx="660702" cy="5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4F416-C0AD-4432-9458-F999CA88404F}"/>
              </a:ext>
            </a:extLst>
          </p:cNvPr>
          <p:cNvSpPr/>
          <p:nvPr/>
        </p:nvSpPr>
        <p:spPr>
          <a:xfrm>
            <a:off x="3642361" y="3081157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76908-8F3B-4EAF-BFFE-B072C6656EC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621969" y="2298851"/>
            <a:ext cx="506028" cy="78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1D914F-2679-4359-AA29-0440ADD32423}"/>
              </a:ext>
            </a:extLst>
          </p:cNvPr>
          <p:cNvCxnSpPr/>
          <p:nvPr/>
        </p:nvCxnSpPr>
        <p:spPr>
          <a:xfrm>
            <a:off x="1544844" y="54650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A6E506-34FC-4BD0-AAD5-B33666AA582D}"/>
              </a:ext>
            </a:extLst>
          </p:cNvPr>
          <p:cNvCxnSpPr/>
          <p:nvPr/>
        </p:nvCxnSpPr>
        <p:spPr>
          <a:xfrm>
            <a:off x="1544844" y="5086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67023B-B3C0-4B0F-85DE-D2B39CDD5F8E}"/>
              </a:ext>
            </a:extLst>
          </p:cNvPr>
          <p:cNvCxnSpPr>
            <a:cxnSpLocks/>
          </p:cNvCxnSpPr>
          <p:nvPr/>
        </p:nvCxnSpPr>
        <p:spPr>
          <a:xfrm>
            <a:off x="1544844" y="50865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1B343C-4373-4738-94C4-41C62BE6D120}"/>
              </a:ext>
            </a:extLst>
          </p:cNvPr>
          <p:cNvCxnSpPr/>
          <p:nvPr/>
        </p:nvCxnSpPr>
        <p:spPr>
          <a:xfrm>
            <a:off x="1915644" y="4715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F5A0DF-93DA-4669-9188-AA9D3CB1A4F8}"/>
              </a:ext>
            </a:extLst>
          </p:cNvPr>
          <p:cNvCxnSpPr/>
          <p:nvPr/>
        </p:nvCxnSpPr>
        <p:spPr>
          <a:xfrm>
            <a:off x="1915644" y="4344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E2444-C188-498E-8CED-4DDC734CF3BB}"/>
              </a:ext>
            </a:extLst>
          </p:cNvPr>
          <p:cNvCxnSpPr/>
          <p:nvPr/>
        </p:nvCxnSpPr>
        <p:spPr>
          <a:xfrm>
            <a:off x="1915644" y="39741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8542F9-F647-44D5-930C-D2E1D77D804A}"/>
              </a:ext>
            </a:extLst>
          </p:cNvPr>
          <p:cNvCxnSpPr>
            <a:cxnSpLocks/>
          </p:cNvCxnSpPr>
          <p:nvPr/>
        </p:nvCxnSpPr>
        <p:spPr>
          <a:xfrm>
            <a:off x="1915644" y="39741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930C5C-0C6A-43F3-9D96-80CC2D9DB747}"/>
              </a:ext>
            </a:extLst>
          </p:cNvPr>
          <p:cNvCxnSpPr/>
          <p:nvPr/>
        </p:nvCxnSpPr>
        <p:spPr>
          <a:xfrm>
            <a:off x="2286444" y="3603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011778-683B-4679-934F-3AB8D9E4250A}"/>
              </a:ext>
            </a:extLst>
          </p:cNvPr>
          <p:cNvCxnSpPr/>
          <p:nvPr/>
        </p:nvCxnSpPr>
        <p:spPr>
          <a:xfrm>
            <a:off x="2286444" y="3232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ACD342-06AF-408A-ADE6-52FF66027D21}"/>
              </a:ext>
            </a:extLst>
          </p:cNvPr>
          <p:cNvCxnSpPr>
            <a:cxnSpLocks/>
          </p:cNvCxnSpPr>
          <p:nvPr/>
        </p:nvCxnSpPr>
        <p:spPr>
          <a:xfrm>
            <a:off x="2286444" y="32325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D23CBF-0A5C-4F75-893B-D53FD6413EE6}"/>
              </a:ext>
            </a:extLst>
          </p:cNvPr>
          <p:cNvCxnSpPr/>
          <p:nvPr/>
        </p:nvCxnSpPr>
        <p:spPr>
          <a:xfrm>
            <a:off x="2667404" y="2861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8F4518-DB7D-48AA-83E1-BFDDDE33491D}"/>
              </a:ext>
            </a:extLst>
          </p:cNvPr>
          <p:cNvCxnSpPr/>
          <p:nvPr/>
        </p:nvCxnSpPr>
        <p:spPr>
          <a:xfrm>
            <a:off x="2667404" y="2490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C96A31-00D0-4D7D-9881-F125C18A551F}"/>
              </a:ext>
            </a:extLst>
          </p:cNvPr>
          <p:cNvCxnSpPr>
            <a:cxnSpLocks/>
          </p:cNvCxnSpPr>
          <p:nvPr/>
        </p:nvCxnSpPr>
        <p:spPr>
          <a:xfrm>
            <a:off x="2667404" y="2490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0CC692-9984-48A0-A638-C93BA63A17D3}"/>
              </a:ext>
            </a:extLst>
          </p:cNvPr>
          <p:cNvCxnSpPr>
            <a:cxnSpLocks/>
          </p:cNvCxnSpPr>
          <p:nvPr/>
        </p:nvCxnSpPr>
        <p:spPr>
          <a:xfrm>
            <a:off x="3038204" y="2490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3BEB96-F9E8-4DA1-B496-24DEC26C747C}"/>
              </a:ext>
            </a:extLst>
          </p:cNvPr>
          <p:cNvCxnSpPr>
            <a:cxnSpLocks/>
          </p:cNvCxnSpPr>
          <p:nvPr/>
        </p:nvCxnSpPr>
        <p:spPr>
          <a:xfrm>
            <a:off x="3409004" y="2490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03121B-F104-41E9-85BD-0B5E0586C369}"/>
              </a:ext>
            </a:extLst>
          </p:cNvPr>
          <p:cNvCxnSpPr>
            <a:cxnSpLocks/>
          </p:cNvCxnSpPr>
          <p:nvPr/>
        </p:nvCxnSpPr>
        <p:spPr>
          <a:xfrm>
            <a:off x="3779804" y="2492684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8003E2-22B3-4010-AE39-E62C35489CF2}"/>
              </a:ext>
            </a:extLst>
          </p:cNvPr>
          <p:cNvCxnSpPr>
            <a:cxnSpLocks/>
          </p:cNvCxnSpPr>
          <p:nvPr/>
        </p:nvCxnSpPr>
        <p:spPr>
          <a:xfrm>
            <a:off x="4150604" y="2490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894B02-CDBE-4493-B94E-80C546FFB4BB}"/>
              </a:ext>
            </a:extLst>
          </p:cNvPr>
          <p:cNvCxnSpPr/>
          <p:nvPr/>
        </p:nvCxnSpPr>
        <p:spPr>
          <a:xfrm>
            <a:off x="4526444" y="2117687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596E86-4515-4060-98A5-01376CF0829C}"/>
              </a:ext>
            </a:extLst>
          </p:cNvPr>
          <p:cNvCxnSpPr>
            <a:cxnSpLocks/>
          </p:cNvCxnSpPr>
          <p:nvPr/>
        </p:nvCxnSpPr>
        <p:spPr>
          <a:xfrm>
            <a:off x="4526444" y="21176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9E1C0B-C931-4897-82B5-E3D2B207B68B}"/>
              </a:ext>
            </a:extLst>
          </p:cNvPr>
          <p:cNvCxnSpPr>
            <a:cxnSpLocks/>
          </p:cNvCxnSpPr>
          <p:nvPr/>
        </p:nvCxnSpPr>
        <p:spPr>
          <a:xfrm>
            <a:off x="4892760" y="21176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19F57D-3853-4E02-A968-28B787C40AC3}"/>
              </a:ext>
            </a:extLst>
          </p:cNvPr>
          <p:cNvSpPr/>
          <p:nvPr/>
        </p:nvSpPr>
        <p:spPr>
          <a:xfrm>
            <a:off x="5117834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73019F-99A4-434B-978D-B539C0F75412}"/>
              </a:ext>
            </a:extLst>
          </p:cNvPr>
          <p:cNvSpPr/>
          <p:nvPr/>
        </p:nvSpPr>
        <p:spPr>
          <a:xfrm>
            <a:off x="1383841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763681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DF8C-5B84-4536-9875-78660211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TPR/FPR </a:t>
            </a:r>
            <a:r>
              <a:rPr lang="en-GB" dirty="0" err="1"/>
              <a:t>tradeoff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E6C41-93A8-44DD-B621-E0F9AB29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talked about the rows in the confusion matrix being independent</a:t>
            </a:r>
          </a:p>
          <a:p>
            <a:r>
              <a:rPr lang="en-GB" dirty="0"/>
              <a:t>True in the sense that they don’t have to add up to any particular value…</a:t>
            </a:r>
          </a:p>
          <a:p>
            <a:r>
              <a:rPr lang="en-GB" dirty="0"/>
              <a:t>…But in fact, for a typical classifier, the TPR and FPR are related:</a:t>
            </a:r>
          </a:p>
          <a:p>
            <a:pPr lvl="1"/>
            <a:r>
              <a:rPr lang="en-GB" dirty="0"/>
              <a:t>You can reduce the threshold to increase the TPR (good)…</a:t>
            </a:r>
          </a:p>
          <a:p>
            <a:pPr lvl="1"/>
            <a:r>
              <a:rPr lang="en-GB" dirty="0"/>
              <a:t>…But you will simultaneously increase the FPR (bad)</a:t>
            </a:r>
          </a:p>
          <a:p>
            <a:r>
              <a:rPr lang="en-GB" dirty="0"/>
              <a:t>And:</a:t>
            </a:r>
          </a:p>
          <a:p>
            <a:pPr lvl="1"/>
            <a:r>
              <a:rPr lang="en-GB" dirty="0"/>
              <a:t>You can increase the threshold to decrease the FPR (good)…</a:t>
            </a:r>
          </a:p>
          <a:p>
            <a:pPr lvl="1"/>
            <a:r>
              <a:rPr lang="en-GB" dirty="0"/>
              <a:t>…But you will simultaneously decrease the TPR (bad)</a:t>
            </a:r>
          </a:p>
        </p:txBody>
      </p:sp>
    </p:spTree>
    <p:extLst>
      <p:ext uri="{BB962C8B-B14F-4D97-AF65-F5344CB8AC3E}">
        <p14:creationId xmlns:p14="http://schemas.microsoft.com/office/powerpoint/2010/main" val="120877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458F-2144-40BC-9CA2-69CD5253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closer look at confusion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4154-5841-4072-9F97-EBD91A3D2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Calculated them in the A-labs last term</a:t>
            </a:r>
          </a:p>
          <a:p>
            <a:r>
              <a:rPr lang="en-GB" dirty="0"/>
              <a:t>Read about them in this week’s reading</a:t>
            </a:r>
          </a:p>
          <a:p>
            <a:r>
              <a:rPr lang="en-GB" dirty="0"/>
              <a:t>Tried calculating them in the practice exam questions on Moodle (?)</a:t>
            </a:r>
          </a:p>
          <a:p>
            <a:r>
              <a:rPr lang="en-GB" dirty="0"/>
              <a:t>Let’s have another look…</a:t>
            </a:r>
          </a:p>
          <a:p>
            <a:endParaRPr lang="en-GB" dirty="0"/>
          </a:p>
          <a:p>
            <a:r>
              <a:rPr lang="en-GB" dirty="0"/>
              <a:t>As last week, let’s have the Wisconsin biopsies dataset as our example</a:t>
            </a:r>
          </a:p>
          <a:p>
            <a:r>
              <a:rPr lang="en-GB" dirty="0"/>
              <a:t>Classes are: ‘benign’ (no problem); ‘malignant’ (problem)</a:t>
            </a:r>
          </a:p>
          <a:p>
            <a:r>
              <a:rPr lang="en-GB" dirty="0"/>
              <a:t>We train some classifier – the details of which don’t matter – how good is it?</a:t>
            </a:r>
          </a:p>
          <a:p>
            <a:r>
              <a:rPr lang="en-GB" dirty="0"/>
              <a:t>Let’s imagine a really small testing dataset for ease: 10 from each class</a:t>
            </a:r>
          </a:p>
        </p:txBody>
      </p:sp>
    </p:spTree>
    <p:extLst>
      <p:ext uri="{BB962C8B-B14F-4D97-AF65-F5344CB8AC3E}">
        <p14:creationId xmlns:p14="http://schemas.microsoft.com/office/powerpoint/2010/main" val="28560835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DF8C-5B84-4536-9875-78660211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TPR/FPR </a:t>
            </a:r>
            <a:r>
              <a:rPr lang="en-GB" dirty="0" err="1"/>
              <a:t>tradeoff</a:t>
            </a:r>
            <a:r>
              <a:rPr lang="en-GB" dirty="0"/>
              <a:t>: in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E6C41-93A8-44DD-B621-E0F9AB29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 typical classifier, the TPR and FPR are related:</a:t>
            </a:r>
          </a:p>
          <a:p>
            <a:pPr lvl="1"/>
            <a:r>
              <a:rPr lang="en-GB" dirty="0"/>
              <a:t>You can reduce the threshold to increase the TPR (good)…</a:t>
            </a:r>
          </a:p>
          <a:p>
            <a:pPr lvl="1"/>
            <a:r>
              <a:rPr lang="en-GB" dirty="0"/>
              <a:t>…But you will simultaneously increase the FPR (bad)</a:t>
            </a:r>
          </a:p>
          <a:p>
            <a:r>
              <a:rPr lang="en-GB" dirty="0"/>
              <a:t>And:</a:t>
            </a:r>
          </a:p>
          <a:p>
            <a:pPr lvl="1"/>
            <a:r>
              <a:rPr lang="en-GB" dirty="0"/>
              <a:t>You can increase the threshold to decrease the FPR (good)…</a:t>
            </a:r>
          </a:p>
          <a:p>
            <a:pPr lvl="1"/>
            <a:r>
              <a:rPr lang="en-GB" dirty="0"/>
              <a:t>…But you will simultaneously decrease the TPR (bad)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B7B62-0EC1-446B-B27B-1E2C6FE49116}"/>
              </a:ext>
            </a:extLst>
          </p:cNvPr>
          <p:cNvSpPr txBox="1"/>
          <p:nvPr/>
        </p:nvSpPr>
        <p:spPr>
          <a:xfrm>
            <a:off x="9407715" y="1825625"/>
            <a:ext cx="2316480" cy="152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“By ensuring I identify more of the positive examples, I also mis-classify more negative examples as positive”</a:t>
            </a:r>
          </a:p>
        </p:txBody>
      </p:sp>
    </p:spTree>
    <p:extLst>
      <p:ext uri="{BB962C8B-B14F-4D97-AF65-F5344CB8AC3E}">
        <p14:creationId xmlns:p14="http://schemas.microsoft.com/office/powerpoint/2010/main" val="42529914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DF8C-5B84-4536-9875-78660211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TPR/FPR </a:t>
            </a:r>
            <a:r>
              <a:rPr lang="en-GB" dirty="0" err="1"/>
              <a:t>tradeoff</a:t>
            </a:r>
            <a:r>
              <a:rPr lang="en-GB" dirty="0"/>
              <a:t>: in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E6C41-93A8-44DD-B621-E0F9AB29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 typical classifier, the TPR and FPR are related:</a:t>
            </a:r>
          </a:p>
          <a:p>
            <a:pPr lvl="1"/>
            <a:r>
              <a:rPr lang="en-GB" dirty="0"/>
              <a:t>You can reduce the threshold to increase the TPR (good)…</a:t>
            </a:r>
          </a:p>
          <a:p>
            <a:pPr lvl="1"/>
            <a:r>
              <a:rPr lang="en-GB" dirty="0"/>
              <a:t>…But you will simultaneously increase the FPR (bad)</a:t>
            </a:r>
          </a:p>
          <a:p>
            <a:r>
              <a:rPr lang="en-GB" dirty="0"/>
              <a:t>And:</a:t>
            </a:r>
          </a:p>
          <a:p>
            <a:pPr lvl="1"/>
            <a:r>
              <a:rPr lang="en-GB" dirty="0"/>
              <a:t>You can increase the threshold to decrease the FPR (good)…</a:t>
            </a:r>
          </a:p>
          <a:p>
            <a:pPr lvl="1"/>
            <a:r>
              <a:rPr lang="en-GB" dirty="0"/>
              <a:t>…But you will simultaneously decrease the TPR (bad)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B7B62-0EC1-446B-B27B-1E2C6FE49116}"/>
              </a:ext>
            </a:extLst>
          </p:cNvPr>
          <p:cNvSpPr txBox="1"/>
          <p:nvPr/>
        </p:nvSpPr>
        <p:spPr>
          <a:xfrm>
            <a:off x="9407715" y="1825625"/>
            <a:ext cx="2316480" cy="152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“By ensuring I identify more of the positive examples, I also mis-classify more negative examples as positive”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580C3-E7C1-41AF-8951-180E1CF518C6}"/>
              </a:ext>
            </a:extLst>
          </p:cNvPr>
          <p:cNvSpPr txBox="1"/>
          <p:nvPr/>
        </p:nvSpPr>
        <p:spPr>
          <a:xfrm>
            <a:off x="9407715" y="3504970"/>
            <a:ext cx="2591245" cy="152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“By ensuring I mis-classify fewer of the negative examples as positive, I also fail to identify more positive examples”</a:t>
            </a:r>
          </a:p>
        </p:txBody>
      </p:sp>
    </p:spTree>
    <p:extLst>
      <p:ext uri="{BB962C8B-B14F-4D97-AF65-F5344CB8AC3E}">
        <p14:creationId xmlns:p14="http://schemas.microsoft.com/office/powerpoint/2010/main" val="31050343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3259EC-4A63-4CF9-82F0-1695462838C8}"/>
              </a:ext>
            </a:extLst>
          </p:cNvPr>
          <p:cNvCxnSpPr>
            <a:cxnSpLocks/>
          </p:cNvCxnSpPr>
          <p:nvPr/>
        </p:nvCxnSpPr>
        <p:spPr>
          <a:xfrm flipV="1">
            <a:off x="2846895" y="1379429"/>
            <a:ext cx="0" cy="442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64778A-67AC-4EE2-AE81-665758C9C108}"/>
              </a:ext>
            </a:extLst>
          </p:cNvPr>
          <p:cNvCxnSpPr>
            <a:cxnSpLocks/>
          </p:cNvCxnSpPr>
          <p:nvPr/>
        </p:nvCxnSpPr>
        <p:spPr>
          <a:xfrm>
            <a:off x="2846895" y="5806911"/>
            <a:ext cx="6614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7449C32-840C-432B-8F97-2A8046D2CEC7}"/>
              </a:ext>
            </a:extLst>
          </p:cNvPr>
          <p:cNvSpPr/>
          <p:nvPr/>
        </p:nvSpPr>
        <p:spPr>
          <a:xfrm>
            <a:off x="4315128" y="3052878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514D15B-4EE6-4A7A-9CE2-ED4DE86D36C3}"/>
              </a:ext>
            </a:extLst>
          </p:cNvPr>
          <p:cNvSpPr/>
          <p:nvPr/>
        </p:nvSpPr>
        <p:spPr>
          <a:xfrm>
            <a:off x="5216165" y="3299388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5A8ED60-873C-4C0E-B105-4437675D6DC4}"/>
              </a:ext>
            </a:extLst>
          </p:cNvPr>
          <p:cNvSpPr/>
          <p:nvPr/>
        </p:nvSpPr>
        <p:spPr>
          <a:xfrm>
            <a:off x="5904324" y="3953751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927CA18-6861-42A1-A845-CCD45C8BD414}"/>
              </a:ext>
            </a:extLst>
          </p:cNvPr>
          <p:cNvSpPr/>
          <p:nvPr/>
        </p:nvSpPr>
        <p:spPr>
          <a:xfrm>
            <a:off x="6605051" y="4621100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63B8DA2-2131-4FE8-ACB8-91227984E791}"/>
              </a:ext>
            </a:extLst>
          </p:cNvPr>
          <p:cNvSpPr/>
          <p:nvPr/>
        </p:nvSpPr>
        <p:spPr>
          <a:xfrm>
            <a:off x="5550819" y="4589284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382236-B78F-4A91-B2BB-4F35DC3129D2}"/>
              </a:ext>
            </a:extLst>
          </p:cNvPr>
          <p:cNvSpPr/>
          <p:nvPr/>
        </p:nvSpPr>
        <p:spPr>
          <a:xfrm>
            <a:off x="5164324" y="2552329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3331FE-E33C-465D-A5E6-403318D1B634}"/>
              </a:ext>
            </a:extLst>
          </p:cNvPr>
          <p:cNvSpPr/>
          <p:nvPr/>
        </p:nvSpPr>
        <p:spPr>
          <a:xfrm>
            <a:off x="5998590" y="240586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EDDC43-E48B-410F-8D47-1668635C20E2}"/>
              </a:ext>
            </a:extLst>
          </p:cNvPr>
          <p:cNvSpPr/>
          <p:nvPr/>
        </p:nvSpPr>
        <p:spPr>
          <a:xfrm>
            <a:off x="6209113" y="3297798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B007E5-DD37-4722-B583-5767F724ACD8}"/>
              </a:ext>
            </a:extLst>
          </p:cNvPr>
          <p:cNvSpPr/>
          <p:nvPr/>
        </p:nvSpPr>
        <p:spPr>
          <a:xfrm>
            <a:off x="7046545" y="3421952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3B1BA6-CEC9-4F96-9EEB-11A96BD7FD13}"/>
              </a:ext>
            </a:extLst>
          </p:cNvPr>
          <p:cNvSpPr/>
          <p:nvPr/>
        </p:nvSpPr>
        <p:spPr>
          <a:xfrm>
            <a:off x="7304204" y="3793136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857683B-B46D-4872-B22F-45DE5927CF39}"/>
              </a:ext>
            </a:extLst>
          </p:cNvPr>
          <p:cNvSpPr/>
          <p:nvPr/>
        </p:nvSpPr>
        <p:spPr>
          <a:xfrm>
            <a:off x="8650650" y="1757446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3079FE-B4CC-4EA5-97BB-5819BEF84C42}"/>
              </a:ext>
            </a:extLst>
          </p:cNvPr>
          <p:cNvSpPr/>
          <p:nvPr/>
        </p:nvSpPr>
        <p:spPr>
          <a:xfrm>
            <a:off x="8650650" y="141402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E3B568-7F7E-45A8-8BD6-C97E0121F4D6}"/>
              </a:ext>
            </a:extLst>
          </p:cNvPr>
          <p:cNvSpPr txBox="1"/>
          <p:nvPr/>
        </p:nvSpPr>
        <p:spPr>
          <a:xfrm>
            <a:off x="9030880" y="1341898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B8956D-B322-4FE0-AC7E-950224B9D89E}"/>
              </a:ext>
            </a:extLst>
          </p:cNvPr>
          <p:cNvSpPr txBox="1"/>
          <p:nvPr/>
        </p:nvSpPr>
        <p:spPr>
          <a:xfrm>
            <a:off x="9030879" y="1700036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Negative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5CCB98-5ADE-4D06-B37D-872B869F2665}"/>
              </a:ext>
            </a:extLst>
          </p:cNvPr>
          <p:cNvSpPr/>
          <p:nvPr/>
        </p:nvSpPr>
        <p:spPr>
          <a:xfrm>
            <a:off x="8512406" y="1285336"/>
            <a:ext cx="1470576" cy="833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F86E19-59C8-4330-8389-4502CF3C37D5}"/>
              </a:ext>
            </a:extLst>
          </p:cNvPr>
          <p:cNvSpPr txBox="1"/>
          <p:nvPr/>
        </p:nvSpPr>
        <p:spPr>
          <a:xfrm>
            <a:off x="5737783" y="5964319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94B3E3-0CB1-47F7-878F-CC5DC703EBB5}"/>
              </a:ext>
            </a:extLst>
          </p:cNvPr>
          <p:cNvSpPr txBox="1"/>
          <p:nvPr/>
        </p:nvSpPr>
        <p:spPr>
          <a:xfrm rot="16200000">
            <a:off x="1946904" y="3314346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2BE0C3-55FE-409C-80FD-BCCCC19772F4}"/>
              </a:ext>
            </a:extLst>
          </p:cNvPr>
          <p:cNvSpPr/>
          <p:nvPr/>
        </p:nvSpPr>
        <p:spPr>
          <a:xfrm>
            <a:off x="4741687" y="3364604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C401218-EA90-48B5-B0A2-F188FF16CF3E}"/>
              </a:ext>
            </a:extLst>
          </p:cNvPr>
          <p:cNvSpPr/>
          <p:nvPr/>
        </p:nvSpPr>
        <p:spPr>
          <a:xfrm>
            <a:off x="6669465" y="3772301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D28420-7249-4F41-A863-7E70381D83B4}"/>
              </a:ext>
            </a:extLst>
          </p:cNvPr>
          <p:cNvCxnSpPr>
            <a:cxnSpLocks/>
          </p:cNvCxnSpPr>
          <p:nvPr/>
        </p:nvCxnSpPr>
        <p:spPr>
          <a:xfrm>
            <a:off x="2846895" y="1498862"/>
            <a:ext cx="6614473" cy="4308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28E01D2-BEC3-4DB6-9EA0-B77528256643}"/>
              </a:ext>
            </a:extLst>
          </p:cNvPr>
          <p:cNvSpPr/>
          <p:nvPr/>
        </p:nvSpPr>
        <p:spPr>
          <a:xfrm>
            <a:off x="4085754" y="1877287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833002-96D8-42E9-8A72-7D99A2487362}"/>
              </a:ext>
            </a:extLst>
          </p:cNvPr>
          <p:cNvSpPr/>
          <p:nvPr/>
        </p:nvSpPr>
        <p:spPr>
          <a:xfrm>
            <a:off x="3680410" y="175982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5789C3-5BDE-4009-BC2C-B7081486C076}"/>
              </a:ext>
            </a:extLst>
          </p:cNvPr>
          <p:cNvSpPr/>
          <p:nvPr/>
        </p:nvSpPr>
        <p:spPr>
          <a:xfrm>
            <a:off x="8027699" y="4464402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F70A9C-058B-4539-AE94-CE8CAF657D33}"/>
              </a:ext>
            </a:extLst>
          </p:cNvPr>
          <p:cNvSpPr/>
          <p:nvPr/>
        </p:nvSpPr>
        <p:spPr>
          <a:xfrm>
            <a:off x="7946802" y="3577124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6ECEEC7-1380-40F1-9F2C-494818034EDF}"/>
              </a:ext>
            </a:extLst>
          </p:cNvPr>
          <p:cNvSpPr/>
          <p:nvPr/>
        </p:nvSpPr>
        <p:spPr>
          <a:xfrm>
            <a:off x="4608937" y="234730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733FEA33-39D8-4B75-A152-80269F46654D}"/>
              </a:ext>
            </a:extLst>
          </p:cNvPr>
          <p:cNvSpPr/>
          <p:nvPr/>
        </p:nvSpPr>
        <p:spPr>
          <a:xfrm>
            <a:off x="3970652" y="2505583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F950BF7-69EA-4728-A610-524EFCAA8B52}"/>
              </a:ext>
            </a:extLst>
          </p:cNvPr>
          <p:cNvSpPr/>
          <p:nvPr/>
        </p:nvSpPr>
        <p:spPr>
          <a:xfrm>
            <a:off x="7430656" y="4698690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C50E706-DB69-458D-BF46-5AECF3F873DC}"/>
              </a:ext>
            </a:extLst>
          </p:cNvPr>
          <p:cNvSpPr/>
          <p:nvPr/>
        </p:nvSpPr>
        <p:spPr>
          <a:xfrm>
            <a:off x="7672610" y="5101872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73D30B7-01A0-4FD1-AADC-37C1C12B5311}"/>
              </a:ext>
            </a:extLst>
          </p:cNvPr>
          <p:cNvSpPr/>
          <p:nvPr/>
        </p:nvSpPr>
        <p:spPr>
          <a:xfrm>
            <a:off x="7946802" y="4974615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578A101-1E1F-424D-945B-5CC0DCDECFE5}"/>
              </a:ext>
            </a:extLst>
          </p:cNvPr>
          <p:cNvSpPr/>
          <p:nvPr/>
        </p:nvSpPr>
        <p:spPr>
          <a:xfrm>
            <a:off x="4154903" y="1537920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762535C9-05A2-4E43-BFA5-111AA33B9FA9}"/>
              </a:ext>
            </a:extLst>
          </p:cNvPr>
          <p:cNvSpPr/>
          <p:nvPr/>
        </p:nvSpPr>
        <p:spPr>
          <a:xfrm>
            <a:off x="7268847" y="4430031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23AEEC4-9147-47AE-9E04-D2C78ADE4CBD}"/>
              </a:ext>
            </a:extLst>
          </p:cNvPr>
          <p:cNvSpPr/>
          <p:nvPr/>
        </p:nvSpPr>
        <p:spPr>
          <a:xfrm>
            <a:off x="8405557" y="5484095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0F0E51C-AC58-41CA-87B2-98C8D3D10890}"/>
              </a:ext>
            </a:extLst>
          </p:cNvPr>
          <p:cNvSpPr/>
          <p:nvPr/>
        </p:nvSpPr>
        <p:spPr>
          <a:xfrm>
            <a:off x="3183948" y="1371608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459D14-E8F5-4A03-83CA-598350DA8DF4}"/>
              </a:ext>
            </a:extLst>
          </p:cNvPr>
          <p:cNvSpPr/>
          <p:nvPr/>
        </p:nvSpPr>
        <p:spPr>
          <a:xfrm>
            <a:off x="6544602" y="3671159"/>
            <a:ext cx="518474" cy="51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1AFCAD-6B7C-4B5C-A343-485A662A8348}"/>
              </a:ext>
            </a:extLst>
          </p:cNvPr>
          <p:cNvSpPr/>
          <p:nvPr/>
        </p:nvSpPr>
        <p:spPr>
          <a:xfrm>
            <a:off x="4612108" y="3246953"/>
            <a:ext cx="518474" cy="51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47896-320B-4D7E-8A04-9DC1EE1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TPR/FPR </a:t>
            </a:r>
            <a:r>
              <a:rPr lang="en-GB" dirty="0" err="1"/>
              <a:t>tradeoff</a:t>
            </a:r>
            <a:r>
              <a:rPr lang="en-GB" dirty="0"/>
              <a:t>: in pictures</a:t>
            </a:r>
          </a:p>
        </p:txBody>
      </p:sp>
    </p:spTree>
    <p:extLst>
      <p:ext uri="{BB962C8B-B14F-4D97-AF65-F5344CB8AC3E}">
        <p14:creationId xmlns:p14="http://schemas.microsoft.com/office/powerpoint/2010/main" val="24544737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3259EC-4A63-4CF9-82F0-1695462838C8}"/>
              </a:ext>
            </a:extLst>
          </p:cNvPr>
          <p:cNvCxnSpPr>
            <a:cxnSpLocks/>
          </p:cNvCxnSpPr>
          <p:nvPr/>
        </p:nvCxnSpPr>
        <p:spPr>
          <a:xfrm flipV="1">
            <a:off x="2846895" y="1379429"/>
            <a:ext cx="0" cy="442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64778A-67AC-4EE2-AE81-665758C9C108}"/>
              </a:ext>
            </a:extLst>
          </p:cNvPr>
          <p:cNvCxnSpPr>
            <a:cxnSpLocks/>
          </p:cNvCxnSpPr>
          <p:nvPr/>
        </p:nvCxnSpPr>
        <p:spPr>
          <a:xfrm>
            <a:off x="2846895" y="5806911"/>
            <a:ext cx="6614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7449C32-840C-432B-8F97-2A8046D2CEC7}"/>
              </a:ext>
            </a:extLst>
          </p:cNvPr>
          <p:cNvSpPr/>
          <p:nvPr/>
        </p:nvSpPr>
        <p:spPr>
          <a:xfrm>
            <a:off x="4315128" y="3052878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514D15B-4EE6-4A7A-9CE2-ED4DE86D36C3}"/>
              </a:ext>
            </a:extLst>
          </p:cNvPr>
          <p:cNvSpPr/>
          <p:nvPr/>
        </p:nvSpPr>
        <p:spPr>
          <a:xfrm>
            <a:off x="5216165" y="3299388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5A8ED60-873C-4C0E-B105-4437675D6DC4}"/>
              </a:ext>
            </a:extLst>
          </p:cNvPr>
          <p:cNvSpPr/>
          <p:nvPr/>
        </p:nvSpPr>
        <p:spPr>
          <a:xfrm>
            <a:off x="5904324" y="3953751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927CA18-6861-42A1-A845-CCD45C8BD414}"/>
              </a:ext>
            </a:extLst>
          </p:cNvPr>
          <p:cNvSpPr/>
          <p:nvPr/>
        </p:nvSpPr>
        <p:spPr>
          <a:xfrm>
            <a:off x="6605051" y="4621100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63B8DA2-2131-4FE8-ACB8-91227984E791}"/>
              </a:ext>
            </a:extLst>
          </p:cNvPr>
          <p:cNvSpPr/>
          <p:nvPr/>
        </p:nvSpPr>
        <p:spPr>
          <a:xfrm>
            <a:off x="5550819" y="4589284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382236-B78F-4A91-B2BB-4F35DC3129D2}"/>
              </a:ext>
            </a:extLst>
          </p:cNvPr>
          <p:cNvSpPr/>
          <p:nvPr/>
        </p:nvSpPr>
        <p:spPr>
          <a:xfrm>
            <a:off x="5164324" y="2552329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3331FE-E33C-465D-A5E6-403318D1B634}"/>
              </a:ext>
            </a:extLst>
          </p:cNvPr>
          <p:cNvSpPr/>
          <p:nvPr/>
        </p:nvSpPr>
        <p:spPr>
          <a:xfrm>
            <a:off x="5998590" y="240586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EDDC43-E48B-410F-8D47-1668635C20E2}"/>
              </a:ext>
            </a:extLst>
          </p:cNvPr>
          <p:cNvSpPr/>
          <p:nvPr/>
        </p:nvSpPr>
        <p:spPr>
          <a:xfrm>
            <a:off x="6209113" y="3297798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B007E5-DD37-4722-B583-5767F724ACD8}"/>
              </a:ext>
            </a:extLst>
          </p:cNvPr>
          <p:cNvSpPr/>
          <p:nvPr/>
        </p:nvSpPr>
        <p:spPr>
          <a:xfrm>
            <a:off x="7046545" y="3421952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3B1BA6-CEC9-4F96-9EEB-11A96BD7FD13}"/>
              </a:ext>
            </a:extLst>
          </p:cNvPr>
          <p:cNvSpPr/>
          <p:nvPr/>
        </p:nvSpPr>
        <p:spPr>
          <a:xfrm>
            <a:off x="7304204" y="3793136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857683B-B46D-4872-B22F-45DE5927CF39}"/>
              </a:ext>
            </a:extLst>
          </p:cNvPr>
          <p:cNvSpPr/>
          <p:nvPr/>
        </p:nvSpPr>
        <p:spPr>
          <a:xfrm>
            <a:off x="8650650" y="1757446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3079FE-B4CC-4EA5-97BB-5819BEF84C42}"/>
              </a:ext>
            </a:extLst>
          </p:cNvPr>
          <p:cNvSpPr/>
          <p:nvPr/>
        </p:nvSpPr>
        <p:spPr>
          <a:xfrm>
            <a:off x="8650650" y="141402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E3B568-7F7E-45A8-8BD6-C97E0121F4D6}"/>
              </a:ext>
            </a:extLst>
          </p:cNvPr>
          <p:cNvSpPr txBox="1"/>
          <p:nvPr/>
        </p:nvSpPr>
        <p:spPr>
          <a:xfrm>
            <a:off x="9030880" y="1341898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B8956D-B322-4FE0-AC7E-950224B9D89E}"/>
              </a:ext>
            </a:extLst>
          </p:cNvPr>
          <p:cNvSpPr txBox="1"/>
          <p:nvPr/>
        </p:nvSpPr>
        <p:spPr>
          <a:xfrm>
            <a:off x="9030879" y="1700036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Negative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5CCB98-5ADE-4D06-B37D-872B869F2665}"/>
              </a:ext>
            </a:extLst>
          </p:cNvPr>
          <p:cNvSpPr/>
          <p:nvPr/>
        </p:nvSpPr>
        <p:spPr>
          <a:xfrm>
            <a:off x="8512406" y="1285336"/>
            <a:ext cx="1470576" cy="833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F86E19-59C8-4330-8389-4502CF3C37D5}"/>
              </a:ext>
            </a:extLst>
          </p:cNvPr>
          <p:cNvSpPr txBox="1"/>
          <p:nvPr/>
        </p:nvSpPr>
        <p:spPr>
          <a:xfrm>
            <a:off x="5737783" y="5964319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94B3E3-0CB1-47F7-878F-CC5DC703EBB5}"/>
              </a:ext>
            </a:extLst>
          </p:cNvPr>
          <p:cNvSpPr txBox="1"/>
          <p:nvPr/>
        </p:nvSpPr>
        <p:spPr>
          <a:xfrm rot="16200000">
            <a:off x="1946904" y="3314346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2BE0C3-55FE-409C-80FD-BCCCC19772F4}"/>
              </a:ext>
            </a:extLst>
          </p:cNvPr>
          <p:cNvSpPr/>
          <p:nvPr/>
        </p:nvSpPr>
        <p:spPr>
          <a:xfrm>
            <a:off x="4741687" y="3364604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C401218-EA90-48B5-B0A2-F188FF16CF3E}"/>
              </a:ext>
            </a:extLst>
          </p:cNvPr>
          <p:cNvSpPr/>
          <p:nvPr/>
        </p:nvSpPr>
        <p:spPr>
          <a:xfrm>
            <a:off x="6669465" y="3772301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D28420-7249-4F41-A863-7E70381D83B4}"/>
              </a:ext>
            </a:extLst>
          </p:cNvPr>
          <p:cNvCxnSpPr>
            <a:cxnSpLocks/>
          </p:cNvCxnSpPr>
          <p:nvPr/>
        </p:nvCxnSpPr>
        <p:spPr>
          <a:xfrm>
            <a:off x="2460388" y="2073909"/>
            <a:ext cx="6614473" cy="4308049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28E01D2-BEC3-4DB6-9EA0-B77528256643}"/>
              </a:ext>
            </a:extLst>
          </p:cNvPr>
          <p:cNvSpPr/>
          <p:nvPr/>
        </p:nvSpPr>
        <p:spPr>
          <a:xfrm>
            <a:off x="4085754" y="1877287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833002-96D8-42E9-8A72-7D99A2487362}"/>
              </a:ext>
            </a:extLst>
          </p:cNvPr>
          <p:cNvSpPr/>
          <p:nvPr/>
        </p:nvSpPr>
        <p:spPr>
          <a:xfrm>
            <a:off x="3680410" y="175982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5789C3-5BDE-4009-BC2C-B7081486C076}"/>
              </a:ext>
            </a:extLst>
          </p:cNvPr>
          <p:cNvSpPr/>
          <p:nvPr/>
        </p:nvSpPr>
        <p:spPr>
          <a:xfrm>
            <a:off x="8027699" y="4464402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F70A9C-058B-4539-AE94-CE8CAF657D33}"/>
              </a:ext>
            </a:extLst>
          </p:cNvPr>
          <p:cNvSpPr/>
          <p:nvPr/>
        </p:nvSpPr>
        <p:spPr>
          <a:xfrm>
            <a:off x="7946802" y="3577124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6ECEEC7-1380-40F1-9F2C-494818034EDF}"/>
              </a:ext>
            </a:extLst>
          </p:cNvPr>
          <p:cNvSpPr/>
          <p:nvPr/>
        </p:nvSpPr>
        <p:spPr>
          <a:xfrm>
            <a:off x="4608937" y="234730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733FEA33-39D8-4B75-A152-80269F46654D}"/>
              </a:ext>
            </a:extLst>
          </p:cNvPr>
          <p:cNvSpPr/>
          <p:nvPr/>
        </p:nvSpPr>
        <p:spPr>
          <a:xfrm>
            <a:off x="3970652" y="2505583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F950BF7-69EA-4728-A610-524EFCAA8B52}"/>
              </a:ext>
            </a:extLst>
          </p:cNvPr>
          <p:cNvSpPr/>
          <p:nvPr/>
        </p:nvSpPr>
        <p:spPr>
          <a:xfrm>
            <a:off x="7430656" y="4698690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C50E706-DB69-458D-BF46-5AECF3F873DC}"/>
              </a:ext>
            </a:extLst>
          </p:cNvPr>
          <p:cNvSpPr/>
          <p:nvPr/>
        </p:nvSpPr>
        <p:spPr>
          <a:xfrm>
            <a:off x="7672610" y="5101872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73D30B7-01A0-4FD1-AADC-37C1C12B5311}"/>
              </a:ext>
            </a:extLst>
          </p:cNvPr>
          <p:cNvSpPr/>
          <p:nvPr/>
        </p:nvSpPr>
        <p:spPr>
          <a:xfrm>
            <a:off x="7946802" y="4974615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578A101-1E1F-424D-945B-5CC0DCDECFE5}"/>
              </a:ext>
            </a:extLst>
          </p:cNvPr>
          <p:cNvSpPr/>
          <p:nvPr/>
        </p:nvSpPr>
        <p:spPr>
          <a:xfrm>
            <a:off x="4154903" y="1537920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762535C9-05A2-4E43-BFA5-111AA33B9FA9}"/>
              </a:ext>
            </a:extLst>
          </p:cNvPr>
          <p:cNvSpPr/>
          <p:nvPr/>
        </p:nvSpPr>
        <p:spPr>
          <a:xfrm>
            <a:off x="7268847" y="4430031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23AEEC4-9147-47AE-9E04-D2C78ADE4CBD}"/>
              </a:ext>
            </a:extLst>
          </p:cNvPr>
          <p:cNvSpPr/>
          <p:nvPr/>
        </p:nvSpPr>
        <p:spPr>
          <a:xfrm>
            <a:off x="8405557" y="5484095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0F0E51C-AC58-41CA-87B2-98C8D3D10890}"/>
              </a:ext>
            </a:extLst>
          </p:cNvPr>
          <p:cNvSpPr/>
          <p:nvPr/>
        </p:nvSpPr>
        <p:spPr>
          <a:xfrm>
            <a:off x="3183948" y="1371608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459D14-E8F5-4A03-83CA-598350DA8DF4}"/>
              </a:ext>
            </a:extLst>
          </p:cNvPr>
          <p:cNvSpPr/>
          <p:nvPr/>
        </p:nvSpPr>
        <p:spPr>
          <a:xfrm>
            <a:off x="6544602" y="3671159"/>
            <a:ext cx="518474" cy="51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3FD947E-08B4-4529-BA5E-25995A4A4019}"/>
              </a:ext>
            </a:extLst>
          </p:cNvPr>
          <p:cNvSpPr/>
          <p:nvPr/>
        </p:nvSpPr>
        <p:spPr>
          <a:xfrm>
            <a:off x="3833961" y="2417012"/>
            <a:ext cx="518474" cy="51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3AF2824-637B-4795-8198-E426CA9F65A1}"/>
              </a:ext>
            </a:extLst>
          </p:cNvPr>
          <p:cNvSpPr/>
          <p:nvPr/>
        </p:nvSpPr>
        <p:spPr>
          <a:xfrm>
            <a:off x="5085347" y="3193356"/>
            <a:ext cx="518474" cy="51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8EB17B4-2076-450D-8AE6-4C91A5D33671}"/>
              </a:ext>
            </a:extLst>
          </p:cNvPr>
          <p:cNvSpPr/>
          <p:nvPr/>
        </p:nvSpPr>
        <p:spPr>
          <a:xfrm>
            <a:off x="5767633" y="3831634"/>
            <a:ext cx="518474" cy="51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1D02582-1B3A-4F84-9A1A-C9EB4B77714F}"/>
              </a:ext>
            </a:extLst>
          </p:cNvPr>
          <p:cNvSpPr/>
          <p:nvPr/>
        </p:nvSpPr>
        <p:spPr>
          <a:xfrm>
            <a:off x="7132156" y="4325397"/>
            <a:ext cx="518474" cy="51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7FFD2D-FC79-463E-92A8-81E31687DA42}"/>
              </a:ext>
            </a:extLst>
          </p:cNvPr>
          <p:cNvSpPr/>
          <p:nvPr/>
        </p:nvSpPr>
        <p:spPr>
          <a:xfrm>
            <a:off x="7293965" y="4617409"/>
            <a:ext cx="518474" cy="51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CC1955C-4E0F-44F9-8461-53CAB23D0070}"/>
              </a:ext>
            </a:extLst>
          </p:cNvPr>
          <p:cNvSpPr/>
          <p:nvPr/>
        </p:nvSpPr>
        <p:spPr>
          <a:xfrm>
            <a:off x="7528580" y="5003711"/>
            <a:ext cx="518474" cy="51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1E93D12-F46A-4FE1-ABF7-E9A3A39DF37E}"/>
              </a:ext>
            </a:extLst>
          </p:cNvPr>
          <p:cNvSpPr/>
          <p:nvPr/>
        </p:nvSpPr>
        <p:spPr>
          <a:xfrm>
            <a:off x="7812439" y="4852551"/>
            <a:ext cx="518474" cy="51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7C5299-7041-4759-B649-59F14CE093E7}"/>
              </a:ext>
            </a:extLst>
          </p:cNvPr>
          <p:cNvSpPr/>
          <p:nvPr/>
        </p:nvSpPr>
        <p:spPr>
          <a:xfrm>
            <a:off x="8272784" y="5380160"/>
            <a:ext cx="518474" cy="51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967C19-0984-4B7F-93B0-15BE68564F09}"/>
              </a:ext>
            </a:extLst>
          </p:cNvPr>
          <p:cNvSpPr/>
          <p:nvPr/>
        </p:nvSpPr>
        <p:spPr>
          <a:xfrm>
            <a:off x="4173926" y="2948687"/>
            <a:ext cx="518474" cy="51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470FDA7-63D8-4D6F-A909-DAE81959E00D}"/>
              </a:ext>
            </a:extLst>
          </p:cNvPr>
          <p:cNvSpPr/>
          <p:nvPr/>
        </p:nvSpPr>
        <p:spPr>
          <a:xfrm>
            <a:off x="6466770" y="4506622"/>
            <a:ext cx="518474" cy="51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241433-3E1D-49F2-B404-1F1DCF87D75D}"/>
              </a:ext>
            </a:extLst>
          </p:cNvPr>
          <p:cNvSpPr txBox="1"/>
          <p:nvPr/>
        </p:nvSpPr>
        <p:spPr>
          <a:xfrm>
            <a:off x="8493551" y="3610466"/>
            <a:ext cx="3601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“By ensuring I identify more of the positive examples, I also mis-classify more negative examples as positive”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79A73EF2-3ABD-4287-8538-0F337947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TPR/FPR </a:t>
            </a:r>
            <a:r>
              <a:rPr lang="en-GB" dirty="0" err="1"/>
              <a:t>tradeoff</a:t>
            </a:r>
            <a:r>
              <a:rPr lang="en-GB" dirty="0"/>
              <a:t>: in pictures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5A03C75-69E1-41B5-9EEC-227B5186BEA4}"/>
              </a:ext>
            </a:extLst>
          </p:cNvPr>
          <p:cNvCxnSpPr>
            <a:cxnSpLocks/>
          </p:cNvCxnSpPr>
          <p:nvPr/>
        </p:nvCxnSpPr>
        <p:spPr>
          <a:xfrm>
            <a:off x="2846895" y="1498862"/>
            <a:ext cx="6614473" cy="4308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1285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3259EC-4A63-4CF9-82F0-1695462838C8}"/>
              </a:ext>
            </a:extLst>
          </p:cNvPr>
          <p:cNvCxnSpPr>
            <a:cxnSpLocks/>
          </p:cNvCxnSpPr>
          <p:nvPr/>
        </p:nvCxnSpPr>
        <p:spPr>
          <a:xfrm flipV="1">
            <a:off x="2846895" y="1379429"/>
            <a:ext cx="0" cy="442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64778A-67AC-4EE2-AE81-665758C9C108}"/>
              </a:ext>
            </a:extLst>
          </p:cNvPr>
          <p:cNvCxnSpPr>
            <a:cxnSpLocks/>
          </p:cNvCxnSpPr>
          <p:nvPr/>
        </p:nvCxnSpPr>
        <p:spPr>
          <a:xfrm>
            <a:off x="2846895" y="5806911"/>
            <a:ext cx="6614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7449C32-840C-432B-8F97-2A8046D2CEC7}"/>
              </a:ext>
            </a:extLst>
          </p:cNvPr>
          <p:cNvSpPr/>
          <p:nvPr/>
        </p:nvSpPr>
        <p:spPr>
          <a:xfrm>
            <a:off x="4315128" y="3052878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514D15B-4EE6-4A7A-9CE2-ED4DE86D36C3}"/>
              </a:ext>
            </a:extLst>
          </p:cNvPr>
          <p:cNvSpPr/>
          <p:nvPr/>
        </p:nvSpPr>
        <p:spPr>
          <a:xfrm>
            <a:off x="5216165" y="3299388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5A8ED60-873C-4C0E-B105-4437675D6DC4}"/>
              </a:ext>
            </a:extLst>
          </p:cNvPr>
          <p:cNvSpPr/>
          <p:nvPr/>
        </p:nvSpPr>
        <p:spPr>
          <a:xfrm>
            <a:off x="5904324" y="3953751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927CA18-6861-42A1-A845-CCD45C8BD414}"/>
              </a:ext>
            </a:extLst>
          </p:cNvPr>
          <p:cNvSpPr/>
          <p:nvPr/>
        </p:nvSpPr>
        <p:spPr>
          <a:xfrm>
            <a:off x="6605051" y="4621100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63B8DA2-2131-4FE8-ACB8-91227984E791}"/>
              </a:ext>
            </a:extLst>
          </p:cNvPr>
          <p:cNvSpPr/>
          <p:nvPr/>
        </p:nvSpPr>
        <p:spPr>
          <a:xfrm>
            <a:off x="5550819" y="4589284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382236-B78F-4A91-B2BB-4F35DC3129D2}"/>
              </a:ext>
            </a:extLst>
          </p:cNvPr>
          <p:cNvSpPr/>
          <p:nvPr/>
        </p:nvSpPr>
        <p:spPr>
          <a:xfrm>
            <a:off x="5164324" y="2552329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3331FE-E33C-465D-A5E6-403318D1B634}"/>
              </a:ext>
            </a:extLst>
          </p:cNvPr>
          <p:cNvSpPr/>
          <p:nvPr/>
        </p:nvSpPr>
        <p:spPr>
          <a:xfrm>
            <a:off x="5998590" y="240586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EDDC43-E48B-410F-8D47-1668635C20E2}"/>
              </a:ext>
            </a:extLst>
          </p:cNvPr>
          <p:cNvSpPr/>
          <p:nvPr/>
        </p:nvSpPr>
        <p:spPr>
          <a:xfrm>
            <a:off x="6209113" y="3297798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B007E5-DD37-4722-B583-5767F724ACD8}"/>
              </a:ext>
            </a:extLst>
          </p:cNvPr>
          <p:cNvSpPr/>
          <p:nvPr/>
        </p:nvSpPr>
        <p:spPr>
          <a:xfrm>
            <a:off x="7046545" y="3421952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3B1BA6-CEC9-4F96-9EEB-11A96BD7FD13}"/>
              </a:ext>
            </a:extLst>
          </p:cNvPr>
          <p:cNvSpPr/>
          <p:nvPr/>
        </p:nvSpPr>
        <p:spPr>
          <a:xfrm>
            <a:off x="7304204" y="3793136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857683B-B46D-4872-B22F-45DE5927CF39}"/>
              </a:ext>
            </a:extLst>
          </p:cNvPr>
          <p:cNvSpPr/>
          <p:nvPr/>
        </p:nvSpPr>
        <p:spPr>
          <a:xfrm>
            <a:off x="8650650" y="1757446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3079FE-B4CC-4EA5-97BB-5819BEF84C42}"/>
              </a:ext>
            </a:extLst>
          </p:cNvPr>
          <p:cNvSpPr/>
          <p:nvPr/>
        </p:nvSpPr>
        <p:spPr>
          <a:xfrm>
            <a:off x="8650650" y="141402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E3B568-7F7E-45A8-8BD6-C97E0121F4D6}"/>
              </a:ext>
            </a:extLst>
          </p:cNvPr>
          <p:cNvSpPr txBox="1"/>
          <p:nvPr/>
        </p:nvSpPr>
        <p:spPr>
          <a:xfrm>
            <a:off x="9030880" y="1341898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B8956D-B322-4FE0-AC7E-950224B9D89E}"/>
              </a:ext>
            </a:extLst>
          </p:cNvPr>
          <p:cNvSpPr txBox="1"/>
          <p:nvPr/>
        </p:nvSpPr>
        <p:spPr>
          <a:xfrm>
            <a:off x="9030879" y="1700036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Negative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5CCB98-5ADE-4D06-B37D-872B869F2665}"/>
              </a:ext>
            </a:extLst>
          </p:cNvPr>
          <p:cNvSpPr/>
          <p:nvPr/>
        </p:nvSpPr>
        <p:spPr>
          <a:xfrm>
            <a:off x="8512406" y="1285336"/>
            <a:ext cx="1470576" cy="833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F86E19-59C8-4330-8389-4502CF3C37D5}"/>
              </a:ext>
            </a:extLst>
          </p:cNvPr>
          <p:cNvSpPr txBox="1"/>
          <p:nvPr/>
        </p:nvSpPr>
        <p:spPr>
          <a:xfrm>
            <a:off x="5737783" y="5964319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94B3E3-0CB1-47F7-878F-CC5DC703EBB5}"/>
              </a:ext>
            </a:extLst>
          </p:cNvPr>
          <p:cNvSpPr txBox="1"/>
          <p:nvPr/>
        </p:nvSpPr>
        <p:spPr>
          <a:xfrm rot="16200000">
            <a:off x="1946904" y="3314346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2BE0C3-55FE-409C-80FD-BCCCC19772F4}"/>
              </a:ext>
            </a:extLst>
          </p:cNvPr>
          <p:cNvSpPr/>
          <p:nvPr/>
        </p:nvSpPr>
        <p:spPr>
          <a:xfrm>
            <a:off x="4741687" y="3364604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C401218-EA90-48B5-B0A2-F188FF16CF3E}"/>
              </a:ext>
            </a:extLst>
          </p:cNvPr>
          <p:cNvSpPr/>
          <p:nvPr/>
        </p:nvSpPr>
        <p:spPr>
          <a:xfrm>
            <a:off x="6669465" y="3772301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D28420-7249-4F41-A863-7E70381D83B4}"/>
              </a:ext>
            </a:extLst>
          </p:cNvPr>
          <p:cNvCxnSpPr>
            <a:cxnSpLocks/>
          </p:cNvCxnSpPr>
          <p:nvPr/>
        </p:nvCxnSpPr>
        <p:spPr>
          <a:xfrm>
            <a:off x="2846895" y="1498862"/>
            <a:ext cx="6614473" cy="4308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28E01D2-BEC3-4DB6-9EA0-B77528256643}"/>
              </a:ext>
            </a:extLst>
          </p:cNvPr>
          <p:cNvSpPr/>
          <p:nvPr/>
        </p:nvSpPr>
        <p:spPr>
          <a:xfrm>
            <a:off x="4085754" y="1877287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833002-96D8-42E9-8A72-7D99A2487362}"/>
              </a:ext>
            </a:extLst>
          </p:cNvPr>
          <p:cNvSpPr/>
          <p:nvPr/>
        </p:nvSpPr>
        <p:spPr>
          <a:xfrm>
            <a:off x="3680410" y="175982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5789C3-5BDE-4009-BC2C-B7081486C076}"/>
              </a:ext>
            </a:extLst>
          </p:cNvPr>
          <p:cNvSpPr/>
          <p:nvPr/>
        </p:nvSpPr>
        <p:spPr>
          <a:xfrm>
            <a:off x="8027699" y="4464402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F70A9C-058B-4539-AE94-CE8CAF657D33}"/>
              </a:ext>
            </a:extLst>
          </p:cNvPr>
          <p:cNvSpPr/>
          <p:nvPr/>
        </p:nvSpPr>
        <p:spPr>
          <a:xfrm>
            <a:off x="7946802" y="3577124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6ECEEC7-1380-40F1-9F2C-494818034EDF}"/>
              </a:ext>
            </a:extLst>
          </p:cNvPr>
          <p:cNvSpPr/>
          <p:nvPr/>
        </p:nvSpPr>
        <p:spPr>
          <a:xfrm>
            <a:off x="4608937" y="234730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733FEA33-39D8-4B75-A152-80269F46654D}"/>
              </a:ext>
            </a:extLst>
          </p:cNvPr>
          <p:cNvSpPr/>
          <p:nvPr/>
        </p:nvSpPr>
        <p:spPr>
          <a:xfrm>
            <a:off x="3970652" y="2505583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F950BF7-69EA-4728-A610-524EFCAA8B52}"/>
              </a:ext>
            </a:extLst>
          </p:cNvPr>
          <p:cNvSpPr/>
          <p:nvPr/>
        </p:nvSpPr>
        <p:spPr>
          <a:xfrm>
            <a:off x="7430656" y="4698690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C50E706-DB69-458D-BF46-5AECF3F873DC}"/>
              </a:ext>
            </a:extLst>
          </p:cNvPr>
          <p:cNvSpPr/>
          <p:nvPr/>
        </p:nvSpPr>
        <p:spPr>
          <a:xfrm>
            <a:off x="7672610" y="5101872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73D30B7-01A0-4FD1-AADC-37C1C12B5311}"/>
              </a:ext>
            </a:extLst>
          </p:cNvPr>
          <p:cNvSpPr/>
          <p:nvPr/>
        </p:nvSpPr>
        <p:spPr>
          <a:xfrm>
            <a:off x="7946802" y="4974615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578A101-1E1F-424D-945B-5CC0DCDECFE5}"/>
              </a:ext>
            </a:extLst>
          </p:cNvPr>
          <p:cNvSpPr/>
          <p:nvPr/>
        </p:nvSpPr>
        <p:spPr>
          <a:xfrm>
            <a:off x="4154903" y="1537920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762535C9-05A2-4E43-BFA5-111AA33B9FA9}"/>
              </a:ext>
            </a:extLst>
          </p:cNvPr>
          <p:cNvSpPr/>
          <p:nvPr/>
        </p:nvSpPr>
        <p:spPr>
          <a:xfrm>
            <a:off x="7268847" y="4430031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23AEEC4-9147-47AE-9E04-D2C78ADE4CBD}"/>
              </a:ext>
            </a:extLst>
          </p:cNvPr>
          <p:cNvSpPr/>
          <p:nvPr/>
        </p:nvSpPr>
        <p:spPr>
          <a:xfrm>
            <a:off x="8405557" y="5484095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0F0E51C-AC58-41CA-87B2-98C8D3D10890}"/>
              </a:ext>
            </a:extLst>
          </p:cNvPr>
          <p:cNvSpPr/>
          <p:nvPr/>
        </p:nvSpPr>
        <p:spPr>
          <a:xfrm>
            <a:off x="3183948" y="1371608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459D14-E8F5-4A03-83CA-598350DA8DF4}"/>
              </a:ext>
            </a:extLst>
          </p:cNvPr>
          <p:cNvSpPr/>
          <p:nvPr/>
        </p:nvSpPr>
        <p:spPr>
          <a:xfrm>
            <a:off x="6544602" y="3671159"/>
            <a:ext cx="518474" cy="51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1AFCAD-6B7C-4B5C-A343-485A662A8348}"/>
              </a:ext>
            </a:extLst>
          </p:cNvPr>
          <p:cNvSpPr/>
          <p:nvPr/>
        </p:nvSpPr>
        <p:spPr>
          <a:xfrm>
            <a:off x="4612108" y="3246953"/>
            <a:ext cx="518474" cy="51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94C49F4-8694-453D-BA32-03377BC5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TPR/FPR </a:t>
            </a:r>
            <a:r>
              <a:rPr lang="en-GB" dirty="0" err="1"/>
              <a:t>tradeoff</a:t>
            </a:r>
            <a:r>
              <a:rPr lang="en-GB" dirty="0"/>
              <a:t>: in pictures</a:t>
            </a:r>
          </a:p>
        </p:txBody>
      </p:sp>
    </p:spTree>
    <p:extLst>
      <p:ext uri="{BB962C8B-B14F-4D97-AF65-F5344CB8AC3E}">
        <p14:creationId xmlns:p14="http://schemas.microsoft.com/office/powerpoint/2010/main" val="26811822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3259EC-4A63-4CF9-82F0-1695462838C8}"/>
              </a:ext>
            </a:extLst>
          </p:cNvPr>
          <p:cNvCxnSpPr>
            <a:cxnSpLocks/>
          </p:cNvCxnSpPr>
          <p:nvPr/>
        </p:nvCxnSpPr>
        <p:spPr>
          <a:xfrm flipV="1">
            <a:off x="2846895" y="1379429"/>
            <a:ext cx="0" cy="442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64778A-67AC-4EE2-AE81-665758C9C108}"/>
              </a:ext>
            </a:extLst>
          </p:cNvPr>
          <p:cNvCxnSpPr>
            <a:cxnSpLocks/>
          </p:cNvCxnSpPr>
          <p:nvPr/>
        </p:nvCxnSpPr>
        <p:spPr>
          <a:xfrm>
            <a:off x="2846895" y="5806911"/>
            <a:ext cx="6614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7449C32-840C-432B-8F97-2A8046D2CEC7}"/>
              </a:ext>
            </a:extLst>
          </p:cNvPr>
          <p:cNvSpPr/>
          <p:nvPr/>
        </p:nvSpPr>
        <p:spPr>
          <a:xfrm>
            <a:off x="4315128" y="3052878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514D15B-4EE6-4A7A-9CE2-ED4DE86D36C3}"/>
              </a:ext>
            </a:extLst>
          </p:cNvPr>
          <p:cNvSpPr/>
          <p:nvPr/>
        </p:nvSpPr>
        <p:spPr>
          <a:xfrm>
            <a:off x="5216165" y="3299388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5A8ED60-873C-4C0E-B105-4437675D6DC4}"/>
              </a:ext>
            </a:extLst>
          </p:cNvPr>
          <p:cNvSpPr/>
          <p:nvPr/>
        </p:nvSpPr>
        <p:spPr>
          <a:xfrm>
            <a:off x="5904324" y="3953751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927CA18-6861-42A1-A845-CCD45C8BD414}"/>
              </a:ext>
            </a:extLst>
          </p:cNvPr>
          <p:cNvSpPr/>
          <p:nvPr/>
        </p:nvSpPr>
        <p:spPr>
          <a:xfrm>
            <a:off x="6605051" y="4621100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63B8DA2-2131-4FE8-ACB8-91227984E791}"/>
              </a:ext>
            </a:extLst>
          </p:cNvPr>
          <p:cNvSpPr/>
          <p:nvPr/>
        </p:nvSpPr>
        <p:spPr>
          <a:xfrm>
            <a:off x="5550819" y="4589284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382236-B78F-4A91-B2BB-4F35DC3129D2}"/>
              </a:ext>
            </a:extLst>
          </p:cNvPr>
          <p:cNvSpPr/>
          <p:nvPr/>
        </p:nvSpPr>
        <p:spPr>
          <a:xfrm>
            <a:off x="5164324" y="2552329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3331FE-E33C-465D-A5E6-403318D1B634}"/>
              </a:ext>
            </a:extLst>
          </p:cNvPr>
          <p:cNvSpPr/>
          <p:nvPr/>
        </p:nvSpPr>
        <p:spPr>
          <a:xfrm>
            <a:off x="5998590" y="240586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EDDC43-E48B-410F-8D47-1668635C20E2}"/>
              </a:ext>
            </a:extLst>
          </p:cNvPr>
          <p:cNvSpPr/>
          <p:nvPr/>
        </p:nvSpPr>
        <p:spPr>
          <a:xfrm>
            <a:off x="6209113" y="3297798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B007E5-DD37-4722-B583-5767F724ACD8}"/>
              </a:ext>
            </a:extLst>
          </p:cNvPr>
          <p:cNvSpPr/>
          <p:nvPr/>
        </p:nvSpPr>
        <p:spPr>
          <a:xfrm>
            <a:off x="7046545" y="3421952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3B1BA6-CEC9-4F96-9EEB-11A96BD7FD13}"/>
              </a:ext>
            </a:extLst>
          </p:cNvPr>
          <p:cNvSpPr/>
          <p:nvPr/>
        </p:nvSpPr>
        <p:spPr>
          <a:xfrm>
            <a:off x="7304204" y="3793136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857683B-B46D-4872-B22F-45DE5927CF39}"/>
              </a:ext>
            </a:extLst>
          </p:cNvPr>
          <p:cNvSpPr/>
          <p:nvPr/>
        </p:nvSpPr>
        <p:spPr>
          <a:xfrm>
            <a:off x="8650650" y="1757446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3079FE-B4CC-4EA5-97BB-5819BEF84C42}"/>
              </a:ext>
            </a:extLst>
          </p:cNvPr>
          <p:cNvSpPr/>
          <p:nvPr/>
        </p:nvSpPr>
        <p:spPr>
          <a:xfrm>
            <a:off x="8650650" y="141402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E3B568-7F7E-45A8-8BD6-C97E0121F4D6}"/>
              </a:ext>
            </a:extLst>
          </p:cNvPr>
          <p:cNvSpPr txBox="1"/>
          <p:nvPr/>
        </p:nvSpPr>
        <p:spPr>
          <a:xfrm>
            <a:off x="9030880" y="1341898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B8956D-B322-4FE0-AC7E-950224B9D89E}"/>
              </a:ext>
            </a:extLst>
          </p:cNvPr>
          <p:cNvSpPr txBox="1"/>
          <p:nvPr/>
        </p:nvSpPr>
        <p:spPr>
          <a:xfrm>
            <a:off x="9030879" y="1700036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Negative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5CCB98-5ADE-4D06-B37D-872B869F2665}"/>
              </a:ext>
            </a:extLst>
          </p:cNvPr>
          <p:cNvSpPr/>
          <p:nvPr/>
        </p:nvSpPr>
        <p:spPr>
          <a:xfrm>
            <a:off x="8512406" y="1285336"/>
            <a:ext cx="1470576" cy="833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F86E19-59C8-4330-8389-4502CF3C37D5}"/>
              </a:ext>
            </a:extLst>
          </p:cNvPr>
          <p:cNvSpPr txBox="1"/>
          <p:nvPr/>
        </p:nvSpPr>
        <p:spPr>
          <a:xfrm>
            <a:off x="5737783" y="5964319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94B3E3-0CB1-47F7-878F-CC5DC703EBB5}"/>
              </a:ext>
            </a:extLst>
          </p:cNvPr>
          <p:cNvSpPr txBox="1"/>
          <p:nvPr/>
        </p:nvSpPr>
        <p:spPr>
          <a:xfrm rot="16200000">
            <a:off x="1946904" y="3314346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2BE0C3-55FE-409C-80FD-BCCCC19772F4}"/>
              </a:ext>
            </a:extLst>
          </p:cNvPr>
          <p:cNvSpPr/>
          <p:nvPr/>
        </p:nvSpPr>
        <p:spPr>
          <a:xfrm>
            <a:off x="4741687" y="3364604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C401218-EA90-48B5-B0A2-F188FF16CF3E}"/>
              </a:ext>
            </a:extLst>
          </p:cNvPr>
          <p:cNvSpPr/>
          <p:nvPr/>
        </p:nvSpPr>
        <p:spPr>
          <a:xfrm>
            <a:off x="6669465" y="3772301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D28420-7249-4F41-A863-7E70381D83B4}"/>
              </a:ext>
            </a:extLst>
          </p:cNvPr>
          <p:cNvCxnSpPr>
            <a:cxnSpLocks/>
          </p:cNvCxnSpPr>
          <p:nvPr/>
        </p:nvCxnSpPr>
        <p:spPr>
          <a:xfrm>
            <a:off x="2950592" y="1234906"/>
            <a:ext cx="6614473" cy="43080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28E01D2-BEC3-4DB6-9EA0-B77528256643}"/>
              </a:ext>
            </a:extLst>
          </p:cNvPr>
          <p:cNvSpPr/>
          <p:nvPr/>
        </p:nvSpPr>
        <p:spPr>
          <a:xfrm>
            <a:off x="4085754" y="1877287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833002-96D8-42E9-8A72-7D99A2487362}"/>
              </a:ext>
            </a:extLst>
          </p:cNvPr>
          <p:cNvSpPr/>
          <p:nvPr/>
        </p:nvSpPr>
        <p:spPr>
          <a:xfrm>
            <a:off x="3680410" y="175982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5789C3-5BDE-4009-BC2C-B7081486C076}"/>
              </a:ext>
            </a:extLst>
          </p:cNvPr>
          <p:cNvSpPr/>
          <p:nvPr/>
        </p:nvSpPr>
        <p:spPr>
          <a:xfrm>
            <a:off x="8027699" y="4464402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F70A9C-058B-4539-AE94-CE8CAF657D33}"/>
              </a:ext>
            </a:extLst>
          </p:cNvPr>
          <p:cNvSpPr/>
          <p:nvPr/>
        </p:nvSpPr>
        <p:spPr>
          <a:xfrm>
            <a:off x="7946802" y="3577124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6ECEEC7-1380-40F1-9F2C-494818034EDF}"/>
              </a:ext>
            </a:extLst>
          </p:cNvPr>
          <p:cNvSpPr/>
          <p:nvPr/>
        </p:nvSpPr>
        <p:spPr>
          <a:xfrm>
            <a:off x="4608937" y="234730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733FEA33-39D8-4B75-A152-80269F46654D}"/>
              </a:ext>
            </a:extLst>
          </p:cNvPr>
          <p:cNvSpPr/>
          <p:nvPr/>
        </p:nvSpPr>
        <p:spPr>
          <a:xfrm>
            <a:off x="3970652" y="2505583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F950BF7-69EA-4728-A610-524EFCAA8B52}"/>
              </a:ext>
            </a:extLst>
          </p:cNvPr>
          <p:cNvSpPr/>
          <p:nvPr/>
        </p:nvSpPr>
        <p:spPr>
          <a:xfrm>
            <a:off x="7430656" y="4698690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C50E706-DB69-458D-BF46-5AECF3F873DC}"/>
              </a:ext>
            </a:extLst>
          </p:cNvPr>
          <p:cNvSpPr/>
          <p:nvPr/>
        </p:nvSpPr>
        <p:spPr>
          <a:xfrm>
            <a:off x="7672610" y="5101872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73D30B7-01A0-4FD1-AADC-37C1C12B5311}"/>
              </a:ext>
            </a:extLst>
          </p:cNvPr>
          <p:cNvSpPr/>
          <p:nvPr/>
        </p:nvSpPr>
        <p:spPr>
          <a:xfrm>
            <a:off x="7946802" y="4974615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578A101-1E1F-424D-945B-5CC0DCDECFE5}"/>
              </a:ext>
            </a:extLst>
          </p:cNvPr>
          <p:cNvSpPr/>
          <p:nvPr/>
        </p:nvSpPr>
        <p:spPr>
          <a:xfrm>
            <a:off x="4154903" y="1537920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762535C9-05A2-4E43-BFA5-111AA33B9FA9}"/>
              </a:ext>
            </a:extLst>
          </p:cNvPr>
          <p:cNvSpPr/>
          <p:nvPr/>
        </p:nvSpPr>
        <p:spPr>
          <a:xfrm>
            <a:off x="7268847" y="4430031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23AEEC4-9147-47AE-9E04-D2C78ADE4CBD}"/>
              </a:ext>
            </a:extLst>
          </p:cNvPr>
          <p:cNvSpPr/>
          <p:nvPr/>
        </p:nvSpPr>
        <p:spPr>
          <a:xfrm>
            <a:off x="8405557" y="5484095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0F0E51C-AC58-41CA-87B2-98C8D3D10890}"/>
              </a:ext>
            </a:extLst>
          </p:cNvPr>
          <p:cNvSpPr/>
          <p:nvPr/>
        </p:nvSpPr>
        <p:spPr>
          <a:xfrm>
            <a:off x="3183948" y="1371608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1AFCAD-6B7C-4B5C-A343-485A662A8348}"/>
              </a:ext>
            </a:extLst>
          </p:cNvPr>
          <p:cNvSpPr/>
          <p:nvPr/>
        </p:nvSpPr>
        <p:spPr>
          <a:xfrm>
            <a:off x="4612108" y="3246953"/>
            <a:ext cx="518474" cy="51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6EEF08A-4924-4A03-A1E4-15CA3BB3E765}"/>
              </a:ext>
            </a:extLst>
          </p:cNvPr>
          <p:cNvSpPr/>
          <p:nvPr/>
        </p:nvSpPr>
        <p:spPr>
          <a:xfrm>
            <a:off x="4473023" y="2221474"/>
            <a:ext cx="518474" cy="51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F3451E-4B8D-453E-8911-EE652AD69A28}"/>
              </a:ext>
            </a:extLst>
          </p:cNvPr>
          <p:cNvSpPr/>
          <p:nvPr/>
        </p:nvSpPr>
        <p:spPr>
          <a:xfrm>
            <a:off x="3543715" y="1636847"/>
            <a:ext cx="518474" cy="51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AF3DFA4-5AC3-4283-B9D7-95171144D9CE}"/>
              </a:ext>
            </a:extLst>
          </p:cNvPr>
          <p:cNvSpPr/>
          <p:nvPr/>
        </p:nvSpPr>
        <p:spPr>
          <a:xfrm>
            <a:off x="3056257" y="1245669"/>
            <a:ext cx="518474" cy="51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6DE9FD-9F4B-49DE-9620-9B32C0A04420}"/>
              </a:ext>
            </a:extLst>
          </p:cNvPr>
          <p:cNvSpPr txBox="1"/>
          <p:nvPr/>
        </p:nvSpPr>
        <p:spPr>
          <a:xfrm>
            <a:off x="8713499" y="3228122"/>
            <a:ext cx="3601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“By ensuring I mis-classify fewer of the negative examples as positive, I also fail to identify more positive examples”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8A5DF0E6-9D7B-449C-9E81-B7939FE7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TPR/FPR </a:t>
            </a:r>
            <a:r>
              <a:rPr lang="en-GB" dirty="0" err="1"/>
              <a:t>tradeoff</a:t>
            </a:r>
            <a:r>
              <a:rPr lang="en-GB" dirty="0"/>
              <a:t>: in pictures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14371D-93B7-4EDD-A07C-C0D787CFD5A6}"/>
              </a:ext>
            </a:extLst>
          </p:cNvPr>
          <p:cNvCxnSpPr>
            <a:cxnSpLocks/>
          </p:cNvCxnSpPr>
          <p:nvPr/>
        </p:nvCxnSpPr>
        <p:spPr>
          <a:xfrm>
            <a:off x="2846895" y="1498862"/>
            <a:ext cx="6614473" cy="4308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7096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8625-2D8F-4FDA-89AD-676352FB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TPR/FPR </a:t>
            </a:r>
            <a:r>
              <a:rPr lang="en-GB" dirty="0" err="1"/>
              <a:t>tradeoff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C6B5-E205-450F-88CE-06C94DB5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 extra words/pictures don’t help then don’t worry…</a:t>
            </a:r>
          </a:p>
          <a:p>
            <a:r>
              <a:rPr lang="en-GB" dirty="0"/>
              <a:t>…It’s sufficient just to remember the basic </a:t>
            </a:r>
            <a:r>
              <a:rPr lang="en-GB" dirty="0" err="1"/>
              <a:t>tradeoff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For a typical classifier, the TPR and FPR are related:</a:t>
            </a:r>
          </a:p>
          <a:p>
            <a:pPr lvl="1"/>
            <a:r>
              <a:rPr lang="en-GB" dirty="0"/>
              <a:t>You can reduce the threshold to increase the TPR (good)…</a:t>
            </a:r>
          </a:p>
          <a:p>
            <a:pPr lvl="1"/>
            <a:r>
              <a:rPr lang="en-GB" dirty="0"/>
              <a:t>…But you will simultaneously increase the FPR (bad)</a:t>
            </a:r>
          </a:p>
          <a:p>
            <a:r>
              <a:rPr lang="en-GB" dirty="0"/>
              <a:t>And:</a:t>
            </a:r>
          </a:p>
          <a:p>
            <a:pPr lvl="1"/>
            <a:r>
              <a:rPr lang="en-GB" dirty="0"/>
              <a:t>You can increase the threshold to decrease the FPR (good)…</a:t>
            </a:r>
          </a:p>
          <a:p>
            <a:pPr lvl="1"/>
            <a:r>
              <a:rPr lang="en-GB" dirty="0"/>
              <a:t>…But you will simultaneously decrease the TPR (bad)</a:t>
            </a:r>
          </a:p>
        </p:txBody>
      </p:sp>
    </p:spTree>
    <p:extLst>
      <p:ext uri="{BB962C8B-B14F-4D97-AF65-F5344CB8AC3E}">
        <p14:creationId xmlns:p14="http://schemas.microsoft.com/office/powerpoint/2010/main" val="18115673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B335-B79D-4839-B3A6-F9788A57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19C2-6C09-49EC-91BD-EA750F2AE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Optional: Have a look at the “ROC curve algorithm slides”</a:t>
            </a:r>
          </a:p>
        </p:txBody>
      </p:sp>
    </p:spTree>
    <p:extLst>
      <p:ext uri="{BB962C8B-B14F-4D97-AF65-F5344CB8AC3E}">
        <p14:creationId xmlns:p14="http://schemas.microsoft.com/office/powerpoint/2010/main" val="6142780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C2922-7B62-4F53-BBD4-B600540A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E3046-1A77-42F5-9988-8B5D724BB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is the ROC curve you hope for: A “perfect classifier”</a:t>
            </a:r>
          </a:p>
          <a:p>
            <a:r>
              <a:rPr lang="en-GB" dirty="0"/>
              <a:t>As we lower the threshold there comes a stage where we get to:</a:t>
            </a:r>
          </a:p>
          <a:p>
            <a:pPr lvl="1"/>
            <a:r>
              <a:rPr lang="en-GB" dirty="0"/>
              <a:t>TPR=1 while…</a:t>
            </a:r>
          </a:p>
          <a:p>
            <a:pPr lvl="1"/>
            <a:r>
              <a:rPr lang="en-GB" dirty="0"/>
              <a:t>…We still have FPR=0</a:t>
            </a:r>
          </a:p>
          <a:p>
            <a:pPr lvl="1"/>
            <a:r>
              <a:rPr lang="en-GB" dirty="0"/>
              <a:t>The point up in the top left</a:t>
            </a:r>
          </a:p>
          <a:p>
            <a:r>
              <a:rPr lang="en-GB" dirty="0"/>
              <a:t>This means there is a threshold* we could choose that would give perfect results on the testing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834983-B138-48D9-A56E-2EB416774B4F}"/>
              </a:ext>
            </a:extLst>
          </p:cNvPr>
          <p:cNvCxnSpPr/>
          <p:nvPr/>
        </p:nvCxnSpPr>
        <p:spPr>
          <a:xfrm flipV="1">
            <a:off x="1534687" y="17696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EB4B97-DF08-4A95-B3D6-FD290D73BF8E}"/>
              </a:ext>
            </a:extLst>
          </p:cNvPr>
          <p:cNvCxnSpPr>
            <a:cxnSpLocks/>
          </p:cNvCxnSpPr>
          <p:nvPr/>
        </p:nvCxnSpPr>
        <p:spPr>
          <a:xfrm>
            <a:off x="1534687" y="5832582"/>
            <a:ext cx="41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11C71B-EF47-44BD-9769-2AD733E71B71}"/>
              </a:ext>
            </a:extLst>
          </p:cNvPr>
          <p:cNvSpPr txBox="1"/>
          <p:nvPr/>
        </p:nvSpPr>
        <p:spPr>
          <a:xfrm>
            <a:off x="2101044" y="604755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4955-A569-4811-947D-021E0BE32186}"/>
              </a:ext>
            </a:extLst>
          </p:cNvPr>
          <p:cNvSpPr txBox="1"/>
          <p:nvPr/>
        </p:nvSpPr>
        <p:spPr>
          <a:xfrm rot="16200000">
            <a:off x="-566205" y="362647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B4965-3244-4062-BB21-9476C65575DE}"/>
              </a:ext>
            </a:extLst>
          </p:cNvPr>
          <p:cNvCxnSpPr/>
          <p:nvPr/>
        </p:nvCxnSpPr>
        <p:spPr>
          <a:xfrm flipH="1">
            <a:off x="1339379" y="21184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4E5BF1-8399-4EEB-B20A-9E5705262236}"/>
              </a:ext>
            </a:extLst>
          </p:cNvPr>
          <p:cNvCxnSpPr>
            <a:cxnSpLocks/>
          </p:cNvCxnSpPr>
          <p:nvPr/>
        </p:nvCxnSpPr>
        <p:spPr>
          <a:xfrm flipV="1">
            <a:off x="5268680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FE125-FA4D-4B59-95BA-DD1AEE190FFB}"/>
              </a:ext>
            </a:extLst>
          </p:cNvPr>
          <p:cNvSpPr/>
          <p:nvPr/>
        </p:nvSpPr>
        <p:spPr>
          <a:xfrm>
            <a:off x="1016213" y="19337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FA682-B90E-4CDB-A19E-C2A77AD27E95}"/>
              </a:ext>
            </a:extLst>
          </p:cNvPr>
          <p:cNvCxnSpPr/>
          <p:nvPr/>
        </p:nvCxnSpPr>
        <p:spPr>
          <a:xfrm flipH="1">
            <a:off x="1360859" y="58325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FEC85-4B63-4B37-977F-8AE0076F8992}"/>
              </a:ext>
            </a:extLst>
          </p:cNvPr>
          <p:cNvSpPr/>
          <p:nvPr/>
        </p:nvSpPr>
        <p:spPr>
          <a:xfrm>
            <a:off x="1037693" y="5647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09CD7-3179-4927-B8CA-A34C135DFB8C}"/>
              </a:ext>
            </a:extLst>
          </p:cNvPr>
          <p:cNvCxnSpPr>
            <a:cxnSpLocks/>
          </p:cNvCxnSpPr>
          <p:nvPr/>
        </p:nvCxnSpPr>
        <p:spPr>
          <a:xfrm flipV="1">
            <a:off x="1534687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9C0E4EB7-B90C-41BB-95E5-82D728947FE6}"/>
              </a:ext>
            </a:extLst>
          </p:cNvPr>
          <p:cNvSpPr/>
          <p:nvPr/>
        </p:nvSpPr>
        <p:spPr>
          <a:xfrm>
            <a:off x="1383844" y="56856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F015697-B6DA-4064-8263-A69C901C56CE}"/>
              </a:ext>
            </a:extLst>
          </p:cNvPr>
          <p:cNvSpPr/>
          <p:nvPr/>
        </p:nvSpPr>
        <p:spPr>
          <a:xfrm>
            <a:off x="5127997" y="19742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56842-A145-450B-81F2-312CCE869964}"/>
              </a:ext>
            </a:extLst>
          </p:cNvPr>
          <p:cNvSpPr/>
          <p:nvPr/>
        </p:nvSpPr>
        <p:spPr>
          <a:xfrm>
            <a:off x="2297060" y="48110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BBF07-110D-4751-A3C5-79EF5AEBAB01}"/>
              </a:ext>
            </a:extLst>
          </p:cNvPr>
          <p:cNvCxnSpPr>
            <a:cxnSpLocks/>
          </p:cNvCxnSpPr>
          <p:nvPr/>
        </p:nvCxnSpPr>
        <p:spPr>
          <a:xfrm flipH="1">
            <a:off x="1685527" y="5128566"/>
            <a:ext cx="660702" cy="5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4F416-C0AD-4432-9458-F999CA88404F}"/>
              </a:ext>
            </a:extLst>
          </p:cNvPr>
          <p:cNvSpPr/>
          <p:nvPr/>
        </p:nvSpPr>
        <p:spPr>
          <a:xfrm>
            <a:off x="3642361" y="3081157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76908-8F3B-4EAF-BFFE-B072C6656EC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621969" y="2298851"/>
            <a:ext cx="506028" cy="78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1D914F-2679-4359-AA29-0440ADD32423}"/>
              </a:ext>
            </a:extLst>
          </p:cNvPr>
          <p:cNvCxnSpPr>
            <a:cxnSpLocks/>
          </p:cNvCxnSpPr>
          <p:nvPr/>
        </p:nvCxnSpPr>
        <p:spPr>
          <a:xfrm>
            <a:off x="1534687" y="2117687"/>
            <a:ext cx="10157" cy="371814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9E1C0B-C931-4897-82B5-E3D2B207B68B}"/>
              </a:ext>
            </a:extLst>
          </p:cNvPr>
          <p:cNvCxnSpPr>
            <a:cxnSpLocks/>
          </p:cNvCxnSpPr>
          <p:nvPr/>
        </p:nvCxnSpPr>
        <p:spPr>
          <a:xfrm>
            <a:off x="1534687" y="2117687"/>
            <a:ext cx="372887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19F57D-3853-4E02-A968-28B787C40AC3}"/>
              </a:ext>
            </a:extLst>
          </p:cNvPr>
          <p:cNvSpPr/>
          <p:nvPr/>
        </p:nvSpPr>
        <p:spPr>
          <a:xfrm>
            <a:off x="5117834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73019F-99A4-434B-978D-B539C0F75412}"/>
              </a:ext>
            </a:extLst>
          </p:cNvPr>
          <p:cNvSpPr/>
          <p:nvPr/>
        </p:nvSpPr>
        <p:spPr>
          <a:xfrm>
            <a:off x="1383841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97B0D-C899-4ABA-83DD-7BF9A78FE8D3}"/>
              </a:ext>
            </a:extLst>
          </p:cNvPr>
          <p:cNvSpPr/>
          <p:nvPr/>
        </p:nvSpPr>
        <p:spPr>
          <a:xfrm>
            <a:off x="7223309" y="6462161"/>
            <a:ext cx="4938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* (Note the ROC curve doesn’t show you what it is)</a:t>
            </a:r>
          </a:p>
        </p:txBody>
      </p:sp>
    </p:spTree>
    <p:extLst>
      <p:ext uri="{BB962C8B-B14F-4D97-AF65-F5344CB8AC3E}">
        <p14:creationId xmlns:p14="http://schemas.microsoft.com/office/powerpoint/2010/main" val="7603217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C2922-7B62-4F53-BBD4-B600540A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E3046-1A77-42F5-9988-8B5D724BB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A “bad classifier” with no predictive value (that gives essentially random predictions) will meander diagonally between the points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834983-B138-48D9-A56E-2EB416774B4F}"/>
              </a:ext>
            </a:extLst>
          </p:cNvPr>
          <p:cNvCxnSpPr/>
          <p:nvPr/>
        </p:nvCxnSpPr>
        <p:spPr>
          <a:xfrm flipV="1">
            <a:off x="1534687" y="17696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EB4B97-DF08-4A95-B3D6-FD290D73BF8E}"/>
              </a:ext>
            </a:extLst>
          </p:cNvPr>
          <p:cNvCxnSpPr>
            <a:cxnSpLocks/>
          </p:cNvCxnSpPr>
          <p:nvPr/>
        </p:nvCxnSpPr>
        <p:spPr>
          <a:xfrm>
            <a:off x="1534687" y="5832582"/>
            <a:ext cx="41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11C71B-EF47-44BD-9769-2AD733E71B71}"/>
              </a:ext>
            </a:extLst>
          </p:cNvPr>
          <p:cNvSpPr txBox="1"/>
          <p:nvPr/>
        </p:nvSpPr>
        <p:spPr>
          <a:xfrm>
            <a:off x="2101044" y="604755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4955-A569-4811-947D-021E0BE32186}"/>
              </a:ext>
            </a:extLst>
          </p:cNvPr>
          <p:cNvSpPr txBox="1"/>
          <p:nvPr/>
        </p:nvSpPr>
        <p:spPr>
          <a:xfrm rot="16200000">
            <a:off x="-566205" y="362647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B4965-3244-4062-BB21-9476C65575DE}"/>
              </a:ext>
            </a:extLst>
          </p:cNvPr>
          <p:cNvCxnSpPr/>
          <p:nvPr/>
        </p:nvCxnSpPr>
        <p:spPr>
          <a:xfrm flipH="1">
            <a:off x="1339379" y="21184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4E5BF1-8399-4EEB-B20A-9E5705262236}"/>
              </a:ext>
            </a:extLst>
          </p:cNvPr>
          <p:cNvCxnSpPr>
            <a:cxnSpLocks/>
          </p:cNvCxnSpPr>
          <p:nvPr/>
        </p:nvCxnSpPr>
        <p:spPr>
          <a:xfrm flipV="1">
            <a:off x="5268680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FE125-FA4D-4B59-95BA-DD1AEE190FFB}"/>
              </a:ext>
            </a:extLst>
          </p:cNvPr>
          <p:cNvSpPr/>
          <p:nvPr/>
        </p:nvSpPr>
        <p:spPr>
          <a:xfrm>
            <a:off x="1016213" y="19337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FA682-B90E-4CDB-A19E-C2A77AD27E95}"/>
              </a:ext>
            </a:extLst>
          </p:cNvPr>
          <p:cNvCxnSpPr/>
          <p:nvPr/>
        </p:nvCxnSpPr>
        <p:spPr>
          <a:xfrm flipH="1">
            <a:off x="1360859" y="58325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FEC85-4B63-4B37-977F-8AE0076F8992}"/>
              </a:ext>
            </a:extLst>
          </p:cNvPr>
          <p:cNvSpPr/>
          <p:nvPr/>
        </p:nvSpPr>
        <p:spPr>
          <a:xfrm>
            <a:off x="1037693" y="5647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09CD7-3179-4927-B8CA-A34C135DFB8C}"/>
              </a:ext>
            </a:extLst>
          </p:cNvPr>
          <p:cNvCxnSpPr>
            <a:cxnSpLocks/>
          </p:cNvCxnSpPr>
          <p:nvPr/>
        </p:nvCxnSpPr>
        <p:spPr>
          <a:xfrm flipV="1">
            <a:off x="1534687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9C0E4EB7-B90C-41BB-95E5-82D728947FE6}"/>
              </a:ext>
            </a:extLst>
          </p:cNvPr>
          <p:cNvSpPr/>
          <p:nvPr/>
        </p:nvSpPr>
        <p:spPr>
          <a:xfrm>
            <a:off x="1383844" y="56856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F015697-B6DA-4064-8263-A69C901C56CE}"/>
              </a:ext>
            </a:extLst>
          </p:cNvPr>
          <p:cNvSpPr/>
          <p:nvPr/>
        </p:nvSpPr>
        <p:spPr>
          <a:xfrm>
            <a:off x="5127997" y="19742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56842-A145-450B-81F2-312CCE869964}"/>
              </a:ext>
            </a:extLst>
          </p:cNvPr>
          <p:cNvSpPr/>
          <p:nvPr/>
        </p:nvSpPr>
        <p:spPr>
          <a:xfrm>
            <a:off x="2946025" y="500785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BBF07-110D-4751-A3C5-79EF5AEBAB0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685527" y="5331020"/>
            <a:ext cx="1260498" cy="36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4F416-C0AD-4432-9458-F999CA88404F}"/>
              </a:ext>
            </a:extLst>
          </p:cNvPr>
          <p:cNvSpPr/>
          <p:nvPr/>
        </p:nvSpPr>
        <p:spPr>
          <a:xfrm>
            <a:off x="2342149" y="2650539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76908-8F3B-4EAF-BFFE-B072C6656EC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321757" y="2230812"/>
            <a:ext cx="1767659" cy="4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1D914F-2679-4359-AA29-0440ADD32423}"/>
              </a:ext>
            </a:extLst>
          </p:cNvPr>
          <p:cNvCxnSpPr>
            <a:cxnSpLocks/>
          </p:cNvCxnSpPr>
          <p:nvPr/>
        </p:nvCxnSpPr>
        <p:spPr>
          <a:xfrm>
            <a:off x="1534687" y="2117687"/>
            <a:ext cx="10157" cy="371814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9E1C0B-C931-4897-82B5-E3D2B207B68B}"/>
              </a:ext>
            </a:extLst>
          </p:cNvPr>
          <p:cNvCxnSpPr>
            <a:cxnSpLocks/>
          </p:cNvCxnSpPr>
          <p:nvPr/>
        </p:nvCxnSpPr>
        <p:spPr>
          <a:xfrm>
            <a:off x="1534687" y="2117687"/>
            <a:ext cx="372887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19F57D-3853-4E02-A968-28B787C40AC3}"/>
              </a:ext>
            </a:extLst>
          </p:cNvPr>
          <p:cNvSpPr/>
          <p:nvPr/>
        </p:nvSpPr>
        <p:spPr>
          <a:xfrm>
            <a:off x="5117834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73019F-99A4-434B-978D-B539C0F75412}"/>
              </a:ext>
            </a:extLst>
          </p:cNvPr>
          <p:cNvSpPr/>
          <p:nvPr/>
        </p:nvSpPr>
        <p:spPr>
          <a:xfrm>
            <a:off x="1383841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C641F4-9662-4AA4-B6D3-76DAA0404A8B}"/>
              </a:ext>
            </a:extLst>
          </p:cNvPr>
          <p:cNvCxnSpPr/>
          <p:nvPr/>
        </p:nvCxnSpPr>
        <p:spPr>
          <a:xfrm>
            <a:off x="1542655" y="546251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885121-F81F-4735-AC75-D91C98A38F28}"/>
              </a:ext>
            </a:extLst>
          </p:cNvPr>
          <p:cNvCxnSpPr>
            <a:cxnSpLocks/>
          </p:cNvCxnSpPr>
          <p:nvPr/>
        </p:nvCxnSpPr>
        <p:spPr>
          <a:xfrm>
            <a:off x="1542655" y="5457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83C856-4182-4387-A8B0-6C30DFBEAF90}"/>
              </a:ext>
            </a:extLst>
          </p:cNvPr>
          <p:cNvCxnSpPr>
            <a:cxnSpLocks/>
          </p:cNvCxnSpPr>
          <p:nvPr/>
        </p:nvCxnSpPr>
        <p:spPr>
          <a:xfrm>
            <a:off x="1910738" y="5457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D5D50F-093D-4B68-8729-8C838E687EB3}"/>
              </a:ext>
            </a:extLst>
          </p:cNvPr>
          <p:cNvCxnSpPr/>
          <p:nvPr/>
        </p:nvCxnSpPr>
        <p:spPr>
          <a:xfrm>
            <a:off x="2290965" y="5086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0C26D7-09C7-457B-8BF8-C84FAA0EE2E9}"/>
              </a:ext>
            </a:extLst>
          </p:cNvPr>
          <p:cNvCxnSpPr/>
          <p:nvPr/>
        </p:nvCxnSpPr>
        <p:spPr>
          <a:xfrm>
            <a:off x="2661765" y="4715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910CDD-A04E-4845-A259-C393FDEA0F19}"/>
              </a:ext>
            </a:extLst>
          </p:cNvPr>
          <p:cNvCxnSpPr>
            <a:cxnSpLocks/>
          </p:cNvCxnSpPr>
          <p:nvPr/>
        </p:nvCxnSpPr>
        <p:spPr>
          <a:xfrm>
            <a:off x="2290965" y="50865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7B58DE-2C2F-4AF5-9F21-7A6778FCE1EA}"/>
              </a:ext>
            </a:extLst>
          </p:cNvPr>
          <p:cNvCxnSpPr>
            <a:cxnSpLocks/>
          </p:cNvCxnSpPr>
          <p:nvPr/>
        </p:nvCxnSpPr>
        <p:spPr>
          <a:xfrm>
            <a:off x="2661765" y="4715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07B7B2-8FBE-4D7A-85A5-A583CC2A1162}"/>
              </a:ext>
            </a:extLst>
          </p:cNvPr>
          <p:cNvCxnSpPr>
            <a:cxnSpLocks/>
          </p:cNvCxnSpPr>
          <p:nvPr/>
        </p:nvCxnSpPr>
        <p:spPr>
          <a:xfrm>
            <a:off x="3032565" y="4715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40FA1F-576B-420D-A295-CB3BCE71F35B}"/>
              </a:ext>
            </a:extLst>
          </p:cNvPr>
          <p:cNvCxnSpPr/>
          <p:nvPr/>
        </p:nvCxnSpPr>
        <p:spPr>
          <a:xfrm>
            <a:off x="3403365" y="4344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7AD047-1184-4E84-A7E0-9861D18F7883}"/>
              </a:ext>
            </a:extLst>
          </p:cNvPr>
          <p:cNvCxnSpPr>
            <a:cxnSpLocks/>
          </p:cNvCxnSpPr>
          <p:nvPr/>
        </p:nvCxnSpPr>
        <p:spPr>
          <a:xfrm>
            <a:off x="3403365" y="433942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21F39A-9C05-4552-A78B-EEFA377D930C}"/>
              </a:ext>
            </a:extLst>
          </p:cNvPr>
          <p:cNvCxnSpPr/>
          <p:nvPr/>
        </p:nvCxnSpPr>
        <p:spPr>
          <a:xfrm>
            <a:off x="3774165" y="39686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A71D3A-6628-490A-9152-CCCA7A383C75}"/>
              </a:ext>
            </a:extLst>
          </p:cNvPr>
          <p:cNvCxnSpPr>
            <a:cxnSpLocks/>
          </p:cNvCxnSpPr>
          <p:nvPr/>
        </p:nvCxnSpPr>
        <p:spPr>
          <a:xfrm>
            <a:off x="3771059" y="396862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D8806C-601D-4CFE-92CF-C119391D474B}"/>
              </a:ext>
            </a:extLst>
          </p:cNvPr>
          <p:cNvCxnSpPr>
            <a:cxnSpLocks/>
          </p:cNvCxnSpPr>
          <p:nvPr/>
        </p:nvCxnSpPr>
        <p:spPr>
          <a:xfrm>
            <a:off x="4141859" y="396862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8F3EB7-5E0C-41A1-9BBD-CCB81CFA0F7F}"/>
              </a:ext>
            </a:extLst>
          </p:cNvPr>
          <p:cNvCxnSpPr/>
          <p:nvPr/>
        </p:nvCxnSpPr>
        <p:spPr>
          <a:xfrm>
            <a:off x="4512659" y="35978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7B8F19-F5BC-4BC1-8FFC-C9636A0D7469}"/>
              </a:ext>
            </a:extLst>
          </p:cNvPr>
          <p:cNvCxnSpPr/>
          <p:nvPr/>
        </p:nvCxnSpPr>
        <p:spPr>
          <a:xfrm>
            <a:off x="4512659" y="32270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6BA5826-5B3D-4A0B-BC04-89DA78BC856B}"/>
              </a:ext>
            </a:extLst>
          </p:cNvPr>
          <p:cNvCxnSpPr/>
          <p:nvPr/>
        </p:nvCxnSpPr>
        <p:spPr>
          <a:xfrm>
            <a:off x="4512659" y="28562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CF43C0-22E2-4BE2-87B1-A085A4707179}"/>
              </a:ext>
            </a:extLst>
          </p:cNvPr>
          <p:cNvCxnSpPr>
            <a:cxnSpLocks/>
          </p:cNvCxnSpPr>
          <p:nvPr/>
        </p:nvCxnSpPr>
        <p:spPr>
          <a:xfrm>
            <a:off x="4507873" y="28592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004691-9A90-48CC-B26B-23499C9A5B36}"/>
              </a:ext>
            </a:extLst>
          </p:cNvPr>
          <p:cNvCxnSpPr/>
          <p:nvPr/>
        </p:nvCxnSpPr>
        <p:spPr>
          <a:xfrm>
            <a:off x="4878673" y="2488487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32A32A-2BDE-468C-B7C6-F06A16526FD3}"/>
              </a:ext>
            </a:extLst>
          </p:cNvPr>
          <p:cNvCxnSpPr>
            <a:cxnSpLocks/>
          </p:cNvCxnSpPr>
          <p:nvPr/>
        </p:nvCxnSpPr>
        <p:spPr>
          <a:xfrm>
            <a:off x="4875567" y="24884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44D961-3903-40DD-B78C-186301B6E6B9}"/>
              </a:ext>
            </a:extLst>
          </p:cNvPr>
          <p:cNvCxnSpPr/>
          <p:nvPr/>
        </p:nvCxnSpPr>
        <p:spPr>
          <a:xfrm>
            <a:off x="5263560" y="2117687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48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matrices: reminder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26466290"/>
              </p:ext>
            </p:extLst>
          </p:nvPr>
        </p:nvGraphicFramePr>
        <p:xfrm>
          <a:off x="406185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277521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1758628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594614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504641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251181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Benign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251181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Malignant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435054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Benign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631566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Malignant</a:t>
            </a:r>
          </a:p>
        </p:txBody>
      </p:sp>
    </p:spTree>
    <p:extLst>
      <p:ext uri="{BB962C8B-B14F-4D97-AF65-F5344CB8AC3E}">
        <p14:creationId xmlns:p14="http://schemas.microsoft.com/office/powerpoint/2010/main" val="14866684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C2922-7B62-4F53-BBD4-B600540A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E3046-1A77-42F5-9988-8B5D724BB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A “bad classifier” with no predictive value (that gives essentially random predictions) will meander diagonally between the points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834983-B138-48D9-A56E-2EB416774B4F}"/>
              </a:ext>
            </a:extLst>
          </p:cNvPr>
          <p:cNvCxnSpPr/>
          <p:nvPr/>
        </p:nvCxnSpPr>
        <p:spPr>
          <a:xfrm flipV="1">
            <a:off x="1534687" y="17696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EB4B97-DF08-4A95-B3D6-FD290D73BF8E}"/>
              </a:ext>
            </a:extLst>
          </p:cNvPr>
          <p:cNvCxnSpPr>
            <a:cxnSpLocks/>
          </p:cNvCxnSpPr>
          <p:nvPr/>
        </p:nvCxnSpPr>
        <p:spPr>
          <a:xfrm>
            <a:off x="1534687" y="5832582"/>
            <a:ext cx="41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11C71B-EF47-44BD-9769-2AD733E71B71}"/>
              </a:ext>
            </a:extLst>
          </p:cNvPr>
          <p:cNvSpPr txBox="1"/>
          <p:nvPr/>
        </p:nvSpPr>
        <p:spPr>
          <a:xfrm>
            <a:off x="2101044" y="604755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4955-A569-4811-947D-021E0BE32186}"/>
              </a:ext>
            </a:extLst>
          </p:cNvPr>
          <p:cNvSpPr txBox="1"/>
          <p:nvPr/>
        </p:nvSpPr>
        <p:spPr>
          <a:xfrm rot="16200000">
            <a:off x="-566205" y="362647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B4965-3244-4062-BB21-9476C65575DE}"/>
              </a:ext>
            </a:extLst>
          </p:cNvPr>
          <p:cNvCxnSpPr/>
          <p:nvPr/>
        </p:nvCxnSpPr>
        <p:spPr>
          <a:xfrm flipH="1">
            <a:off x="1339379" y="21184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4E5BF1-8399-4EEB-B20A-9E5705262236}"/>
              </a:ext>
            </a:extLst>
          </p:cNvPr>
          <p:cNvCxnSpPr>
            <a:cxnSpLocks/>
          </p:cNvCxnSpPr>
          <p:nvPr/>
        </p:nvCxnSpPr>
        <p:spPr>
          <a:xfrm flipV="1">
            <a:off x="5268680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FE125-FA4D-4B59-95BA-DD1AEE190FFB}"/>
              </a:ext>
            </a:extLst>
          </p:cNvPr>
          <p:cNvSpPr/>
          <p:nvPr/>
        </p:nvSpPr>
        <p:spPr>
          <a:xfrm>
            <a:off x="1016213" y="19337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FA682-B90E-4CDB-A19E-C2A77AD27E95}"/>
              </a:ext>
            </a:extLst>
          </p:cNvPr>
          <p:cNvCxnSpPr/>
          <p:nvPr/>
        </p:nvCxnSpPr>
        <p:spPr>
          <a:xfrm flipH="1">
            <a:off x="1360859" y="58325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FEC85-4B63-4B37-977F-8AE0076F8992}"/>
              </a:ext>
            </a:extLst>
          </p:cNvPr>
          <p:cNvSpPr/>
          <p:nvPr/>
        </p:nvSpPr>
        <p:spPr>
          <a:xfrm>
            <a:off x="1037693" y="5647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09CD7-3179-4927-B8CA-A34C135DFB8C}"/>
              </a:ext>
            </a:extLst>
          </p:cNvPr>
          <p:cNvCxnSpPr>
            <a:cxnSpLocks/>
          </p:cNvCxnSpPr>
          <p:nvPr/>
        </p:nvCxnSpPr>
        <p:spPr>
          <a:xfrm flipV="1">
            <a:off x="1534687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9C0E4EB7-B90C-41BB-95E5-82D728947FE6}"/>
              </a:ext>
            </a:extLst>
          </p:cNvPr>
          <p:cNvSpPr/>
          <p:nvPr/>
        </p:nvSpPr>
        <p:spPr>
          <a:xfrm>
            <a:off x="1383844" y="56856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F015697-B6DA-4064-8263-A69C901C56CE}"/>
              </a:ext>
            </a:extLst>
          </p:cNvPr>
          <p:cNvSpPr/>
          <p:nvPr/>
        </p:nvSpPr>
        <p:spPr>
          <a:xfrm>
            <a:off x="5127997" y="19742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56842-A145-450B-81F2-312CCE869964}"/>
              </a:ext>
            </a:extLst>
          </p:cNvPr>
          <p:cNvSpPr/>
          <p:nvPr/>
        </p:nvSpPr>
        <p:spPr>
          <a:xfrm>
            <a:off x="2946025" y="500785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BBF07-110D-4751-A3C5-79EF5AEBAB0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685527" y="5331020"/>
            <a:ext cx="1260498" cy="36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4F416-C0AD-4432-9458-F999CA88404F}"/>
              </a:ext>
            </a:extLst>
          </p:cNvPr>
          <p:cNvSpPr/>
          <p:nvPr/>
        </p:nvSpPr>
        <p:spPr>
          <a:xfrm>
            <a:off x="2342149" y="2650539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76908-8F3B-4EAF-BFFE-B072C6656EC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321757" y="2230812"/>
            <a:ext cx="1767659" cy="4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1D914F-2679-4359-AA29-0440ADD32423}"/>
              </a:ext>
            </a:extLst>
          </p:cNvPr>
          <p:cNvCxnSpPr>
            <a:cxnSpLocks/>
          </p:cNvCxnSpPr>
          <p:nvPr/>
        </p:nvCxnSpPr>
        <p:spPr>
          <a:xfrm>
            <a:off x="1534687" y="2117687"/>
            <a:ext cx="10157" cy="371814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9E1C0B-C931-4897-82B5-E3D2B207B68B}"/>
              </a:ext>
            </a:extLst>
          </p:cNvPr>
          <p:cNvCxnSpPr>
            <a:cxnSpLocks/>
          </p:cNvCxnSpPr>
          <p:nvPr/>
        </p:nvCxnSpPr>
        <p:spPr>
          <a:xfrm>
            <a:off x="1534687" y="2117687"/>
            <a:ext cx="372887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19F57D-3853-4E02-A968-28B787C40AC3}"/>
              </a:ext>
            </a:extLst>
          </p:cNvPr>
          <p:cNvSpPr/>
          <p:nvPr/>
        </p:nvSpPr>
        <p:spPr>
          <a:xfrm>
            <a:off x="5117834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73019F-99A4-434B-978D-B539C0F75412}"/>
              </a:ext>
            </a:extLst>
          </p:cNvPr>
          <p:cNvSpPr/>
          <p:nvPr/>
        </p:nvSpPr>
        <p:spPr>
          <a:xfrm>
            <a:off x="1383841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C641F4-9662-4AA4-B6D3-76DAA0404A8B}"/>
              </a:ext>
            </a:extLst>
          </p:cNvPr>
          <p:cNvCxnSpPr/>
          <p:nvPr/>
        </p:nvCxnSpPr>
        <p:spPr>
          <a:xfrm>
            <a:off x="1542655" y="546251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885121-F81F-4735-AC75-D91C98A38F28}"/>
              </a:ext>
            </a:extLst>
          </p:cNvPr>
          <p:cNvCxnSpPr>
            <a:cxnSpLocks/>
          </p:cNvCxnSpPr>
          <p:nvPr/>
        </p:nvCxnSpPr>
        <p:spPr>
          <a:xfrm>
            <a:off x="1542655" y="5457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83C856-4182-4387-A8B0-6C30DFBEAF90}"/>
              </a:ext>
            </a:extLst>
          </p:cNvPr>
          <p:cNvCxnSpPr>
            <a:cxnSpLocks/>
          </p:cNvCxnSpPr>
          <p:nvPr/>
        </p:nvCxnSpPr>
        <p:spPr>
          <a:xfrm>
            <a:off x="1910738" y="5457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D5D50F-093D-4B68-8729-8C838E687EB3}"/>
              </a:ext>
            </a:extLst>
          </p:cNvPr>
          <p:cNvCxnSpPr/>
          <p:nvPr/>
        </p:nvCxnSpPr>
        <p:spPr>
          <a:xfrm>
            <a:off x="2290965" y="5086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0C26D7-09C7-457B-8BF8-C84FAA0EE2E9}"/>
              </a:ext>
            </a:extLst>
          </p:cNvPr>
          <p:cNvCxnSpPr/>
          <p:nvPr/>
        </p:nvCxnSpPr>
        <p:spPr>
          <a:xfrm>
            <a:off x="2661765" y="4715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910CDD-A04E-4845-A259-C393FDEA0F19}"/>
              </a:ext>
            </a:extLst>
          </p:cNvPr>
          <p:cNvCxnSpPr>
            <a:cxnSpLocks/>
          </p:cNvCxnSpPr>
          <p:nvPr/>
        </p:nvCxnSpPr>
        <p:spPr>
          <a:xfrm>
            <a:off x="2290965" y="50865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7B58DE-2C2F-4AF5-9F21-7A6778FCE1EA}"/>
              </a:ext>
            </a:extLst>
          </p:cNvPr>
          <p:cNvCxnSpPr>
            <a:cxnSpLocks/>
          </p:cNvCxnSpPr>
          <p:nvPr/>
        </p:nvCxnSpPr>
        <p:spPr>
          <a:xfrm>
            <a:off x="2661765" y="4715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07B7B2-8FBE-4D7A-85A5-A583CC2A1162}"/>
              </a:ext>
            </a:extLst>
          </p:cNvPr>
          <p:cNvCxnSpPr>
            <a:cxnSpLocks/>
          </p:cNvCxnSpPr>
          <p:nvPr/>
        </p:nvCxnSpPr>
        <p:spPr>
          <a:xfrm>
            <a:off x="3032565" y="4715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40FA1F-576B-420D-A295-CB3BCE71F35B}"/>
              </a:ext>
            </a:extLst>
          </p:cNvPr>
          <p:cNvCxnSpPr/>
          <p:nvPr/>
        </p:nvCxnSpPr>
        <p:spPr>
          <a:xfrm>
            <a:off x="3403365" y="4344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7AD047-1184-4E84-A7E0-9861D18F7883}"/>
              </a:ext>
            </a:extLst>
          </p:cNvPr>
          <p:cNvCxnSpPr>
            <a:cxnSpLocks/>
          </p:cNvCxnSpPr>
          <p:nvPr/>
        </p:nvCxnSpPr>
        <p:spPr>
          <a:xfrm>
            <a:off x="3403365" y="433942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21F39A-9C05-4552-A78B-EEFA377D930C}"/>
              </a:ext>
            </a:extLst>
          </p:cNvPr>
          <p:cNvCxnSpPr/>
          <p:nvPr/>
        </p:nvCxnSpPr>
        <p:spPr>
          <a:xfrm>
            <a:off x="3774165" y="39686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A71D3A-6628-490A-9152-CCCA7A383C75}"/>
              </a:ext>
            </a:extLst>
          </p:cNvPr>
          <p:cNvCxnSpPr>
            <a:cxnSpLocks/>
          </p:cNvCxnSpPr>
          <p:nvPr/>
        </p:nvCxnSpPr>
        <p:spPr>
          <a:xfrm>
            <a:off x="3771059" y="396862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D8806C-601D-4CFE-92CF-C119391D474B}"/>
              </a:ext>
            </a:extLst>
          </p:cNvPr>
          <p:cNvCxnSpPr>
            <a:cxnSpLocks/>
          </p:cNvCxnSpPr>
          <p:nvPr/>
        </p:nvCxnSpPr>
        <p:spPr>
          <a:xfrm>
            <a:off x="4141859" y="396862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8F3EB7-5E0C-41A1-9BBD-CCB81CFA0F7F}"/>
              </a:ext>
            </a:extLst>
          </p:cNvPr>
          <p:cNvCxnSpPr/>
          <p:nvPr/>
        </p:nvCxnSpPr>
        <p:spPr>
          <a:xfrm>
            <a:off x="4512659" y="35978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7B8F19-F5BC-4BC1-8FFC-C9636A0D7469}"/>
              </a:ext>
            </a:extLst>
          </p:cNvPr>
          <p:cNvCxnSpPr/>
          <p:nvPr/>
        </p:nvCxnSpPr>
        <p:spPr>
          <a:xfrm>
            <a:off x="4512659" y="32270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6BA5826-5B3D-4A0B-BC04-89DA78BC856B}"/>
              </a:ext>
            </a:extLst>
          </p:cNvPr>
          <p:cNvCxnSpPr/>
          <p:nvPr/>
        </p:nvCxnSpPr>
        <p:spPr>
          <a:xfrm>
            <a:off x="4512659" y="28562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CF43C0-22E2-4BE2-87B1-A085A4707179}"/>
              </a:ext>
            </a:extLst>
          </p:cNvPr>
          <p:cNvCxnSpPr>
            <a:cxnSpLocks/>
          </p:cNvCxnSpPr>
          <p:nvPr/>
        </p:nvCxnSpPr>
        <p:spPr>
          <a:xfrm>
            <a:off x="4507873" y="28592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004691-9A90-48CC-B26B-23499C9A5B36}"/>
              </a:ext>
            </a:extLst>
          </p:cNvPr>
          <p:cNvCxnSpPr/>
          <p:nvPr/>
        </p:nvCxnSpPr>
        <p:spPr>
          <a:xfrm>
            <a:off x="4878673" y="2488487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32A32A-2BDE-468C-B7C6-F06A16526FD3}"/>
              </a:ext>
            </a:extLst>
          </p:cNvPr>
          <p:cNvCxnSpPr>
            <a:cxnSpLocks/>
          </p:cNvCxnSpPr>
          <p:nvPr/>
        </p:nvCxnSpPr>
        <p:spPr>
          <a:xfrm>
            <a:off x="4875567" y="24884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44D961-3903-40DD-B78C-186301B6E6B9}"/>
              </a:ext>
            </a:extLst>
          </p:cNvPr>
          <p:cNvCxnSpPr/>
          <p:nvPr/>
        </p:nvCxnSpPr>
        <p:spPr>
          <a:xfrm>
            <a:off x="5263560" y="2117687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678A65-6B68-436D-86A5-8B55F706D370}"/>
              </a:ext>
            </a:extLst>
          </p:cNvPr>
          <p:cNvCxnSpPr>
            <a:cxnSpLocks/>
          </p:cNvCxnSpPr>
          <p:nvPr/>
        </p:nvCxnSpPr>
        <p:spPr>
          <a:xfrm>
            <a:off x="1542655" y="583258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A1DE00-84C1-425E-AA41-2DC6296540D8}"/>
              </a:ext>
            </a:extLst>
          </p:cNvPr>
          <p:cNvCxnSpPr>
            <a:cxnSpLocks/>
          </p:cNvCxnSpPr>
          <p:nvPr/>
        </p:nvCxnSpPr>
        <p:spPr>
          <a:xfrm>
            <a:off x="1910738" y="583258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D31672-B52D-4126-A1A2-8A73C2DE5018}"/>
              </a:ext>
            </a:extLst>
          </p:cNvPr>
          <p:cNvCxnSpPr/>
          <p:nvPr/>
        </p:nvCxnSpPr>
        <p:spPr>
          <a:xfrm>
            <a:off x="2292788" y="5457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B155A0-C7F4-41A8-AA55-22C651B16FE7}"/>
              </a:ext>
            </a:extLst>
          </p:cNvPr>
          <p:cNvCxnSpPr>
            <a:cxnSpLocks/>
          </p:cNvCxnSpPr>
          <p:nvPr/>
        </p:nvCxnSpPr>
        <p:spPr>
          <a:xfrm>
            <a:off x="2281538" y="5457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580E7C-58B0-461A-8170-89921571F88C}"/>
              </a:ext>
            </a:extLst>
          </p:cNvPr>
          <p:cNvCxnSpPr/>
          <p:nvPr/>
        </p:nvCxnSpPr>
        <p:spPr>
          <a:xfrm>
            <a:off x="2652338" y="5086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F8370D-2721-4931-BB3F-647E5B9A5698}"/>
              </a:ext>
            </a:extLst>
          </p:cNvPr>
          <p:cNvCxnSpPr/>
          <p:nvPr/>
        </p:nvCxnSpPr>
        <p:spPr>
          <a:xfrm>
            <a:off x="2661765" y="43394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96D63CE-563C-4D44-8DF8-82B1D7724E3B}"/>
              </a:ext>
            </a:extLst>
          </p:cNvPr>
          <p:cNvCxnSpPr>
            <a:cxnSpLocks/>
          </p:cNvCxnSpPr>
          <p:nvPr/>
        </p:nvCxnSpPr>
        <p:spPr>
          <a:xfrm>
            <a:off x="2652338" y="433942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8300DE-C661-4AB6-82B7-46717ED9CE92}"/>
              </a:ext>
            </a:extLst>
          </p:cNvPr>
          <p:cNvCxnSpPr/>
          <p:nvPr/>
        </p:nvCxnSpPr>
        <p:spPr>
          <a:xfrm>
            <a:off x="3024998" y="39686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6C97DC-BB76-4E8C-A925-332E04C0FD32}"/>
              </a:ext>
            </a:extLst>
          </p:cNvPr>
          <p:cNvCxnSpPr>
            <a:cxnSpLocks/>
          </p:cNvCxnSpPr>
          <p:nvPr/>
        </p:nvCxnSpPr>
        <p:spPr>
          <a:xfrm>
            <a:off x="3028323" y="396862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2B80F0-9AB6-4768-B0FE-9FE9747DEE52}"/>
              </a:ext>
            </a:extLst>
          </p:cNvPr>
          <p:cNvCxnSpPr/>
          <p:nvPr/>
        </p:nvCxnSpPr>
        <p:spPr>
          <a:xfrm>
            <a:off x="3399123" y="361505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D56A8FC-455C-4927-A58A-191037F9650C}"/>
              </a:ext>
            </a:extLst>
          </p:cNvPr>
          <p:cNvCxnSpPr/>
          <p:nvPr/>
        </p:nvCxnSpPr>
        <p:spPr>
          <a:xfrm>
            <a:off x="3399123" y="324425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1290C61-F7FD-4B13-B700-589204E0B5CD}"/>
              </a:ext>
            </a:extLst>
          </p:cNvPr>
          <p:cNvCxnSpPr>
            <a:cxnSpLocks/>
          </p:cNvCxnSpPr>
          <p:nvPr/>
        </p:nvCxnSpPr>
        <p:spPr>
          <a:xfrm>
            <a:off x="3400259" y="324425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4CE792-756A-45B7-8496-E949FE2C829F}"/>
              </a:ext>
            </a:extLst>
          </p:cNvPr>
          <p:cNvCxnSpPr>
            <a:cxnSpLocks/>
          </p:cNvCxnSpPr>
          <p:nvPr/>
        </p:nvCxnSpPr>
        <p:spPr>
          <a:xfrm>
            <a:off x="3771059" y="324425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77B0C38-8F45-44C9-9148-1739F69424E4}"/>
              </a:ext>
            </a:extLst>
          </p:cNvPr>
          <p:cNvCxnSpPr/>
          <p:nvPr/>
        </p:nvCxnSpPr>
        <p:spPr>
          <a:xfrm>
            <a:off x="4141859" y="2886000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EF63FB-276B-4AFE-8B01-C67DB4C75125}"/>
              </a:ext>
            </a:extLst>
          </p:cNvPr>
          <p:cNvCxnSpPr/>
          <p:nvPr/>
        </p:nvCxnSpPr>
        <p:spPr>
          <a:xfrm>
            <a:off x="4141859" y="2515200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E9F6833-F54D-4089-8D47-D5B10F92595D}"/>
              </a:ext>
            </a:extLst>
          </p:cNvPr>
          <p:cNvCxnSpPr>
            <a:cxnSpLocks/>
          </p:cNvCxnSpPr>
          <p:nvPr/>
        </p:nvCxnSpPr>
        <p:spPr>
          <a:xfrm>
            <a:off x="4135113" y="251187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445086-8ED7-4ACA-8C54-CF76DB15FA90}"/>
              </a:ext>
            </a:extLst>
          </p:cNvPr>
          <p:cNvCxnSpPr/>
          <p:nvPr/>
        </p:nvCxnSpPr>
        <p:spPr>
          <a:xfrm>
            <a:off x="4505913" y="2141077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54EBB7F-A865-4428-BC51-5D1A9E54422D}"/>
              </a:ext>
            </a:extLst>
          </p:cNvPr>
          <p:cNvCxnSpPr>
            <a:cxnSpLocks/>
          </p:cNvCxnSpPr>
          <p:nvPr/>
        </p:nvCxnSpPr>
        <p:spPr>
          <a:xfrm>
            <a:off x="4504767" y="21176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EB1338-82BA-47F7-8367-1AB0C03B187B}"/>
              </a:ext>
            </a:extLst>
          </p:cNvPr>
          <p:cNvCxnSpPr>
            <a:cxnSpLocks/>
          </p:cNvCxnSpPr>
          <p:nvPr/>
        </p:nvCxnSpPr>
        <p:spPr>
          <a:xfrm>
            <a:off x="4875567" y="21176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6038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C2922-7B62-4F53-BBD4-B600540A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E3046-1A77-42F5-9988-8B5D724BB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A “bad classifier” with no predictive value (that gives essentially random predictions) will meander diagonally between the points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834983-B138-48D9-A56E-2EB416774B4F}"/>
              </a:ext>
            </a:extLst>
          </p:cNvPr>
          <p:cNvCxnSpPr/>
          <p:nvPr/>
        </p:nvCxnSpPr>
        <p:spPr>
          <a:xfrm flipV="1">
            <a:off x="1534687" y="17696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EB4B97-DF08-4A95-B3D6-FD290D73BF8E}"/>
              </a:ext>
            </a:extLst>
          </p:cNvPr>
          <p:cNvCxnSpPr>
            <a:cxnSpLocks/>
          </p:cNvCxnSpPr>
          <p:nvPr/>
        </p:nvCxnSpPr>
        <p:spPr>
          <a:xfrm>
            <a:off x="1534687" y="5832582"/>
            <a:ext cx="41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11C71B-EF47-44BD-9769-2AD733E71B71}"/>
              </a:ext>
            </a:extLst>
          </p:cNvPr>
          <p:cNvSpPr txBox="1"/>
          <p:nvPr/>
        </p:nvSpPr>
        <p:spPr>
          <a:xfrm>
            <a:off x="2101044" y="604755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4955-A569-4811-947D-021E0BE32186}"/>
              </a:ext>
            </a:extLst>
          </p:cNvPr>
          <p:cNvSpPr txBox="1"/>
          <p:nvPr/>
        </p:nvSpPr>
        <p:spPr>
          <a:xfrm rot="16200000">
            <a:off x="-566205" y="362647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B4965-3244-4062-BB21-9476C65575DE}"/>
              </a:ext>
            </a:extLst>
          </p:cNvPr>
          <p:cNvCxnSpPr/>
          <p:nvPr/>
        </p:nvCxnSpPr>
        <p:spPr>
          <a:xfrm flipH="1">
            <a:off x="1339379" y="21184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4E5BF1-8399-4EEB-B20A-9E5705262236}"/>
              </a:ext>
            </a:extLst>
          </p:cNvPr>
          <p:cNvCxnSpPr>
            <a:cxnSpLocks/>
          </p:cNvCxnSpPr>
          <p:nvPr/>
        </p:nvCxnSpPr>
        <p:spPr>
          <a:xfrm flipV="1">
            <a:off x="5268680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FE125-FA4D-4B59-95BA-DD1AEE190FFB}"/>
              </a:ext>
            </a:extLst>
          </p:cNvPr>
          <p:cNvSpPr/>
          <p:nvPr/>
        </p:nvSpPr>
        <p:spPr>
          <a:xfrm>
            <a:off x="1016213" y="19337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FA682-B90E-4CDB-A19E-C2A77AD27E95}"/>
              </a:ext>
            </a:extLst>
          </p:cNvPr>
          <p:cNvCxnSpPr/>
          <p:nvPr/>
        </p:nvCxnSpPr>
        <p:spPr>
          <a:xfrm flipH="1">
            <a:off x="1360859" y="58325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FEC85-4B63-4B37-977F-8AE0076F8992}"/>
              </a:ext>
            </a:extLst>
          </p:cNvPr>
          <p:cNvSpPr/>
          <p:nvPr/>
        </p:nvSpPr>
        <p:spPr>
          <a:xfrm>
            <a:off x="1037693" y="5647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09CD7-3179-4927-B8CA-A34C135DFB8C}"/>
              </a:ext>
            </a:extLst>
          </p:cNvPr>
          <p:cNvCxnSpPr>
            <a:cxnSpLocks/>
          </p:cNvCxnSpPr>
          <p:nvPr/>
        </p:nvCxnSpPr>
        <p:spPr>
          <a:xfrm flipV="1">
            <a:off x="1534687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9C0E4EB7-B90C-41BB-95E5-82D728947FE6}"/>
              </a:ext>
            </a:extLst>
          </p:cNvPr>
          <p:cNvSpPr/>
          <p:nvPr/>
        </p:nvSpPr>
        <p:spPr>
          <a:xfrm>
            <a:off x="1383844" y="56856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F015697-B6DA-4064-8263-A69C901C56CE}"/>
              </a:ext>
            </a:extLst>
          </p:cNvPr>
          <p:cNvSpPr/>
          <p:nvPr/>
        </p:nvSpPr>
        <p:spPr>
          <a:xfrm>
            <a:off x="5127997" y="19742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56842-A145-450B-81F2-312CCE869964}"/>
              </a:ext>
            </a:extLst>
          </p:cNvPr>
          <p:cNvSpPr/>
          <p:nvPr/>
        </p:nvSpPr>
        <p:spPr>
          <a:xfrm>
            <a:off x="2946025" y="500785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BBF07-110D-4751-A3C5-79EF5AEBAB0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685527" y="5331020"/>
            <a:ext cx="1260498" cy="36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4F416-C0AD-4432-9458-F999CA88404F}"/>
              </a:ext>
            </a:extLst>
          </p:cNvPr>
          <p:cNvSpPr/>
          <p:nvPr/>
        </p:nvSpPr>
        <p:spPr>
          <a:xfrm>
            <a:off x="2342149" y="2650539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76908-8F3B-4EAF-BFFE-B072C6656EC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321757" y="2230812"/>
            <a:ext cx="1767659" cy="4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1D914F-2679-4359-AA29-0440ADD32423}"/>
              </a:ext>
            </a:extLst>
          </p:cNvPr>
          <p:cNvCxnSpPr>
            <a:cxnSpLocks/>
          </p:cNvCxnSpPr>
          <p:nvPr/>
        </p:nvCxnSpPr>
        <p:spPr>
          <a:xfrm>
            <a:off x="1534687" y="2117687"/>
            <a:ext cx="10157" cy="371814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9E1C0B-C931-4897-82B5-E3D2B207B68B}"/>
              </a:ext>
            </a:extLst>
          </p:cNvPr>
          <p:cNvCxnSpPr>
            <a:cxnSpLocks/>
          </p:cNvCxnSpPr>
          <p:nvPr/>
        </p:nvCxnSpPr>
        <p:spPr>
          <a:xfrm>
            <a:off x="1534687" y="2117687"/>
            <a:ext cx="372887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19F57D-3853-4E02-A968-28B787C40AC3}"/>
              </a:ext>
            </a:extLst>
          </p:cNvPr>
          <p:cNvSpPr/>
          <p:nvPr/>
        </p:nvSpPr>
        <p:spPr>
          <a:xfrm>
            <a:off x="5117834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73019F-99A4-434B-978D-B539C0F75412}"/>
              </a:ext>
            </a:extLst>
          </p:cNvPr>
          <p:cNvSpPr/>
          <p:nvPr/>
        </p:nvSpPr>
        <p:spPr>
          <a:xfrm>
            <a:off x="1383841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C641F4-9662-4AA4-B6D3-76DAA0404A8B}"/>
              </a:ext>
            </a:extLst>
          </p:cNvPr>
          <p:cNvCxnSpPr/>
          <p:nvPr/>
        </p:nvCxnSpPr>
        <p:spPr>
          <a:xfrm>
            <a:off x="1542655" y="546251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885121-F81F-4735-AC75-D91C98A38F28}"/>
              </a:ext>
            </a:extLst>
          </p:cNvPr>
          <p:cNvCxnSpPr>
            <a:cxnSpLocks/>
          </p:cNvCxnSpPr>
          <p:nvPr/>
        </p:nvCxnSpPr>
        <p:spPr>
          <a:xfrm>
            <a:off x="1542655" y="5457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83C856-4182-4387-A8B0-6C30DFBEAF90}"/>
              </a:ext>
            </a:extLst>
          </p:cNvPr>
          <p:cNvCxnSpPr>
            <a:cxnSpLocks/>
          </p:cNvCxnSpPr>
          <p:nvPr/>
        </p:nvCxnSpPr>
        <p:spPr>
          <a:xfrm>
            <a:off x="1910738" y="5457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D5D50F-093D-4B68-8729-8C838E687EB3}"/>
              </a:ext>
            </a:extLst>
          </p:cNvPr>
          <p:cNvCxnSpPr/>
          <p:nvPr/>
        </p:nvCxnSpPr>
        <p:spPr>
          <a:xfrm>
            <a:off x="2290965" y="5086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0C26D7-09C7-457B-8BF8-C84FAA0EE2E9}"/>
              </a:ext>
            </a:extLst>
          </p:cNvPr>
          <p:cNvCxnSpPr/>
          <p:nvPr/>
        </p:nvCxnSpPr>
        <p:spPr>
          <a:xfrm>
            <a:off x="2661765" y="4715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910CDD-A04E-4845-A259-C393FDEA0F19}"/>
              </a:ext>
            </a:extLst>
          </p:cNvPr>
          <p:cNvCxnSpPr>
            <a:cxnSpLocks/>
          </p:cNvCxnSpPr>
          <p:nvPr/>
        </p:nvCxnSpPr>
        <p:spPr>
          <a:xfrm>
            <a:off x="2290965" y="50865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7B58DE-2C2F-4AF5-9F21-7A6778FCE1EA}"/>
              </a:ext>
            </a:extLst>
          </p:cNvPr>
          <p:cNvCxnSpPr>
            <a:cxnSpLocks/>
          </p:cNvCxnSpPr>
          <p:nvPr/>
        </p:nvCxnSpPr>
        <p:spPr>
          <a:xfrm>
            <a:off x="2661765" y="4715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07B7B2-8FBE-4D7A-85A5-A583CC2A1162}"/>
              </a:ext>
            </a:extLst>
          </p:cNvPr>
          <p:cNvCxnSpPr>
            <a:cxnSpLocks/>
          </p:cNvCxnSpPr>
          <p:nvPr/>
        </p:nvCxnSpPr>
        <p:spPr>
          <a:xfrm>
            <a:off x="3032565" y="4715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40FA1F-576B-420D-A295-CB3BCE71F35B}"/>
              </a:ext>
            </a:extLst>
          </p:cNvPr>
          <p:cNvCxnSpPr/>
          <p:nvPr/>
        </p:nvCxnSpPr>
        <p:spPr>
          <a:xfrm>
            <a:off x="3403365" y="4344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7AD047-1184-4E84-A7E0-9861D18F7883}"/>
              </a:ext>
            </a:extLst>
          </p:cNvPr>
          <p:cNvCxnSpPr>
            <a:cxnSpLocks/>
          </p:cNvCxnSpPr>
          <p:nvPr/>
        </p:nvCxnSpPr>
        <p:spPr>
          <a:xfrm>
            <a:off x="3403365" y="433942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21F39A-9C05-4552-A78B-EEFA377D930C}"/>
              </a:ext>
            </a:extLst>
          </p:cNvPr>
          <p:cNvCxnSpPr/>
          <p:nvPr/>
        </p:nvCxnSpPr>
        <p:spPr>
          <a:xfrm>
            <a:off x="3774165" y="39686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A71D3A-6628-490A-9152-CCCA7A383C75}"/>
              </a:ext>
            </a:extLst>
          </p:cNvPr>
          <p:cNvCxnSpPr>
            <a:cxnSpLocks/>
          </p:cNvCxnSpPr>
          <p:nvPr/>
        </p:nvCxnSpPr>
        <p:spPr>
          <a:xfrm>
            <a:off x="3771059" y="396862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D8806C-601D-4CFE-92CF-C119391D474B}"/>
              </a:ext>
            </a:extLst>
          </p:cNvPr>
          <p:cNvCxnSpPr>
            <a:cxnSpLocks/>
          </p:cNvCxnSpPr>
          <p:nvPr/>
        </p:nvCxnSpPr>
        <p:spPr>
          <a:xfrm>
            <a:off x="4141859" y="396862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8F3EB7-5E0C-41A1-9BBD-CCB81CFA0F7F}"/>
              </a:ext>
            </a:extLst>
          </p:cNvPr>
          <p:cNvCxnSpPr/>
          <p:nvPr/>
        </p:nvCxnSpPr>
        <p:spPr>
          <a:xfrm>
            <a:off x="4512659" y="35978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7B8F19-F5BC-4BC1-8FFC-C9636A0D7469}"/>
              </a:ext>
            </a:extLst>
          </p:cNvPr>
          <p:cNvCxnSpPr/>
          <p:nvPr/>
        </p:nvCxnSpPr>
        <p:spPr>
          <a:xfrm>
            <a:off x="4512659" y="32270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6BA5826-5B3D-4A0B-BC04-89DA78BC856B}"/>
              </a:ext>
            </a:extLst>
          </p:cNvPr>
          <p:cNvCxnSpPr/>
          <p:nvPr/>
        </p:nvCxnSpPr>
        <p:spPr>
          <a:xfrm>
            <a:off x="4512659" y="28562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CF43C0-22E2-4BE2-87B1-A085A4707179}"/>
              </a:ext>
            </a:extLst>
          </p:cNvPr>
          <p:cNvCxnSpPr>
            <a:cxnSpLocks/>
          </p:cNvCxnSpPr>
          <p:nvPr/>
        </p:nvCxnSpPr>
        <p:spPr>
          <a:xfrm>
            <a:off x="4507873" y="28592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004691-9A90-48CC-B26B-23499C9A5B36}"/>
              </a:ext>
            </a:extLst>
          </p:cNvPr>
          <p:cNvCxnSpPr/>
          <p:nvPr/>
        </p:nvCxnSpPr>
        <p:spPr>
          <a:xfrm>
            <a:off x="4878673" y="2488487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32A32A-2BDE-468C-B7C6-F06A16526FD3}"/>
              </a:ext>
            </a:extLst>
          </p:cNvPr>
          <p:cNvCxnSpPr>
            <a:cxnSpLocks/>
          </p:cNvCxnSpPr>
          <p:nvPr/>
        </p:nvCxnSpPr>
        <p:spPr>
          <a:xfrm>
            <a:off x="4875567" y="24884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44D961-3903-40DD-B78C-186301B6E6B9}"/>
              </a:ext>
            </a:extLst>
          </p:cNvPr>
          <p:cNvCxnSpPr/>
          <p:nvPr/>
        </p:nvCxnSpPr>
        <p:spPr>
          <a:xfrm>
            <a:off x="5263560" y="2117687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678A65-6B68-436D-86A5-8B55F706D370}"/>
              </a:ext>
            </a:extLst>
          </p:cNvPr>
          <p:cNvCxnSpPr>
            <a:cxnSpLocks/>
          </p:cNvCxnSpPr>
          <p:nvPr/>
        </p:nvCxnSpPr>
        <p:spPr>
          <a:xfrm>
            <a:off x="1542655" y="583258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A1DE00-84C1-425E-AA41-2DC6296540D8}"/>
              </a:ext>
            </a:extLst>
          </p:cNvPr>
          <p:cNvCxnSpPr>
            <a:cxnSpLocks/>
          </p:cNvCxnSpPr>
          <p:nvPr/>
        </p:nvCxnSpPr>
        <p:spPr>
          <a:xfrm>
            <a:off x="1910738" y="583258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D31672-B52D-4126-A1A2-8A73C2DE5018}"/>
              </a:ext>
            </a:extLst>
          </p:cNvPr>
          <p:cNvCxnSpPr/>
          <p:nvPr/>
        </p:nvCxnSpPr>
        <p:spPr>
          <a:xfrm>
            <a:off x="2292788" y="5457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B155A0-C7F4-41A8-AA55-22C651B16FE7}"/>
              </a:ext>
            </a:extLst>
          </p:cNvPr>
          <p:cNvCxnSpPr>
            <a:cxnSpLocks/>
          </p:cNvCxnSpPr>
          <p:nvPr/>
        </p:nvCxnSpPr>
        <p:spPr>
          <a:xfrm>
            <a:off x="2281538" y="5457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580E7C-58B0-461A-8170-89921571F88C}"/>
              </a:ext>
            </a:extLst>
          </p:cNvPr>
          <p:cNvCxnSpPr/>
          <p:nvPr/>
        </p:nvCxnSpPr>
        <p:spPr>
          <a:xfrm>
            <a:off x="2652338" y="5086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F8370D-2721-4931-BB3F-647E5B9A5698}"/>
              </a:ext>
            </a:extLst>
          </p:cNvPr>
          <p:cNvCxnSpPr/>
          <p:nvPr/>
        </p:nvCxnSpPr>
        <p:spPr>
          <a:xfrm>
            <a:off x="2661765" y="43394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96D63CE-563C-4D44-8DF8-82B1D7724E3B}"/>
              </a:ext>
            </a:extLst>
          </p:cNvPr>
          <p:cNvCxnSpPr>
            <a:cxnSpLocks/>
          </p:cNvCxnSpPr>
          <p:nvPr/>
        </p:nvCxnSpPr>
        <p:spPr>
          <a:xfrm>
            <a:off x="2652338" y="433942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8300DE-C661-4AB6-82B7-46717ED9CE92}"/>
              </a:ext>
            </a:extLst>
          </p:cNvPr>
          <p:cNvCxnSpPr/>
          <p:nvPr/>
        </p:nvCxnSpPr>
        <p:spPr>
          <a:xfrm>
            <a:off x="3024998" y="39686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6C97DC-BB76-4E8C-A925-332E04C0FD32}"/>
              </a:ext>
            </a:extLst>
          </p:cNvPr>
          <p:cNvCxnSpPr>
            <a:cxnSpLocks/>
          </p:cNvCxnSpPr>
          <p:nvPr/>
        </p:nvCxnSpPr>
        <p:spPr>
          <a:xfrm>
            <a:off x="3028323" y="396862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2B80F0-9AB6-4768-B0FE-9FE9747DEE52}"/>
              </a:ext>
            </a:extLst>
          </p:cNvPr>
          <p:cNvCxnSpPr/>
          <p:nvPr/>
        </p:nvCxnSpPr>
        <p:spPr>
          <a:xfrm>
            <a:off x="3399123" y="361505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D56A8FC-455C-4927-A58A-191037F9650C}"/>
              </a:ext>
            </a:extLst>
          </p:cNvPr>
          <p:cNvCxnSpPr/>
          <p:nvPr/>
        </p:nvCxnSpPr>
        <p:spPr>
          <a:xfrm>
            <a:off x="3399123" y="324425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1290C61-F7FD-4B13-B700-589204E0B5CD}"/>
              </a:ext>
            </a:extLst>
          </p:cNvPr>
          <p:cNvCxnSpPr>
            <a:cxnSpLocks/>
          </p:cNvCxnSpPr>
          <p:nvPr/>
        </p:nvCxnSpPr>
        <p:spPr>
          <a:xfrm>
            <a:off x="3400259" y="324425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4CE792-756A-45B7-8496-E949FE2C829F}"/>
              </a:ext>
            </a:extLst>
          </p:cNvPr>
          <p:cNvCxnSpPr>
            <a:cxnSpLocks/>
          </p:cNvCxnSpPr>
          <p:nvPr/>
        </p:nvCxnSpPr>
        <p:spPr>
          <a:xfrm>
            <a:off x="3771059" y="324425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77B0C38-8F45-44C9-9148-1739F69424E4}"/>
              </a:ext>
            </a:extLst>
          </p:cNvPr>
          <p:cNvCxnSpPr/>
          <p:nvPr/>
        </p:nvCxnSpPr>
        <p:spPr>
          <a:xfrm>
            <a:off x="4141859" y="2886000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EF63FB-276B-4AFE-8B01-C67DB4C75125}"/>
              </a:ext>
            </a:extLst>
          </p:cNvPr>
          <p:cNvCxnSpPr/>
          <p:nvPr/>
        </p:nvCxnSpPr>
        <p:spPr>
          <a:xfrm>
            <a:off x="4141859" y="2515200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E9F6833-F54D-4089-8D47-D5B10F92595D}"/>
              </a:ext>
            </a:extLst>
          </p:cNvPr>
          <p:cNvCxnSpPr>
            <a:cxnSpLocks/>
          </p:cNvCxnSpPr>
          <p:nvPr/>
        </p:nvCxnSpPr>
        <p:spPr>
          <a:xfrm>
            <a:off x="4135113" y="251187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445086-8ED7-4ACA-8C54-CF76DB15FA90}"/>
              </a:ext>
            </a:extLst>
          </p:cNvPr>
          <p:cNvCxnSpPr/>
          <p:nvPr/>
        </p:nvCxnSpPr>
        <p:spPr>
          <a:xfrm>
            <a:off x="4505913" y="2141077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54EBB7F-A865-4428-BC51-5D1A9E54422D}"/>
              </a:ext>
            </a:extLst>
          </p:cNvPr>
          <p:cNvCxnSpPr>
            <a:cxnSpLocks/>
          </p:cNvCxnSpPr>
          <p:nvPr/>
        </p:nvCxnSpPr>
        <p:spPr>
          <a:xfrm>
            <a:off x="4504767" y="21176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EB1338-82BA-47F7-8367-1AB0C03B187B}"/>
              </a:ext>
            </a:extLst>
          </p:cNvPr>
          <p:cNvCxnSpPr>
            <a:cxnSpLocks/>
          </p:cNvCxnSpPr>
          <p:nvPr/>
        </p:nvCxnSpPr>
        <p:spPr>
          <a:xfrm>
            <a:off x="4875567" y="21176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44E795C-F04D-4011-A1A0-3A64B1D9A030}"/>
              </a:ext>
            </a:extLst>
          </p:cNvPr>
          <p:cNvGrpSpPr/>
          <p:nvPr/>
        </p:nvGrpSpPr>
        <p:grpSpPr>
          <a:xfrm rot="10800000">
            <a:off x="1910738" y="2117687"/>
            <a:ext cx="3335629" cy="3714895"/>
            <a:chOff x="1910738" y="2117687"/>
            <a:chExt cx="3335629" cy="371489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DDF0914-D83D-4C35-9C62-3030466CB81E}"/>
                </a:ext>
              </a:extLst>
            </p:cNvPr>
            <p:cNvCxnSpPr>
              <a:cxnSpLocks/>
            </p:cNvCxnSpPr>
            <p:nvPr/>
          </p:nvCxnSpPr>
          <p:spPr>
            <a:xfrm>
              <a:off x="1910738" y="5457342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F9F16EA-8E9C-4ACD-A549-C1CD213F70CB}"/>
                </a:ext>
              </a:extLst>
            </p:cNvPr>
            <p:cNvCxnSpPr/>
            <p:nvPr/>
          </p:nvCxnSpPr>
          <p:spPr>
            <a:xfrm>
              <a:off x="2290965" y="5086542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C5EFC3E-303F-4332-B081-829E81727BD8}"/>
                </a:ext>
              </a:extLst>
            </p:cNvPr>
            <p:cNvCxnSpPr/>
            <p:nvPr/>
          </p:nvCxnSpPr>
          <p:spPr>
            <a:xfrm>
              <a:off x="2661765" y="4715742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C690C24-3082-45BD-ABE6-986622E8CD0B}"/>
                </a:ext>
              </a:extLst>
            </p:cNvPr>
            <p:cNvCxnSpPr>
              <a:cxnSpLocks/>
            </p:cNvCxnSpPr>
            <p:nvPr/>
          </p:nvCxnSpPr>
          <p:spPr>
            <a:xfrm>
              <a:off x="2290965" y="5086542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B712B3-46B3-450E-B826-04CE43530775}"/>
                </a:ext>
              </a:extLst>
            </p:cNvPr>
            <p:cNvCxnSpPr>
              <a:cxnSpLocks/>
            </p:cNvCxnSpPr>
            <p:nvPr/>
          </p:nvCxnSpPr>
          <p:spPr>
            <a:xfrm>
              <a:off x="2661765" y="4715742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BC84CA2-0C59-489F-9892-0F59F2B88C37}"/>
                </a:ext>
              </a:extLst>
            </p:cNvPr>
            <p:cNvCxnSpPr>
              <a:cxnSpLocks/>
            </p:cNvCxnSpPr>
            <p:nvPr/>
          </p:nvCxnSpPr>
          <p:spPr>
            <a:xfrm>
              <a:off x="3032565" y="4715742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115A183-85BB-4885-8C6E-626E45BD7CF8}"/>
                </a:ext>
              </a:extLst>
            </p:cNvPr>
            <p:cNvCxnSpPr/>
            <p:nvPr/>
          </p:nvCxnSpPr>
          <p:spPr>
            <a:xfrm>
              <a:off x="3403365" y="4344942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C825FF1-9659-4803-9974-B4DA24BA1CAD}"/>
                </a:ext>
              </a:extLst>
            </p:cNvPr>
            <p:cNvCxnSpPr>
              <a:cxnSpLocks/>
            </p:cNvCxnSpPr>
            <p:nvPr/>
          </p:nvCxnSpPr>
          <p:spPr>
            <a:xfrm>
              <a:off x="3403365" y="4339426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CD16803-1CD5-4AE4-918C-E51E69E1EA83}"/>
                </a:ext>
              </a:extLst>
            </p:cNvPr>
            <p:cNvCxnSpPr/>
            <p:nvPr/>
          </p:nvCxnSpPr>
          <p:spPr>
            <a:xfrm>
              <a:off x="3774165" y="3968626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9B00CED-FD7B-449D-A88C-06733A1DFF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1059" y="3968626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87B790B-4605-459D-BA1E-8C6EBFC84F8D}"/>
                </a:ext>
              </a:extLst>
            </p:cNvPr>
            <p:cNvCxnSpPr>
              <a:cxnSpLocks/>
            </p:cNvCxnSpPr>
            <p:nvPr/>
          </p:nvCxnSpPr>
          <p:spPr>
            <a:xfrm>
              <a:off x="4141859" y="3968626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9A1775C-A04D-4D93-96B7-7D0552A1DC91}"/>
                </a:ext>
              </a:extLst>
            </p:cNvPr>
            <p:cNvCxnSpPr/>
            <p:nvPr/>
          </p:nvCxnSpPr>
          <p:spPr>
            <a:xfrm>
              <a:off x="4512659" y="3597826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80BA668-E1B2-4E25-9265-1366E1BE02DB}"/>
                </a:ext>
              </a:extLst>
            </p:cNvPr>
            <p:cNvCxnSpPr/>
            <p:nvPr/>
          </p:nvCxnSpPr>
          <p:spPr>
            <a:xfrm>
              <a:off x="4512659" y="3227026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27CA99E-C03C-4FDF-9C18-B9FEBF317DD9}"/>
                </a:ext>
              </a:extLst>
            </p:cNvPr>
            <p:cNvCxnSpPr/>
            <p:nvPr/>
          </p:nvCxnSpPr>
          <p:spPr>
            <a:xfrm>
              <a:off x="4512659" y="2856226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3162596-AE7D-4CDF-9F5B-DEC755B4209E}"/>
                </a:ext>
              </a:extLst>
            </p:cNvPr>
            <p:cNvCxnSpPr>
              <a:cxnSpLocks/>
            </p:cNvCxnSpPr>
            <p:nvPr/>
          </p:nvCxnSpPr>
          <p:spPr>
            <a:xfrm>
              <a:off x="4507873" y="2859287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48EC912-FB13-4AEB-AEDD-AFD66AFD2727}"/>
                </a:ext>
              </a:extLst>
            </p:cNvPr>
            <p:cNvCxnSpPr/>
            <p:nvPr/>
          </p:nvCxnSpPr>
          <p:spPr>
            <a:xfrm>
              <a:off x="4878673" y="2488487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1605EC-1467-4015-80DE-6680FFC901B2}"/>
                </a:ext>
              </a:extLst>
            </p:cNvPr>
            <p:cNvCxnSpPr>
              <a:cxnSpLocks/>
            </p:cNvCxnSpPr>
            <p:nvPr/>
          </p:nvCxnSpPr>
          <p:spPr>
            <a:xfrm>
              <a:off x="4875567" y="2488487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7BDF375-3A32-4287-B013-CA4C9449CB9B}"/>
                </a:ext>
              </a:extLst>
            </p:cNvPr>
            <p:cNvCxnSpPr>
              <a:cxnSpLocks/>
            </p:cNvCxnSpPr>
            <p:nvPr/>
          </p:nvCxnSpPr>
          <p:spPr>
            <a:xfrm>
              <a:off x="1910738" y="5832582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92A52E-4930-4B88-ACE8-0DE0D4CF4684}"/>
                </a:ext>
              </a:extLst>
            </p:cNvPr>
            <p:cNvCxnSpPr/>
            <p:nvPr/>
          </p:nvCxnSpPr>
          <p:spPr>
            <a:xfrm>
              <a:off x="2292788" y="5457342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83886C3-45C7-4E2C-BA31-623589B3A8E9}"/>
                </a:ext>
              </a:extLst>
            </p:cNvPr>
            <p:cNvCxnSpPr>
              <a:cxnSpLocks/>
            </p:cNvCxnSpPr>
            <p:nvPr/>
          </p:nvCxnSpPr>
          <p:spPr>
            <a:xfrm>
              <a:off x="2281538" y="5457342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C127165-CF46-436B-9B9D-A49205C22B8D}"/>
                </a:ext>
              </a:extLst>
            </p:cNvPr>
            <p:cNvCxnSpPr/>
            <p:nvPr/>
          </p:nvCxnSpPr>
          <p:spPr>
            <a:xfrm>
              <a:off x="2652338" y="5086542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77B6ADA-A4CF-4929-8B05-19A22D5DB8B2}"/>
                </a:ext>
              </a:extLst>
            </p:cNvPr>
            <p:cNvCxnSpPr/>
            <p:nvPr/>
          </p:nvCxnSpPr>
          <p:spPr>
            <a:xfrm>
              <a:off x="2661765" y="4339426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03D586-F7A7-455B-A8B7-4AAA8BFA926F}"/>
                </a:ext>
              </a:extLst>
            </p:cNvPr>
            <p:cNvCxnSpPr>
              <a:cxnSpLocks/>
            </p:cNvCxnSpPr>
            <p:nvPr/>
          </p:nvCxnSpPr>
          <p:spPr>
            <a:xfrm>
              <a:off x="2652338" y="4339426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C1C865B-1576-4660-8420-8CDB4A71554F}"/>
                </a:ext>
              </a:extLst>
            </p:cNvPr>
            <p:cNvCxnSpPr/>
            <p:nvPr/>
          </p:nvCxnSpPr>
          <p:spPr>
            <a:xfrm>
              <a:off x="3024998" y="3968626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CCB47E1-5D0A-4B7B-820E-B6E8F68CB8CD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23" y="3968626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B54DA78-3D66-4F27-AD2E-D0DF3FCEDCEE}"/>
                </a:ext>
              </a:extLst>
            </p:cNvPr>
            <p:cNvCxnSpPr/>
            <p:nvPr/>
          </p:nvCxnSpPr>
          <p:spPr>
            <a:xfrm>
              <a:off x="3399123" y="3615056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B600987-BE60-4F29-AE0F-2ECDB0B529F3}"/>
                </a:ext>
              </a:extLst>
            </p:cNvPr>
            <p:cNvCxnSpPr/>
            <p:nvPr/>
          </p:nvCxnSpPr>
          <p:spPr>
            <a:xfrm>
              <a:off x="3399123" y="3244256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735015D-A490-4132-ADC3-78BAD6FE376C}"/>
                </a:ext>
              </a:extLst>
            </p:cNvPr>
            <p:cNvCxnSpPr>
              <a:cxnSpLocks/>
            </p:cNvCxnSpPr>
            <p:nvPr/>
          </p:nvCxnSpPr>
          <p:spPr>
            <a:xfrm>
              <a:off x="3400259" y="3244256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3E2B476-F7EB-4FFC-9BDB-8FF97E7DFB9C}"/>
                </a:ext>
              </a:extLst>
            </p:cNvPr>
            <p:cNvCxnSpPr>
              <a:cxnSpLocks/>
            </p:cNvCxnSpPr>
            <p:nvPr/>
          </p:nvCxnSpPr>
          <p:spPr>
            <a:xfrm>
              <a:off x="3771059" y="3244256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C8FD96C-433E-4014-AF29-4FA0AAF49FFE}"/>
                </a:ext>
              </a:extLst>
            </p:cNvPr>
            <p:cNvCxnSpPr/>
            <p:nvPr/>
          </p:nvCxnSpPr>
          <p:spPr>
            <a:xfrm>
              <a:off x="4141859" y="2886000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F7A6FFF-7A72-411D-A3D4-D0DC05E20D25}"/>
                </a:ext>
              </a:extLst>
            </p:cNvPr>
            <p:cNvCxnSpPr/>
            <p:nvPr/>
          </p:nvCxnSpPr>
          <p:spPr>
            <a:xfrm>
              <a:off x="4141859" y="2515200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6B79285-6AF9-4F90-B46B-3013E34E8F2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113" y="2511877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1C3DEB3-2AE8-48E9-8822-E67B78C050FA}"/>
                </a:ext>
              </a:extLst>
            </p:cNvPr>
            <p:cNvCxnSpPr/>
            <p:nvPr/>
          </p:nvCxnSpPr>
          <p:spPr>
            <a:xfrm>
              <a:off x="4505913" y="2141077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0A1AF44-39B5-4BF0-9DB4-46D415321B1D}"/>
                </a:ext>
              </a:extLst>
            </p:cNvPr>
            <p:cNvCxnSpPr>
              <a:cxnSpLocks/>
            </p:cNvCxnSpPr>
            <p:nvPr/>
          </p:nvCxnSpPr>
          <p:spPr>
            <a:xfrm>
              <a:off x="4504767" y="2117687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F685B8F-05EB-4FF6-A8F8-64119E8AB0D9}"/>
                </a:ext>
              </a:extLst>
            </p:cNvPr>
            <p:cNvCxnSpPr>
              <a:cxnSpLocks/>
            </p:cNvCxnSpPr>
            <p:nvPr/>
          </p:nvCxnSpPr>
          <p:spPr>
            <a:xfrm>
              <a:off x="4875567" y="2117687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01985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C2922-7B62-4F53-BBD4-B600540A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E3046-1A77-42F5-9988-8B5D724BB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A “bad classifier” with no predictive value (that gives essentially random predictions) will meander diagonally between the points</a:t>
            </a:r>
          </a:p>
          <a:p>
            <a:r>
              <a:rPr lang="en-GB" dirty="0"/>
              <a:t>On average, bad classifiers will trace out the dashed diagonal line</a:t>
            </a:r>
          </a:p>
          <a:p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834983-B138-48D9-A56E-2EB416774B4F}"/>
              </a:ext>
            </a:extLst>
          </p:cNvPr>
          <p:cNvCxnSpPr/>
          <p:nvPr/>
        </p:nvCxnSpPr>
        <p:spPr>
          <a:xfrm flipV="1">
            <a:off x="1534687" y="17696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EB4B97-DF08-4A95-B3D6-FD290D73BF8E}"/>
              </a:ext>
            </a:extLst>
          </p:cNvPr>
          <p:cNvCxnSpPr>
            <a:cxnSpLocks/>
          </p:cNvCxnSpPr>
          <p:nvPr/>
        </p:nvCxnSpPr>
        <p:spPr>
          <a:xfrm>
            <a:off x="1534687" y="5832582"/>
            <a:ext cx="41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11C71B-EF47-44BD-9769-2AD733E71B71}"/>
              </a:ext>
            </a:extLst>
          </p:cNvPr>
          <p:cNvSpPr txBox="1"/>
          <p:nvPr/>
        </p:nvSpPr>
        <p:spPr>
          <a:xfrm>
            <a:off x="2101044" y="604755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4955-A569-4811-947D-021E0BE32186}"/>
              </a:ext>
            </a:extLst>
          </p:cNvPr>
          <p:cNvSpPr txBox="1"/>
          <p:nvPr/>
        </p:nvSpPr>
        <p:spPr>
          <a:xfrm rot="16200000">
            <a:off x="-566205" y="362647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B4965-3244-4062-BB21-9476C65575DE}"/>
              </a:ext>
            </a:extLst>
          </p:cNvPr>
          <p:cNvCxnSpPr/>
          <p:nvPr/>
        </p:nvCxnSpPr>
        <p:spPr>
          <a:xfrm flipH="1">
            <a:off x="1339379" y="21184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4E5BF1-8399-4EEB-B20A-9E5705262236}"/>
              </a:ext>
            </a:extLst>
          </p:cNvPr>
          <p:cNvCxnSpPr>
            <a:cxnSpLocks/>
          </p:cNvCxnSpPr>
          <p:nvPr/>
        </p:nvCxnSpPr>
        <p:spPr>
          <a:xfrm flipV="1">
            <a:off x="5268680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FE125-FA4D-4B59-95BA-DD1AEE190FFB}"/>
              </a:ext>
            </a:extLst>
          </p:cNvPr>
          <p:cNvSpPr/>
          <p:nvPr/>
        </p:nvSpPr>
        <p:spPr>
          <a:xfrm>
            <a:off x="1016213" y="19337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FA682-B90E-4CDB-A19E-C2A77AD27E95}"/>
              </a:ext>
            </a:extLst>
          </p:cNvPr>
          <p:cNvCxnSpPr/>
          <p:nvPr/>
        </p:nvCxnSpPr>
        <p:spPr>
          <a:xfrm flipH="1">
            <a:off x="1360859" y="58325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FEC85-4B63-4B37-977F-8AE0076F8992}"/>
              </a:ext>
            </a:extLst>
          </p:cNvPr>
          <p:cNvSpPr/>
          <p:nvPr/>
        </p:nvSpPr>
        <p:spPr>
          <a:xfrm>
            <a:off x="1037693" y="5647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09CD7-3179-4927-B8CA-A34C135DFB8C}"/>
              </a:ext>
            </a:extLst>
          </p:cNvPr>
          <p:cNvCxnSpPr>
            <a:cxnSpLocks/>
          </p:cNvCxnSpPr>
          <p:nvPr/>
        </p:nvCxnSpPr>
        <p:spPr>
          <a:xfrm flipV="1">
            <a:off x="1534687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9C0E4EB7-B90C-41BB-95E5-82D728947FE6}"/>
              </a:ext>
            </a:extLst>
          </p:cNvPr>
          <p:cNvSpPr/>
          <p:nvPr/>
        </p:nvSpPr>
        <p:spPr>
          <a:xfrm>
            <a:off x="1383844" y="56856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F015697-B6DA-4064-8263-A69C901C56CE}"/>
              </a:ext>
            </a:extLst>
          </p:cNvPr>
          <p:cNvSpPr/>
          <p:nvPr/>
        </p:nvSpPr>
        <p:spPr>
          <a:xfrm>
            <a:off x="5127997" y="19742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56842-A145-450B-81F2-312CCE869964}"/>
              </a:ext>
            </a:extLst>
          </p:cNvPr>
          <p:cNvSpPr/>
          <p:nvPr/>
        </p:nvSpPr>
        <p:spPr>
          <a:xfrm>
            <a:off x="2946025" y="500785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BBF07-110D-4751-A3C5-79EF5AEBAB0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685527" y="5331020"/>
            <a:ext cx="1260498" cy="36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4F416-C0AD-4432-9458-F999CA88404F}"/>
              </a:ext>
            </a:extLst>
          </p:cNvPr>
          <p:cNvSpPr/>
          <p:nvPr/>
        </p:nvSpPr>
        <p:spPr>
          <a:xfrm>
            <a:off x="2342149" y="2650539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76908-8F3B-4EAF-BFFE-B072C6656EC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321757" y="2230812"/>
            <a:ext cx="1767659" cy="4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1D914F-2679-4359-AA29-0440ADD32423}"/>
              </a:ext>
            </a:extLst>
          </p:cNvPr>
          <p:cNvCxnSpPr>
            <a:cxnSpLocks/>
          </p:cNvCxnSpPr>
          <p:nvPr/>
        </p:nvCxnSpPr>
        <p:spPr>
          <a:xfrm>
            <a:off x="1534687" y="2117687"/>
            <a:ext cx="10157" cy="371814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9E1C0B-C931-4897-82B5-E3D2B207B68B}"/>
              </a:ext>
            </a:extLst>
          </p:cNvPr>
          <p:cNvCxnSpPr>
            <a:cxnSpLocks/>
          </p:cNvCxnSpPr>
          <p:nvPr/>
        </p:nvCxnSpPr>
        <p:spPr>
          <a:xfrm>
            <a:off x="1534687" y="2117687"/>
            <a:ext cx="372887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19F57D-3853-4E02-A968-28B787C40AC3}"/>
              </a:ext>
            </a:extLst>
          </p:cNvPr>
          <p:cNvSpPr/>
          <p:nvPr/>
        </p:nvSpPr>
        <p:spPr>
          <a:xfrm>
            <a:off x="5117834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73019F-99A4-434B-978D-B539C0F75412}"/>
              </a:ext>
            </a:extLst>
          </p:cNvPr>
          <p:cNvSpPr/>
          <p:nvPr/>
        </p:nvSpPr>
        <p:spPr>
          <a:xfrm>
            <a:off x="1383841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C641F4-9662-4AA4-B6D3-76DAA0404A8B}"/>
              </a:ext>
            </a:extLst>
          </p:cNvPr>
          <p:cNvCxnSpPr/>
          <p:nvPr/>
        </p:nvCxnSpPr>
        <p:spPr>
          <a:xfrm>
            <a:off x="1542655" y="546251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885121-F81F-4735-AC75-D91C98A38F28}"/>
              </a:ext>
            </a:extLst>
          </p:cNvPr>
          <p:cNvCxnSpPr>
            <a:cxnSpLocks/>
          </p:cNvCxnSpPr>
          <p:nvPr/>
        </p:nvCxnSpPr>
        <p:spPr>
          <a:xfrm>
            <a:off x="1542655" y="5457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83C856-4182-4387-A8B0-6C30DFBEAF90}"/>
              </a:ext>
            </a:extLst>
          </p:cNvPr>
          <p:cNvCxnSpPr>
            <a:cxnSpLocks/>
          </p:cNvCxnSpPr>
          <p:nvPr/>
        </p:nvCxnSpPr>
        <p:spPr>
          <a:xfrm>
            <a:off x="1910738" y="5457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D5D50F-093D-4B68-8729-8C838E687EB3}"/>
              </a:ext>
            </a:extLst>
          </p:cNvPr>
          <p:cNvCxnSpPr/>
          <p:nvPr/>
        </p:nvCxnSpPr>
        <p:spPr>
          <a:xfrm>
            <a:off x="2290965" y="5086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0C26D7-09C7-457B-8BF8-C84FAA0EE2E9}"/>
              </a:ext>
            </a:extLst>
          </p:cNvPr>
          <p:cNvCxnSpPr/>
          <p:nvPr/>
        </p:nvCxnSpPr>
        <p:spPr>
          <a:xfrm>
            <a:off x="2661765" y="4715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910CDD-A04E-4845-A259-C393FDEA0F19}"/>
              </a:ext>
            </a:extLst>
          </p:cNvPr>
          <p:cNvCxnSpPr>
            <a:cxnSpLocks/>
          </p:cNvCxnSpPr>
          <p:nvPr/>
        </p:nvCxnSpPr>
        <p:spPr>
          <a:xfrm>
            <a:off x="2290965" y="50865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7B58DE-2C2F-4AF5-9F21-7A6778FCE1EA}"/>
              </a:ext>
            </a:extLst>
          </p:cNvPr>
          <p:cNvCxnSpPr>
            <a:cxnSpLocks/>
          </p:cNvCxnSpPr>
          <p:nvPr/>
        </p:nvCxnSpPr>
        <p:spPr>
          <a:xfrm>
            <a:off x="2661765" y="4715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07B7B2-8FBE-4D7A-85A5-A583CC2A1162}"/>
              </a:ext>
            </a:extLst>
          </p:cNvPr>
          <p:cNvCxnSpPr>
            <a:cxnSpLocks/>
          </p:cNvCxnSpPr>
          <p:nvPr/>
        </p:nvCxnSpPr>
        <p:spPr>
          <a:xfrm>
            <a:off x="3032565" y="4715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40FA1F-576B-420D-A295-CB3BCE71F35B}"/>
              </a:ext>
            </a:extLst>
          </p:cNvPr>
          <p:cNvCxnSpPr/>
          <p:nvPr/>
        </p:nvCxnSpPr>
        <p:spPr>
          <a:xfrm>
            <a:off x="3403365" y="4344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7AD047-1184-4E84-A7E0-9861D18F7883}"/>
              </a:ext>
            </a:extLst>
          </p:cNvPr>
          <p:cNvCxnSpPr>
            <a:cxnSpLocks/>
          </p:cNvCxnSpPr>
          <p:nvPr/>
        </p:nvCxnSpPr>
        <p:spPr>
          <a:xfrm>
            <a:off x="3403365" y="433942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21F39A-9C05-4552-A78B-EEFA377D930C}"/>
              </a:ext>
            </a:extLst>
          </p:cNvPr>
          <p:cNvCxnSpPr/>
          <p:nvPr/>
        </p:nvCxnSpPr>
        <p:spPr>
          <a:xfrm>
            <a:off x="3774165" y="39686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A71D3A-6628-490A-9152-CCCA7A383C75}"/>
              </a:ext>
            </a:extLst>
          </p:cNvPr>
          <p:cNvCxnSpPr>
            <a:cxnSpLocks/>
          </p:cNvCxnSpPr>
          <p:nvPr/>
        </p:nvCxnSpPr>
        <p:spPr>
          <a:xfrm>
            <a:off x="3771059" y="396862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D8806C-601D-4CFE-92CF-C119391D474B}"/>
              </a:ext>
            </a:extLst>
          </p:cNvPr>
          <p:cNvCxnSpPr>
            <a:cxnSpLocks/>
          </p:cNvCxnSpPr>
          <p:nvPr/>
        </p:nvCxnSpPr>
        <p:spPr>
          <a:xfrm>
            <a:off x="4141859" y="396862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8F3EB7-5E0C-41A1-9BBD-CCB81CFA0F7F}"/>
              </a:ext>
            </a:extLst>
          </p:cNvPr>
          <p:cNvCxnSpPr/>
          <p:nvPr/>
        </p:nvCxnSpPr>
        <p:spPr>
          <a:xfrm>
            <a:off x="4512659" y="35978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7B8F19-F5BC-4BC1-8FFC-C9636A0D7469}"/>
              </a:ext>
            </a:extLst>
          </p:cNvPr>
          <p:cNvCxnSpPr/>
          <p:nvPr/>
        </p:nvCxnSpPr>
        <p:spPr>
          <a:xfrm>
            <a:off x="4512659" y="32270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6BA5826-5B3D-4A0B-BC04-89DA78BC856B}"/>
              </a:ext>
            </a:extLst>
          </p:cNvPr>
          <p:cNvCxnSpPr/>
          <p:nvPr/>
        </p:nvCxnSpPr>
        <p:spPr>
          <a:xfrm>
            <a:off x="4512659" y="28562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CF43C0-22E2-4BE2-87B1-A085A4707179}"/>
              </a:ext>
            </a:extLst>
          </p:cNvPr>
          <p:cNvCxnSpPr>
            <a:cxnSpLocks/>
          </p:cNvCxnSpPr>
          <p:nvPr/>
        </p:nvCxnSpPr>
        <p:spPr>
          <a:xfrm>
            <a:off x="4507873" y="28592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004691-9A90-48CC-B26B-23499C9A5B36}"/>
              </a:ext>
            </a:extLst>
          </p:cNvPr>
          <p:cNvCxnSpPr/>
          <p:nvPr/>
        </p:nvCxnSpPr>
        <p:spPr>
          <a:xfrm>
            <a:off x="4878673" y="2488487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32A32A-2BDE-468C-B7C6-F06A16526FD3}"/>
              </a:ext>
            </a:extLst>
          </p:cNvPr>
          <p:cNvCxnSpPr>
            <a:cxnSpLocks/>
          </p:cNvCxnSpPr>
          <p:nvPr/>
        </p:nvCxnSpPr>
        <p:spPr>
          <a:xfrm>
            <a:off x="4875567" y="24884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44D961-3903-40DD-B78C-186301B6E6B9}"/>
              </a:ext>
            </a:extLst>
          </p:cNvPr>
          <p:cNvCxnSpPr/>
          <p:nvPr/>
        </p:nvCxnSpPr>
        <p:spPr>
          <a:xfrm>
            <a:off x="5263560" y="2117687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2670FAA-89D5-48BD-9EAF-D2DC1155F3E7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H="1">
            <a:off x="1613073" y="2193342"/>
            <a:ext cx="3587381" cy="3561536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678A65-6B68-436D-86A5-8B55F706D370}"/>
              </a:ext>
            </a:extLst>
          </p:cNvPr>
          <p:cNvCxnSpPr>
            <a:cxnSpLocks/>
          </p:cNvCxnSpPr>
          <p:nvPr/>
        </p:nvCxnSpPr>
        <p:spPr>
          <a:xfrm>
            <a:off x="1542655" y="583258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A1DE00-84C1-425E-AA41-2DC6296540D8}"/>
              </a:ext>
            </a:extLst>
          </p:cNvPr>
          <p:cNvCxnSpPr>
            <a:cxnSpLocks/>
          </p:cNvCxnSpPr>
          <p:nvPr/>
        </p:nvCxnSpPr>
        <p:spPr>
          <a:xfrm>
            <a:off x="1910738" y="583258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D31672-B52D-4126-A1A2-8A73C2DE5018}"/>
              </a:ext>
            </a:extLst>
          </p:cNvPr>
          <p:cNvCxnSpPr/>
          <p:nvPr/>
        </p:nvCxnSpPr>
        <p:spPr>
          <a:xfrm>
            <a:off x="2292788" y="5457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B155A0-C7F4-41A8-AA55-22C651B16FE7}"/>
              </a:ext>
            </a:extLst>
          </p:cNvPr>
          <p:cNvCxnSpPr>
            <a:cxnSpLocks/>
          </p:cNvCxnSpPr>
          <p:nvPr/>
        </p:nvCxnSpPr>
        <p:spPr>
          <a:xfrm>
            <a:off x="2281538" y="5457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580E7C-58B0-461A-8170-89921571F88C}"/>
              </a:ext>
            </a:extLst>
          </p:cNvPr>
          <p:cNvCxnSpPr/>
          <p:nvPr/>
        </p:nvCxnSpPr>
        <p:spPr>
          <a:xfrm>
            <a:off x="2652338" y="5086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F8370D-2721-4931-BB3F-647E5B9A5698}"/>
              </a:ext>
            </a:extLst>
          </p:cNvPr>
          <p:cNvCxnSpPr/>
          <p:nvPr/>
        </p:nvCxnSpPr>
        <p:spPr>
          <a:xfrm>
            <a:off x="2661765" y="43394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96D63CE-563C-4D44-8DF8-82B1D7724E3B}"/>
              </a:ext>
            </a:extLst>
          </p:cNvPr>
          <p:cNvCxnSpPr>
            <a:cxnSpLocks/>
          </p:cNvCxnSpPr>
          <p:nvPr/>
        </p:nvCxnSpPr>
        <p:spPr>
          <a:xfrm>
            <a:off x="2652338" y="433942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8300DE-C661-4AB6-82B7-46717ED9CE92}"/>
              </a:ext>
            </a:extLst>
          </p:cNvPr>
          <p:cNvCxnSpPr/>
          <p:nvPr/>
        </p:nvCxnSpPr>
        <p:spPr>
          <a:xfrm>
            <a:off x="3024998" y="396862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6C97DC-BB76-4E8C-A925-332E04C0FD32}"/>
              </a:ext>
            </a:extLst>
          </p:cNvPr>
          <p:cNvCxnSpPr>
            <a:cxnSpLocks/>
          </p:cNvCxnSpPr>
          <p:nvPr/>
        </p:nvCxnSpPr>
        <p:spPr>
          <a:xfrm>
            <a:off x="3028323" y="396862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2B80F0-9AB6-4768-B0FE-9FE9747DEE52}"/>
              </a:ext>
            </a:extLst>
          </p:cNvPr>
          <p:cNvCxnSpPr/>
          <p:nvPr/>
        </p:nvCxnSpPr>
        <p:spPr>
          <a:xfrm>
            <a:off x="3399123" y="361505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D56A8FC-455C-4927-A58A-191037F9650C}"/>
              </a:ext>
            </a:extLst>
          </p:cNvPr>
          <p:cNvCxnSpPr/>
          <p:nvPr/>
        </p:nvCxnSpPr>
        <p:spPr>
          <a:xfrm>
            <a:off x="3399123" y="324425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1290C61-F7FD-4B13-B700-589204E0B5CD}"/>
              </a:ext>
            </a:extLst>
          </p:cNvPr>
          <p:cNvCxnSpPr>
            <a:cxnSpLocks/>
          </p:cNvCxnSpPr>
          <p:nvPr/>
        </p:nvCxnSpPr>
        <p:spPr>
          <a:xfrm>
            <a:off x="3400259" y="324425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4CE792-756A-45B7-8496-E949FE2C829F}"/>
              </a:ext>
            </a:extLst>
          </p:cNvPr>
          <p:cNvCxnSpPr>
            <a:cxnSpLocks/>
          </p:cNvCxnSpPr>
          <p:nvPr/>
        </p:nvCxnSpPr>
        <p:spPr>
          <a:xfrm>
            <a:off x="3771059" y="3244256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77B0C38-8F45-44C9-9148-1739F69424E4}"/>
              </a:ext>
            </a:extLst>
          </p:cNvPr>
          <p:cNvCxnSpPr/>
          <p:nvPr/>
        </p:nvCxnSpPr>
        <p:spPr>
          <a:xfrm>
            <a:off x="4141859" y="2886000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EF63FB-276B-4AFE-8B01-C67DB4C75125}"/>
              </a:ext>
            </a:extLst>
          </p:cNvPr>
          <p:cNvCxnSpPr/>
          <p:nvPr/>
        </p:nvCxnSpPr>
        <p:spPr>
          <a:xfrm>
            <a:off x="4141859" y="2515200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E9F6833-F54D-4089-8D47-D5B10F92595D}"/>
              </a:ext>
            </a:extLst>
          </p:cNvPr>
          <p:cNvCxnSpPr>
            <a:cxnSpLocks/>
          </p:cNvCxnSpPr>
          <p:nvPr/>
        </p:nvCxnSpPr>
        <p:spPr>
          <a:xfrm>
            <a:off x="4135113" y="251187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445086-8ED7-4ACA-8C54-CF76DB15FA90}"/>
              </a:ext>
            </a:extLst>
          </p:cNvPr>
          <p:cNvCxnSpPr/>
          <p:nvPr/>
        </p:nvCxnSpPr>
        <p:spPr>
          <a:xfrm>
            <a:off x="4505913" y="2141077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54EBB7F-A865-4428-BC51-5D1A9E54422D}"/>
              </a:ext>
            </a:extLst>
          </p:cNvPr>
          <p:cNvCxnSpPr>
            <a:cxnSpLocks/>
          </p:cNvCxnSpPr>
          <p:nvPr/>
        </p:nvCxnSpPr>
        <p:spPr>
          <a:xfrm>
            <a:off x="4504767" y="21176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EB1338-82BA-47F7-8367-1AB0C03B187B}"/>
              </a:ext>
            </a:extLst>
          </p:cNvPr>
          <p:cNvCxnSpPr>
            <a:cxnSpLocks/>
          </p:cNvCxnSpPr>
          <p:nvPr/>
        </p:nvCxnSpPr>
        <p:spPr>
          <a:xfrm>
            <a:off x="4875567" y="21176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8530D2E-153F-49A5-9362-8D799F6C3F44}"/>
              </a:ext>
            </a:extLst>
          </p:cNvPr>
          <p:cNvGrpSpPr/>
          <p:nvPr/>
        </p:nvGrpSpPr>
        <p:grpSpPr>
          <a:xfrm rot="10800000">
            <a:off x="1910738" y="2117687"/>
            <a:ext cx="3335629" cy="3714895"/>
            <a:chOff x="1910738" y="2117687"/>
            <a:chExt cx="3335629" cy="371489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8192E08-FD25-4A9D-B9AD-4880D506CED6}"/>
                </a:ext>
              </a:extLst>
            </p:cNvPr>
            <p:cNvCxnSpPr>
              <a:cxnSpLocks/>
            </p:cNvCxnSpPr>
            <p:nvPr/>
          </p:nvCxnSpPr>
          <p:spPr>
            <a:xfrm>
              <a:off x="1910738" y="5457342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F0541EF-4DD9-4444-B601-36265D3BC644}"/>
                </a:ext>
              </a:extLst>
            </p:cNvPr>
            <p:cNvCxnSpPr/>
            <p:nvPr/>
          </p:nvCxnSpPr>
          <p:spPr>
            <a:xfrm>
              <a:off x="2290965" y="5086542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65652E0-A8F0-46B6-9F2F-B7F2F6496234}"/>
                </a:ext>
              </a:extLst>
            </p:cNvPr>
            <p:cNvCxnSpPr/>
            <p:nvPr/>
          </p:nvCxnSpPr>
          <p:spPr>
            <a:xfrm>
              <a:off x="2661765" y="4715742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F73DB36-387D-4E5C-8494-36AD2199ABCC}"/>
                </a:ext>
              </a:extLst>
            </p:cNvPr>
            <p:cNvCxnSpPr>
              <a:cxnSpLocks/>
            </p:cNvCxnSpPr>
            <p:nvPr/>
          </p:nvCxnSpPr>
          <p:spPr>
            <a:xfrm>
              <a:off x="2290965" y="5086542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DD9030B-76CB-4D17-9FA4-FC8EE86177A4}"/>
                </a:ext>
              </a:extLst>
            </p:cNvPr>
            <p:cNvCxnSpPr>
              <a:cxnSpLocks/>
            </p:cNvCxnSpPr>
            <p:nvPr/>
          </p:nvCxnSpPr>
          <p:spPr>
            <a:xfrm>
              <a:off x="2661765" y="4715742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05F2C2-E016-4591-BB36-37CA5A5BD5A9}"/>
                </a:ext>
              </a:extLst>
            </p:cNvPr>
            <p:cNvCxnSpPr>
              <a:cxnSpLocks/>
            </p:cNvCxnSpPr>
            <p:nvPr/>
          </p:nvCxnSpPr>
          <p:spPr>
            <a:xfrm>
              <a:off x="3032565" y="4715742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2EF0CAC-B9B6-4091-9FE5-AF3B704AAF50}"/>
                </a:ext>
              </a:extLst>
            </p:cNvPr>
            <p:cNvCxnSpPr/>
            <p:nvPr/>
          </p:nvCxnSpPr>
          <p:spPr>
            <a:xfrm>
              <a:off x="3403365" y="4344942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4BB48A7-DFA4-453D-943A-EB80CF8B4F0A}"/>
                </a:ext>
              </a:extLst>
            </p:cNvPr>
            <p:cNvCxnSpPr>
              <a:cxnSpLocks/>
            </p:cNvCxnSpPr>
            <p:nvPr/>
          </p:nvCxnSpPr>
          <p:spPr>
            <a:xfrm>
              <a:off x="3403365" y="4339426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A5F4E49-7595-4C9D-9B73-6CD66B881586}"/>
                </a:ext>
              </a:extLst>
            </p:cNvPr>
            <p:cNvCxnSpPr/>
            <p:nvPr/>
          </p:nvCxnSpPr>
          <p:spPr>
            <a:xfrm>
              <a:off x="3774165" y="3968626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CB70205-337B-4C4B-9BF4-1BEBE0520230}"/>
                </a:ext>
              </a:extLst>
            </p:cNvPr>
            <p:cNvCxnSpPr>
              <a:cxnSpLocks/>
            </p:cNvCxnSpPr>
            <p:nvPr/>
          </p:nvCxnSpPr>
          <p:spPr>
            <a:xfrm>
              <a:off x="3771059" y="3968626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F05ED1C-B2A2-4FF0-9A21-A6C1182F8758}"/>
                </a:ext>
              </a:extLst>
            </p:cNvPr>
            <p:cNvCxnSpPr>
              <a:cxnSpLocks/>
            </p:cNvCxnSpPr>
            <p:nvPr/>
          </p:nvCxnSpPr>
          <p:spPr>
            <a:xfrm>
              <a:off x="4141859" y="3968626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18A026-1429-4731-B51E-CBCDAF073FAF}"/>
                </a:ext>
              </a:extLst>
            </p:cNvPr>
            <p:cNvCxnSpPr/>
            <p:nvPr/>
          </p:nvCxnSpPr>
          <p:spPr>
            <a:xfrm>
              <a:off x="4512659" y="3597826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CB68FE1-3AD0-4432-92D7-6E440F260462}"/>
                </a:ext>
              </a:extLst>
            </p:cNvPr>
            <p:cNvCxnSpPr/>
            <p:nvPr/>
          </p:nvCxnSpPr>
          <p:spPr>
            <a:xfrm>
              <a:off x="4512659" y="3227026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DC25CE6-2864-4E53-9D25-8A7401DEC9EE}"/>
                </a:ext>
              </a:extLst>
            </p:cNvPr>
            <p:cNvCxnSpPr/>
            <p:nvPr/>
          </p:nvCxnSpPr>
          <p:spPr>
            <a:xfrm>
              <a:off x="4512659" y="2856226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FCDFDD2-040B-487C-ACB6-8413D121A94F}"/>
                </a:ext>
              </a:extLst>
            </p:cNvPr>
            <p:cNvCxnSpPr>
              <a:cxnSpLocks/>
            </p:cNvCxnSpPr>
            <p:nvPr/>
          </p:nvCxnSpPr>
          <p:spPr>
            <a:xfrm>
              <a:off x="4507873" y="2859287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7837DB3-DE56-4C13-B371-47B373999F53}"/>
                </a:ext>
              </a:extLst>
            </p:cNvPr>
            <p:cNvCxnSpPr/>
            <p:nvPr/>
          </p:nvCxnSpPr>
          <p:spPr>
            <a:xfrm>
              <a:off x="4878673" y="2488487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2F853C1-9156-4E31-AA6B-914873EFC81F}"/>
                </a:ext>
              </a:extLst>
            </p:cNvPr>
            <p:cNvCxnSpPr>
              <a:cxnSpLocks/>
            </p:cNvCxnSpPr>
            <p:nvPr/>
          </p:nvCxnSpPr>
          <p:spPr>
            <a:xfrm>
              <a:off x="4875567" y="2488487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0F0E414-A69E-4BED-8E20-1F38918A7FDD}"/>
                </a:ext>
              </a:extLst>
            </p:cNvPr>
            <p:cNvCxnSpPr>
              <a:cxnSpLocks/>
            </p:cNvCxnSpPr>
            <p:nvPr/>
          </p:nvCxnSpPr>
          <p:spPr>
            <a:xfrm>
              <a:off x="1910738" y="5832582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8382C2E-C33F-43A1-B0F1-EEDB4BA1B17B}"/>
                </a:ext>
              </a:extLst>
            </p:cNvPr>
            <p:cNvCxnSpPr/>
            <p:nvPr/>
          </p:nvCxnSpPr>
          <p:spPr>
            <a:xfrm>
              <a:off x="2292788" y="5457342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2B30996-308E-4C0F-8F04-A7B91C1219EA}"/>
                </a:ext>
              </a:extLst>
            </p:cNvPr>
            <p:cNvCxnSpPr>
              <a:cxnSpLocks/>
            </p:cNvCxnSpPr>
            <p:nvPr/>
          </p:nvCxnSpPr>
          <p:spPr>
            <a:xfrm>
              <a:off x="2281538" y="5457342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7010257-48BA-45FC-A841-45754094F233}"/>
                </a:ext>
              </a:extLst>
            </p:cNvPr>
            <p:cNvCxnSpPr/>
            <p:nvPr/>
          </p:nvCxnSpPr>
          <p:spPr>
            <a:xfrm>
              <a:off x="2652338" y="5086542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C46D18D-EEF3-4D01-9D00-DA4304AAABD5}"/>
                </a:ext>
              </a:extLst>
            </p:cNvPr>
            <p:cNvCxnSpPr/>
            <p:nvPr/>
          </p:nvCxnSpPr>
          <p:spPr>
            <a:xfrm>
              <a:off x="2661765" y="4339426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CB717C8-E051-4DB2-9155-35EFEAEDE81D}"/>
                </a:ext>
              </a:extLst>
            </p:cNvPr>
            <p:cNvCxnSpPr>
              <a:cxnSpLocks/>
            </p:cNvCxnSpPr>
            <p:nvPr/>
          </p:nvCxnSpPr>
          <p:spPr>
            <a:xfrm>
              <a:off x="2652338" y="4339426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F5CF39C-E812-40A7-940C-A9152F4AAA49}"/>
                </a:ext>
              </a:extLst>
            </p:cNvPr>
            <p:cNvCxnSpPr/>
            <p:nvPr/>
          </p:nvCxnSpPr>
          <p:spPr>
            <a:xfrm>
              <a:off x="3024998" y="3968626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168B749-59E6-4501-B821-4D5770798390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23" y="3968626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E61DA6E-D314-441E-8916-6462C71556A1}"/>
                </a:ext>
              </a:extLst>
            </p:cNvPr>
            <p:cNvCxnSpPr/>
            <p:nvPr/>
          </p:nvCxnSpPr>
          <p:spPr>
            <a:xfrm>
              <a:off x="3399123" y="3615056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7E48672-674B-43B7-AF8C-D4DA2B6EA0AE}"/>
                </a:ext>
              </a:extLst>
            </p:cNvPr>
            <p:cNvCxnSpPr/>
            <p:nvPr/>
          </p:nvCxnSpPr>
          <p:spPr>
            <a:xfrm>
              <a:off x="3399123" y="3244256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477B216-463E-44A2-942C-36204AEA6352}"/>
                </a:ext>
              </a:extLst>
            </p:cNvPr>
            <p:cNvCxnSpPr>
              <a:cxnSpLocks/>
            </p:cNvCxnSpPr>
            <p:nvPr/>
          </p:nvCxnSpPr>
          <p:spPr>
            <a:xfrm>
              <a:off x="3400259" y="3244256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2002059-DA25-4DCF-B762-C4DADD4C493E}"/>
                </a:ext>
              </a:extLst>
            </p:cNvPr>
            <p:cNvCxnSpPr>
              <a:cxnSpLocks/>
            </p:cNvCxnSpPr>
            <p:nvPr/>
          </p:nvCxnSpPr>
          <p:spPr>
            <a:xfrm>
              <a:off x="3771059" y="3244256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B409B5A-D340-4B94-9905-633B0217F4B4}"/>
                </a:ext>
              </a:extLst>
            </p:cNvPr>
            <p:cNvCxnSpPr/>
            <p:nvPr/>
          </p:nvCxnSpPr>
          <p:spPr>
            <a:xfrm>
              <a:off x="4141859" y="2886000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FDA191-8FE2-47E4-B3A6-B65F2B9633B8}"/>
                </a:ext>
              </a:extLst>
            </p:cNvPr>
            <p:cNvCxnSpPr/>
            <p:nvPr/>
          </p:nvCxnSpPr>
          <p:spPr>
            <a:xfrm>
              <a:off x="4141859" y="2515200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183B8EF-DED5-4FDB-9C8D-EDB96B628C12}"/>
                </a:ext>
              </a:extLst>
            </p:cNvPr>
            <p:cNvCxnSpPr>
              <a:cxnSpLocks/>
            </p:cNvCxnSpPr>
            <p:nvPr/>
          </p:nvCxnSpPr>
          <p:spPr>
            <a:xfrm>
              <a:off x="4135113" y="2511877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5197F1-E561-4DEF-A94B-B9A90C7F3627}"/>
                </a:ext>
              </a:extLst>
            </p:cNvPr>
            <p:cNvCxnSpPr/>
            <p:nvPr/>
          </p:nvCxnSpPr>
          <p:spPr>
            <a:xfrm>
              <a:off x="4505913" y="2141077"/>
              <a:ext cx="0" cy="370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3240D70-CA9F-438E-8449-6C92D8234235}"/>
                </a:ext>
              </a:extLst>
            </p:cNvPr>
            <p:cNvCxnSpPr>
              <a:cxnSpLocks/>
            </p:cNvCxnSpPr>
            <p:nvPr/>
          </p:nvCxnSpPr>
          <p:spPr>
            <a:xfrm>
              <a:off x="4504767" y="2117687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4F86EAD-54D5-483A-A0B0-9EBEBE07F2EA}"/>
                </a:ext>
              </a:extLst>
            </p:cNvPr>
            <p:cNvCxnSpPr>
              <a:cxnSpLocks/>
            </p:cNvCxnSpPr>
            <p:nvPr/>
          </p:nvCxnSpPr>
          <p:spPr>
            <a:xfrm>
              <a:off x="4875567" y="2117687"/>
              <a:ext cx="370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22753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C2922-7B62-4F53-BBD4-B600540A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E3046-1A77-42F5-9988-8B5D724BB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a real classifier that you are working with…</a:t>
            </a:r>
          </a:p>
          <a:p>
            <a:r>
              <a:rPr lang="en-GB" dirty="0"/>
              <a:t>The closer its ROC curve runs to that of the “perfect classifier”, the better it is at identifying positive examples</a:t>
            </a:r>
          </a:p>
          <a:p>
            <a:r>
              <a:rPr lang="en-GB" dirty="0"/>
              <a:t>The area under the ROC curve (AUC) provides a good measure of a classifier’s performance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834983-B138-48D9-A56E-2EB416774B4F}"/>
              </a:ext>
            </a:extLst>
          </p:cNvPr>
          <p:cNvCxnSpPr/>
          <p:nvPr/>
        </p:nvCxnSpPr>
        <p:spPr>
          <a:xfrm flipV="1">
            <a:off x="1534687" y="17696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EB4B97-DF08-4A95-B3D6-FD290D73BF8E}"/>
              </a:ext>
            </a:extLst>
          </p:cNvPr>
          <p:cNvCxnSpPr>
            <a:cxnSpLocks/>
          </p:cNvCxnSpPr>
          <p:nvPr/>
        </p:nvCxnSpPr>
        <p:spPr>
          <a:xfrm>
            <a:off x="1534687" y="5832582"/>
            <a:ext cx="41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11C71B-EF47-44BD-9769-2AD733E71B71}"/>
              </a:ext>
            </a:extLst>
          </p:cNvPr>
          <p:cNvSpPr txBox="1"/>
          <p:nvPr/>
        </p:nvSpPr>
        <p:spPr>
          <a:xfrm>
            <a:off x="2101044" y="604755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4955-A569-4811-947D-021E0BE32186}"/>
              </a:ext>
            </a:extLst>
          </p:cNvPr>
          <p:cNvSpPr txBox="1"/>
          <p:nvPr/>
        </p:nvSpPr>
        <p:spPr>
          <a:xfrm rot="16200000">
            <a:off x="-566205" y="362647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B4965-3244-4062-BB21-9476C65575DE}"/>
              </a:ext>
            </a:extLst>
          </p:cNvPr>
          <p:cNvCxnSpPr/>
          <p:nvPr/>
        </p:nvCxnSpPr>
        <p:spPr>
          <a:xfrm flipH="1">
            <a:off x="1339379" y="21184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4E5BF1-8399-4EEB-B20A-9E5705262236}"/>
              </a:ext>
            </a:extLst>
          </p:cNvPr>
          <p:cNvCxnSpPr>
            <a:cxnSpLocks/>
          </p:cNvCxnSpPr>
          <p:nvPr/>
        </p:nvCxnSpPr>
        <p:spPr>
          <a:xfrm flipV="1">
            <a:off x="5268680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FE125-FA4D-4B59-95BA-DD1AEE190FFB}"/>
              </a:ext>
            </a:extLst>
          </p:cNvPr>
          <p:cNvSpPr/>
          <p:nvPr/>
        </p:nvSpPr>
        <p:spPr>
          <a:xfrm>
            <a:off x="1016213" y="19337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FA682-B90E-4CDB-A19E-C2A77AD27E95}"/>
              </a:ext>
            </a:extLst>
          </p:cNvPr>
          <p:cNvCxnSpPr/>
          <p:nvPr/>
        </p:nvCxnSpPr>
        <p:spPr>
          <a:xfrm flipH="1">
            <a:off x="1360859" y="58325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FEC85-4B63-4B37-977F-8AE0076F8992}"/>
              </a:ext>
            </a:extLst>
          </p:cNvPr>
          <p:cNvSpPr/>
          <p:nvPr/>
        </p:nvSpPr>
        <p:spPr>
          <a:xfrm>
            <a:off x="1037693" y="5647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09CD7-3179-4927-B8CA-A34C135DFB8C}"/>
              </a:ext>
            </a:extLst>
          </p:cNvPr>
          <p:cNvCxnSpPr>
            <a:cxnSpLocks/>
          </p:cNvCxnSpPr>
          <p:nvPr/>
        </p:nvCxnSpPr>
        <p:spPr>
          <a:xfrm flipV="1">
            <a:off x="1534687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9C0E4EB7-B90C-41BB-95E5-82D728947FE6}"/>
              </a:ext>
            </a:extLst>
          </p:cNvPr>
          <p:cNvSpPr/>
          <p:nvPr/>
        </p:nvSpPr>
        <p:spPr>
          <a:xfrm>
            <a:off x="1383844" y="56856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F015697-B6DA-4064-8263-A69C901C56CE}"/>
              </a:ext>
            </a:extLst>
          </p:cNvPr>
          <p:cNvSpPr/>
          <p:nvPr/>
        </p:nvSpPr>
        <p:spPr>
          <a:xfrm>
            <a:off x="5127997" y="19742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56842-A145-450B-81F2-312CCE869964}"/>
              </a:ext>
            </a:extLst>
          </p:cNvPr>
          <p:cNvSpPr/>
          <p:nvPr/>
        </p:nvSpPr>
        <p:spPr>
          <a:xfrm>
            <a:off x="2946025" y="500785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BBF07-110D-4751-A3C5-79EF5AEBAB0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685527" y="5331020"/>
            <a:ext cx="1260498" cy="36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4F416-C0AD-4432-9458-F999CA88404F}"/>
              </a:ext>
            </a:extLst>
          </p:cNvPr>
          <p:cNvSpPr/>
          <p:nvPr/>
        </p:nvSpPr>
        <p:spPr>
          <a:xfrm>
            <a:off x="3925632" y="3434109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76908-8F3B-4EAF-BFFE-B072C6656EC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905240" y="2303087"/>
            <a:ext cx="358320" cy="113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1D914F-2679-4359-AA29-0440ADD32423}"/>
              </a:ext>
            </a:extLst>
          </p:cNvPr>
          <p:cNvCxnSpPr>
            <a:cxnSpLocks/>
          </p:cNvCxnSpPr>
          <p:nvPr/>
        </p:nvCxnSpPr>
        <p:spPr>
          <a:xfrm>
            <a:off x="1534687" y="2117687"/>
            <a:ext cx="10157" cy="371814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9E1C0B-C931-4897-82B5-E3D2B207B68B}"/>
              </a:ext>
            </a:extLst>
          </p:cNvPr>
          <p:cNvCxnSpPr>
            <a:cxnSpLocks/>
          </p:cNvCxnSpPr>
          <p:nvPr/>
        </p:nvCxnSpPr>
        <p:spPr>
          <a:xfrm>
            <a:off x="1534687" y="2117687"/>
            <a:ext cx="372887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19F57D-3853-4E02-A968-28B787C40AC3}"/>
              </a:ext>
            </a:extLst>
          </p:cNvPr>
          <p:cNvSpPr/>
          <p:nvPr/>
        </p:nvSpPr>
        <p:spPr>
          <a:xfrm>
            <a:off x="5117834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73019F-99A4-434B-978D-B539C0F75412}"/>
              </a:ext>
            </a:extLst>
          </p:cNvPr>
          <p:cNvSpPr/>
          <p:nvPr/>
        </p:nvSpPr>
        <p:spPr>
          <a:xfrm>
            <a:off x="1383841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2670FAA-89D5-48BD-9EAF-D2DC1155F3E7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H="1">
            <a:off x="1613073" y="2193342"/>
            <a:ext cx="3587381" cy="3561536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252013-259D-4094-A321-68BCD4D8E9B7}"/>
              </a:ext>
            </a:extLst>
          </p:cNvPr>
          <p:cNvCxnSpPr/>
          <p:nvPr/>
        </p:nvCxnSpPr>
        <p:spPr>
          <a:xfrm>
            <a:off x="1546729" y="546926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B499C5-3653-4597-84EC-67F6875A2832}"/>
              </a:ext>
            </a:extLst>
          </p:cNvPr>
          <p:cNvCxnSpPr/>
          <p:nvPr/>
        </p:nvCxnSpPr>
        <p:spPr>
          <a:xfrm>
            <a:off x="1546729" y="50907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4348FF-5F08-4302-A24E-64AD36C72533}"/>
              </a:ext>
            </a:extLst>
          </p:cNvPr>
          <p:cNvCxnSpPr>
            <a:cxnSpLocks/>
          </p:cNvCxnSpPr>
          <p:nvPr/>
        </p:nvCxnSpPr>
        <p:spPr>
          <a:xfrm>
            <a:off x="1546729" y="5090768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40C200-2E37-4CB5-AF6F-36DE3CF2EA51}"/>
              </a:ext>
            </a:extLst>
          </p:cNvPr>
          <p:cNvCxnSpPr/>
          <p:nvPr/>
        </p:nvCxnSpPr>
        <p:spPr>
          <a:xfrm>
            <a:off x="1917529" y="47199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4AAD2B-6A6A-4F9C-9900-3E25ABB1155F}"/>
              </a:ext>
            </a:extLst>
          </p:cNvPr>
          <p:cNvCxnSpPr/>
          <p:nvPr/>
        </p:nvCxnSpPr>
        <p:spPr>
          <a:xfrm>
            <a:off x="1917529" y="43491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98F2FD2-5000-4F17-A646-94D19455AB8F}"/>
              </a:ext>
            </a:extLst>
          </p:cNvPr>
          <p:cNvCxnSpPr/>
          <p:nvPr/>
        </p:nvCxnSpPr>
        <p:spPr>
          <a:xfrm>
            <a:off x="1917529" y="39783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2A05AF3-DC5D-4770-A916-5142C714B456}"/>
              </a:ext>
            </a:extLst>
          </p:cNvPr>
          <p:cNvCxnSpPr>
            <a:cxnSpLocks/>
          </p:cNvCxnSpPr>
          <p:nvPr/>
        </p:nvCxnSpPr>
        <p:spPr>
          <a:xfrm>
            <a:off x="1917529" y="3978368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2BC0E3-1E76-4056-8D93-BB5E53FBD66E}"/>
              </a:ext>
            </a:extLst>
          </p:cNvPr>
          <p:cNvCxnSpPr/>
          <p:nvPr/>
        </p:nvCxnSpPr>
        <p:spPr>
          <a:xfrm>
            <a:off x="2288329" y="36075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300256-3834-4121-9227-1EFFD69E1F4D}"/>
              </a:ext>
            </a:extLst>
          </p:cNvPr>
          <p:cNvCxnSpPr/>
          <p:nvPr/>
        </p:nvCxnSpPr>
        <p:spPr>
          <a:xfrm>
            <a:off x="2288329" y="32367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9BFB27-44E3-464D-A7A1-58936EA22419}"/>
              </a:ext>
            </a:extLst>
          </p:cNvPr>
          <p:cNvCxnSpPr>
            <a:cxnSpLocks/>
          </p:cNvCxnSpPr>
          <p:nvPr/>
        </p:nvCxnSpPr>
        <p:spPr>
          <a:xfrm>
            <a:off x="2288329" y="3236768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119D64D-8F56-4B26-94AF-B7A336EFA877}"/>
              </a:ext>
            </a:extLst>
          </p:cNvPr>
          <p:cNvCxnSpPr/>
          <p:nvPr/>
        </p:nvCxnSpPr>
        <p:spPr>
          <a:xfrm>
            <a:off x="2669289" y="28659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BAEBC0-963A-42CB-9BB9-BDEB9131E98A}"/>
              </a:ext>
            </a:extLst>
          </p:cNvPr>
          <p:cNvCxnSpPr/>
          <p:nvPr/>
        </p:nvCxnSpPr>
        <p:spPr>
          <a:xfrm>
            <a:off x="2669289" y="24951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B5A5168-30B4-4C8A-8D8E-66A12805526D}"/>
              </a:ext>
            </a:extLst>
          </p:cNvPr>
          <p:cNvCxnSpPr>
            <a:cxnSpLocks/>
          </p:cNvCxnSpPr>
          <p:nvPr/>
        </p:nvCxnSpPr>
        <p:spPr>
          <a:xfrm>
            <a:off x="2669289" y="2495168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2C7B33-4BEE-423E-95A9-C3B5026009D1}"/>
              </a:ext>
            </a:extLst>
          </p:cNvPr>
          <p:cNvCxnSpPr>
            <a:cxnSpLocks/>
          </p:cNvCxnSpPr>
          <p:nvPr/>
        </p:nvCxnSpPr>
        <p:spPr>
          <a:xfrm>
            <a:off x="3040089" y="2495168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23798A1-8D6F-41D7-BE14-88E1C5BADD77}"/>
              </a:ext>
            </a:extLst>
          </p:cNvPr>
          <p:cNvCxnSpPr>
            <a:cxnSpLocks/>
          </p:cNvCxnSpPr>
          <p:nvPr/>
        </p:nvCxnSpPr>
        <p:spPr>
          <a:xfrm>
            <a:off x="3410889" y="2495168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051450-60E0-43F5-85C8-7B21E9EB2B2D}"/>
              </a:ext>
            </a:extLst>
          </p:cNvPr>
          <p:cNvCxnSpPr>
            <a:cxnSpLocks/>
          </p:cNvCxnSpPr>
          <p:nvPr/>
        </p:nvCxnSpPr>
        <p:spPr>
          <a:xfrm>
            <a:off x="3781689" y="2496910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306A44C-2639-4FD7-99CE-CE09556361CB}"/>
              </a:ext>
            </a:extLst>
          </p:cNvPr>
          <p:cNvCxnSpPr>
            <a:cxnSpLocks/>
          </p:cNvCxnSpPr>
          <p:nvPr/>
        </p:nvCxnSpPr>
        <p:spPr>
          <a:xfrm>
            <a:off x="4152489" y="2495168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9A6ACB3-2115-4984-9E72-132D715CA6D3}"/>
              </a:ext>
            </a:extLst>
          </p:cNvPr>
          <p:cNvCxnSpPr/>
          <p:nvPr/>
        </p:nvCxnSpPr>
        <p:spPr>
          <a:xfrm>
            <a:off x="4528329" y="2121913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36EBA6B-7F8D-4E65-88A7-587019041A3B}"/>
              </a:ext>
            </a:extLst>
          </p:cNvPr>
          <p:cNvCxnSpPr>
            <a:cxnSpLocks/>
          </p:cNvCxnSpPr>
          <p:nvPr/>
        </p:nvCxnSpPr>
        <p:spPr>
          <a:xfrm>
            <a:off x="4528329" y="2121913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058EC88-5105-4003-B302-E7B77E90DBF5}"/>
              </a:ext>
            </a:extLst>
          </p:cNvPr>
          <p:cNvCxnSpPr>
            <a:cxnSpLocks/>
          </p:cNvCxnSpPr>
          <p:nvPr/>
        </p:nvCxnSpPr>
        <p:spPr>
          <a:xfrm>
            <a:off x="4894645" y="2121913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4053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C2922-7B62-4F53-BBD4-B600540A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E3046-1A77-42F5-9988-8B5D724BB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a real classifier that you are working with…</a:t>
            </a:r>
          </a:p>
          <a:p>
            <a:r>
              <a:rPr lang="en-GB" dirty="0"/>
              <a:t>The closer its ROC curve runs to that of the “perfect classifier”, the better it is at identifying positive examples</a:t>
            </a:r>
          </a:p>
          <a:p>
            <a:r>
              <a:rPr lang="en-GB" dirty="0"/>
              <a:t>The area under the ROC curve (AUC) provides a good measure of a classifier’s performance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834983-B138-48D9-A56E-2EB416774B4F}"/>
              </a:ext>
            </a:extLst>
          </p:cNvPr>
          <p:cNvCxnSpPr/>
          <p:nvPr/>
        </p:nvCxnSpPr>
        <p:spPr>
          <a:xfrm flipV="1">
            <a:off x="1534687" y="17696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EB4B97-DF08-4A95-B3D6-FD290D73BF8E}"/>
              </a:ext>
            </a:extLst>
          </p:cNvPr>
          <p:cNvCxnSpPr>
            <a:cxnSpLocks/>
          </p:cNvCxnSpPr>
          <p:nvPr/>
        </p:nvCxnSpPr>
        <p:spPr>
          <a:xfrm>
            <a:off x="1534687" y="5832582"/>
            <a:ext cx="41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11C71B-EF47-44BD-9769-2AD733E71B71}"/>
              </a:ext>
            </a:extLst>
          </p:cNvPr>
          <p:cNvSpPr txBox="1"/>
          <p:nvPr/>
        </p:nvSpPr>
        <p:spPr>
          <a:xfrm>
            <a:off x="2101044" y="604755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4955-A569-4811-947D-021E0BE32186}"/>
              </a:ext>
            </a:extLst>
          </p:cNvPr>
          <p:cNvSpPr txBox="1"/>
          <p:nvPr/>
        </p:nvSpPr>
        <p:spPr>
          <a:xfrm rot="16200000">
            <a:off x="-566205" y="362647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B4965-3244-4062-BB21-9476C65575DE}"/>
              </a:ext>
            </a:extLst>
          </p:cNvPr>
          <p:cNvCxnSpPr/>
          <p:nvPr/>
        </p:nvCxnSpPr>
        <p:spPr>
          <a:xfrm flipH="1">
            <a:off x="1339379" y="21184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4E5BF1-8399-4EEB-B20A-9E5705262236}"/>
              </a:ext>
            </a:extLst>
          </p:cNvPr>
          <p:cNvCxnSpPr>
            <a:cxnSpLocks/>
          </p:cNvCxnSpPr>
          <p:nvPr/>
        </p:nvCxnSpPr>
        <p:spPr>
          <a:xfrm flipV="1">
            <a:off x="5268680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FE125-FA4D-4B59-95BA-DD1AEE190FFB}"/>
              </a:ext>
            </a:extLst>
          </p:cNvPr>
          <p:cNvSpPr/>
          <p:nvPr/>
        </p:nvSpPr>
        <p:spPr>
          <a:xfrm>
            <a:off x="1016213" y="19337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FA682-B90E-4CDB-A19E-C2A77AD27E95}"/>
              </a:ext>
            </a:extLst>
          </p:cNvPr>
          <p:cNvCxnSpPr/>
          <p:nvPr/>
        </p:nvCxnSpPr>
        <p:spPr>
          <a:xfrm flipH="1">
            <a:off x="1360859" y="58325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FEC85-4B63-4B37-977F-8AE0076F8992}"/>
              </a:ext>
            </a:extLst>
          </p:cNvPr>
          <p:cNvSpPr/>
          <p:nvPr/>
        </p:nvSpPr>
        <p:spPr>
          <a:xfrm>
            <a:off x="1037693" y="5647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09CD7-3179-4927-B8CA-A34C135DFB8C}"/>
              </a:ext>
            </a:extLst>
          </p:cNvPr>
          <p:cNvCxnSpPr>
            <a:cxnSpLocks/>
          </p:cNvCxnSpPr>
          <p:nvPr/>
        </p:nvCxnSpPr>
        <p:spPr>
          <a:xfrm flipV="1">
            <a:off x="1534687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9C0E4EB7-B90C-41BB-95E5-82D728947FE6}"/>
              </a:ext>
            </a:extLst>
          </p:cNvPr>
          <p:cNvSpPr/>
          <p:nvPr/>
        </p:nvSpPr>
        <p:spPr>
          <a:xfrm>
            <a:off x="1383844" y="56856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F015697-B6DA-4064-8263-A69C901C56CE}"/>
              </a:ext>
            </a:extLst>
          </p:cNvPr>
          <p:cNvSpPr/>
          <p:nvPr/>
        </p:nvSpPr>
        <p:spPr>
          <a:xfrm>
            <a:off x="5127997" y="19742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56842-A145-450B-81F2-312CCE869964}"/>
              </a:ext>
            </a:extLst>
          </p:cNvPr>
          <p:cNvSpPr/>
          <p:nvPr/>
        </p:nvSpPr>
        <p:spPr>
          <a:xfrm>
            <a:off x="2946025" y="500785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BBF07-110D-4751-A3C5-79EF5AEBAB0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685527" y="5331020"/>
            <a:ext cx="1260498" cy="36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4F416-C0AD-4432-9458-F999CA88404F}"/>
              </a:ext>
            </a:extLst>
          </p:cNvPr>
          <p:cNvSpPr/>
          <p:nvPr/>
        </p:nvSpPr>
        <p:spPr>
          <a:xfrm>
            <a:off x="3925632" y="3434109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76908-8F3B-4EAF-BFFE-B072C6656EC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905240" y="2303087"/>
            <a:ext cx="358320" cy="113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1D914F-2679-4359-AA29-0440ADD32423}"/>
              </a:ext>
            </a:extLst>
          </p:cNvPr>
          <p:cNvCxnSpPr>
            <a:cxnSpLocks/>
          </p:cNvCxnSpPr>
          <p:nvPr/>
        </p:nvCxnSpPr>
        <p:spPr>
          <a:xfrm>
            <a:off x="1534687" y="2117687"/>
            <a:ext cx="10157" cy="371814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9E1C0B-C931-4897-82B5-E3D2B207B68B}"/>
              </a:ext>
            </a:extLst>
          </p:cNvPr>
          <p:cNvCxnSpPr>
            <a:cxnSpLocks/>
          </p:cNvCxnSpPr>
          <p:nvPr/>
        </p:nvCxnSpPr>
        <p:spPr>
          <a:xfrm>
            <a:off x="1534687" y="2117687"/>
            <a:ext cx="372887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19F57D-3853-4E02-A968-28B787C40AC3}"/>
              </a:ext>
            </a:extLst>
          </p:cNvPr>
          <p:cNvSpPr/>
          <p:nvPr/>
        </p:nvSpPr>
        <p:spPr>
          <a:xfrm>
            <a:off x="5117834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73019F-99A4-434B-978D-B539C0F75412}"/>
              </a:ext>
            </a:extLst>
          </p:cNvPr>
          <p:cNvSpPr/>
          <p:nvPr/>
        </p:nvSpPr>
        <p:spPr>
          <a:xfrm>
            <a:off x="1383841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2670FAA-89D5-48BD-9EAF-D2DC1155F3E7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H="1">
            <a:off x="1613073" y="2193342"/>
            <a:ext cx="3587381" cy="3561536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252013-259D-4094-A321-68BCD4D8E9B7}"/>
              </a:ext>
            </a:extLst>
          </p:cNvPr>
          <p:cNvCxnSpPr/>
          <p:nvPr/>
        </p:nvCxnSpPr>
        <p:spPr>
          <a:xfrm>
            <a:off x="1546729" y="546926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B499C5-3653-4597-84EC-67F6875A2832}"/>
              </a:ext>
            </a:extLst>
          </p:cNvPr>
          <p:cNvCxnSpPr/>
          <p:nvPr/>
        </p:nvCxnSpPr>
        <p:spPr>
          <a:xfrm>
            <a:off x="1546729" y="50907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4348FF-5F08-4302-A24E-64AD36C72533}"/>
              </a:ext>
            </a:extLst>
          </p:cNvPr>
          <p:cNvCxnSpPr>
            <a:cxnSpLocks/>
          </p:cNvCxnSpPr>
          <p:nvPr/>
        </p:nvCxnSpPr>
        <p:spPr>
          <a:xfrm>
            <a:off x="1546729" y="5090768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40C200-2E37-4CB5-AF6F-36DE3CF2EA51}"/>
              </a:ext>
            </a:extLst>
          </p:cNvPr>
          <p:cNvCxnSpPr/>
          <p:nvPr/>
        </p:nvCxnSpPr>
        <p:spPr>
          <a:xfrm>
            <a:off x="1917529" y="47199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4AAD2B-6A6A-4F9C-9900-3E25ABB1155F}"/>
              </a:ext>
            </a:extLst>
          </p:cNvPr>
          <p:cNvCxnSpPr/>
          <p:nvPr/>
        </p:nvCxnSpPr>
        <p:spPr>
          <a:xfrm>
            <a:off x="1917529" y="43491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98F2FD2-5000-4F17-A646-94D19455AB8F}"/>
              </a:ext>
            </a:extLst>
          </p:cNvPr>
          <p:cNvCxnSpPr/>
          <p:nvPr/>
        </p:nvCxnSpPr>
        <p:spPr>
          <a:xfrm>
            <a:off x="1917529" y="39783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2A05AF3-DC5D-4770-A916-5142C714B456}"/>
              </a:ext>
            </a:extLst>
          </p:cNvPr>
          <p:cNvCxnSpPr>
            <a:cxnSpLocks/>
          </p:cNvCxnSpPr>
          <p:nvPr/>
        </p:nvCxnSpPr>
        <p:spPr>
          <a:xfrm>
            <a:off x="1917529" y="3978368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2BC0E3-1E76-4056-8D93-BB5E53FBD66E}"/>
              </a:ext>
            </a:extLst>
          </p:cNvPr>
          <p:cNvCxnSpPr/>
          <p:nvPr/>
        </p:nvCxnSpPr>
        <p:spPr>
          <a:xfrm>
            <a:off x="2288329" y="36075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300256-3834-4121-9227-1EFFD69E1F4D}"/>
              </a:ext>
            </a:extLst>
          </p:cNvPr>
          <p:cNvCxnSpPr/>
          <p:nvPr/>
        </p:nvCxnSpPr>
        <p:spPr>
          <a:xfrm>
            <a:off x="2288329" y="32367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9BFB27-44E3-464D-A7A1-58936EA22419}"/>
              </a:ext>
            </a:extLst>
          </p:cNvPr>
          <p:cNvCxnSpPr>
            <a:cxnSpLocks/>
          </p:cNvCxnSpPr>
          <p:nvPr/>
        </p:nvCxnSpPr>
        <p:spPr>
          <a:xfrm>
            <a:off x="2288329" y="3236768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119D64D-8F56-4B26-94AF-B7A336EFA877}"/>
              </a:ext>
            </a:extLst>
          </p:cNvPr>
          <p:cNvCxnSpPr/>
          <p:nvPr/>
        </p:nvCxnSpPr>
        <p:spPr>
          <a:xfrm>
            <a:off x="2669289" y="28659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BAEBC0-963A-42CB-9BB9-BDEB9131E98A}"/>
              </a:ext>
            </a:extLst>
          </p:cNvPr>
          <p:cNvCxnSpPr/>
          <p:nvPr/>
        </p:nvCxnSpPr>
        <p:spPr>
          <a:xfrm>
            <a:off x="2669289" y="24951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B5A5168-30B4-4C8A-8D8E-66A12805526D}"/>
              </a:ext>
            </a:extLst>
          </p:cNvPr>
          <p:cNvCxnSpPr>
            <a:cxnSpLocks/>
          </p:cNvCxnSpPr>
          <p:nvPr/>
        </p:nvCxnSpPr>
        <p:spPr>
          <a:xfrm>
            <a:off x="2669289" y="2495168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2C7B33-4BEE-423E-95A9-C3B5026009D1}"/>
              </a:ext>
            </a:extLst>
          </p:cNvPr>
          <p:cNvCxnSpPr>
            <a:cxnSpLocks/>
          </p:cNvCxnSpPr>
          <p:nvPr/>
        </p:nvCxnSpPr>
        <p:spPr>
          <a:xfrm>
            <a:off x="3040089" y="2495168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23798A1-8D6F-41D7-BE14-88E1C5BADD77}"/>
              </a:ext>
            </a:extLst>
          </p:cNvPr>
          <p:cNvCxnSpPr>
            <a:cxnSpLocks/>
          </p:cNvCxnSpPr>
          <p:nvPr/>
        </p:nvCxnSpPr>
        <p:spPr>
          <a:xfrm>
            <a:off x="3410889" y="2495168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051450-60E0-43F5-85C8-7B21E9EB2B2D}"/>
              </a:ext>
            </a:extLst>
          </p:cNvPr>
          <p:cNvCxnSpPr>
            <a:cxnSpLocks/>
          </p:cNvCxnSpPr>
          <p:nvPr/>
        </p:nvCxnSpPr>
        <p:spPr>
          <a:xfrm>
            <a:off x="3781689" y="2496910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306A44C-2639-4FD7-99CE-CE09556361CB}"/>
              </a:ext>
            </a:extLst>
          </p:cNvPr>
          <p:cNvCxnSpPr>
            <a:cxnSpLocks/>
          </p:cNvCxnSpPr>
          <p:nvPr/>
        </p:nvCxnSpPr>
        <p:spPr>
          <a:xfrm>
            <a:off x="4152489" y="2495168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9A6ACB3-2115-4984-9E72-132D715CA6D3}"/>
              </a:ext>
            </a:extLst>
          </p:cNvPr>
          <p:cNvCxnSpPr/>
          <p:nvPr/>
        </p:nvCxnSpPr>
        <p:spPr>
          <a:xfrm>
            <a:off x="4528329" y="2121913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36EBA6B-7F8D-4E65-88A7-587019041A3B}"/>
              </a:ext>
            </a:extLst>
          </p:cNvPr>
          <p:cNvCxnSpPr>
            <a:cxnSpLocks/>
          </p:cNvCxnSpPr>
          <p:nvPr/>
        </p:nvCxnSpPr>
        <p:spPr>
          <a:xfrm>
            <a:off x="4528329" y="2121913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058EC88-5105-4003-B302-E7B77E90DBF5}"/>
              </a:ext>
            </a:extLst>
          </p:cNvPr>
          <p:cNvCxnSpPr>
            <a:cxnSpLocks/>
          </p:cNvCxnSpPr>
          <p:nvPr/>
        </p:nvCxnSpPr>
        <p:spPr>
          <a:xfrm>
            <a:off x="4894645" y="2121913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5F902D29-F9DD-4F1D-87F7-42DF63168DEC}"/>
              </a:ext>
            </a:extLst>
          </p:cNvPr>
          <p:cNvSpPr/>
          <p:nvPr/>
        </p:nvSpPr>
        <p:spPr>
          <a:xfrm rot="2572375">
            <a:off x="2734969" y="3345476"/>
            <a:ext cx="532711" cy="24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CFB28F5-3B5F-4E52-A35C-FA17507F5FE3}"/>
              </a:ext>
            </a:extLst>
          </p:cNvPr>
          <p:cNvSpPr/>
          <p:nvPr/>
        </p:nvSpPr>
        <p:spPr>
          <a:xfrm rot="13347779">
            <a:off x="1934347" y="2646353"/>
            <a:ext cx="532711" cy="24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D3F4F-9662-4D37-8028-60687D20F4E5}"/>
              </a:ext>
            </a:extLst>
          </p:cNvPr>
          <p:cNvSpPr txBox="1"/>
          <p:nvPr/>
        </p:nvSpPr>
        <p:spPr>
          <a:xfrm rot="18960000">
            <a:off x="1563435" y="2273137"/>
            <a:ext cx="80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better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8A1753-5221-43C8-8920-318905546BA7}"/>
              </a:ext>
            </a:extLst>
          </p:cNvPr>
          <p:cNvSpPr txBox="1"/>
          <p:nvPr/>
        </p:nvSpPr>
        <p:spPr>
          <a:xfrm rot="18961177">
            <a:off x="2952725" y="3518286"/>
            <a:ext cx="80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worse</a:t>
            </a:r>
          </a:p>
        </p:txBody>
      </p:sp>
    </p:spTree>
    <p:extLst>
      <p:ext uri="{BB962C8B-B14F-4D97-AF65-F5344CB8AC3E}">
        <p14:creationId xmlns:p14="http://schemas.microsoft.com/office/powerpoint/2010/main" val="7993865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1FF141E-0F13-4C13-9148-F8CE6EF37849}"/>
              </a:ext>
            </a:extLst>
          </p:cNvPr>
          <p:cNvSpPr/>
          <p:nvPr/>
        </p:nvSpPr>
        <p:spPr>
          <a:xfrm>
            <a:off x="1536569" y="2102177"/>
            <a:ext cx="3733015" cy="3733015"/>
          </a:xfrm>
          <a:custGeom>
            <a:avLst/>
            <a:gdLst>
              <a:gd name="connsiteX0" fmla="*/ 0 w 3733015"/>
              <a:gd name="connsiteY0" fmla="*/ 3733015 h 3733015"/>
              <a:gd name="connsiteX1" fmla="*/ 9427 w 3733015"/>
              <a:gd name="connsiteY1" fmla="*/ 2978870 h 3733015"/>
              <a:gd name="connsiteX2" fmla="*/ 386499 w 3733015"/>
              <a:gd name="connsiteY2" fmla="*/ 2978870 h 3733015"/>
              <a:gd name="connsiteX3" fmla="*/ 377072 w 3733015"/>
              <a:gd name="connsiteY3" fmla="*/ 1875934 h 3733015"/>
              <a:gd name="connsiteX4" fmla="*/ 754144 w 3733015"/>
              <a:gd name="connsiteY4" fmla="*/ 1857081 h 3733015"/>
              <a:gd name="connsiteX5" fmla="*/ 754144 w 3733015"/>
              <a:gd name="connsiteY5" fmla="*/ 1112363 h 3733015"/>
              <a:gd name="connsiteX6" fmla="*/ 1131217 w 3733015"/>
              <a:gd name="connsiteY6" fmla="*/ 1121790 h 3733015"/>
              <a:gd name="connsiteX7" fmla="*/ 1131217 w 3733015"/>
              <a:gd name="connsiteY7" fmla="*/ 386499 h 3733015"/>
              <a:gd name="connsiteX8" fmla="*/ 2997724 w 3733015"/>
              <a:gd name="connsiteY8" fmla="*/ 377072 h 3733015"/>
              <a:gd name="connsiteX9" fmla="*/ 2988297 w 3733015"/>
              <a:gd name="connsiteY9" fmla="*/ 9427 h 3733015"/>
              <a:gd name="connsiteX10" fmla="*/ 3733015 w 3733015"/>
              <a:gd name="connsiteY10" fmla="*/ 0 h 3733015"/>
              <a:gd name="connsiteX11" fmla="*/ 3733015 w 3733015"/>
              <a:gd name="connsiteY11" fmla="*/ 3723588 h 3733015"/>
              <a:gd name="connsiteX12" fmla="*/ 0 w 3733015"/>
              <a:gd name="connsiteY12" fmla="*/ 3733015 h 373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33015" h="3733015">
                <a:moveTo>
                  <a:pt x="0" y="3733015"/>
                </a:moveTo>
                <a:lnTo>
                  <a:pt x="9427" y="2978870"/>
                </a:lnTo>
                <a:lnTo>
                  <a:pt x="386499" y="2978870"/>
                </a:lnTo>
                <a:cubicBezTo>
                  <a:pt x="383357" y="2611225"/>
                  <a:pt x="380214" y="2243579"/>
                  <a:pt x="377072" y="1875934"/>
                </a:cubicBezTo>
                <a:lnTo>
                  <a:pt x="754144" y="1857081"/>
                </a:lnTo>
                <a:lnTo>
                  <a:pt x="754144" y="1112363"/>
                </a:lnTo>
                <a:lnTo>
                  <a:pt x="1131217" y="1121790"/>
                </a:lnTo>
                <a:lnTo>
                  <a:pt x="1131217" y="386499"/>
                </a:lnTo>
                <a:lnTo>
                  <a:pt x="2997724" y="377072"/>
                </a:lnTo>
                <a:lnTo>
                  <a:pt x="2988297" y="9427"/>
                </a:lnTo>
                <a:lnTo>
                  <a:pt x="3733015" y="0"/>
                </a:lnTo>
                <a:lnTo>
                  <a:pt x="3733015" y="3723588"/>
                </a:lnTo>
                <a:lnTo>
                  <a:pt x="0" y="3733015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7C2922-7B62-4F53-BBD4-B600540A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E3046-1A77-42F5-9988-8B5D724BB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a real classifier that you are working with…</a:t>
            </a:r>
          </a:p>
          <a:p>
            <a:r>
              <a:rPr lang="en-GB" dirty="0"/>
              <a:t>The closer its ROC curve runs to that of the “perfect classifier”, the better it is at identifying positive examples</a:t>
            </a:r>
          </a:p>
          <a:p>
            <a:r>
              <a:rPr lang="en-GB" dirty="0"/>
              <a:t>The area under the ROC curve (AUC) provides a good measure of a classifier’s performance</a:t>
            </a:r>
          </a:p>
          <a:p>
            <a:r>
              <a:rPr lang="en-GB" dirty="0"/>
              <a:t>HIGHER IS BETTER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834983-B138-48D9-A56E-2EB416774B4F}"/>
              </a:ext>
            </a:extLst>
          </p:cNvPr>
          <p:cNvCxnSpPr/>
          <p:nvPr/>
        </p:nvCxnSpPr>
        <p:spPr>
          <a:xfrm flipV="1">
            <a:off x="1534687" y="17696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EB4B97-DF08-4A95-B3D6-FD290D73BF8E}"/>
              </a:ext>
            </a:extLst>
          </p:cNvPr>
          <p:cNvCxnSpPr>
            <a:cxnSpLocks/>
          </p:cNvCxnSpPr>
          <p:nvPr/>
        </p:nvCxnSpPr>
        <p:spPr>
          <a:xfrm>
            <a:off x="1534687" y="5832582"/>
            <a:ext cx="41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11C71B-EF47-44BD-9769-2AD733E71B71}"/>
              </a:ext>
            </a:extLst>
          </p:cNvPr>
          <p:cNvSpPr txBox="1"/>
          <p:nvPr/>
        </p:nvSpPr>
        <p:spPr>
          <a:xfrm>
            <a:off x="2101044" y="604755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4955-A569-4811-947D-021E0BE32186}"/>
              </a:ext>
            </a:extLst>
          </p:cNvPr>
          <p:cNvSpPr txBox="1"/>
          <p:nvPr/>
        </p:nvSpPr>
        <p:spPr>
          <a:xfrm rot="16200000">
            <a:off x="-566205" y="362647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B4965-3244-4062-BB21-9476C65575DE}"/>
              </a:ext>
            </a:extLst>
          </p:cNvPr>
          <p:cNvCxnSpPr/>
          <p:nvPr/>
        </p:nvCxnSpPr>
        <p:spPr>
          <a:xfrm flipH="1">
            <a:off x="1339379" y="21184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4E5BF1-8399-4EEB-B20A-9E5705262236}"/>
              </a:ext>
            </a:extLst>
          </p:cNvPr>
          <p:cNvCxnSpPr>
            <a:cxnSpLocks/>
          </p:cNvCxnSpPr>
          <p:nvPr/>
        </p:nvCxnSpPr>
        <p:spPr>
          <a:xfrm flipV="1">
            <a:off x="5268680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FE125-FA4D-4B59-95BA-DD1AEE190FFB}"/>
              </a:ext>
            </a:extLst>
          </p:cNvPr>
          <p:cNvSpPr/>
          <p:nvPr/>
        </p:nvSpPr>
        <p:spPr>
          <a:xfrm>
            <a:off x="1016213" y="19337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FA682-B90E-4CDB-A19E-C2A77AD27E95}"/>
              </a:ext>
            </a:extLst>
          </p:cNvPr>
          <p:cNvCxnSpPr/>
          <p:nvPr/>
        </p:nvCxnSpPr>
        <p:spPr>
          <a:xfrm flipH="1">
            <a:off x="1360859" y="58325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FEC85-4B63-4B37-977F-8AE0076F8992}"/>
              </a:ext>
            </a:extLst>
          </p:cNvPr>
          <p:cNvSpPr/>
          <p:nvPr/>
        </p:nvSpPr>
        <p:spPr>
          <a:xfrm>
            <a:off x="1037693" y="5647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09CD7-3179-4927-B8CA-A34C135DFB8C}"/>
              </a:ext>
            </a:extLst>
          </p:cNvPr>
          <p:cNvCxnSpPr>
            <a:cxnSpLocks/>
          </p:cNvCxnSpPr>
          <p:nvPr/>
        </p:nvCxnSpPr>
        <p:spPr>
          <a:xfrm flipV="1">
            <a:off x="1534687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9C0E4EB7-B90C-41BB-95E5-82D728947FE6}"/>
              </a:ext>
            </a:extLst>
          </p:cNvPr>
          <p:cNvSpPr/>
          <p:nvPr/>
        </p:nvSpPr>
        <p:spPr>
          <a:xfrm>
            <a:off x="1383844" y="56856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F015697-B6DA-4064-8263-A69C901C56CE}"/>
              </a:ext>
            </a:extLst>
          </p:cNvPr>
          <p:cNvSpPr/>
          <p:nvPr/>
        </p:nvSpPr>
        <p:spPr>
          <a:xfrm>
            <a:off x="5127997" y="19742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56842-A145-450B-81F2-312CCE869964}"/>
              </a:ext>
            </a:extLst>
          </p:cNvPr>
          <p:cNvSpPr/>
          <p:nvPr/>
        </p:nvSpPr>
        <p:spPr>
          <a:xfrm>
            <a:off x="2946025" y="500785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BBF07-110D-4751-A3C5-79EF5AEBAB0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685527" y="5331020"/>
            <a:ext cx="1260498" cy="36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4F416-C0AD-4432-9458-F999CA88404F}"/>
              </a:ext>
            </a:extLst>
          </p:cNvPr>
          <p:cNvSpPr/>
          <p:nvPr/>
        </p:nvSpPr>
        <p:spPr>
          <a:xfrm>
            <a:off x="3925632" y="3434109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76908-8F3B-4EAF-BFFE-B072C6656EC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905240" y="2303087"/>
            <a:ext cx="358320" cy="113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1D914F-2679-4359-AA29-0440ADD32423}"/>
              </a:ext>
            </a:extLst>
          </p:cNvPr>
          <p:cNvCxnSpPr>
            <a:cxnSpLocks/>
          </p:cNvCxnSpPr>
          <p:nvPr/>
        </p:nvCxnSpPr>
        <p:spPr>
          <a:xfrm>
            <a:off x="1534687" y="2117687"/>
            <a:ext cx="10157" cy="371814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9E1C0B-C931-4897-82B5-E3D2B207B68B}"/>
              </a:ext>
            </a:extLst>
          </p:cNvPr>
          <p:cNvCxnSpPr>
            <a:cxnSpLocks/>
          </p:cNvCxnSpPr>
          <p:nvPr/>
        </p:nvCxnSpPr>
        <p:spPr>
          <a:xfrm>
            <a:off x="1534687" y="2117687"/>
            <a:ext cx="372887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19F57D-3853-4E02-A968-28B787C40AC3}"/>
              </a:ext>
            </a:extLst>
          </p:cNvPr>
          <p:cNvSpPr/>
          <p:nvPr/>
        </p:nvSpPr>
        <p:spPr>
          <a:xfrm>
            <a:off x="5117834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73019F-99A4-434B-978D-B539C0F75412}"/>
              </a:ext>
            </a:extLst>
          </p:cNvPr>
          <p:cNvSpPr/>
          <p:nvPr/>
        </p:nvSpPr>
        <p:spPr>
          <a:xfrm>
            <a:off x="1383841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2670FAA-89D5-48BD-9EAF-D2DC1155F3E7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H="1">
            <a:off x="1613073" y="2193342"/>
            <a:ext cx="3587381" cy="3561536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252013-259D-4094-A321-68BCD4D8E9B7}"/>
              </a:ext>
            </a:extLst>
          </p:cNvPr>
          <p:cNvCxnSpPr/>
          <p:nvPr/>
        </p:nvCxnSpPr>
        <p:spPr>
          <a:xfrm>
            <a:off x="1546729" y="546926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B499C5-3653-4597-84EC-67F6875A2832}"/>
              </a:ext>
            </a:extLst>
          </p:cNvPr>
          <p:cNvCxnSpPr/>
          <p:nvPr/>
        </p:nvCxnSpPr>
        <p:spPr>
          <a:xfrm>
            <a:off x="1546729" y="50907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4348FF-5F08-4302-A24E-64AD36C72533}"/>
              </a:ext>
            </a:extLst>
          </p:cNvPr>
          <p:cNvCxnSpPr>
            <a:cxnSpLocks/>
          </p:cNvCxnSpPr>
          <p:nvPr/>
        </p:nvCxnSpPr>
        <p:spPr>
          <a:xfrm>
            <a:off x="1546729" y="5090768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40C200-2E37-4CB5-AF6F-36DE3CF2EA51}"/>
              </a:ext>
            </a:extLst>
          </p:cNvPr>
          <p:cNvCxnSpPr/>
          <p:nvPr/>
        </p:nvCxnSpPr>
        <p:spPr>
          <a:xfrm>
            <a:off x="1917529" y="47199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4AAD2B-6A6A-4F9C-9900-3E25ABB1155F}"/>
              </a:ext>
            </a:extLst>
          </p:cNvPr>
          <p:cNvCxnSpPr/>
          <p:nvPr/>
        </p:nvCxnSpPr>
        <p:spPr>
          <a:xfrm>
            <a:off x="1917529" y="43491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98F2FD2-5000-4F17-A646-94D19455AB8F}"/>
              </a:ext>
            </a:extLst>
          </p:cNvPr>
          <p:cNvCxnSpPr/>
          <p:nvPr/>
        </p:nvCxnSpPr>
        <p:spPr>
          <a:xfrm>
            <a:off x="1917529" y="39783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2A05AF3-DC5D-4770-A916-5142C714B456}"/>
              </a:ext>
            </a:extLst>
          </p:cNvPr>
          <p:cNvCxnSpPr>
            <a:cxnSpLocks/>
          </p:cNvCxnSpPr>
          <p:nvPr/>
        </p:nvCxnSpPr>
        <p:spPr>
          <a:xfrm>
            <a:off x="1917529" y="3978368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2BC0E3-1E76-4056-8D93-BB5E53FBD66E}"/>
              </a:ext>
            </a:extLst>
          </p:cNvPr>
          <p:cNvCxnSpPr/>
          <p:nvPr/>
        </p:nvCxnSpPr>
        <p:spPr>
          <a:xfrm>
            <a:off x="2288329" y="36075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300256-3834-4121-9227-1EFFD69E1F4D}"/>
              </a:ext>
            </a:extLst>
          </p:cNvPr>
          <p:cNvCxnSpPr/>
          <p:nvPr/>
        </p:nvCxnSpPr>
        <p:spPr>
          <a:xfrm>
            <a:off x="2288329" y="32367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9BFB27-44E3-464D-A7A1-58936EA22419}"/>
              </a:ext>
            </a:extLst>
          </p:cNvPr>
          <p:cNvCxnSpPr>
            <a:cxnSpLocks/>
          </p:cNvCxnSpPr>
          <p:nvPr/>
        </p:nvCxnSpPr>
        <p:spPr>
          <a:xfrm>
            <a:off x="2288329" y="3236768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119D64D-8F56-4B26-94AF-B7A336EFA877}"/>
              </a:ext>
            </a:extLst>
          </p:cNvPr>
          <p:cNvCxnSpPr/>
          <p:nvPr/>
        </p:nvCxnSpPr>
        <p:spPr>
          <a:xfrm>
            <a:off x="2669289" y="28659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BAEBC0-963A-42CB-9BB9-BDEB9131E98A}"/>
              </a:ext>
            </a:extLst>
          </p:cNvPr>
          <p:cNvCxnSpPr/>
          <p:nvPr/>
        </p:nvCxnSpPr>
        <p:spPr>
          <a:xfrm>
            <a:off x="2669289" y="2495168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B5A5168-30B4-4C8A-8D8E-66A12805526D}"/>
              </a:ext>
            </a:extLst>
          </p:cNvPr>
          <p:cNvCxnSpPr>
            <a:cxnSpLocks/>
          </p:cNvCxnSpPr>
          <p:nvPr/>
        </p:nvCxnSpPr>
        <p:spPr>
          <a:xfrm>
            <a:off x="2669289" y="2495168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2C7B33-4BEE-423E-95A9-C3B5026009D1}"/>
              </a:ext>
            </a:extLst>
          </p:cNvPr>
          <p:cNvCxnSpPr>
            <a:cxnSpLocks/>
          </p:cNvCxnSpPr>
          <p:nvPr/>
        </p:nvCxnSpPr>
        <p:spPr>
          <a:xfrm>
            <a:off x="3040089" y="2495168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23798A1-8D6F-41D7-BE14-88E1C5BADD77}"/>
              </a:ext>
            </a:extLst>
          </p:cNvPr>
          <p:cNvCxnSpPr>
            <a:cxnSpLocks/>
          </p:cNvCxnSpPr>
          <p:nvPr/>
        </p:nvCxnSpPr>
        <p:spPr>
          <a:xfrm>
            <a:off x="3410889" y="2495168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051450-60E0-43F5-85C8-7B21E9EB2B2D}"/>
              </a:ext>
            </a:extLst>
          </p:cNvPr>
          <p:cNvCxnSpPr>
            <a:cxnSpLocks/>
          </p:cNvCxnSpPr>
          <p:nvPr/>
        </p:nvCxnSpPr>
        <p:spPr>
          <a:xfrm>
            <a:off x="3781689" y="2496910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306A44C-2639-4FD7-99CE-CE09556361CB}"/>
              </a:ext>
            </a:extLst>
          </p:cNvPr>
          <p:cNvCxnSpPr>
            <a:cxnSpLocks/>
          </p:cNvCxnSpPr>
          <p:nvPr/>
        </p:nvCxnSpPr>
        <p:spPr>
          <a:xfrm>
            <a:off x="4152489" y="2495168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9A6ACB3-2115-4984-9E72-132D715CA6D3}"/>
              </a:ext>
            </a:extLst>
          </p:cNvPr>
          <p:cNvCxnSpPr/>
          <p:nvPr/>
        </p:nvCxnSpPr>
        <p:spPr>
          <a:xfrm>
            <a:off x="4528329" y="2121913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36EBA6B-7F8D-4E65-88A7-587019041A3B}"/>
              </a:ext>
            </a:extLst>
          </p:cNvPr>
          <p:cNvCxnSpPr>
            <a:cxnSpLocks/>
          </p:cNvCxnSpPr>
          <p:nvPr/>
        </p:nvCxnSpPr>
        <p:spPr>
          <a:xfrm>
            <a:off x="4528329" y="2121913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058EC88-5105-4003-B302-E7B77E90DBF5}"/>
              </a:ext>
            </a:extLst>
          </p:cNvPr>
          <p:cNvCxnSpPr>
            <a:cxnSpLocks/>
          </p:cNvCxnSpPr>
          <p:nvPr/>
        </p:nvCxnSpPr>
        <p:spPr>
          <a:xfrm>
            <a:off x="4894645" y="2121913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587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C2922-7B62-4F53-BBD4-B600540A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curves in </a:t>
            </a:r>
            <a:r>
              <a:rPr lang="en-GB" dirty="0" err="1"/>
              <a:t>Matlab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E3046-1A77-42F5-9988-8B5D724BB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rgbClr val="FF0000"/>
                </a:solidFill>
              </a:rPr>
              <a:t>See for practice question: Once you’ve trained a classifier, </a:t>
            </a:r>
            <a:r>
              <a:rPr lang="en-GB" dirty="0" err="1">
                <a:solidFill>
                  <a:srgbClr val="FF0000"/>
                </a:solidFill>
              </a:rPr>
              <a:t>Matlab’s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perfcurve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solidFill>
                  <a:srgbClr val="FF0000"/>
                </a:solidFill>
              </a:rPr>
              <a:t> function can calculate the coordinates in the ROC curve for you</a:t>
            </a:r>
          </a:p>
          <a:p>
            <a:pPr lvl="1"/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perfcurve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test_labels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scores_pos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string_pos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scores_pos</a:t>
            </a:r>
            <a:r>
              <a:rPr lang="en-GB" dirty="0">
                <a:solidFill>
                  <a:srgbClr val="FF0000"/>
                </a:solidFill>
              </a:rPr>
              <a:t> are the classification scores for the positive class </a:t>
            </a:r>
            <a:r>
              <a:rPr lang="en-GB" i="1" dirty="0">
                <a:solidFill>
                  <a:srgbClr val="FF0000"/>
                </a:solidFill>
              </a:rPr>
              <a:t>only</a:t>
            </a:r>
          </a:p>
          <a:p>
            <a:pPr lvl="1"/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string_pos</a:t>
            </a:r>
            <a:r>
              <a:rPr lang="en-GB" dirty="0">
                <a:solidFill>
                  <a:srgbClr val="FF0000"/>
                </a:solidFill>
              </a:rPr>
              <a:t> is the positive class label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834983-B138-48D9-A56E-2EB416774B4F}"/>
              </a:ext>
            </a:extLst>
          </p:cNvPr>
          <p:cNvCxnSpPr/>
          <p:nvPr/>
        </p:nvCxnSpPr>
        <p:spPr>
          <a:xfrm flipV="1">
            <a:off x="1534687" y="17696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EB4B97-DF08-4A95-B3D6-FD290D73BF8E}"/>
              </a:ext>
            </a:extLst>
          </p:cNvPr>
          <p:cNvCxnSpPr>
            <a:cxnSpLocks/>
          </p:cNvCxnSpPr>
          <p:nvPr/>
        </p:nvCxnSpPr>
        <p:spPr>
          <a:xfrm>
            <a:off x="1534687" y="5832582"/>
            <a:ext cx="41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11C71B-EF47-44BD-9769-2AD733E71B71}"/>
              </a:ext>
            </a:extLst>
          </p:cNvPr>
          <p:cNvSpPr txBox="1"/>
          <p:nvPr/>
        </p:nvSpPr>
        <p:spPr>
          <a:xfrm>
            <a:off x="2101044" y="604755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4955-A569-4811-947D-021E0BE32186}"/>
              </a:ext>
            </a:extLst>
          </p:cNvPr>
          <p:cNvSpPr txBox="1"/>
          <p:nvPr/>
        </p:nvSpPr>
        <p:spPr>
          <a:xfrm rot="16200000">
            <a:off x="-566205" y="362647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B4965-3244-4062-BB21-9476C65575DE}"/>
              </a:ext>
            </a:extLst>
          </p:cNvPr>
          <p:cNvCxnSpPr/>
          <p:nvPr/>
        </p:nvCxnSpPr>
        <p:spPr>
          <a:xfrm flipH="1">
            <a:off x="1339379" y="21184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4E5BF1-8399-4EEB-B20A-9E5705262236}"/>
              </a:ext>
            </a:extLst>
          </p:cNvPr>
          <p:cNvCxnSpPr>
            <a:cxnSpLocks/>
          </p:cNvCxnSpPr>
          <p:nvPr/>
        </p:nvCxnSpPr>
        <p:spPr>
          <a:xfrm flipV="1">
            <a:off x="5268680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FE125-FA4D-4B59-95BA-DD1AEE190FFB}"/>
              </a:ext>
            </a:extLst>
          </p:cNvPr>
          <p:cNvSpPr/>
          <p:nvPr/>
        </p:nvSpPr>
        <p:spPr>
          <a:xfrm>
            <a:off x="1016213" y="19337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FA682-B90E-4CDB-A19E-C2A77AD27E95}"/>
              </a:ext>
            </a:extLst>
          </p:cNvPr>
          <p:cNvCxnSpPr/>
          <p:nvPr/>
        </p:nvCxnSpPr>
        <p:spPr>
          <a:xfrm flipH="1">
            <a:off x="1360859" y="58325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FEC85-4B63-4B37-977F-8AE0076F8992}"/>
              </a:ext>
            </a:extLst>
          </p:cNvPr>
          <p:cNvSpPr/>
          <p:nvPr/>
        </p:nvSpPr>
        <p:spPr>
          <a:xfrm>
            <a:off x="1037693" y="5647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09CD7-3179-4927-B8CA-A34C135DFB8C}"/>
              </a:ext>
            </a:extLst>
          </p:cNvPr>
          <p:cNvCxnSpPr>
            <a:cxnSpLocks/>
          </p:cNvCxnSpPr>
          <p:nvPr/>
        </p:nvCxnSpPr>
        <p:spPr>
          <a:xfrm flipV="1">
            <a:off x="1534687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9C0E4EB7-B90C-41BB-95E5-82D728947FE6}"/>
              </a:ext>
            </a:extLst>
          </p:cNvPr>
          <p:cNvSpPr/>
          <p:nvPr/>
        </p:nvSpPr>
        <p:spPr>
          <a:xfrm>
            <a:off x="1383844" y="56856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F015697-B6DA-4064-8263-A69C901C56CE}"/>
              </a:ext>
            </a:extLst>
          </p:cNvPr>
          <p:cNvSpPr/>
          <p:nvPr/>
        </p:nvSpPr>
        <p:spPr>
          <a:xfrm>
            <a:off x="5127997" y="19742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56842-A145-450B-81F2-312CCE869964}"/>
              </a:ext>
            </a:extLst>
          </p:cNvPr>
          <p:cNvSpPr/>
          <p:nvPr/>
        </p:nvSpPr>
        <p:spPr>
          <a:xfrm>
            <a:off x="2297060" y="48110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BBF07-110D-4751-A3C5-79EF5AEBAB01}"/>
              </a:ext>
            </a:extLst>
          </p:cNvPr>
          <p:cNvCxnSpPr>
            <a:cxnSpLocks/>
          </p:cNvCxnSpPr>
          <p:nvPr/>
        </p:nvCxnSpPr>
        <p:spPr>
          <a:xfrm flipH="1">
            <a:off x="1685527" y="5128566"/>
            <a:ext cx="660702" cy="5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4F416-C0AD-4432-9458-F999CA88404F}"/>
              </a:ext>
            </a:extLst>
          </p:cNvPr>
          <p:cNvSpPr/>
          <p:nvPr/>
        </p:nvSpPr>
        <p:spPr>
          <a:xfrm>
            <a:off x="3642361" y="3081157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76908-8F3B-4EAF-BFFE-B072C6656EC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621969" y="2298851"/>
            <a:ext cx="506028" cy="78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1D914F-2679-4359-AA29-0440ADD32423}"/>
              </a:ext>
            </a:extLst>
          </p:cNvPr>
          <p:cNvCxnSpPr/>
          <p:nvPr/>
        </p:nvCxnSpPr>
        <p:spPr>
          <a:xfrm>
            <a:off x="1544844" y="54650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A6E506-34FC-4BD0-AAD5-B33666AA582D}"/>
              </a:ext>
            </a:extLst>
          </p:cNvPr>
          <p:cNvCxnSpPr/>
          <p:nvPr/>
        </p:nvCxnSpPr>
        <p:spPr>
          <a:xfrm>
            <a:off x="1544844" y="5086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67023B-B3C0-4B0F-85DE-D2B39CDD5F8E}"/>
              </a:ext>
            </a:extLst>
          </p:cNvPr>
          <p:cNvCxnSpPr>
            <a:cxnSpLocks/>
          </p:cNvCxnSpPr>
          <p:nvPr/>
        </p:nvCxnSpPr>
        <p:spPr>
          <a:xfrm>
            <a:off x="1544844" y="50865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1B343C-4373-4738-94C4-41C62BE6D120}"/>
              </a:ext>
            </a:extLst>
          </p:cNvPr>
          <p:cNvCxnSpPr/>
          <p:nvPr/>
        </p:nvCxnSpPr>
        <p:spPr>
          <a:xfrm>
            <a:off x="1915644" y="4715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F5A0DF-93DA-4669-9188-AA9D3CB1A4F8}"/>
              </a:ext>
            </a:extLst>
          </p:cNvPr>
          <p:cNvCxnSpPr/>
          <p:nvPr/>
        </p:nvCxnSpPr>
        <p:spPr>
          <a:xfrm>
            <a:off x="1915644" y="4344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E2444-C188-498E-8CED-4DDC734CF3BB}"/>
              </a:ext>
            </a:extLst>
          </p:cNvPr>
          <p:cNvCxnSpPr/>
          <p:nvPr/>
        </p:nvCxnSpPr>
        <p:spPr>
          <a:xfrm>
            <a:off x="1915644" y="39741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8542F9-F647-44D5-930C-D2E1D77D804A}"/>
              </a:ext>
            </a:extLst>
          </p:cNvPr>
          <p:cNvCxnSpPr>
            <a:cxnSpLocks/>
          </p:cNvCxnSpPr>
          <p:nvPr/>
        </p:nvCxnSpPr>
        <p:spPr>
          <a:xfrm>
            <a:off x="1915644" y="39741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930C5C-0C6A-43F3-9D96-80CC2D9DB747}"/>
              </a:ext>
            </a:extLst>
          </p:cNvPr>
          <p:cNvCxnSpPr/>
          <p:nvPr/>
        </p:nvCxnSpPr>
        <p:spPr>
          <a:xfrm>
            <a:off x="2286444" y="3603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011778-683B-4679-934F-3AB8D9E4250A}"/>
              </a:ext>
            </a:extLst>
          </p:cNvPr>
          <p:cNvCxnSpPr/>
          <p:nvPr/>
        </p:nvCxnSpPr>
        <p:spPr>
          <a:xfrm>
            <a:off x="2286444" y="3232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ACD342-06AF-408A-ADE6-52FF66027D21}"/>
              </a:ext>
            </a:extLst>
          </p:cNvPr>
          <p:cNvCxnSpPr>
            <a:cxnSpLocks/>
          </p:cNvCxnSpPr>
          <p:nvPr/>
        </p:nvCxnSpPr>
        <p:spPr>
          <a:xfrm>
            <a:off x="2286444" y="32325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D23CBF-0A5C-4F75-893B-D53FD6413EE6}"/>
              </a:ext>
            </a:extLst>
          </p:cNvPr>
          <p:cNvCxnSpPr/>
          <p:nvPr/>
        </p:nvCxnSpPr>
        <p:spPr>
          <a:xfrm>
            <a:off x="2667404" y="2861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8F4518-DB7D-48AA-83E1-BFDDDE33491D}"/>
              </a:ext>
            </a:extLst>
          </p:cNvPr>
          <p:cNvCxnSpPr/>
          <p:nvPr/>
        </p:nvCxnSpPr>
        <p:spPr>
          <a:xfrm>
            <a:off x="2667404" y="2490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C96A31-00D0-4D7D-9881-F125C18A551F}"/>
              </a:ext>
            </a:extLst>
          </p:cNvPr>
          <p:cNvCxnSpPr>
            <a:cxnSpLocks/>
          </p:cNvCxnSpPr>
          <p:nvPr/>
        </p:nvCxnSpPr>
        <p:spPr>
          <a:xfrm>
            <a:off x="2667404" y="2490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0CC692-9984-48A0-A638-C93BA63A17D3}"/>
              </a:ext>
            </a:extLst>
          </p:cNvPr>
          <p:cNvCxnSpPr>
            <a:cxnSpLocks/>
          </p:cNvCxnSpPr>
          <p:nvPr/>
        </p:nvCxnSpPr>
        <p:spPr>
          <a:xfrm>
            <a:off x="3038204" y="2490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3BEB96-F9E8-4DA1-B496-24DEC26C747C}"/>
              </a:ext>
            </a:extLst>
          </p:cNvPr>
          <p:cNvCxnSpPr>
            <a:cxnSpLocks/>
          </p:cNvCxnSpPr>
          <p:nvPr/>
        </p:nvCxnSpPr>
        <p:spPr>
          <a:xfrm>
            <a:off x="3409004" y="2490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03121B-F104-41E9-85BD-0B5E0586C369}"/>
              </a:ext>
            </a:extLst>
          </p:cNvPr>
          <p:cNvCxnSpPr>
            <a:cxnSpLocks/>
          </p:cNvCxnSpPr>
          <p:nvPr/>
        </p:nvCxnSpPr>
        <p:spPr>
          <a:xfrm>
            <a:off x="3779804" y="2492684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8003E2-22B3-4010-AE39-E62C35489CF2}"/>
              </a:ext>
            </a:extLst>
          </p:cNvPr>
          <p:cNvCxnSpPr>
            <a:cxnSpLocks/>
          </p:cNvCxnSpPr>
          <p:nvPr/>
        </p:nvCxnSpPr>
        <p:spPr>
          <a:xfrm>
            <a:off x="4150604" y="2490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894B02-CDBE-4493-B94E-80C546FFB4BB}"/>
              </a:ext>
            </a:extLst>
          </p:cNvPr>
          <p:cNvCxnSpPr/>
          <p:nvPr/>
        </p:nvCxnSpPr>
        <p:spPr>
          <a:xfrm>
            <a:off x="4526444" y="2117687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596E86-4515-4060-98A5-01376CF0829C}"/>
              </a:ext>
            </a:extLst>
          </p:cNvPr>
          <p:cNvCxnSpPr>
            <a:cxnSpLocks/>
          </p:cNvCxnSpPr>
          <p:nvPr/>
        </p:nvCxnSpPr>
        <p:spPr>
          <a:xfrm>
            <a:off x="4526444" y="21176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9E1C0B-C931-4897-82B5-E3D2B207B68B}"/>
              </a:ext>
            </a:extLst>
          </p:cNvPr>
          <p:cNvCxnSpPr>
            <a:cxnSpLocks/>
          </p:cNvCxnSpPr>
          <p:nvPr/>
        </p:nvCxnSpPr>
        <p:spPr>
          <a:xfrm>
            <a:off x="4892760" y="21176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19F57D-3853-4E02-A968-28B787C40AC3}"/>
              </a:ext>
            </a:extLst>
          </p:cNvPr>
          <p:cNvSpPr/>
          <p:nvPr/>
        </p:nvSpPr>
        <p:spPr>
          <a:xfrm>
            <a:off x="5117834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73019F-99A4-434B-978D-B539C0F75412}"/>
              </a:ext>
            </a:extLst>
          </p:cNvPr>
          <p:cNvSpPr/>
          <p:nvPr/>
        </p:nvSpPr>
        <p:spPr>
          <a:xfrm>
            <a:off x="1383841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628333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AAF8179-553C-453F-AD14-245398F30857}"/>
              </a:ext>
            </a:extLst>
          </p:cNvPr>
          <p:cNvSpPr/>
          <p:nvPr/>
        </p:nvSpPr>
        <p:spPr>
          <a:xfrm>
            <a:off x="1536569" y="2102177"/>
            <a:ext cx="3733015" cy="3733015"/>
          </a:xfrm>
          <a:custGeom>
            <a:avLst/>
            <a:gdLst>
              <a:gd name="connsiteX0" fmla="*/ 0 w 3733015"/>
              <a:gd name="connsiteY0" fmla="*/ 3733015 h 3733015"/>
              <a:gd name="connsiteX1" fmla="*/ 9427 w 3733015"/>
              <a:gd name="connsiteY1" fmla="*/ 2978870 h 3733015"/>
              <a:gd name="connsiteX2" fmla="*/ 386499 w 3733015"/>
              <a:gd name="connsiteY2" fmla="*/ 2978870 h 3733015"/>
              <a:gd name="connsiteX3" fmla="*/ 377072 w 3733015"/>
              <a:gd name="connsiteY3" fmla="*/ 1875934 h 3733015"/>
              <a:gd name="connsiteX4" fmla="*/ 754144 w 3733015"/>
              <a:gd name="connsiteY4" fmla="*/ 1857081 h 3733015"/>
              <a:gd name="connsiteX5" fmla="*/ 754144 w 3733015"/>
              <a:gd name="connsiteY5" fmla="*/ 1112363 h 3733015"/>
              <a:gd name="connsiteX6" fmla="*/ 1131217 w 3733015"/>
              <a:gd name="connsiteY6" fmla="*/ 1121790 h 3733015"/>
              <a:gd name="connsiteX7" fmla="*/ 1131217 w 3733015"/>
              <a:gd name="connsiteY7" fmla="*/ 386499 h 3733015"/>
              <a:gd name="connsiteX8" fmla="*/ 2997724 w 3733015"/>
              <a:gd name="connsiteY8" fmla="*/ 377072 h 3733015"/>
              <a:gd name="connsiteX9" fmla="*/ 2988297 w 3733015"/>
              <a:gd name="connsiteY9" fmla="*/ 9427 h 3733015"/>
              <a:gd name="connsiteX10" fmla="*/ 3733015 w 3733015"/>
              <a:gd name="connsiteY10" fmla="*/ 0 h 3733015"/>
              <a:gd name="connsiteX11" fmla="*/ 3733015 w 3733015"/>
              <a:gd name="connsiteY11" fmla="*/ 3723588 h 3733015"/>
              <a:gd name="connsiteX12" fmla="*/ 0 w 3733015"/>
              <a:gd name="connsiteY12" fmla="*/ 3733015 h 373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33015" h="3733015">
                <a:moveTo>
                  <a:pt x="0" y="3733015"/>
                </a:moveTo>
                <a:lnTo>
                  <a:pt x="9427" y="2978870"/>
                </a:lnTo>
                <a:lnTo>
                  <a:pt x="386499" y="2978870"/>
                </a:lnTo>
                <a:cubicBezTo>
                  <a:pt x="383357" y="2611225"/>
                  <a:pt x="380214" y="2243579"/>
                  <a:pt x="377072" y="1875934"/>
                </a:cubicBezTo>
                <a:lnTo>
                  <a:pt x="754144" y="1857081"/>
                </a:lnTo>
                <a:lnTo>
                  <a:pt x="754144" y="1112363"/>
                </a:lnTo>
                <a:lnTo>
                  <a:pt x="1131217" y="1121790"/>
                </a:lnTo>
                <a:lnTo>
                  <a:pt x="1131217" y="386499"/>
                </a:lnTo>
                <a:lnTo>
                  <a:pt x="2997724" y="377072"/>
                </a:lnTo>
                <a:lnTo>
                  <a:pt x="2988297" y="9427"/>
                </a:lnTo>
                <a:lnTo>
                  <a:pt x="3733015" y="0"/>
                </a:lnTo>
                <a:lnTo>
                  <a:pt x="3733015" y="3723588"/>
                </a:lnTo>
                <a:lnTo>
                  <a:pt x="0" y="3733015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7C2922-7B62-4F53-BBD4-B600540A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curves in </a:t>
            </a:r>
            <a:r>
              <a:rPr lang="en-GB" dirty="0" err="1"/>
              <a:t>Matlab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E3046-1A77-42F5-9988-8B5D724BB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See for practice question: </a:t>
            </a:r>
            <a:r>
              <a:rPr lang="en-GB" dirty="0" err="1">
                <a:solidFill>
                  <a:srgbClr val="FF0000"/>
                </a:solidFill>
              </a:rPr>
              <a:t>Matlab’s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perfcurve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solidFill>
                  <a:srgbClr val="FF0000"/>
                </a:solidFill>
              </a:rPr>
              <a:t> function can also calculate the AUC</a:t>
            </a:r>
          </a:p>
          <a:p>
            <a:r>
              <a:rPr lang="en-GB" dirty="0">
                <a:solidFill>
                  <a:srgbClr val="FF0000"/>
                </a:solidFill>
              </a:rPr>
              <a:t>Task for you: have a look at the documentation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[Not needed for the exam, but if you’re interested: you can also find the optimal threshold value via 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OPTROCPT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834983-B138-48D9-A56E-2EB416774B4F}"/>
              </a:ext>
            </a:extLst>
          </p:cNvPr>
          <p:cNvCxnSpPr/>
          <p:nvPr/>
        </p:nvCxnSpPr>
        <p:spPr>
          <a:xfrm flipV="1">
            <a:off x="1534687" y="17696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EB4B97-DF08-4A95-B3D6-FD290D73BF8E}"/>
              </a:ext>
            </a:extLst>
          </p:cNvPr>
          <p:cNvCxnSpPr>
            <a:cxnSpLocks/>
          </p:cNvCxnSpPr>
          <p:nvPr/>
        </p:nvCxnSpPr>
        <p:spPr>
          <a:xfrm>
            <a:off x="1534687" y="5832582"/>
            <a:ext cx="41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11C71B-EF47-44BD-9769-2AD733E71B71}"/>
              </a:ext>
            </a:extLst>
          </p:cNvPr>
          <p:cNvSpPr txBox="1"/>
          <p:nvPr/>
        </p:nvSpPr>
        <p:spPr>
          <a:xfrm>
            <a:off x="2101044" y="604755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4955-A569-4811-947D-021E0BE32186}"/>
              </a:ext>
            </a:extLst>
          </p:cNvPr>
          <p:cNvSpPr txBox="1"/>
          <p:nvPr/>
        </p:nvSpPr>
        <p:spPr>
          <a:xfrm rot="16200000">
            <a:off x="-566205" y="3626476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B4965-3244-4062-BB21-9476C65575DE}"/>
              </a:ext>
            </a:extLst>
          </p:cNvPr>
          <p:cNvCxnSpPr/>
          <p:nvPr/>
        </p:nvCxnSpPr>
        <p:spPr>
          <a:xfrm flipH="1">
            <a:off x="1339379" y="21184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4E5BF1-8399-4EEB-B20A-9E5705262236}"/>
              </a:ext>
            </a:extLst>
          </p:cNvPr>
          <p:cNvCxnSpPr>
            <a:cxnSpLocks/>
          </p:cNvCxnSpPr>
          <p:nvPr/>
        </p:nvCxnSpPr>
        <p:spPr>
          <a:xfrm flipV="1">
            <a:off x="5268680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FE125-FA4D-4B59-95BA-DD1AEE190FFB}"/>
              </a:ext>
            </a:extLst>
          </p:cNvPr>
          <p:cNvSpPr/>
          <p:nvPr/>
        </p:nvSpPr>
        <p:spPr>
          <a:xfrm>
            <a:off x="1016213" y="19337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FA682-B90E-4CDB-A19E-C2A77AD27E95}"/>
              </a:ext>
            </a:extLst>
          </p:cNvPr>
          <p:cNvCxnSpPr/>
          <p:nvPr/>
        </p:nvCxnSpPr>
        <p:spPr>
          <a:xfrm flipH="1">
            <a:off x="1360859" y="58325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FEC85-4B63-4B37-977F-8AE0076F8992}"/>
              </a:ext>
            </a:extLst>
          </p:cNvPr>
          <p:cNvSpPr/>
          <p:nvPr/>
        </p:nvSpPr>
        <p:spPr>
          <a:xfrm>
            <a:off x="1037693" y="5647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309CD7-3179-4927-B8CA-A34C135DFB8C}"/>
              </a:ext>
            </a:extLst>
          </p:cNvPr>
          <p:cNvCxnSpPr>
            <a:cxnSpLocks/>
          </p:cNvCxnSpPr>
          <p:nvPr/>
        </p:nvCxnSpPr>
        <p:spPr>
          <a:xfrm flipV="1">
            <a:off x="1534687" y="58325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9C0E4EB7-B90C-41BB-95E5-82D728947FE6}"/>
              </a:ext>
            </a:extLst>
          </p:cNvPr>
          <p:cNvSpPr/>
          <p:nvPr/>
        </p:nvSpPr>
        <p:spPr>
          <a:xfrm>
            <a:off x="1383844" y="56856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F015697-B6DA-4064-8263-A69C901C56CE}"/>
              </a:ext>
            </a:extLst>
          </p:cNvPr>
          <p:cNvSpPr/>
          <p:nvPr/>
        </p:nvSpPr>
        <p:spPr>
          <a:xfrm>
            <a:off x="5127997" y="19742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56842-A145-450B-81F2-312CCE869964}"/>
              </a:ext>
            </a:extLst>
          </p:cNvPr>
          <p:cNvSpPr/>
          <p:nvPr/>
        </p:nvSpPr>
        <p:spPr>
          <a:xfrm>
            <a:off x="2297060" y="48110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Always predicting the negative 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BBF07-110D-4751-A3C5-79EF5AEBAB01}"/>
              </a:ext>
            </a:extLst>
          </p:cNvPr>
          <p:cNvCxnSpPr>
            <a:cxnSpLocks/>
          </p:cNvCxnSpPr>
          <p:nvPr/>
        </p:nvCxnSpPr>
        <p:spPr>
          <a:xfrm flipH="1">
            <a:off x="1685527" y="5128566"/>
            <a:ext cx="660702" cy="5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4F416-C0AD-4432-9458-F999CA88404F}"/>
              </a:ext>
            </a:extLst>
          </p:cNvPr>
          <p:cNvSpPr/>
          <p:nvPr/>
        </p:nvSpPr>
        <p:spPr>
          <a:xfrm>
            <a:off x="3642361" y="3081157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Always predicting the positive class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76908-8F3B-4EAF-BFFE-B072C6656EC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621969" y="2298851"/>
            <a:ext cx="506028" cy="78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1D914F-2679-4359-AA29-0440ADD32423}"/>
              </a:ext>
            </a:extLst>
          </p:cNvPr>
          <p:cNvCxnSpPr/>
          <p:nvPr/>
        </p:nvCxnSpPr>
        <p:spPr>
          <a:xfrm>
            <a:off x="1544844" y="54650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A6E506-34FC-4BD0-AAD5-B33666AA582D}"/>
              </a:ext>
            </a:extLst>
          </p:cNvPr>
          <p:cNvCxnSpPr/>
          <p:nvPr/>
        </p:nvCxnSpPr>
        <p:spPr>
          <a:xfrm>
            <a:off x="1544844" y="5086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67023B-B3C0-4B0F-85DE-D2B39CDD5F8E}"/>
              </a:ext>
            </a:extLst>
          </p:cNvPr>
          <p:cNvCxnSpPr>
            <a:cxnSpLocks/>
          </p:cNvCxnSpPr>
          <p:nvPr/>
        </p:nvCxnSpPr>
        <p:spPr>
          <a:xfrm>
            <a:off x="1544844" y="50865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1B343C-4373-4738-94C4-41C62BE6D120}"/>
              </a:ext>
            </a:extLst>
          </p:cNvPr>
          <p:cNvCxnSpPr/>
          <p:nvPr/>
        </p:nvCxnSpPr>
        <p:spPr>
          <a:xfrm>
            <a:off x="1915644" y="4715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F5A0DF-93DA-4669-9188-AA9D3CB1A4F8}"/>
              </a:ext>
            </a:extLst>
          </p:cNvPr>
          <p:cNvCxnSpPr/>
          <p:nvPr/>
        </p:nvCxnSpPr>
        <p:spPr>
          <a:xfrm>
            <a:off x="1915644" y="4344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E2444-C188-498E-8CED-4DDC734CF3BB}"/>
              </a:ext>
            </a:extLst>
          </p:cNvPr>
          <p:cNvCxnSpPr/>
          <p:nvPr/>
        </p:nvCxnSpPr>
        <p:spPr>
          <a:xfrm>
            <a:off x="1915644" y="39741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8542F9-F647-44D5-930C-D2E1D77D804A}"/>
              </a:ext>
            </a:extLst>
          </p:cNvPr>
          <p:cNvCxnSpPr>
            <a:cxnSpLocks/>
          </p:cNvCxnSpPr>
          <p:nvPr/>
        </p:nvCxnSpPr>
        <p:spPr>
          <a:xfrm>
            <a:off x="1915644" y="39741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930C5C-0C6A-43F3-9D96-80CC2D9DB747}"/>
              </a:ext>
            </a:extLst>
          </p:cNvPr>
          <p:cNvCxnSpPr/>
          <p:nvPr/>
        </p:nvCxnSpPr>
        <p:spPr>
          <a:xfrm>
            <a:off x="2286444" y="3603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011778-683B-4679-934F-3AB8D9E4250A}"/>
              </a:ext>
            </a:extLst>
          </p:cNvPr>
          <p:cNvCxnSpPr/>
          <p:nvPr/>
        </p:nvCxnSpPr>
        <p:spPr>
          <a:xfrm>
            <a:off x="2286444" y="3232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ACD342-06AF-408A-ADE6-52FF66027D21}"/>
              </a:ext>
            </a:extLst>
          </p:cNvPr>
          <p:cNvCxnSpPr>
            <a:cxnSpLocks/>
          </p:cNvCxnSpPr>
          <p:nvPr/>
        </p:nvCxnSpPr>
        <p:spPr>
          <a:xfrm>
            <a:off x="2286444" y="32325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D23CBF-0A5C-4F75-893B-D53FD6413EE6}"/>
              </a:ext>
            </a:extLst>
          </p:cNvPr>
          <p:cNvCxnSpPr/>
          <p:nvPr/>
        </p:nvCxnSpPr>
        <p:spPr>
          <a:xfrm>
            <a:off x="2667404" y="2861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8F4518-DB7D-48AA-83E1-BFDDDE33491D}"/>
              </a:ext>
            </a:extLst>
          </p:cNvPr>
          <p:cNvCxnSpPr/>
          <p:nvPr/>
        </p:nvCxnSpPr>
        <p:spPr>
          <a:xfrm>
            <a:off x="2667404" y="2490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C96A31-00D0-4D7D-9881-F125C18A551F}"/>
              </a:ext>
            </a:extLst>
          </p:cNvPr>
          <p:cNvCxnSpPr>
            <a:cxnSpLocks/>
          </p:cNvCxnSpPr>
          <p:nvPr/>
        </p:nvCxnSpPr>
        <p:spPr>
          <a:xfrm>
            <a:off x="2667404" y="2490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0CC692-9984-48A0-A638-C93BA63A17D3}"/>
              </a:ext>
            </a:extLst>
          </p:cNvPr>
          <p:cNvCxnSpPr>
            <a:cxnSpLocks/>
          </p:cNvCxnSpPr>
          <p:nvPr/>
        </p:nvCxnSpPr>
        <p:spPr>
          <a:xfrm>
            <a:off x="3038204" y="2490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3BEB96-F9E8-4DA1-B496-24DEC26C747C}"/>
              </a:ext>
            </a:extLst>
          </p:cNvPr>
          <p:cNvCxnSpPr>
            <a:cxnSpLocks/>
          </p:cNvCxnSpPr>
          <p:nvPr/>
        </p:nvCxnSpPr>
        <p:spPr>
          <a:xfrm>
            <a:off x="3409004" y="2490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03121B-F104-41E9-85BD-0B5E0586C369}"/>
              </a:ext>
            </a:extLst>
          </p:cNvPr>
          <p:cNvCxnSpPr>
            <a:cxnSpLocks/>
          </p:cNvCxnSpPr>
          <p:nvPr/>
        </p:nvCxnSpPr>
        <p:spPr>
          <a:xfrm>
            <a:off x="3779804" y="2492684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8003E2-22B3-4010-AE39-E62C35489CF2}"/>
              </a:ext>
            </a:extLst>
          </p:cNvPr>
          <p:cNvCxnSpPr>
            <a:cxnSpLocks/>
          </p:cNvCxnSpPr>
          <p:nvPr/>
        </p:nvCxnSpPr>
        <p:spPr>
          <a:xfrm>
            <a:off x="4150604" y="2490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894B02-CDBE-4493-B94E-80C546FFB4BB}"/>
              </a:ext>
            </a:extLst>
          </p:cNvPr>
          <p:cNvCxnSpPr/>
          <p:nvPr/>
        </p:nvCxnSpPr>
        <p:spPr>
          <a:xfrm>
            <a:off x="4526444" y="2117687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596E86-4515-4060-98A5-01376CF0829C}"/>
              </a:ext>
            </a:extLst>
          </p:cNvPr>
          <p:cNvCxnSpPr>
            <a:cxnSpLocks/>
          </p:cNvCxnSpPr>
          <p:nvPr/>
        </p:nvCxnSpPr>
        <p:spPr>
          <a:xfrm>
            <a:off x="4526444" y="21176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9E1C0B-C931-4897-82B5-E3D2B207B68B}"/>
              </a:ext>
            </a:extLst>
          </p:cNvPr>
          <p:cNvCxnSpPr>
            <a:cxnSpLocks/>
          </p:cNvCxnSpPr>
          <p:nvPr/>
        </p:nvCxnSpPr>
        <p:spPr>
          <a:xfrm>
            <a:off x="4892760" y="21176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19F57D-3853-4E02-A968-28B787C40AC3}"/>
              </a:ext>
            </a:extLst>
          </p:cNvPr>
          <p:cNvSpPr/>
          <p:nvPr/>
        </p:nvSpPr>
        <p:spPr>
          <a:xfrm>
            <a:off x="5117834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73019F-99A4-434B-978D-B539C0F75412}"/>
              </a:ext>
            </a:extLst>
          </p:cNvPr>
          <p:cNvSpPr/>
          <p:nvPr/>
        </p:nvSpPr>
        <p:spPr>
          <a:xfrm>
            <a:off x="1383841" y="5980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079756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A20B-247E-4E1A-9D46-10F78BF0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D84A-C6CB-4CC4-8A85-476F4AA6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 the practice exam questions</a:t>
            </a:r>
          </a:p>
          <a:p>
            <a:r>
              <a:rPr lang="en-GB" dirty="0"/>
              <a:t>The first one just requires confusion matrix calculation/understanding and computing the TPR/FPR </a:t>
            </a:r>
          </a:p>
          <a:p>
            <a:r>
              <a:rPr lang="en-GB" dirty="0"/>
              <a:t>The second one requires plotting/</a:t>
            </a:r>
            <a:r>
              <a:rPr lang="en-GB" dirty="0" err="1"/>
              <a:t>interpretting</a:t>
            </a:r>
            <a:r>
              <a:rPr lang="en-GB" dirty="0"/>
              <a:t> ROC curves</a:t>
            </a:r>
          </a:p>
          <a:p>
            <a:r>
              <a:rPr lang="en-GB" dirty="0"/>
              <a:t>Use the </a:t>
            </a:r>
            <a:r>
              <a:rPr lang="en-GB" dirty="0">
                <a:solidFill>
                  <a:srgbClr val="FF0000"/>
                </a:solidFill>
              </a:rPr>
              <a:t>red</a:t>
            </a:r>
            <a:r>
              <a:rPr lang="en-GB" dirty="0"/>
              <a:t> suggestions in the previous slides to help guide you</a:t>
            </a:r>
          </a:p>
          <a:p>
            <a:r>
              <a:rPr lang="en-GB" dirty="0"/>
              <a:t>Don’t give up too easily…</a:t>
            </a:r>
          </a:p>
          <a:p>
            <a:pPr lvl="1"/>
            <a:r>
              <a:rPr lang="en-GB" dirty="0"/>
              <a:t>Is supposed to require a little research/playing around/testing things out</a:t>
            </a:r>
          </a:p>
          <a:p>
            <a:pPr lvl="1"/>
            <a:r>
              <a:rPr lang="en-GB" dirty="0"/>
              <a:t>Helps build stronger memories</a:t>
            </a:r>
          </a:p>
        </p:txBody>
      </p:sp>
    </p:spTree>
    <p:extLst>
      <p:ext uri="{BB962C8B-B14F-4D97-AF65-F5344CB8AC3E}">
        <p14:creationId xmlns:p14="http://schemas.microsoft.com/office/powerpoint/2010/main" val="32622719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0A7A-8229-4C2A-8C9A-9C51822A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1EXAM50: golden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A803-0500-429F-B05F-2D670405B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do all the practice questions… </a:t>
            </a:r>
          </a:p>
          <a:p>
            <a:pPr lvl="1"/>
            <a:r>
              <a:rPr lang="en-GB" dirty="0"/>
              <a:t>(And understand what you’re doing – i.e., don’t just copy the answers from someone else)</a:t>
            </a:r>
          </a:p>
          <a:p>
            <a:r>
              <a:rPr lang="en-GB" dirty="0"/>
              <a:t>Then there’s no reason why you can’t get 100% on the exam</a:t>
            </a:r>
          </a:p>
        </p:txBody>
      </p:sp>
    </p:spTree>
    <p:extLst>
      <p:ext uri="{BB962C8B-B14F-4D97-AF65-F5344CB8AC3E}">
        <p14:creationId xmlns:p14="http://schemas.microsoft.com/office/powerpoint/2010/main" val="245107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355-2ABF-452D-9508-CD9F6756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matrices: reminder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3E5C7C-350C-4B50-B62F-37D42C71784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061855" y="2944339"/>
          <a:ext cx="4077092" cy="3232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8546">
                  <a:extLst>
                    <a:ext uri="{9D8B030D-6E8A-4147-A177-3AD203B41FA5}">
                      <a16:colId xmlns:a16="http://schemas.microsoft.com/office/drawing/2014/main" val="218561164"/>
                    </a:ext>
                  </a:extLst>
                </a:gridCol>
                <a:gridCol w="2038546">
                  <a:extLst>
                    <a:ext uri="{9D8B030D-6E8A-4147-A177-3AD203B41FA5}">
                      <a16:colId xmlns:a16="http://schemas.microsoft.com/office/drawing/2014/main" val="1562968312"/>
                    </a:ext>
                  </a:extLst>
                </a:gridCol>
              </a:tblGrid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19304"/>
                  </a:ext>
                </a:extLst>
              </a:tr>
              <a:tr h="1616312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87547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C816CA46-CFD2-4C22-9E28-42A4CEBEA222}"/>
              </a:ext>
            </a:extLst>
          </p:cNvPr>
          <p:cNvSpPr/>
          <p:nvPr/>
        </p:nvSpPr>
        <p:spPr>
          <a:xfrm>
            <a:off x="2775210" y="2944339"/>
            <a:ext cx="321297" cy="323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B965-8822-4C04-AFD7-DF177D6CD094}"/>
              </a:ext>
            </a:extLst>
          </p:cNvPr>
          <p:cNvSpPr txBox="1"/>
          <p:nvPr/>
        </p:nvSpPr>
        <p:spPr>
          <a:xfrm rot="16200000">
            <a:off x="1758628" y="437598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class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D0C029-4C3B-4D4F-AEC8-F2B262EF2273}"/>
              </a:ext>
            </a:extLst>
          </p:cNvPr>
          <p:cNvSpPr/>
          <p:nvPr/>
        </p:nvSpPr>
        <p:spPr>
          <a:xfrm rot="5400000">
            <a:off x="5946149" y="99248"/>
            <a:ext cx="300408" cy="4077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833A9-FE3F-40AD-9718-5804713CD97B}"/>
              </a:ext>
            </a:extLst>
          </p:cNvPr>
          <p:cNvSpPr txBox="1"/>
          <p:nvPr/>
        </p:nvSpPr>
        <p:spPr>
          <a:xfrm>
            <a:off x="5046412" y="1499228"/>
            <a:ext cx="20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82425-6D3B-40E2-AF06-037B8A361743}"/>
              </a:ext>
            </a:extLst>
          </p:cNvPr>
          <p:cNvSpPr txBox="1"/>
          <p:nvPr/>
        </p:nvSpPr>
        <p:spPr>
          <a:xfrm>
            <a:off x="2511814" y="3563675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Benign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EEB68-4694-417E-82EE-1482612133B9}"/>
              </a:ext>
            </a:extLst>
          </p:cNvPr>
          <p:cNvSpPr txBox="1"/>
          <p:nvPr/>
        </p:nvSpPr>
        <p:spPr>
          <a:xfrm>
            <a:off x="2511810" y="5134419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Malignant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09FC2-718B-483A-A0BB-2623D25EEC63}"/>
              </a:ext>
            </a:extLst>
          </p:cNvPr>
          <p:cNvSpPr txBox="1"/>
          <p:nvPr/>
        </p:nvSpPr>
        <p:spPr>
          <a:xfrm>
            <a:off x="4350545" y="2501304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Benign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4CCA-1B2F-4F6E-B32A-062148B2AD83}"/>
              </a:ext>
            </a:extLst>
          </p:cNvPr>
          <p:cNvSpPr txBox="1"/>
          <p:nvPr/>
        </p:nvSpPr>
        <p:spPr>
          <a:xfrm>
            <a:off x="6315668" y="2497568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Malignant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BA0CB-5267-42C9-BE16-E7632D0A84C6}"/>
              </a:ext>
            </a:extLst>
          </p:cNvPr>
          <p:cNvSpPr txBox="1"/>
          <p:nvPr/>
        </p:nvSpPr>
        <p:spPr>
          <a:xfrm>
            <a:off x="8747760" y="3394398"/>
            <a:ext cx="332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=   10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75154-CA0F-48A0-A7F2-6BA72B78A4BC}"/>
              </a:ext>
            </a:extLst>
          </p:cNvPr>
          <p:cNvSpPr txBox="1"/>
          <p:nvPr/>
        </p:nvSpPr>
        <p:spPr>
          <a:xfrm>
            <a:off x="8747760" y="5014912"/>
            <a:ext cx="332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=   10</a:t>
            </a:r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58A4B-3223-4F75-9F87-B499ECCBF2A4}"/>
              </a:ext>
            </a:extLst>
          </p:cNvPr>
          <p:cNvSpPr txBox="1"/>
          <p:nvPr/>
        </p:nvSpPr>
        <p:spPr>
          <a:xfrm>
            <a:off x="8341361" y="1759878"/>
            <a:ext cx="372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Must add up to the total number of Benign examples in the testing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694D1-DB10-4373-9B4F-08B5833CD2D8}"/>
              </a:ext>
            </a:extLst>
          </p:cNvPr>
          <p:cNvSpPr txBox="1"/>
          <p:nvPr/>
        </p:nvSpPr>
        <p:spPr>
          <a:xfrm>
            <a:off x="8341360" y="6169709"/>
            <a:ext cx="385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Must add up to the total number of Malignant examples in the testing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F86C86-514D-41C8-A2D2-1E3F1493377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9936481" y="2406209"/>
            <a:ext cx="269240" cy="102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F78BE1-3E4C-42F5-9E66-B047F8A4DC60}"/>
              </a:ext>
            </a:extLst>
          </p:cNvPr>
          <p:cNvCxnSpPr>
            <a:cxnSpLocks/>
          </p:cNvCxnSpPr>
          <p:nvPr/>
        </p:nvCxnSpPr>
        <p:spPr>
          <a:xfrm flipH="1" flipV="1">
            <a:off x="10088880" y="5461823"/>
            <a:ext cx="1066800" cy="70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1B11C5-7F38-4F7D-A7BF-237B63DEFC68}"/>
              </a:ext>
            </a:extLst>
          </p:cNvPr>
          <p:cNvCxnSpPr/>
          <p:nvPr/>
        </p:nvCxnSpPr>
        <p:spPr>
          <a:xfrm>
            <a:off x="4714240" y="4102284"/>
            <a:ext cx="5374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72E49D-2A3E-4135-BF2B-3FC63174E2FB}"/>
              </a:ext>
            </a:extLst>
          </p:cNvPr>
          <p:cNvCxnSpPr/>
          <p:nvPr/>
        </p:nvCxnSpPr>
        <p:spPr>
          <a:xfrm>
            <a:off x="4714240" y="5730602"/>
            <a:ext cx="5374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5422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3D92-1354-4788-AE0A-CEE2AFBB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211C-E216-46CB-9D19-322B1F946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Brett Lantz, “Machine Learning with R”</a:t>
            </a:r>
          </a:p>
          <a:p>
            <a:r>
              <a:rPr lang="en-GB" dirty="0"/>
              <a:t>Chapter 10: “Evaluating Model Performance”</a:t>
            </a:r>
          </a:p>
          <a:p>
            <a:pPr lvl="1"/>
            <a:r>
              <a:rPr lang="en-GB" b="1" dirty="0"/>
              <a:t>From</a:t>
            </a:r>
            <a:r>
              <a:rPr lang="en-GB" dirty="0"/>
              <a:t> the section entitled: “Estimating future performance”</a:t>
            </a:r>
          </a:p>
          <a:p>
            <a:pPr lvl="1"/>
            <a:r>
              <a:rPr lang="en-GB" b="1" dirty="0"/>
              <a:t>Up to and including</a:t>
            </a:r>
            <a:r>
              <a:rPr lang="en-GB" dirty="0"/>
              <a:t> the section entitled: “Cross-validation”</a:t>
            </a:r>
          </a:p>
          <a:p>
            <a:r>
              <a:rPr lang="en-GB" dirty="0"/>
              <a:t>Suggested approach (but do whatever works best for you):</a:t>
            </a:r>
          </a:p>
          <a:p>
            <a:pPr lvl="1"/>
            <a:r>
              <a:rPr lang="en-GB" dirty="0"/>
              <a:t>Just relax and read through</a:t>
            </a:r>
          </a:p>
          <a:p>
            <a:pPr lvl="1"/>
            <a:r>
              <a:rPr lang="en-GB" dirty="0"/>
              <a:t>As ever, we’re interested in the ideas, not the use of R</a:t>
            </a:r>
          </a:p>
          <a:p>
            <a:pPr lvl="1"/>
            <a:r>
              <a:rPr lang="en-GB" dirty="0"/>
              <a:t>You’ve already met and used the “holdout” method</a:t>
            </a:r>
          </a:p>
          <a:p>
            <a:pPr lvl="1"/>
            <a:r>
              <a:rPr lang="en-GB" dirty="0"/>
              <a:t>The “cross-validation” method is new and we’ll talk about it more next week</a:t>
            </a:r>
          </a:p>
        </p:txBody>
      </p:sp>
    </p:spTree>
    <p:extLst>
      <p:ext uri="{BB962C8B-B14F-4D97-AF65-F5344CB8AC3E}">
        <p14:creationId xmlns:p14="http://schemas.microsoft.com/office/powerpoint/2010/main" val="100814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15510</TotalTime>
  <Words>6312</Words>
  <Application>Microsoft Office PowerPoint</Application>
  <PresentationFormat>Widescreen</PresentationFormat>
  <Paragraphs>1056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Calibri</vt:lpstr>
      <vt:lpstr>Calibri Light</vt:lpstr>
      <vt:lpstr>Cambria Math</vt:lpstr>
      <vt:lpstr>Courier New</vt:lpstr>
      <vt:lpstr>Office Theme</vt:lpstr>
      <vt:lpstr>Artificial Intelligence</vt:lpstr>
      <vt:lpstr>Overview</vt:lpstr>
      <vt:lpstr>Second term topics: details</vt:lpstr>
      <vt:lpstr>Evaluation (so far…)</vt:lpstr>
      <vt:lpstr>Evaluation (doing better…)</vt:lpstr>
      <vt:lpstr>Evaluation (doing better…)</vt:lpstr>
      <vt:lpstr>A closer look at confusion matrices</vt:lpstr>
      <vt:lpstr>Confusion matrices: reminder</vt:lpstr>
      <vt:lpstr>Confusion matrices: reminder</vt:lpstr>
      <vt:lpstr>Confusion matrices: reminder</vt:lpstr>
      <vt:lpstr>Confusion matrices: reminder</vt:lpstr>
      <vt:lpstr>Confusion matrices: reminder</vt:lpstr>
      <vt:lpstr>Confusion matrices: reminder</vt:lpstr>
      <vt:lpstr>Confusion matrices: reminder</vt:lpstr>
      <vt:lpstr>Confusion matrices: reminder</vt:lpstr>
      <vt:lpstr>Confusion matrices: reminder</vt:lpstr>
      <vt:lpstr>Confusion matrices: reminder</vt:lpstr>
      <vt:lpstr>Confusion matrices: reminder</vt:lpstr>
      <vt:lpstr>Confusion matrices: reminder</vt:lpstr>
      <vt:lpstr>Confusion matrices: reminder</vt:lpstr>
      <vt:lpstr>Overall accuracy – limited usefulness</vt:lpstr>
      <vt:lpstr>Overall accuracy – limited usefulness</vt:lpstr>
      <vt:lpstr>Overall accuracy – limited usefulness</vt:lpstr>
      <vt:lpstr>Overall accuracy – limited usefulness</vt:lpstr>
      <vt:lpstr>More useful measures</vt:lpstr>
      <vt:lpstr>More useful measures</vt:lpstr>
      <vt:lpstr>New terminology</vt:lpstr>
      <vt:lpstr>Positive class: examples</vt:lpstr>
      <vt:lpstr>Positive class: examples</vt:lpstr>
      <vt:lpstr>More terminology</vt:lpstr>
      <vt:lpstr>More terminology</vt:lpstr>
      <vt:lpstr>New terminology</vt:lpstr>
      <vt:lpstr>New idea 1</vt:lpstr>
      <vt:lpstr>New measure 1: True Positive Rate (TPR) </vt:lpstr>
      <vt:lpstr>Example 1: True Positive Rate (TPR)</vt:lpstr>
      <vt:lpstr>Example 1: True Positive Rate (TPR)</vt:lpstr>
      <vt:lpstr>Example 1: True Positive Rate (TPR)</vt:lpstr>
      <vt:lpstr>Example 1: True Positive Rate (TPR)</vt:lpstr>
      <vt:lpstr>Example 2: True Positive Rate (TPR)</vt:lpstr>
      <vt:lpstr>Example 2: True Positive Rate (TPR)</vt:lpstr>
      <vt:lpstr>Example 2: True Positive Rate (TPR)</vt:lpstr>
      <vt:lpstr>Example 2: True Positive Rate (TPR)</vt:lpstr>
      <vt:lpstr>Example 2: True Positive Rate (TPR)</vt:lpstr>
      <vt:lpstr>New idea 2</vt:lpstr>
      <vt:lpstr>New measure 2: False Positive Rate (FPR) </vt:lpstr>
      <vt:lpstr>Example 3: False Positive Rate (FPR)</vt:lpstr>
      <vt:lpstr>Example 3: False Positive Rate (FPR)</vt:lpstr>
      <vt:lpstr>Example 3: False Positive Rate (FPR)</vt:lpstr>
      <vt:lpstr>TPR versus FPR</vt:lpstr>
      <vt:lpstr>TPR versus FPR</vt:lpstr>
      <vt:lpstr>TPR versus FPR</vt:lpstr>
      <vt:lpstr>TPR versus FPR</vt:lpstr>
      <vt:lpstr>TPR versus FPR</vt:lpstr>
      <vt:lpstr>Exam preparation: step 1</vt:lpstr>
      <vt:lpstr>Going further…</vt:lpstr>
      <vt:lpstr>Going further…</vt:lpstr>
      <vt:lpstr>Generating a prediction</vt:lpstr>
      <vt:lpstr>Generating a prediction</vt:lpstr>
      <vt:lpstr>Generating a prediction</vt:lpstr>
      <vt:lpstr>Generating a prediction</vt:lpstr>
      <vt:lpstr>Implications</vt:lpstr>
      <vt:lpstr>Receiver Operating Characteristic (ROC) curves</vt:lpstr>
      <vt:lpstr>ROC curves</vt:lpstr>
      <vt:lpstr>ROC curves</vt:lpstr>
      <vt:lpstr>ROC curves</vt:lpstr>
      <vt:lpstr>ROC curves</vt:lpstr>
      <vt:lpstr>ROC curves</vt:lpstr>
      <vt:lpstr>ROC curves</vt:lpstr>
      <vt:lpstr>TPR/FPR tradeoff</vt:lpstr>
      <vt:lpstr>TPR/FPR tradeoff: in words</vt:lpstr>
      <vt:lpstr>TPR/FPR tradeoff: in words</vt:lpstr>
      <vt:lpstr>TPR/FPR tradeoff: in pictures</vt:lpstr>
      <vt:lpstr>TPR/FPR tradeoff: in pictures</vt:lpstr>
      <vt:lpstr>TPR/FPR tradeoff: in pictures</vt:lpstr>
      <vt:lpstr>TPR/FPR tradeoff: in pictures</vt:lpstr>
      <vt:lpstr>TPR/FPR tradeoff</vt:lpstr>
      <vt:lpstr>ROC curves</vt:lpstr>
      <vt:lpstr>ROC curves</vt:lpstr>
      <vt:lpstr>ROC curves</vt:lpstr>
      <vt:lpstr>ROC curves</vt:lpstr>
      <vt:lpstr>ROC curves</vt:lpstr>
      <vt:lpstr>ROC curves</vt:lpstr>
      <vt:lpstr>ROC curves</vt:lpstr>
      <vt:lpstr>ROC curves</vt:lpstr>
      <vt:lpstr>ROC curves</vt:lpstr>
      <vt:lpstr>ROC curves in Matlab</vt:lpstr>
      <vt:lpstr>ROC curves in Matlab</vt:lpstr>
      <vt:lpstr>Next steps…</vt:lpstr>
      <vt:lpstr>1EXAM50: golden rule</vt:lpstr>
      <vt:lpstr>Reading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darby</dc:creator>
  <cp:lastModifiedBy>john darby</cp:lastModifiedBy>
  <cp:revision>810</cp:revision>
  <dcterms:created xsi:type="dcterms:W3CDTF">2018-09-30T05:00:41Z</dcterms:created>
  <dcterms:modified xsi:type="dcterms:W3CDTF">2019-01-26T20:30:34Z</dcterms:modified>
</cp:coreProperties>
</file>