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924" r:id="rId3"/>
    <p:sldId id="923" r:id="rId4"/>
    <p:sldId id="925" r:id="rId5"/>
    <p:sldId id="926" r:id="rId6"/>
    <p:sldId id="939" r:id="rId7"/>
    <p:sldId id="949" r:id="rId8"/>
    <p:sldId id="927" r:id="rId9"/>
    <p:sldId id="938" r:id="rId10"/>
    <p:sldId id="937" r:id="rId11"/>
    <p:sldId id="936" r:id="rId12"/>
    <p:sldId id="935" r:id="rId13"/>
    <p:sldId id="934" r:id="rId14"/>
    <p:sldId id="933" r:id="rId15"/>
    <p:sldId id="932" r:id="rId16"/>
    <p:sldId id="931" r:id="rId17"/>
    <p:sldId id="928" r:id="rId18"/>
    <p:sldId id="940" r:id="rId19"/>
    <p:sldId id="941" r:id="rId20"/>
    <p:sldId id="942" r:id="rId21"/>
    <p:sldId id="943" r:id="rId22"/>
    <p:sldId id="944" r:id="rId23"/>
    <p:sldId id="945" r:id="rId24"/>
    <p:sldId id="946" r:id="rId25"/>
    <p:sldId id="947" r:id="rId26"/>
    <p:sldId id="94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2179-682E-40B4-A676-1B9868446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AEEC-A745-4835-B645-645E8A03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07762-9450-4BD4-9A41-A3D806CE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4D53-25EB-4F65-AE52-21E170FF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A4D3-96FE-4740-BE70-2E0A6158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8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171F-4EDE-4697-BFDF-6E9639B4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A136C-7B72-4294-9988-231A3F3B1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DC1F-7850-4A30-BC44-C9075701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3CC1-1E86-4567-B158-FEC263BD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76D2-3340-42DD-942E-6DF8C9D4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4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69D40-3244-444E-8CF8-775D21DC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21FC-AAA7-4E79-8B94-D9AEC776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D9E61-CE0F-4201-B703-36E154E8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662B4-AACB-4827-8AA3-84997592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21D3-0D06-4B8F-BFB5-A0B69B9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3B61-153C-4C04-AB17-D84271A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07B0-FBA0-49D8-824A-9F17D9F7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72A5-E123-4ADC-992D-DEE8966D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D8EA-6D22-40A0-ADCE-A1A6978C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02778-74B8-4F70-841B-831E390B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D26D-7A7D-42DF-A362-102EE555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94BE-CFD2-4F76-BCFE-D2C8D1945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923C-8FF0-4AC3-8015-201CB95D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96A8-7656-41BE-89BD-3641058F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99B23-52F7-4208-B8AD-9FB3F2E0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43BE-712D-4623-90BE-A8C453D4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1507-0630-44DD-BD7A-6A137A5A9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6410E-CCDA-4DC2-8C56-B7DC3248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C5283-0440-4A99-A764-A4B5BC3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9CA1-5567-485F-80F1-2F2D2DE9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B7B3-F5CE-423D-A8C8-A38B2A59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3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5DC0-B316-4165-9A1D-DF7D3F3E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2F9DF-F531-46F1-9FF9-C34B08A24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0CE6-5A4A-4C70-B1BF-224EF6023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6CE92-4D77-4DA2-83E5-F8347BC50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F8511-F3EE-47B6-A333-F97B07531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EADAD-B3B6-48C3-8AEC-36B9257B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6C34C-C18C-47EB-BE72-A3B440F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54296-173F-4971-B489-D7588F99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7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5AA6-3471-4C5E-8C0A-8C1CFC02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58166-2A53-4208-B895-F7987EEF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923EF-923C-4F5F-879B-CBBA4BCE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AB403-65CC-4059-ADDD-59C07EAF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5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3DCB3-8D51-41BB-8564-AB309CC5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70A20-A05E-4DA7-9012-049CDDBD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4E4F6-6957-4963-9A3C-E5939FE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CD93-8224-48BD-9044-24F0E0F1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C15A-1904-4986-AD72-5A5D7E94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5A59-3374-476E-8CDA-BE280A15C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F07C5-7062-470E-8F82-83BEBB8A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9FD2-84E2-42DA-9A8A-19FDDDAA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D0B0-F2DA-4BE0-BFFC-964DA012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518A-D3EB-4A41-BB75-1066E52E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AFE92-0B4E-45A8-AA35-190FBE966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0968C-4B63-43BE-84E4-6905B319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09E7-DBC3-43FC-A7E0-50EC0E7B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B1D31-17BA-4219-872C-D11E40B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14E35-D37F-4155-A21E-4362DE6A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1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34BFC-33DE-44F2-9AF2-26D2B461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120E-4E85-4902-8D06-670D9F7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48F7-5B67-49BF-95DF-95D9759E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FD6FF-DF7C-4B04-8E39-D00BF6B1B81C}" type="datetimeFigureOut">
              <a:rPr lang="en-GB" smtClean="0"/>
              <a:t>24/01/2019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42DA-EB41-4368-A4E6-CC41216C9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43553-4E7A-43CA-8277-3D89CFFC3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CAB5-4615-4E64-875A-99CD569F2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99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4668-C1F1-4C6B-B0EB-14F6D57CC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ROC curve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31BA0-764C-42B1-AD73-A6F9A5C39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4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8732B2B-443F-4F8F-B309-1BC57BBC3AAB}"/>
              </a:ext>
            </a:extLst>
          </p:cNvPr>
          <p:cNvSpPr/>
          <p:nvPr/>
        </p:nvSpPr>
        <p:spPr>
          <a:xfrm>
            <a:off x="5029209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49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44E0F-A9B1-4B07-9F78-585699C1AD2C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56777A-FAD7-4CF0-A11D-0A5763E256FA}"/>
              </a:ext>
            </a:extLst>
          </p:cNvPr>
          <p:cNvSpPr/>
          <p:nvPr/>
        </p:nvSpPr>
        <p:spPr>
          <a:xfrm>
            <a:off x="5971892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4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44E0F-A9B1-4B07-9F78-585699C1AD2C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3F18C-0465-4DED-B2D8-019E89FE320A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5A291D-9D13-49FF-92F1-465D9A0B8544}"/>
              </a:ext>
            </a:extLst>
          </p:cNvPr>
          <p:cNvSpPr/>
          <p:nvPr/>
        </p:nvSpPr>
        <p:spPr>
          <a:xfrm>
            <a:off x="6886288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3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44E0F-A9B1-4B07-9F78-585699C1AD2C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3F18C-0465-4DED-B2D8-019E89FE320A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72C866-5668-4A8C-925E-97D49A87582B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E89BBE-9381-489E-90BA-25C9399C6059}"/>
              </a:ext>
            </a:extLst>
          </p:cNvPr>
          <p:cNvSpPr/>
          <p:nvPr/>
        </p:nvSpPr>
        <p:spPr>
          <a:xfrm>
            <a:off x="7857249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21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44E0F-A9B1-4B07-9F78-585699C1AD2C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3F18C-0465-4DED-B2D8-019E89FE320A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72C866-5668-4A8C-925E-97D49A87582B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E3CDA4-514E-4EC7-AAB6-6FDB51BBE19C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59CF3-4124-403D-A376-06E7A4D23EC3}"/>
              </a:ext>
            </a:extLst>
          </p:cNvPr>
          <p:cNvSpPr/>
          <p:nvPr/>
        </p:nvSpPr>
        <p:spPr>
          <a:xfrm>
            <a:off x="8856489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8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44E0F-A9B1-4B07-9F78-585699C1AD2C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3F18C-0465-4DED-B2D8-019E89FE320A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72C866-5668-4A8C-925E-97D49A87582B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E3CDA4-514E-4EC7-AAB6-6FDB51BBE19C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A5808F-9D77-4C58-B27C-ACBDBF8357BD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28DFF95-476D-46FE-A146-5B437502543B}"/>
              </a:ext>
            </a:extLst>
          </p:cNvPr>
          <p:cNvSpPr/>
          <p:nvPr/>
        </p:nvSpPr>
        <p:spPr>
          <a:xfrm>
            <a:off x="9874586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2AE39E-AAE7-4707-A9E7-696F1BC9A02B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544E0F-A9B1-4B07-9F78-585699C1AD2C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3F18C-0465-4DED-B2D8-019E89FE320A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72C866-5668-4A8C-925E-97D49A87582B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CE3CDA4-514E-4EC7-AAB6-6FDB51BBE19C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A5808F-9D77-4C58-B27C-ACBDBF8357BD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BD181A-F6BA-43E3-8269-6AC41700F7E9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60EA439-1722-424E-89A9-5476145D9A94}"/>
              </a:ext>
            </a:extLst>
          </p:cNvPr>
          <p:cNvSpPr/>
          <p:nvPr/>
        </p:nvSpPr>
        <p:spPr>
          <a:xfrm>
            <a:off x="10902114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3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686403-E292-4AC9-A705-97A7B67C6CDC}"/>
              </a:ext>
            </a:extLst>
          </p:cNvPr>
          <p:cNvSpPr/>
          <p:nvPr/>
        </p:nvSpPr>
        <p:spPr>
          <a:xfrm>
            <a:off x="2031494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1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68F22-0B94-4D8F-B4A3-A61431FCBED3}"/>
              </a:ext>
            </a:extLst>
          </p:cNvPr>
          <p:cNvSpPr/>
          <p:nvPr/>
        </p:nvSpPr>
        <p:spPr>
          <a:xfrm>
            <a:off x="3096720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905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19878A8-3838-477E-ABE8-D693AD343C8E}"/>
              </a:ext>
            </a:extLst>
          </p:cNvPr>
          <p:cNvSpPr/>
          <p:nvPr/>
        </p:nvSpPr>
        <p:spPr>
          <a:xfrm>
            <a:off x="4067682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5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EF3D-1EF3-4322-B07F-69B8C1D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A680-87BA-4A6F-B146-3E81E820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20 testing examples</a:t>
            </a:r>
          </a:p>
          <a:p>
            <a:r>
              <a:rPr lang="en-GB" dirty="0"/>
              <a:t>10 Malignant (M)</a:t>
            </a:r>
          </a:p>
          <a:p>
            <a:r>
              <a:rPr lang="en-GB" dirty="0"/>
              <a:t>10 Benign (B)</a:t>
            </a:r>
          </a:p>
          <a:p>
            <a:r>
              <a:rPr lang="en-GB" dirty="0"/>
              <a:t>Positive class = Malignant (M)</a:t>
            </a:r>
          </a:p>
          <a:p>
            <a:r>
              <a:rPr lang="en-GB" dirty="0"/>
              <a:t>Negative class = Benign (B) </a:t>
            </a:r>
          </a:p>
        </p:txBody>
      </p:sp>
    </p:spTree>
    <p:extLst>
      <p:ext uri="{BB962C8B-B14F-4D97-AF65-F5344CB8AC3E}">
        <p14:creationId xmlns:p14="http://schemas.microsoft.com/office/powerpoint/2010/main" val="202408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AAC6AF3-797D-4CC1-9E46-FBDD927437EB}"/>
              </a:ext>
            </a:extLst>
          </p:cNvPr>
          <p:cNvSpPr/>
          <p:nvPr/>
        </p:nvSpPr>
        <p:spPr>
          <a:xfrm>
            <a:off x="5029218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8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21E0A-B495-4623-81E4-E762538AAC44}"/>
              </a:ext>
            </a:extLst>
          </p:cNvPr>
          <p:cNvCxnSpPr>
            <a:cxnSpLocks/>
          </p:cNvCxnSpPr>
          <p:nvPr/>
        </p:nvCxnSpPr>
        <p:spPr>
          <a:xfrm>
            <a:off x="57864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5F57F4-9D59-4AC6-A58C-9B512E445721}"/>
              </a:ext>
            </a:extLst>
          </p:cNvPr>
          <p:cNvSpPr/>
          <p:nvPr/>
        </p:nvSpPr>
        <p:spPr>
          <a:xfrm>
            <a:off x="5971899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1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21E0A-B495-4623-81E4-E762538AAC44}"/>
              </a:ext>
            </a:extLst>
          </p:cNvPr>
          <p:cNvCxnSpPr>
            <a:cxnSpLocks/>
          </p:cNvCxnSpPr>
          <p:nvPr/>
        </p:nvCxnSpPr>
        <p:spPr>
          <a:xfrm>
            <a:off x="57864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06A11-41C9-4229-A73D-46379AD795F2}"/>
              </a:ext>
            </a:extLst>
          </p:cNvPr>
          <p:cNvCxnSpPr>
            <a:cxnSpLocks/>
          </p:cNvCxnSpPr>
          <p:nvPr/>
        </p:nvCxnSpPr>
        <p:spPr>
          <a:xfrm>
            <a:off x="6157244" y="30514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4D86305-45BE-4573-A6CE-E13C4DFD418F}"/>
              </a:ext>
            </a:extLst>
          </p:cNvPr>
          <p:cNvSpPr/>
          <p:nvPr/>
        </p:nvSpPr>
        <p:spPr>
          <a:xfrm>
            <a:off x="6867443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65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21E0A-B495-4623-81E4-E762538AAC44}"/>
              </a:ext>
            </a:extLst>
          </p:cNvPr>
          <p:cNvCxnSpPr>
            <a:cxnSpLocks/>
          </p:cNvCxnSpPr>
          <p:nvPr/>
        </p:nvCxnSpPr>
        <p:spPr>
          <a:xfrm>
            <a:off x="57864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06A11-41C9-4229-A73D-46379AD795F2}"/>
              </a:ext>
            </a:extLst>
          </p:cNvPr>
          <p:cNvCxnSpPr>
            <a:cxnSpLocks/>
          </p:cNvCxnSpPr>
          <p:nvPr/>
        </p:nvCxnSpPr>
        <p:spPr>
          <a:xfrm>
            <a:off x="6157244" y="30514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39F5EF3-6847-4B72-8DAB-89642915D7F3}"/>
              </a:ext>
            </a:extLst>
          </p:cNvPr>
          <p:cNvCxnSpPr>
            <a:cxnSpLocks/>
          </p:cNvCxnSpPr>
          <p:nvPr/>
        </p:nvCxnSpPr>
        <p:spPr>
          <a:xfrm>
            <a:off x="65280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9051C59-CF44-4D83-97A0-0EDB6C1EA256}"/>
              </a:ext>
            </a:extLst>
          </p:cNvPr>
          <p:cNvSpPr/>
          <p:nvPr/>
        </p:nvSpPr>
        <p:spPr>
          <a:xfrm>
            <a:off x="7847830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33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21E0A-B495-4623-81E4-E762538AAC44}"/>
              </a:ext>
            </a:extLst>
          </p:cNvPr>
          <p:cNvCxnSpPr>
            <a:cxnSpLocks/>
          </p:cNvCxnSpPr>
          <p:nvPr/>
        </p:nvCxnSpPr>
        <p:spPr>
          <a:xfrm>
            <a:off x="57864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06A11-41C9-4229-A73D-46379AD795F2}"/>
              </a:ext>
            </a:extLst>
          </p:cNvPr>
          <p:cNvCxnSpPr>
            <a:cxnSpLocks/>
          </p:cNvCxnSpPr>
          <p:nvPr/>
        </p:nvCxnSpPr>
        <p:spPr>
          <a:xfrm>
            <a:off x="6157244" y="30514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39F5EF3-6847-4B72-8DAB-89642915D7F3}"/>
              </a:ext>
            </a:extLst>
          </p:cNvPr>
          <p:cNvCxnSpPr>
            <a:cxnSpLocks/>
          </p:cNvCxnSpPr>
          <p:nvPr/>
        </p:nvCxnSpPr>
        <p:spPr>
          <a:xfrm>
            <a:off x="65280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F45EC4-E75C-4E8D-ABF5-332BEBE5A7E9}"/>
              </a:ext>
            </a:extLst>
          </p:cNvPr>
          <p:cNvCxnSpPr/>
          <p:nvPr/>
        </p:nvCxnSpPr>
        <p:spPr>
          <a:xfrm>
            <a:off x="6903884" y="2676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3A1F431-B332-435A-B0A2-57AF38F182D3}"/>
              </a:ext>
            </a:extLst>
          </p:cNvPr>
          <p:cNvSpPr/>
          <p:nvPr/>
        </p:nvSpPr>
        <p:spPr>
          <a:xfrm>
            <a:off x="8856498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152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21E0A-B495-4623-81E4-E762538AAC44}"/>
              </a:ext>
            </a:extLst>
          </p:cNvPr>
          <p:cNvCxnSpPr>
            <a:cxnSpLocks/>
          </p:cNvCxnSpPr>
          <p:nvPr/>
        </p:nvCxnSpPr>
        <p:spPr>
          <a:xfrm>
            <a:off x="57864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06A11-41C9-4229-A73D-46379AD795F2}"/>
              </a:ext>
            </a:extLst>
          </p:cNvPr>
          <p:cNvCxnSpPr>
            <a:cxnSpLocks/>
          </p:cNvCxnSpPr>
          <p:nvPr/>
        </p:nvCxnSpPr>
        <p:spPr>
          <a:xfrm>
            <a:off x="6157244" y="30514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39F5EF3-6847-4B72-8DAB-89642915D7F3}"/>
              </a:ext>
            </a:extLst>
          </p:cNvPr>
          <p:cNvCxnSpPr>
            <a:cxnSpLocks/>
          </p:cNvCxnSpPr>
          <p:nvPr/>
        </p:nvCxnSpPr>
        <p:spPr>
          <a:xfrm>
            <a:off x="65280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F45EC4-E75C-4E8D-ABF5-332BEBE5A7E9}"/>
              </a:ext>
            </a:extLst>
          </p:cNvPr>
          <p:cNvCxnSpPr/>
          <p:nvPr/>
        </p:nvCxnSpPr>
        <p:spPr>
          <a:xfrm>
            <a:off x="6903884" y="2676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280D4A-FE57-41C8-ABDF-3B6E61587114}"/>
              </a:ext>
            </a:extLst>
          </p:cNvPr>
          <p:cNvCxnSpPr>
            <a:cxnSpLocks/>
          </p:cNvCxnSpPr>
          <p:nvPr/>
        </p:nvCxnSpPr>
        <p:spPr>
          <a:xfrm>
            <a:off x="6903884" y="2676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E5608A9-0D9F-481F-B363-84CA471E1324}"/>
              </a:ext>
            </a:extLst>
          </p:cNvPr>
          <p:cNvSpPr/>
          <p:nvPr/>
        </p:nvSpPr>
        <p:spPr>
          <a:xfrm>
            <a:off x="9874595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29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8/(8+2)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9/(9+1)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10/(10+0)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9530A5-89B2-47BC-916C-1FAA0D14A37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27B5B9-1956-4990-8CB8-7379C80C6EC3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F76B1-7CAA-4219-9081-AF70489AA192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785D8-7895-4139-A376-F007134B9BA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DA5E8D-517D-47DE-90BA-68634AB31CF8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E3A5663-6455-406A-8992-8E5C6CE6C8AE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305709F-11E1-4373-8E05-50FB24E0692A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85B083-D173-48C7-BF72-59C5E2F56F41}"/>
              </a:ext>
            </a:extLst>
          </p:cNvPr>
          <p:cNvCxnSpPr/>
          <p:nvPr/>
        </p:nvCxnSpPr>
        <p:spPr>
          <a:xfrm>
            <a:off x="4293084" y="5274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6F09C1-EFBF-4500-BE1E-03000B14F404}"/>
              </a:ext>
            </a:extLst>
          </p:cNvPr>
          <p:cNvCxnSpPr/>
          <p:nvPr/>
        </p:nvCxnSpPr>
        <p:spPr>
          <a:xfrm>
            <a:off x="4293084" y="4903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07D94-A1A2-4AFA-9B00-D6D9951108B9}"/>
              </a:ext>
            </a:extLst>
          </p:cNvPr>
          <p:cNvCxnSpPr/>
          <p:nvPr/>
        </p:nvCxnSpPr>
        <p:spPr>
          <a:xfrm>
            <a:off x="4293084" y="45329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689E957-DBDD-4688-A8DD-93BB567FECA8}"/>
              </a:ext>
            </a:extLst>
          </p:cNvPr>
          <p:cNvCxnSpPr>
            <a:cxnSpLocks/>
          </p:cNvCxnSpPr>
          <p:nvPr/>
        </p:nvCxnSpPr>
        <p:spPr>
          <a:xfrm>
            <a:off x="4293084" y="45329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507592-D506-4660-BD1A-C2336C69B9B2}"/>
              </a:ext>
            </a:extLst>
          </p:cNvPr>
          <p:cNvCxnSpPr/>
          <p:nvPr/>
        </p:nvCxnSpPr>
        <p:spPr>
          <a:xfrm>
            <a:off x="4663884" y="41621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09F58F1-F8CF-477C-A4FB-A7459F847304}"/>
              </a:ext>
            </a:extLst>
          </p:cNvPr>
          <p:cNvCxnSpPr/>
          <p:nvPr/>
        </p:nvCxnSpPr>
        <p:spPr>
          <a:xfrm>
            <a:off x="4663884" y="3791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ACE3FF8-5AF0-4C04-A4A8-D6D38EDF9DDC}"/>
              </a:ext>
            </a:extLst>
          </p:cNvPr>
          <p:cNvCxnSpPr>
            <a:cxnSpLocks/>
          </p:cNvCxnSpPr>
          <p:nvPr/>
        </p:nvCxnSpPr>
        <p:spPr>
          <a:xfrm>
            <a:off x="4663884" y="3791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999C252-86AC-48A2-A0AC-B9E1DE5B9F05}"/>
              </a:ext>
            </a:extLst>
          </p:cNvPr>
          <p:cNvCxnSpPr/>
          <p:nvPr/>
        </p:nvCxnSpPr>
        <p:spPr>
          <a:xfrm>
            <a:off x="5044844" y="34205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1E42908-3098-4F67-853D-FA06B5BEF235}"/>
              </a:ext>
            </a:extLst>
          </p:cNvPr>
          <p:cNvCxnSpPr/>
          <p:nvPr/>
        </p:nvCxnSpPr>
        <p:spPr>
          <a:xfrm>
            <a:off x="5044844" y="30497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859F0D-3FE8-4FB6-8AD5-730FD8304576}"/>
              </a:ext>
            </a:extLst>
          </p:cNvPr>
          <p:cNvCxnSpPr>
            <a:cxnSpLocks/>
          </p:cNvCxnSpPr>
          <p:nvPr/>
        </p:nvCxnSpPr>
        <p:spPr>
          <a:xfrm>
            <a:off x="50448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07DCB29-E7B8-4A9A-AA1C-FA7FE16CA933}"/>
              </a:ext>
            </a:extLst>
          </p:cNvPr>
          <p:cNvCxnSpPr>
            <a:cxnSpLocks/>
          </p:cNvCxnSpPr>
          <p:nvPr/>
        </p:nvCxnSpPr>
        <p:spPr>
          <a:xfrm>
            <a:off x="54156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821E0A-B495-4623-81E4-E762538AAC44}"/>
              </a:ext>
            </a:extLst>
          </p:cNvPr>
          <p:cNvCxnSpPr>
            <a:cxnSpLocks/>
          </p:cNvCxnSpPr>
          <p:nvPr/>
        </p:nvCxnSpPr>
        <p:spPr>
          <a:xfrm>
            <a:off x="57864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306A11-41C9-4229-A73D-46379AD795F2}"/>
              </a:ext>
            </a:extLst>
          </p:cNvPr>
          <p:cNvCxnSpPr>
            <a:cxnSpLocks/>
          </p:cNvCxnSpPr>
          <p:nvPr/>
        </p:nvCxnSpPr>
        <p:spPr>
          <a:xfrm>
            <a:off x="6157244" y="3051484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39F5EF3-6847-4B72-8DAB-89642915D7F3}"/>
              </a:ext>
            </a:extLst>
          </p:cNvPr>
          <p:cNvCxnSpPr>
            <a:cxnSpLocks/>
          </p:cNvCxnSpPr>
          <p:nvPr/>
        </p:nvCxnSpPr>
        <p:spPr>
          <a:xfrm>
            <a:off x="6528044" y="30497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F45EC4-E75C-4E8D-ABF5-332BEBE5A7E9}"/>
              </a:ext>
            </a:extLst>
          </p:cNvPr>
          <p:cNvCxnSpPr/>
          <p:nvPr/>
        </p:nvCxnSpPr>
        <p:spPr>
          <a:xfrm>
            <a:off x="6903884" y="2676487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E280D4A-FE57-41C8-ABDF-3B6E61587114}"/>
              </a:ext>
            </a:extLst>
          </p:cNvPr>
          <p:cNvCxnSpPr>
            <a:cxnSpLocks/>
          </p:cNvCxnSpPr>
          <p:nvPr/>
        </p:nvCxnSpPr>
        <p:spPr>
          <a:xfrm>
            <a:off x="6903884" y="2676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BAC517C-2F27-4D6B-A3CF-F373286CE865}"/>
              </a:ext>
            </a:extLst>
          </p:cNvPr>
          <p:cNvCxnSpPr>
            <a:cxnSpLocks/>
          </p:cNvCxnSpPr>
          <p:nvPr/>
        </p:nvCxnSpPr>
        <p:spPr>
          <a:xfrm>
            <a:off x="7270200" y="2676487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E5608A9-0D9F-481F-B363-84CA471E1324}"/>
              </a:ext>
            </a:extLst>
          </p:cNvPr>
          <p:cNvSpPr/>
          <p:nvPr/>
        </p:nvSpPr>
        <p:spPr>
          <a:xfrm>
            <a:off x="10902115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EF3D-1EF3-4322-B07F-69B8C1D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A680-87BA-4A6F-B146-3E81E820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Classify all your testing data and record the classification scores for the positive class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3A8B7B-5AD9-4A99-B619-9C60FF085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60791"/>
              </p:ext>
            </p:extLst>
          </p:nvPr>
        </p:nvGraphicFramePr>
        <p:xfrm>
          <a:off x="1708610" y="3607289"/>
          <a:ext cx="6776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4C478E-3253-49EC-8FB8-D8433CDCB5B5}"/>
              </a:ext>
            </a:extLst>
          </p:cNvPr>
          <p:cNvSpPr txBox="1"/>
          <p:nvPr/>
        </p:nvSpPr>
        <p:spPr>
          <a:xfrm>
            <a:off x="8700941" y="3784164"/>
            <a:ext cx="952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239405-A9C9-40E9-B784-3CD4CCEFD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60879"/>
              </p:ext>
            </p:extLst>
          </p:nvPr>
        </p:nvGraphicFramePr>
        <p:xfrm>
          <a:off x="9357673" y="3607289"/>
          <a:ext cx="10228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06">
                  <a:extLst>
                    <a:ext uri="{9D8B030D-6E8A-4147-A177-3AD203B41FA5}">
                      <a16:colId xmlns:a16="http://schemas.microsoft.com/office/drawing/2014/main" val="151343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6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7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2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996D-8BA2-46F8-BCF3-732E7B22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14A6-CA16-4221-98CE-CFF1F506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Order all your results based on the positive class likelihood (high to low)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83D7E4-AC13-4758-A7E9-5D8A644433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851619"/>
              </p:ext>
            </p:extLst>
          </p:nvPr>
        </p:nvGraphicFramePr>
        <p:xfrm>
          <a:off x="1708610" y="3607289"/>
          <a:ext cx="67763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80E1B2-734F-4DB9-BD6A-669C070F3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65651"/>
              </p:ext>
            </p:extLst>
          </p:nvPr>
        </p:nvGraphicFramePr>
        <p:xfrm>
          <a:off x="9357673" y="3607289"/>
          <a:ext cx="10228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806">
                  <a:extLst>
                    <a:ext uri="{9D8B030D-6E8A-4147-A177-3AD203B41FA5}">
                      <a16:colId xmlns:a16="http://schemas.microsoft.com/office/drawing/2014/main" val="1513435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56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74028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196D4FB9-E8A6-4C37-B541-8F4619579071}"/>
              </a:ext>
            </a:extLst>
          </p:cNvPr>
          <p:cNvSpPr/>
          <p:nvPr/>
        </p:nvSpPr>
        <p:spPr>
          <a:xfrm>
            <a:off x="603315" y="4364610"/>
            <a:ext cx="904974" cy="336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6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17F2-A140-45CE-AB4D-99374D50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63CC-D2AF-4439-9713-0206EFEB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Plot a point at (0,0) on your graph</a:t>
            </a:r>
          </a:p>
          <a:p>
            <a:r>
              <a:rPr lang="en-GB" dirty="0"/>
              <a:t>Move through the sorted examples, one by one…</a:t>
            </a:r>
          </a:p>
          <a:p>
            <a:r>
              <a:rPr lang="en-GB" dirty="0"/>
              <a:t>…Calculating an updated TPR and FPR each time…</a:t>
            </a:r>
          </a:p>
          <a:p>
            <a:r>
              <a:rPr lang="en-GB" dirty="0"/>
              <a:t>…Plotting the (FPR,TPR) coordinate on your graph…</a:t>
            </a:r>
          </a:p>
          <a:p>
            <a:r>
              <a:rPr lang="en-GB" dirty="0"/>
              <a:t>And connecting it to the previous point with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15403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3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308CD2-F573-406F-8372-A03D9AFB8B0A}"/>
              </a:ext>
            </a:extLst>
          </p:cNvPr>
          <p:cNvSpPr/>
          <p:nvPr/>
        </p:nvSpPr>
        <p:spPr>
          <a:xfrm>
            <a:off x="2022058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1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5CF1F-2FA4-4ADC-97AF-58CBCC032761}"/>
              </a:ext>
            </a:extLst>
          </p:cNvPr>
          <p:cNvSpPr/>
          <p:nvPr/>
        </p:nvSpPr>
        <p:spPr>
          <a:xfrm>
            <a:off x="3077861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0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3755C5-67D3-4421-8C81-2EC3B0C397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532" y="402176"/>
          <a:ext cx="117536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377">
                  <a:extLst>
                    <a:ext uri="{9D8B030D-6E8A-4147-A177-3AD203B41FA5}">
                      <a16:colId xmlns:a16="http://schemas.microsoft.com/office/drawing/2014/main" val="1183515135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3796162355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345230301"/>
                    </a:ext>
                  </a:extLst>
                </a:gridCol>
                <a:gridCol w="933253">
                  <a:extLst>
                    <a:ext uri="{9D8B030D-6E8A-4147-A177-3AD203B41FA5}">
                      <a16:colId xmlns:a16="http://schemas.microsoft.com/office/drawing/2014/main" val="335279535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646896455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1786907012"/>
                    </a:ext>
                  </a:extLst>
                </a:gridCol>
                <a:gridCol w="923827">
                  <a:extLst>
                    <a:ext uri="{9D8B030D-6E8A-4147-A177-3AD203B41FA5}">
                      <a16:colId xmlns:a16="http://schemas.microsoft.com/office/drawing/2014/main" val="4137110898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4254224696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2865638804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338319148"/>
                    </a:ext>
                  </a:extLst>
                </a:gridCol>
                <a:gridCol w="1022806">
                  <a:extLst>
                    <a:ext uri="{9D8B030D-6E8A-4147-A177-3AD203B41FA5}">
                      <a16:colId xmlns:a16="http://schemas.microsoft.com/office/drawing/2014/main" val="166944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 example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8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True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Likelihood(+)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2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4/(4+6)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5/(5+5)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6/(6+4)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7/(7+3)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54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0/(0+10)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1/(1+9)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2/(2+8)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3/(3+7)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0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C8A58-6655-4E5F-8225-F6784A1F4698}"/>
              </a:ext>
            </a:extLst>
          </p:cNvPr>
          <p:cNvSpPr txBox="1"/>
          <p:nvPr/>
        </p:nvSpPr>
        <p:spPr>
          <a:xfrm>
            <a:off x="0" y="0"/>
            <a:ext cx="1076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 testing examples; 10 Malignant (M); 10 Benign (B); Positive class = Malignant (M); Negative class = Benign (B)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8064D-AD05-4237-9A76-C1B6E1A3311B}"/>
              </a:ext>
            </a:extLst>
          </p:cNvPr>
          <p:cNvCxnSpPr/>
          <p:nvPr/>
        </p:nvCxnSpPr>
        <p:spPr>
          <a:xfrm flipV="1">
            <a:off x="3912127" y="2328429"/>
            <a:ext cx="0" cy="40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1C9473-4738-4364-8A2C-75EE89233A35}"/>
              </a:ext>
            </a:extLst>
          </p:cNvPr>
          <p:cNvCxnSpPr>
            <a:cxnSpLocks/>
          </p:cNvCxnSpPr>
          <p:nvPr/>
        </p:nvCxnSpPr>
        <p:spPr>
          <a:xfrm>
            <a:off x="3912127" y="6391382"/>
            <a:ext cx="4666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64449-B8B8-4224-B831-508A6B9B3F32}"/>
              </a:ext>
            </a:extLst>
          </p:cNvPr>
          <p:cNvSpPr txBox="1"/>
          <p:nvPr/>
        </p:nvSpPr>
        <p:spPr>
          <a:xfrm>
            <a:off x="8898903" y="615015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False Positive Rate (FPR)</a:t>
            </a:r>
          </a:p>
          <a:p>
            <a:pPr algn="ctr"/>
            <a:r>
              <a:rPr lang="en-GB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3926-2EEC-4259-833B-1BA8BF45D20F}"/>
              </a:ext>
            </a:extLst>
          </p:cNvPr>
          <p:cNvSpPr txBox="1"/>
          <p:nvPr/>
        </p:nvSpPr>
        <p:spPr>
          <a:xfrm>
            <a:off x="692880" y="4083541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True Positive Rate (TPR)</a:t>
            </a:r>
          </a:p>
          <a:p>
            <a:pPr algn="ctr"/>
            <a:r>
              <a:rPr lang="en-GB" dirty="0"/>
              <a:t>(higher is better)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514F-DD8A-4969-A226-CB2F665E3771}"/>
              </a:ext>
            </a:extLst>
          </p:cNvPr>
          <p:cNvCxnSpPr/>
          <p:nvPr/>
        </p:nvCxnSpPr>
        <p:spPr>
          <a:xfrm flipH="1">
            <a:off x="3716819" y="2677221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5FA5-D51C-4580-9414-B0199661AA30}"/>
              </a:ext>
            </a:extLst>
          </p:cNvPr>
          <p:cNvCxnSpPr>
            <a:cxnSpLocks/>
          </p:cNvCxnSpPr>
          <p:nvPr/>
        </p:nvCxnSpPr>
        <p:spPr>
          <a:xfrm flipV="1">
            <a:off x="7646120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7CD167F-4080-4B50-8E49-890A77A712A1}"/>
              </a:ext>
            </a:extLst>
          </p:cNvPr>
          <p:cNvSpPr/>
          <p:nvPr/>
        </p:nvSpPr>
        <p:spPr>
          <a:xfrm>
            <a:off x="7495274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22C92E-7FEE-4E96-A711-C9297DB423D5}"/>
              </a:ext>
            </a:extLst>
          </p:cNvPr>
          <p:cNvSpPr/>
          <p:nvPr/>
        </p:nvSpPr>
        <p:spPr>
          <a:xfrm>
            <a:off x="3393653" y="249255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9D910-6472-4BD7-A4D4-C335E649F4F2}"/>
              </a:ext>
            </a:extLst>
          </p:cNvPr>
          <p:cNvCxnSpPr/>
          <p:nvPr/>
        </p:nvCxnSpPr>
        <p:spPr>
          <a:xfrm flipH="1">
            <a:off x="3738299" y="6391382"/>
            <a:ext cx="195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8CE37-9E63-4765-AC82-E1F8BC65C797}"/>
              </a:ext>
            </a:extLst>
          </p:cNvPr>
          <p:cNvSpPr/>
          <p:nvPr/>
        </p:nvSpPr>
        <p:spPr>
          <a:xfrm>
            <a:off x="3415133" y="62067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D5FA9-CD91-4FF6-B07C-533709AB469D}"/>
              </a:ext>
            </a:extLst>
          </p:cNvPr>
          <p:cNvCxnSpPr>
            <a:cxnSpLocks/>
          </p:cNvCxnSpPr>
          <p:nvPr/>
        </p:nvCxnSpPr>
        <p:spPr>
          <a:xfrm flipV="1">
            <a:off x="3912127" y="6391382"/>
            <a:ext cx="0" cy="186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8DDF41B-618D-4DAF-A2D7-726F4ADA8781}"/>
              </a:ext>
            </a:extLst>
          </p:cNvPr>
          <p:cNvSpPr/>
          <p:nvPr/>
        </p:nvSpPr>
        <p:spPr>
          <a:xfrm>
            <a:off x="3761281" y="653930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C81151D-4102-4F81-9458-809870BCB6BF}"/>
              </a:ext>
            </a:extLst>
          </p:cNvPr>
          <p:cNvSpPr/>
          <p:nvPr/>
        </p:nvSpPr>
        <p:spPr>
          <a:xfrm>
            <a:off x="3761284" y="6244424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F45255-FBA4-4CC6-AF7A-A86B1F61ABDA}"/>
              </a:ext>
            </a:extLst>
          </p:cNvPr>
          <p:cNvSpPr/>
          <p:nvPr/>
        </p:nvSpPr>
        <p:spPr>
          <a:xfrm>
            <a:off x="1371340" y="5369811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negative class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CBBAA72-580A-4927-96AF-B715A320D576}"/>
              </a:ext>
            </a:extLst>
          </p:cNvPr>
          <p:cNvCxnSpPr/>
          <p:nvPr/>
        </p:nvCxnSpPr>
        <p:spPr>
          <a:xfrm>
            <a:off x="3922284" y="6023836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D826A9-C272-491E-B7B5-A356CA377FE7}"/>
              </a:ext>
            </a:extLst>
          </p:cNvPr>
          <p:cNvCxnSpPr/>
          <p:nvPr/>
        </p:nvCxnSpPr>
        <p:spPr>
          <a:xfrm>
            <a:off x="3922284" y="5645342"/>
            <a:ext cx="0" cy="370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853B0B3-0E5F-42A5-93F1-9A5849B778EB}"/>
              </a:ext>
            </a:extLst>
          </p:cNvPr>
          <p:cNvCxnSpPr>
            <a:cxnSpLocks/>
          </p:cNvCxnSpPr>
          <p:nvPr/>
        </p:nvCxnSpPr>
        <p:spPr>
          <a:xfrm>
            <a:off x="3922284" y="5645342"/>
            <a:ext cx="37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ultiplication Sign 79">
            <a:extLst>
              <a:ext uri="{FF2B5EF4-FFF2-40B4-BE49-F238E27FC236}">
                <a16:creationId xmlns:a16="http://schemas.microsoft.com/office/drawing/2014/main" id="{97443935-76A4-4DF5-A34D-8E9DB9C80EEC}"/>
              </a:ext>
            </a:extLst>
          </p:cNvPr>
          <p:cNvSpPr/>
          <p:nvPr/>
        </p:nvSpPr>
        <p:spPr>
          <a:xfrm>
            <a:off x="7505437" y="2533046"/>
            <a:ext cx="301686" cy="2883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A68E22-F504-460C-A3F3-BDA34B4B88FB}"/>
              </a:ext>
            </a:extLst>
          </p:cNvPr>
          <p:cNvSpPr/>
          <p:nvPr/>
        </p:nvSpPr>
        <p:spPr>
          <a:xfrm>
            <a:off x="8430269" y="2846984"/>
            <a:ext cx="19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Always predicting the positive class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9B23EB5-1623-4484-B232-835F8A6339F5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7903954" y="2677221"/>
            <a:ext cx="1505923" cy="16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FDADE0-5D67-415E-9E32-7ACAE10E80EE}"/>
              </a:ext>
            </a:extLst>
          </p:cNvPr>
          <p:cNvCxnSpPr>
            <a:cxnSpLocks/>
          </p:cNvCxnSpPr>
          <p:nvPr/>
        </p:nvCxnSpPr>
        <p:spPr>
          <a:xfrm>
            <a:off x="3269595" y="5723457"/>
            <a:ext cx="505398" cy="51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8FFFC18-BCC9-4637-B486-3CE934E3F157}"/>
              </a:ext>
            </a:extLst>
          </p:cNvPr>
          <p:cNvSpPr/>
          <p:nvPr/>
        </p:nvSpPr>
        <p:spPr>
          <a:xfrm>
            <a:off x="4058250" y="340843"/>
            <a:ext cx="1074655" cy="1959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8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4038</Words>
  <Application>Microsoft Office PowerPoint</Application>
  <PresentationFormat>Widescreen</PresentationFormat>
  <Paragraphs>1446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ROC curve algorithm</vt:lpstr>
      <vt:lpstr>Simple dataset</vt:lpstr>
      <vt:lpstr>Step 1</vt:lpstr>
      <vt:lpstr>Step 2</vt:lpstr>
      <vt:lpstr>Step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 curve algorithm</dc:title>
  <dc:creator>john darby</dc:creator>
  <cp:lastModifiedBy>john darby</cp:lastModifiedBy>
  <cp:revision>6</cp:revision>
  <dcterms:created xsi:type="dcterms:W3CDTF">2019-01-24T13:22:53Z</dcterms:created>
  <dcterms:modified xsi:type="dcterms:W3CDTF">2019-01-24T14:19:03Z</dcterms:modified>
</cp:coreProperties>
</file>