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56" r:id="rId2"/>
    <p:sldId id="346" r:id="rId3"/>
    <p:sldId id="812" r:id="rId4"/>
    <p:sldId id="886" r:id="rId5"/>
    <p:sldId id="865" r:id="rId6"/>
    <p:sldId id="976" r:id="rId7"/>
    <p:sldId id="975" r:id="rId8"/>
    <p:sldId id="966" r:id="rId9"/>
    <p:sldId id="1018" r:id="rId10"/>
    <p:sldId id="944" r:id="rId11"/>
    <p:sldId id="320" r:id="rId12"/>
    <p:sldId id="321" r:id="rId13"/>
    <p:sldId id="322" r:id="rId14"/>
    <p:sldId id="337" r:id="rId15"/>
    <p:sldId id="338" r:id="rId16"/>
    <p:sldId id="343" r:id="rId17"/>
    <p:sldId id="344" r:id="rId18"/>
    <p:sldId id="945" r:id="rId19"/>
    <p:sldId id="977" r:id="rId20"/>
    <p:sldId id="378" r:id="rId21"/>
    <p:sldId id="381" r:id="rId22"/>
    <p:sldId id="948" r:id="rId23"/>
    <p:sldId id="949" r:id="rId24"/>
    <p:sldId id="950" r:id="rId25"/>
    <p:sldId id="979" r:id="rId26"/>
    <p:sldId id="951" r:id="rId27"/>
    <p:sldId id="981" r:id="rId28"/>
    <p:sldId id="952" r:id="rId29"/>
    <p:sldId id="978" r:id="rId30"/>
    <p:sldId id="983" r:id="rId31"/>
    <p:sldId id="982" r:id="rId32"/>
    <p:sldId id="946" r:id="rId33"/>
    <p:sldId id="955" r:id="rId34"/>
    <p:sldId id="987" r:id="rId35"/>
    <p:sldId id="957" r:id="rId36"/>
    <p:sldId id="989" r:id="rId37"/>
    <p:sldId id="990" r:id="rId38"/>
    <p:sldId id="958" r:id="rId39"/>
    <p:sldId id="992" r:id="rId40"/>
    <p:sldId id="991" r:id="rId41"/>
    <p:sldId id="994" r:id="rId42"/>
    <p:sldId id="942" r:id="rId43"/>
    <p:sldId id="1013" r:id="rId44"/>
    <p:sldId id="1015" r:id="rId45"/>
    <p:sldId id="1014" r:id="rId46"/>
    <p:sldId id="996" r:id="rId47"/>
    <p:sldId id="1019" r:id="rId48"/>
    <p:sldId id="1020" r:id="rId49"/>
    <p:sldId id="1021" r:id="rId50"/>
    <p:sldId id="960" r:id="rId51"/>
    <p:sldId id="997" r:id="rId52"/>
    <p:sldId id="1009" r:id="rId53"/>
    <p:sldId id="1008" r:id="rId54"/>
    <p:sldId id="995" r:id="rId55"/>
    <p:sldId id="959" r:id="rId56"/>
    <p:sldId id="1000" r:id="rId57"/>
    <p:sldId id="1001" r:id="rId58"/>
    <p:sldId id="999" r:id="rId59"/>
    <p:sldId id="1003" r:id="rId60"/>
    <p:sldId id="1004" r:id="rId61"/>
    <p:sldId id="1005" r:id="rId62"/>
    <p:sldId id="1006" r:id="rId63"/>
    <p:sldId id="961" r:id="rId64"/>
    <p:sldId id="1010" r:id="rId65"/>
    <p:sldId id="964" r:id="rId66"/>
    <p:sldId id="967" r:id="rId67"/>
    <p:sldId id="968" r:id="rId68"/>
    <p:sldId id="969" r:id="rId69"/>
    <p:sldId id="940" r:id="rId70"/>
    <p:sldId id="941" r:id="rId71"/>
    <p:sldId id="1017" r:id="rId72"/>
    <p:sldId id="972" r:id="rId73"/>
    <p:sldId id="971" r:id="rId74"/>
    <p:sldId id="973" r:id="rId75"/>
    <p:sldId id="974" r:id="rId76"/>
    <p:sldId id="1016" r:id="rId77"/>
    <p:sldId id="618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61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D04D6-D0D9-4D38-B5F9-E188501609BC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C52CF-77FF-4728-AC46-7FDF2DDB4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587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D07C8-C6B4-4CD8-888E-A92423439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8E0AB-8004-4216-9113-CA875A14A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D1C30-9951-4952-9812-3DDD97149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A00-D201-409A-9BB5-FC407A5A691F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9E1D3-B988-4596-B08D-916A6D43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C0C31-1B1A-4BFA-A6BB-9B553EA77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7175-6A48-4F1C-B14B-9A7ED7D4F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67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C0A75-6F7A-4013-82A9-1D506389C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26E38-1471-4164-9697-F90D23087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C1421-8164-4837-A9BA-994E25D3D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A00-D201-409A-9BB5-FC407A5A691F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0C723-DE1C-41F4-BEC5-D70FFCFD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F4F56-DB7A-44B5-8D47-62B1CC26C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7175-6A48-4F1C-B14B-9A7ED7D4F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17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431CC5-2502-4820-A9AF-8FEA638743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5BD6F-914D-4021-9257-4AF6A5DF1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C1DE3-2B73-4854-9D05-27308119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A00-D201-409A-9BB5-FC407A5A691F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7E4F9-C88C-4220-A8E2-8D4B2F35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CEAD2-B00C-4A7C-8CCB-4C0B2DF9D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7175-6A48-4F1C-B14B-9A7ED7D4F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87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C4F84-1CAF-4357-A802-3E12FBAE9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1D7A3-9816-4C7E-8DEA-418F80036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560FB-2244-491B-9B8C-99C831C4D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A00-D201-409A-9BB5-FC407A5A691F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B4DAB-80C2-4975-94A1-C30AF3B0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CDDAF-557F-456D-9E0F-E6D5C7C6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7175-6A48-4F1C-B14B-9A7ED7D4F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23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76FBA-783D-4F98-BE2D-5C4253482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98D06-1D9D-4389-A96F-59170B90F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06437-690C-47EA-A895-76951298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A00-D201-409A-9BB5-FC407A5A691F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DC9E3-912F-4627-91EF-586F2237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62C51-7B97-44AB-852E-ED35F772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7175-6A48-4F1C-B14B-9A7ED7D4F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27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C624-A71B-41C5-8B6E-E221CEC7A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1793E-1E47-4037-A9E0-F06FD6191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4A643-7091-4302-89BE-74BDDD7D5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6FFB3-2983-45E0-A464-9935D34A1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A00-D201-409A-9BB5-FC407A5A691F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10079-C5DE-4120-B9ED-87707E55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2123A-5AAF-4010-B37F-FEBA9289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7175-6A48-4F1C-B14B-9A7ED7D4F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58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3DDB5-E34E-4730-9295-9D4784F1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DA196-4ECB-4CFF-B7E2-55A05D45F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A32E3-22EE-4178-9EB1-7956BAA2F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4830E-9AD9-41BC-A17B-AB609958E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0BF6E-2A82-4027-A937-2968AA5D3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CC462-3797-41E7-BF9F-D81EE367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A00-D201-409A-9BB5-FC407A5A691F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4916E1-7B4E-4BD2-B4C9-F0B781C8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E0F8DB-185E-4B00-9A1B-3C18CEEAB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7175-6A48-4F1C-B14B-9A7ED7D4F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64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B39EB-1F8A-406F-A1CB-697BFBFF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170B29-4BC1-4F13-85B4-E6E92BACA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A00-D201-409A-9BB5-FC407A5A691F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F8C6A-F7A6-4F46-9CB4-B9C7F0D7F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863B9-CBE4-4EE3-985F-0F003797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7175-6A48-4F1C-B14B-9A7ED7D4F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04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16DFF-697F-4C08-B2A6-0F5B4F44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A00-D201-409A-9BB5-FC407A5A691F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A63EE-E625-4966-AC04-A01FB1B80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80E43-74A7-4D09-8350-FB300EDF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7175-6A48-4F1C-B14B-9A7ED7D4F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4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D2399-581C-4DF4-81FF-C18F7D07B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1869B-5D4E-41BE-ADD1-D6FD964D5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7C02D-947C-41EE-A317-D20B525BE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A82-0ED0-4D88-8262-D26506C6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A00-D201-409A-9BB5-FC407A5A691F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2585A-6C2F-479A-8236-7092A0A8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6AE92-C36A-46DE-8006-07F0C269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7175-6A48-4F1C-B14B-9A7ED7D4F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1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2AD20-DB79-4402-982A-8C2A84E9C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53902-4520-4A7D-85FF-24545DB85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FC471-4471-4146-8049-C37629D2A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A2F3C-8D82-4F01-BB69-566729B6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A00-D201-409A-9BB5-FC407A5A691F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04FC6-100B-400F-990E-691AB97CB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59346-4EE9-4CAC-9D8E-7F907AE6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17175-6A48-4F1C-B14B-9A7ED7D4F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81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B70429-64C7-460F-A13E-281AFCD87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CDD41-8E19-4273-B74D-4EB8465CD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95D63-E6D1-4853-BEE5-35B26A58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D9A00-D201-409A-9BB5-FC407A5A691F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DF04F-CCA2-4D53-8ADC-5D18929AB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602FB-444F-4469-92D5-41673D3BD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17175-6A48-4F1C-B14B-9A7ED7D4F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83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eventbrite.com/e/talent-day-2019-studentjobseeker-registration-tickets-51780887027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eventbrite.com/e/talent-day-2019-studentjobseeker-registration-tickets-51780887027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6D02-4ADD-464F-9EB7-14F92D6D4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CD2038-8532-4756-A222-E429710563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Evaluation II</a:t>
            </a:r>
          </a:p>
        </p:txBody>
      </p:sp>
    </p:spTree>
    <p:extLst>
      <p:ext uri="{BB962C8B-B14F-4D97-AF65-F5344CB8AC3E}">
        <p14:creationId xmlns:p14="http://schemas.microsoft.com/office/powerpoint/2010/main" val="3455610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0B75A-8EF3-4CAD-86B7-33269C06C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evaluation and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C7A76-1C1D-4566-87C5-9BE63BF41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last two steps in the recipe merge together</a:t>
            </a:r>
          </a:p>
          <a:p>
            <a:r>
              <a:rPr lang="en-GB" dirty="0"/>
              <a:t>We want to see how well a model performs in order to improve it</a:t>
            </a:r>
          </a:p>
          <a:p>
            <a:r>
              <a:rPr lang="en-GB" dirty="0"/>
              <a:t>The big picture is typically: how well can we get different models to perform, and therefore which one should we use in future?</a:t>
            </a:r>
          </a:p>
          <a:p>
            <a:endParaRPr lang="en-GB" dirty="0"/>
          </a:p>
          <a:p>
            <a:r>
              <a:rPr lang="en-GB" dirty="0"/>
              <a:t>Let’s remind ourselves of some of the context from lecture 2…</a:t>
            </a:r>
          </a:p>
        </p:txBody>
      </p:sp>
    </p:spTree>
    <p:extLst>
      <p:ext uri="{BB962C8B-B14F-4D97-AF65-F5344CB8AC3E}">
        <p14:creationId xmlns:p14="http://schemas.microsoft.com/office/powerpoint/2010/main" val="3921692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4882-56F3-4BD1-A93F-0C26357D0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[Lecture 2:] Which is best?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C8873-ACBD-4AEE-AA1D-3CB25B355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Difficult question to answer</a:t>
            </a:r>
          </a:p>
          <a:p>
            <a:r>
              <a:rPr lang="en-GB" dirty="0"/>
              <a:t>Different performance on different datasets</a:t>
            </a:r>
          </a:p>
          <a:p>
            <a:r>
              <a:rPr lang="en-GB" dirty="0"/>
              <a:t>They each have their own “style” – use particular rules (heuristics) to identify the most useful patterns for future (generalisation)</a:t>
            </a:r>
          </a:p>
          <a:p>
            <a:r>
              <a:rPr lang="en-GB" dirty="0"/>
              <a:t>As Computer Science students, we want to build a sense of each model, how it works, and what it offers</a:t>
            </a:r>
          </a:p>
          <a:p>
            <a:r>
              <a:rPr lang="en-GB" dirty="0"/>
              <a:t>But ultimately, it’s usually necessary to try them out on your data</a:t>
            </a:r>
          </a:p>
        </p:txBody>
      </p:sp>
    </p:spTree>
    <p:extLst>
      <p:ext uri="{BB962C8B-B14F-4D97-AF65-F5344CB8AC3E}">
        <p14:creationId xmlns:p14="http://schemas.microsoft.com/office/powerpoint/2010/main" val="408392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E9E80-13C9-45E8-936F-CA6E17658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[Lecture 2:] Which is best?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7D08D-4A03-4069-8274-16E7A3FE4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Great, try all 3 and use the best?</a:t>
            </a:r>
          </a:p>
          <a:p>
            <a:r>
              <a:rPr lang="en-GB" dirty="0"/>
              <a:t>More complicated than that, because you can train each model in lots of different ways</a:t>
            </a:r>
          </a:p>
          <a:p>
            <a:r>
              <a:rPr lang="en-GB" dirty="0"/>
              <a:t>Models have: </a:t>
            </a:r>
          </a:p>
          <a:p>
            <a:pPr lvl="1"/>
            <a:r>
              <a:rPr lang="en-GB" dirty="0"/>
              <a:t>Parameters – which are learned from your data during training</a:t>
            </a:r>
          </a:p>
          <a:p>
            <a:pPr lvl="1"/>
            <a:r>
              <a:rPr lang="en-GB" dirty="0"/>
              <a:t>Hyperparameters – which are set by you before training and remain fixed</a:t>
            </a:r>
          </a:p>
          <a:p>
            <a:r>
              <a:rPr lang="en-GB" dirty="0"/>
              <a:t>Each algorithm gives you access to an entire “family” of models</a:t>
            </a:r>
          </a:p>
          <a:p>
            <a:r>
              <a:rPr lang="en-GB" dirty="0"/>
              <a:t>Generally end up testing multiple different versions of each model</a:t>
            </a:r>
          </a:p>
        </p:txBody>
      </p:sp>
    </p:spTree>
    <p:extLst>
      <p:ext uri="{BB962C8B-B14F-4D97-AF65-F5344CB8AC3E}">
        <p14:creationId xmlns:p14="http://schemas.microsoft.com/office/powerpoint/2010/main" val="2557118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ABD82-0D47-4972-ABAD-DB8A129F6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[Lecture 2:] What am I looking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E4A51-C90F-403F-B6E2-BF8B4BC3D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You’re looking for the model that will perform reliably in the real world (will reliably inform future actions)</a:t>
            </a:r>
          </a:p>
          <a:p>
            <a:pPr lvl="1"/>
            <a:r>
              <a:rPr lang="en-GB" dirty="0"/>
              <a:t>E.g., if you hand it over to a doctor at the clinic tomorrow…</a:t>
            </a:r>
          </a:p>
          <a:p>
            <a:pPr lvl="1"/>
            <a:r>
              <a:rPr lang="en-GB" dirty="0"/>
              <a:t>It starts to see new blood samples…</a:t>
            </a:r>
          </a:p>
          <a:p>
            <a:pPr lvl="1"/>
            <a:r>
              <a:rPr lang="en-GB" dirty="0"/>
              <a:t>…And makes good decisions, allowing treatments to be targeted appropriately</a:t>
            </a:r>
          </a:p>
          <a:p>
            <a:r>
              <a:rPr lang="en-GB" dirty="0"/>
              <a:t>This is the model that does best at explaining the real-world process underlying your data</a:t>
            </a:r>
          </a:p>
          <a:p>
            <a:r>
              <a:rPr lang="en-GB" dirty="0"/>
              <a:t>Not necessarily the model that does best at explaining the data itself</a:t>
            </a:r>
          </a:p>
        </p:txBody>
      </p:sp>
    </p:spTree>
    <p:extLst>
      <p:ext uri="{BB962C8B-B14F-4D97-AF65-F5344CB8AC3E}">
        <p14:creationId xmlns:p14="http://schemas.microsoft.com/office/powerpoint/2010/main" val="2331318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43259EC-4A63-4CF9-82F0-1695462838C8}"/>
              </a:ext>
            </a:extLst>
          </p:cNvPr>
          <p:cNvCxnSpPr>
            <a:cxnSpLocks/>
          </p:cNvCxnSpPr>
          <p:nvPr/>
        </p:nvCxnSpPr>
        <p:spPr>
          <a:xfrm flipV="1">
            <a:off x="2846895" y="1379429"/>
            <a:ext cx="0" cy="442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64778A-67AC-4EE2-AE81-665758C9C108}"/>
              </a:ext>
            </a:extLst>
          </p:cNvPr>
          <p:cNvCxnSpPr>
            <a:cxnSpLocks/>
          </p:cNvCxnSpPr>
          <p:nvPr/>
        </p:nvCxnSpPr>
        <p:spPr>
          <a:xfrm>
            <a:off x="2846895" y="5806911"/>
            <a:ext cx="6614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7449C32-840C-432B-8F97-2A8046D2CEC7}"/>
              </a:ext>
            </a:extLst>
          </p:cNvPr>
          <p:cNvSpPr/>
          <p:nvPr/>
        </p:nvSpPr>
        <p:spPr>
          <a:xfrm>
            <a:off x="4315128" y="3052878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514D15B-4EE6-4A7A-9CE2-ED4DE86D36C3}"/>
              </a:ext>
            </a:extLst>
          </p:cNvPr>
          <p:cNvSpPr/>
          <p:nvPr/>
        </p:nvSpPr>
        <p:spPr>
          <a:xfrm>
            <a:off x="5216165" y="3299388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B5A8ED60-873C-4C0E-B105-4437675D6DC4}"/>
              </a:ext>
            </a:extLst>
          </p:cNvPr>
          <p:cNvSpPr/>
          <p:nvPr/>
        </p:nvSpPr>
        <p:spPr>
          <a:xfrm>
            <a:off x="5904324" y="3953751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D927CA18-6861-42A1-A845-CCD45C8BD414}"/>
              </a:ext>
            </a:extLst>
          </p:cNvPr>
          <p:cNvSpPr/>
          <p:nvPr/>
        </p:nvSpPr>
        <p:spPr>
          <a:xfrm>
            <a:off x="6605051" y="4621100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563B8DA2-2131-4FE8-ACB8-91227984E791}"/>
              </a:ext>
            </a:extLst>
          </p:cNvPr>
          <p:cNvSpPr/>
          <p:nvPr/>
        </p:nvSpPr>
        <p:spPr>
          <a:xfrm>
            <a:off x="5550819" y="4589284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382236-B78F-4A91-B2BB-4F35DC3129D2}"/>
              </a:ext>
            </a:extLst>
          </p:cNvPr>
          <p:cNvSpPr/>
          <p:nvPr/>
        </p:nvSpPr>
        <p:spPr>
          <a:xfrm>
            <a:off x="5164324" y="2552329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33331FE-E33C-465D-A5E6-403318D1B634}"/>
              </a:ext>
            </a:extLst>
          </p:cNvPr>
          <p:cNvSpPr/>
          <p:nvPr/>
        </p:nvSpPr>
        <p:spPr>
          <a:xfrm>
            <a:off x="5998590" y="2405861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9EDDC43-E48B-410F-8D47-1668635C20E2}"/>
              </a:ext>
            </a:extLst>
          </p:cNvPr>
          <p:cNvSpPr/>
          <p:nvPr/>
        </p:nvSpPr>
        <p:spPr>
          <a:xfrm>
            <a:off x="6209113" y="3297798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BB007E5-DD37-4722-B583-5767F724ACD8}"/>
              </a:ext>
            </a:extLst>
          </p:cNvPr>
          <p:cNvSpPr/>
          <p:nvPr/>
        </p:nvSpPr>
        <p:spPr>
          <a:xfrm>
            <a:off x="7046545" y="3421952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83B1BA6-CEC9-4F96-9EEB-11A96BD7FD13}"/>
              </a:ext>
            </a:extLst>
          </p:cNvPr>
          <p:cNvSpPr/>
          <p:nvPr/>
        </p:nvSpPr>
        <p:spPr>
          <a:xfrm>
            <a:off x="7304204" y="3793136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6857683B-B46D-4872-B22F-45DE5927CF39}"/>
              </a:ext>
            </a:extLst>
          </p:cNvPr>
          <p:cNvSpPr/>
          <p:nvPr/>
        </p:nvSpPr>
        <p:spPr>
          <a:xfrm>
            <a:off x="8650650" y="1757446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93079FE-B4CC-4EA5-97BB-5819BEF84C42}"/>
              </a:ext>
            </a:extLst>
          </p:cNvPr>
          <p:cNvSpPr/>
          <p:nvPr/>
        </p:nvSpPr>
        <p:spPr>
          <a:xfrm>
            <a:off x="8650650" y="1414021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E3B568-7F7E-45A8-8BD6-C97E0121F4D6}"/>
              </a:ext>
            </a:extLst>
          </p:cNvPr>
          <p:cNvSpPr txBox="1"/>
          <p:nvPr/>
        </p:nvSpPr>
        <p:spPr>
          <a:xfrm>
            <a:off x="9030880" y="1341898"/>
            <a:ext cx="111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Class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B8956D-B322-4FE0-AC7E-950224B9D89E}"/>
              </a:ext>
            </a:extLst>
          </p:cNvPr>
          <p:cNvSpPr txBox="1"/>
          <p:nvPr/>
        </p:nvSpPr>
        <p:spPr>
          <a:xfrm>
            <a:off x="9030879" y="1700036"/>
            <a:ext cx="111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Class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5CCB98-5ADE-4D06-B37D-872B869F2665}"/>
              </a:ext>
            </a:extLst>
          </p:cNvPr>
          <p:cNvSpPr/>
          <p:nvPr/>
        </p:nvSpPr>
        <p:spPr>
          <a:xfrm>
            <a:off x="8512406" y="1285336"/>
            <a:ext cx="1470576" cy="8333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F86E19-59C8-4330-8389-4502CF3C37D5}"/>
              </a:ext>
            </a:extLst>
          </p:cNvPr>
          <p:cNvSpPr txBox="1"/>
          <p:nvPr/>
        </p:nvSpPr>
        <p:spPr>
          <a:xfrm>
            <a:off x="5737783" y="5964319"/>
            <a:ext cx="111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Feature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94B3E3-0CB1-47F7-878F-CC5DC703EBB5}"/>
              </a:ext>
            </a:extLst>
          </p:cNvPr>
          <p:cNvSpPr txBox="1"/>
          <p:nvPr/>
        </p:nvSpPr>
        <p:spPr>
          <a:xfrm rot="16200000">
            <a:off x="1946904" y="3314346"/>
            <a:ext cx="111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Feature 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2BE0C3-55FE-409C-80FD-BCCCC19772F4}"/>
              </a:ext>
            </a:extLst>
          </p:cNvPr>
          <p:cNvSpPr/>
          <p:nvPr/>
        </p:nvSpPr>
        <p:spPr>
          <a:xfrm>
            <a:off x="4741687" y="3364604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7C401218-EA90-48B5-B0A2-F188FF16CF3E}"/>
              </a:ext>
            </a:extLst>
          </p:cNvPr>
          <p:cNvSpPr/>
          <p:nvPr/>
        </p:nvSpPr>
        <p:spPr>
          <a:xfrm>
            <a:off x="6669465" y="3772301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B269B2B-C193-48BC-A3F6-EFEB308E744E}"/>
              </a:ext>
            </a:extLst>
          </p:cNvPr>
          <p:cNvCxnSpPr>
            <a:cxnSpLocks/>
          </p:cNvCxnSpPr>
          <p:nvPr/>
        </p:nvCxnSpPr>
        <p:spPr>
          <a:xfrm>
            <a:off x="2846895" y="1913641"/>
            <a:ext cx="6614473" cy="3893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365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43259EC-4A63-4CF9-82F0-1695462838C8}"/>
              </a:ext>
            </a:extLst>
          </p:cNvPr>
          <p:cNvCxnSpPr>
            <a:cxnSpLocks/>
          </p:cNvCxnSpPr>
          <p:nvPr/>
        </p:nvCxnSpPr>
        <p:spPr>
          <a:xfrm flipV="1">
            <a:off x="2846895" y="1379429"/>
            <a:ext cx="0" cy="442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64778A-67AC-4EE2-AE81-665758C9C108}"/>
              </a:ext>
            </a:extLst>
          </p:cNvPr>
          <p:cNvCxnSpPr>
            <a:cxnSpLocks/>
          </p:cNvCxnSpPr>
          <p:nvPr/>
        </p:nvCxnSpPr>
        <p:spPr>
          <a:xfrm>
            <a:off x="2846895" y="5806911"/>
            <a:ext cx="6614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7449C32-840C-432B-8F97-2A8046D2CEC7}"/>
              </a:ext>
            </a:extLst>
          </p:cNvPr>
          <p:cNvSpPr/>
          <p:nvPr/>
        </p:nvSpPr>
        <p:spPr>
          <a:xfrm>
            <a:off x="4315128" y="3052878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514D15B-4EE6-4A7A-9CE2-ED4DE86D36C3}"/>
              </a:ext>
            </a:extLst>
          </p:cNvPr>
          <p:cNvSpPr/>
          <p:nvPr/>
        </p:nvSpPr>
        <p:spPr>
          <a:xfrm>
            <a:off x="5216165" y="3299388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B5A8ED60-873C-4C0E-B105-4437675D6DC4}"/>
              </a:ext>
            </a:extLst>
          </p:cNvPr>
          <p:cNvSpPr/>
          <p:nvPr/>
        </p:nvSpPr>
        <p:spPr>
          <a:xfrm>
            <a:off x="5904324" y="3953751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D927CA18-6861-42A1-A845-CCD45C8BD414}"/>
              </a:ext>
            </a:extLst>
          </p:cNvPr>
          <p:cNvSpPr/>
          <p:nvPr/>
        </p:nvSpPr>
        <p:spPr>
          <a:xfrm>
            <a:off x="6605051" y="4621100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563B8DA2-2131-4FE8-ACB8-91227984E791}"/>
              </a:ext>
            </a:extLst>
          </p:cNvPr>
          <p:cNvSpPr/>
          <p:nvPr/>
        </p:nvSpPr>
        <p:spPr>
          <a:xfrm>
            <a:off x="5550819" y="4589284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382236-B78F-4A91-B2BB-4F35DC3129D2}"/>
              </a:ext>
            </a:extLst>
          </p:cNvPr>
          <p:cNvSpPr/>
          <p:nvPr/>
        </p:nvSpPr>
        <p:spPr>
          <a:xfrm>
            <a:off x="5164324" y="2552329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33331FE-E33C-465D-A5E6-403318D1B634}"/>
              </a:ext>
            </a:extLst>
          </p:cNvPr>
          <p:cNvSpPr/>
          <p:nvPr/>
        </p:nvSpPr>
        <p:spPr>
          <a:xfrm>
            <a:off x="5998590" y="2405861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9EDDC43-E48B-410F-8D47-1668635C20E2}"/>
              </a:ext>
            </a:extLst>
          </p:cNvPr>
          <p:cNvSpPr/>
          <p:nvPr/>
        </p:nvSpPr>
        <p:spPr>
          <a:xfrm>
            <a:off x="6209113" y="3297798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BB007E5-DD37-4722-B583-5767F724ACD8}"/>
              </a:ext>
            </a:extLst>
          </p:cNvPr>
          <p:cNvSpPr/>
          <p:nvPr/>
        </p:nvSpPr>
        <p:spPr>
          <a:xfrm>
            <a:off x="7046545" y="3421952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83B1BA6-CEC9-4F96-9EEB-11A96BD7FD13}"/>
              </a:ext>
            </a:extLst>
          </p:cNvPr>
          <p:cNvSpPr/>
          <p:nvPr/>
        </p:nvSpPr>
        <p:spPr>
          <a:xfrm>
            <a:off x="7304204" y="3793136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6857683B-B46D-4872-B22F-45DE5927CF39}"/>
              </a:ext>
            </a:extLst>
          </p:cNvPr>
          <p:cNvSpPr/>
          <p:nvPr/>
        </p:nvSpPr>
        <p:spPr>
          <a:xfrm>
            <a:off x="8650650" y="1757446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93079FE-B4CC-4EA5-97BB-5819BEF84C42}"/>
              </a:ext>
            </a:extLst>
          </p:cNvPr>
          <p:cNvSpPr/>
          <p:nvPr/>
        </p:nvSpPr>
        <p:spPr>
          <a:xfrm>
            <a:off x="8650650" y="1414021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E3B568-7F7E-45A8-8BD6-C97E0121F4D6}"/>
              </a:ext>
            </a:extLst>
          </p:cNvPr>
          <p:cNvSpPr txBox="1"/>
          <p:nvPr/>
        </p:nvSpPr>
        <p:spPr>
          <a:xfrm>
            <a:off x="9030880" y="1341898"/>
            <a:ext cx="111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Class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B8956D-B322-4FE0-AC7E-950224B9D89E}"/>
              </a:ext>
            </a:extLst>
          </p:cNvPr>
          <p:cNvSpPr txBox="1"/>
          <p:nvPr/>
        </p:nvSpPr>
        <p:spPr>
          <a:xfrm>
            <a:off x="9030879" y="1700036"/>
            <a:ext cx="111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Class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5CCB98-5ADE-4D06-B37D-872B869F2665}"/>
              </a:ext>
            </a:extLst>
          </p:cNvPr>
          <p:cNvSpPr/>
          <p:nvPr/>
        </p:nvSpPr>
        <p:spPr>
          <a:xfrm>
            <a:off x="8512406" y="1285336"/>
            <a:ext cx="1470576" cy="8333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F86E19-59C8-4330-8389-4502CF3C37D5}"/>
              </a:ext>
            </a:extLst>
          </p:cNvPr>
          <p:cNvSpPr txBox="1"/>
          <p:nvPr/>
        </p:nvSpPr>
        <p:spPr>
          <a:xfrm>
            <a:off x="5737783" y="5964319"/>
            <a:ext cx="111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Feature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94B3E3-0CB1-47F7-878F-CC5DC703EBB5}"/>
              </a:ext>
            </a:extLst>
          </p:cNvPr>
          <p:cNvSpPr txBox="1"/>
          <p:nvPr/>
        </p:nvSpPr>
        <p:spPr>
          <a:xfrm rot="16200000">
            <a:off x="1946904" y="3314346"/>
            <a:ext cx="111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Feature 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2BE0C3-55FE-409C-80FD-BCCCC19772F4}"/>
              </a:ext>
            </a:extLst>
          </p:cNvPr>
          <p:cNvSpPr/>
          <p:nvPr/>
        </p:nvSpPr>
        <p:spPr>
          <a:xfrm>
            <a:off x="4741687" y="3364604"/>
            <a:ext cx="245085" cy="254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7C401218-EA90-48B5-B0A2-F188FF16CF3E}"/>
              </a:ext>
            </a:extLst>
          </p:cNvPr>
          <p:cNvSpPr/>
          <p:nvPr/>
        </p:nvSpPr>
        <p:spPr>
          <a:xfrm>
            <a:off x="6669465" y="3772301"/>
            <a:ext cx="245093" cy="2545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97B1242-79E1-4139-8437-AFDFD72F6D4A}"/>
              </a:ext>
            </a:extLst>
          </p:cNvPr>
          <p:cNvSpPr/>
          <p:nvPr/>
        </p:nvSpPr>
        <p:spPr>
          <a:xfrm>
            <a:off x="4543720" y="1498863"/>
            <a:ext cx="2988297" cy="4308050"/>
          </a:xfrm>
          <a:custGeom>
            <a:avLst/>
            <a:gdLst>
              <a:gd name="connsiteX0" fmla="*/ 68032 w 3405121"/>
              <a:gd name="connsiteY0" fmla="*/ 0 h 4364611"/>
              <a:gd name="connsiteX1" fmla="*/ 68032 w 3405121"/>
              <a:gd name="connsiteY1" fmla="*/ 2545237 h 4364611"/>
              <a:gd name="connsiteX2" fmla="*/ 775043 w 3405121"/>
              <a:gd name="connsiteY2" fmla="*/ 1555423 h 4364611"/>
              <a:gd name="connsiteX3" fmla="*/ 1538614 w 3405121"/>
              <a:gd name="connsiteY3" fmla="*/ 2469823 h 4364611"/>
              <a:gd name="connsiteX4" fmla="*/ 2226771 w 3405121"/>
              <a:gd name="connsiteY4" fmla="*/ 2139885 h 4364611"/>
              <a:gd name="connsiteX5" fmla="*/ 3405121 w 3405121"/>
              <a:gd name="connsiteY5" fmla="*/ 4364611 h 4364611"/>
              <a:gd name="connsiteX0" fmla="*/ 21399 w 3509316"/>
              <a:gd name="connsiteY0" fmla="*/ 0 h 4298623"/>
              <a:gd name="connsiteX1" fmla="*/ 172227 w 3509316"/>
              <a:gd name="connsiteY1" fmla="*/ 2479249 h 4298623"/>
              <a:gd name="connsiteX2" fmla="*/ 879238 w 3509316"/>
              <a:gd name="connsiteY2" fmla="*/ 1489435 h 4298623"/>
              <a:gd name="connsiteX3" fmla="*/ 1642809 w 3509316"/>
              <a:gd name="connsiteY3" fmla="*/ 2403835 h 4298623"/>
              <a:gd name="connsiteX4" fmla="*/ 2330966 w 3509316"/>
              <a:gd name="connsiteY4" fmla="*/ 2073897 h 4298623"/>
              <a:gd name="connsiteX5" fmla="*/ 3509316 w 3509316"/>
              <a:gd name="connsiteY5" fmla="*/ 4298623 h 4298623"/>
              <a:gd name="connsiteX0" fmla="*/ 0 w 3487917"/>
              <a:gd name="connsiteY0" fmla="*/ 0 h 4298623"/>
              <a:gd name="connsiteX1" fmla="*/ 150828 w 3487917"/>
              <a:gd name="connsiteY1" fmla="*/ 2479249 h 4298623"/>
              <a:gd name="connsiteX2" fmla="*/ 857839 w 3487917"/>
              <a:gd name="connsiteY2" fmla="*/ 1489435 h 4298623"/>
              <a:gd name="connsiteX3" fmla="*/ 1621410 w 3487917"/>
              <a:gd name="connsiteY3" fmla="*/ 2403835 h 4298623"/>
              <a:gd name="connsiteX4" fmla="*/ 2309567 w 3487917"/>
              <a:gd name="connsiteY4" fmla="*/ 2073897 h 4298623"/>
              <a:gd name="connsiteX5" fmla="*/ 3487917 w 3487917"/>
              <a:gd name="connsiteY5" fmla="*/ 4298623 h 4298623"/>
              <a:gd name="connsiteX0" fmla="*/ 0 w 2988297"/>
              <a:gd name="connsiteY0" fmla="*/ 0 h 4308050"/>
              <a:gd name="connsiteX1" fmla="*/ 150828 w 2988297"/>
              <a:gd name="connsiteY1" fmla="*/ 2479249 h 4308050"/>
              <a:gd name="connsiteX2" fmla="*/ 857839 w 2988297"/>
              <a:gd name="connsiteY2" fmla="*/ 1489435 h 4308050"/>
              <a:gd name="connsiteX3" fmla="*/ 1621410 w 2988297"/>
              <a:gd name="connsiteY3" fmla="*/ 2403835 h 4308050"/>
              <a:gd name="connsiteX4" fmla="*/ 2309567 w 2988297"/>
              <a:gd name="connsiteY4" fmla="*/ 2073897 h 4308050"/>
              <a:gd name="connsiteX5" fmla="*/ 2988297 w 2988297"/>
              <a:gd name="connsiteY5" fmla="*/ 4308050 h 4308050"/>
              <a:gd name="connsiteX0" fmla="*/ 0 w 2988297"/>
              <a:gd name="connsiteY0" fmla="*/ 0 h 4308050"/>
              <a:gd name="connsiteX1" fmla="*/ 150828 w 2988297"/>
              <a:gd name="connsiteY1" fmla="*/ 2479249 h 4308050"/>
              <a:gd name="connsiteX2" fmla="*/ 857839 w 2988297"/>
              <a:gd name="connsiteY2" fmla="*/ 1489435 h 4308050"/>
              <a:gd name="connsiteX3" fmla="*/ 1621410 w 2988297"/>
              <a:gd name="connsiteY3" fmla="*/ 2403835 h 4308050"/>
              <a:gd name="connsiteX4" fmla="*/ 2309567 w 2988297"/>
              <a:gd name="connsiteY4" fmla="*/ 2073897 h 4308050"/>
              <a:gd name="connsiteX5" fmla="*/ 2988297 w 2988297"/>
              <a:gd name="connsiteY5" fmla="*/ 4308050 h 43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97" h="4308050">
                <a:moveTo>
                  <a:pt x="0" y="0"/>
                </a:moveTo>
                <a:cubicBezTo>
                  <a:pt x="25923" y="1322109"/>
                  <a:pt x="7855" y="2231010"/>
                  <a:pt x="150828" y="2479249"/>
                </a:cubicBezTo>
                <a:cubicBezTo>
                  <a:pt x="293801" y="2727488"/>
                  <a:pt x="612742" y="1502004"/>
                  <a:pt x="857839" y="1489435"/>
                </a:cubicBezTo>
                <a:cubicBezTo>
                  <a:pt x="1102936" y="1476866"/>
                  <a:pt x="1379455" y="2306425"/>
                  <a:pt x="1621410" y="2403835"/>
                </a:cubicBezTo>
                <a:cubicBezTo>
                  <a:pt x="1863365" y="2501245"/>
                  <a:pt x="2081753" y="1756528"/>
                  <a:pt x="2309567" y="2073897"/>
                </a:cubicBezTo>
                <a:cubicBezTo>
                  <a:pt x="2537382" y="2391266"/>
                  <a:pt x="2790334" y="3353586"/>
                  <a:pt x="2988297" y="43080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C4194B-F4B6-4ABB-B64B-3750E7E3AC5F}"/>
              </a:ext>
            </a:extLst>
          </p:cNvPr>
          <p:cNvSpPr txBox="1"/>
          <p:nvPr/>
        </p:nvSpPr>
        <p:spPr>
          <a:xfrm>
            <a:off x="9747315" y="3364603"/>
            <a:ext cx="147057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Is this better?</a:t>
            </a:r>
          </a:p>
        </p:txBody>
      </p:sp>
    </p:spTree>
    <p:extLst>
      <p:ext uri="{BB962C8B-B14F-4D97-AF65-F5344CB8AC3E}">
        <p14:creationId xmlns:p14="http://schemas.microsoft.com/office/powerpoint/2010/main" val="3883916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CD8B-A9C6-414B-8902-BE4931ECA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[Lecture 2:] Avoid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BB5D0-C931-4498-8BE7-86EC8BE69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general advice is not to work too hard to explain the fine details in your training data</a:t>
            </a:r>
          </a:p>
          <a:p>
            <a:r>
              <a:rPr lang="en-GB" dirty="0"/>
              <a:t>Treat your training data with some suspicion</a:t>
            </a:r>
          </a:p>
          <a:p>
            <a:r>
              <a:rPr lang="en-GB" dirty="0"/>
              <a:t>Assume that it could contain errors, or data which is not representative (see Lantz’ definition of “noisy” data)</a:t>
            </a:r>
          </a:p>
          <a:p>
            <a:r>
              <a:rPr lang="en-GB" dirty="0"/>
              <a:t>Don't let a couple of data points influence your entire explanation</a:t>
            </a:r>
          </a:p>
          <a:p>
            <a:r>
              <a:rPr lang="en-GB" dirty="0"/>
              <a:t>This is called overfitting your training data</a:t>
            </a:r>
          </a:p>
          <a:p>
            <a:r>
              <a:rPr lang="en-GB" dirty="0"/>
              <a:t>It can lead to poor future performance on unseen data</a:t>
            </a:r>
          </a:p>
        </p:txBody>
      </p:sp>
    </p:spTree>
    <p:extLst>
      <p:ext uri="{BB962C8B-B14F-4D97-AF65-F5344CB8AC3E}">
        <p14:creationId xmlns:p14="http://schemas.microsoft.com/office/powerpoint/2010/main" val="2632983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46D5-3529-4A0A-9777-A54AFE580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[Lecture 2:] Withhold testing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946F7-FD94-42C4-BE55-02005CE51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good way to make sure you’re not overfitting</a:t>
            </a:r>
          </a:p>
          <a:p>
            <a:r>
              <a:rPr lang="en-GB" dirty="0"/>
              <a:t>Withhold some of your data: </a:t>
            </a:r>
            <a:r>
              <a:rPr lang="en-GB" b="1" dirty="0"/>
              <a:t>“holdout” method</a:t>
            </a:r>
          </a:p>
          <a:p>
            <a:r>
              <a:rPr lang="en-GB" dirty="0"/>
              <a:t>Set it aside right at the start, before you do anything else</a:t>
            </a:r>
          </a:p>
          <a:p>
            <a:r>
              <a:rPr lang="en-GB" dirty="0"/>
              <a:t>Use it for evaluating the performance of the models you train</a:t>
            </a:r>
          </a:p>
          <a:p>
            <a:r>
              <a:rPr lang="en-GB" dirty="0"/>
              <a:t>Not a </a:t>
            </a:r>
            <a:r>
              <a:rPr lang="en-GB" i="1" dirty="0"/>
              <a:t>perfect</a:t>
            </a:r>
            <a:r>
              <a:rPr lang="en-GB" dirty="0"/>
              <a:t> solution, but good enough for us while we learn about the more interesting things…</a:t>
            </a:r>
          </a:p>
        </p:txBody>
      </p:sp>
    </p:spTree>
    <p:extLst>
      <p:ext uri="{BB962C8B-B14F-4D97-AF65-F5344CB8AC3E}">
        <p14:creationId xmlns:p14="http://schemas.microsoft.com/office/powerpoint/2010/main" val="998870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7A95A-D4BD-45B7-B55F-ECF805495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 preparation: 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9428D-A1BB-4485-B99A-5B5680A6A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See for practice questions: Everyone needs to be confident using a simple holdout approach to evaluate the performance of one classifier with a particular choice of hyperparameters…</a:t>
            </a:r>
          </a:p>
          <a:p>
            <a:r>
              <a:rPr lang="en-GB" dirty="0">
                <a:solidFill>
                  <a:srgbClr val="FF0000"/>
                </a:solidFill>
              </a:rPr>
              <a:t>Make sure you have tried the “Performance evaluation: holdout” question before you attempt any of this week’s questions</a:t>
            </a:r>
          </a:p>
        </p:txBody>
      </p:sp>
    </p:spTree>
    <p:extLst>
      <p:ext uri="{BB962C8B-B14F-4D97-AF65-F5344CB8AC3E}">
        <p14:creationId xmlns:p14="http://schemas.microsoft.com/office/powerpoint/2010/main" val="203791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D0CC-451B-4889-9E0E-199A3B5C5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Going further…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FF7C6-6EC9-4D59-9EE5-1A4FBAF61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We’re going to look at some new approaches to splitting the data</a:t>
            </a:r>
          </a:p>
          <a:p>
            <a:r>
              <a:rPr lang="en-GB" dirty="0"/>
              <a:t>Will be helpful to visualise the data</a:t>
            </a:r>
          </a:p>
          <a:p>
            <a:r>
              <a:rPr lang="en-GB" dirty="0"/>
              <a:t>Let’s develop a simple visualisation based on the colour-coding used in the early lectures…</a:t>
            </a:r>
          </a:p>
        </p:txBody>
      </p:sp>
    </p:spTree>
    <p:extLst>
      <p:ext uri="{BB962C8B-B14F-4D97-AF65-F5344CB8AC3E}">
        <p14:creationId xmlns:p14="http://schemas.microsoft.com/office/powerpoint/2010/main" val="82119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7F26A-71DF-453F-813A-88D403CC9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E716B-6659-48EF-A6A7-716613BCD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Head of School</a:t>
            </a:r>
          </a:p>
          <a:p>
            <a:r>
              <a:rPr lang="en-GB" dirty="0"/>
              <a:t>New material: doing better at evaluation (saying how well our classifier is performing)</a:t>
            </a:r>
          </a:p>
        </p:txBody>
      </p:sp>
    </p:spTree>
    <p:extLst>
      <p:ext uri="{BB962C8B-B14F-4D97-AF65-F5344CB8AC3E}">
        <p14:creationId xmlns:p14="http://schemas.microsoft.com/office/powerpoint/2010/main" val="2059776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313C-BE50-4A0B-8C71-7CBC67BA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[Lecture 2:] Example dataset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0206C7-4963-4D66-8CC2-86DC125EFF5F}"/>
              </a:ext>
            </a:extLst>
          </p:cNvPr>
          <p:cNvGraphicFramePr>
            <a:graphicFrameLocks noGrp="1"/>
          </p:cNvGraphicFramePr>
          <p:nvPr/>
        </p:nvGraphicFramePr>
        <p:xfrm>
          <a:off x="1310327" y="2105403"/>
          <a:ext cx="6298285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657">
                  <a:extLst>
                    <a:ext uri="{9D8B030D-6E8A-4147-A177-3AD203B41FA5}">
                      <a16:colId xmlns:a16="http://schemas.microsoft.com/office/drawing/2014/main" val="580490512"/>
                    </a:ext>
                  </a:extLst>
                </a:gridCol>
                <a:gridCol w="1259657">
                  <a:extLst>
                    <a:ext uri="{9D8B030D-6E8A-4147-A177-3AD203B41FA5}">
                      <a16:colId xmlns:a16="http://schemas.microsoft.com/office/drawing/2014/main" val="43439365"/>
                    </a:ext>
                  </a:extLst>
                </a:gridCol>
                <a:gridCol w="1259657">
                  <a:extLst>
                    <a:ext uri="{9D8B030D-6E8A-4147-A177-3AD203B41FA5}">
                      <a16:colId xmlns:a16="http://schemas.microsoft.com/office/drawing/2014/main" val="4000800330"/>
                    </a:ext>
                  </a:extLst>
                </a:gridCol>
                <a:gridCol w="1259657">
                  <a:extLst>
                    <a:ext uri="{9D8B030D-6E8A-4147-A177-3AD203B41FA5}">
                      <a16:colId xmlns:a16="http://schemas.microsoft.com/office/drawing/2014/main" val="4191240861"/>
                    </a:ext>
                  </a:extLst>
                </a:gridCol>
                <a:gridCol w="1259657">
                  <a:extLst>
                    <a:ext uri="{9D8B030D-6E8A-4147-A177-3AD203B41FA5}">
                      <a16:colId xmlns:a16="http://schemas.microsoft.com/office/drawing/2014/main" val="648562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Radius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Texture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Perimeter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Diagnosis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Smoothness 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47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Benign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0.1184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665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Malignant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0.08474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74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19.69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Benign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0.1096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43954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63612E9-42A6-4282-A998-4F0649F95762}"/>
              </a:ext>
            </a:extLst>
          </p:cNvPr>
          <p:cNvGraphicFramePr>
            <a:graphicFrameLocks noGrp="1"/>
          </p:cNvGraphicFramePr>
          <p:nvPr/>
        </p:nvGraphicFramePr>
        <p:xfrm>
          <a:off x="8348811" y="2105403"/>
          <a:ext cx="251931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657">
                  <a:extLst>
                    <a:ext uri="{9D8B030D-6E8A-4147-A177-3AD203B41FA5}">
                      <a16:colId xmlns:a16="http://schemas.microsoft.com/office/drawing/2014/main" val="3322390735"/>
                    </a:ext>
                  </a:extLst>
                </a:gridCol>
                <a:gridCol w="1259657">
                  <a:extLst>
                    <a:ext uri="{9D8B030D-6E8A-4147-A177-3AD203B41FA5}">
                      <a16:colId xmlns:a16="http://schemas.microsoft.com/office/drawing/2014/main" val="3897733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Area mean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Compactness 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68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038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0.0869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92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0.1974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4721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316D9A4-828F-47A0-8465-623C28E8E221}"/>
              </a:ext>
            </a:extLst>
          </p:cNvPr>
          <p:cNvSpPr txBox="1"/>
          <p:nvPr/>
        </p:nvSpPr>
        <p:spPr>
          <a:xfrm>
            <a:off x="7747165" y="2803048"/>
            <a:ext cx="46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…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9B7B0E-989C-4117-9606-A086CBCF3D94}"/>
              </a:ext>
            </a:extLst>
          </p:cNvPr>
          <p:cNvSpPr txBox="1"/>
          <p:nvPr/>
        </p:nvSpPr>
        <p:spPr>
          <a:xfrm rot="5400000">
            <a:off x="6232100" y="3932099"/>
            <a:ext cx="46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…</a:t>
            </a:r>
            <a:endParaRPr lang="en-GB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AA361F2-2992-4CAE-BB10-22035F9619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10327" y="4551045"/>
          <a:ext cx="6298285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59657">
                  <a:extLst>
                    <a:ext uri="{9D8B030D-6E8A-4147-A177-3AD203B41FA5}">
                      <a16:colId xmlns:a16="http://schemas.microsoft.com/office/drawing/2014/main" val="580490512"/>
                    </a:ext>
                  </a:extLst>
                </a:gridCol>
                <a:gridCol w="1259657">
                  <a:extLst>
                    <a:ext uri="{9D8B030D-6E8A-4147-A177-3AD203B41FA5}">
                      <a16:colId xmlns:a16="http://schemas.microsoft.com/office/drawing/2014/main" val="43439365"/>
                    </a:ext>
                  </a:extLst>
                </a:gridCol>
                <a:gridCol w="1259657">
                  <a:extLst>
                    <a:ext uri="{9D8B030D-6E8A-4147-A177-3AD203B41FA5}">
                      <a16:colId xmlns:a16="http://schemas.microsoft.com/office/drawing/2014/main" val="4000800330"/>
                    </a:ext>
                  </a:extLst>
                </a:gridCol>
                <a:gridCol w="1259657">
                  <a:extLst>
                    <a:ext uri="{9D8B030D-6E8A-4147-A177-3AD203B41FA5}">
                      <a16:colId xmlns:a16="http://schemas.microsoft.com/office/drawing/2014/main" val="4191240861"/>
                    </a:ext>
                  </a:extLst>
                </a:gridCol>
                <a:gridCol w="1259657">
                  <a:extLst>
                    <a:ext uri="{9D8B030D-6E8A-4147-A177-3AD203B41FA5}">
                      <a16:colId xmlns:a16="http://schemas.microsoft.com/office/drawing/2014/main" val="648562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665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74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43954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718942C-D104-4932-860D-515BFF549A7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48811" y="4551045"/>
          <a:ext cx="2519314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59657">
                  <a:extLst>
                    <a:ext uri="{9D8B030D-6E8A-4147-A177-3AD203B41FA5}">
                      <a16:colId xmlns:a16="http://schemas.microsoft.com/office/drawing/2014/main" val="3322390735"/>
                    </a:ext>
                  </a:extLst>
                </a:gridCol>
                <a:gridCol w="1259657">
                  <a:extLst>
                    <a:ext uri="{9D8B030D-6E8A-4147-A177-3AD203B41FA5}">
                      <a16:colId xmlns:a16="http://schemas.microsoft.com/office/drawing/2014/main" val="3897733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038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92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47210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734AA4-8C94-44F0-AFA4-BDF22B3281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89689" y="2105404"/>
          <a:ext cx="1259657" cy="1752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9657">
                  <a:extLst>
                    <a:ext uri="{9D8B030D-6E8A-4147-A177-3AD203B41FA5}">
                      <a16:colId xmlns:a16="http://schemas.microsoft.com/office/drawing/2014/main" val="234232839"/>
                    </a:ext>
                  </a:extLst>
                </a:gridCol>
              </a:tblGrid>
              <a:tr h="636909">
                <a:tc>
                  <a:txBody>
                    <a:bodyPr/>
                    <a:lstStyle/>
                    <a:p>
                      <a:r>
                        <a:rPr lang="en-GB" dirty="0"/>
                        <a:t>Diagnosis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767449"/>
                  </a:ext>
                </a:extLst>
              </a:tr>
              <a:tr h="371897">
                <a:tc>
                  <a:txBody>
                    <a:bodyPr/>
                    <a:lstStyle/>
                    <a:p>
                      <a:r>
                        <a:rPr lang="en-GB" dirty="0"/>
                        <a:t>Benign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25058"/>
                  </a:ext>
                </a:extLst>
              </a:tr>
              <a:tr h="371897">
                <a:tc>
                  <a:txBody>
                    <a:bodyPr/>
                    <a:lstStyle/>
                    <a:p>
                      <a:r>
                        <a:rPr lang="en-GB" dirty="0"/>
                        <a:t>Malignant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072091"/>
                  </a:ext>
                </a:extLst>
              </a:tr>
              <a:tr h="371897">
                <a:tc>
                  <a:txBody>
                    <a:bodyPr/>
                    <a:lstStyle/>
                    <a:p>
                      <a:r>
                        <a:rPr lang="en-GB" dirty="0"/>
                        <a:t>Benign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69226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3AABB52-BB9D-4FD1-8068-EF5BDC1F10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89688" y="4551044"/>
          <a:ext cx="1259657" cy="111252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259657">
                  <a:extLst>
                    <a:ext uri="{9D8B030D-6E8A-4147-A177-3AD203B41FA5}">
                      <a16:colId xmlns:a16="http://schemas.microsoft.com/office/drawing/2014/main" val="4145060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828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346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1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899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313C-BE50-4A0B-8C71-7CBC67BA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[Lecture 3:] Example dataset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0206C7-4963-4D66-8CC2-86DC125EFF5F}"/>
              </a:ext>
            </a:extLst>
          </p:cNvPr>
          <p:cNvGraphicFramePr>
            <a:graphicFrameLocks noGrp="1"/>
          </p:cNvGraphicFramePr>
          <p:nvPr/>
        </p:nvGraphicFramePr>
        <p:xfrm>
          <a:off x="1310327" y="2105403"/>
          <a:ext cx="6298285" cy="1752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59657">
                  <a:extLst>
                    <a:ext uri="{9D8B030D-6E8A-4147-A177-3AD203B41FA5}">
                      <a16:colId xmlns:a16="http://schemas.microsoft.com/office/drawing/2014/main" val="580490512"/>
                    </a:ext>
                  </a:extLst>
                </a:gridCol>
                <a:gridCol w="1259657">
                  <a:extLst>
                    <a:ext uri="{9D8B030D-6E8A-4147-A177-3AD203B41FA5}">
                      <a16:colId xmlns:a16="http://schemas.microsoft.com/office/drawing/2014/main" val="43439365"/>
                    </a:ext>
                  </a:extLst>
                </a:gridCol>
                <a:gridCol w="1259657">
                  <a:extLst>
                    <a:ext uri="{9D8B030D-6E8A-4147-A177-3AD203B41FA5}">
                      <a16:colId xmlns:a16="http://schemas.microsoft.com/office/drawing/2014/main" val="4000800330"/>
                    </a:ext>
                  </a:extLst>
                </a:gridCol>
                <a:gridCol w="1259657">
                  <a:extLst>
                    <a:ext uri="{9D8B030D-6E8A-4147-A177-3AD203B41FA5}">
                      <a16:colId xmlns:a16="http://schemas.microsoft.com/office/drawing/2014/main" val="4191240861"/>
                    </a:ext>
                  </a:extLst>
                </a:gridCol>
                <a:gridCol w="1259657">
                  <a:extLst>
                    <a:ext uri="{9D8B030D-6E8A-4147-A177-3AD203B41FA5}">
                      <a16:colId xmlns:a16="http://schemas.microsoft.com/office/drawing/2014/main" val="648562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Radius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Texture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Perimeter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Diagnosis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Smoothness 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47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Benign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0.1184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665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Malignant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0.08474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74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19.69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Benign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0.1096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43954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63612E9-42A6-4282-A998-4F0649F95762}"/>
              </a:ext>
            </a:extLst>
          </p:cNvPr>
          <p:cNvGraphicFramePr>
            <a:graphicFrameLocks noGrp="1"/>
          </p:cNvGraphicFramePr>
          <p:nvPr/>
        </p:nvGraphicFramePr>
        <p:xfrm>
          <a:off x="8348811" y="2105403"/>
          <a:ext cx="2519314" cy="1752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59657">
                  <a:extLst>
                    <a:ext uri="{9D8B030D-6E8A-4147-A177-3AD203B41FA5}">
                      <a16:colId xmlns:a16="http://schemas.microsoft.com/office/drawing/2014/main" val="3322390735"/>
                    </a:ext>
                  </a:extLst>
                </a:gridCol>
                <a:gridCol w="1259657">
                  <a:extLst>
                    <a:ext uri="{9D8B030D-6E8A-4147-A177-3AD203B41FA5}">
                      <a16:colId xmlns:a16="http://schemas.microsoft.com/office/drawing/2014/main" val="3897733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Area mean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Compactness 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68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038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0.0869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92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0.1974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4721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316D9A4-828F-47A0-8465-623C28E8E221}"/>
              </a:ext>
            </a:extLst>
          </p:cNvPr>
          <p:cNvSpPr txBox="1"/>
          <p:nvPr/>
        </p:nvSpPr>
        <p:spPr>
          <a:xfrm>
            <a:off x="7747165" y="2803048"/>
            <a:ext cx="46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C000"/>
                </a:solidFill>
              </a:rPr>
              <a:t>…</a:t>
            </a:r>
            <a:endParaRPr lang="en-GB" dirty="0">
              <a:solidFill>
                <a:srgbClr val="FFC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734AA4-8C94-44F0-AFA4-BDF22B3281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89689" y="2105404"/>
          <a:ext cx="1259657" cy="1752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9657">
                  <a:extLst>
                    <a:ext uri="{9D8B030D-6E8A-4147-A177-3AD203B41FA5}">
                      <a16:colId xmlns:a16="http://schemas.microsoft.com/office/drawing/2014/main" val="234232839"/>
                    </a:ext>
                  </a:extLst>
                </a:gridCol>
              </a:tblGrid>
              <a:tr h="636909">
                <a:tc>
                  <a:txBody>
                    <a:bodyPr/>
                    <a:lstStyle/>
                    <a:p>
                      <a:r>
                        <a:rPr lang="en-GB" dirty="0"/>
                        <a:t>Diagnosis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767449"/>
                  </a:ext>
                </a:extLst>
              </a:tr>
              <a:tr h="371897">
                <a:tc>
                  <a:txBody>
                    <a:bodyPr/>
                    <a:lstStyle/>
                    <a:p>
                      <a:r>
                        <a:rPr lang="en-GB" dirty="0"/>
                        <a:t>Benign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25058"/>
                  </a:ext>
                </a:extLst>
              </a:tr>
              <a:tr h="371897">
                <a:tc>
                  <a:txBody>
                    <a:bodyPr/>
                    <a:lstStyle/>
                    <a:p>
                      <a:r>
                        <a:rPr lang="en-GB" dirty="0"/>
                        <a:t>Malignant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072091"/>
                  </a:ext>
                </a:extLst>
              </a:tr>
              <a:tr h="371897">
                <a:tc>
                  <a:txBody>
                    <a:bodyPr/>
                    <a:lstStyle/>
                    <a:p>
                      <a:r>
                        <a:rPr lang="en-GB" dirty="0"/>
                        <a:t>Benign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69226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8B88A16-2990-4AE6-BBA0-CEEBE80A9E9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11895" y="4576800"/>
          <a:ext cx="6298285" cy="1752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59657">
                  <a:extLst>
                    <a:ext uri="{9D8B030D-6E8A-4147-A177-3AD203B41FA5}">
                      <a16:colId xmlns:a16="http://schemas.microsoft.com/office/drawing/2014/main" val="580490512"/>
                    </a:ext>
                  </a:extLst>
                </a:gridCol>
                <a:gridCol w="1259657">
                  <a:extLst>
                    <a:ext uri="{9D8B030D-6E8A-4147-A177-3AD203B41FA5}">
                      <a16:colId xmlns:a16="http://schemas.microsoft.com/office/drawing/2014/main" val="43439365"/>
                    </a:ext>
                  </a:extLst>
                </a:gridCol>
                <a:gridCol w="1259657">
                  <a:extLst>
                    <a:ext uri="{9D8B030D-6E8A-4147-A177-3AD203B41FA5}">
                      <a16:colId xmlns:a16="http://schemas.microsoft.com/office/drawing/2014/main" val="4000800330"/>
                    </a:ext>
                  </a:extLst>
                </a:gridCol>
                <a:gridCol w="1259657">
                  <a:extLst>
                    <a:ext uri="{9D8B030D-6E8A-4147-A177-3AD203B41FA5}">
                      <a16:colId xmlns:a16="http://schemas.microsoft.com/office/drawing/2014/main" val="4191240861"/>
                    </a:ext>
                  </a:extLst>
                </a:gridCol>
                <a:gridCol w="1259657">
                  <a:extLst>
                    <a:ext uri="{9D8B030D-6E8A-4147-A177-3AD203B41FA5}">
                      <a16:colId xmlns:a16="http://schemas.microsoft.com/office/drawing/2014/main" val="648562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Radius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Texture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Perimeter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Diagnosis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Smoothness 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47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14.82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Benign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0.2142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665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18.75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Malignant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0.0751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74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18. 98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Benign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43954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3CF9F62-4BD4-4362-BEE0-4BBADD63172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50379" y="4576800"/>
          <a:ext cx="2519314" cy="1752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59657">
                  <a:extLst>
                    <a:ext uri="{9D8B030D-6E8A-4147-A177-3AD203B41FA5}">
                      <a16:colId xmlns:a16="http://schemas.microsoft.com/office/drawing/2014/main" val="3322390735"/>
                    </a:ext>
                  </a:extLst>
                </a:gridCol>
                <a:gridCol w="1259657">
                  <a:extLst>
                    <a:ext uri="{9D8B030D-6E8A-4147-A177-3AD203B41FA5}">
                      <a16:colId xmlns:a16="http://schemas.microsoft.com/office/drawing/2014/main" val="3897733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Area mean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Compactness 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68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0.2911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038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0.0913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92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0.1847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47210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997EC5F-2271-4CB5-B0DE-9DB552E0EBF7}"/>
              </a:ext>
            </a:extLst>
          </p:cNvPr>
          <p:cNvSpPr txBox="1"/>
          <p:nvPr/>
        </p:nvSpPr>
        <p:spPr>
          <a:xfrm>
            <a:off x="7748733" y="5274445"/>
            <a:ext cx="46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B050"/>
                </a:solidFill>
              </a:rPr>
              <a:t>…</a:t>
            </a:r>
            <a:endParaRPr lang="en-GB" dirty="0">
              <a:solidFill>
                <a:srgbClr val="00B050"/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56D4914-9712-4941-B467-96268A5CD1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91257" y="4576801"/>
          <a:ext cx="1259657" cy="1752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9657">
                  <a:extLst>
                    <a:ext uri="{9D8B030D-6E8A-4147-A177-3AD203B41FA5}">
                      <a16:colId xmlns:a16="http://schemas.microsoft.com/office/drawing/2014/main" val="234232839"/>
                    </a:ext>
                  </a:extLst>
                </a:gridCol>
              </a:tblGrid>
              <a:tr h="636909">
                <a:tc>
                  <a:txBody>
                    <a:bodyPr/>
                    <a:lstStyle/>
                    <a:p>
                      <a:r>
                        <a:rPr lang="en-GB" dirty="0"/>
                        <a:t>Diagnosis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767449"/>
                  </a:ext>
                </a:extLst>
              </a:tr>
              <a:tr h="371897">
                <a:tc>
                  <a:txBody>
                    <a:bodyPr/>
                    <a:lstStyle/>
                    <a:p>
                      <a:r>
                        <a:rPr lang="en-GB" dirty="0"/>
                        <a:t>Malignant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25058"/>
                  </a:ext>
                </a:extLst>
              </a:tr>
              <a:tr h="371897">
                <a:tc>
                  <a:txBody>
                    <a:bodyPr/>
                    <a:lstStyle/>
                    <a:p>
                      <a:r>
                        <a:rPr lang="en-GB" dirty="0"/>
                        <a:t>Benign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072091"/>
                  </a:ext>
                </a:extLst>
              </a:tr>
              <a:tr h="371897">
                <a:tc>
                  <a:txBody>
                    <a:bodyPr/>
                    <a:lstStyle/>
                    <a:p>
                      <a:r>
                        <a:rPr lang="en-GB" dirty="0"/>
                        <a:t>Benign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69226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CBABF50-97C3-4B36-B4C9-FCEC1A6B5BC0}"/>
              </a:ext>
            </a:extLst>
          </p:cNvPr>
          <p:cNvSpPr txBox="1"/>
          <p:nvPr/>
        </p:nvSpPr>
        <p:spPr>
          <a:xfrm rot="5400000">
            <a:off x="7862585" y="3708869"/>
            <a:ext cx="46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C000"/>
                </a:solidFill>
              </a:rPr>
              <a:t>…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A76048-BC3A-4641-BBA9-AAE8B1D8F935}"/>
              </a:ext>
            </a:extLst>
          </p:cNvPr>
          <p:cNvSpPr txBox="1"/>
          <p:nvPr/>
        </p:nvSpPr>
        <p:spPr>
          <a:xfrm rot="5400000">
            <a:off x="7862585" y="6182600"/>
            <a:ext cx="46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B050"/>
                </a:solidFill>
              </a:rPr>
              <a:t>…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645B1C-0EFD-4005-98EE-A511FD0CE8DC}"/>
              </a:ext>
            </a:extLst>
          </p:cNvPr>
          <p:cNvSpPr/>
          <p:nvPr/>
        </p:nvSpPr>
        <p:spPr>
          <a:xfrm rot="16200000">
            <a:off x="6048234" y="-1521716"/>
            <a:ext cx="77364" cy="115063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2B0EF5-A903-4D7A-AEA0-7036D22681B6}"/>
              </a:ext>
            </a:extLst>
          </p:cNvPr>
          <p:cNvSpPr txBox="1"/>
          <p:nvPr/>
        </p:nvSpPr>
        <p:spPr>
          <a:xfrm>
            <a:off x="142190" y="2010373"/>
            <a:ext cx="1029583" cy="64633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“Training data”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8D1C76-CBD2-4B95-B95E-B80D99226323}"/>
              </a:ext>
            </a:extLst>
          </p:cNvPr>
          <p:cNvSpPr txBox="1"/>
          <p:nvPr/>
        </p:nvSpPr>
        <p:spPr>
          <a:xfrm>
            <a:off x="142190" y="4435622"/>
            <a:ext cx="1031151" cy="64633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“Testing data”</a:t>
            </a:r>
          </a:p>
        </p:txBody>
      </p:sp>
    </p:spTree>
    <p:extLst>
      <p:ext uri="{BB962C8B-B14F-4D97-AF65-F5344CB8AC3E}">
        <p14:creationId xmlns:p14="http://schemas.microsoft.com/office/powerpoint/2010/main" val="102117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313C-BE50-4A0B-8C71-7CBC67BA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[Lecture 3:] Example dataset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0206C7-4963-4D66-8CC2-86DC125EFF5F}"/>
              </a:ext>
            </a:extLst>
          </p:cNvPr>
          <p:cNvGraphicFramePr>
            <a:graphicFrameLocks noGrp="1"/>
          </p:cNvGraphicFramePr>
          <p:nvPr/>
        </p:nvGraphicFramePr>
        <p:xfrm>
          <a:off x="1310327" y="2105403"/>
          <a:ext cx="6298285" cy="1752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59657">
                  <a:extLst>
                    <a:ext uri="{9D8B030D-6E8A-4147-A177-3AD203B41FA5}">
                      <a16:colId xmlns:a16="http://schemas.microsoft.com/office/drawing/2014/main" val="580490512"/>
                    </a:ext>
                  </a:extLst>
                </a:gridCol>
                <a:gridCol w="1259657">
                  <a:extLst>
                    <a:ext uri="{9D8B030D-6E8A-4147-A177-3AD203B41FA5}">
                      <a16:colId xmlns:a16="http://schemas.microsoft.com/office/drawing/2014/main" val="43439365"/>
                    </a:ext>
                  </a:extLst>
                </a:gridCol>
                <a:gridCol w="1259657">
                  <a:extLst>
                    <a:ext uri="{9D8B030D-6E8A-4147-A177-3AD203B41FA5}">
                      <a16:colId xmlns:a16="http://schemas.microsoft.com/office/drawing/2014/main" val="4000800330"/>
                    </a:ext>
                  </a:extLst>
                </a:gridCol>
                <a:gridCol w="1259657">
                  <a:extLst>
                    <a:ext uri="{9D8B030D-6E8A-4147-A177-3AD203B41FA5}">
                      <a16:colId xmlns:a16="http://schemas.microsoft.com/office/drawing/2014/main" val="4191240861"/>
                    </a:ext>
                  </a:extLst>
                </a:gridCol>
                <a:gridCol w="1259657">
                  <a:extLst>
                    <a:ext uri="{9D8B030D-6E8A-4147-A177-3AD203B41FA5}">
                      <a16:colId xmlns:a16="http://schemas.microsoft.com/office/drawing/2014/main" val="648562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Radius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Texture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Perimeter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Diagnosis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Smoothness 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47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Benign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0.1184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665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Malignant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0.08474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74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19.69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Benign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0.1096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43954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63612E9-42A6-4282-A998-4F0649F95762}"/>
              </a:ext>
            </a:extLst>
          </p:cNvPr>
          <p:cNvGraphicFramePr>
            <a:graphicFrameLocks noGrp="1"/>
          </p:cNvGraphicFramePr>
          <p:nvPr/>
        </p:nvGraphicFramePr>
        <p:xfrm>
          <a:off x="8348811" y="2105403"/>
          <a:ext cx="2519314" cy="1752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59657">
                  <a:extLst>
                    <a:ext uri="{9D8B030D-6E8A-4147-A177-3AD203B41FA5}">
                      <a16:colId xmlns:a16="http://schemas.microsoft.com/office/drawing/2014/main" val="3322390735"/>
                    </a:ext>
                  </a:extLst>
                </a:gridCol>
                <a:gridCol w="1259657">
                  <a:extLst>
                    <a:ext uri="{9D8B030D-6E8A-4147-A177-3AD203B41FA5}">
                      <a16:colId xmlns:a16="http://schemas.microsoft.com/office/drawing/2014/main" val="3897733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Area mean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Compactness 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68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038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0.0869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92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0.1974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4721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316D9A4-828F-47A0-8465-623C28E8E221}"/>
              </a:ext>
            </a:extLst>
          </p:cNvPr>
          <p:cNvSpPr txBox="1"/>
          <p:nvPr/>
        </p:nvSpPr>
        <p:spPr>
          <a:xfrm>
            <a:off x="7747165" y="2803048"/>
            <a:ext cx="46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C000"/>
                </a:solidFill>
              </a:rPr>
              <a:t>…</a:t>
            </a:r>
            <a:endParaRPr lang="en-GB" dirty="0">
              <a:solidFill>
                <a:srgbClr val="FFC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734AA4-8C94-44F0-AFA4-BDF22B3281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89689" y="2105404"/>
          <a:ext cx="1259657" cy="1752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9657">
                  <a:extLst>
                    <a:ext uri="{9D8B030D-6E8A-4147-A177-3AD203B41FA5}">
                      <a16:colId xmlns:a16="http://schemas.microsoft.com/office/drawing/2014/main" val="234232839"/>
                    </a:ext>
                  </a:extLst>
                </a:gridCol>
              </a:tblGrid>
              <a:tr h="636909">
                <a:tc>
                  <a:txBody>
                    <a:bodyPr/>
                    <a:lstStyle/>
                    <a:p>
                      <a:r>
                        <a:rPr lang="en-GB" dirty="0"/>
                        <a:t>Diagnosis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767449"/>
                  </a:ext>
                </a:extLst>
              </a:tr>
              <a:tr h="371897">
                <a:tc>
                  <a:txBody>
                    <a:bodyPr/>
                    <a:lstStyle/>
                    <a:p>
                      <a:r>
                        <a:rPr lang="en-GB" dirty="0"/>
                        <a:t>Benign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25058"/>
                  </a:ext>
                </a:extLst>
              </a:tr>
              <a:tr h="371897">
                <a:tc>
                  <a:txBody>
                    <a:bodyPr/>
                    <a:lstStyle/>
                    <a:p>
                      <a:r>
                        <a:rPr lang="en-GB" dirty="0"/>
                        <a:t>Malignant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072091"/>
                  </a:ext>
                </a:extLst>
              </a:tr>
              <a:tr h="371897">
                <a:tc>
                  <a:txBody>
                    <a:bodyPr/>
                    <a:lstStyle/>
                    <a:p>
                      <a:r>
                        <a:rPr lang="en-GB" dirty="0"/>
                        <a:t>Benign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69226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8B88A16-2990-4AE6-BBA0-CEEBE80A9E9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11895" y="4576800"/>
          <a:ext cx="6298285" cy="1752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59657">
                  <a:extLst>
                    <a:ext uri="{9D8B030D-6E8A-4147-A177-3AD203B41FA5}">
                      <a16:colId xmlns:a16="http://schemas.microsoft.com/office/drawing/2014/main" val="580490512"/>
                    </a:ext>
                  </a:extLst>
                </a:gridCol>
                <a:gridCol w="1259657">
                  <a:extLst>
                    <a:ext uri="{9D8B030D-6E8A-4147-A177-3AD203B41FA5}">
                      <a16:colId xmlns:a16="http://schemas.microsoft.com/office/drawing/2014/main" val="43439365"/>
                    </a:ext>
                  </a:extLst>
                </a:gridCol>
                <a:gridCol w="1259657">
                  <a:extLst>
                    <a:ext uri="{9D8B030D-6E8A-4147-A177-3AD203B41FA5}">
                      <a16:colId xmlns:a16="http://schemas.microsoft.com/office/drawing/2014/main" val="4000800330"/>
                    </a:ext>
                  </a:extLst>
                </a:gridCol>
                <a:gridCol w="1259657">
                  <a:extLst>
                    <a:ext uri="{9D8B030D-6E8A-4147-A177-3AD203B41FA5}">
                      <a16:colId xmlns:a16="http://schemas.microsoft.com/office/drawing/2014/main" val="4191240861"/>
                    </a:ext>
                  </a:extLst>
                </a:gridCol>
                <a:gridCol w="1259657">
                  <a:extLst>
                    <a:ext uri="{9D8B030D-6E8A-4147-A177-3AD203B41FA5}">
                      <a16:colId xmlns:a16="http://schemas.microsoft.com/office/drawing/2014/main" val="648562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Radius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Texture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Perimeter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Diagnosis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Smoothness 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47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14.82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Benign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0.2142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665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18.75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Malignant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0.0751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74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18. 98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Benign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43954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3CF9F62-4BD4-4362-BEE0-4BBADD63172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50379" y="4576800"/>
          <a:ext cx="2519314" cy="1752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59657">
                  <a:extLst>
                    <a:ext uri="{9D8B030D-6E8A-4147-A177-3AD203B41FA5}">
                      <a16:colId xmlns:a16="http://schemas.microsoft.com/office/drawing/2014/main" val="3322390735"/>
                    </a:ext>
                  </a:extLst>
                </a:gridCol>
                <a:gridCol w="1259657">
                  <a:extLst>
                    <a:ext uri="{9D8B030D-6E8A-4147-A177-3AD203B41FA5}">
                      <a16:colId xmlns:a16="http://schemas.microsoft.com/office/drawing/2014/main" val="3897733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Area mean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Compactness 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68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0.2911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038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0.0913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92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0.1847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47210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997EC5F-2271-4CB5-B0DE-9DB552E0EBF7}"/>
              </a:ext>
            </a:extLst>
          </p:cNvPr>
          <p:cNvSpPr txBox="1"/>
          <p:nvPr/>
        </p:nvSpPr>
        <p:spPr>
          <a:xfrm>
            <a:off x="7748733" y="5274445"/>
            <a:ext cx="46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B050"/>
                </a:solidFill>
              </a:rPr>
              <a:t>…</a:t>
            </a:r>
            <a:endParaRPr lang="en-GB" dirty="0">
              <a:solidFill>
                <a:srgbClr val="00B050"/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56D4914-9712-4941-B467-96268A5CD1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91257" y="4576801"/>
          <a:ext cx="1259657" cy="1752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9657">
                  <a:extLst>
                    <a:ext uri="{9D8B030D-6E8A-4147-A177-3AD203B41FA5}">
                      <a16:colId xmlns:a16="http://schemas.microsoft.com/office/drawing/2014/main" val="234232839"/>
                    </a:ext>
                  </a:extLst>
                </a:gridCol>
              </a:tblGrid>
              <a:tr h="636909">
                <a:tc>
                  <a:txBody>
                    <a:bodyPr/>
                    <a:lstStyle/>
                    <a:p>
                      <a:r>
                        <a:rPr lang="en-GB" dirty="0"/>
                        <a:t>Diagnosis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767449"/>
                  </a:ext>
                </a:extLst>
              </a:tr>
              <a:tr h="371897">
                <a:tc>
                  <a:txBody>
                    <a:bodyPr/>
                    <a:lstStyle/>
                    <a:p>
                      <a:r>
                        <a:rPr lang="en-GB" dirty="0"/>
                        <a:t>Malignant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25058"/>
                  </a:ext>
                </a:extLst>
              </a:tr>
              <a:tr h="371897">
                <a:tc>
                  <a:txBody>
                    <a:bodyPr/>
                    <a:lstStyle/>
                    <a:p>
                      <a:r>
                        <a:rPr lang="en-GB" dirty="0"/>
                        <a:t>Benign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072091"/>
                  </a:ext>
                </a:extLst>
              </a:tr>
              <a:tr h="371897">
                <a:tc>
                  <a:txBody>
                    <a:bodyPr/>
                    <a:lstStyle/>
                    <a:p>
                      <a:r>
                        <a:rPr lang="en-GB" dirty="0"/>
                        <a:t>Benign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69226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CBABF50-97C3-4B36-B4C9-FCEC1A6B5BC0}"/>
              </a:ext>
            </a:extLst>
          </p:cNvPr>
          <p:cNvSpPr txBox="1"/>
          <p:nvPr/>
        </p:nvSpPr>
        <p:spPr>
          <a:xfrm rot="5400000">
            <a:off x="7862585" y="3708869"/>
            <a:ext cx="46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C000"/>
                </a:solidFill>
              </a:rPr>
              <a:t>…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A76048-BC3A-4641-BBA9-AAE8B1D8F935}"/>
              </a:ext>
            </a:extLst>
          </p:cNvPr>
          <p:cNvSpPr txBox="1"/>
          <p:nvPr/>
        </p:nvSpPr>
        <p:spPr>
          <a:xfrm rot="5400000">
            <a:off x="7862585" y="6182600"/>
            <a:ext cx="46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B050"/>
                </a:solidFill>
              </a:rPr>
              <a:t>…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645B1C-0EFD-4005-98EE-A511FD0CE8DC}"/>
              </a:ext>
            </a:extLst>
          </p:cNvPr>
          <p:cNvSpPr/>
          <p:nvPr/>
        </p:nvSpPr>
        <p:spPr>
          <a:xfrm rot="16200000">
            <a:off x="6048234" y="-1521716"/>
            <a:ext cx="77364" cy="115063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2B0EF5-A903-4D7A-AEA0-7036D22681B6}"/>
              </a:ext>
            </a:extLst>
          </p:cNvPr>
          <p:cNvSpPr txBox="1"/>
          <p:nvPr/>
        </p:nvSpPr>
        <p:spPr>
          <a:xfrm>
            <a:off x="142190" y="2010373"/>
            <a:ext cx="1029583" cy="64633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“Training data”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8D1C76-CBD2-4B95-B95E-B80D99226323}"/>
              </a:ext>
            </a:extLst>
          </p:cNvPr>
          <p:cNvSpPr txBox="1"/>
          <p:nvPr/>
        </p:nvSpPr>
        <p:spPr>
          <a:xfrm>
            <a:off x="142190" y="4435622"/>
            <a:ext cx="1031151" cy="64633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“Testing data”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CC5E7D-A45A-4781-AE37-436DADE4D392}"/>
              </a:ext>
            </a:extLst>
          </p:cNvPr>
          <p:cNvSpPr/>
          <p:nvPr/>
        </p:nvSpPr>
        <p:spPr>
          <a:xfrm>
            <a:off x="11186160" y="2105403"/>
            <a:ext cx="579120" cy="1752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D3980B-5B0D-4D31-8D42-E5E7A15B3176}"/>
              </a:ext>
            </a:extLst>
          </p:cNvPr>
          <p:cNvSpPr/>
          <p:nvPr/>
        </p:nvSpPr>
        <p:spPr>
          <a:xfrm>
            <a:off x="11186160" y="4576800"/>
            <a:ext cx="579120" cy="1752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485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313C-BE50-4A0B-8C71-7CBC67BA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[Lecture 3:] Example dataset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645B1C-0EFD-4005-98EE-A511FD0CE8DC}"/>
              </a:ext>
            </a:extLst>
          </p:cNvPr>
          <p:cNvSpPr/>
          <p:nvPr/>
        </p:nvSpPr>
        <p:spPr>
          <a:xfrm rot="16200000">
            <a:off x="6048234" y="-1521716"/>
            <a:ext cx="77364" cy="115063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2B0EF5-A903-4D7A-AEA0-7036D22681B6}"/>
              </a:ext>
            </a:extLst>
          </p:cNvPr>
          <p:cNvSpPr txBox="1"/>
          <p:nvPr/>
        </p:nvSpPr>
        <p:spPr>
          <a:xfrm>
            <a:off x="142190" y="2010373"/>
            <a:ext cx="1029583" cy="64633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“Training data”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8D1C76-CBD2-4B95-B95E-B80D99226323}"/>
              </a:ext>
            </a:extLst>
          </p:cNvPr>
          <p:cNvSpPr txBox="1"/>
          <p:nvPr/>
        </p:nvSpPr>
        <p:spPr>
          <a:xfrm>
            <a:off x="142190" y="4435622"/>
            <a:ext cx="1031151" cy="64633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“Testing data”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CC5E7D-A45A-4781-AE37-436DADE4D392}"/>
              </a:ext>
            </a:extLst>
          </p:cNvPr>
          <p:cNvSpPr/>
          <p:nvPr/>
        </p:nvSpPr>
        <p:spPr>
          <a:xfrm>
            <a:off x="11186160" y="2105403"/>
            <a:ext cx="579120" cy="1752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D3980B-5B0D-4D31-8D42-E5E7A15B3176}"/>
              </a:ext>
            </a:extLst>
          </p:cNvPr>
          <p:cNvSpPr/>
          <p:nvPr/>
        </p:nvSpPr>
        <p:spPr>
          <a:xfrm>
            <a:off x="11186160" y="4576800"/>
            <a:ext cx="579120" cy="1752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278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313C-BE50-4A0B-8C71-7CBC67BA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[Lecture 3:] Example dataset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645B1C-0EFD-4005-98EE-A511FD0CE8DC}"/>
              </a:ext>
            </a:extLst>
          </p:cNvPr>
          <p:cNvSpPr/>
          <p:nvPr/>
        </p:nvSpPr>
        <p:spPr>
          <a:xfrm rot="16200000">
            <a:off x="6048234" y="-1521716"/>
            <a:ext cx="77364" cy="115063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2B0EF5-A903-4D7A-AEA0-7036D22681B6}"/>
              </a:ext>
            </a:extLst>
          </p:cNvPr>
          <p:cNvSpPr txBox="1"/>
          <p:nvPr/>
        </p:nvSpPr>
        <p:spPr>
          <a:xfrm>
            <a:off x="142190" y="2010373"/>
            <a:ext cx="1029583" cy="64633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“Training data”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8D1C76-CBD2-4B95-B95E-B80D99226323}"/>
              </a:ext>
            </a:extLst>
          </p:cNvPr>
          <p:cNvSpPr txBox="1"/>
          <p:nvPr/>
        </p:nvSpPr>
        <p:spPr>
          <a:xfrm>
            <a:off x="142190" y="4435622"/>
            <a:ext cx="1031151" cy="64633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“Testing data”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CC5E7D-A45A-4781-AE37-436DADE4D392}"/>
              </a:ext>
            </a:extLst>
          </p:cNvPr>
          <p:cNvSpPr/>
          <p:nvPr/>
        </p:nvSpPr>
        <p:spPr>
          <a:xfrm>
            <a:off x="5811520" y="2105403"/>
            <a:ext cx="579120" cy="1752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D3980B-5B0D-4D31-8D42-E5E7A15B3176}"/>
              </a:ext>
            </a:extLst>
          </p:cNvPr>
          <p:cNvSpPr/>
          <p:nvPr/>
        </p:nvSpPr>
        <p:spPr>
          <a:xfrm>
            <a:off x="5811520" y="4576800"/>
            <a:ext cx="579120" cy="1752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531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313C-BE50-4A0B-8C71-7CBC67BA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[Lecture 3:] Example dataset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645B1C-0EFD-4005-98EE-A511FD0CE8DC}"/>
              </a:ext>
            </a:extLst>
          </p:cNvPr>
          <p:cNvSpPr/>
          <p:nvPr/>
        </p:nvSpPr>
        <p:spPr>
          <a:xfrm rot="16200000">
            <a:off x="6048234" y="-1521716"/>
            <a:ext cx="77364" cy="115063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2B0EF5-A903-4D7A-AEA0-7036D22681B6}"/>
              </a:ext>
            </a:extLst>
          </p:cNvPr>
          <p:cNvSpPr txBox="1"/>
          <p:nvPr/>
        </p:nvSpPr>
        <p:spPr>
          <a:xfrm>
            <a:off x="142190" y="2010373"/>
            <a:ext cx="1029583" cy="64633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“Training data”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8D1C76-CBD2-4B95-B95E-B80D99226323}"/>
              </a:ext>
            </a:extLst>
          </p:cNvPr>
          <p:cNvSpPr txBox="1"/>
          <p:nvPr/>
        </p:nvSpPr>
        <p:spPr>
          <a:xfrm>
            <a:off x="142190" y="4435622"/>
            <a:ext cx="1031151" cy="64633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“Testing data”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CC5E7D-A45A-4781-AE37-436DADE4D392}"/>
              </a:ext>
            </a:extLst>
          </p:cNvPr>
          <p:cNvSpPr/>
          <p:nvPr/>
        </p:nvSpPr>
        <p:spPr>
          <a:xfrm>
            <a:off x="5811520" y="2105403"/>
            <a:ext cx="579120" cy="1752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D3980B-5B0D-4D31-8D42-E5E7A15B3176}"/>
              </a:ext>
            </a:extLst>
          </p:cNvPr>
          <p:cNvSpPr/>
          <p:nvPr/>
        </p:nvSpPr>
        <p:spPr>
          <a:xfrm>
            <a:off x="5811520" y="4576800"/>
            <a:ext cx="579120" cy="1752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Arrow: Curved Left 3">
            <a:extLst>
              <a:ext uri="{FF2B5EF4-FFF2-40B4-BE49-F238E27FC236}">
                <a16:creationId xmlns:a16="http://schemas.microsoft.com/office/drawing/2014/main" id="{57396DBC-0D76-43A9-BAC6-F5181240829D}"/>
              </a:ext>
            </a:extLst>
          </p:cNvPr>
          <p:cNvSpPr/>
          <p:nvPr/>
        </p:nvSpPr>
        <p:spPr>
          <a:xfrm flipV="1">
            <a:off x="8587819" y="4999798"/>
            <a:ext cx="838986" cy="149307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C03547-5876-4F72-BC82-C1F1044B071B}"/>
              </a:ext>
            </a:extLst>
          </p:cNvPr>
          <p:cNvSpPr txBox="1"/>
          <p:nvPr/>
        </p:nvSpPr>
        <p:spPr>
          <a:xfrm>
            <a:off x="9541319" y="5344498"/>
            <a:ext cx="1812481" cy="92333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Let’s flip this on its side for better use of space…</a:t>
            </a:r>
          </a:p>
        </p:txBody>
      </p:sp>
    </p:spTree>
    <p:extLst>
      <p:ext uri="{BB962C8B-B14F-4D97-AF65-F5344CB8AC3E}">
        <p14:creationId xmlns:p14="http://schemas.microsoft.com/office/powerpoint/2010/main" val="980662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313C-BE50-4A0B-8C71-7CBC67BA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[Lecture 3:] Example dataset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645B1C-0EFD-4005-98EE-A511FD0CE8DC}"/>
              </a:ext>
            </a:extLst>
          </p:cNvPr>
          <p:cNvSpPr/>
          <p:nvPr/>
        </p:nvSpPr>
        <p:spPr>
          <a:xfrm>
            <a:off x="6057318" y="1620738"/>
            <a:ext cx="77364" cy="1425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2B0EF5-A903-4D7A-AEA0-7036D22681B6}"/>
              </a:ext>
            </a:extLst>
          </p:cNvPr>
          <p:cNvSpPr txBox="1"/>
          <p:nvPr/>
        </p:nvSpPr>
        <p:spPr>
          <a:xfrm>
            <a:off x="2682190" y="2811841"/>
            <a:ext cx="1029583" cy="64633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“Training data”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8D1C76-CBD2-4B95-B95E-B80D99226323}"/>
              </a:ext>
            </a:extLst>
          </p:cNvPr>
          <p:cNvSpPr txBox="1"/>
          <p:nvPr/>
        </p:nvSpPr>
        <p:spPr>
          <a:xfrm>
            <a:off x="8480227" y="2811840"/>
            <a:ext cx="1031151" cy="64633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“Testing data”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CC5E7D-A45A-4781-AE37-436DADE4D392}"/>
              </a:ext>
            </a:extLst>
          </p:cNvPr>
          <p:cNvSpPr/>
          <p:nvPr/>
        </p:nvSpPr>
        <p:spPr>
          <a:xfrm rot="16200000">
            <a:off x="2950211" y="-330238"/>
            <a:ext cx="579120" cy="52603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D3980B-5B0D-4D31-8D42-E5E7A15B3176}"/>
              </a:ext>
            </a:extLst>
          </p:cNvPr>
          <p:cNvSpPr/>
          <p:nvPr/>
        </p:nvSpPr>
        <p:spPr>
          <a:xfrm rot="16200000">
            <a:off x="8662670" y="-330237"/>
            <a:ext cx="579120" cy="52603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943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313C-BE50-4A0B-8C71-7CBC67BA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[Lecture 3:] Example dataset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645B1C-0EFD-4005-98EE-A511FD0CE8DC}"/>
              </a:ext>
            </a:extLst>
          </p:cNvPr>
          <p:cNvSpPr/>
          <p:nvPr/>
        </p:nvSpPr>
        <p:spPr>
          <a:xfrm>
            <a:off x="6057318" y="1620738"/>
            <a:ext cx="77364" cy="1425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2B0EF5-A903-4D7A-AEA0-7036D22681B6}"/>
              </a:ext>
            </a:extLst>
          </p:cNvPr>
          <p:cNvSpPr txBox="1"/>
          <p:nvPr/>
        </p:nvSpPr>
        <p:spPr>
          <a:xfrm>
            <a:off x="2682190" y="2811841"/>
            <a:ext cx="1029583" cy="64633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“Training data”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8D1C76-CBD2-4B95-B95E-B80D99226323}"/>
              </a:ext>
            </a:extLst>
          </p:cNvPr>
          <p:cNvSpPr txBox="1"/>
          <p:nvPr/>
        </p:nvSpPr>
        <p:spPr>
          <a:xfrm>
            <a:off x="8480227" y="2811840"/>
            <a:ext cx="1031151" cy="64633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“Testing data”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CC5E7D-A45A-4781-AE37-436DADE4D392}"/>
              </a:ext>
            </a:extLst>
          </p:cNvPr>
          <p:cNvSpPr/>
          <p:nvPr/>
        </p:nvSpPr>
        <p:spPr>
          <a:xfrm rot="16200000">
            <a:off x="2950211" y="-330238"/>
            <a:ext cx="579120" cy="52603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D3980B-5B0D-4D31-8D42-E5E7A15B3176}"/>
              </a:ext>
            </a:extLst>
          </p:cNvPr>
          <p:cNvSpPr/>
          <p:nvPr/>
        </p:nvSpPr>
        <p:spPr>
          <a:xfrm rot="16200000">
            <a:off x="8662670" y="-330237"/>
            <a:ext cx="579120" cy="52603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E15E26-89DF-42E7-8ACB-0CB7A2F8C68C}"/>
              </a:ext>
            </a:extLst>
          </p:cNvPr>
          <p:cNvSpPr txBox="1"/>
          <p:nvPr/>
        </p:nvSpPr>
        <p:spPr>
          <a:xfrm>
            <a:off x="4617662" y="4268508"/>
            <a:ext cx="3034040" cy="92333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And adjust the relative proportions to reflect a more realistic division…</a:t>
            </a:r>
          </a:p>
        </p:txBody>
      </p:sp>
    </p:spTree>
    <p:extLst>
      <p:ext uri="{BB962C8B-B14F-4D97-AF65-F5344CB8AC3E}">
        <p14:creationId xmlns:p14="http://schemas.microsoft.com/office/powerpoint/2010/main" val="19727054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313C-BE50-4A0B-8C71-7CBC67BA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[Lecture 3:] Example dataset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645B1C-0EFD-4005-98EE-A511FD0CE8DC}"/>
              </a:ext>
            </a:extLst>
          </p:cNvPr>
          <p:cNvSpPr/>
          <p:nvPr/>
        </p:nvSpPr>
        <p:spPr>
          <a:xfrm>
            <a:off x="9562518" y="1620738"/>
            <a:ext cx="77364" cy="1425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2B0EF5-A903-4D7A-AEA0-7036D22681B6}"/>
              </a:ext>
            </a:extLst>
          </p:cNvPr>
          <p:cNvSpPr txBox="1"/>
          <p:nvPr/>
        </p:nvSpPr>
        <p:spPr>
          <a:xfrm>
            <a:off x="2682190" y="2811841"/>
            <a:ext cx="1029583" cy="64633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“Training data”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8D1C76-CBD2-4B95-B95E-B80D99226323}"/>
              </a:ext>
            </a:extLst>
          </p:cNvPr>
          <p:cNvSpPr txBox="1"/>
          <p:nvPr/>
        </p:nvSpPr>
        <p:spPr>
          <a:xfrm>
            <a:off x="10197267" y="2811840"/>
            <a:ext cx="1031151" cy="64633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“Testing data”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CC5E7D-A45A-4781-AE37-436DADE4D392}"/>
              </a:ext>
            </a:extLst>
          </p:cNvPr>
          <p:cNvSpPr/>
          <p:nvPr/>
        </p:nvSpPr>
        <p:spPr>
          <a:xfrm rot="16200000">
            <a:off x="4704081" y="-2084107"/>
            <a:ext cx="579120" cy="87680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D3980B-5B0D-4D31-8D42-E5E7A15B3176}"/>
              </a:ext>
            </a:extLst>
          </p:cNvPr>
          <p:cNvSpPr/>
          <p:nvPr/>
        </p:nvSpPr>
        <p:spPr>
          <a:xfrm rot="16200000">
            <a:off x="10419080" y="1426173"/>
            <a:ext cx="579120" cy="1747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697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313C-BE50-4A0B-8C71-7CBC67BA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[Lecture 3:] Example dataset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645B1C-0EFD-4005-98EE-A511FD0CE8DC}"/>
              </a:ext>
            </a:extLst>
          </p:cNvPr>
          <p:cNvSpPr/>
          <p:nvPr/>
        </p:nvSpPr>
        <p:spPr>
          <a:xfrm>
            <a:off x="9562518" y="1620738"/>
            <a:ext cx="77364" cy="1425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2B0EF5-A903-4D7A-AEA0-7036D22681B6}"/>
              </a:ext>
            </a:extLst>
          </p:cNvPr>
          <p:cNvSpPr txBox="1"/>
          <p:nvPr/>
        </p:nvSpPr>
        <p:spPr>
          <a:xfrm>
            <a:off x="2682190" y="2811841"/>
            <a:ext cx="1029583" cy="64633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“Training data”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8D1C76-CBD2-4B95-B95E-B80D99226323}"/>
              </a:ext>
            </a:extLst>
          </p:cNvPr>
          <p:cNvSpPr txBox="1"/>
          <p:nvPr/>
        </p:nvSpPr>
        <p:spPr>
          <a:xfrm>
            <a:off x="10197267" y="2811840"/>
            <a:ext cx="1031151" cy="64633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“Testing data”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CC5E7D-A45A-4781-AE37-436DADE4D392}"/>
              </a:ext>
            </a:extLst>
          </p:cNvPr>
          <p:cNvSpPr/>
          <p:nvPr/>
        </p:nvSpPr>
        <p:spPr>
          <a:xfrm rot="16200000">
            <a:off x="4704081" y="-2084107"/>
            <a:ext cx="579120" cy="87680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D3980B-5B0D-4D31-8D42-E5E7A15B3176}"/>
              </a:ext>
            </a:extLst>
          </p:cNvPr>
          <p:cNvSpPr/>
          <p:nvPr/>
        </p:nvSpPr>
        <p:spPr>
          <a:xfrm rot="16200000">
            <a:off x="10419080" y="1426173"/>
            <a:ext cx="579120" cy="1747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678D17-B2C1-4126-887D-CC568343D50B}"/>
              </a:ext>
            </a:extLst>
          </p:cNvPr>
          <p:cNvSpPr txBox="1"/>
          <p:nvPr/>
        </p:nvSpPr>
        <p:spPr>
          <a:xfrm>
            <a:off x="8351520" y="4054573"/>
            <a:ext cx="2499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typical holdout split might be: 80% training data, 20% testing data…</a:t>
            </a:r>
          </a:p>
        </p:txBody>
      </p:sp>
    </p:spTree>
    <p:extLst>
      <p:ext uri="{BB962C8B-B14F-4D97-AF65-F5344CB8AC3E}">
        <p14:creationId xmlns:p14="http://schemas.microsoft.com/office/powerpoint/2010/main" val="3595798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A7BC-163E-4894-9F74-637068C43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Second term topics: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A60BF-F023-4874-9646-6FED12FC8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Data exploration and preparation (1 week)</a:t>
            </a:r>
          </a:p>
          <a:p>
            <a:pPr lvl="1"/>
            <a:r>
              <a:rPr lang="en-GB" dirty="0"/>
              <a:t>We need to add some of the basic bits we skipped last term</a:t>
            </a:r>
          </a:p>
          <a:p>
            <a:r>
              <a:rPr lang="en-GB" b="1" dirty="0"/>
              <a:t>Evaluation (2 weeks)</a:t>
            </a:r>
          </a:p>
          <a:p>
            <a:pPr lvl="1"/>
            <a:r>
              <a:rPr lang="en-GB" b="1" dirty="0"/>
              <a:t>Really important: we all need to know the important methods for establishing exactly how well our ML methods are performing</a:t>
            </a:r>
          </a:p>
          <a:p>
            <a:r>
              <a:rPr lang="en-GB" dirty="0"/>
              <a:t>Feature extraction (2 weeks)</a:t>
            </a:r>
          </a:p>
          <a:p>
            <a:pPr lvl="1"/>
            <a:r>
              <a:rPr lang="en-GB" dirty="0"/>
              <a:t>Really interesting topic: if our data doesn’t have a really obvious consistent structure (e.g., text documents, images) then how should we extract features</a:t>
            </a:r>
          </a:p>
          <a:p>
            <a:r>
              <a:rPr lang="en-GB" dirty="0"/>
              <a:t>Support Vector Machines (2 weeks)</a:t>
            </a:r>
          </a:p>
          <a:p>
            <a:pPr lvl="1"/>
            <a:r>
              <a:rPr lang="en-GB" dirty="0"/>
              <a:t>A final “black box” technique we think you should have some exposure to (e.g., visualising, tuning hyperparameters)</a:t>
            </a:r>
          </a:p>
          <a:p>
            <a:r>
              <a:rPr lang="en-GB" dirty="0"/>
              <a:t>Then over to Deep Learning with Nick (3 weeks, not assessed)</a:t>
            </a:r>
          </a:p>
        </p:txBody>
      </p:sp>
    </p:spTree>
    <p:extLst>
      <p:ext uri="{BB962C8B-B14F-4D97-AF65-F5344CB8AC3E}">
        <p14:creationId xmlns:p14="http://schemas.microsoft.com/office/powerpoint/2010/main" val="19302427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AFA0-8BF5-44C9-A3CB-E677C7FE8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Holdout: the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D5263-D48C-4C90-ACE2-CCB638622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Remember why we’re using holdout…</a:t>
            </a:r>
          </a:p>
          <a:p>
            <a:r>
              <a:rPr lang="en-GB" dirty="0"/>
              <a:t>We’re concerned about overfitting the training data</a:t>
            </a:r>
          </a:p>
          <a:p>
            <a:r>
              <a:rPr lang="en-GB" dirty="0"/>
              <a:t>So let’s set aside some fraction of the data we have </a:t>
            </a:r>
            <a:r>
              <a:rPr lang="en-GB" i="1" dirty="0"/>
              <a:t>just</a:t>
            </a:r>
            <a:r>
              <a:rPr lang="en-GB" dirty="0"/>
              <a:t> for testing</a:t>
            </a:r>
          </a:p>
          <a:p>
            <a:r>
              <a:rPr lang="en-GB" dirty="0"/>
              <a:t>Use the rest for training</a:t>
            </a:r>
          </a:p>
          <a:p>
            <a:r>
              <a:rPr lang="en-GB" dirty="0"/>
              <a:t>Hopefully, if we go too far in trying to capture the fine details of the training data, this will be revealed by poor performance on the testing data</a:t>
            </a:r>
          </a:p>
        </p:txBody>
      </p:sp>
    </p:spTree>
    <p:extLst>
      <p:ext uri="{BB962C8B-B14F-4D97-AF65-F5344CB8AC3E}">
        <p14:creationId xmlns:p14="http://schemas.microsoft.com/office/powerpoint/2010/main" val="634331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486BC-7DC3-4A9C-9127-92E220AF4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Holdout: potential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B21A9-DAB3-42C2-B48B-4092D03E0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“For the holdout method to result in a truly accurate estimate of the future performance, at no time should the performance on the test dataset be allowed to influence the model.” Lantz, Chapter 10</a:t>
            </a:r>
          </a:p>
        </p:txBody>
      </p:sp>
    </p:spTree>
    <p:extLst>
      <p:ext uri="{BB962C8B-B14F-4D97-AF65-F5344CB8AC3E}">
        <p14:creationId xmlns:p14="http://schemas.microsoft.com/office/powerpoint/2010/main" val="4148943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AFA0-8BF5-44C9-A3CB-E677C7FE8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Holdout: potential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D5263-D48C-4C90-ACE2-CCB638622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Potential problems can come when we want to start looking at model improvement using holdout</a:t>
            </a:r>
          </a:p>
          <a:p>
            <a:r>
              <a:rPr lang="en-GB" dirty="0"/>
              <a:t>If you go round and round between training (on one set of data) and testing (on the other set of data)…</a:t>
            </a:r>
          </a:p>
          <a:p>
            <a:r>
              <a:rPr lang="en-GB" dirty="0"/>
              <a:t>…Trying very hard to maximise performance on the latter (e.g., overall accuracy, TPR/FPR, AUC, etc.)…</a:t>
            </a:r>
          </a:p>
          <a:p>
            <a:r>
              <a:rPr lang="en-GB" dirty="0"/>
              <a:t>…You allow the performance on the test dataset to influence the model </a:t>
            </a:r>
          </a:p>
          <a:p>
            <a:r>
              <a:rPr lang="en-GB" dirty="0"/>
              <a:t>Sometimes referred to as </a:t>
            </a:r>
            <a:r>
              <a:rPr lang="en-GB" i="1" dirty="0"/>
              <a:t>data leakage </a:t>
            </a:r>
            <a:r>
              <a:rPr lang="en-GB" dirty="0"/>
              <a:t>–</a:t>
            </a:r>
            <a:r>
              <a:rPr lang="en-GB" i="1" dirty="0"/>
              <a:t> </a:t>
            </a:r>
            <a:r>
              <a:rPr lang="en-GB" dirty="0"/>
              <a:t>using information from outside the training data to create the model</a:t>
            </a:r>
            <a:endParaRPr lang="en-GB" i="1" dirty="0"/>
          </a:p>
          <a:p>
            <a:r>
              <a:rPr lang="en-GB" dirty="0"/>
              <a:t>Data leakage re-introduces the risk of overfitting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5068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D93D-CDE2-45B7-8AE7-1A2E4D437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Holdout: new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75174-CFEC-47AB-ADB0-C2600B1CF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 the scenario where you want to do repeated testing (e.g., to tune hyperparameters)… </a:t>
            </a:r>
          </a:p>
          <a:p>
            <a:r>
              <a:rPr lang="en-GB" dirty="0"/>
              <a:t>…We need to do a better job of protecting against overfitting</a:t>
            </a:r>
          </a:p>
          <a:p>
            <a:endParaRPr lang="en-GB" dirty="0"/>
          </a:p>
          <a:p>
            <a:r>
              <a:rPr lang="en-GB" dirty="0"/>
              <a:t>Two step solution:</a:t>
            </a:r>
          </a:p>
          <a:p>
            <a:pPr lvl="1"/>
            <a:r>
              <a:rPr lang="en-GB" dirty="0"/>
              <a:t>Step 1: </a:t>
            </a:r>
            <a:r>
              <a:rPr lang="en-GB" i="1" dirty="0"/>
              <a:t>strictly</a:t>
            </a:r>
            <a:r>
              <a:rPr lang="en-GB" dirty="0"/>
              <a:t> set the testing data aside</a:t>
            </a:r>
          </a:p>
          <a:p>
            <a:pPr lvl="1"/>
            <a:r>
              <a:rPr lang="en-GB" dirty="0"/>
              <a:t>Step 2: perform holdout </a:t>
            </a:r>
            <a:r>
              <a:rPr lang="en-GB" i="1" dirty="0"/>
              <a:t>within</a:t>
            </a:r>
            <a:r>
              <a:rPr lang="en-GB" dirty="0"/>
              <a:t> your training data</a:t>
            </a:r>
          </a:p>
        </p:txBody>
      </p:sp>
    </p:spTree>
    <p:extLst>
      <p:ext uri="{BB962C8B-B14F-4D97-AF65-F5344CB8AC3E}">
        <p14:creationId xmlns:p14="http://schemas.microsoft.com/office/powerpoint/2010/main" val="3074813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D93D-CDE2-45B7-8AE7-1A2E4D437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Holdout: new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75174-CFEC-47AB-ADB0-C2600B1CF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Step 1: </a:t>
            </a:r>
            <a:r>
              <a:rPr lang="en-GB" i="1" dirty="0"/>
              <a:t>strictly</a:t>
            </a:r>
            <a:r>
              <a:rPr lang="en-GB" dirty="0"/>
              <a:t> set the testing data aside</a:t>
            </a:r>
          </a:p>
          <a:p>
            <a:r>
              <a:rPr lang="en-GB" dirty="0"/>
              <a:t>You’ll never use it until you’ve finalised all your decisions about which models to use and which hyperparameter settings are the best…</a:t>
            </a:r>
          </a:p>
          <a:p>
            <a:r>
              <a:rPr lang="en-GB" dirty="0"/>
              <a:t>…Right at the very end…</a:t>
            </a:r>
          </a:p>
          <a:p>
            <a:r>
              <a:rPr lang="en-GB" dirty="0"/>
              <a:t>…You’ll use the testing data to calculate an estimate of likely future performance</a:t>
            </a:r>
          </a:p>
          <a:p>
            <a:r>
              <a:rPr lang="en-GB" dirty="0"/>
              <a:t>[And if it’s lower than what you were hoping/expecting, you’ll resist the urge to go back and start tuning again…]</a:t>
            </a:r>
          </a:p>
        </p:txBody>
      </p:sp>
    </p:spTree>
    <p:extLst>
      <p:ext uri="{BB962C8B-B14F-4D97-AF65-F5344CB8AC3E}">
        <p14:creationId xmlns:p14="http://schemas.microsoft.com/office/powerpoint/2010/main" val="17443567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D93D-CDE2-45B7-8AE7-1A2E4D437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Holdout: new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75174-CFEC-47AB-ADB0-C2600B1CF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Step 2: perform holdout </a:t>
            </a:r>
            <a:r>
              <a:rPr lang="en-GB" i="1" dirty="0"/>
              <a:t>within</a:t>
            </a:r>
            <a:r>
              <a:rPr lang="en-GB" dirty="0"/>
              <a:t> your training data</a:t>
            </a:r>
          </a:p>
          <a:p>
            <a:r>
              <a:rPr lang="en-GB" dirty="0"/>
              <a:t>Further divide the training data into two smaller segments</a:t>
            </a:r>
          </a:p>
          <a:p>
            <a:pPr lvl="1"/>
            <a:r>
              <a:rPr lang="en-GB" dirty="0"/>
              <a:t>One for repeated training… becomes the new “training data”</a:t>
            </a:r>
          </a:p>
          <a:p>
            <a:pPr lvl="1"/>
            <a:r>
              <a:rPr lang="en-GB" dirty="0"/>
              <a:t>One for repeated testing… usually called “validation data”</a:t>
            </a:r>
          </a:p>
          <a:p>
            <a:r>
              <a:rPr lang="en-GB" dirty="0"/>
              <a:t>Can perform repeated training/testing between these two parts of the data to make [sensible/informed*] decisions...</a:t>
            </a:r>
          </a:p>
          <a:p>
            <a:pPr lvl="1"/>
            <a:r>
              <a:rPr lang="en-GB" dirty="0"/>
              <a:t>E.g., about the choice of hyperparameter values</a:t>
            </a:r>
          </a:p>
          <a:p>
            <a:pPr lvl="1"/>
            <a:r>
              <a:rPr lang="en-GB" dirty="0"/>
              <a:t>E.g., about k-NN versus DTs versus NB</a:t>
            </a:r>
          </a:p>
        </p:txBody>
      </p:sp>
    </p:spTree>
    <p:extLst>
      <p:ext uri="{BB962C8B-B14F-4D97-AF65-F5344CB8AC3E}">
        <p14:creationId xmlns:p14="http://schemas.microsoft.com/office/powerpoint/2010/main" val="22212180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71F34-C07B-4B59-810F-C7507D8C7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Holdout: new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1D63B-97D6-4070-B877-4E38D85AE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* You </a:t>
            </a:r>
            <a:r>
              <a:rPr lang="en-GB" i="1" dirty="0"/>
              <a:t>could</a:t>
            </a:r>
            <a:r>
              <a:rPr lang="en-GB" dirty="0"/>
              <a:t> just allow data leakage from the validation dataset…</a:t>
            </a:r>
          </a:p>
          <a:p>
            <a:r>
              <a:rPr lang="en-GB" dirty="0"/>
              <a:t>…But…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You don’t want to because you know overfitting is a bad strategy for obtaining good future performance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And it will be revealed by the final results on the testing dataset</a:t>
            </a:r>
          </a:p>
          <a:p>
            <a:endParaRPr lang="en-GB" dirty="0"/>
          </a:p>
          <a:p>
            <a:r>
              <a:rPr lang="en-GB" dirty="0"/>
              <a:t>The overall approach “keeps you honest”</a:t>
            </a:r>
          </a:p>
        </p:txBody>
      </p:sp>
    </p:spTree>
    <p:extLst>
      <p:ext uri="{BB962C8B-B14F-4D97-AF65-F5344CB8AC3E}">
        <p14:creationId xmlns:p14="http://schemas.microsoft.com/office/powerpoint/2010/main" val="1135729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D93D-CDE2-45B7-8AE7-1A2E4D437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Holdout: new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75174-CFEC-47AB-ADB0-C2600B1CF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Once you’ve finalised your decisions (e.g., K-NN with k=15 is the best choice)… </a:t>
            </a:r>
          </a:p>
          <a:p>
            <a:r>
              <a:rPr lang="en-GB" dirty="0"/>
              <a:t>…Re-train a final model on your training data PLUS your validation data… </a:t>
            </a:r>
          </a:p>
          <a:p>
            <a:r>
              <a:rPr lang="en-GB" dirty="0"/>
              <a:t>And run a </a:t>
            </a:r>
            <a:r>
              <a:rPr lang="en-GB" i="1" dirty="0"/>
              <a:t>final</a:t>
            </a:r>
            <a:r>
              <a:rPr lang="en-GB" dirty="0"/>
              <a:t> performance evaluation on the testing data you set aside</a:t>
            </a:r>
          </a:p>
        </p:txBody>
      </p:sp>
    </p:spTree>
    <p:extLst>
      <p:ext uri="{BB962C8B-B14F-4D97-AF65-F5344CB8AC3E}">
        <p14:creationId xmlns:p14="http://schemas.microsoft.com/office/powerpoint/2010/main" val="10497169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313C-BE50-4A0B-8C71-7CBC67BA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Example dataset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645B1C-0EFD-4005-98EE-A511FD0CE8DC}"/>
              </a:ext>
            </a:extLst>
          </p:cNvPr>
          <p:cNvSpPr/>
          <p:nvPr/>
        </p:nvSpPr>
        <p:spPr>
          <a:xfrm>
            <a:off x="9562518" y="1620738"/>
            <a:ext cx="77364" cy="1425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2B0EF5-A903-4D7A-AEA0-7036D22681B6}"/>
              </a:ext>
            </a:extLst>
          </p:cNvPr>
          <p:cNvSpPr txBox="1"/>
          <p:nvPr/>
        </p:nvSpPr>
        <p:spPr>
          <a:xfrm>
            <a:off x="3444190" y="2811839"/>
            <a:ext cx="1029583" cy="64633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“Training data”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8D1C76-CBD2-4B95-B95E-B80D99226323}"/>
              </a:ext>
            </a:extLst>
          </p:cNvPr>
          <p:cNvSpPr txBox="1"/>
          <p:nvPr/>
        </p:nvSpPr>
        <p:spPr>
          <a:xfrm>
            <a:off x="10197267" y="2811840"/>
            <a:ext cx="1031151" cy="64633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“Testing data”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CC5E7D-A45A-4781-AE37-436DADE4D392}"/>
              </a:ext>
            </a:extLst>
          </p:cNvPr>
          <p:cNvSpPr/>
          <p:nvPr/>
        </p:nvSpPr>
        <p:spPr>
          <a:xfrm rot="16200000">
            <a:off x="4704081" y="-2084107"/>
            <a:ext cx="579120" cy="87680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D3980B-5B0D-4D31-8D42-E5E7A15B3176}"/>
              </a:ext>
            </a:extLst>
          </p:cNvPr>
          <p:cNvSpPr/>
          <p:nvPr/>
        </p:nvSpPr>
        <p:spPr>
          <a:xfrm rot="16200000">
            <a:off x="10419080" y="1426173"/>
            <a:ext cx="579120" cy="1747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AB7B4A-93AD-499C-B7D9-B543E426765F}"/>
              </a:ext>
            </a:extLst>
          </p:cNvPr>
          <p:cNvSpPr/>
          <p:nvPr/>
        </p:nvSpPr>
        <p:spPr>
          <a:xfrm rot="16200000">
            <a:off x="8211521" y="1423333"/>
            <a:ext cx="579120" cy="175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78B424-50FD-47E9-AB19-50529D6C7DEF}"/>
              </a:ext>
            </a:extLst>
          </p:cNvPr>
          <p:cNvSpPr txBox="1"/>
          <p:nvPr/>
        </p:nvSpPr>
        <p:spPr>
          <a:xfrm>
            <a:off x="7874001" y="2811840"/>
            <a:ext cx="1267416" cy="64633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“Validation data”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AB36DE-62A4-4F24-97D7-13E7CE0B1515}"/>
              </a:ext>
            </a:extLst>
          </p:cNvPr>
          <p:cNvSpPr/>
          <p:nvPr/>
        </p:nvSpPr>
        <p:spPr>
          <a:xfrm>
            <a:off x="3362960" y="443411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“The validation dataset [is] used for iterating and refining the model or models chosen, leaving the test dataset to be used only once as a final step to report an estimated error rate for future predictions.” [Lantz, Chapter 10]</a:t>
            </a:r>
          </a:p>
        </p:txBody>
      </p:sp>
    </p:spTree>
    <p:extLst>
      <p:ext uri="{BB962C8B-B14F-4D97-AF65-F5344CB8AC3E}">
        <p14:creationId xmlns:p14="http://schemas.microsoft.com/office/powerpoint/2010/main" val="10830833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313C-BE50-4A0B-8C71-7CBC67BA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Example dataset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645B1C-0EFD-4005-98EE-A511FD0CE8DC}"/>
              </a:ext>
            </a:extLst>
          </p:cNvPr>
          <p:cNvSpPr/>
          <p:nvPr/>
        </p:nvSpPr>
        <p:spPr>
          <a:xfrm>
            <a:off x="9562518" y="1620738"/>
            <a:ext cx="77364" cy="1425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2B0EF5-A903-4D7A-AEA0-7036D22681B6}"/>
              </a:ext>
            </a:extLst>
          </p:cNvPr>
          <p:cNvSpPr txBox="1"/>
          <p:nvPr/>
        </p:nvSpPr>
        <p:spPr>
          <a:xfrm>
            <a:off x="3444190" y="2811839"/>
            <a:ext cx="1029583" cy="64633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“Training data”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8D1C76-CBD2-4B95-B95E-B80D99226323}"/>
              </a:ext>
            </a:extLst>
          </p:cNvPr>
          <p:cNvSpPr txBox="1"/>
          <p:nvPr/>
        </p:nvSpPr>
        <p:spPr>
          <a:xfrm>
            <a:off x="10197267" y="2811840"/>
            <a:ext cx="1031151" cy="64633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“Testing data”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CC5E7D-A45A-4781-AE37-436DADE4D392}"/>
              </a:ext>
            </a:extLst>
          </p:cNvPr>
          <p:cNvSpPr/>
          <p:nvPr/>
        </p:nvSpPr>
        <p:spPr>
          <a:xfrm rot="16200000">
            <a:off x="4704081" y="-2084107"/>
            <a:ext cx="579120" cy="87680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D3980B-5B0D-4D31-8D42-E5E7A15B3176}"/>
              </a:ext>
            </a:extLst>
          </p:cNvPr>
          <p:cNvSpPr/>
          <p:nvPr/>
        </p:nvSpPr>
        <p:spPr>
          <a:xfrm rot="16200000">
            <a:off x="10419080" y="1426173"/>
            <a:ext cx="579120" cy="1747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AB7B4A-93AD-499C-B7D9-B543E426765F}"/>
              </a:ext>
            </a:extLst>
          </p:cNvPr>
          <p:cNvSpPr/>
          <p:nvPr/>
        </p:nvSpPr>
        <p:spPr>
          <a:xfrm rot="16200000">
            <a:off x="8211521" y="1423333"/>
            <a:ext cx="579120" cy="175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78B424-50FD-47E9-AB19-50529D6C7DEF}"/>
              </a:ext>
            </a:extLst>
          </p:cNvPr>
          <p:cNvSpPr txBox="1"/>
          <p:nvPr/>
        </p:nvSpPr>
        <p:spPr>
          <a:xfrm>
            <a:off x="7874001" y="2811840"/>
            <a:ext cx="1267416" cy="64633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“Validation data”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A6BD90-FEEF-4DF8-A5DC-508A25B9B3CF}"/>
              </a:ext>
            </a:extLst>
          </p:cNvPr>
          <p:cNvSpPr/>
          <p:nvPr/>
        </p:nvSpPr>
        <p:spPr>
          <a:xfrm>
            <a:off x="3362960" y="443411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We’re going to develop this idea further… Let’s colour code the labels to be clear they describe any portion of the original dataset that has the same colour…</a:t>
            </a:r>
          </a:p>
        </p:txBody>
      </p:sp>
    </p:spTree>
    <p:extLst>
      <p:ext uri="{BB962C8B-B14F-4D97-AF65-F5344CB8AC3E}">
        <p14:creationId xmlns:p14="http://schemas.microsoft.com/office/powerpoint/2010/main" val="2296669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2E48D-55CB-4E1E-95ED-E3C5E8921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(so far…)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1631A-5E7E-479C-8789-4210E7247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Confusion matrices</a:t>
            </a:r>
          </a:p>
          <a:p>
            <a:r>
              <a:rPr lang="en-GB" dirty="0"/>
              <a:t>Overall accuracy score</a:t>
            </a:r>
          </a:p>
          <a:p>
            <a:r>
              <a:rPr lang="en-GB" dirty="0"/>
              <a:t>Last week: TPR/FPR</a:t>
            </a:r>
          </a:p>
          <a:p>
            <a:r>
              <a:rPr lang="en-GB" dirty="0"/>
              <a:t>Last week: ROC curve</a:t>
            </a:r>
          </a:p>
          <a:p>
            <a:r>
              <a:rPr lang="en-GB" dirty="0"/>
              <a:t>With better measures we can make better decisions (e.g., which classifier is best? What should the hyperparameters be? What can we reasonably expect in terms of future performance?)</a:t>
            </a:r>
          </a:p>
        </p:txBody>
      </p:sp>
    </p:spTree>
    <p:extLst>
      <p:ext uri="{BB962C8B-B14F-4D97-AF65-F5344CB8AC3E}">
        <p14:creationId xmlns:p14="http://schemas.microsoft.com/office/powerpoint/2010/main" val="16972831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313C-BE50-4A0B-8C71-7CBC67BA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Example dataset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645B1C-0EFD-4005-98EE-A511FD0CE8DC}"/>
              </a:ext>
            </a:extLst>
          </p:cNvPr>
          <p:cNvSpPr/>
          <p:nvPr/>
        </p:nvSpPr>
        <p:spPr>
          <a:xfrm>
            <a:off x="9562518" y="1620738"/>
            <a:ext cx="77364" cy="1425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2B0EF5-A903-4D7A-AEA0-7036D22681B6}"/>
              </a:ext>
            </a:extLst>
          </p:cNvPr>
          <p:cNvSpPr txBox="1"/>
          <p:nvPr/>
        </p:nvSpPr>
        <p:spPr>
          <a:xfrm>
            <a:off x="3444190" y="2811839"/>
            <a:ext cx="1066850" cy="64633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“Training data”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8D1C76-CBD2-4B95-B95E-B80D99226323}"/>
              </a:ext>
            </a:extLst>
          </p:cNvPr>
          <p:cNvSpPr txBox="1"/>
          <p:nvPr/>
        </p:nvSpPr>
        <p:spPr>
          <a:xfrm>
            <a:off x="10197267" y="2811840"/>
            <a:ext cx="1031151" cy="64633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“Testing data”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CC5E7D-A45A-4781-AE37-436DADE4D392}"/>
              </a:ext>
            </a:extLst>
          </p:cNvPr>
          <p:cNvSpPr/>
          <p:nvPr/>
        </p:nvSpPr>
        <p:spPr>
          <a:xfrm rot="16200000">
            <a:off x="4704081" y="-2084107"/>
            <a:ext cx="579120" cy="87680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D3980B-5B0D-4D31-8D42-E5E7A15B3176}"/>
              </a:ext>
            </a:extLst>
          </p:cNvPr>
          <p:cNvSpPr/>
          <p:nvPr/>
        </p:nvSpPr>
        <p:spPr>
          <a:xfrm rot="16200000">
            <a:off x="10419080" y="1426173"/>
            <a:ext cx="579120" cy="1747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AB7B4A-93AD-499C-B7D9-B543E426765F}"/>
              </a:ext>
            </a:extLst>
          </p:cNvPr>
          <p:cNvSpPr/>
          <p:nvPr/>
        </p:nvSpPr>
        <p:spPr>
          <a:xfrm rot="16200000">
            <a:off x="8211521" y="1423333"/>
            <a:ext cx="579120" cy="175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78B424-50FD-47E9-AB19-50529D6C7DEF}"/>
              </a:ext>
            </a:extLst>
          </p:cNvPr>
          <p:cNvSpPr txBox="1"/>
          <p:nvPr/>
        </p:nvSpPr>
        <p:spPr>
          <a:xfrm>
            <a:off x="7874001" y="2811840"/>
            <a:ext cx="1267416" cy="64633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B0F0"/>
                </a:solidFill>
              </a:rPr>
              <a:t>“Validation data”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AB36DE-62A4-4F24-97D7-13E7CE0B1515}"/>
              </a:ext>
            </a:extLst>
          </p:cNvPr>
          <p:cNvSpPr/>
          <p:nvPr/>
        </p:nvSpPr>
        <p:spPr>
          <a:xfrm>
            <a:off x="3362960" y="443411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We’re going to develop this idea further… Let’s colour code the labels to be clear they describe any portion of the original dataset that has the same colour…</a:t>
            </a:r>
          </a:p>
        </p:txBody>
      </p:sp>
    </p:spTree>
    <p:extLst>
      <p:ext uri="{BB962C8B-B14F-4D97-AF65-F5344CB8AC3E}">
        <p14:creationId xmlns:p14="http://schemas.microsoft.com/office/powerpoint/2010/main" val="39889405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313C-BE50-4A0B-8C71-7CBC67BA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Example dataset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645B1C-0EFD-4005-98EE-A511FD0CE8DC}"/>
              </a:ext>
            </a:extLst>
          </p:cNvPr>
          <p:cNvSpPr/>
          <p:nvPr/>
        </p:nvSpPr>
        <p:spPr>
          <a:xfrm>
            <a:off x="9562518" y="1620738"/>
            <a:ext cx="77364" cy="1425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2B0EF5-A903-4D7A-AEA0-7036D22681B6}"/>
              </a:ext>
            </a:extLst>
          </p:cNvPr>
          <p:cNvSpPr txBox="1"/>
          <p:nvPr/>
        </p:nvSpPr>
        <p:spPr>
          <a:xfrm>
            <a:off x="3444190" y="1318319"/>
            <a:ext cx="1066850" cy="64633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“Training data”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8D1C76-CBD2-4B95-B95E-B80D99226323}"/>
              </a:ext>
            </a:extLst>
          </p:cNvPr>
          <p:cNvSpPr txBox="1"/>
          <p:nvPr/>
        </p:nvSpPr>
        <p:spPr>
          <a:xfrm>
            <a:off x="10197267" y="1318320"/>
            <a:ext cx="1031151" cy="64633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“Testing data”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CC5E7D-A45A-4781-AE37-436DADE4D392}"/>
              </a:ext>
            </a:extLst>
          </p:cNvPr>
          <p:cNvSpPr/>
          <p:nvPr/>
        </p:nvSpPr>
        <p:spPr>
          <a:xfrm rot="16200000">
            <a:off x="4704081" y="-2084107"/>
            <a:ext cx="579120" cy="87680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D3980B-5B0D-4D31-8D42-E5E7A15B3176}"/>
              </a:ext>
            </a:extLst>
          </p:cNvPr>
          <p:cNvSpPr/>
          <p:nvPr/>
        </p:nvSpPr>
        <p:spPr>
          <a:xfrm rot="16200000">
            <a:off x="10419080" y="1426173"/>
            <a:ext cx="579120" cy="1747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AB7B4A-93AD-499C-B7D9-B543E426765F}"/>
              </a:ext>
            </a:extLst>
          </p:cNvPr>
          <p:cNvSpPr/>
          <p:nvPr/>
        </p:nvSpPr>
        <p:spPr>
          <a:xfrm rot="16200000">
            <a:off x="8211521" y="1423333"/>
            <a:ext cx="579120" cy="175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78B424-50FD-47E9-AB19-50529D6C7DEF}"/>
              </a:ext>
            </a:extLst>
          </p:cNvPr>
          <p:cNvSpPr txBox="1"/>
          <p:nvPr/>
        </p:nvSpPr>
        <p:spPr>
          <a:xfrm>
            <a:off x="7874001" y="1318320"/>
            <a:ext cx="1267416" cy="64633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B0F0"/>
                </a:solidFill>
              </a:rPr>
              <a:t>“Validation data”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76C5A6-7799-405F-BC91-C2DCF1C0BA36}"/>
              </a:ext>
            </a:extLst>
          </p:cNvPr>
          <p:cNvSpPr/>
          <p:nvPr/>
        </p:nvSpPr>
        <p:spPr>
          <a:xfrm>
            <a:off x="3362960" y="443411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We’re going to develop this idea further… Let’s colour code the labels to be clear they describe any portion of the original dataset that has the same colour…</a:t>
            </a:r>
          </a:p>
        </p:txBody>
      </p:sp>
    </p:spTree>
    <p:extLst>
      <p:ext uri="{BB962C8B-B14F-4D97-AF65-F5344CB8AC3E}">
        <p14:creationId xmlns:p14="http://schemas.microsoft.com/office/powerpoint/2010/main" val="30856137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492E-AD67-4C4F-AA5A-79DB43496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Holdout: doing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BAECD-1ADA-40B3-BE8E-AF49867A5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 still effectively have a “holdout” approach…</a:t>
            </a:r>
          </a:p>
          <a:p>
            <a:r>
              <a:rPr lang="en-GB" dirty="0"/>
              <a:t>…Just we have ‘insured’ against overfitting with an extra partition</a:t>
            </a:r>
          </a:p>
          <a:p>
            <a:r>
              <a:rPr lang="en-GB" dirty="0"/>
              <a:t>Are there any other steps we can take to improve our new “holdout” approach?</a:t>
            </a:r>
          </a:p>
        </p:txBody>
      </p:sp>
    </p:spTree>
    <p:extLst>
      <p:ext uri="{BB962C8B-B14F-4D97-AF65-F5344CB8AC3E}">
        <p14:creationId xmlns:p14="http://schemas.microsoft.com/office/powerpoint/2010/main" val="35116296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313C-BE50-4A0B-8C71-7CBC67BA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Holdout: doing better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645B1C-0EFD-4005-98EE-A511FD0CE8DC}"/>
              </a:ext>
            </a:extLst>
          </p:cNvPr>
          <p:cNvSpPr/>
          <p:nvPr/>
        </p:nvSpPr>
        <p:spPr>
          <a:xfrm>
            <a:off x="9562518" y="1620738"/>
            <a:ext cx="77364" cy="1425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2B0EF5-A903-4D7A-AEA0-7036D22681B6}"/>
              </a:ext>
            </a:extLst>
          </p:cNvPr>
          <p:cNvSpPr txBox="1"/>
          <p:nvPr/>
        </p:nvSpPr>
        <p:spPr>
          <a:xfrm>
            <a:off x="3444190" y="1318319"/>
            <a:ext cx="1066850" cy="64633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“Training data”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8D1C76-CBD2-4B95-B95E-B80D99226323}"/>
              </a:ext>
            </a:extLst>
          </p:cNvPr>
          <p:cNvSpPr txBox="1"/>
          <p:nvPr/>
        </p:nvSpPr>
        <p:spPr>
          <a:xfrm>
            <a:off x="10197267" y="1318320"/>
            <a:ext cx="1031151" cy="64633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“Testing data”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CC5E7D-A45A-4781-AE37-436DADE4D392}"/>
              </a:ext>
            </a:extLst>
          </p:cNvPr>
          <p:cNvSpPr/>
          <p:nvPr/>
        </p:nvSpPr>
        <p:spPr>
          <a:xfrm rot="16200000">
            <a:off x="4704081" y="-2084107"/>
            <a:ext cx="579120" cy="87680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D3980B-5B0D-4D31-8D42-E5E7A15B3176}"/>
              </a:ext>
            </a:extLst>
          </p:cNvPr>
          <p:cNvSpPr/>
          <p:nvPr/>
        </p:nvSpPr>
        <p:spPr>
          <a:xfrm rot="16200000">
            <a:off x="10419080" y="1426173"/>
            <a:ext cx="579120" cy="1747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AB7B4A-93AD-499C-B7D9-B543E426765F}"/>
              </a:ext>
            </a:extLst>
          </p:cNvPr>
          <p:cNvSpPr/>
          <p:nvPr/>
        </p:nvSpPr>
        <p:spPr>
          <a:xfrm rot="16200000">
            <a:off x="8211521" y="1423333"/>
            <a:ext cx="579120" cy="175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78B424-50FD-47E9-AB19-50529D6C7DEF}"/>
              </a:ext>
            </a:extLst>
          </p:cNvPr>
          <p:cNvSpPr txBox="1"/>
          <p:nvPr/>
        </p:nvSpPr>
        <p:spPr>
          <a:xfrm>
            <a:off x="7874001" y="1318320"/>
            <a:ext cx="1267416" cy="64633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B0F0"/>
                </a:solidFill>
              </a:rPr>
              <a:t>“Validation data”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AB36DE-62A4-4F24-97D7-13E7CE0B1515}"/>
              </a:ext>
            </a:extLst>
          </p:cNvPr>
          <p:cNvSpPr/>
          <p:nvPr/>
        </p:nvSpPr>
        <p:spPr>
          <a:xfrm>
            <a:off x="1940560" y="399064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dirty="0"/>
              <a:t>We’re going to focus in on this bit for a while…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4BB85467-9215-4B57-8E99-1E5B26380665}"/>
              </a:ext>
            </a:extLst>
          </p:cNvPr>
          <p:cNvSpPr/>
          <p:nvPr/>
        </p:nvSpPr>
        <p:spPr>
          <a:xfrm rot="5400000">
            <a:off x="4587240" y="-1068462"/>
            <a:ext cx="812801" cy="8768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1161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313C-BE50-4A0B-8C71-7CBC67BA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Holdout: doing better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645B1C-0EFD-4005-98EE-A511FD0CE8DC}"/>
              </a:ext>
            </a:extLst>
          </p:cNvPr>
          <p:cNvSpPr/>
          <p:nvPr/>
        </p:nvSpPr>
        <p:spPr>
          <a:xfrm>
            <a:off x="9562518" y="1620738"/>
            <a:ext cx="77364" cy="1425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2B0EF5-A903-4D7A-AEA0-7036D22681B6}"/>
              </a:ext>
            </a:extLst>
          </p:cNvPr>
          <p:cNvSpPr txBox="1"/>
          <p:nvPr/>
        </p:nvSpPr>
        <p:spPr>
          <a:xfrm>
            <a:off x="3444190" y="1318319"/>
            <a:ext cx="1066850" cy="64633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“Training data”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8D1C76-CBD2-4B95-B95E-B80D99226323}"/>
              </a:ext>
            </a:extLst>
          </p:cNvPr>
          <p:cNvSpPr txBox="1"/>
          <p:nvPr/>
        </p:nvSpPr>
        <p:spPr>
          <a:xfrm>
            <a:off x="10197267" y="1318320"/>
            <a:ext cx="1031151" cy="64633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“Testing data”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CC5E7D-A45A-4781-AE37-436DADE4D392}"/>
              </a:ext>
            </a:extLst>
          </p:cNvPr>
          <p:cNvSpPr/>
          <p:nvPr/>
        </p:nvSpPr>
        <p:spPr>
          <a:xfrm rot="16200000">
            <a:off x="4704081" y="-2084107"/>
            <a:ext cx="579120" cy="87680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D3980B-5B0D-4D31-8D42-E5E7A15B3176}"/>
              </a:ext>
            </a:extLst>
          </p:cNvPr>
          <p:cNvSpPr/>
          <p:nvPr/>
        </p:nvSpPr>
        <p:spPr>
          <a:xfrm rot="16200000">
            <a:off x="10419080" y="1426173"/>
            <a:ext cx="579120" cy="1747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AB7B4A-93AD-499C-B7D9-B543E426765F}"/>
              </a:ext>
            </a:extLst>
          </p:cNvPr>
          <p:cNvSpPr/>
          <p:nvPr/>
        </p:nvSpPr>
        <p:spPr>
          <a:xfrm rot="16200000">
            <a:off x="8211521" y="1423333"/>
            <a:ext cx="579120" cy="175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78B424-50FD-47E9-AB19-50529D6C7DEF}"/>
              </a:ext>
            </a:extLst>
          </p:cNvPr>
          <p:cNvSpPr txBox="1"/>
          <p:nvPr/>
        </p:nvSpPr>
        <p:spPr>
          <a:xfrm>
            <a:off x="7874001" y="1318320"/>
            <a:ext cx="1267416" cy="64633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B0F0"/>
                </a:solidFill>
              </a:rPr>
              <a:t>“Validation data”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AB36DE-62A4-4F24-97D7-13E7CE0B1515}"/>
              </a:ext>
            </a:extLst>
          </p:cNvPr>
          <p:cNvSpPr/>
          <p:nvPr/>
        </p:nvSpPr>
        <p:spPr>
          <a:xfrm>
            <a:off x="1940560" y="399064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dirty="0"/>
              <a:t>We’re going to focus in on this bit for a while…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4BB85467-9215-4B57-8E99-1E5B26380665}"/>
              </a:ext>
            </a:extLst>
          </p:cNvPr>
          <p:cNvSpPr/>
          <p:nvPr/>
        </p:nvSpPr>
        <p:spPr>
          <a:xfrm rot="5400000">
            <a:off x="4587240" y="-1068462"/>
            <a:ext cx="812801" cy="8768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398880C-E0AD-4F14-A2D4-CF459255ED8A}"/>
              </a:ext>
            </a:extLst>
          </p:cNvPr>
          <p:cNvSpPr/>
          <p:nvPr/>
        </p:nvSpPr>
        <p:spPr>
          <a:xfrm rot="5400000">
            <a:off x="10302239" y="2450488"/>
            <a:ext cx="812801" cy="17475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A1D8E6-4BDE-44F9-A5F4-66EB14014B6A}"/>
              </a:ext>
            </a:extLst>
          </p:cNvPr>
          <p:cNvSpPr/>
          <p:nvPr/>
        </p:nvSpPr>
        <p:spPr>
          <a:xfrm>
            <a:off x="9469119" y="3870389"/>
            <a:ext cx="2479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But we’re still keeping this bit safe and we’ll come back to use it…</a:t>
            </a:r>
          </a:p>
        </p:txBody>
      </p:sp>
    </p:spTree>
    <p:extLst>
      <p:ext uri="{BB962C8B-B14F-4D97-AF65-F5344CB8AC3E}">
        <p14:creationId xmlns:p14="http://schemas.microsoft.com/office/powerpoint/2010/main" val="5362398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492E-AD67-4C4F-AA5A-79DB43496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Holdout: doing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BAECD-1ADA-40B3-BE8E-AF49867A5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One idea quite a few people have raised in labs:</a:t>
            </a:r>
          </a:p>
          <a:p>
            <a:pPr lvl="1"/>
            <a:r>
              <a:rPr lang="en-GB" dirty="0"/>
              <a:t>The split we make is random (it follows a shuffle)</a:t>
            </a:r>
          </a:p>
          <a:p>
            <a:pPr lvl="1"/>
            <a:r>
              <a:rPr lang="en-GB" dirty="0"/>
              <a:t>It </a:t>
            </a:r>
            <a:r>
              <a:rPr lang="en-GB" i="1" dirty="0"/>
              <a:t>could</a:t>
            </a:r>
            <a:r>
              <a:rPr lang="en-GB" dirty="0"/>
              <a:t> be unrepresentative (e.g., it’s possible you could sample </a:t>
            </a:r>
            <a:r>
              <a:rPr lang="en-GB" i="1" dirty="0"/>
              <a:t>only</a:t>
            </a:r>
            <a:r>
              <a:rPr lang="en-GB" dirty="0"/>
              <a:t> benign examples)</a:t>
            </a:r>
          </a:p>
          <a:p>
            <a:pPr lvl="1"/>
            <a:r>
              <a:rPr lang="en-GB" dirty="0"/>
              <a:t>Wouldn’t it be better to split randomly multiple different times, train and test multiple versions of the model, and average the performance measures?</a:t>
            </a:r>
          </a:p>
        </p:txBody>
      </p:sp>
    </p:spTree>
    <p:extLst>
      <p:ext uri="{BB962C8B-B14F-4D97-AF65-F5344CB8AC3E}">
        <p14:creationId xmlns:p14="http://schemas.microsoft.com/office/powerpoint/2010/main" val="42153625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0732-9E87-4BC9-A02B-357A330F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Holdout: doing better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C11895-81A1-46F3-AD3E-63BB3F7CA70B}"/>
              </a:ext>
            </a:extLst>
          </p:cNvPr>
          <p:cNvSpPr/>
          <p:nvPr/>
        </p:nvSpPr>
        <p:spPr>
          <a:xfrm rot="16200000">
            <a:off x="9471360" y="1258365"/>
            <a:ext cx="579120" cy="1753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DDF547-2733-4BBF-B04F-174F857E4930}"/>
              </a:ext>
            </a:extLst>
          </p:cNvPr>
          <p:cNvSpPr/>
          <p:nvPr/>
        </p:nvSpPr>
        <p:spPr>
          <a:xfrm rot="16200000">
            <a:off x="5087319" y="-1372475"/>
            <a:ext cx="579120" cy="70148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4A2E95-20FE-49F0-824C-19ECB0AD0F61}"/>
              </a:ext>
            </a:extLst>
          </p:cNvPr>
          <p:cNvSpPr txBox="1"/>
          <p:nvPr/>
        </p:nvSpPr>
        <p:spPr>
          <a:xfrm>
            <a:off x="518160" y="1811799"/>
            <a:ext cx="1451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 Shuffle all the data:</a:t>
            </a:r>
          </a:p>
        </p:txBody>
      </p:sp>
    </p:spTree>
    <p:extLst>
      <p:ext uri="{BB962C8B-B14F-4D97-AF65-F5344CB8AC3E}">
        <p14:creationId xmlns:p14="http://schemas.microsoft.com/office/powerpoint/2010/main" val="2110918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0732-9E87-4BC9-A02B-357A330F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Holdout: doing better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89520-A554-47EA-B5F5-39AAB6E38BBE}"/>
              </a:ext>
            </a:extLst>
          </p:cNvPr>
          <p:cNvSpPr txBox="1"/>
          <p:nvPr/>
        </p:nvSpPr>
        <p:spPr>
          <a:xfrm>
            <a:off x="4242747" y="2634915"/>
            <a:ext cx="1747519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“Training data”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2602AE-3526-406A-BA79-D232D6DAF0CA}"/>
              </a:ext>
            </a:extLst>
          </p:cNvPr>
          <p:cNvSpPr/>
          <p:nvPr/>
        </p:nvSpPr>
        <p:spPr>
          <a:xfrm rot="16200000">
            <a:off x="10243520" y="2412518"/>
            <a:ext cx="579120" cy="175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E75964-A4C8-45C7-B125-7E774E947783}"/>
              </a:ext>
            </a:extLst>
          </p:cNvPr>
          <p:cNvSpPr txBox="1"/>
          <p:nvPr/>
        </p:nvSpPr>
        <p:spPr>
          <a:xfrm>
            <a:off x="9569172" y="2630226"/>
            <a:ext cx="1927816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B0F0"/>
                </a:solidFill>
              </a:rPr>
              <a:t>“Validation data”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C113A5-DB84-4A25-99B7-E28DE7DA863B}"/>
              </a:ext>
            </a:extLst>
          </p:cNvPr>
          <p:cNvSpPr/>
          <p:nvPr/>
        </p:nvSpPr>
        <p:spPr>
          <a:xfrm rot="16200000">
            <a:off x="5087319" y="-218323"/>
            <a:ext cx="579120" cy="70148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C11895-81A1-46F3-AD3E-63BB3F7CA70B}"/>
              </a:ext>
            </a:extLst>
          </p:cNvPr>
          <p:cNvSpPr/>
          <p:nvPr/>
        </p:nvSpPr>
        <p:spPr>
          <a:xfrm rot="16200000">
            <a:off x="9471360" y="1258365"/>
            <a:ext cx="579120" cy="1753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DDF547-2733-4BBF-B04F-174F857E4930}"/>
              </a:ext>
            </a:extLst>
          </p:cNvPr>
          <p:cNvSpPr/>
          <p:nvPr/>
        </p:nvSpPr>
        <p:spPr>
          <a:xfrm rot="16200000">
            <a:off x="5087319" y="-1372475"/>
            <a:ext cx="579120" cy="70148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4A2E95-20FE-49F0-824C-19ECB0AD0F61}"/>
              </a:ext>
            </a:extLst>
          </p:cNvPr>
          <p:cNvSpPr txBox="1"/>
          <p:nvPr/>
        </p:nvSpPr>
        <p:spPr>
          <a:xfrm>
            <a:off x="518160" y="1811799"/>
            <a:ext cx="1451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 Shuffle all the data: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2F6B05-B664-4982-AEDC-89D421AB82B8}"/>
              </a:ext>
            </a:extLst>
          </p:cNvPr>
          <p:cNvSpPr txBox="1"/>
          <p:nvPr/>
        </p:nvSpPr>
        <p:spPr>
          <a:xfrm>
            <a:off x="518160" y="3104452"/>
            <a:ext cx="119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 Split it:</a:t>
            </a:r>
          </a:p>
        </p:txBody>
      </p:sp>
    </p:spTree>
    <p:extLst>
      <p:ext uri="{BB962C8B-B14F-4D97-AF65-F5344CB8AC3E}">
        <p14:creationId xmlns:p14="http://schemas.microsoft.com/office/powerpoint/2010/main" val="20261886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0732-9E87-4BC9-A02B-357A330F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Holdout: doing better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89520-A554-47EA-B5F5-39AAB6E38BBE}"/>
              </a:ext>
            </a:extLst>
          </p:cNvPr>
          <p:cNvSpPr txBox="1"/>
          <p:nvPr/>
        </p:nvSpPr>
        <p:spPr>
          <a:xfrm>
            <a:off x="4242747" y="2634915"/>
            <a:ext cx="1747519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“Training data”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2602AE-3526-406A-BA79-D232D6DAF0CA}"/>
              </a:ext>
            </a:extLst>
          </p:cNvPr>
          <p:cNvSpPr/>
          <p:nvPr/>
        </p:nvSpPr>
        <p:spPr>
          <a:xfrm rot="16200000">
            <a:off x="10243520" y="2412518"/>
            <a:ext cx="579120" cy="175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E75964-A4C8-45C7-B125-7E774E947783}"/>
              </a:ext>
            </a:extLst>
          </p:cNvPr>
          <p:cNvSpPr txBox="1"/>
          <p:nvPr/>
        </p:nvSpPr>
        <p:spPr>
          <a:xfrm>
            <a:off x="9569172" y="2630226"/>
            <a:ext cx="1927816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B0F0"/>
                </a:solidFill>
              </a:rPr>
              <a:t>“Validation data”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C113A5-DB84-4A25-99B7-E28DE7DA863B}"/>
              </a:ext>
            </a:extLst>
          </p:cNvPr>
          <p:cNvSpPr/>
          <p:nvPr/>
        </p:nvSpPr>
        <p:spPr>
          <a:xfrm rot="16200000">
            <a:off x="5087319" y="-218323"/>
            <a:ext cx="579120" cy="70148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C11895-81A1-46F3-AD3E-63BB3F7CA70B}"/>
              </a:ext>
            </a:extLst>
          </p:cNvPr>
          <p:cNvSpPr/>
          <p:nvPr/>
        </p:nvSpPr>
        <p:spPr>
          <a:xfrm rot="16200000">
            <a:off x="9471360" y="1258365"/>
            <a:ext cx="579120" cy="1753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DDF547-2733-4BBF-B04F-174F857E4930}"/>
              </a:ext>
            </a:extLst>
          </p:cNvPr>
          <p:cNvSpPr/>
          <p:nvPr/>
        </p:nvSpPr>
        <p:spPr>
          <a:xfrm rot="16200000">
            <a:off x="5087319" y="-1372475"/>
            <a:ext cx="579120" cy="70148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4A2E95-20FE-49F0-824C-19ECB0AD0F61}"/>
              </a:ext>
            </a:extLst>
          </p:cNvPr>
          <p:cNvSpPr txBox="1"/>
          <p:nvPr/>
        </p:nvSpPr>
        <p:spPr>
          <a:xfrm>
            <a:off x="518160" y="1811799"/>
            <a:ext cx="1451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 Shuffle all the data: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2F6B05-B664-4982-AEDC-89D421AB82B8}"/>
              </a:ext>
            </a:extLst>
          </p:cNvPr>
          <p:cNvSpPr txBox="1"/>
          <p:nvPr/>
        </p:nvSpPr>
        <p:spPr>
          <a:xfrm>
            <a:off x="518160" y="3104452"/>
            <a:ext cx="119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 Split it: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4F777C-9B31-442B-B89F-B004C0DA0DD8}"/>
              </a:ext>
            </a:extLst>
          </p:cNvPr>
          <p:cNvSpPr/>
          <p:nvPr/>
        </p:nvSpPr>
        <p:spPr>
          <a:xfrm rot="16200000">
            <a:off x="5087319" y="912383"/>
            <a:ext cx="579120" cy="70148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298CB7-C8F8-437A-B977-1A8B808027F1}"/>
              </a:ext>
            </a:extLst>
          </p:cNvPr>
          <p:cNvSpPr txBox="1"/>
          <p:nvPr/>
        </p:nvSpPr>
        <p:spPr>
          <a:xfrm>
            <a:off x="518160" y="4108079"/>
            <a:ext cx="119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 Train a model: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15897E5-E5C0-4C4B-93F9-EA988F326E75}"/>
              </a:ext>
            </a:extLst>
          </p:cNvPr>
          <p:cNvSpPr/>
          <p:nvPr/>
        </p:nvSpPr>
        <p:spPr>
          <a:xfrm>
            <a:off x="9128756" y="4250139"/>
            <a:ext cx="603316" cy="3393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66FE67-58E0-44A7-9C90-4B69B18DE23A}"/>
              </a:ext>
            </a:extLst>
          </p:cNvPr>
          <p:cNvSpPr/>
          <p:nvPr/>
        </p:nvSpPr>
        <p:spPr>
          <a:xfrm>
            <a:off x="9986668" y="4064445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7A8EB7-2EC7-40CE-BD62-DDA0EAF2A5D4}"/>
              </a:ext>
            </a:extLst>
          </p:cNvPr>
          <p:cNvSpPr txBox="1"/>
          <p:nvPr/>
        </p:nvSpPr>
        <p:spPr>
          <a:xfrm>
            <a:off x="4242746" y="3741749"/>
            <a:ext cx="1747519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“Training data”</a:t>
            </a:r>
          </a:p>
        </p:txBody>
      </p:sp>
    </p:spTree>
    <p:extLst>
      <p:ext uri="{BB962C8B-B14F-4D97-AF65-F5344CB8AC3E}">
        <p14:creationId xmlns:p14="http://schemas.microsoft.com/office/powerpoint/2010/main" val="20044265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0732-9E87-4BC9-A02B-357A330F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Holdout: doing better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89520-A554-47EA-B5F5-39AAB6E38BBE}"/>
              </a:ext>
            </a:extLst>
          </p:cNvPr>
          <p:cNvSpPr txBox="1"/>
          <p:nvPr/>
        </p:nvSpPr>
        <p:spPr>
          <a:xfrm>
            <a:off x="4242747" y="2634915"/>
            <a:ext cx="1747519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“Training data”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2602AE-3526-406A-BA79-D232D6DAF0CA}"/>
              </a:ext>
            </a:extLst>
          </p:cNvPr>
          <p:cNvSpPr/>
          <p:nvPr/>
        </p:nvSpPr>
        <p:spPr>
          <a:xfrm rot="16200000">
            <a:off x="10243520" y="2412518"/>
            <a:ext cx="579120" cy="175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E75964-A4C8-45C7-B125-7E774E947783}"/>
              </a:ext>
            </a:extLst>
          </p:cNvPr>
          <p:cNvSpPr txBox="1"/>
          <p:nvPr/>
        </p:nvSpPr>
        <p:spPr>
          <a:xfrm>
            <a:off x="9569172" y="2630226"/>
            <a:ext cx="1927816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B0F0"/>
                </a:solidFill>
              </a:rPr>
              <a:t>“Validation data”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C113A5-DB84-4A25-99B7-E28DE7DA863B}"/>
              </a:ext>
            </a:extLst>
          </p:cNvPr>
          <p:cNvSpPr/>
          <p:nvPr/>
        </p:nvSpPr>
        <p:spPr>
          <a:xfrm rot="16200000">
            <a:off x="5087319" y="-218323"/>
            <a:ext cx="579120" cy="70148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C11895-81A1-46F3-AD3E-63BB3F7CA70B}"/>
              </a:ext>
            </a:extLst>
          </p:cNvPr>
          <p:cNvSpPr/>
          <p:nvPr/>
        </p:nvSpPr>
        <p:spPr>
          <a:xfrm rot="16200000">
            <a:off x="9471360" y="1258365"/>
            <a:ext cx="579120" cy="1753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DDF547-2733-4BBF-B04F-174F857E4930}"/>
              </a:ext>
            </a:extLst>
          </p:cNvPr>
          <p:cNvSpPr/>
          <p:nvPr/>
        </p:nvSpPr>
        <p:spPr>
          <a:xfrm rot="16200000">
            <a:off x="5087319" y="-1372475"/>
            <a:ext cx="579120" cy="70148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4A2E95-20FE-49F0-824C-19ECB0AD0F61}"/>
              </a:ext>
            </a:extLst>
          </p:cNvPr>
          <p:cNvSpPr txBox="1"/>
          <p:nvPr/>
        </p:nvSpPr>
        <p:spPr>
          <a:xfrm>
            <a:off x="518160" y="1811799"/>
            <a:ext cx="1451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 Shuffle all the data: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2F6B05-B664-4982-AEDC-89D421AB82B8}"/>
              </a:ext>
            </a:extLst>
          </p:cNvPr>
          <p:cNvSpPr txBox="1"/>
          <p:nvPr/>
        </p:nvSpPr>
        <p:spPr>
          <a:xfrm>
            <a:off x="518160" y="3104452"/>
            <a:ext cx="119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 Split it: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4F777C-9B31-442B-B89F-B004C0DA0DD8}"/>
              </a:ext>
            </a:extLst>
          </p:cNvPr>
          <p:cNvSpPr/>
          <p:nvPr/>
        </p:nvSpPr>
        <p:spPr>
          <a:xfrm rot="16200000">
            <a:off x="5087319" y="912383"/>
            <a:ext cx="579120" cy="70148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298CB7-C8F8-437A-B977-1A8B808027F1}"/>
              </a:ext>
            </a:extLst>
          </p:cNvPr>
          <p:cNvSpPr txBox="1"/>
          <p:nvPr/>
        </p:nvSpPr>
        <p:spPr>
          <a:xfrm>
            <a:off x="518160" y="4108079"/>
            <a:ext cx="119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 Train a model: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B4B561-0E1C-4ED4-8B46-11D68FBC5636}"/>
              </a:ext>
            </a:extLst>
          </p:cNvPr>
          <p:cNvSpPr txBox="1"/>
          <p:nvPr/>
        </p:nvSpPr>
        <p:spPr>
          <a:xfrm>
            <a:off x="518160" y="5203440"/>
            <a:ext cx="119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 Test the model: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15897E5-E5C0-4C4B-93F9-EA988F326E75}"/>
              </a:ext>
            </a:extLst>
          </p:cNvPr>
          <p:cNvSpPr/>
          <p:nvPr/>
        </p:nvSpPr>
        <p:spPr>
          <a:xfrm>
            <a:off x="9128756" y="4250139"/>
            <a:ext cx="603316" cy="3393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66FE67-58E0-44A7-9C90-4B69B18DE23A}"/>
              </a:ext>
            </a:extLst>
          </p:cNvPr>
          <p:cNvSpPr/>
          <p:nvPr/>
        </p:nvSpPr>
        <p:spPr>
          <a:xfrm>
            <a:off x="9986668" y="4064445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06457C-2FD8-4CB0-99CE-B0D427C3B6C3}"/>
              </a:ext>
            </a:extLst>
          </p:cNvPr>
          <p:cNvSpPr/>
          <p:nvPr/>
        </p:nvSpPr>
        <p:spPr>
          <a:xfrm rot="16200000">
            <a:off x="4285092" y="4705165"/>
            <a:ext cx="579120" cy="175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905A009-03FF-43E7-97E2-252F882AB8BC}"/>
              </a:ext>
            </a:extLst>
          </p:cNvPr>
          <p:cNvSpPr/>
          <p:nvPr/>
        </p:nvSpPr>
        <p:spPr>
          <a:xfrm>
            <a:off x="2842087" y="5412081"/>
            <a:ext cx="603316" cy="3393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A3FD45-6F14-4959-B805-6C0EB5AB972E}"/>
              </a:ext>
            </a:extLst>
          </p:cNvPr>
          <p:cNvSpPr/>
          <p:nvPr/>
        </p:nvSpPr>
        <p:spPr>
          <a:xfrm>
            <a:off x="1869438" y="5190526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21B4611-CF4E-4C62-A3DF-5B6277709024}"/>
              </a:ext>
            </a:extLst>
          </p:cNvPr>
          <p:cNvSpPr/>
          <p:nvPr/>
        </p:nvSpPr>
        <p:spPr>
          <a:xfrm>
            <a:off x="5703901" y="5380843"/>
            <a:ext cx="603316" cy="3393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6E9D6B-40CF-4A37-8CC2-CC18A1F97640}"/>
              </a:ext>
            </a:extLst>
          </p:cNvPr>
          <p:cNvSpPr txBox="1"/>
          <p:nvPr/>
        </p:nvSpPr>
        <p:spPr>
          <a:xfrm>
            <a:off x="6559866" y="5365859"/>
            <a:ext cx="227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Performance measure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7A8EB7-2EC7-40CE-BD62-DDA0EAF2A5D4}"/>
              </a:ext>
            </a:extLst>
          </p:cNvPr>
          <p:cNvSpPr txBox="1"/>
          <p:nvPr/>
        </p:nvSpPr>
        <p:spPr>
          <a:xfrm>
            <a:off x="4242746" y="3741749"/>
            <a:ext cx="1747519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“Training data”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1C278E-9EDD-4C02-AA10-1F00776DF11F}"/>
              </a:ext>
            </a:extLst>
          </p:cNvPr>
          <p:cNvSpPr txBox="1"/>
          <p:nvPr/>
        </p:nvSpPr>
        <p:spPr>
          <a:xfrm>
            <a:off x="3641602" y="4922872"/>
            <a:ext cx="1927816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B0F0"/>
                </a:solidFill>
              </a:rPr>
              <a:t>“Validation data”</a:t>
            </a:r>
          </a:p>
        </p:txBody>
      </p:sp>
    </p:spTree>
    <p:extLst>
      <p:ext uri="{BB962C8B-B14F-4D97-AF65-F5344CB8AC3E}">
        <p14:creationId xmlns:p14="http://schemas.microsoft.com/office/powerpoint/2010/main" val="316537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2E48D-55CB-4E1E-95ED-E3C5E8921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(doing better…)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1631A-5E7E-479C-8789-4210E7247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Further steps to avoid overfitting: using a validation dataset </a:t>
            </a:r>
          </a:p>
          <a:p>
            <a:r>
              <a:rPr lang="en-GB" dirty="0"/>
              <a:t>Doing repeated splitting for more robust (average) measures of performance: culminating with </a:t>
            </a:r>
            <a:r>
              <a:rPr lang="en-GB" i="1" dirty="0"/>
              <a:t>cross-validation</a:t>
            </a:r>
          </a:p>
          <a:p>
            <a:r>
              <a:rPr lang="en-GB" dirty="0">
                <a:solidFill>
                  <a:srgbClr val="FF0000"/>
                </a:solidFill>
              </a:rPr>
              <a:t>See for practice questions: cross-validation may take some time to </a:t>
            </a:r>
            <a:r>
              <a:rPr lang="en-GB" i="1" dirty="0">
                <a:solidFill>
                  <a:srgbClr val="FF0000"/>
                </a:solidFill>
              </a:rPr>
              <a:t>understand</a:t>
            </a:r>
            <a:r>
              <a:rPr lang="en-GB" dirty="0">
                <a:solidFill>
                  <a:srgbClr val="FF0000"/>
                </a:solidFill>
              </a:rPr>
              <a:t> but is quick and easy to </a:t>
            </a:r>
            <a:r>
              <a:rPr lang="en-GB" i="1" dirty="0">
                <a:solidFill>
                  <a:srgbClr val="FF0000"/>
                </a:solidFill>
              </a:rPr>
              <a:t>just do</a:t>
            </a:r>
            <a:r>
              <a:rPr lang="en-GB" dirty="0">
                <a:solidFill>
                  <a:srgbClr val="FF0000"/>
                </a:solidFill>
              </a:rPr>
              <a:t> with </a:t>
            </a:r>
            <a:r>
              <a:rPr lang="en-GB" dirty="0" err="1">
                <a:solidFill>
                  <a:srgbClr val="FF0000"/>
                </a:solidFill>
              </a:rPr>
              <a:t>Matlab</a:t>
            </a:r>
            <a:r>
              <a:rPr lang="en-GB" dirty="0">
                <a:solidFill>
                  <a:srgbClr val="FF0000"/>
                </a:solidFill>
              </a:rPr>
              <a:t> – so don’t be put off trying the questions, they’re some of the easier ones…</a:t>
            </a:r>
            <a:endParaRPr lang="en-GB" dirty="0"/>
          </a:p>
          <a:p>
            <a:endParaRPr lang="en-GB" dirty="0"/>
          </a:p>
          <a:p>
            <a:r>
              <a:rPr lang="en-GB" dirty="0"/>
              <a:t>As last week, let’s have the Wisconsin biopsies dataset as our example</a:t>
            </a:r>
          </a:p>
          <a:p>
            <a:r>
              <a:rPr lang="en-GB" dirty="0"/>
              <a:t>Classes are: ‘benign’ (no problem); ‘malignant’ (problem)</a:t>
            </a:r>
          </a:p>
        </p:txBody>
      </p:sp>
    </p:spTree>
    <p:extLst>
      <p:ext uri="{BB962C8B-B14F-4D97-AF65-F5344CB8AC3E}">
        <p14:creationId xmlns:p14="http://schemas.microsoft.com/office/powerpoint/2010/main" val="39252600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0732-9E87-4BC9-A02B-357A330F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Holdout: doing better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89520-A554-47EA-B5F5-39AAB6E38BBE}"/>
              </a:ext>
            </a:extLst>
          </p:cNvPr>
          <p:cNvSpPr txBox="1"/>
          <p:nvPr/>
        </p:nvSpPr>
        <p:spPr>
          <a:xfrm>
            <a:off x="4242747" y="2634915"/>
            <a:ext cx="1747519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“Training data”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2602AE-3526-406A-BA79-D232D6DAF0CA}"/>
              </a:ext>
            </a:extLst>
          </p:cNvPr>
          <p:cNvSpPr/>
          <p:nvPr/>
        </p:nvSpPr>
        <p:spPr>
          <a:xfrm rot="16200000">
            <a:off x="10243520" y="2412518"/>
            <a:ext cx="579120" cy="175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E75964-A4C8-45C7-B125-7E774E947783}"/>
              </a:ext>
            </a:extLst>
          </p:cNvPr>
          <p:cNvSpPr txBox="1"/>
          <p:nvPr/>
        </p:nvSpPr>
        <p:spPr>
          <a:xfrm>
            <a:off x="9569172" y="2630226"/>
            <a:ext cx="1927816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B0F0"/>
                </a:solidFill>
              </a:rPr>
              <a:t>“Validation data”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C113A5-DB84-4A25-99B7-E28DE7DA863B}"/>
              </a:ext>
            </a:extLst>
          </p:cNvPr>
          <p:cNvSpPr/>
          <p:nvPr/>
        </p:nvSpPr>
        <p:spPr>
          <a:xfrm rot="16200000">
            <a:off x="5087319" y="-218323"/>
            <a:ext cx="579120" cy="70148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C11895-81A1-46F3-AD3E-63BB3F7CA70B}"/>
              </a:ext>
            </a:extLst>
          </p:cNvPr>
          <p:cNvSpPr/>
          <p:nvPr/>
        </p:nvSpPr>
        <p:spPr>
          <a:xfrm rot="16200000">
            <a:off x="9471360" y="1258365"/>
            <a:ext cx="579120" cy="1753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DDF547-2733-4BBF-B04F-174F857E4930}"/>
              </a:ext>
            </a:extLst>
          </p:cNvPr>
          <p:cNvSpPr/>
          <p:nvPr/>
        </p:nvSpPr>
        <p:spPr>
          <a:xfrm rot="16200000">
            <a:off x="5087319" y="-1372475"/>
            <a:ext cx="579120" cy="70148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4A2E95-20FE-49F0-824C-19ECB0AD0F61}"/>
              </a:ext>
            </a:extLst>
          </p:cNvPr>
          <p:cNvSpPr txBox="1"/>
          <p:nvPr/>
        </p:nvSpPr>
        <p:spPr>
          <a:xfrm>
            <a:off x="518160" y="1811799"/>
            <a:ext cx="1451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 Shuffle all the data: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2F6B05-B664-4982-AEDC-89D421AB82B8}"/>
              </a:ext>
            </a:extLst>
          </p:cNvPr>
          <p:cNvSpPr txBox="1"/>
          <p:nvPr/>
        </p:nvSpPr>
        <p:spPr>
          <a:xfrm>
            <a:off x="518160" y="3104452"/>
            <a:ext cx="119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 Split it: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4F777C-9B31-442B-B89F-B004C0DA0DD8}"/>
              </a:ext>
            </a:extLst>
          </p:cNvPr>
          <p:cNvSpPr/>
          <p:nvPr/>
        </p:nvSpPr>
        <p:spPr>
          <a:xfrm rot="16200000">
            <a:off x="5087319" y="912383"/>
            <a:ext cx="579120" cy="70148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298CB7-C8F8-437A-B977-1A8B808027F1}"/>
              </a:ext>
            </a:extLst>
          </p:cNvPr>
          <p:cNvSpPr txBox="1"/>
          <p:nvPr/>
        </p:nvSpPr>
        <p:spPr>
          <a:xfrm>
            <a:off x="518160" y="4108079"/>
            <a:ext cx="119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 Train a model: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B4B561-0E1C-4ED4-8B46-11D68FBC5636}"/>
              </a:ext>
            </a:extLst>
          </p:cNvPr>
          <p:cNvSpPr txBox="1"/>
          <p:nvPr/>
        </p:nvSpPr>
        <p:spPr>
          <a:xfrm>
            <a:off x="518160" y="5203440"/>
            <a:ext cx="119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 Test the model: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15897E5-E5C0-4C4B-93F9-EA988F326E75}"/>
              </a:ext>
            </a:extLst>
          </p:cNvPr>
          <p:cNvSpPr/>
          <p:nvPr/>
        </p:nvSpPr>
        <p:spPr>
          <a:xfrm>
            <a:off x="9128756" y="4250139"/>
            <a:ext cx="603316" cy="3393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66FE67-58E0-44A7-9C90-4B69B18DE23A}"/>
              </a:ext>
            </a:extLst>
          </p:cNvPr>
          <p:cNvSpPr/>
          <p:nvPr/>
        </p:nvSpPr>
        <p:spPr>
          <a:xfrm>
            <a:off x="9986668" y="4064445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06457C-2FD8-4CB0-99CE-B0D427C3B6C3}"/>
              </a:ext>
            </a:extLst>
          </p:cNvPr>
          <p:cNvSpPr/>
          <p:nvPr/>
        </p:nvSpPr>
        <p:spPr>
          <a:xfrm rot="16200000">
            <a:off x="4285092" y="4705165"/>
            <a:ext cx="579120" cy="175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905A009-03FF-43E7-97E2-252F882AB8BC}"/>
              </a:ext>
            </a:extLst>
          </p:cNvPr>
          <p:cNvSpPr/>
          <p:nvPr/>
        </p:nvSpPr>
        <p:spPr>
          <a:xfrm>
            <a:off x="2842087" y="5412081"/>
            <a:ext cx="603316" cy="3393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A3FD45-6F14-4959-B805-6C0EB5AB972E}"/>
              </a:ext>
            </a:extLst>
          </p:cNvPr>
          <p:cNvSpPr/>
          <p:nvPr/>
        </p:nvSpPr>
        <p:spPr>
          <a:xfrm>
            <a:off x="1869438" y="5190526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21B4611-CF4E-4C62-A3DF-5B6277709024}"/>
              </a:ext>
            </a:extLst>
          </p:cNvPr>
          <p:cNvSpPr/>
          <p:nvPr/>
        </p:nvSpPr>
        <p:spPr>
          <a:xfrm>
            <a:off x="5703901" y="5380843"/>
            <a:ext cx="603316" cy="3393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6E9D6B-40CF-4A37-8CC2-CC18A1F97640}"/>
              </a:ext>
            </a:extLst>
          </p:cNvPr>
          <p:cNvSpPr txBox="1"/>
          <p:nvPr/>
        </p:nvSpPr>
        <p:spPr>
          <a:xfrm>
            <a:off x="6559866" y="5365859"/>
            <a:ext cx="227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Performance measure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7A8EB7-2EC7-40CE-BD62-DDA0EAF2A5D4}"/>
              </a:ext>
            </a:extLst>
          </p:cNvPr>
          <p:cNvSpPr txBox="1"/>
          <p:nvPr/>
        </p:nvSpPr>
        <p:spPr>
          <a:xfrm>
            <a:off x="4242746" y="3741749"/>
            <a:ext cx="1747519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“Training data”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1C278E-9EDD-4C02-AA10-1F00776DF11F}"/>
              </a:ext>
            </a:extLst>
          </p:cNvPr>
          <p:cNvSpPr txBox="1"/>
          <p:nvPr/>
        </p:nvSpPr>
        <p:spPr>
          <a:xfrm>
            <a:off x="3641602" y="4922872"/>
            <a:ext cx="1927816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B0F0"/>
                </a:solidFill>
              </a:rPr>
              <a:t>“Validation data”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9870C00-8411-48F3-BCDE-7F1A2927977E}"/>
              </a:ext>
            </a:extLst>
          </p:cNvPr>
          <p:cNvSpPr/>
          <p:nvPr/>
        </p:nvSpPr>
        <p:spPr>
          <a:xfrm>
            <a:off x="313392" y="238374"/>
            <a:ext cx="11689657" cy="5640830"/>
          </a:xfrm>
          <a:custGeom>
            <a:avLst/>
            <a:gdLst>
              <a:gd name="connsiteX0" fmla="*/ 8749328 w 11689657"/>
              <a:gd name="connsiteY0" fmla="*/ 5319146 h 5640830"/>
              <a:gd name="connsiteX1" fmla="*/ 10263168 w 11689657"/>
              <a:gd name="connsiteY1" fmla="*/ 5532506 h 5640830"/>
              <a:gd name="connsiteX2" fmla="*/ 11634768 w 11689657"/>
              <a:gd name="connsiteY2" fmla="*/ 3815466 h 5640830"/>
              <a:gd name="connsiteX3" fmla="*/ 11167408 w 11689657"/>
              <a:gd name="connsiteY3" fmla="*/ 1285626 h 5640830"/>
              <a:gd name="connsiteX4" fmla="*/ 8891568 w 11689657"/>
              <a:gd name="connsiteY4" fmla="*/ 249306 h 5640830"/>
              <a:gd name="connsiteX5" fmla="*/ 4441488 w 11689657"/>
              <a:gd name="connsiteY5" fmla="*/ 5466 h 5640830"/>
              <a:gd name="connsiteX6" fmla="*/ 794048 w 11689657"/>
              <a:gd name="connsiteY6" fmla="*/ 157866 h 5640830"/>
              <a:gd name="connsiteX7" fmla="*/ 1568 w 11689657"/>
              <a:gd name="connsiteY7" fmla="*/ 970666 h 5640830"/>
              <a:gd name="connsiteX8" fmla="*/ 631488 w 11689657"/>
              <a:gd name="connsiteY8" fmla="*/ 1559946 h 5640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89657" h="5640830">
                <a:moveTo>
                  <a:pt x="8749328" y="5319146"/>
                </a:moveTo>
                <a:cubicBezTo>
                  <a:pt x="9265794" y="5551132"/>
                  <a:pt x="9782261" y="5783119"/>
                  <a:pt x="10263168" y="5532506"/>
                </a:cubicBezTo>
                <a:cubicBezTo>
                  <a:pt x="10744075" y="5281893"/>
                  <a:pt x="11484061" y="4523279"/>
                  <a:pt x="11634768" y="3815466"/>
                </a:cubicBezTo>
                <a:cubicBezTo>
                  <a:pt x="11785475" y="3107653"/>
                  <a:pt x="11624608" y="1879986"/>
                  <a:pt x="11167408" y="1285626"/>
                </a:cubicBezTo>
                <a:cubicBezTo>
                  <a:pt x="10710208" y="691266"/>
                  <a:pt x="10012555" y="462666"/>
                  <a:pt x="8891568" y="249306"/>
                </a:cubicBezTo>
                <a:cubicBezTo>
                  <a:pt x="7770581" y="35946"/>
                  <a:pt x="5791075" y="20706"/>
                  <a:pt x="4441488" y="5466"/>
                </a:cubicBezTo>
                <a:cubicBezTo>
                  <a:pt x="3091901" y="-9774"/>
                  <a:pt x="1534035" y="-3001"/>
                  <a:pt x="794048" y="157866"/>
                </a:cubicBezTo>
                <a:cubicBezTo>
                  <a:pt x="54061" y="318733"/>
                  <a:pt x="28661" y="736986"/>
                  <a:pt x="1568" y="970666"/>
                </a:cubicBezTo>
                <a:cubicBezTo>
                  <a:pt x="-25525" y="1204346"/>
                  <a:pt x="302981" y="1382146"/>
                  <a:pt x="631488" y="1559946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3A63B7-0FFE-4103-ACA9-BC8CF3C5BAB4}"/>
              </a:ext>
            </a:extLst>
          </p:cNvPr>
          <p:cNvSpPr txBox="1"/>
          <p:nvPr/>
        </p:nvSpPr>
        <p:spPr>
          <a:xfrm>
            <a:off x="9569172" y="514366"/>
            <a:ext cx="879786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37590639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0732-9E87-4BC9-A02B-357A330F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Holdout: doing better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89520-A554-47EA-B5F5-39AAB6E38BBE}"/>
              </a:ext>
            </a:extLst>
          </p:cNvPr>
          <p:cNvSpPr txBox="1"/>
          <p:nvPr/>
        </p:nvSpPr>
        <p:spPr>
          <a:xfrm>
            <a:off x="4242747" y="2634915"/>
            <a:ext cx="1747519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“Training data”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2602AE-3526-406A-BA79-D232D6DAF0CA}"/>
              </a:ext>
            </a:extLst>
          </p:cNvPr>
          <p:cNvSpPr/>
          <p:nvPr/>
        </p:nvSpPr>
        <p:spPr>
          <a:xfrm rot="16200000">
            <a:off x="10243520" y="2412518"/>
            <a:ext cx="579120" cy="175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E75964-A4C8-45C7-B125-7E774E947783}"/>
              </a:ext>
            </a:extLst>
          </p:cNvPr>
          <p:cNvSpPr txBox="1"/>
          <p:nvPr/>
        </p:nvSpPr>
        <p:spPr>
          <a:xfrm>
            <a:off x="9569172" y="2630226"/>
            <a:ext cx="1927816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B0F0"/>
                </a:solidFill>
              </a:rPr>
              <a:t>“Validation data”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C113A5-DB84-4A25-99B7-E28DE7DA863B}"/>
              </a:ext>
            </a:extLst>
          </p:cNvPr>
          <p:cNvSpPr/>
          <p:nvPr/>
        </p:nvSpPr>
        <p:spPr>
          <a:xfrm rot="16200000">
            <a:off x="5087319" y="-218323"/>
            <a:ext cx="579120" cy="70148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C11895-81A1-46F3-AD3E-63BB3F7CA70B}"/>
              </a:ext>
            </a:extLst>
          </p:cNvPr>
          <p:cNvSpPr/>
          <p:nvPr/>
        </p:nvSpPr>
        <p:spPr>
          <a:xfrm rot="16200000">
            <a:off x="9471360" y="1258365"/>
            <a:ext cx="579120" cy="1753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DDF547-2733-4BBF-B04F-174F857E4930}"/>
              </a:ext>
            </a:extLst>
          </p:cNvPr>
          <p:cNvSpPr/>
          <p:nvPr/>
        </p:nvSpPr>
        <p:spPr>
          <a:xfrm rot="16200000">
            <a:off x="5087319" y="-1372475"/>
            <a:ext cx="579120" cy="70148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4A2E95-20FE-49F0-824C-19ECB0AD0F61}"/>
              </a:ext>
            </a:extLst>
          </p:cNvPr>
          <p:cNvSpPr txBox="1"/>
          <p:nvPr/>
        </p:nvSpPr>
        <p:spPr>
          <a:xfrm>
            <a:off x="518160" y="1811799"/>
            <a:ext cx="1451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 Shuffle all the data: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2F6B05-B664-4982-AEDC-89D421AB82B8}"/>
              </a:ext>
            </a:extLst>
          </p:cNvPr>
          <p:cNvSpPr txBox="1"/>
          <p:nvPr/>
        </p:nvSpPr>
        <p:spPr>
          <a:xfrm>
            <a:off x="518160" y="3104452"/>
            <a:ext cx="119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 Split it: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4F777C-9B31-442B-B89F-B004C0DA0DD8}"/>
              </a:ext>
            </a:extLst>
          </p:cNvPr>
          <p:cNvSpPr/>
          <p:nvPr/>
        </p:nvSpPr>
        <p:spPr>
          <a:xfrm rot="16200000">
            <a:off x="5087319" y="912383"/>
            <a:ext cx="579120" cy="70148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298CB7-C8F8-437A-B977-1A8B808027F1}"/>
              </a:ext>
            </a:extLst>
          </p:cNvPr>
          <p:cNvSpPr txBox="1"/>
          <p:nvPr/>
        </p:nvSpPr>
        <p:spPr>
          <a:xfrm>
            <a:off x="518160" y="4108079"/>
            <a:ext cx="119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 Train a model: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B4B561-0E1C-4ED4-8B46-11D68FBC5636}"/>
              </a:ext>
            </a:extLst>
          </p:cNvPr>
          <p:cNvSpPr txBox="1"/>
          <p:nvPr/>
        </p:nvSpPr>
        <p:spPr>
          <a:xfrm>
            <a:off x="518160" y="5203440"/>
            <a:ext cx="119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 Test the model: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15897E5-E5C0-4C4B-93F9-EA988F326E75}"/>
              </a:ext>
            </a:extLst>
          </p:cNvPr>
          <p:cNvSpPr/>
          <p:nvPr/>
        </p:nvSpPr>
        <p:spPr>
          <a:xfrm>
            <a:off x="9128756" y="4250139"/>
            <a:ext cx="603316" cy="3393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66FE67-58E0-44A7-9C90-4B69B18DE23A}"/>
              </a:ext>
            </a:extLst>
          </p:cNvPr>
          <p:cNvSpPr/>
          <p:nvPr/>
        </p:nvSpPr>
        <p:spPr>
          <a:xfrm>
            <a:off x="9986668" y="4064445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06457C-2FD8-4CB0-99CE-B0D427C3B6C3}"/>
              </a:ext>
            </a:extLst>
          </p:cNvPr>
          <p:cNvSpPr/>
          <p:nvPr/>
        </p:nvSpPr>
        <p:spPr>
          <a:xfrm rot="16200000">
            <a:off x="4285092" y="4705165"/>
            <a:ext cx="579120" cy="175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905A009-03FF-43E7-97E2-252F882AB8BC}"/>
              </a:ext>
            </a:extLst>
          </p:cNvPr>
          <p:cNvSpPr/>
          <p:nvPr/>
        </p:nvSpPr>
        <p:spPr>
          <a:xfrm>
            <a:off x="2842087" y="5412081"/>
            <a:ext cx="603316" cy="3393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A3FD45-6F14-4959-B805-6C0EB5AB972E}"/>
              </a:ext>
            </a:extLst>
          </p:cNvPr>
          <p:cNvSpPr/>
          <p:nvPr/>
        </p:nvSpPr>
        <p:spPr>
          <a:xfrm>
            <a:off x="1869438" y="5190526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21B4611-CF4E-4C62-A3DF-5B6277709024}"/>
              </a:ext>
            </a:extLst>
          </p:cNvPr>
          <p:cNvSpPr/>
          <p:nvPr/>
        </p:nvSpPr>
        <p:spPr>
          <a:xfrm>
            <a:off x="5703901" y="5380843"/>
            <a:ext cx="603316" cy="3393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6E9D6B-40CF-4A37-8CC2-CC18A1F97640}"/>
              </a:ext>
            </a:extLst>
          </p:cNvPr>
          <p:cNvSpPr txBox="1"/>
          <p:nvPr/>
        </p:nvSpPr>
        <p:spPr>
          <a:xfrm>
            <a:off x="6559866" y="5365859"/>
            <a:ext cx="227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Performance measure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7A8EB7-2EC7-40CE-BD62-DDA0EAF2A5D4}"/>
              </a:ext>
            </a:extLst>
          </p:cNvPr>
          <p:cNvSpPr txBox="1"/>
          <p:nvPr/>
        </p:nvSpPr>
        <p:spPr>
          <a:xfrm>
            <a:off x="4242746" y="3741749"/>
            <a:ext cx="1747519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“Training data”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1C278E-9EDD-4C02-AA10-1F00776DF11F}"/>
              </a:ext>
            </a:extLst>
          </p:cNvPr>
          <p:cNvSpPr txBox="1"/>
          <p:nvPr/>
        </p:nvSpPr>
        <p:spPr>
          <a:xfrm>
            <a:off x="3641602" y="4922872"/>
            <a:ext cx="1927816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B0F0"/>
                </a:solidFill>
              </a:rPr>
              <a:t>“Validation data”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9870C00-8411-48F3-BCDE-7F1A2927977E}"/>
              </a:ext>
            </a:extLst>
          </p:cNvPr>
          <p:cNvSpPr/>
          <p:nvPr/>
        </p:nvSpPr>
        <p:spPr>
          <a:xfrm>
            <a:off x="313392" y="238374"/>
            <a:ext cx="11689657" cy="5640830"/>
          </a:xfrm>
          <a:custGeom>
            <a:avLst/>
            <a:gdLst>
              <a:gd name="connsiteX0" fmla="*/ 8749328 w 11689657"/>
              <a:gd name="connsiteY0" fmla="*/ 5319146 h 5640830"/>
              <a:gd name="connsiteX1" fmla="*/ 10263168 w 11689657"/>
              <a:gd name="connsiteY1" fmla="*/ 5532506 h 5640830"/>
              <a:gd name="connsiteX2" fmla="*/ 11634768 w 11689657"/>
              <a:gd name="connsiteY2" fmla="*/ 3815466 h 5640830"/>
              <a:gd name="connsiteX3" fmla="*/ 11167408 w 11689657"/>
              <a:gd name="connsiteY3" fmla="*/ 1285626 h 5640830"/>
              <a:gd name="connsiteX4" fmla="*/ 8891568 w 11689657"/>
              <a:gd name="connsiteY4" fmla="*/ 249306 h 5640830"/>
              <a:gd name="connsiteX5" fmla="*/ 4441488 w 11689657"/>
              <a:gd name="connsiteY5" fmla="*/ 5466 h 5640830"/>
              <a:gd name="connsiteX6" fmla="*/ 794048 w 11689657"/>
              <a:gd name="connsiteY6" fmla="*/ 157866 h 5640830"/>
              <a:gd name="connsiteX7" fmla="*/ 1568 w 11689657"/>
              <a:gd name="connsiteY7" fmla="*/ 970666 h 5640830"/>
              <a:gd name="connsiteX8" fmla="*/ 631488 w 11689657"/>
              <a:gd name="connsiteY8" fmla="*/ 1559946 h 5640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89657" h="5640830">
                <a:moveTo>
                  <a:pt x="8749328" y="5319146"/>
                </a:moveTo>
                <a:cubicBezTo>
                  <a:pt x="9265794" y="5551132"/>
                  <a:pt x="9782261" y="5783119"/>
                  <a:pt x="10263168" y="5532506"/>
                </a:cubicBezTo>
                <a:cubicBezTo>
                  <a:pt x="10744075" y="5281893"/>
                  <a:pt x="11484061" y="4523279"/>
                  <a:pt x="11634768" y="3815466"/>
                </a:cubicBezTo>
                <a:cubicBezTo>
                  <a:pt x="11785475" y="3107653"/>
                  <a:pt x="11624608" y="1879986"/>
                  <a:pt x="11167408" y="1285626"/>
                </a:cubicBezTo>
                <a:cubicBezTo>
                  <a:pt x="10710208" y="691266"/>
                  <a:pt x="10012555" y="462666"/>
                  <a:pt x="8891568" y="249306"/>
                </a:cubicBezTo>
                <a:cubicBezTo>
                  <a:pt x="7770581" y="35946"/>
                  <a:pt x="5791075" y="20706"/>
                  <a:pt x="4441488" y="5466"/>
                </a:cubicBezTo>
                <a:cubicBezTo>
                  <a:pt x="3091901" y="-9774"/>
                  <a:pt x="1534035" y="-3001"/>
                  <a:pt x="794048" y="157866"/>
                </a:cubicBezTo>
                <a:cubicBezTo>
                  <a:pt x="54061" y="318733"/>
                  <a:pt x="28661" y="736986"/>
                  <a:pt x="1568" y="970666"/>
                </a:cubicBezTo>
                <a:cubicBezTo>
                  <a:pt x="-25525" y="1204346"/>
                  <a:pt x="302981" y="1382146"/>
                  <a:pt x="631488" y="1559946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3A63B7-0FFE-4103-ACA9-BC8CF3C5BAB4}"/>
              </a:ext>
            </a:extLst>
          </p:cNvPr>
          <p:cNvSpPr txBox="1"/>
          <p:nvPr/>
        </p:nvSpPr>
        <p:spPr>
          <a:xfrm>
            <a:off x="9569172" y="514366"/>
            <a:ext cx="879786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Repeat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9481155-D351-4EF3-A0EC-3B0CA08A3BB0}"/>
              </a:ext>
            </a:extLst>
          </p:cNvPr>
          <p:cNvSpPr/>
          <p:nvPr/>
        </p:nvSpPr>
        <p:spPr>
          <a:xfrm>
            <a:off x="251172" y="6145500"/>
            <a:ext cx="116896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For example, repeat 5 times to produce: 5 different random splits; 5 different models (same algorithm, same hyperparameters) trained from 5 different sets of training data; 5 different performance measures (same metric) computed from 5 different sets of validation data… [Finally, calculate an overall average]</a:t>
            </a:r>
          </a:p>
        </p:txBody>
      </p:sp>
    </p:spTree>
    <p:extLst>
      <p:ext uri="{BB962C8B-B14F-4D97-AF65-F5344CB8AC3E}">
        <p14:creationId xmlns:p14="http://schemas.microsoft.com/office/powerpoint/2010/main" val="28154602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3CAE7-6B8E-4AD4-8C7A-3DF99465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Holdout: doing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E78CA-F8E4-4E81-81DD-FAAE8ED1D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Called: </a:t>
            </a:r>
            <a:r>
              <a:rPr lang="en-GB" i="1" dirty="0"/>
              <a:t>repeated holdout testing</a:t>
            </a:r>
          </a:p>
          <a:p>
            <a:r>
              <a:rPr lang="en-GB" dirty="0"/>
              <a:t>Was the default approach for many years</a:t>
            </a:r>
          </a:p>
          <a:p>
            <a:r>
              <a:rPr lang="en-GB" dirty="0"/>
              <a:t>Make decisions (e.g., about hyperparameters) based on an average measure of performance across all of your repetitions</a:t>
            </a:r>
          </a:p>
          <a:p>
            <a:r>
              <a:rPr lang="en-GB" dirty="0"/>
              <a:t>At the end, retrain on the all the data you were using for training/validation, and… </a:t>
            </a:r>
          </a:p>
          <a:p>
            <a:r>
              <a:rPr lang="en-GB" dirty="0"/>
              <a:t>…Do one final test on your testing data</a:t>
            </a:r>
          </a:p>
        </p:txBody>
      </p:sp>
    </p:spTree>
    <p:extLst>
      <p:ext uri="{BB962C8B-B14F-4D97-AF65-F5344CB8AC3E}">
        <p14:creationId xmlns:p14="http://schemas.microsoft.com/office/powerpoint/2010/main" val="29464011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0732-9E87-4BC9-A02B-357A330F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Holdout: doing better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04C2970-BFED-42A2-8955-ADCB9E4E454A}"/>
              </a:ext>
            </a:extLst>
          </p:cNvPr>
          <p:cNvGrpSpPr/>
          <p:nvPr/>
        </p:nvGrpSpPr>
        <p:grpSpPr>
          <a:xfrm>
            <a:off x="640078" y="2759805"/>
            <a:ext cx="8768082" cy="579121"/>
            <a:chOff x="1869438" y="1845405"/>
            <a:chExt cx="8768082" cy="57912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1C11895-81A1-46F3-AD3E-63BB3F7CA70B}"/>
                </a:ext>
              </a:extLst>
            </p:cNvPr>
            <p:cNvSpPr/>
            <p:nvPr/>
          </p:nvSpPr>
          <p:spPr>
            <a:xfrm rot="16200000">
              <a:off x="9471360" y="1258365"/>
              <a:ext cx="579120" cy="1753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5DDF547-2733-4BBF-B04F-174F857E4930}"/>
                </a:ext>
              </a:extLst>
            </p:cNvPr>
            <p:cNvSpPr/>
            <p:nvPr/>
          </p:nvSpPr>
          <p:spPr>
            <a:xfrm rot="16200000">
              <a:off x="5087319" y="-1372475"/>
              <a:ext cx="579120" cy="701488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EB4B561-0E1C-4ED4-8B46-11D68FBC5636}"/>
              </a:ext>
            </a:extLst>
          </p:cNvPr>
          <p:cNvSpPr txBox="1"/>
          <p:nvPr/>
        </p:nvSpPr>
        <p:spPr>
          <a:xfrm>
            <a:off x="634812" y="4056696"/>
            <a:ext cx="7014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 </a:t>
            </a:r>
            <a:r>
              <a:rPr lang="en-GB" i="1" dirty="0"/>
              <a:t>one</a:t>
            </a:r>
            <a:r>
              <a:rPr lang="en-GB" dirty="0"/>
              <a:t> final test on the testing data partition you set aside at the start: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15897E5-E5C0-4C4B-93F9-EA988F326E75}"/>
              </a:ext>
            </a:extLst>
          </p:cNvPr>
          <p:cNvSpPr/>
          <p:nvPr/>
        </p:nvSpPr>
        <p:spPr>
          <a:xfrm>
            <a:off x="9775888" y="2869182"/>
            <a:ext cx="603316" cy="3393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66FE67-58E0-44A7-9C90-4B69B18DE23A}"/>
              </a:ext>
            </a:extLst>
          </p:cNvPr>
          <p:cNvSpPr/>
          <p:nvPr/>
        </p:nvSpPr>
        <p:spPr>
          <a:xfrm>
            <a:off x="10633800" y="2683488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M*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905A009-03FF-43E7-97E2-252F882AB8BC}"/>
              </a:ext>
            </a:extLst>
          </p:cNvPr>
          <p:cNvSpPr/>
          <p:nvPr/>
        </p:nvSpPr>
        <p:spPr>
          <a:xfrm>
            <a:off x="1607461" y="4975201"/>
            <a:ext cx="603316" cy="3393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A3FD45-6F14-4959-B805-6C0EB5AB972E}"/>
              </a:ext>
            </a:extLst>
          </p:cNvPr>
          <p:cNvSpPr/>
          <p:nvPr/>
        </p:nvSpPr>
        <p:spPr>
          <a:xfrm>
            <a:off x="634812" y="4753646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M*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21B4611-CF4E-4C62-A3DF-5B6277709024}"/>
              </a:ext>
            </a:extLst>
          </p:cNvPr>
          <p:cNvSpPr/>
          <p:nvPr/>
        </p:nvSpPr>
        <p:spPr>
          <a:xfrm>
            <a:off x="4469275" y="4943963"/>
            <a:ext cx="603316" cy="3393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6E9D6B-40CF-4A37-8CC2-CC18A1F97640}"/>
              </a:ext>
            </a:extLst>
          </p:cNvPr>
          <p:cNvSpPr txBox="1"/>
          <p:nvPr/>
        </p:nvSpPr>
        <p:spPr>
          <a:xfrm>
            <a:off x="5325239" y="4928979"/>
            <a:ext cx="27900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Final performance measure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0363DE-1A2F-441D-A0F9-25E586A2547E}"/>
              </a:ext>
            </a:extLst>
          </p:cNvPr>
          <p:cNvSpPr txBox="1"/>
          <p:nvPr/>
        </p:nvSpPr>
        <p:spPr>
          <a:xfrm>
            <a:off x="2512539" y="4494713"/>
            <a:ext cx="1649293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“Testing data”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00B498-BE09-4D4B-91A8-8E40AA0FC4BA}"/>
              </a:ext>
            </a:extLst>
          </p:cNvPr>
          <p:cNvSpPr/>
          <p:nvPr/>
        </p:nvSpPr>
        <p:spPr>
          <a:xfrm rot="16200000">
            <a:off x="3047626" y="4279846"/>
            <a:ext cx="579120" cy="1747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08DA3C-A1F3-4E67-ADAC-AF61557668D3}"/>
              </a:ext>
            </a:extLst>
          </p:cNvPr>
          <p:cNvSpPr txBox="1"/>
          <p:nvPr/>
        </p:nvSpPr>
        <p:spPr>
          <a:xfrm>
            <a:off x="634812" y="2128449"/>
            <a:ext cx="885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Retrain on </a:t>
            </a:r>
            <a:r>
              <a:rPr lang="en-GB" i="1" dirty="0"/>
              <a:t>all</a:t>
            </a:r>
            <a:r>
              <a:rPr lang="en-GB" dirty="0"/>
              <a:t> the data using the model/hyperparameters you have decided on:</a:t>
            </a:r>
          </a:p>
        </p:txBody>
      </p:sp>
    </p:spTree>
    <p:extLst>
      <p:ext uri="{BB962C8B-B14F-4D97-AF65-F5344CB8AC3E}">
        <p14:creationId xmlns:p14="http://schemas.microsoft.com/office/powerpoint/2010/main" val="39828636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0732-9E87-4BC9-A02B-357A330F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Holdout: doing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0AE71-0847-45A7-9741-2477F4E35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Repeated holdout testing is better, but still has problems…</a:t>
            </a:r>
          </a:p>
          <a:p>
            <a:r>
              <a:rPr lang="en-GB" dirty="0"/>
              <a:t>We end up with some examples used multiple times in the testing process…</a:t>
            </a:r>
          </a:p>
          <a:p>
            <a:r>
              <a:rPr lang="en-GB" dirty="0"/>
              <a:t>…And some examples not used at all</a:t>
            </a:r>
          </a:p>
          <a:p>
            <a:r>
              <a:rPr lang="en-GB" dirty="0"/>
              <a:t>As a result, some examples have a greater impact on your performance measure</a:t>
            </a:r>
          </a:p>
          <a:p>
            <a:r>
              <a:rPr lang="en-GB" dirty="0"/>
              <a:t>Solution is </a:t>
            </a:r>
            <a:r>
              <a:rPr lang="en-GB" i="1" dirty="0"/>
              <a:t>k-fold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13465688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9F330-5430-4B96-962F-592BF50CE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K-fold 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89418-FD39-40FD-9429-B635CBFD7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Divide the original training partition into k disjoint (non-overlapping) parts, or “folds”, of the same size</a:t>
            </a:r>
          </a:p>
          <a:p>
            <a:r>
              <a:rPr lang="en-GB" dirty="0"/>
              <a:t>Train k different models on (k-1) parts, testing them on the remaining part</a:t>
            </a:r>
          </a:p>
          <a:p>
            <a:r>
              <a:rPr lang="en-GB" dirty="0"/>
              <a:t>Ensures you use every example equally often for training and exactly once for testing</a:t>
            </a:r>
          </a:p>
        </p:txBody>
      </p:sp>
    </p:spTree>
    <p:extLst>
      <p:ext uri="{BB962C8B-B14F-4D97-AF65-F5344CB8AC3E}">
        <p14:creationId xmlns:p14="http://schemas.microsoft.com/office/powerpoint/2010/main" val="36835148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6233-D297-414B-BB70-AC1969FE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5-fold cross-validation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6EAA7-5486-48FE-9694-EF947A9F4708}"/>
              </a:ext>
            </a:extLst>
          </p:cNvPr>
          <p:cNvSpPr/>
          <p:nvPr/>
        </p:nvSpPr>
        <p:spPr>
          <a:xfrm rot="16200000">
            <a:off x="5806440" y="-2012986"/>
            <a:ext cx="579120" cy="87680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54E9C-3A91-432D-B9AF-8C06C841651C}"/>
              </a:ext>
            </a:extLst>
          </p:cNvPr>
          <p:cNvSpPr txBox="1"/>
          <p:nvPr/>
        </p:nvSpPr>
        <p:spPr>
          <a:xfrm>
            <a:off x="260058" y="2047887"/>
            <a:ext cx="1451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 Shuffle all the data:</a:t>
            </a:r>
          </a:p>
        </p:txBody>
      </p:sp>
    </p:spTree>
    <p:extLst>
      <p:ext uri="{BB962C8B-B14F-4D97-AF65-F5344CB8AC3E}">
        <p14:creationId xmlns:p14="http://schemas.microsoft.com/office/powerpoint/2010/main" val="4791049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6233-D297-414B-BB70-AC1969FE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5-fold cross-validation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6EAA7-5486-48FE-9694-EF947A9F4708}"/>
              </a:ext>
            </a:extLst>
          </p:cNvPr>
          <p:cNvSpPr/>
          <p:nvPr/>
        </p:nvSpPr>
        <p:spPr>
          <a:xfrm rot="16200000">
            <a:off x="5806440" y="-2012986"/>
            <a:ext cx="579120" cy="87680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54E9C-3A91-432D-B9AF-8C06C841651C}"/>
              </a:ext>
            </a:extLst>
          </p:cNvPr>
          <p:cNvSpPr txBox="1"/>
          <p:nvPr/>
        </p:nvSpPr>
        <p:spPr>
          <a:xfrm>
            <a:off x="260058" y="2047887"/>
            <a:ext cx="1451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 Divide into equal ‘folds’: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B60C4E-BC69-4CF6-8CE9-25E96CCEC35C}"/>
              </a:ext>
            </a:extLst>
          </p:cNvPr>
          <p:cNvCxnSpPr>
            <a:cxnSpLocks/>
          </p:cNvCxnSpPr>
          <p:nvPr/>
        </p:nvCxnSpPr>
        <p:spPr>
          <a:xfrm flipV="1">
            <a:off x="3459479" y="1680527"/>
            <a:ext cx="821" cy="5043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584563-1312-4193-9100-39E5FFEFB159}"/>
              </a:ext>
            </a:extLst>
          </p:cNvPr>
          <p:cNvCxnSpPr>
            <a:cxnSpLocks/>
          </p:cNvCxnSpPr>
          <p:nvPr/>
        </p:nvCxnSpPr>
        <p:spPr>
          <a:xfrm flipV="1">
            <a:off x="1698516" y="1680527"/>
            <a:ext cx="821" cy="5043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E901D0-9D0C-49F2-A1F9-747A8A69BF38}"/>
              </a:ext>
            </a:extLst>
          </p:cNvPr>
          <p:cNvCxnSpPr>
            <a:cxnSpLocks/>
          </p:cNvCxnSpPr>
          <p:nvPr/>
        </p:nvCxnSpPr>
        <p:spPr>
          <a:xfrm flipV="1">
            <a:off x="5212678" y="1680527"/>
            <a:ext cx="821" cy="5043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C187C6-0001-432C-9F64-6BFB7006F4E8}"/>
              </a:ext>
            </a:extLst>
          </p:cNvPr>
          <p:cNvCxnSpPr>
            <a:cxnSpLocks/>
          </p:cNvCxnSpPr>
          <p:nvPr/>
        </p:nvCxnSpPr>
        <p:spPr>
          <a:xfrm flipV="1">
            <a:off x="6962657" y="1680527"/>
            <a:ext cx="821" cy="5043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1765EA-4ABB-44CE-BC48-106273428048}"/>
              </a:ext>
            </a:extLst>
          </p:cNvPr>
          <p:cNvCxnSpPr>
            <a:cxnSpLocks/>
          </p:cNvCxnSpPr>
          <p:nvPr/>
        </p:nvCxnSpPr>
        <p:spPr>
          <a:xfrm flipV="1">
            <a:off x="8696436" y="1680527"/>
            <a:ext cx="821" cy="5043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0E6568-3965-4C13-93E0-912E36BFCE80}"/>
              </a:ext>
            </a:extLst>
          </p:cNvPr>
          <p:cNvSpPr txBox="1"/>
          <p:nvPr/>
        </p:nvSpPr>
        <p:spPr>
          <a:xfrm>
            <a:off x="1929178" y="6019157"/>
            <a:ext cx="132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Fold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C38A6D-01C5-4273-92B6-D848EE7F3A5F}"/>
              </a:ext>
            </a:extLst>
          </p:cNvPr>
          <p:cNvSpPr txBox="1"/>
          <p:nvPr/>
        </p:nvSpPr>
        <p:spPr>
          <a:xfrm>
            <a:off x="3675500" y="6019792"/>
            <a:ext cx="132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Fold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8EAA0C-1B8A-4C96-884A-59C6DEE9D271}"/>
              </a:ext>
            </a:extLst>
          </p:cNvPr>
          <p:cNvSpPr txBox="1"/>
          <p:nvPr/>
        </p:nvSpPr>
        <p:spPr>
          <a:xfrm>
            <a:off x="5423018" y="6019157"/>
            <a:ext cx="132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Fold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8A16FE-2A89-4AAE-A9EB-8F9128850B90}"/>
              </a:ext>
            </a:extLst>
          </p:cNvPr>
          <p:cNvSpPr txBox="1"/>
          <p:nvPr/>
        </p:nvSpPr>
        <p:spPr>
          <a:xfrm>
            <a:off x="7152755" y="6019157"/>
            <a:ext cx="132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Fold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409634-42E5-4DAA-9E63-23946797FC82}"/>
              </a:ext>
            </a:extLst>
          </p:cNvPr>
          <p:cNvSpPr txBox="1"/>
          <p:nvPr/>
        </p:nvSpPr>
        <p:spPr>
          <a:xfrm>
            <a:off x="8948517" y="6019157"/>
            <a:ext cx="132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Fold 5</a:t>
            </a:r>
          </a:p>
        </p:txBody>
      </p:sp>
    </p:spTree>
    <p:extLst>
      <p:ext uri="{BB962C8B-B14F-4D97-AF65-F5344CB8AC3E}">
        <p14:creationId xmlns:p14="http://schemas.microsoft.com/office/powerpoint/2010/main" val="42002489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313C-BE50-4A0B-8C71-7CBC67BA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Example: 5-fold cross-validation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CC5E7D-A45A-4781-AE37-436DADE4D392}"/>
              </a:ext>
            </a:extLst>
          </p:cNvPr>
          <p:cNvSpPr/>
          <p:nvPr/>
        </p:nvSpPr>
        <p:spPr>
          <a:xfrm rot="16200000">
            <a:off x="5806440" y="-2012986"/>
            <a:ext cx="579120" cy="87680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AB7B4A-93AD-499C-B7D9-B543E426765F}"/>
              </a:ext>
            </a:extLst>
          </p:cNvPr>
          <p:cNvSpPr/>
          <p:nvPr/>
        </p:nvSpPr>
        <p:spPr>
          <a:xfrm rot="16200000">
            <a:off x="2303439" y="1494452"/>
            <a:ext cx="579120" cy="175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80B4AB-5BC9-4B9D-BFEA-6D4C380D782E}"/>
              </a:ext>
            </a:extLst>
          </p:cNvPr>
          <p:cNvSpPr txBox="1"/>
          <p:nvPr/>
        </p:nvSpPr>
        <p:spPr>
          <a:xfrm>
            <a:off x="9890760" y="914060"/>
            <a:ext cx="1835461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 “Training data”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FC06DA-DBD5-4587-98CF-A8C7E6BE39F1}"/>
              </a:ext>
            </a:extLst>
          </p:cNvPr>
          <p:cNvSpPr txBox="1"/>
          <p:nvPr/>
        </p:nvSpPr>
        <p:spPr>
          <a:xfrm>
            <a:off x="9794240" y="360828"/>
            <a:ext cx="2214880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B0F0"/>
                </a:solidFill>
              </a:rPr>
              <a:t>= “Validation data”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0D2173-43BE-4A7A-8692-FE92039499F5}"/>
              </a:ext>
            </a:extLst>
          </p:cNvPr>
          <p:cNvCxnSpPr>
            <a:cxnSpLocks/>
          </p:cNvCxnSpPr>
          <p:nvPr/>
        </p:nvCxnSpPr>
        <p:spPr>
          <a:xfrm flipV="1">
            <a:off x="3459479" y="1680527"/>
            <a:ext cx="821" cy="5043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A8A103-9F13-477F-BB42-9FD028481BC5}"/>
              </a:ext>
            </a:extLst>
          </p:cNvPr>
          <p:cNvCxnSpPr>
            <a:cxnSpLocks/>
          </p:cNvCxnSpPr>
          <p:nvPr/>
        </p:nvCxnSpPr>
        <p:spPr>
          <a:xfrm flipV="1">
            <a:off x="1698516" y="1680527"/>
            <a:ext cx="821" cy="5043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D96D5D0-A708-4B4B-A37F-778D67B5DD9B}"/>
              </a:ext>
            </a:extLst>
          </p:cNvPr>
          <p:cNvCxnSpPr>
            <a:cxnSpLocks/>
          </p:cNvCxnSpPr>
          <p:nvPr/>
        </p:nvCxnSpPr>
        <p:spPr>
          <a:xfrm flipV="1">
            <a:off x="6962657" y="1680527"/>
            <a:ext cx="821" cy="5043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924BE31-37D0-436A-874D-F084F9F05E02}"/>
              </a:ext>
            </a:extLst>
          </p:cNvPr>
          <p:cNvCxnSpPr>
            <a:cxnSpLocks/>
          </p:cNvCxnSpPr>
          <p:nvPr/>
        </p:nvCxnSpPr>
        <p:spPr>
          <a:xfrm flipV="1">
            <a:off x="8696436" y="1680527"/>
            <a:ext cx="821" cy="5043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1455490-10D7-454B-8478-5AC1BBB442A7}"/>
              </a:ext>
            </a:extLst>
          </p:cNvPr>
          <p:cNvSpPr txBox="1"/>
          <p:nvPr/>
        </p:nvSpPr>
        <p:spPr>
          <a:xfrm>
            <a:off x="1929178" y="6019157"/>
            <a:ext cx="132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Fold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93D086-0A98-4466-B533-1D7290716907}"/>
              </a:ext>
            </a:extLst>
          </p:cNvPr>
          <p:cNvSpPr txBox="1"/>
          <p:nvPr/>
        </p:nvSpPr>
        <p:spPr>
          <a:xfrm>
            <a:off x="3675500" y="6019792"/>
            <a:ext cx="132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Fold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2CD715-A9E0-4045-9495-FAAC544D4022}"/>
              </a:ext>
            </a:extLst>
          </p:cNvPr>
          <p:cNvSpPr txBox="1"/>
          <p:nvPr/>
        </p:nvSpPr>
        <p:spPr>
          <a:xfrm>
            <a:off x="5423018" y="6019157"/>
            <a:ext cx="132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Fold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C93FD5-CB51-41F5-9CBD-CB2526DF91E4}"/>
              </a:ext>
            </a:extLst>
          </p:cNvPr>
          <p:cNvSpPr txBox="1"/>
          <p:nvPr/>
        </p:nvSpPr>
        <p:spPr>
          <a:xfrm>
            <a:off x="7152755" y="6019157"/>
            <a:ext cx="132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Fold 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2DBA59-7552-48D2-948B-19E9AAAB9855}"/>
              </a:ext>
            </a:extLst>
          </p:cNvPr>
          <p:cNvSpPr txBox="1"/>
          <p:nvPr/>
        </p:nvSpPr>
        <p:spPr>
          <a:xfrm>
            <a:off x="8948517" y="6019157"/>
            <a:ext cx="132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Fold 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6B05E5-A439-4B0F-812E-7E5C508981C3}"/>
              </a:ext>
            </a:extLst>
          </p:cNvPr>
          <p:cNvSpPr txBox="1"/>
          <p:nvPr/>
        </p:nvSpPr>
        <p:spPr>
          <a:xfrm>
            <a:off x="225162" y="2047887"/>
            <a:ext cx="148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fold 1 for validation: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07CB30-30BC-4D13-A205-2C65BF0DA1BE}"/>
              </a:ext>
            </a:extLst>
          </p:cNvPr>
          <p:cNvSpPr/>
          <p:nvPr/>
        </p:nvSpPr>
        <p:spPr>
          <a:xfrm>
            <a:off x="9469120" y="365125"/>
            <a:ext cx="396240" cy="3968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5E2B130-649B-4F3C-85F5-232B11BF6AD8}"/>
              </a:ext>
            </a:extLst>
          </p:cNvPr>
          <p:cNvSpPr/>
          <p:nvPr/>
        </p:nvSpPr>
        <p:spPr>
          <a:xfrm>
            <a:off x="9469120" y="925562"/>
            <a:ext cx="396240" cy="3968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09F8D34-02A9-4C79-8C64-8B11D6D7E460}"/>
              </a:ext>
            </a:extLst>
          </p:cNvPr>
          <p:cNvCxnSpPr>
            <a:cxnSpLocks/>
          </p:cNvCxnSpPr>
          <p:nvPr/>
        </p:nvCxnSpPr>
        <p:spPr>
          <a:xfrm flipV="1">
            <a:off x="5212678" y="1680527"/>
            <a:ext cx="821" cy="5043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3661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313C-BE50-4A0B-8C71-7CBC67BA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Example: 5-fold cross-validation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CC5E7D-A45A-4781-AE37-436DADE4D392}"/>
              </a:ext>
            </a:extLst>
          </p:cNvPr>
          <p:cNvSpPr/>
          <p:nvPr/>
        </p:nvSpPr>
        <p:spPr>
          <a:xfrm rot="16200000">
            <a:off x="5806440" y="-2012986"/>
            <a:ext cx="579120" cy="87680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AB7B4A-93AD-499C-B7D9-B543E426765F}"/>
              </a:ext>
            </a:extLst>
          </p:cNvPr>
          <p:cNvSpPr/>
          <p:nvPr/>
        </p:nvSpPr>
        <p:spPr>
          <a:xfrm rot="16200000">
            <a:off x="2303439" y="1494452"/>
            <a:ext cx="579120" cy="175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C2D752-0888-41C2-A295-383931286042}"/>
              </a:ext>
            </a:extLst>
          </p:cNvPr>
          <p:cNvSpPr/>
          <p:nvPr/>
        </p:nvSpPr>
        <p:spPr>
          <a:xfrm rot="16200000">
            <a:off x="5806441" y="-1270303"/>
            <a:ext cx="579120" cy="87680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80B4AB-5BC9-4B9D-BFEA-6D4C380D782E}"/>
              </a:ext>
            </a:extLst>
          </p:cNvPr>
          <p:cNvSpPr txBox="1"/>
          <p:nvPr/>
        </p:nvSpPr>
        <p:spPr>
          <a:xfrm>
            <a:off x="9890760" y="914060"/>
            <a:ext cx="1835461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 “Training data”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FC06DA-DBD5-4587-98CF-A8C7E6BE39F1}"/>
              </a:ext>
            </a:extLst>
          </p:cNvPr>
          <p:cNvSpPr txBox="1"/>
          <p:nvPr/>
        </p:nvSpPr>
        <p:spPr>
          <a:xfrm>
            <a:off x="9794240" y="360828"/>
            <a:ext cx="2214880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B0F0"/>
                </a:solidFill>
              </a:rPr>
              <a:t>= “Validation data”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A20DEA-C2CB-4218-9F90-34CFB3442A6A}"/>
              </a:ext>
            </a:extLst>
          </p:cNvPr>
          <p:cNvSpPr/>
          <p:nvPr/>
        </p:nvSpPr>
        <p:spPr>
          <a:xfrm rot="16200000">
            <a:off x="7553739" y="2233206"/>
            <a:ext cx="579120" cy="175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0D2173-43BE-4A7A-8692-FE92039499F5}"/>
              </a:ext>
            </a:extLst>
          </p:cNvPr>
          <p:cNvCxnSpPr>
            <a:cxnSpLocks/>
          </p:cNvCxnSpPr>
          <p:nvPr/>
        </p:nvCxnSpPr>
        <p:spPr>
          <a:xfrm flipV="1">
            <a:off x="3459479" y="1680527"/>
            <a:ext cx="821" cy="5043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A8A103-9F13-477F-BB42-9FD028481BC5}"/>
              </a:ext>
            </a:extLst>
          </p:cNvPr>
          <p:cNvCxnSpPr>
            <a:cxnSpLocks/>
          </p:cNvCxnSpPr>
          <p:nvPr/>
        </p:nvCxnSpPr>
        <p:spPr>
          <a:xfrm flipV="1">
            <a:off x="1698516" y="1680527"/>
            <a:ext cx="821" cy="5043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D96D5D0-A708-4B4B-A37F-778D67B5DD9B}"/>
              </a:ext>
            </a:extLst>
          </p:cNvPr>
          <p:cNvCxnSpPr>
            <a:cxnSpLocks/>
          </p:cNvCxnSpPr>
          <p:nvPr/>
        </p:nvCxnSpPr>
        <p:spPr>
          <a:xfrm flipV="1">
            <a:off x="6962657" y="1680527"/>
            <a:ext cx="821" cy="5043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924BE31-37D0-436A-874D-F084F9F05E02}"/>
              </a:ext>
            </a:extLst>
          </p:cNvPr>
          <p:cNvCxnSpPr>
            <a:cxnSpLocks/>
          </p:cNvCxnSpPr>
          <p:nvPr/>
        </p:nvCxnSpPr>
        <p:spPr>
          <a:xfrm flipV="1">
            <a:off x="8696436" y="1680527"/>
            <a:ext cx="821" cy="5043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1455490-10D7-454B-8478-5AC1BBB442A7}"/>
              </a:ext>
            </a:extLst>
          </p:cNvPr>
          <p:cNvSpPr txBox="1"/>
          <p:nvPr/>
        </p:nvSpPr>
        <p:spPr>
          <a:xfrm>
            <a:off x="1929178" y="6019157"/>
            <a:ext cx="132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Fold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93D086-0A98-4466-B533-1D7290716907}"/>
              </a:ext>
            </a:extLst>
          </p:cNvPr>
          <p:cNvSpPr txBox="1"/>
          <p:nvPr/>
        </p:nvSpPr>
        <p:spPr>
          <a:xfrm>
            <a:off x="3675500" y="6019792"/>
            <a:ext cx="132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Fold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2CD715-A9E0-4045-9495-FAAC544D4022}"/>
              </a:ext>
            </a:extLst>
          </p:cNvPr>
          <p:cNvSpPr txBox="1"/>
          <p:nvPr/>
        </p:nvSpPr>
        <p:spPr>
          <a:xfrm>
            <a:off x="5423018" y="6019157"/>
            <a:ext cx="132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Fold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C93FD5-CB51-41F5-9CBD-CB2526DF91E4}"/>
              </a:ext>
            </a:extLst>
          </p:cNvPr>
          <p:cNvSpPr txBox="1"/>
          <p:nvPr/>
        </p:nvSpPr>
        <p:spPr>
          <a:xfrm>
            <a:off x="7152755" y="6019157"/>
            <a:ext cx="132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Fold 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2DBA59-7552-48D2-948B-19E9AAAB9855}"/>
              </a:ext>
            </a:extLst>
          </p:cNvPr>
          <p:cNvSpPr txBox="1"/>
          <p:nvPr/>
        </p:nvSpPr>
        <p:spPr>
          <a:xfrm>
            <a:off x="8948517" y="6019157"/>
            <a:ext cx="132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Fold 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0724230-483B-465B-A52C-6CE22C0661D9}"/>
              </a:ext>
            </a:extLst>
          </p:cNvPr>
          <p:cNvSpPr/>
          <p:nvPr/>
        </p:nvSpPr>
        <p:spPr>
          <a:xfrm rot="16200000">
            <a:off x="5806442" y="-1270303"/>
            <a:ext cx="579120" cy="87680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07CB30-30BC-4D13-A205-2C65BF0DA1BE}"/>
              </a:ext>
            </a:extLst>
          </p:cNvPr>
          <p:cNvSpPr/>
          <p:nvPr/>
        </p:nvSpPr>
        <p:spPr>
          <a:xfrm>
            <a:off x="9469120" y="365125"/>
            <a:ext cx="396240" cy="3968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5E2B130-649B-4F3C-85F5-232B11BF6AD8}"/>
              </a:ext>
            </a:extLst>
          </p:cNvPr>
          <p:cNvSpPr/>
          <p:nvPr/>
        </p:nvSpPr>
        <p:spPr>
          <a:xfrm>
            <a:off x="9469120" y="925562"/>
            <a:ext cx="396240" cy="3968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09F8D34-02A9-4C79-8C64-8B11D6D7E460}"/>
              </a:ext>
            </a:extLst>
          </p:cNvPr>
          <p:cNvCxnSpPr>
            <a:cxnSpLocks/>
          </p:cNvCxnSpPr>
          <p:nvPr/>
        </p:nvCxnSpPr>
        <p:spPr>
          <a:xfrm flipV="1">
            <a:off x="5212678" y="1680527"/>
            <a:ext cx="821" cy="5043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FDE9268-812C-45F2-9DC8-4E670F12E52B}"/>
              </a:ext>
            </a:extLst>
          </p:cNvPr>
          <p:cNvSpPr txBox="1"/>
          <p:nvPr/>
        </p:nvSpPr>
        <p:spPr>
          <a:xfrm>
            <a:off x="225162" y="2787962"/>
            <a:ext cx="148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fold 2 for validation: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D47CB3A-599E-47FE-925E-224B857D6B40}"/>
              </a:ext>
            </a:extLst>
          </p:cNvPr>
          <p:cNvSpPr/>
          <p:nvPr/>
        </p:nvSpPr>
        <p:spPr>
          <a:xfrm rot="16200000">
            <a:off x="4053418" y="2243489"/>
            <a:ext cx="579120" cy="175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244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C1957-1016-4130-9A43-838B5CB15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Data collection</a:t>
            </a:r>
          </a:p>
          <a:p>
            <a:pPr lvl="1"/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We will usually need to rely on databases/spreadsheets compiled by others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Data exploration and preparation</a:t>
            </a:r>
          </a:p>
          <a:p>
            <a:pPr lvl="1"/>
            <a:r>
              <a:rPr lang="en-GB" dirty="0"/>
              <a:t>Browse the data, make sure it contains no obvious errors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Model training</a:t>
            </a:r>
          </a:p>
          <a:p>
            <a:pPr lvl="1"/>
            <a:r>
              <a:rPr lang="en-GB" dirty="0"/>
              <a:t>Pass data to a suitable machine learning algorithm to train a model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Model evaluation</a:t>
            </a:r>
          </a:p>
          <a:p>
            <a:pPr lvl="1"/>
            <a:r>
              <a:rPr lang="en-GB" dirty="0"/>
              <a:t>Test how well the model performs on unseen data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Model improvement</a:t>
            </a:r>
          </a:p>
          <a:p>
            <a:pPr lvl="1"/>
            <a:r>
              <a:rPr lang="en-GB" dirty="0"/>
              <a:t>Can we make changes to the training process to improve performance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F2E4CC-2998-4EC5-AE99-AA38C3198F29}"/>
              </a:ext>
            </a:extLst>
          </p:cNvPr>
          <p:cNvSpPr/>
          <p:nvPr/>
        </p:nvSpPr>
        <p:spPr>
          <a:xfrm>
            <a:off x="8902046" y="2784747"/>
            <a:ext cx="457200" cy="457200"/>
          </a:xfrm>
          <a:prstGeom prst="rect">
            <a:avLst/>
          </a:prstGeom>
          <a:noFill/>
          <a:ln w="825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CAA6F2B2-B4F8-4B10-B2F0-3CD1D90FD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8560" y="2432449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902AF9-A08D-454C-9A92-1D2EF030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[Lecture 2:] Machine learning in practice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966399-4BF0-4949-86EF-1BAA921F2FA4}"/>
              </a:ext>
            </a:extLst>
          </p:cNvPr>
          <p:cNvSpPr/>
          <p:nvPr/>
        </p:nvSpPr>
        <p:spPr>
          <a:xfrm>
            <a:off x="10182206" y="3657600"/>
            <a:ext cx="457200" cy="457200"/>
          </a:xfrm>
          <a:prstGeom prst="rect">
            <a:avLst/>
          </a:prstGeom>
          <a:noFill/>
          <a:ln w="825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E5776A-42DF-4E77-9105-8EE29E989EBE}"/>
              </a:ext>
            </a:extLst>
          </p:cNvPr>
          <p:cNvSpPr/>
          <p:nvPr/>
        </p:nvSpPr>
        <p:spPr>
          <a:xfrm>
            <a:off x="8109566" y="4506831"/>
            <a:ext cx="457200" cy="457200"/>
          </a:xfrm>
          <a:prstGeom prst="rect">
            <a:avLst/>
          </a:prstGeom>
          <a:noFill/>
          <a:ln w="825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EAAE06-50FE-432C-923E-FEA2FEFADD4F}"/>
              </a:ext>
            </a:extLst>
          </p:cNvPr>
          <p:cNvSpPr/>
          <p:nvPr/>
        </p:nvSpPr>
        <p:spPr>
          <a:xfrm>
            <a:off x="10537806" y="5299311"/>
            <a:ext cx="457200" cy="457200"/>
          </a:xfrm>
          <a:prstGeom prst="rect">
            <a:avLst/>
          </a:prstGeom>
          <a:noFill/>
          <a:ln w="825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B78D7CB7-51CC-498B-90B3-6B6787DEA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07966" y="4156311"/>
            <a:ext cx="914400" cy="914400"/>
          </a:xfrm>
          <a:prstGeom prst="rect">
            <a:avLst/>
          </a:prstGeom>
        </p:spPr>
      </p:pic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683A4F55-53AC-4E86-88B5-E039AF1D2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73640" y="3296920"/>
            <a:ext cx="914400" cy="914400"/>
          </a:xfrm>
          <a:prstGeom prst="rect">
            <a:avLst/>
          </a:prstGeom>
        </p:spPr>
      </p:pic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id="{40717B70-8037-41F4-8B50-387BE8EFE4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1126" y="4964031"/>
            <a:ext cx="914400" cy="914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35C7B69-8414-4483-AA88-553964CA0118}"/>
              </a:ext>
            </a:extLst>
          </p:cNvPr>
          <p:cNvSpPr/>
          <p:nvPr/>
        </p:nvSpPr>
        <p:spPr>
          <a:xfrm>
            <a:off x="4898395" y="6342817"/>
            <a:ext cx="7144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After last week, we’re over half way through these final parts of the recipe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F5FD369-40B2-4294-85B1-17943BFE187F}"/>
              </a:ext>
            </a:extLst>
          </p:cNvPr>
          <p:cNvSpPr/>
          <p:nvPr/>
        </p:nvSpPr>
        <p:spPr>
          <a:xfrm>
            <a:off x="11186160" y="5529806"/>
            <a:ext cx="510287" cy="830354"/>
          </a:xfrm>
          <a:custGeom>
            <a:avLst/>
            <a:gdLst>
              <a:gd name="connsiteX0" fmla="*/ 152400 w 510287"/>
              <a:gd name="connsiteY0" fmla="*/ 830354 h 830354"/>
              <a:gd name="connsiteX1" fmla="*/ 508000 w 510287"/>
              <a:gd name="connsiteY1" fmla="*/ 119154 h 830354"/>
              <a:gd name="connsiteX2" fmla="*/ 0 w 510287"/>
              <a:gd name="connsiteY2" fmla="*/ 7394 h 830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0287" h="830354">
                <a:moveTo>
                  <a:pt x="152400" y="830354"/>
                </a:moveTo>
                <a:cubicBezTo>
                  <a:pt x="342900" y="543334"/>
                  <a:pt x="533400" y="256314"/>
                  <a:pt x="508000" y="119154"/>
                </a:cubicBezTo>
                <a:cubicBezTo>
                  <a:pt x="482600" y="-18006"/>
                  <a:pt x="241300" y="-5306"/>
                  <a:pt x="0" y="7394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D7A79DE-904C-44EC-AE2B-AC79D159ED7D}"/>
              </a:ext>
            </a:extLst>
          </p:cNvPr>
          <p:cNvSpPr/>
          <p:nvPr/>
        </p:nvSpPr>
        <p:spPr>
          <a:xfrm>
            <a:off x="8869680" y="4453042"/>
            <a:ext cx="3252488" cy="1886798"/>
          </a:xfrm>
          <a:custGeom>
            <a:avLst/>
            <a:gdLst>
              <a:gd name="connsiteX0" fmla="*/ 2468880 w 3252488"/>
              <a:gd name="connsiteY0" fmla="*/ 1886798 h 1886798"/>
              <a:gd name="connsiteX1" fmla="*/ 3251200 w 3252488"/>
              <a:gd name="connsiteY1" fmla="*/ 911438 h 1886798"/>
              <a:gd name="connsiteX2" fmla="*/ 2306320 w 3252488"/>
              <a:gd name="connsiteY2" fmla="*/ 37678 h 1886798"/>
              <a:gd name="connsiteX3" fmla="*/ 0 w 3252488"/>
              <a:gd name="connsiteY3" fmla="*/ 240878 h 1886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2488" h="1886798">
                <a:moveTo>
                  <a:pt x="2468880" y="1886798"/>
                </a:moveTo>
                <a:cubicBezTo>
                  <a:pt x="2873586" y="1553211"/>
                  <a:pt x="3278293" y="1219625"/>
                  <a:pt x="3251200" y="911438"/>
                </a:cubicBezTo>
                <a:cubicBezTo>
                  <a:pt x="3224107" y="603251"/>
                  <a:pt x="2848187" y="149438"/>
                  <a:pt x="2306320" y="37678"/>
                </a:cubicBezTo>
                <a:cubicBezTo>
                  <a:pt x="1764453" y="-74082"/>
                  <a:pt x="882226" y="83398"/>
                  <a:pt x="0" y="240878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2601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313C-BE50-4A0B-8C71-7CBC67BA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Example: 5-fold cross-validation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CC5E7D-A45A-4781-AE37-436DADE4D392}"/>
              </a:ext>
            </a:extLst>
          </p:cNvPr>
          <p:cNvSpPr/>
          <p:nvPr/>
        </p:nvSpPr>
        <p:spPr>
          <a:xfrm rot="16200000">
            <a:off x="5806440" y="-2012986"/>
            <a:ext cx="579120" cy="87680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AB7B4A-93AD-499C-B7D9-B543E426765F}"/>
              </a:ext>
            </a:extLst>
          </p:cNvPr>
          <p:cNvSpPr/>
          <p:nvPr/>
        </p:nvSpPr>
        <p:spPr>
          <a:xfrm rot="16200000">
            <a:off x="2303439" y="1494452"/>
            <a:ext cx="579120" cy="175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C2D752-0888-41C2-A295-383931286042}"/>
              </a:ext>
            </a:extLst>
          </p:cNvPr>
          <p:cNvSpPr/>
          <p:nvPr/>
        </p:nvSpPr>
        <p:spPr>
          <a:xfrm rot="16200000">
            <a:off x="5806441" y="-1270303"/>
            <a:ext cx="579120" cy="87680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2EA993-4329-4582-B461-9D592219F146}"/>
              </a:ext>
            </a:extLst>
          </p:cNvPr>
          <p:cNvSpPr/>
          <p:nvPr/>
        </p:nvSpPr>
        <p:spPr>
          <a:xfrm rot="16200000">
            <a:off x="5806440" y="-532181"/>
            <a:ext cx="579120" cy="87680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80B4AB-5BC9-4B9D-BFEA-6D4C380D782E}"/>
              </a:ext>
            </a:extLst>
          </p:cNvPr>
          <p:cNvSpPr txBox="1"/>
          <p:nvPr/>
        </p:nvSpPr>
        <p:spPr>
          <a:xfrm>
            <a:off x="9890760" y="914060"/>
            <a:ext cx="1835461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 “Training data”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FC06DA-DBD5-4587-98CF-A8C7E6BE39F1}"/>
              </a:ext>
            </a:extLst>
          </p:cNvPr>
          <p:cNvSpPr txBox="1"/>
          <p:nvPr/>
        </p:nvSpPr>
        <p:spPr>
          <a:xfrm>
            <a:off x="9794240" y="360828"/>
            <a:ext cx="2214880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B0F0"/>
                </a:solidFill>
              </a:rPr>
              <a:t>= “Validation data”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A20DEA-C2CB-4218-9F90-34CFB3442A6A}"/>
              </a:ext>
            </a:extLst>
          </p:cNvPr>
          <p:cNvSpPr/>
          <p:nvPr/>
        </p:nvSpPr>
        <p:spPr>
          <a:xfrm rot="16200000">
            <a:off x="7553739" y="2233206"/>
            <a:ext cx="579120" cy="175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50F6A1-9643-4454-8D77-5EB7C009CA4E}"/>
              </a:ext>
            </a:extLst>
          </p:cNvPr>
          <p:cNvSpPr/>
          <p:nvPr/>
        </p:nvSpPr>
        <p:spPr>
          <a:xfrm rot="16200000">
            <a:off x="5800539" y="2975258"/>
            <a:ext cx="579120" cy="175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0D2173-43BE-4A7A-8692-FE92039499F5}"/>
              </a:ext>
            </a:extLst>
          </p:cNvPr>
          <p:cNvCxnSpPr>
            <a:cxnSpLocks/>
          </p:cNvCxnSpPr>
          <p:nvPr/>
        </p:nvCxnSpPr>
        <p:spPr>
          <a:xfrm flipV="1">
            <a:off x="3459479" y="1680527"/>
            <a:ext cx="821" cy="5043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A8A103-9F13-477F-BB42-9FD028481BC5}"/>
              </a:ext>
            </a:extLst>
          </p:cNvPr>
          <p:cNvCxnSpPr>
            <a:cxnSpLocks/>
          </p:cNvCxnSpPr>
          <p:nvPr/>
        </p:nvCxnSpPr>
        <p:spPr>
          <a:xfrm flipV="1">
            <a:off x="1698516" y="1680527"/>
            <a:ext cx="821" cy="5043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D96D5D0-A708-4B4B-A37F-778D67B5DD9B}"/>
              </a:ext>
            </a:extLst>
          </p:cNvPr>
          <p:cNvCxnSpPr>
            <a:cxnSpLocks/>
          </p:cNvCxnSpPr>
          <p:nvPr/>
        </p:nvCxnSpPr>
        <p:spPr>
          <a:xfrm flipV="1">
            <a:off x="6962657" y="1680527"/>
            <a:ext cx="821" cy="5043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924BE31-37D0-436A-874D-F084F9F05E02}"/>
              </a:ext>
            </a:extLst>
          </p:cNvPr>
          <p:cNvCxnSpPr>
            <a:cxnSpLocks/>
          </p:cNvCxnSpPr>
          <p:nvPr/>
        </p:nvCxnSpPr>
        <p:spPr>
          <a:xfrm flipV="1">
            <a:off x="8696436" y="1680527"/>
            <a:ext cx="821" cy="5043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1455490-10D7-454B-8478-5AC1BBB442A7}"/>
              </a:ext>
            </a:extLst>
          </p:cNvPr>
          <p:cNvSpPr txBox="1"/>
          <p:nvPr/>
        </p:nvSpPr>
        <p:spPr>
          <a:xfrm>
            <a:off x="1929178" y="6019157"/>
            <a:ext cx="132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Fold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93D086-0A98-4466-B533-1D7290716907}"/>
              </a:ext>
            </a:extLst>
          </p:cNvPr>
          <p:cNvSpPr txBox="1"/>
          <p:nvPr/>
        </p:nvSpPr>
        <p:spPr>
          <a:xfrm>
            <a:off x="3675500" y="6019792"/>
            <a:ext cx="132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Fold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2CD715-A9E0-4045-9495-FAAC544D4022}"/>
              </a:ext>
            </a:extLst>
          </p:cNvPr>
          <p:cNvSpPr txBox="1"/>
          <p:nvPr/>
        </p:nvSpPr>
        <p:spPr>
          <a:xfrm>
            <a:off x="5423018" y="6019157"/>
            <a:ext cx="132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Fold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C93FD5-CB51-41F5-9CBD-CB2526DF91E4}"/>
              </a:ext>
            </a:extLst>
          </p:cNvPr>
          <p:cNvSpPr txBox="1"/>
          <p:nvPr/>
        </p:nvSpPr>
        <p:spPr>
          <a:xfrm>
            <a:off x="7152755" y="6019157"/>
            <a:ext cx="132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Fold 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2DBA59-7552-48D2-948B-19E9AAAB9855}"/>
              </a:ext>
            </a:extLst>
          </p:cNvPr>
          <p:cNvSpPr txBox="1"/>
          <p:nvPr/>
        </p:nvSpPr>
        <p:spPr>
          <a:xfrm>
            <a:off x="8948517" y="6019157"/>
            <a:ext cx="132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Fold 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0724230-483B-465B-A52C-6CE22C0661D9}"/>
              </a:ext>
            </a:extLst>
          </p:cNvPr>
          <p:cNvSpPr/>
          <p:nvPr/>
        </p:nvSpPr>
        <p:spPr>
          <a:xfrm rot="16200000">
            <a:off x="5806442" y="-1270303"/>
            <a:ext cx="579120" cy="87680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C72417F-449A-4935-97F7-87A2C1D33DD7}"/>
              </a:ext>
            </a:extLst>
          </p:cNvPr>
          <p:cNvSpPr/>
          <p:nvPr/>
        </p:nvSpPr>
        <p:spPr>
          <a:xfrm rot="16200000">
            <a:off x="5806441" y="-532181"/>
            <a:ext cx="579120" cy="87680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07CB30-30BC-4D13-A205-2C65BF0DA1BE}"/>
              </a:ext>
            </a:extLst>
          </p:cNvPr>
          <p:cNvSpPr/>
          <p:nvPr/>
        </p:nvSpPr>
        <p:spPr>
          <a:xfrm>
            <a:off x="9469120" y="365125"/>
            <a:ext cx="396240" cy="3968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5E2B130-649B-4F3C-85F5-232B11BF6AD8}"/>
              </a:ext>
            </a:extLst>
          </p:cNvPr>
          <p:cNvSpPr/>
          <p:nvPr/>
        </p:nvSpPr>
        <p:spPr>
          <a:xfrm>
            <a:off x="9469120" y="925562"/>
            <a:ext cx="396240" cy="3968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09F8D34-02A9-4C79-8C64-8B11D6D7E460}"/>
              </a:ext>
            </a:extLst>
          </p:cNvPr>
          <p:cNvCxnSpPr>
            <a:cxnSpLocks/>
          </p:cNvCxnSpPr>
          <p:nvPr/>
        </p:nvCxnSpPr>
        <p:spPr>
          <a:xfrm flipV="1">
            <a:off x="5212678" y="1680527"/>
            <a:ext cx="821" cy="5043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750BE68-45BB-4E4C-9ED4-1874BA5241A0}"/>
              </a:ext>
            </a:extLst>
          </p:cNvPr>
          <p:cNvSpPr txBox="1"/>
          <p:nvPr/>
        </p:nvSpPr>
        <p:spPr>
          <a:xfrm>
            <a:off x="225162" y="3541601"/>
            <a:ext cx="148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fold 3 for validation: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BD85DC6-8DB5-4AFA-9460-46560FE4ACA4}"/>
              </a:ext>
            </a:extLst>
          </p:cNvPr>
          <p:cNvSpPr/>
          <p:nvPr/>
        </p:nvSpPr>
        <p:spPr>
          <a:xfrm rot="16200000">
            <a:off x="5807482" y="2979819"/>
            <a:ext cx="579120" cy="175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DE6FA7-F436-4882-9DB1-BB6E04817263}"/>
              </a:ext>
            </a:extLst>
          </p:cNvPr>
          <p:cNvSpPr/>
          <p:nvPr/>
        </p:nvSpPr>
        <p:spPr>
          <a:xfrm rot="16200000">
            <a:off x="4053418" y="2243489"/>
            <a:ext cx="579120" cy="175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162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313C-BE50-4A0B-8C71-7CBC67BA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Example: 5-fold cross-validation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CC5E7D-A45A-4781-AE37-436DADE4D392}"/>
              </a:ext>
            </a:extLst>
          </p:cNvPr>
          <p:cNvSpPr/>
          <p:nvPr/>
        </p:nvSpPr>
        <p:spPr>
          <a:xfrm rot="16200000">
            <a:off x="5806440" y="-2012986"/>
            <a:ext cx="579120" cy="87680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AB7B4A-93AD-499C-B7D9-B543E426765F}"/>
              </a:ext>
            </a:extLst>
          </p:cNvPr>
          <p:cNvSpPr/>
          <p:nvPr/>
        </p:nvSpPr>
        <p:spPr>
          <a:xfrm rot="16200000">
            <a:off x="2303439" y="1494452"/>
            <a:ext cx="579120" cy="175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C2D752-0888-41C2-A295-383931286042}"/>
              </a:ext>
            </a:extLst>
          </p:cNvPr>
          <p:cNvSpPr/>
          <p:nvPr/>
        </p:nvSpPr>
        <p:spPr>
          <a:xfrm rot="16200000">
            <a:off x="5806441" y="-1270303"/>
            <a:ext cx="579120" cy="87680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2EA993-4329-4582-B461-9D592219F146}"/>
              </a:ext>
            </a:extLst>
          </p:cNvPr>
          <p:cNvSpPr/>
          <p:nvPr/>
        </p:nvSpPr>
        <p:spPr>
          <a:xfrm rot="16200000">
            <a:off x="5806440" y="-532181"/>
            <a:ext cx="579120" cy="87680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48978C-57EF-4AB8-B8FC-855731397CE1}"/>
              </a:ext>
            </a:extLst>
          </p:cNvPr>
          <p:cNvSpPr/>
          <p:nvPr/>
        </p:nvSpPr>
        <p:spPr>
          <a:xfrm rot="16200000">
            <a:off x="5806440" y="205941"/>
            <a:ext cx="579120" cy="87680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80B4AB-5BC9-4B9D-BFEA-6D4C380D782E}"/>
              </a:ext>
            </a:extLst>
          </p:cNvPr>
          <p:cNvSpPr txBox="1"/>
          <p:nvPr/>
        </p:nvSpPr>
        <p:spPr>
          <a:xfrm>
            <a:off x="9890760" y="914060"/>
            <a:ext cx="1835461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 “Training data”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FC06DA-DBD5-4587-98CF-A8C7E6BE39F1}"/>
              </a:ext>
            </a:extLst>
          </p:cNvPr>
          <p:cNvSpPr txBox="1"/>
          <p:nvPr/>
        </p:nvSpPr>
        <p:spPr>
          <a:xfrm>
            <a:off x="9794240" y="360828"/>
            <a:ext cx="2214880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B0F0"/>
                </a:solidFill>
              </a:rPr>
              <a:t>= “Validation data”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A20DEA-C2CB-4218-9F90-34CFB3442A6A}"/>
              </a:ext>
            </a:extLst>
          </p:cNvPr>
          <p:cNvSpPr/>
          <p:nvPr/>
        </p:nvSpPr>
        <p:spPr>
          <a:xfrm rot="16200000">
            <a:off x="7553739" y="2233206"/>
            <a:ext cx="579120" cy="175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50F6A1-9643-4454-8D77-5EB7C009CA4E}"/>
              </a:ext>
            </a:extLst>
          </p:cNvPr>
          <p:cNvSpPr/>
          <p:nvPr/>
        </p:nvSpPr>
        <p:spPr>
          <a:xfrm rot="16200000">
            <a:off x="5800539" y="2975258"/>
            <a:ext cx="579120" cy="175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E1CCC2-1CC3-4532-A6D7-C24B61A0F7B3}"/>
              </a:ext>
            </a:extLst>
          </p:cNvPr>
          <p:cNvSpPr/>
          <p:nvPr/>
        </p:nvSpPr>
        <p:spPr>
          <a:xfrm rot="16200000">
            <a:off x="4047339" y="3713381"/>
            <a:ext cx="579120" cy="175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0D2173-43BE-4A7A-8692-FE92039499F5}"/>
              </a:ext>
            </a:extLst>
          </p:cNvPr>
          <p:cNvCxnSpPr>
            <a:cxnSpLocks/>
          </p:cNvCxnSpPr>
          <p:nvPr/>
        </p:nvCxnSpPr>
        <p:spPr>
          <a:xfrm flipV="1">
            <a:off x="3459479" y="1680527"/>
            <a:ext cx="821" cy="5043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A8A103-9F13-477F-BB42-9FD028481BC5}"/>
              </a:ext>
            </a:extLst>
          </p:cNvPr>
          <p:cNvCxnSpPr>
            <a:cxnSpLocks/>
          </p:cNvCxnSpPr>
          <p:nvPr/>
        </p:nvCxnSpPr>
        <p:spPr>
          <a:xfrm flipV="1">
            <a:off x="1698516" y="1680527"/>
            <a:ext cx="821" cy="5043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D96D5D0-A708-4B4B-A37F-778D67B5DD9B}"/>
              </a:ext>
            </a:extLst>
          </p:cNvPr>
          <p:cNvCxnSpPr>
            <a:cxnSpLocks/>
          </p:cNvCxnSpPr>
          <p:nvPr/>
        </p:nvCxnSpPr>
        <p:spPr>
          <a:xfrm flipV="1">
            <a:off x="6962657" y="1680527"/>
            <a:ext cx="821" cy="5043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924BE31-37D0-436A-874D-F084F9F05E02}"/>
              </a:ext>
            </a:extLst>
          </p:cNvPr>
          <p:cNvCxnSpPr>
            <a:cxnSpLocks/>
          </p:cNvCxnSpPr>
          <p:nvPr/>
        </p:nvCxnSpPr>
        <p:spPr>
          <a:xfrm flipV="1">
            <a:off x="8696436" y="1680527"/>
            <a:ext cx="821" cy="5043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1455490-10D7-454B-8478-5AC1BBB442A7}"/>
              </a:ext>
            </a:extLst>
          </p:cNvPr>
          <p:cNvSpPr txBox="1"/>
          <p:nvPr/>
        </p:nvSpPr>
        <p:spPr>
          <a:xfrm>
            <a:off x="1929178" y="6019157"/>
            <a:ext cx="132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Fold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93D086-0A98-4466-B533-1D7290716907}"/>
              </a:ext>
            </a:extLst>
          </p:cNvPr>
          <p:cNvSpPr txBox="1"/>
          <p:nvPr/>
        </p:nvSpPr>
        <p:spPr>
          <a:xfrm>
            <a:off x="3675500" y="6019792"/>
            <a:ext cx="132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Fold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2CD715-A9E0-4045-9495-FAAC544D4022}"/>
              </a:ext>
            </a:extLst>
          </p:cNvPr>
          <p:cNvSpPr txBox="1"/>
          <p:nvPr/>
        </p:nvSpPr>
        <p:spPr>
          <a:xfrm>
            <a:off x="5423018" y="6019157"/>
            <a:ext cx="132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Fold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C93FD5-CB51-41F5-9CBD-CB2526DF91E4}"/>
              </a:ext>
            </a:extLst>
          </p:cNvPr>
          <p:cNvSpPr txBox="1"/>
          <p:nvPr/>
        </p:nvSpPr>
        <p:spPr>
          <a:xfrm>
            <a:off x="7152755" y="6019157"/>
            <a:ext cx="132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Fold 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2DBA59-7552-48D2-948B-19E9AAAB9855}"/>
              </a:ext>
            </a:extLst>
          </p:cNvPr>
          <p:cNvSpPr txBox="1"/>
          <p:nvPr/>
        </p:nvSpPr>
        <p:spPr>
          <a:xfrm>
            <a:off x="8948517" y="6019157"/>
            <a:ext cx="132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Fold 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0724230-483B-465B-A52C-6CE22C0661D9}"/>
              </a:ext>
            </a:extLst>
          </p:cNvPr>
          <p:cNvSpPr/>
          <p:nvPr/>
        </p:nvSpPr>
        <p:spPr>
          <a:xfrm rot="16200000">
            <a:off x="5806442" y="-1270303"/>
            <a:ext cx="579120" cy="87680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C72417F-449A-4935-97F7-87A2C1D33DD7}"/>
              </a:ext>
            </a:extLst>
          </p:cNvPr>
          <p:cNvSpPr/>
          <p:nvPr/>
        </p:nvSpPr>
        <p:spPr>
          <a:xfrm rot="16200000">
            <a:off x="5806441" y="-532181"/>
            <a:ext cx="579120" cy="87680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B509B91-ED3A-45CC-8A22-961B54B332C0}"/>
              </a:ext>
            </a:extLst>
          </p:cNvPr>
          <p:cNvSpPr/>
          <p:nvPr/>
        </p:nvSpPr>
        <p:spPr>
          <a:xfrm rot="16200000">
            <a:off x="5806441" y="205941"/>
            <a:ext cx="579120" cy="87680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07CB30-30BC-4D13-A205-2C65BF0DA1BE}"/>
              </a:ext>
            </a:extLst>
          </p:cNvPr>
          <p:cNvSpPr/>
          <p:nvPr/>
        </p:nvSpPr>
        <p:spPr>
          <a:xfrm>
            <a:off x="9469120" y="365125"/>
            <a:ext cx="396240" cy="3968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5E2B130-649B-4F3C-85F5-232B11BF6AD8}"/>
              </a:ext>
            </a:extLst>
          </p:cNvPr>
          <p:cNvSpPr/>
          <p:nvPr/>
        </p:nvSpPr>
        <p:spPr>
          <a:xfrm>
            <a:off x="9469120" y="925562"/>
            <a:ext cx="396240" cy="3968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09F8D34-02A9-4C79-8C64-8B11D6D7E460}"/>
              </a:ext>
            </a:extLst>
          </p:cNvPr>
          <p:cNvCxnSpPr>
            <a:cxnSpLocks/>
          </p:cNvCxnSpPr>
          <p:nvPr/>
        </p:nvCxnSpPr>
        <p:spPr>
          <a:xfrm flipV="1">
            <a:off x="5212678" y="1680527"/>
            <a:ext cx="821" cy="5043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DD7E227-ADE8-4629-842D-D3505228ED77}"/>
              </a:ext>
            </a:extLst>
          </p:cNvPr>
          <p:cNvSpPr txBox="1"/>
          <p:nvPr/>
        </p:nvSpPr>
        <p:spPr>
          <a:xfrm>
            <a:off x="225162" y="4266814"/>
            <a:ext cx="148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fold 4 for validation: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37C8A8-5C10-4949-8B22-B4291D0F1457}"/>
              </a:ext>
            </a:extLst>
          </p:cNvPr>
          <p:cNvSpPr/>
          <p:nvPr/>
        </p:nvSpPr>
        <p:spPr>
          <a:xfrm rot="16200000">
            <a:off x="7546476" y="3713379"/>
            <a:ext cx="579120" cy="175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5866B2E-7A53-4702-AA65-512D9A2463C9}"/>
              </a:ext>
            </a:extLst>
          </p:cNvPr>
          <p:cNvSpPr/>
          <p:nvPr/>
        </p:nvSpPr>
        <p:spPr>
          <a:xfrm rot="16200000">
            <a:off x="4053418" y="2243489"/>
            <a:ext cx="579120" cy="175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FDE5C45-FD9B-4B64-A4E6-5B2D69B14331}"/>
              </a:ext>
            </a:extLst>
          </p:cNvPr>
          <p:cNvSpPr/>
          <p:nvPr/>
        </p:nvSpPr>
        <p:spPr>
          <a:xfrm rot="16200000">
            <a:off x="5807482" y="2979819"/>
            <a:ext cx="579120" cy="175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9344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313C-BE50-4A0B-8C71-7CBC67BA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Example: 5-fold cross-validation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CC5E7D-A45A-4781-AE37-436DADE4D392}"/>
              </a:ext>
            </a:extLst>
          </p:cNvPr>
          <p:cNvSpPr/>
          <p:nvPr/>
        </p:nvSpPr>
        <p:spPr>
          <a:xfrm rot="16200000">
            <a:off x="5806440" y="-2012986"/>
            <a:ext cx="579120" cy="87680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AB7B4A-93AD-499C-B7D9-B543E426765F}"/>
              </a:ext>
            </a:extLst>
          </p:cNvPr>
          <p:cNvSpPr/>
          <p:nvPr/>
        </p:nvSpPr>
        <p:spPr>
          <a:xfrm rot="16200000">
            <a:off x="2303439" y="1494452"/>
            <a:ext cx="579120" cy="175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C2D752-0888-41C2-A295-383931286042}"/>
              </a:ext>
            </a:extLst>
          </p:cNvPr>
          <p:cNvSpPr/>
          <p:nvPr/>
        </p:nvSpPr>
        <p:spPr>
          <a:xfrm rot="16200000">
            <a:off x="5806441" y="-1270303"/>
            <a:ext cx="579120" cy="87680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2EA993-4329-4582-B461-9D592219F146}"/>
              </a:ext>
            </a:extLst>
          </p:cNvPr>
          <p:cNvSpPr/>
          <p:nvPr/>
        </p:nvSpPr>
        <p:spPr>
          <a:xfrm rot="16200000">
            <a:off x="5806440" y="-532181"/>
            <a:ext cx="579120" cy="87680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48978C-57EF-4AB8-B8FC-855731397CE1}"/>
              </a:ext>
            </a:extLst>
          </p:cNvPr>
          <p:cNvSpPr/>
          <p:nvPr/>
        </p:nvSpPr>
        <p:spPr>
          <a:xfrm rot="16200000">
            <a:off x="5806440" y="205941"/>
            <a:ext cx="579120" cy="87680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545782-3E5F-4C62-B9B8-9C7A0295DD7E}"/>
              </a:ext>
            </a:extLst>
          </p:cNvPr>
          <p:cNvSpPr/>
          <p:nvPr/>
        </p:nvSpPr>
        <p:spPr>
          <a:xfrm rot="16200000">
            <a:off x="5806440" y="944063"/>
            <a:ext cx="579120" cy="87680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80B4AB-5BC9-4B9D-BFEA-6D4C380D782E}"/>
              </a:ext>
            </a:extLst>
          </p:cNvPr>
          <p:cNvSpPr txBox="1"/>
          <p:nvPr/>
        </p:nvSpPr>
        <p:spPr>
          <a:xfrm>
            <a:off x="9890760" y="914060"/>
            <a:ext cx="1835461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 “Training data”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FC06DA-DBD5-4587-98CF-A8C7E6BE39F1}"/>
              </a:ext>
            </a:extLst>
          </p:cNvPr>
          <p:cNvSpPr txBox="1"/>
          <p:nvPr/>
        </p:nvSpPr>
        <p:spPr>
          <a:xfrm>
            <a:off x="9794240" y="360828"/>
            <a:ext cx="2214880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B0F0"/>
                </a:solidFill>
              </a:rPr>
              <a:t>= “Validation data”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A20DEA-C2CB-4218-9F90-34CFB3442A6A}"/>
              </a:ext>
            </a:extLst>
          </p:cNvPr>
          <p:cNvSpPr/>
          <p:nvPr/>
        </p:nvSpPr>
        <p:spPr>
          <a:xfrm rot="16200000">
            <a:off x="7553739" y="2233206"/>
            <a:ext cx="579120" cy="175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50F6A1-9643-4454-8D77-5EB7C009CA4E}"/>
              </a:ext>
            </a:extLst>
          </p:cNvPr>
          <p:cNvSpPr/>
          <p:nvPr/>
        </p:nvSpPr>
        <p:spPr>
          <a:xfrm rot="16200000">
            <a:off x="5800539" y="2975258"/>
            <a:ext cx="579120" cy="175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E1CCC2-1CC3-4532-A6D7-C24B61A0F7B3}"/>
              </a:ext>
            </a:extLst>
          </p:cNvPr>
          <p:cNvSpPr/>
          <p:nvPr/>
        </p:nvSpPr>
        <p:spPr>
          <a:xfrm rot="16200000">
            <a:off x="4047339" y="3713381"/>
            <a:ext cx="579120" cy="175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400439-92A2-4699-B35C-A256B32C679A}"/>
              </a:ext>
            </a:extLst>
          </p:cNvPr>
          <p:cNvSpPr/>
          <p:nvPr/>
        </p:nvSpPr>
        <p:spPr>
          <a:xfrm rot="16200000">
            <a:off x="9303759" y="4451503"/>
            <a:ext cx="579120" cy="175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0D2173-43BE-4A7A-8692-FE92039499F5}"/>
              </a:ext>
            </a:extLst>
          </p:cNvPr>
          <p:cNvCxnSpPr>
            <a:cxnSpLocks/>
          </p:cNvCxnSpPr>
          <p:nvPr/>
        </p:nvCxnSpPr>
        <p:spPr>
          <a:xfrm flipV="1">
            <a:off x="3459479" y="1680527"/>
            <a:ext cx="821" cy="5043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A8A103-9F13-477F-BB42-9FD028481BC5}"/>
              </a:ext>
            </a:extLst>
          </p:cNvPr>
          <p:cNvCxnSpPr>
            <a:cxnSpLocks/>
          </p:cNvCxnSpPr>
          <p:nvPr/>
        </p:nvCxnSpPr>
        <p:spPr>
          <a:xfrm flipV="1">
            <a:off x="1698516" y="1680527"/>
            <a:ext cx="821" cy="5043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D96D5D0-A708-4B4B-A37F-778D67B5DD9B}"/>
              </a:ext>
            </a:extLst>
          </p:cNvPr>
          <p:cNvCxnSpPr>
            <a:cxnSpLocks/>
          </p:cNvCxnSpPr>
          <p:nvPr/>
        </p:nvCxnSpPr>
        <p:spPr>
          <a:xfrm flipV="1">
            <a:off x="6962657" y="1680527"/>
            <a:ext cx="821" cy="5043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924BE31-37D0-436A-874D-F084F9F05E02}"/>
              </a:ext>
            </a:extLst>
          </p:cNvPr>
          <p:cNvCxnSpPr>
            <a:cxnSpLocks/>
          </p:cNvCxnSpPr>
          <p:nvPr/>
        </p:nvCxnSpPr>
        <p:spPr>
          <a:xfrm flipV="1">
            <a:off x="8696436" y="1680527"/>
            <a:ext cx="821" cy="5043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1455490-10D7-454B-8478-5AC1BBB442A7}"/>
              </a:ext>
            </a:extLst>
          </p:cNvPr>
          <p:cNvSpPr txBox="1"/>
          <p:nvPr/>
        </p:nvSpPr>
        <p:spPr>
          <a:xfrm>
            <a:off x="1929178" y="6019157"/>
            <a:ext cx="132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Fold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93D086-0A98-4466-B533-1D7290716907}"/>
              </a:ext>
            </a:extLst>
          </p:cNvPr>
          <p:cNvSpPr txBox="1"/>
          <p:nvPr/>
        </p:nvSpPr>
        <p:spPr>
          <a:xfrm>
            <a:off x="3675500" y="6019792"/>
            <a:ext cx="132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Fold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2CD715-A9E0-4045-9495-FAAC544D4022}"/>
              </a:ext>
            </a:extLst>
          </p:cNvPr>
          <p:cNvSpPr txBox="1"/>
          <p:nvPr/>
        </p:nvSpPr>
        <p:spPr>
          <a:xfrm>
            <a:off x="5423018" y="6019157"/>
            <a:ext cx="132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Fold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C93FD5-CB51-41F5-9CBD-CB2526DF91E4}"/>
              </a:ext>
            </a:extLst>
          </p:cNvPr>
          <p:cNvSpPr txBox="1"/>
          <p:nvPr/>
        </p:nvSpPr>
        <p:spPr>
          <a:xfrm>
            <a:off x="7152755" y="6019157"/>
            <a:ext cx="132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Fold 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2DBA59-7552-48D2-948B-19E9AAAB9855}"/>
              </a:ext>
            </a:extLst>
          </p:cNvPr>
          <p:cNvSpPr txBox="1"/>
          <p:nvPr/>
        </p:nvSpPr>
        <p:spPr>
          <a:xfrm>
            <a:off x="8948517" y="6019157"/>
            <a:ext cx="132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Fold 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0724230-483B-465B-A52C-6CE22C0661D9}"/>
              </a:ext>
            </a:extLst>
          </p:cNvPr>
          <p:cNvSpPr/>
          <p:nvPr/>
        </p:nvSpPr>
        <p:spPr>
          <a:xfrm rot="16200000">
            <a:off x="5806442" y="-1270303"/>
            <a:ext cx="579120" cy="87680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C72417F-449A-4935-97F7-87A2C1D33DD7}"/>
              </a:ext>
            </a:extLst>
          </p:cNvPr>
          <p:cNvSpPr/>
          <p:nvPr/>
        </p:nvSpPr>
        <p:spPr>
          <a:xfrm rot="16200000">
            <a:off x="5806441" y="-532181"/>
            <a:ext cx="579120" cy="87680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B509B91-ED3A-45CC-8A22-961B54B332C0}"/>
              </a:ext>
            </a:extLst>
          </p:cNvPr>
          <p:cNvSpPr/>
          <p:nvPr/>
        </p:nvSpPr>
        <p:spPr>
          <a:xfrm rot="16200000">
            <a:off x="5806441" y="205941"/>
            <a:ext cx="579120" cy="87680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07CB30-30BC-4D13-A205-2C65BF0DA1BE}"/>
              </a:ext>
            </a:extLst>
          </p:cNvPr>
          <p:cNvSpPr/>
          <p:nvPr/>
        </p:nvSpPr>
        <p:spPr>
          <a:xfrm>
            <a:off x="9469120" y="365125"/>
            <a:ext cx="396240" cy="3968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5E2B130-649B-4F3C-85F5-232B11BF6AD8}"/>
              </a:ext>
            </a:extLst>
          </p:cNvPr>
          <p:cNvSpPr/>
          <p:nvPr/>
        </p:nvSpPr>
        <p:spPr>
          <a:xfrm>
            <a:off x="9469120" y="925562"/>
            <a:ext cx="396240" cy="3968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09F8D34-02A9-4C79-8C64-8B11D6D7E460}"/>
              </a:ext>
            </a:extLst>
          </p:cNvPr>
          <p:cNvCxnSpPr>
            <a:cxnSpLocks/>
          </p:cNvCxnSpPr>
          <p:nvPr/>
        </p:nvCxnSpPr>
        <p:spPr>
          <a:xfrm flipV="1">
            <a:off x="5212678" y="1680527"/>
            <a:ext cx="821" cy="5043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75D661B-ACEF-4F0D-89E7-4B265F9BD738}"/>
              </a:ext>
            </a:extLst>
          </p:cNvPr>
          <p:cNvSpPr txBox="1"/>
          <p:nvPr/>
        </p:nvSpPr>
        <p:spPr>
          <a:xfrm>
            <a:off x="251982" y="5004936"/>
            <a:ext cx="148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fold 5 for validation: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3F03DB4-A937-42E5-AC15-366DD91C50A4}"/>
              </a:ext>
            </a:extLst>
          </p:cNvPr>
          <p:cNvSpPr/>
          <p:nvPr/>
        </p:nvSpPr>
        <p:spPr>
          <a:xfrm rot="16200000">
            <a:off x="4053418" y="2243489"/>
            <a:ext cx="579120" cy="175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2A00AE0-B3F6-4CFC-A321-2142D3A43E62}"/>
              </a:ext>
            </a:extLst>
          </p:cNvPr>
          <p:cNvSpPr/>
          <p:nvPr/>
        </p:nvSpPr>
        <p:spPr>
          <a:xfrm rot="16200000">
            <a:off x="5807482" y="2979819"/>
            <a:ext cx="579120" cy="175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910FD17-41D6-45E9-8ACE-FE706D378274}"/>
              </a:ext>
            </a:extLst>
          </p:cNvPr>
          <p:cNvSpPr/>
          <p:nvPr/>
        </p:nvSpPr>
        <p:spPr>
          <a:xfrm rot="16200000">
            <a:off x="7546476" y="3713379"/>
            <a:ext cx="579120" cy="175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8404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3CAE7-6B8E-4AD4-8C7A-3DF99465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K-fold 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E78CA-F8E4-4E81-81DD-FAAE8ED1D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K-fold cross-validation has become the “gold standard” in evaluation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See for practice questions: k=10 generally gives good results</a:t>
            </a:r>
          </a:p>
          <a:p>
            <a:r>
              <a:rPr lang="en-GB" dirty="0"/>
              <a:t>Make decisions (e.g., about hyperparameters) based on an average measure of performance across your k models</a:t>
            </a:r>
          </a:p>
          <a:p>
            <a:r>
              <a:rPr lang="en-GB" dirty="0"/>
              <a:t>At the end, retrain on the all the data you were using for training/validation, and… </a:t>
            </a:r>
          </a:p>
          <a:p>
            <a:r>
              <a:rPr lang="en-GB" dirty="0"/>
              <a:t>…Do one final test on your testing data</a:t>
            </a:r>
          </a:p>
        </p:txBody>
      </p:sp>
    </p:spTree>
    <p:extLst>
      <p:ext uri="{BB962C8B-B14F-4D97-AF65-F5344CB8AC3E}">
        <p14:creationId xmlns:p14="http://schemas.microsoft.com/office/powerpoint/2010/main" val="4889180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0732-9E87-4BC9-A02B-357A330F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K-fold cross-validation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04C2970-BFED-42A2-8955-ADCB9E4E454A}"/>
              </a:ext>
            </a:extLst>
          </p:cNvPr>
          <p:cNvGrpSpPr/>
          <p:nvPr/>
        </p:nvGrpSpPr>
        <p:grpSpPr>
          <a:xfrm>
            <a:off x="640078" y="2759805"/>
            <a:ext cx="8768082" cy="579121"/>
            <a:chOff x="1869438" y="1845405"/>
            <a:chExt cx="8768082" cy="57912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1C11895-81A1-46F3-AD3E-63BB3F7CA70B}"/>
                </a:ext>
              </a:extLst>
            </p:cNvPr>
            <p:cNvSpPr/>
            <p:nvPr/>
          </p:nvSpPr>
          <p:spPr>
            <a:xfrm rot="16200000">
              <a:off x="9471360" y="1258365"/>
              <a:ext cx="579120" cy="1753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5DDF547-2733-4BBF-B04F-174F857E4930}"/>
                </a:ext>
              </a:extLst>
            </p:cNvPr>
            <p:cNvSpPr/>
            <p:nvPr/>
          </p:nvSpPr>
          <p:spPr>
            <a:xfrm rot="16200000">
              <a:off x="5087319" y="-1372475"/>
              <a:ext cx="579120" cy="701488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EB4B561-0E1C-4ED4-8B46-11D68FBC5636}"/>
              </a:ext>
            </a:extLst>
          </p:cNvPr>
          <p:cNvSpPr txBox="1"/>
          <p:nvPr/>
        </p:nvSpPr>
        <p:spPr>
          <a:xfrm>
            <a:off x="634812" y="4056696"/>
            <a:ext cx="7014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 </a:t>
            </a:r>
            <a:r>
              <a:rPr lang="en-GB" i="1" dirty="0"/>
              <a:t>one</a:t>
            </a:r>
            <a:r>
              <a:rPr lang="en-GB" dirty="0"/>
              <a:t> final test on the testing data partition you set aside at the start: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15897E5-E5C0-4C4B-93F9-EA988F326E75}"/>
              </a:ext>
            </a:extLst>
          </p:cNvPr>
          <p:cNvSpPr/>
          <p:nvPr/>
        </p:nvSpPr>
        <p:spPr>
          <a:xfrm>
            <a:off x="9775888" y="2869182"/>
            <a:ext cx="603316" cy="3393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66FE67-58E0-44A7-9C90-4B69B18DE23A}"/>
              </a:ext>
            </a:extLst>
          </p:cNvPr>
          <p:cNvSpPr/>
          <p:nvPr/>
        </p:nvSpPr>
        <p:spPr>
          <a:xfrm>
            <a:off x="10633800" y="2683488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M*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905A009-03FF-43E7-97E2-252F882AB8BC}"/>
              </a:ext>
            </a:extLst>
          </p:cNvPr>
          <p:cNvSpPr/>
          <p:nvPr/>
        </p:nvSpPr>
        <p:spPr>
          <a:xfrm>
            <a:off x="1607461" y="4975201"/>
            <a:ext cx="603316" cy="3393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A3FD45-6F14-4959-B805-6C0EB5AB972E}"/>
              </a:ext>
            </a:extLst>
          </p:cNvPr>
          <p:cNvSpPr/>
          <p:nvPr/>
        </p:nvSpPr>
        <p:spPr>
          <a:xfrm>
            <a:off x="634812" y="4753646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M*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21B4611-CF4E-4C62-A3DF-5B6277709024}"/>
              </a:ext>
            </a:extLst>
          </p:cNvPr>
          <p:cNvSpPr/>
          <p:nvPr/>
        </p:nvSpPr>
        <p:spPr>
          <a:xfrm>
            <a:off x="4469275" y="4943963"/>
            <a:ext cx="603316" cy="3393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6E9D6B-40CF-4A37-8CC2-CC18A1F97640}"/>
              </a:ext>
            </a:extLst>
          </p:cNvPr>
          <p:cNvSpPr txBox="1"/>
          <p:nvPr/>
        </p:nvSpPr>
        <p:spPr>
          <a:xfrm>
            <a:off x="5325239" y="4928979"/>
            <a:ext cx="27900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Final performance measure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0363DE-1A2F-441D-A0F9-25E586A2547E}"/>
              </a:ext>
            </a:extLst>
          </p:cNvPr>
          <p:cNvSpPr txBox="1"/>
          <p:nvPr/>
        </p:nvSpPr>
        <p:spPr>
          <a:xfrm>
            <a:off x="2512539" y="4494713"/>
            <a:ext cx="1649293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“Testing data”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00B498-BE09-4D4B-91A8-8E40AA0FC4BA}"/>
              </a:ext>
            </a:extLst>
          </p:cNvPr>
          <p:cNvSpPr/>
          <p:nvPr/>
        </p:nvSpPr>
        <p:spPr>
          <a:xfrm rot="16200000">
            <a:off x="3047626" y="4279846"/>
            <a:ext cx="579120" cy="1747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08DA3C-A1F3-4E67-ADAC-AF61557668D3}"/>
              </a:ext>
            </a:extLst>
          </p:cNvPr>
          <p:cNvSpPr txBox="1"/>
          <p:nvPr/>
        </p:nvSpPr>
        <p:spPr>
          <a:xfrm>
            <a:off x="634812" y="2128449"/>
            <a:ext cx="885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Retrain on </a:t>
            </a:r>
            <a:r>
              <a:rPr lang="en-GB" i="1" dirty="0"/>
              <a:t>all</a:t>
            </a:r>
            <a:r>
              <a:rPr lang="en-GB" dirty="0"/>
              <a:t> the data using the model/hyperparameters you have decided on:</a:t>
            </a:r>
          </a:p>
        </p:txBody>
      </p:sp>
    </p:spTree>
    <p:extLst>
      <p:ext uri="{BB962C8B-B14F-4D97-AF65-F5344CB8AC3E}">
        <p14:creationId xmlns:p14="http://schemas.microsoft.com/office/powerpoint/2010/main" val="4592397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8AD30-3F05-4B20-B2FA-B5E045C60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 preparation: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8FA27-57EE-4F09-98CD-CD8339435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See for practice questions: Be ready to use cross-validation in any questions where you are asked to perform repeated testing in order to make a decision, e.g.: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“Which classifier is best…”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“Which value for this hyperparameter is best…”</a:t>
            </a:r>
          </a:p>
          <a:p>
            <a:r>
              <a:rPr lang="en-GB" dirty="0">
                <a:solidFill>
                  <a:srgbClr val="FF0000"/>
                </a:solidFill>
              </a:rPr>
              <a:t>(The question will usually have already done the initial split for you… And will usually suggest that you use cross validation on the non-testing portion)  -&gt;</a:t>
            </a:r>
          </a:p>
          <a:p>
            <a:r>
              <a:rPr lang="en-GB" dirty="0">
                <a:solidFill>
                  <a:srgbClr val="FF0000"/>
                </a:solidFill>
              </a:rPr>
              <a:t>When passing that portion of the data to a 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fitc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*()</a:t>
            </a:r>
            <a:r>
              <a:rPr lang="en-GB" dirty="0">
                <a:solidFill>
                  <a:srgbClr val="FF0000"/>
                </a:solidFill>
              </a:rPr>
              <a:t> function, you can simply add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(…,‘KFold’,10,…)</a:t>
            </a:r>
            <a:r>
              <a:rPr lang="en-GB" dirty="0">
                <a:solidFill>
                  <a:srgbClr val="FF0000"/>
                </a:solidFill>
              </a:rPr>
              <a:t>– really easy! 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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D147521-0985-49DB-9549-196DF1F596D0}"/>
              </a:ext>
            </a:extLst>
          </p:cNvPr>
          <p:cNvGrpSpPr>
            <a:grpSpLocks noChangeAspect="1"/>
          </p:cNvGrpSpPr>
          <p:nvPr/>
        </p:nvGrpSpPr>
        <p:grpSpPr>
          <a:xfrm>
            <a:off x="4124548" y="4654534"/>
            <a:ext cx="3802143" cy="493980"/>
            <a:chOff x="609601" y="1620738"/>
            <a:chExt cx="10972799" cy="14256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08618B4-03EF-4AD7-AAD5-FC95F3BEC413}"/>
                </a:ext>
              </a:extLst>
            </p:cNvPr>
            <p:cNvSpPr/>
            <p:nvPr/>
          </p:nvSpPr>
          <p:spPr>
            <a:xfrm>
              <a:off x="9562518" y="1620738"/>
              <a:ext cx="77364" cy="14256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B0F3B6-2C85-4CE5-8DE7-D9FA95A4EE28}"/>
                </a:ext>
              </a:extLst>
            </p:cNvPr>
            <p:cNvSpPr/>
            <p:nvPr/>
          </p:nvSpPr>
          <p:spPr>
            <a:xfrm rot="16200000">
              <a:off x="4704081" y="-2084107"/>
              <a:ext cx="579120" cy="87680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86DACF-2835-434E-BDA5-FE83B9AD1125}"/>
                </a:ext>
              </a:extLst>
            </p:cNvPr>
            <p:cNvSpPr/>
            <p:nvPr/>
          </p:nvSpPr>
          <p:spPr>
            <a:xfrm rot="16200000">
              <a:off x="10419080" y="1426173"/>
              <a:ext cx="579120" cy="17475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5E147F-51C7-47D9-B26B-3F325DF0C99F}"/>
              </a:ext>
            </a:extLst>
          </p:cNvPr>
          <p:cNvSpPr/>
          <p:nvPr/>
        </p:nvSpPr>
        <p:spPr>
          <a:xfrm>
            <a:off x="4054905" y="4690489"/>
            <a:ext cx="3151564" cy="3852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6488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6D2A5-69F0-452C-8017-A67A47DE1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 preparation: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E01F0-EBB5-4771-A0A2-EEBE96672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object you get back will contain all of the k=10 different models! (You can access them through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.Trained</a:t>
            </a:r>
            <a:r>
              <a:rPr lang="en-GB" dirty="0"/>
              <a:t> property)</a:t>
            </a:r>
          </a:p>
          <a:p>
            <a:r>
              <a:rPr lang="en-GB" dirty="0"/>
              <a:t>…And details of the associated partitions (You can access them through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.Partition</a:t>
            </a:r>
            <a:r>
              <a:rPr lang="en-GB" dirty="0"/>
              <a:t> property</a:t>
            </a:r>
          </a:p>
          <a:p>
            <a:r>
              <a:rPr lang="en-GB" dirty="0"/>
              <a:t>So you could dip in and do things like calculate specific performance measures (e.g., AUC)</a:t>
            </a:r>
          </a:p>
          <a:p>
            <a:r>
              <a:rPr lang="en-GB" dirty="0"/>
              <a:t>…But </a:t>
            </a:r>
            <a:r>
              <a:rPr lang="en-GB" dirty="0" err="1"/>
              <a:t>Matlab</a:t>
            </a:r>
            <a:r>
              <a:rPr lang="en-GB" dirty="0"/>
              <a:t> offers a built-in functions for extracting averages of common measures</a:t>
            </a:r>
          </a:p>
          <a:p>
            <a:r>
              <a:rPr lang="en-GB" dirty="0">
                <a:solidFill>
                  <a:srgbClr val="FF0000"/>
                </a:solidFill>
              </a:rPr>
              <a:t>See for practice questions: using these built-in functions is always sufficient measure of performance for the exam (see next slide)</a:t>
            </a:r>
          </a:p>
        </p:txBody>
      </p:sp>
    </p:spTree>
    <p:extLst>
      <p:ext uri="{BB962C8B-B14F-4D97-AF65-F5344CB8AC3E}">
        <p14:creationId xmlns:p14="http://schemas.microsoft.com/office/powerpoint/2010/main" val="9792451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AE06F-DFD1-4913-85FB-49554D971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Average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6F4D1-A0E0-4964-8EEB-8834BED0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We’ve looked a lot at the overall classification accuracy, or rate</a:t>
            </a:r>
          </a:p>
          <a:p>
            <a:r>
              <a:rPr lang="en-GB" dirty="0"/>
              <a:t>The “loss” is just the overall misclassification rate</a:t>
            </a:r>
          </a:p>
          <a:p>
            <a:r>
              <a:rPr lang="en-GB" dirty="0"/>
              <a:t>For any confusion matrix:</a:t>
            </a:r>
          </a:p>
          <a:p>
            <a:pPr lvl="1"/>
            <a:r>
              <a:rPr lang="en-GB" dirty="0"/>
              <a:t>(sum of the </a:t>
            </a:r>
            <a:r>
              <a:rPr lang="en-GB" b="1" dirty="0"/>
              <a:t>off-</a:t>
            </a:r>
            <a:r>
              <a:rPr lang="en-GB" dirty="0"/>
              <a:t>diagonal elements) / (sum of all the elements)</a:t>
            </a:r>
          </a:p>
          <a:p>
            <a:pPr lvl="1"/>
            <a:r>
              <a:rPr lang="en-GB" dirty="0"/>
              <a:t>Or just 1-(classification accuracy)</a:t>
            </a:r>
          </a:p>
          <a:p>
            <a:r>
              <a:rPr lang="en-GB" dirty="0">
                <a:solidFill>
                  <a:srgbClr val="FF0000"/>
                </a:solidFill>
              </a:rPr>
              <a:t>See for practice questions: the 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kfoldLoss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solidFill>
                  <a:srgbClr val="FF0000"/>
                </a:solidFill>
              </a:rPr>
              <a:t> function will give you the average loss across your k models, as a useful single-number measure of performance</a:t>
            </a:r>
          </a:p>
          <a:p>
            <a:r>
              <a:rPr lang="en-GB" dirty="0">
                <a:solidFill>
                  <a:srgbClr val="FF0000"/>
                </a:solidFill>
              </a:rPr>
              <a:t>Just be careful, for loss: LOWER IS BETTER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82101D6-CC9D-4ED5-8BE9-8C556BE97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675" y="3035139"/>
            <a:ext cx="1936925" cy="106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210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D14C-BF51-4298-A404-AE5D6729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Cross-validation: randomness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7D1FD-9847-402F-B92A-68000EB37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you call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…,‘KFold’,10,…</a:t>
            </a:r>
          </a:p>
          <a:p>
            <a:r>
              <a:rPr lang="en-GB" dirty="0"/>
              <a:t>What </a:t>
            </a:r>
            <a:r>
              <a:rPr lang="en-GB" dirty="0" err="1"/>
              <a:t>Matlab</a:t>
            </a:r>
            <a:r>
              <a:rPr lang="en-GB" dirty="0"/>
              <a:t> does behind the scenes is to make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cvpartition</a:t>
            </a:r>
            <a:r>
              <a:rPr lang="en-GB" dirty="0"/>
              <a:t> object which holds details of all the different folds</a:t>
            </a:r>
          </a:p>
          <a:p>
            <a:r>
              <a:rPr lang="en-GB" dirty="0" err="1"/>
              <a:t>Matlab</a:t>
            </a:r>
            <a:r>
              <a:rPr lang="en-GB" dirty="0"/>
              <a:t> handles the shuffling of your data when it makes this object</a:t>
            </a:r>
          </a:p>
          <a:p>
            <a:r>
              <a:rPr lang="en-GB" dirty="0"/>
              <a:t>Two implications:</a:t>
            </a:r>
          </a:p>
          <a:p>
            <a:pPr lvl="1"/>
            <a:r>
              <a:rPr lang="en-GB" dirty="0"/>
              <a:t>You wouldn’t need to have shuffled the data for yourself – but it wouldn’t matter if you did…</a:t>
            </a:r>
          </a:p>
          <a:p>
            <a:pPr lvl="1"/>
            <a:r>
              <a:rPr lang="en-GB" dirty="0"/>
              <a:t>You’ll get different results (e.g., from </a:t>
            </a:r>
            <a:r>
              <a:rPr lang="en-GB" dirty="0" err="1"/>
              <a:t>kfoldLoss</a:t>
            </a:r>
            <a:r>
              <a:rPr lang="en-GB" dirty="0"/>
              <a:t>) every time you call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…,‘KFold’,10,…</a:t>
            </a:r>
            <a:r>
              <a:rPr lang="en-GB" dirty="0"/>
              <a:t> (unless you’re resetting the random number generator)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533349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A20B-247E-4E1A-9D46-10F78BF00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BD84A-C6CB-4CC4-8A85-476F4AA69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Try the practice exam questions</a:t>
            </a:r>
          </a:p>
          <a:p>
            <a:r>
              <a:rPr lang="en-GB" dirty="0"/>
              <a:t>They require the use of cross-validation</a:t>
            </a:r>
          </a:p>
          <a:p>
            <a:r>
              <a:rPr lang="en-GB" dirty="0"/>
              <a:t>Use the </a:t>
            </a:r>
            <a:r>
              <a:rPr lang="en-GB" dirty="0">
                <a:solidFill>
                  <a:srgbClr val="FF0000"/>
                </a:solidFill>
              </a:rPr>
              <a:t>red</a:t>
            </a:r>
            <a:r>
              <a:rPr lang="en-GB" dirty="0"/>
              <a:t> suggestions in the previous slides to help guide you</a:t>
            </a:r>
          </a:p>
          <a:p>
            <a:r>
              <a:rPr lang="en-GB" dirty="0"/>
              <a:t>Don’t give up too easily…</a:t>
            </a:r>
          </a:p>
          <a:p>
            <a:pPr lvl="1"/>
            <a:r>
              <a:rPr lang="en-GB" dirty="0"/>
              <a:t>Is supposed to require a little research/playing around/testing things out</a:t>
            </a:r>
          </a:p>
          <a:p>
            <a:pPr lvl="1"/>
            <a:r>
              <a:rPr lang="en-GB" dirty="0"/>
              <a:t>Helps build stronger memories</a:t>
            </a:r>
          </a:p>
        </p:txBody>
      </p:sp>
    </p:spTree>
    <p:extLst>
      <p:ext uri="{BB962C8B-B14F-4D97-AF65-F5344CB8AC3E}">
        <p14:creationId xmlns:p14="http://schemas.microsoft.com/office/powerpoint/2010/main" val="2439638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C1957-1016-4130-9A43-838B5CB15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Data collection</a:t>
            </a:r>
          </a:p>
          <a:p>
            <a:pPr lvl="1"/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We will usually need to rely on databases/spreadsheets compiled by others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Data exploration and preparation</a:t>
            </a:r>
          </a:p>
          <a:p>
            <a:pPr lvl="1"/>
            <a:r>
              <a:rPr lang="en-GB" dirty="0"/>
              <a:t>Browse the data, make sure it contains no obvious errors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Model training</a:t>
            </a:r>
          </a:p>
          <a:p>
            <a:pPr lvl="1"/>
            <a:r>
              <a:rPr lang="en-GB" dirty="0"/>
              <a:t>Pass data to a suitable machine learning algorithm to train a model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Model evaluation</a:t>
            </a:r>
          </a:p>
          <a:p>
            <a:pPr lvl="1"/>
            <a:r>
              <a:rPr lang="en-GB" dirty="0"/>
              <a:t>Test how well the model performs on unseen data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Model improvement</a:t>
            </a:r>
          </a:p>
          <a:p>
            <a:pPr lvl="1"/>
            <a:r>
              <a:rPr lang="en-GB" dirty="0"/>
              <a:t>Can we make changes to the training process to improve performance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F2E4CC-2998-4EC5-AE99-AA38C3198F29}"/>
              </a:ext>
            </a:extLst>
          </p:cNvPr>
          <p:cNvSpPr/>
          <p:nvPr/>
        </p:nvSpPr>
        <p:spPr>
          <a:xfrm>
            <a:off x="8902046" y="2784747"/>
            <a:ext cx="457200" cy="457200"/>
          </a:xfrm>
          <a:prstGeom prst="rect">
            <a:avLst/>
          </a:prstGeom>
          <a:noFill/>
          <a:ln w="825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CAA6F2B2-B4F8-4B10-B2F0-3CD1D90FD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8560" y="2432449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902AF9-A08D-454C-9A92-1D2EF030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[Lecture 2:] Machine learning in practice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966399-4BF0-4949-86EF-1BAA921F2FA4}"/>
              </a:ext>
            </a:extLst>
          </p:cNvPr>
          <p:cNvSpPr/>
          <p:nvPr/>
        </p:nvSpPr>
        <p:spPr>
          <a:xfrm>
            <a:off x="10182206" y="3657600"/>
            <a:ext cx="457200" cy="457200"/>
          </a:xfrm>
          <a:prstGeom prst="rect">
            <a:avLst/>
          </a:prstGeom>
          <a:noFill/>
          <a:ln w="825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E5776A-42DF-4E77-9105-8EE29E989EBE}"/>
              </a:ext>
            </a:extLst>
          </p:cNvPr>
          <p:cNvSpPr/>
          <p:nvPr/>
        </p:nvSpPr>
        <p:spPr>
          <a:xfrm>
            <a:off x="8109566" y="4506831"/>
            <a:ext cx="457200" cy="457200"/>
          </a:xfrm>
          <a:prstGeom prst="rect">
            <a:avLst/>
          </a:prstGeom>
          <a:noFill/>
          <a:ln w="825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EAAE06-50FE-432C-923E-FEA2FEFADD4F}"/>
              </a:ext>
            </a:extLst>
          </p:cNvPr>
          <p:cNvSpPr/>
          <p:nvPr/>
        </p:nvSpPr>
        <p:spPr>
          <a:xfrm>
            <a:off x="10537806" y="5299311"/>
            <a:ext cx="457200" cy="457200"/>
          </a:xfrm>
          <a:prstGeom prst="rect">
            <a:avLst/>
          </a:prstGeom>
          <a:noFill/>
          <a:ln w="825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B78D7CB7-51CC-498B-90B3-6B6787DEA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7966" y="4156311"/>
            <a:ext cx="914400" cy="914400"/>
          </a:xfrm>
          <a:prstGeom prst="rect">
            <a:avLst/>
          </a:prstGeom>
        </p:spPr>
      </p:pic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683A4F55-53AC-4E86-88B5-E039AF1D2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73640" y="3296920"/>
            <a:ext cx="914400" cy="914400"/>
          </a:xfrm>
          <a:prstGeom prst="rect">
            <a:avLst/>
          </a:prstGeom>
        </p:spPr>
      </p:pic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id="{40717B70-8037-41F4-8B50-387BE8EFE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1126" y="4964031"/>
            <a:ext cx="914400" cy="914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35C7B69-8414-4483-AA88-553964CA0118}"/>
              </a:ext>
            </a:extLst>
          </p:cNvPr>
          <p:cNvSpPr/>
          <p:nvPr/>
        </p:nvSpPr>
        <p:spPr>
          <a:xfrm>
            <a:off x="7153915" y="6342817"/>
            <a:ext cx="4885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By the end of this lecture we’ll have finished them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F5FD369-40B2-4294-85B1-17943BFE187F}"/>
              </a:ext>
            </a:extLst>
          </p:cNvPr>
          <p:cNvSpPr/>
          <p:nvPr/>
        </p:nvSpPr>
        <p:spPr>
          <a:xfrm>
            <a:off x="11186160" y="5529806"/>
            <a:ext cx="510287" cy="830354"/>
          </a:xfrm>
          <a:custGeom>
            <a:avLst/>
            <a:gdLst>
              <a:gd name="connsiteX0" fmla="*/ 152400 w 510287"/>
              <a:gd name="connsiteY0" fmla="*/ 830354 h 830354"/>
              <a:gd name="connsiteX1" fmla="*/ 508000 w 510287"/>
              <a:gd name="connsiteY1" fmla="*/ 119154 h 830354"/>
              <a:gd name="connsiteX2" fmla="*/ 0 w 510287"/>
              <a:gd name="connsiteY2" fmla="*/ 7394 h 830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0287" h="830354">
                <a:moveTo>
                  <a:pt x="152400" y="830354"/>
                </a:moveTo>
                <a:cubicBezTo>
                  <a:pt x="342900" y="543334"/>
                  <a:pt x="533400" y="256314"/>
                  <a:pt x="508000" y="119154"/>
                </a:cubicBezTo>
                <a:cubicBezTo>
                  <a:pt x="482600" y="-18006"/>
                  <a:pt x="241300" y="-5306"/>
                  <a:pt x="0" y="7394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D7A79DE-904C-44EC-AE2B-AC79D159ED7D}"/>
              </a:ext>
            </a:extLst>
          </p:cNvPr>
          <p:cNvSpPr/>
          <p:nvPr/>
        </p:nvSpPr>
        <p:spPr>
          <a:xfrm>
            <a:off x="8869680" y="4453042"/>
            <a:ext cx="3252488" cy="1886798"/>
          </a:xfrm>
          <a:custGeom>
            <a:avLst/>
            <a:gdLst>
              <a:gd name="connsiteX0" fmla="*/ 2468880 w 3252488"/>
              <a:gd name="connsiteY0" fmla="*/ 1886798 h 1886798"/>
              <a:gd name="connsiteX1" fmla="*/ 3251200 w 3252488"/>
              <a:gd name="connsiteY1" fmla="*/ 911438 h 1886798"/>
              <a:gd name="connsiteX2" fmla="*/ 2306320 w 3252488"/>
              <a:gd name="connsiteY2" fmla="*/ 37678 h 1886798"/>
              <a:gd name="connsiteX3" fmla="*/ 0 w 3252488"/>
              <a:gd name="connsiteY3" fmla="*/ 240878 h 1886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2488" h="1886798">
                <a:moveTo>
                  <a:pt x="2468880" y="1886798"/>
                </a:moveTo>
                <a:cubicBezTo>
                  <a:pt x="2873586" y="1553211"/>
                  <a:pt x="3278293" y="1219625"/>
                  <a:pt x="3251200" y="911438"/>
                </a:cubicBezTo>
                <a:cubicBezTo>
                  <a:pt x="3224107" y="603251"/>
                  <a:pt x="2848187" y="149438"/>
                  <a:pt x="2306320" y="37678"/>
                </a:cubicBezTo>
                <a:cubicBezTo>
                  <a:pt x="1764453" y="-74082"/>
                  <a:pt x="882226" y="83398"/>
                  <a:pt x="0" y="240878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9459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50A7A-8229-4C2A-8C9A-9C51822A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1EXAM50: golden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6A803-0500-429F-B05F-2D670405B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do all the practice questions… </a:t>
            </a:r>
          </a:p>
          <a:p>
            <a:pPr lvl="1"/>
            <a:r>
              <a:rPr lang="en-GB" dirty="0"/>
              <a:t>(And understand what you’re doing – i.e., don’t just copy the answers from someone else)</a:t>
            </a:r>
          </a:p>
          <a:p>
            <a:r>
              <a:rPr lang="en-GB" dirty="0"/>
              <a:t>Then there’s no reason why you can’t get 100% on the exam</a:t>
            </a:r>
          </a:p>
        </p:txBody>
      </p:sp>
    </p:spTree>
    <p:extLst>
      <p:ext uri="{BB962C8B-B14F-4D97-AF65-F5344CB8AC3E}">
        <p14:creationId xmlns:p14="http://schemas.microsoft.com/office/powerpoint/2010/main" val="34576393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C07A7-7A17-407C-AF03-C6FEDE60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A0813-9019-4B3D-9925-B1866B26D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information in the remaining slides is for interest only </a:t>
            </a:r>
          </a:p>
          <a:p>
            <a:r>
              <a:rPr lang="en-GB" dirty="0"/>
              <a:t>Not examined</a:t>
            </a:r>
          </a:p>
          <a:p>
            <a:r>
              <a:rPr lang="en-GB" dirty="0"/>
              <a:t>Might be useful if you’re using ML for your project</a:t>
            </a:r>
          </a:p>
          <a:p>
            <a:r>
              <a:rPr lang="en-GB" dirty="0"/>
              <a:t>Or working with ML/</a:t>
            </a:r>
            <a:r>
              <a:rPr lang="en-GB" dirty="0" err="1"/>
              <a:t>Matlab</a:t>
            </a:r>
            <a:r>
              <a:rPr lang="en-GB" dirty="0"/>
              <a:t> in the future</a:t>
            </a:r>
          </a:p>
        </p:txBody>
      </p:sp>
    </p:spTree>
    <p:extLst>
      <p:ext uri="{BB962C8B-B14F-4D97-AF65-F5344CB8AC3E}">
        <p14:creationId xmlns:p14="http://schemas.microsoft.com/office/powerpoint/2010/main" val="11700784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940A-7B81-4F7E-8659-21FD35BD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Stratified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4B841-63EA-4D29-9904-5C169073E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Randomly choosing the partitions (i.e., shuffling first) works well if you have an equal number of examples from each class…</a:t>
            </a:r>
          </a:p>
          <a:p>
            <a:r>
              <a:rPr lang="en-GB" dirty="0"/>
              <a:t>But if you have one class that is much smaller…</a:t>
            </a:r>
          </a:p>
          <a:p>
            <a:pPr lvl="1"/>
            <a:r>
              <a:rPr lang="en-GB" dirty="0"/>
              <a:t>E.g., you have 1000 ‘Benign’ samples, but only 50 ‘Malignant’ examples</a:t>
            </a:r>
          </a:p>
          <a:p>
            <a:r>
              <a:rPr lang="en-GB" dirty="0"/>
              <a:t>Then you could potentially end up with folds that don’t contain </a:t>
            </a:r>
            <a:r>
              <a:rPr lang="en-GB" i="1" dirty="0"/>
              <a:t>any</a:t>
            </a:r>
            <a:r>
              <a:rPr lang="en-GB" dirty="0"/>
              <a:t> of those examples</a:t>
            </a:r>
          </a:p>
          <a:p>
            <a:r>
              <a:rPr lang="en-GB" i="1" dirty="0"/>
              <a:t>Stratified sampling</a:t>
            </a:r>
            <a:r>
              <a:rPr lang="en-GB" dirty="0"/>
              <a:t> tries to ensure that the original balance between classes is maintained in each of your folds</a:t>
            </a:r>
          </a:p>
          <a:p>
            <a:r>
              <a:rPr lang="en-GB" dirty="0"/>
              <a:t>There are two different ways to make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cvpartition</a:t>
            </a:r>
            <a:r>
              <a:rPr lang="en-GB" dirty="0"/>
              <a:t> object in </a:t>
            </a:r>
            <a:r>
              <a:rPr lang="en-GB" dirty="0" err="1"/>
              <a:t>Matlab</a:t>
            </a:r>
            <a:r>
              <a:rPr lang="en-GB" dirty="0"/>
              <a:t>; one will give you stratified sampling, the other won’t…</a:t>
            </a:r>
          </a:p>
        </p:txBody>
      </p:sp>
    </p:spTree>
    <p:extLst>
      <p:ext uri="{BB962C8B-B14F-4D97-AF65-F5344CB8AC3E}">
        <p14:creationId xmlns:p14="http://schemas.microsoft.com/office/powerpoint/2010/main" val="215707992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D14C-BF51-4298-A404-AE5D6729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Cross-validation: randomness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7D1FD-9847-402F-B92A-68000EB37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docs for calling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*()</a:t>
            </a:r>
            <a:r>
              <a:rPr lang="en-GB" dirty="0"/>
              <a:t> function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…,‘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KFold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’,k,…</a:t>
            </a:r>
          </a:p>
          <a:p>
            <a:r>
              <a:rPr lang="en-GB" dirty="0"/>
              <a:t>“</a:t>
            </a:r>
            <a:r>
              <a:rPr lang="en-GB" i="1" dirty="0"/>
              <a:t>If you specify '</a:t>
            </a:r>
            <a:r>
              <a:rPr lang="en-GB" i="1" dirty="0" err="1"/>
              <a:t>KFold</a:t>
            </a:r>
            <a:r>
              <a:rPr lang="en-GB" i="1" dirty="0"/>
              <a:t>',k, then the software completes these steps.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i="1" dirty="0"/>
              <a:t>Randomly partition the data into k sets.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i="1" dirty="0"/>
              <a:t>For each set, reserve the set as validation data, and train the model using the other k – 1 sets…</a:t>
            </a:r>
            <a:r>
              <a:rPr lang="en-GB" dirty="0"/>
              <a:t>” </a:t>
            </a:r>
          </a:p>
          <a:p>
            <a:r>
              <a:rPr lang="en-GB" dirty="0"/>
              <a:t>I decided to double check step 1 and actually it wasn’t true…</a:t>
            </a:r>
          </a:p>
          <a:p>
            <a:r>
              <a:rPr lang="en-GB" dirty="0"/>
              <a:t>The partitions </a:t>
            </a:r>
            <a:r>
              <a:rPr lang="en-GB" i="1" dirty="0"/>
              <a:t>do</a:t>
            </a:r>
            <a:r>
              <a:rPr lang="en-GB" dirty="0"/>
              <a:t> use stratified sampling</a:t>
            </a:r>
          </a:p>
          <a:p>
            <a:r>
              <a:rPr lang="en-GB" dirty="0"/>
              <a:t>Conclusion: nothing to worry about (it’s good!); if you’re making the initial split before using cross-validation then it would be good to make sure it is stratified (see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cvpartition</a:t>
            </a:r>
            <a:r>
              <a:rPr lang="en-GB" dirty="0" err="1"/>
              <a:t>’s</a:t>
            </a:r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‘Holdout’</a:t>
            </a:r>
            <a:r>
              <a:rPr lang="en-GB" dirty="0"/>
              <a:t> option)</a:t>
            </a:r>
          </a:p>
        </p:txBody>
      </p:sp>
    </p:spTree>
    <p:extLst>
      <p:ext uri="{BB962C8B-B14F-4D97-AF65-F5344CB8AC3E}">
        <p14:creationId xmlns:p14="http://schemas.microsoft.com/office/powerpoint/2010/main" val="38025999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5606A-D666-424C-869F-7F8DD83A0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Cross-validation for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F3DB3-4DA1-457D-AEB0-8F77FBF05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typical use of cross-validation is in decisions about the values of hyperparameters</a:t>
            </a:r>
          </a:p>
          <a:p>
            <a:r>
              <a:rPr lang="en-GB" dirty="0"/>
              <a:t>Good approach: use cross-validation to compute a </a:t>
            </a:r>
            <a:r>
              <a:rPr lang="en-GB" dirty="0" err="1"/>
              <a:t>kfoldLoss</a:t>
            </a:r>
            <a:r>
              <a:rPr lang="en-GB" dirty="0"/>
              <a:t> value for each of a range of different values of a hyperparameter</a:t>
            </a:r>
          </a:p>
          <a:p>
            <a:pPr lvl="1"/>
            <a:r>
              <a:rPr lang="en-GB" dirty="0"/>
              <a:t>E.g., for k in a k-NN classifier: k=1, k=3, k=5, …, k=15</a:t>
            </a:r>
          </a:p>
          <a:p>
            <a:r>
              <a:rPr lang="en-GB" dirty="0"/>
              <a:t>Select whichever value of the hyperparameter gives the lowest average loss…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CA8323-2FBD-43DA-87A9-EBE99BA6C171}"/>
              </a:ext>
            </a:extLst>
          </p:cNvPr>
          <p:cNvCxnSpPr>
            <a:cxnSpLocks/>
          </p:cNvCxnSpPr>
          <p:nvPr/>
        </p:nvCxnSpPr>
        <p:spPr>
          <a:xfrm flipV="1">
            <a:off x="5405488" y="4647415"/>
            <a:ext cx="0" cy="1442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5350CD-9F03-4F53-8D86-1C72F1639CEA}"/>
              </a:ext>
            </a:extLst>
          </p:cNvPr>
          <p:cNvCxnSpPr>
            <a:cxnSpLocks/>
          </p:cNvCxnSpPr>
          <p:nvPr/>
        </p:nvCxnSpPr>
        <p:spPr>
          <a:xfrm>
            <a:off x="5405488" y="6089716"/>
            <a:ext cx="1555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DECB3EE-4F71-4557-9A07-5B47084833A0}"/>
              </a:ext>
            </a:extLst>
          </p:cNvPr>
          <p:cNvSpPr/>
          <p:nvPr/>
        </p:nvSpPr>
        <p:spPr>
          <a:xfrm>
            <a:off x="5401559" y="4892511"/>
            <a:ext cx="1414021" cy="1018095"/>
          </a:xfrm>
          <a:custGeom>
            <a:avLst/>
            <a:gdLst>
              <a:gd name="connsiteX0" fmla="*/ 0 w 1414021"/>
              <a:gd name="connsiteY0" fmla="*/ 235670 h 1018095"/>
              <a:gd name="connsiteX1" fmla="*/ 301658 w 1414021"/>
              <a:gd name="connsiteY1" fmla="*/ 622169 h 1018095"/>
              <a:gd name="connsiteX2" fmla="*/ 735291 w 1414021"/>
              <a:gd name="connsiteY2" fmla="*/ 518475 h 1018095"/>
              <a:gd name="connsiteX3" fmla="*/ 942681 w 1414021"/>
              <a:gd name="connsiteY3" fmla="*/ 1018095 h 1018095"/>
              <a:gd name="connsiteX4" fmla="*/ 1253765 w 1414021"/>
              <a:gd name="connsiteY4" fmla="*/ 631596 h 1018095"/>
              <a:gd name="connsiteX5" fmla="*/ 1414021 w 1414021"/>
              <a:gd name="connsiteY5" fmla="*/ 0 h 1018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14021" h="1018095">
                <a:moveTo>
                  <a:pt x="0" y="235670"/>
                </a:moveTo>
                <a:lnTo>
                  <a:pt x="301658" y="622169"/>
                </a:lnTo>
                <a:lnTo>
                  <a:pt x="735291" y="518475"/>
                </a:lnTo>
                <a:lnTo>
                  <a:pt x="942681" y="1018095"/>
                </a:lnTo>
                <a:lnTo>
                  <a:pt x="1253765" y="631596"/>
                </a:lnTo>
                <a:lnTo>
                  <a:pt x="1414021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38054E-A351-4FAD-8453-D5822153AF89}"/>
              </a:ext>
            </a:extLst>
          </p:cNvPr>
          <p:cNvCxnSpPr>
            <a:stCxn id="13" idx="3"/>
          </p:cNvCxnSpPr>
          <p:nvPr/>
        </p:nvCxnSpPr>
        <p:spPr>
          <a:xfrm>
            <a:off x="6344240" y="5910606"/>
            <a:ext cx="0" cy="1791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6703D5B-A888-47B0-B1C8-AA1E0261A8B9}"/>
              </a:ext>
            </a:extLst>
          </p:cNvPr>
          <p:cNvSpPr txBox="1"/>
          <p:nvPr/>
        </p:nvSpPr>
        <p:spPr>
          <a:xfrm>
            <a:off x="4600282" y="5279010"/>
            <a:ext cx="65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F4DF3D-0591-4968-9A4D-94B5990D1239}"/>
              </a:ext>
            </a:extLst>
          </p:cNvPr>
          <p:cNvSpPr txBox="1"/>
          <p:nvPr/>
        </p:nvSpPr>
        <p:spPr>
          <a:xfrm>
            <a:off x="5650587" y="6155702"/>
            <a:ext cx="1310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Value of k</a:t>
            </a:r>
          </a:p>
        </p:txBody>
      </p:sp>
    </p:spTree>
    <p:extLst>
      <p:ext uri="{BB962C8B-B14F-4D97-AF65-F5344CB8AC3E}">
        <p14:creationId xmlns:p14="http://schemas.microsoft.com/office/powerpoint/2010/main" val="27872930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EEB5-1AB0-4481-81F2-47F6144D4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Cross-validation for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41121-DDB5-4CAF-A7CA-1EEE2E6968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Actually, you can ask </a:t>
            </a:r>
            <a:r>
              <a:rPr lang="en-GB" dirty="0" err="1"/>
              <a:t>Matlab’s</a:t>
            </a:r>
            <a:r>
              <a:rPr lang="en-GB" dirty="0"/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*()</a:t>
            </a:r>
            <a:r>
              <a:rPr lang="en-GB" dirty="0"/>
              <a:t> </a:t>
            </a:r>
            <a:r>
              <a:rPr lang="en-GB" dirty="0" err="1"/>
              <a:t>fns</a:t>
            </a:r>
            <a:r>
              <a:rPr lang="en-GB" dirty="0"/>
              <a:t>. to do this kind of hyperparameter tuning for you</a:t>
            </a:r>
          </a:p>
          <a:p>
            <a:r>
              <a:rPr lang="en-GB" dirty="0"/>
              <a:t>See the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OptimizeParameters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GB" dirty="0"/>
              <a:t> option, which uses 5-fold cross-validation by default</a:t>
            </a:r>
          </a:p>
          <a:p>
            <a:r>
              <a:rPr lang="en-GB" dirty="0"/>
              <a:t>Here for minimum leaf size in a decision tree model</a:t>
            </a:r>
          </a:p>
          <a:p>
            <a:pPr lvl="1"/>
            <a:r>
              <a:rPr lang="en-GB" dirty="0"/>
              <a:t>The y-axis is showing loss</a:t>
            </a:r>
          </a:p>
        </p:txBody>
      </p:sp>
      <p:pic>
        <p:nvPicPr>
          <p:cNvPr id="1026" name="Picture 2" descr="https://uk.mathworks.com/help/examples/stats/win64/OptimizeAClassificationTreeExample_02.png">
            <a:extLst>
              <a:ext uri="{FF2B5EF4-FFF2-40B4-BE49-F238E27FC236}">
                <a16:creationId xmlns:a16="http://schemas.microsoft.com/office/drawing/2014/main" id="{C3F2174D-0F03-47FC-9D3F-70082851052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994" y="1825625"/>
            <a:ext cx="32040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A3BB8F2-E295-491E-85AE-1859D007142F}"/>
              </a:ext>
            </a:extLst>
          </p:cNvPr>
          <p:cNvSpPr/>
          <p:nvPr/>
        </p:nvSpPr>
        <p:spPr>
          <a:xfrm>
            <a:off x="6802078" y="6311900"/>
            <a:ext cx="39218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https://uk.mathworks.com/help/stats/fitctree.html</a:t>
            </a:r>
          </a:p>
        </p:txBody>
      </p:sp>
    </p:spTree>
    <p:extLst>
      <p:ext uri="{BB962C8B-B14F-4D97-AF65-F5344CB8AC3E}">
        <p14:creationId xmlns:p14="http://schemas.microsoft.com/office/powerpoint/2010/main" val="124927258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EEB5-1AB0-4481-81F2-47F6144D4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Cross-validation for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41121-DDB5-4CAF-A7CA-1EEE2E6968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Actually, you can ask </a:t>
            </a:r>
            <a:r>
              <a:rPr lang="en-GB" dirty="0" err="1"/>
              <a:t>Matlab’s</a:t>
            </a:r>
            <a:r>
              <a:rPr lang="en-GB" dirty="0"/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*()</a:t>
            </a:r>
            <a:r>
              <a:rPr lang="en-GB" dirty="0"/>
              <a:t> </a:t>
            </a:r>
            <a:r>
              <a:rPr lang="en-GB" dirty="0" err="1"/>
              <a:t>fns</a:t>
            </a:r>
            <a:r>
              <a:rPr lang="en-GB" dirty="0"/>
              <a:t>. to do this kind of hyperparameter tuning for you</a:t>
            </a:r>
          </a:p>
          <a:p>
            <a:r>
              <a:rPr lang="en-GB" dirty="0"/>
              <a:t>See the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OptimizeParameters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GB" dirty="0"/>
              <a:t> option, which uses 5-fold cross-validation by default</a:t>
            </a:r>
          </a:p>
          <a:p>
            <a:r>
              <a:rPr lang="en-GB" dirty="0"/>
              <a:t>Here for both the distance measure and the number of neighbours in a k-NN model</a:t>
            </a:r>
          </a:p>
          <a:p>
            <a:pPr lvl="1"/>
            <a:r>
              <a:rPr lang="en-GB" dirty="0"/>
              <a:t>The y-axis is showing loss</a:t>
            </a:r>
          </a:p>
          <a:p>
            <a:endParaRPr lang="en-GB" dirty="0"/>
          </a:p>
        </p:txBody>
      </p:sp>
      <p:pic>
        <p:nvPicPr>
          <p:cNvPr id="8" name="Picture 2" descr="https://uk.mathworks.com/help/examples/stats/win64/OptimizeAFittedKNNClassifierExample_02.png">
            <a:extLst>
              <a:ext uri="{FF2B5EF4-FFF2-40B4-BE49-F238E27FC236}">
                <a16:creationId xmlns:a16="http://schemas.microsoft.com/office/drawing/2014/main" id="{68E8662F-BF70-4077-967C-7F719697AE9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994" y="1825625"/>
            <a:ext cx="32040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AFB7F45-24F5-413C-B5E9-CF4F9C61E76A}"/>
              </a:ext>
            </a:extLst>
          </p:cNvPr>
          <p:cNvSpPr/>
          <p:nvPr/>
        </p:nvSpPr>
        <p:spPr>
          <a:xfrm>
            <a:off x="6802078" y="6311900"/>
            <a:ext cx="39218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https://uk.mathworks.com/help/stats/fitcknn.html</a:t>
            </a:r>
          </a:p>
        </p:txBody>
      </p:sp>
    </p:spTree>
    <p:extLst>
      <p:ext uri="{BB962C8B-B14F-4D97-AF65-F5344CB8AC3E}">
        <p14:creationId xmlns:p14="http://schemas.microsoft.com/office/powerpoint/2010/main" val="469776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43D92-1354-4788-AE0A-CEE2AFBB2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F211C-E216-46CB-9D19-322B1F946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Brett Lantz, “Machine Learning with R”</a:t>
            </a:r>
          </a:p>
          <a:p>
            <a:r>
              <a:rPr lang="en-GB" dirty="0"/>
              <a:t>Chapter 4: “Probabilistic Learning – Classification using Naïve Bayes”</a:t>
            </a:r>
          </a:p>
          <a:p>
            <a:pPr lvl="1"/>
            <a:r>
              <a:rPr lang="en-GB" b="1" dirty="0"/>
              <a:t>From</a:t>
            </a:r>
            <a:r>
              <a:rPr lang="en-GB" dirty="0"/>
              <a:t> the section entitled: “Example – filtering mobile phone spam with the Naïve Bayes algorithm”</a:t>
            </a:r>
          </a:p>
          <a:p>
            <a:pPr lvl="1"/>
            <a:r>
              <a:rPr lang="en-GB" b="1" dirty="0"/>
              <a:t>Up to </a:t>
            </a:r>
            <a:r>
              <a:rPr lang="en-GB" dirty="0"/>
              <a:t>the end of the chapter</a:t>
            </a:r>
          </a:p>
          <a:p>
            <a:r>
              <a:rPr lang="en-GB" dirty="0"/>
              <a:t>Suggested approach (but do whatever works best for you):</a:t>
            </a:r>
          </a:p>
          <a:p>
            <a:pPr lvl="1"/>
            <a:r>
              <a:rPr lang="en-GB" dirty="0"/>
              <a:t>Just relax and read through [could almost skim…]</a:t>
            </a:r>
          </a:p>
          <a:p>
            <a:pPr lvl="1"/>
            <a:r>
              <a:rPr lang="en-GB" dirty="0"/>
              <a:t>As ever, we’re interested in the ideas, not the use of R</a:t>
            </a:r>
          </a:p>
          <a:p>
            <a:pPr lvl="1"/>
            <a:r>
              <a:rPr lang="en-GB" dirty="0"/>
              <a:t>The main interesting new idea is the “bag-of-words” approach</a:t>
            </a:r>
          </a:p>
        </p:txBody>
      </p:sp>
    </p:spTree>
    <p:extLst>
      <p:ext uri="{BB962C8B-B14F-4D97-AF65-F5344CB8AC3E}">
        <p14:creationId xmlns:p14="http://schemas.microsoft.com/office/powerpoint/2010/main" val="1008142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A103-A7BE-4DE8-BCE0-B245DD99F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Talent Day – companies looking for…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8E600-7202-4E67-9C69-72592448BC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/>
              <a:t>2D/3D Artist</a:t>
            </a:r>
          </a:p>
          <a:p>
            <a:r>
              <a:rPr lang="en-GB" dirty="0"/>
              <a:t>Account Manager</a:t>
            </a:r>
          </a:p>
          <a:p>
            <a:r>
              <a:rPr lang="en-GB" dirty="0"/>
              <a:t>Android Developer</a:t>
            </a:r>
          </a:p>
          <a:p>
            <a:r>
              <a:rPr lang="en-GB" dirty="0"/>
              <a:t>Animator</a:t>
            </a:r>
          </a:p>
          <a:p>
            <a:r>
              <a:rPr lang="en-GB" dirty="0"/>
              <a:t>Business Analyst</a:t>
            </a:r>
          </a:p>
          <a:p>
            <a:r>
              <a:rPr lang="en-GB" dirty="0"/>
              <a:t>Business Development</a:t>
            </a:r>
          </a:p>
          <a:p>
            <a:r>
              <a:rPr lang="en-GB" dirty="0"/>
              <a:t>Content Writer</a:t>
            </a:r>
          </a:p>
          <a:p>
            <a:r>
              <a:rPr lang="en-GB" dirty="0"/>
              <a:t>Data Centre Technician </a:t>
            </a:r>
          </a:p>
          <a:p>
            <a:r>
              <a:rPr lang="en-GB" b="1" dirty="0"/>
              <a:t>Data Scientist</a:t>
            </a:r>
          </a:p>
          <a:p>
            <a:r>
              <a:rPr lang="en-GB" dirty="0"/>
              <a:t>Digital Designer</a:t>
            </a:r>
          </a:p>
          <a:p>
            <a:r>
              <a:rPr lang="en-GB" dirty="0"/>
              <a:t>Digital Marketer</a:t>
            </a:r>
          </a:p>
          <a:p>
            <a:r>
              <a:rPr lang="en-GB" dirty="0"/>
              <a:t>Front End Developer</a:t>
            </a:r>
          </a:p>
          <a:p>
            <a:r>
              <a:rPr lang="en-GB" dirty="0"/>
              <a:t>Full Stack Developer</a:t>
            </a:r>
          </a:p>
          <a:p>
            <a:r>
              <a:rPr lang="en-GB" dirty="0"/>
              <a:t>Graphic Designer</a:t>
            </a:r>
          </a:p>
          <a:p>
            <a:r>
              <a:rPr lang="en-GB" dirty="0"/>
              <a:t>iOS Developer</a:t>
            </a:r>
          </a:p>
          <a:p>
            <a:r>
              <a:rPr lang="en-GB" dirty="0"/>
              <a:t>Motion Graphics Designer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265874-87E3-4287-9A02-62FD1DE21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10280" y="1825625"/>
            <a:ext cx="5181600" cy="4351338"/>
          </a:xfrm>
        </p:spPr>
        <p:txBody>
          <a:bodyPr>
            <a:normAutofit fontScale="47500" lnSpcReduction="20000"/>
          </a:bodyPr>
          <a:lstStyle/>
          <a:p>
            <a:r>
              <a:rPr lang="en-GB" dirty="0"/>
              <a:t>Network Engineer</a:t>
            </a:r>
          </a:p>
          <a:p>
            <a:r>
              <a:rPr lang="en-GB" dirty="0"/>
              <a:t>Product Owner</a:t>
            </a:r>
          </a:p>
          <a:p>
            <a:r>
              <a:rPr lang="en-GB" dirty="0"/>
              <a:t>Project Manager </a:t>
            </a:r>
          </a:p>
          <a:p>
            <a:r>
              <a:rPr lang="en-GB" dirty="0"/>
              <a:t>Researcher</a:t>
            </a:r>
          </a:p>
          <a:p>
            <a:r>
              <a:rPr lang="en-GB" dirty="0"/>
              <a:t>SEO Professional</a:t>
            </a:r>
          </a:p>
          <a:p>
            <a:r>
              <a:rPr lang="en-GB" dirty="0"/>
              <a:t>Social Media Manager</a:t>
            </a:r>
          </a:p>
          <a:p>
            <a:r>
              <a:rPr lang="en-GB" dirty="0"/>
              <a:t>Software Developer</a:t>
            </a:r>
          </a:p>
          <a:p>
            <a:r>
              <a:rPr lang="en-GB" dirty="0"/>
              <a:t>Software Engineer</a:t>
            </a:r>
          </a:p>
          <a:p>
            <a:r>
              <a:rPr lang="en-GB" dirty="0"/>
              <a:t>Solutions Architect</a:t>
            </a:r>
          </a:p>
          <a:p>
            <a:r>
              <a:rPr lang="en-GB" dirty="0"/>
              <a:t>Strategist</a:t>
            </a:r>
          </a:p>
          <a:p>
            <a:r>
              <a:rPr lang="en-GB" dirty="0"/>
              <a:t>Systems Engineer</a:t>
            </a:r>
          </a:p>
          <a:p>
            <a:r>
              <a:rPr lang="en-GB" dirty="0"/>
              <a:t>Systems Administrator</a:t>
            </a:r>
          </a:p>
          <a:p>
            <a:r>
              <a:rPr lang="en-GB" dirty="0"/>
              <a:t>Test Engineer</a:t>
            </a:r>
          </a:p>
          <a:p>
            <a:r>
              <a:rPr lang="en-GB" dirty="0"/>
              <a:t>UX/UI Designer</a:t>
            </a:r>
          </a:p>
          <a:p>
            <a:r>
              <a:rPr lang="en-GB" dirty="0"/>
              <a:t>Video Editor</a:t>
            </a:r>
          </a:p>
          <a:p>
            <a:r>
              <a:rPr lang="en-GB" dirty="0"/>
              <a:t>Writer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3757B4-D59E-4251-B7F7-9D982649EC87}"/>
              </a:ext>
            </a:extLst>
          </p:cNvPr>
          <p:cNvSpPr/>
          <p:nvPr/>
        </p:nvSpPr>
        <p:spPr>
          <a:xfrm>
            <a:off x="355600" y="6492875"/>
            <a:ext cx="117012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400" dirty="0">
                <a:hlinkClick r:id="rId2"/>
              </a:rPr>
              <a:t>https://www.eventbrite.com/e/talent-day-2019-studentjobseeker-registration-tickets-51780887027</a:t>
            </a:r>
            <a:r>
              <a:rPr lang="en-GB" sz="1400" dirty="0"/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E4123-C335-43F7-B7B6-6EEC7467F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897" y="1690688"/>
            <a:ext cx="2690903" cy="388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41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A103-A7BE-4DE8-BCE0-B245DD99F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Talent Day – companies looking for…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8E600-7202-4E67-9C69-72592448BC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/>
              <a:t>2D/3D Artist</a:t>
            </a:r>
          </a:p>
          <a:p>
            <a:r>
              <a:rPr lang="en-GB" dirty="0"/>
              <a:t>Account Manager</a:t>
            </a:r>
          </a:p>
          <a:p>
            <a:r>
              <a:rPr lang="en-GB" dirty="0"/>
              <a:t>Android Developer</a:t>
            </a:r>
          </a:p>
          <a:p>
            <a:r>
              <a:rPr lang="en-GB" dirty="0"/>
              <a:t>Animator</a:t>
            </a:r>
          </a:p>
          <a:p>
            <a:r>
              <a:rPr lang="en-GB" dirty="0"/>
              <a:t>Business Analyst</a:t>
            </a:r>
          </a:p>
          <a:p>
            <a:r>
              <a:rPr lang="en-GB" dirty="0"/>
              <a:t>Business Development</a:t>
            </a:r>
          </a:p>
          <a:p>
            <a:r>
              <a:rPr lang="en-GB" dirty="0"/>
              <a:t>Content Writer</a:t>
            </a:r>
          </a:p>
          <a:p>
            <a:r>
              <a:rPr lang="en-GB" dirty="0"/>
              <a:t>Data Centre Technician </a:t>
            </a:r>
          </a:p>
          <a:p>
            <a:r>
              <a:rPr lang="en-GB" b="1" dirty="0"/>
              <a:t>Data Scientist</a:t>
            </a:r>
          </a:p>
          <a:p>
            <a:r>
              <a:rPr lang="en-GB" dirty="0"/>
              <a:t>Digital Designer</a:t>
            </a:r>
          </a:p>
          <a:p>
            <a:r>
              <a:rPr lang="en-GB" dirty="0"/>
              <a:t>Digital Marketer</a:t>
            </a:r>
          </a:p>
          <a:p>
            <a:r>
              <a:rPr lang="en-GB" dirty="0"/>
              <a:t>Front End Developer</a:t>
            </a:r>
          </a:p>
          <a:p>
            <a:r>
              <a:rPr lang="en-GB" dirty="0"/>
              <a:t>Full Stack Developer</a:t>
            </a:r>
          </a:p>
          <a:p>
            <a:r>
              <a:rPr lang="en-GB" dirty="0"/>
              <a:t>Graphic Designer</a:t>
            </a:r>
          </a:p>
          <a:p>
            <a:r>
              <a:rPr lang="en-GB" dirty="0"/>
              <a:t>iOS Developer</a:t>
            </a:r>
          </a:p>
          <a:p>
            <a:r>
              <a:rPr lang="en-GB" dirty="0"/>
              <a:t>Motion Graphics Designer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265874-87E3-4287-9A02-62FD1DE21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10280" y="1825625"/>
            <a:ext cx="5181600" cy="4351338"/>
          </a:xfrm>
        </p:spPr>
        <p:txBody>
          <a:bodyPr>
            <a:normAutofit fontScale="47500" lnSpcReduction="20000"/>
          </a:bodyPr>
          <a:lstStyle/>
          <a:p>
            <a:r>
              <a:rPr lang="en-GB" dirty="0"/>
              <a:t>Network Engineer</a:t>
            </a:r>
          </a:p>
          <a:p>
            <a:r>
              <a:rPr lang="en-GB" dirty="0"/>
              <a:t>Product Owner</a:t>
            </a:r>
          </a:p>
          <a:p>
            <a:r>
              <a:rPr lang="en-GB" dirty="0"/>
              <a:t>Project Manager </a:t>
            </a:r>
          </a:p>
          <a:p>
            <a:r>
              <a:rPr lang="en-GB" dirty="0"/>
              <a:t>Researcher</a:t>
            </a:r>
          </a:p>
          <a:p>
            <a:r>
              <a:rPr lang="en-GB" dirty="0"/>
              <a:t>SEO Professional</a:t>
            </a:r>
          </a:p>
          <a:p>
            <a:r>
              <a:rPr lang="en-GB" dirty="0"/>
              <a:t>Social Media Manager</a:t>
            </a:r>
          </a:p>
          <a:p>
            <a:r>
              <a:rPr lang="en-GB" dirty="0"/>
              <a:t>Software Developer</a:t>
            </a:r>
          </a:p>
          <a:p>
            <a:r>
              <a:rPr lang="en-GB" dirty="0"/>
              <a:t>Software Engineer</a:t>
            </a:r>
          </a:p>
          <a:p>
            <a:r>
              <a:rPr lang="en-GB" dirty="0"/>
              <a:t>Solutions Architect</a:t>
            </a:r>
          </a:p>
          <a:p>
            <a:r>
              <a:rPr lang="en-GB" dirty="0"/>
              <a:t>Strategist</a:t>
            </a:r>
          </a:p>
          <a:p>
            <a:r>
              <a:rPr lang="en-GB" dirty="0"/>
              <a:t>Systems Engineer</a:t>
            </a:r>
          </a:p>
          <a:p>
            <a:r>
              <a:rPr lang="en-GB" dirty="0"/>
              <a:t>Systems Administrator</a:t>
            </a:r>
          </a:p>
          <a:p>
            <a:r>
              <a:rPr lang="en-GB" dirty="0"/>
              <a:t>Test Engineer</a:t>
            </a:r>
          </a:p>
          <a:p>
            <a:r>
              <a:rPr lang="en-GB" dirty="0"/>
              <a:t>UX/UI Designer</a:t>
            </a:r>
          </a:p>
          <a:p>
            <a:r>
              <a:rPr lang="en-GB" dirty="0"/>
              <a:t>Video Editor</a:t>
            </a:r>
          </a:p>
          <a:p>
            <a:r>
              <a:rPr lang="en-GB" dirty="0"/>
              <a:t>Writer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3757B4-D59E-4251-B7F7-9D982649EC87}"/>
              </a:ext>
            </a:extLst>
          </p:cNvPr>
          <p:cNvSpPr/>
          <p:nvPr/>
        </p:nvSpPr>
        <p:spPr>
          <a:xfrm>
            <a:off x="355600" y="6492875"/>
            <a:ext cx="117012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400" dirty="0">
                <a:hlinkClick r:id="rId2"/>
              </a:rPr>
              <a:t>https://www.eventbrite.com/e/talent-day-2019-studentjobseeker-registration-tickets-51780887027</a:t>
            </a:r>
            <a:r>
              <a:rPr lang="en-GB" sz="1400" dirty="0"/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E4123-C335-43F7-B7B6-6EEC7467F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897" y="1690688"/>
            <a:ext cx="2690903" cy="38839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037E28-E3B4-45CC-90A9-0A6D1FB9C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2" y="1771086"/>
            <a:ext cx="5063990" cy="253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55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17951</TotalTime>
  <Words>4424</Words>
  <Application>Microsoft Office PowerPoint</Application>
  <PresentationFormat>Widescreen</PresentationFormat>
  <Paragraphs>694</Paragraphs>
  <Slides>77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3" baseType="lpstr">
      <vt:lpstr>Arial</vt:lpstr>
      <vt:lpstr>Calibri</vt:lpstr>
      <vt:lpstr>Calibri Light</vt:lpstr>
      <vt:lpstr>Courier New</vt:lpstr>
      <vt:lpstr>Wingdings</vt:lpstr>
      <vt:lpstr>Office Theme</vt:lpstr>
      <vt:lpstr>Artificial Intelligence</vt:lpstr>
      <vt:lpstr>Overview</vt:lpstr>
      <vt:lpstr>Second term topics: details</vt:lpstr>
      <vt:lpstr>Evaluation (so far…)</vt:lpstr>
      <vt:lpstr>Evaluation (doing better…)</vt:lpstr>
      <vt:lpstr>[Lecture 2:] Machine learning in practice</vt:lpstr>
      <vt:lpstr>[Lecture 2:] Machine learning in practice</vt:lpstr>
      <vt:lpstr>Digital Talent Day – companies looking for…</vt:lpstr>
      <vt:lpstr>Digital Talent Day – companies looking for…</vt:lpstr>
      <vt:lpstr>Model evaluation and improvement</vt:lpstr>
      <vt:lpstr>[Lecture 2:] Which is best?</vt:lpstr>
      <vt:lpstr>[Lecture 2:] Which is best?</vt:lpstr>
      <vt:lpstr>[Lecture 2:] What am I looking for?</vt:lpstr>
      <vt:lpstr>PowerPoint Presentation</vt:lpstr>
      <vt:lpstr>PowerPoint Presentation</vt:lpstr>
      <vt:lpstr>[Lecture 2:] Avoid overfitting</vt:lpstr>
      <vt:lpstr>[Lecture 2:] Withhold testing data</vt:lpstr>
      <vt:lpstr>Exam preparation: step 1</vt:lpstr>
      <vt:lpstr>Going further…</vt:lpstr>
      <vt:lpstr>[Lecture 2:] Example dataset</vt:lpstr>
      <vt:lpstr>[Lecture 3:] Example dataset</vt:lpstr>
      <vt:lpstr>[Lecture 3:] Example dataset</vt:lpstr>
      <vt:lpstr>[Lecture 3:] Example dataset</vt:lpstr>
      <vt:lpstr>[Lecture 3:] Example dataset</vt:lpstr>
      <vt:lpstr>[Lecture 3:] Example dataset</vt:lpstr>
      <vt:lpstr>[Lecture 3:] Example dataset</vt:lpstr>
      <vt:lpstr>[Lecture 3:] Example dataset</vt:lpstr>
      <vt:lpstr>[Lecture 3:] Example dataset</vt:lpstr>
      <vt:lpstr>[Lecture 3:] Example dataset</vt:lpstr>
      <vt:lpstr>Holdout: the motivation</vt:lpstr>
      <vt:lpstr>Holdout: potential problems</vt:lpstr>
      <vt:lpstr>Holdout: potential problems</vt:lpstr>
      <vt:lpstr>Holdout: new approach</vt:lpstr>
      <vt:lpstr>Holdout: new approach</vt:lpstr>
      <vt:lpstr>Holdout: new approach</vt:lpstr>
      <vt:lpstr>Holdout: new approach</vt:lpstr>
      <vt:lpstr>Holdout: new approach</vt:lpstr>
      <vt:lpstr>Example dataset</vt:lpstr>
      <vt:lpstr>Example dataset</vt:lpstr>
      <vt:lpstr>Example dataset</vt:lpstr>
      <vt:lpstr>Example dataset</vt:lpstr>
      <vt:lpstr>Holdout: doing better</vt:lpstr>
      <vt:lpstr>Holdout: doing better</vt:lpstr>
      <vt:lpstr>Holdout: doing better</vt:lpstr>
      <vt:lpstr>Holdout: doing better</vt:lpstr>
      <vt:lpstr>Holdout: doing better</vt:lpstr>
      <vt:lpstr>Holdout: doing better</vt:lpstr>
      <vt:lpstr>Holdout: doing better</vt:lpstr>
      <vt:lpstr>Holdout: doing better</vt:lpstr>
      <vt:lpstr>Holdout: doing better</vt:lpstr>
      <vt:lpstr>Holdout: doing better</vt:lpstr>
      <vt:lpstr>Holdout: doing better</vt:lpstr>
      <vt:lpstr>Holdout: doing better</vt:lpstr>
      <vt:lpstr>Holdout: doing better</vt:lpstr>
      <vt:lpstr>K-fold cross-validation</vt:lpstr>
      <vt:lpstr>Example: 5-fold cross-validation</vt:lpstr>
      <vt:lpstr>Example: 5-fold cross-validation</vt:lpstr>
      <vt:lpstr>Example: 5-fold cross-validation</vt:lpstr>
      <vt:lpstr>Example: 5-fold cross-validation</vt:lpstr>
      <vt:lpstr>Example: 5-fold cross-validation</vt:lpstr>
      <vt:lpstr>Example: 5-fold cross-validation</vt:lpstr>
      <vt:lpstr>Example: 5-fold cross-validation</vt:lpstr>
      <vt:lpstr>K-fold cross-validation</vt:lpstr>
      <vt:lpstr>K-fold cross-validation</vt:lpstr>
      <vt:lpstr>Exam preparation: part 2</vt:lpstr>
      <vt:lpstr>Exam preparation: part 2</vt:lpstr>
      <vt:lpstr>Average Loss</vt:lpstr>
      <vt:lpstr>Cross-validation: randomness</vt:lpstr>
      <vt:lpstr>Next steps…</vt:lpstr>
      <vt:lpstr>1EXAM50: golden rule</vt:lpstr>
      <vt:lpstr>For interest</vt:lpstr>
      <vt:lpstr>Stratified sampling</vt:lpstr>
      <vt:lpstr>Cross-validation: randomness</vt:lpstr>
      <vt:lpstr>Cross-validation for hyperparameters</vt:lpstr>
      <vt:lpstr>Cross-validation for hyperparameters</vt:lpstr>
      <vt:lpstr>Cross-validation for hyperparameters</vt:lpstr>
      <vt:lpstr>Reading 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darby</dc:creator>
  <cp:lastModifiedBy>john darby</cp:lastModifiedBy>
  <cp:revision>914</cp:revision>
  <dcterms:created xsi:type="dcterms:W3CDTF">2018-09-30T05:00:41Z</dcterms:created>
  <dcterms:modified xsi:type="dcterms:W3CDTF">2019-01-31T15:47:15Z</dcterms:modified>
</cp:coreProperties>
</file>