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46" r:id="rId3"/>
    <p:sldId id="812" r:id="rId4"/>
    <p:sldId id="985" r:id="rId5"/>
    <p:sldId id="1179" r:id="rId6"/>
    <p:sldId id="1180" r:id="rId7"/>
    <p:sldId id="1184" r:id="rId8"/>
    <p:sldId id="349" r:id="rId9"/>
    <p:sldId id="333" r:id="rId10"/>
    <p:sldId id="335" r:id="rId11"/>
    <p:sldId id="1181" r:id="rId12"/>
    <p:sldId id="1182" r:id="rId13"/>
    <p:sldId id="1183" r:id="rId14"/>
    <p:sldId id="1186" r:id="rId15"/>
    <p:sldId id="1202" r:id="rId16"/>
    <p:sldId id="1207" r:id="rId17"/>
    <p:sldId id="1205" r:id="rId18"/>
    <p:sldId id="1206" r:id="rId19"/>
    <p:sldId id="1188" r:id="rId20"/>
    <p:sldId id="1191" r:id="rId21"/>
    <p:sldId id="1192" r:id="rId22"/>
    <p:sldId id="1190" r:id="rId23"/>
    <p:sldId id="1194" r:id="rId24"/>
    <p:sldId id="1195" r:id="rId25"/>
    <p:sldId id="1193" r:id="rId26"/>
    <p:sldId id="1196" r:id="rId27"/>
    <p:sldId id="1197" r:id="rId28"/>
    <p:sldId id="1198" r:id="rId29"/>
    <p:sldId id="1208" r:id="rId30"/>
    <p:sldId id="1214" r:id="rId31"/>
    <p:sldId id="1218" r:id="rId32"/>
    <p:sldId id="1199" r:id="rId33"/>
    <p:sldId id="1200" r:id="rId34"/>
    <p:sldId id="1063" r:id="rId35"/>
    <p:sldId id="120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D04D6-D0D9-4D38-B5F9-E188501609BC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C52CF-77FF-4728-AC46-7FDF2DDB4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8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07C8-C6B4-4CD8-888E-A92423439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8E0AB-8004-4216-9113-CA875A14A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D1C30-9951-4952-9812-3DDD9714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9E1D3-B988-4596-B08D-916A6D43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C0C31-1B1A-4BFA-A6BB-9B553EA7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67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0A75-6F7A-4013-82A9-1D506389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26E38-1471-4164-9697-F90D23087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1421-8164-4837-A9BA-994E25D3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C723-DE1C-41F4-BEC5-D70FFCFD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F4F56-DB7A-44B5-8D47-62B1CC26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17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31CC5-2502-4820-A9AF-8FEA63874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5BD6F-914D-4021-9257-4AF6A5DF1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C1DE3-2B73-4854-9D05-27308119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E4F9-C88C-4220-A8E2-8D4B2F35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EAD2-B00C-4A7C-8CCB-4C0B2DF9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87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4F84-1CAF-4357-A802-3E12FBAE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D7A3-9816-4C7E-8DEA-418F8003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560FB-2244-491B-9B8C-99C831C4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B4DAB-80C2-4975-94A1-C30AF3B0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CDDAF-557F-456D-9E0F-E6D5C7C6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23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6FBA-783D-4F98-BE2D-5C425348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8D06-1D9D-4389-A96F-59170B90F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06437-690C-47EA-A895-76951298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C9E3-912F-4627-91EF-586F2237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2C51-7B97-44AB-852E-ED35F772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27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C624-A71B-41C5-8B6E-E221CEC7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793E-1E47-4037-A9E0-F06FD6191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4A643-7091-4302-89BE-74BDDD7D5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6FFB3-2983-45E0-A464-9935D34A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0079-C5DE-4120-B9ED-87707E55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2123A-5AAF-4010-B37F-FEBA928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8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DB5-E34E-4730-9295-9D4784F1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DA196-4ECB-4CFF-B7E2-55A05D45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A32E3-22EE-4178-9EB1-7956BAA2F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4830E-9AD9-41BC-A17B-AB609958E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0BF6E-2A82-4027-A937-2968AA5D3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CC462-3797-41E7-BF9F-D81EE367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916E1-7B4E-4BD2-B4C9-F0B781C8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0F8DB-185E-4B00-9A1B-3C18CEEA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64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39EB-1F8A-406F-A1CB-697BFBFF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70B29-4BC1-4F13-85B4-E6E92BAC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F8C6A-F7A6-4F46-9CB4-B9C7F0D7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863B9-CBE4-4EE3-985F-0F003797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0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16DFF-697F-4C08-B2A6-0F5B4F44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A63EE-E625-4966-AC04-A01FB1B8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80E43-74A7-4D09-8350-FB300EDF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4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2399-581C-4DF4-81FF-C18F7D07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869B-5D4E-41BE-ADD1-D6FD964D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7C02D-947C-41EE-A317-D20B525BE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A82-0ED0-4D88-8262-D26506C6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2585A-6C2F-479A-8236-7092A0A8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6AE92-C36A-46DE-8006-07F0C26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AD20-DB79-4402-982A-8C2A84E9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53902-4520-4A7D-85FF-24545DB85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FC471-4471-4146-8049-C37629D2A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A2F3C-8D82-4F01-BB69-566729B6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04FC6-100B-400F-990E-691AB97C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59346-4EE9-4CAC-9D8E-7F907AE6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1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70429-64C7-460F-A13E-281AFCD8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DD41-8E19-4273-B74D-4EB8465CD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5D63-E6D1-4853-BEE5-35B26A58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9A00-D201-409A-9BB5-FC407A5A691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F04F-CCA2-4D53-8ADC-5D18929AB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02FB-444F-4469-92D5-41673D3BD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83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6D02-4ADD-464F-9EB7-14F92D6D4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D2038-8532-4756-A222-E42971056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Support Vector Machines I</a:t>
            </a:r>
          </a:p>
        </p:txBody>
      </p:sp>
    </p:spTree>
    <p:extLst>
      <p:ext uri="{BB962C8B-B14F-4D97-AF65-F5344CB8AC3E}">
        <p14:creationId xmlns:p14="http://schemas.microsoft.com/office/powerpoint/2010/main" val="345561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ACBFA113-6DF7-4758-A791-43890BAF2805}"/>
              </a:ext>
            </a:extLst>
          </p:cNvPr>
          <p:cNvSpPr/>
          <p:nvPr/>
        </p:nvSpPr>
        <p:spPr>
          <a:xfrm>
            <a:off x="6317529" y="3525730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3E27FAA-79D2-4E4D-855B-19D495599DF6}"/>
              </a:ext>
            </a:extLst>
          </p:cNvPr>
          <p:cNvSpPr/>
          <p:nvPr/>
        </p:nvSpPr>
        <p:spPr>
          <a:xfrm>
            <a:off x="6306533" y="2741734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FABE25-CA26-465A-9565-76B6818B6B84}"/>
              </a:ext>
            </a:extLst>
          </p:cNvPr>
          <p:cNvSpPr/>
          <p:nvPr/>
        </p:nvSpPr>
        <p:spPr>
          <a:xfrm>
            <a:off x="6960121" y="3876096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68E6F7-3299-4FEF-A8AD-737AA1FA8ECC}"/>
              </a:ext>
            </a:extLst>
          </p:cNvPr>
          <p:cNvSpPr/>
          <p:nvPr/>
        </p:nvSpPr>
        <p:spPr>
          <a:xfrm>
            <a:off x="4122655" y="1990732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329F49A-081D-4040-94C7-BCA422A1062F}"/>
              </a:ext>
            </a:extLst>
          </p:cNvPr>
          <p:cNvSpPr/>
          <p:nvPr/>
        </p:nvSpPr>
        <p:spPr>
          <a:xfrm>
            <a:off x="5475403" y="2740163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6A773177-810B-4633-8156-C92CC36B42D4}"/>
              </a:ext>
            </a:extLst>
          </p:cNvPr>
          <p:cNvSpPr/>
          <p:nvPr/>
        </p:nvSpPr>
        <p:spPr>
          <a:xfrm>
            <a:off x="5073988" y="3830592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90B6FE4-B945-40A4-90EA-53E018ECDE51}"/>
              </a:ext>
            </a:extLst>
          </p:cNvPr>
          <p:cNvSpPr/>
          <p:nvPr/>
        </p:nvSpPr>
        <p:spPr>
          <a:xfrm>
            <a:off x="5059847" y="3137720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3C44FB4-B7FC-4713-8E4E-6C19975EB1B2}"/>
              </a:ext>
            </a:extLst>
          </p:cNvPr>
          <p:cNvSpPr/>
          <p:nvPr/>
        </p:nvSpPr>
        <p:spPr>
          <a:xfrm>
            <a:off x="4553940" y="3989274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533279AE-1577-49F8-A585-6594A8CF0D56}"/>
              </a:ext>
            </a:extLst>
          </p:cNvPr>
          <p:cNvSpPr/>
          <p:nvPr/>
        </p:nvSpPr>
        <p:spPr>
          <a:xfrm>
            <a:off x="4552371" y="3554072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B0D5C5F-90BC-45AA-BFF6-516BCE651F94}"/>
              </a:ext>
            </a:extLst>
          </p:cNvPr>
          <p:cNvSpPr/>
          <p:nvPr/>
        </p:nvSpPr>
        <p:spPr>
          <a:xfrm>
            <a:off x="5663927" y="4254828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972A806D-AB84-47C7-8CCC-3482ED303FC0}"/>
              </a:ext>
            </a:extLst>
          </p:cNvPr>
          <p:cNvSpPr/>
          <p:nvPr/>
        </p:nvSpPr>
        <p:spPr>
          <a:xfrm>
            <a:off x="7246002" y="4584764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3259EC-4A63-4CF9-82F0-1695462838C8}"/>
              </a:ext>
            </a:extLst>
          </p:cNvPr>
          <p:cNvCxnSpPr>
            <a:cxnSpLocks/>
          </p:cNvCxnSpPr>
          <p:nvPr/>
        </p:nvCxnSpPr>
        <p:spPr>
          <a:xfrm flipV="1">
            <a:off x="2846895" y="1379429"/>
            <a:ext cx="0" cy="442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64778A-67AC-4EE2-AE81-665758C9C108}"/>
              </a:ext>
            </a:extLst>
          </p:cNvPr>
          <p:cNvCxnSpPr>
            <a:cxnSpLocks/>
          </p:cNvCxnSpPr>
          <p:nvPr/>
        </p:nvCxnSpPr>
        <p:spPr>
          <a:xfrm>
            <a:off x="2846895" y="5806911"/>
            <a:ext cx="6614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F86E19-59C8-4330-8389-4502CF3C37D5}"/>
              </a:ext>
            </a:extLst>
          </p:cNvPr>
          <p:cNvSpPr txBox="1"/>
          <p:nvPr/>
        </p:nvSpPr>
        <p:spPr>
          <a:xfrm>
            <a:off x="5737783" y="5964319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94B3E3-0CB1-47F7-878F-CC5DC703EBB5}"/>
              </a:ext>
            </a:extLst>
          </p:cNvPr>
          <p:cNvSpPr txBox="1"/>
          <p:nvPr/>
        </p:nvSpPr>
        <p:spPr>
          <a:xfrm rot="16200000">
            <a:off x="1946904" y="3314346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9A8FC8-49C5-438C-954D-823CCD36A4A9}"/>
              </a:ext>
            </a:extLst>
          </p:cNvPr>
          <p:cNvCxnSpPr>
            <a:cxnSpLocks/>
          </p:cNvCxnSpPr>
          <p:nvPr/>
        </p:nvCxnSpPr>
        <p:spPr>
          <a:xfrm>
            <a:off x="2846895" y="1498862"/>
            <a:ext cx="6614473" cy="4308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609970DC-B63E-4F96-926B-D5EA252E217E}"/>
              </a:ext>
            </a:extLst>
          </p:cNvPr>
          <p:cNvSpPr/>
          <p:nvPr/>
        </p:nvSpPr>
        <p:spPr>
          <a:xfrm rot="7422741">
            <a:off x="7581503" y="5047651"/>
            <a:ext cx="671653" cy="3500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8738EC8-58B8-430A-B052-F3F8F034369F}"/>
              </a:ext>
            </a:extLst>
          </p:cNvPr>
          <p:cNvSpPr/>
          <p:nvPr/>
        </p:nvSpPr>
        <p:spPr>
          <a:xfrm rot="18254569">
            <a:off x="7970366" y="4465660"/>
            <a:ext cx="671653" cy="3500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673059-1F4E-4A64-8BBF-F3BE0B2EADCA}"/>
              </a:ext>
            </a:extLst>
          </p:cNvPr>
          <p:cNvSpPr txBox="1"/>
          <p:nvPr/>
        </p:nvSpPr>
        <p:spPr>
          <a:xfrm>
            <a:off x="9306601" y="3155600"/>
            <a:ext cx="187593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Classify new data based on which side of the line it falls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975A261-9B95-4ED3-A3E4-5CDD8CF5BDEB}"/>
              </a:ext>
            </a:extLst>
          </p:cNvPr>
          <p:cNvSpPr/>
          <p:nvPr/>
        </p:nvSpPr>
        <p:spPr>
          <a:xfrm>
            <a:off x="8650650" y="1757446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35DF06-CDB3-4740-9F28-8DFDEEA3F533}"/>
              </a:ext>
            </a:extLst>
          </p:cNvPr>
          <p:cNvSpPr/>
          <p:nvPr/>
        </p:nvSpPr>
        <p:spPr>
          <a:xfrm>
            <a:off x="8650650" y="141402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505619-1B41-4F12-8046-6AA37457AB1C}"/>
              </a:ext>
            </a:extLst>
          </p:cNvPr>
          <p:cNvSpPr txBox="1"/>
          <p:nvPr/>
        </p:nvSpPr>
        <p:spPr>
          <a:xfrm>
            <a:off x="9030880" y="1341898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CA597E-6456-497D-B43A-0A60FDD09D13}"/>
              </a:ext>
            </a:extLst>
          </p:cNvPr>
          <p:cNvSpPr txBox="1"/>
          <p:nvPr/>
        </p:nvSpPr>
        <p:spPr>
          <a:xfrm>
            <a:off x="9030879" y="1700036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72265E2-2E6F-4679-8174-6BF0C54ADFE3}"/>
              </a:ext>
            </a:extLst>
          </p:cNvPr>
          <p:cNvSpPr/>
          <p:nvPr/>
        </p:nvSpPr>
        <p:spPr>
          <a:xfrm>
            <a:off x="8512406" y="1285336"/>
            <a:ext cx="1470576" cy="833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E4AB2-C4F8-4689-8A6C-124874DBFA83}"/>
              </a:ext>
            </a:extLst>
          </p:cNvPr>
          <p:cNvSpPr txBox="1"/>
          <p:nvPr/>
        </p:nvSpPr>
        <p:spPr>
          <a:xfrm>
            <a:off x="461912" y="188536"/>
            <a:ext cx="371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benefit of finding the boundary is that we can use it to classify </a:t>
            </a:r>
            <a:r>
              <a:rPr lang="en-GB" i="1" dirty="0"/>
              <a:t>new</a:t>
            </a:r>
            <a:r>
              <a:rPr lang="en-GB" dirty="0"/>
              <a:t> examples:</a:t>
            </a:r>
          </a:p>
        </p:txBody>
      </p:sp>
    </p:spTree>
    <p:extLst>
      <p:ext uri="{BB962C8B-B14F-4D97-AF65-F5344CB8AC3E}">
        <p14:creationId xmlns:p14="http://schemas.microsoft.com/office/powerpoint/2010/main" val="77034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438A-6DF0-4EC0-A893-6A20E36B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boundaries: in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D15A-2C00-47A0-8B47-AAC6E953E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boundary an SVM creates is straight/flat (linear)</a:t>
            </a:r>
          </a:p>
          <a:p>
            <a:pPr lvl="1"/>
            <a:r>
              <a:rPr lang="en-GB" dirty="0"/>
              <a:t>Appears to clash with what we saw in the earlier images – where the boundaries curve – we’ll come back to this…</a:t>
            </a:r>
          </a:p>
          <a:p>
            <a:r>
              <a:rPr lang="en-GB" dirty="0"/>
              <a:t>In a 2D feature space you can imagine the boundary has to be drawn with a ruler</a:t>
            </a:r>
          </a:p>
          <a:p>
            <a:r>
              <a:rPr lang="en-GB" dirty="0"/>
              <a:t>In higher-dimensional feature spaces it has to be a flat plane (or hyperplane)</a:t>
            </a:r>
          </a:p>
          <a:p>
            <a:endParaRPr lang="en-GB" dirty="0"/>
          </a:p>
          <a:p>
            <a:r>
              <a:rPr lang="en-GB" dirty="0"/>
              <a:t>We’ll refer to a “decision boundary” or just “boundary” for short</a:t>
            </a:r>
          </a:p>
        </p:txBody>
      </p:sp>
    </p:spTree>
    <p:extLst>
      <p:ext uri="{BB962C8B-B14F-4D97-AF65-F5344CB8AC3E}">
        <p14:creationId xmlns:p14="http://schemas.microsoft.com/office/powerpoint/2010/main" val="32446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6F2E3F0-923D-4EFC-83A6-4E1B88E5645C}"/>
              </a:ext>
            </a:extLst>
          </p:cNvPr>
          <p:cNvSpPr/>
          <p:nvPr/>
        </p:nvSpPr>
        <p:spPr>
          <a:xfrm>
            <a:off x="7864807" y="4594627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309C9EB-7159-4A75-BC9A-D80C3CC4A7B3}"/>
              </a:ext>
            </a:extLst>
          </p:cNvPr>
          <p:cNvSpPr/>
          <p:nvPr/>
        </p:nvSpPr>
        <p:spPr>
          <a:xfrm>
            <a:off x="8209687" y="4080341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15999-4F84-42BA-876E-F6901440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boundaries: in pictures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625D94-0221-485F-96F2-6FB1BAD287D6}"/>
              </a:ext>
            </a:extLst>
          </p:cNvPr>
          <p:cNvGrpSpPr>
            <a:grpSpLocks noChangeAspect="1"/>
          </p:cNvGrpSpPr>
          <p:nvPr/>
        </p:nvGrpSpPr>
        <p:grpSpPr>
          <a:xfrm>
            <a:off x="1916518" y="2609069"/>
            <a:ext cx="3021420" cy="2637744"/>
            <a:chOff x="838199" y="2525246"/>
            <a:chExt cx="2484121" cy="216867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C058894-8845-44FC-9663-55E5E3B05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525246"/>
              <a:ext cx="0" cy="216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DCB2529-BD8E-49E6-AC1F-093D58C24D6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693920"/>
              <a:ext cx="2484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C41EF155-D213-45B7-9638-D8A0FDC281AF}"/>
                </a:ext>
              </a:extLst>
            </p:cNvPr>
            <p:cNvSpPr/>
            <p:nvPr/>
          </p:nvSpPr>
          <p:spPr>
            <a:xfrm>
              <a:off x="1202339" y="3806481"/>
              <a:ext cx="141851" cy="14730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0AEB5F7-80FC-42AF-BE74-136DE211A5DF}"/>
                </a:ext>
              </a:extLst>
            </p:cNvPr>
            <p:cNvSpPr/>
            <p:nvPr/>
          </p:nvSpPr>
          <p:spPr>
            <a:xfrm>
              <a:off x="1662867" y="3979633"/>
              <a:ext cx="141851" cy="14730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62FAA0B-5CCE-4EDB-B5CF-3A9EC6D68983}"/>
                </a:ext>
              </a:extLst>
            </p:cNvPr>
            <p:cNvSpPr/>
            <p:nvPr/>
          </p:nvSpPr>
          <p:spPr>
            <a:xfrm>
              <a:off x="1421070" y="4195795"/>
              <a:ext cx="141851" cy="14730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B6C0947-778E-4B58-A9E9-765811C09F55}"/>
                </a:ext>
              </a:extLst>
            </p:cNvPr>
            <p:cNvSpPr/>
            <p:nvPr/>
          </p:nvSpPr>
          <p:spPr>
            <a:xfrm>
              <a:off x="1775273" y="4360419"/>
              <a:ext cx="141851" cy="14730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B10D9A-1BE9-4028-8144-F41C9A8DADEB}"/>
                </a:ext>
              </a:extLst>
            </p:cNvPr>
            <p:cNvSpPr/>
            <p:nvPr/>
          </p:nvSpPr>
          <p:spPr>
            <a:xfrm>
              <a:off x="2425343" y="2703980"/>
              <a:ext cx="147600" cy="147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D44950-7DDF-4D20-B8D1-BB71248A5CBC}"/>
                </a:ext>
              </a:extLst>
            </p:cNvPr>
            <p:cNvSpPr/>
            <p:nvPr/>
          </p:nvSpPr>
          <p:spPr>
            <a:xfrm>
              <a:off x="2034427" y="3096730"/>
              <a:ext cx="147600" cy="147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08716C0-5983-4942-8E1D-BE7553DE6FD8}"/>
                </a:ext>
              </a:extLst>
            </p:cNvPr>
            <p:cNvSpPr/>
            <p:nvPr/>
          </p:nvSpPr>
          <p:spPr>
            <a:xfrm>
              <a:off x="2458721" y="3474932"/>
              <a:ext cx="147600" cy="147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D4C3399-03F7-47E1-80FB-5141C855B2F0}"/>
                </a:ext>
              </a:extLst>
            </p:cNvPr>
            <p:cNvSpPr/>
            <p:nvPr/>
          </p:nvSpPr>
          <p:spPr>
            <a:xfrm>
              <a:off x="2829860" y="3565481"/>
              <a:ext cx="147600" cy="147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94C7F6-BC03-4576-849B-DD245406EE80}"/>
                </a:ext>
              </a:extLst>
            </p:cNvPr>
            <p:cNvCxnSpPr>
              <a:cxnSpLocks/>
            </p:cNvCxnSpPr>
            <p:nvPr/>
          </p:nvCxnSpPr>
          <p:spPr>
            <a:xfrm>
              <a:off x="838199" y="2703981"/>
              <a:ext cx="2352041" cy="1989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D22AEF-7EBC-480C-8901-C935FF7A872E}"/>
              </a:ext>
            </a:extLst>
          </p:cNvPr>
          <p:cNvCxnSpPr>
            <a:cxnSpLocks/>
          </p:cNvCxnSpPr>
          <p:nvPr/>
        </p:nvCxnSpPr>
        <p:spPr>
          <a:xfrm flipV="1">
            <a:off x="7414713" y="2382598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5DFC2-608F-4FB4-B4CE-5944A85A1C8B}"/>
              </a:ext>
            </a:extLst>
          </p:cNvPr>
          <p:cNvCxnSpPr>
            <a:cxnSpLocks/>
          </p:cNvCxnSpPr>
          <p:nvPr/>
        </p:nvCxnSpPr>
        <p:spPr>
          <a:xfrm>
            <a:off x="7414713" y="5020342"/>
            <a:ext cx="2465899" cy="94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7B6DA30-00A1-4FA9-958F-107559BC7DF5}"/>
              </a:ext>
            </a:extLst>
          </p:cNvPr>
          <p:cNvSpPr/>
          <p:nvPr/>
        </p:nvSpPr>
        <p:spPr>
          <a:xfrm>
            <a:off x="8057287" y="3927941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BD33CDD-C797-4FFB-8C17-700744C79AA5}"/>
              </a:ext>
            </a:extLst>
          </p:cNvPr>
          <p:cNvSpPr/>
          <p:nvPr/>
        </p:nvSpPr>
        <p:spPr>
          <a:xfrm>
            <a:off x="8417750" y="415155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FCE5749-73DD-4EC9-BEF8-4A462B714083}"/>
              </a:ext>
            </a:extLst>
          </p:cNvPr>
          <p:cNvSpPr/>
          <p:nvPr/>
        </p:nvSpPr>
        <p:spPr>
          <a:xfrm>
            <a:off x="7848565" y="4303221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68980F2-CC61-4DE5-B95C-05A49894E97E}"/>
              </a:ext>
            </a:extLst>
          </p:cNvPr>
          <p:cNvSpPr/>
          <p:nvPr/>
        </p:nvSpPr>
        <p:spPr>
          <a:xfrm>
            <a:off x="8451299" y="4637550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DE0D6-6E82-465C-87D4-27B8F6033DEC}"/>
              </a:ext>
            </a:extLst>
          </p:cNvPr>
          <p:cNvCxnSpPr>
            <a:cxnSpLocks/>
          </p:cNvCxnSpPr>
          <p:nvPr/>
        </p:nvCxnSpPr>
        <p:spPr>
          <a:xfrm flipV="1">
            <a:off x="7414712" y="4120120"/>
            <a:ext cx="2512206" cy="90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8DD3D8F-677B-45E8-B132-C72F2310B418}"/>
              </a:ext>
            </a:extLst>
          </p:cNvPr>
          <p:cNvSpPr/>
          <p:nvPr/>
        </p:nvSpPr>
        <p:spPr>
          <a:xfrm>
            <a:off x="7167238" y="2512718"/>
            <a:ext cx="3880884" cy="2987749"/>
          </a:xfrm>
          <a:custGeom>
            <a:avLst/>
            <a:gdLst>
              <a:gd name="connsiteX0" fmla="*/ 0 w 3997842"/>
              <a:gd name="connsiteY0" fmla="*/ 1063256 h 2902688"/>
              <a:gd name="connsiteX1" fmla="*/ 2721935 w 3997842"/>
              <a:gd name="connsiteY1" fmla="*/ 0 h 2902688"/>
              <a:gd name="connsiteX2" fmla="*/ 3997842 w 3997842"/>
              <a:gd name="connsiteY2" fmla="*/ 1892595 h 2902688"/>
              <a:gd name="connsiteX3" fmla="*/ 1477926 w 3997842"/>
              <a:gd name="connsiteY3" fmla="*/ 2902688 h 2902688"/>
              <a:gd name="connsiteX4" fmla="*/ 0 w 3997842"/>
              <a:gd name="connsiteY4" fmla="*/ 1063256 h 2902688"/>
              <a:gd name="connsiteX0" fmla="*/ 0 w 3817088"/>
              <a:gd name="connsiteY0" fmla="*/ 1031358 h 2902688"/>
              <a:gd name="connsiteX1" fmla="*/ 2541181 w 3817088"/>
              <a:gd name="connsiteY1" fmla="*/ 0 h 2902688"/>
              <a:gd name="connsiteX2" fmla="*/ 3817088 w 3817088"/>
              <a:gd name="connsiteY2" fmla="*/ 1892595 h 2902688"/>
              <a:gd name="connsiteX3" fmla="*/ 1297172 w 3817088"/>
              <a:gd name="connsiteY3" fmla="*/ 2902688 h 2902688"/>
              <a:gd name="connsiteX4" fmla="*/ 0 w 3817088"/>
              <a:gd name="connsiteY4" fmla="*/ 1031358 h 2902688"/>
              <a:gd name="connsiteX0" fmla="*/ 0 w 3817088"/>
              <a:gd name="connsiteY0" fmla="*/ 1031358 h 2987749"/>
              <a:gd name="connsiteX1" fmla="*/ 2541181 w 3817088"/>
              <a:gd name="connsiteY1" fmla="*/ 0 h 2987749"/>
              <a:gd name="connsiteX2" fmla="*/ 3817088 w 3817088"/>
              <a:gd name="connsiteY2" fmla="*/ 1892595 h 2987749"/>
              <a:gd name="connsiteX3" fmla="*/ 1244009 w 3817088"/>
              <a:gd name="connsiteY3" fmla="*/ 2987749 h 2987749"/>
              <a:gd name="connsiteX4" fmla="*/ 0 w 3817088"/>
              <a:gd name="connsiteY4" fmla="*/ 1031358 h 2987749"/>
              <a:gd name="connsiteX0" fmla="*/ 0 w 3880884"/>
              <a:gd name="connsiteY0" fmla="*/ 1031358 h 2987749"/>
              <a:gd name="connsiteX1" fmla="*/ 2604977 w 3880884"/>
              <a:gd name="connsiteY1" fmla="*/ 0 h 2987749"/>
              <a:gd name="connsiteX2" fmla="*/ 3880884 w 3880884"/>
              <a:gd name="connsiteY2" fmla="*/ 1892595 h 2987749"/>
              <a:gd name="connsiteX3" fmla="*/ 1307805 w 3880884"/>
              <a:gd name="connsiteY3" fmla="*/ 2987749 h 2987749"/>
              <a:gd name="connsiteX4" fmla="*/ 0 w 3880884"/>
              <a:gd name="connsiteY4" fmla="*/ 1031358 h 2987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0884" h="2987749">
                <a:moveTo>
                  <a:pt x="0" y="1031358"/>
                </a:moveTo>
                <a:lnTo>
                  <a:pt x="2604977" y="0"/>
                </a:lnTo>
                <a:lnTo>
                  <a:pt x="3880884" y="1892595"/>
                </a:lnTo>
                <a:lnTo>
                  <a:pt x="1307805" y="2987749"/>
                </a:lnTo>
                <a:lnTo>
                  <a:pt x="0" y="1031358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915918B-064D-4E53-BD8C-C55C4E0F30A4}"/>
              </a:ext>
            </a:extLst>
          </p:cNvPr>
          <p:cNvSpPr/>
          <p:nvPr/>
        </p:nvSpPr>
        <p:spPr>
          <a:xfrm>
            <a:off x="9345145" y="295086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07645F-CB3B-4445-BD03-53D5AD6B83B6}"/>
              </a:ext>
            </a:extLst>
          </p:cNvPr>
          <p:cNvSpPr/>
          <p:nvPr/>
        </p:nvSpPr>
        <p:spPr>
          <a:xfrm>
            <a:off x="8869676" y="3077690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E62257-AF6A-40D3-8A6E-FB03E543BE46}"/>
              </a:ext>
            </a:extLst>
          </p:cNvPr>
          <p:cNvSpPr/>
          <p:nvPr/>
        </p:nvSpPr>
        <p:spPr>
          <a:xfrm>
            <a:off x="9385742" y="3537695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5CA556-6E44-4E19-BAA3-3FB5573474F8}"/>
              </a:ext>
            </a:extLst>
          </p:cNvPr>
          <p:cNvSpPr/>
          <p:nvPr/>
        </p:nvSpPr>
        <p:spPr>
          <a:xfrm>
            <a:off x="9660416" y="331061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FA1633-1C00-40BA-BA1E-54404D10FCC9}"/>
              </a:ext>
            </a:extLst>
          </p:cNvPr>
          <p:cNvSpPr/>
          <p:nvPr/>
        </p:nvSpPr>
        <p:spPr>
          <a:xfrm>
            <a:off x="10229191" y="319946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5BF638FB-DEC7-4049-A9B2-18399E923E37}"/>
              </a:ext>
            </a:extLst>
          </p:cNvPr>
          <p:cNvSpPr/>
          <p:nvPr/>
        </p:nvSpPr>
        <p:spPr>
          <a:xfrm>
            <a:off x="7510386" y="4729310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4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F8E6-8BB2-474C-8B52-0485B1C6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margin: in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4C0D-2A8A-43A7-B3FF-6A6C621E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many binary classification problems, there are a whole set of different boundaries that divide the data up correctly…</a:t>
            </a:r>
          </a:p>
          <a:p>
            <a:r>
              <a:rPr lang="en-GB" dirty="0"/>
              <a:t>…So which one does the SVM choose?</a:t>
            </a:r>
          </a:p>
          <a:p>
            <a:r>
              <a:rPr lang="en-GB" dirty="0"/>
              <a:t>The answer is that it chooses the solution that maximises </a:t>
            </a:r>
            <a:r>
              <a:rPr lang="en-GB" i="1" dirty="0"/>
              <a:t>the margin</a:t>
            </a:r>
          </a:p>
          <a:p>
            <a:r>
              <a:rPr lang="en-GB" dirty="0"/>
              <a:t>The margin is the distance between the boundary and the closest datapoint(s) in each class</a:t>
            </a:r>
          </a:p>
        </p:txBody>
      </p:sp>
    </p:spTree>
    <p:extLst>
      <p:ext uri="{BB962C8B-B14F-4D97-AF65-F5344CB8AC3E}">
        <p14:creationId xmlns:p14="http://schemas.microsoft.com/office/powerpoint/2010/main" val="365931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E5A1-502E-453A-A100-4F17F48E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margin: in pictures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E306C04-0FDA-4E02-BA21-F6F949A93AF8}"/>
              </a:ext>
            </a:extLst>
          </p:cNvPr>
          <p:cNvGrpSpPr>
            <a:grpSpLocks noChangeAspect="1"/>
          </p:cNvGrpSpPr>
          <p:nvPr/>
        </p:nvGrpSpPr>
        <p:grpSpPr>
          <a:xfrm>
            <a:off x="4585290" y="2364520"/>
            <a:ext cx="3021420" cy="2637744"/>
            <a:chOff x="838199" y="2525246"/>
            <a:chExt cx="2484121" cy="2168674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DC11EAC-9CB7-4B26-999E-79B42C864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525246"/>
              <a:ext cx="0" cy="216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9F91058-AFD8-40EB-876D-F0CD941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693920"/>
              <a:ext cx="2484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02C60EE-F6C0-4931-813B-2F88663E0E3E}"/>
                </a:ext>
              </a:extLst>
            </p:cNvPr>
            <p:cNvSpPr/>
            <p:nvPr/>
          </p:nvSpPr>
          <p:spPr>
            <a:xfrm>
              <a:off x="1202339" y="3806481"/>
              <a:ext cx="141851" cy="14730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BA25695-02AB-4297-B5D2-E572C887AE74}"/>
                </a:ext>
              </a:extLst>
            </p:cNvPr>
            <p:cNvSpPr/>
            <p:nvPr/>
          </p:nvSpPr>
          <p:spPr>
            <a:xfrm>
              <a:off x="1662867" y="3979633"/>
              <a:ext cx="141851" cy="14730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6CFD47B7-F100-4EB5-A42A-2883F4EB46CC}"/>
                </a:ext>
              </a:extLst>
            </p:cNvPr>
            <p:cNvSpPr/>
            <p:nvPr/>
          </p:nvSpPr>
          <p:spPr>
            <a:xfrm>
              <a:off x="1421070" y="4195795"/>
              <a:ext cx="141851" cy="14730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F8BC073-9F42-47D0-8584-278AE34C5139}"/>
                </a:ext>
              </a:extLst>
            </p:cNvPr>
            <p:cNvSpPr/>
            <p:nvPr/>
          </p:nvSpPr>
          <p:spPr>
            <a:xfrm>
              <a:off x="1775273" y="4360419"/>
              <a:ext cx="141851" cy="14730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DD7EDB-335D-4AB2-845A-63B2EC8E07F4}"/>
                </a:ext>
              </a:extLst>
            </p:cNvPr>
            <p:cNvSpPr/>
            <p:nvPr/>
          </p:nvSpPr>
          <p:spPr>
            <a:xfrm>
              <a:off x="2425343" y="2703980"/>
              <a:ext cx="147600" cy="147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0A1DEC-40F7-4DA0-88D1-1A2E740035EB}"/>
                </a:ext>
              </a:extLst>
            </p:cNvPr>
            <p:cNvSpPr/>
            <p:nvPr/>
          </p:nvSpPr>
          <p:spPr>
            <a:xfrm>
              <a:off x="2034427" y="3096730"/>
              <a:ext cx="147600" cy="147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1D75EB0-4AC4-4D67-89FA-3EAE15572886}"/>
                </a:ext>
              </a:extLst>
            </p:cNvPr>
            <p:cNvSpPr/>
            <p:nvPr/>
          </p:nvSpPr>
          <p:spPr>
            <a:xfrm>
              <a:off x="2458721" y="3474932"/>
              <a:ext cx="147600" cy="147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E91E4C7-1BBB-404B-B265-25E7F7DDE425}"/>
                </a:ext>
              </a:extLst>
            </p:cNvPr>
            <p:cNvSpPr/>
            <p:nvPr/>
          </p:nvSpPr>
          <p:spPr>
            <a:xfrm>
              <a:off x="2829860" y="3565481"/>
              <a:ext cx="147600" cy="147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D5F83D-2752-4E91-BBBD-DF859D118C8B}"/>
                </a:ext>
              </a:extLst>
            </p:cNvPr>
            <p:cNvCxnSpPr>
              <a:cxnSpLocks/>
            </p:cNvCxnSpPr>
            <p:nvPr/>
          </p:nvCxnSpPr>
          <p:spPr>
            <a:xfrm>
              <a:off x="838199" y="2703981"/>
              <a:ext cx="2352041" cy="1989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6A44B30-40CB-440A-B485-48252E25ABD1}"/>
              </a:ext>
            </a:extLst>
          </p:cNvPr>
          <p:cNvCxnSpPr>
            <a:cxnSpLocks/>
          </p:cNvCxnSpPr>
          <p:nvPr/>
        </p:nvCxnSpPr>
        <p:spPr>
          <a:xfrm flipV="1">
            <a:off x="772373" y="2364520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7484522-E1FD-4169-A0FC-A3F733E75911}"/>
              </a:ext>
            </a:extLst>
          </p:cNvPr>
          <p:cNvCxnSpPr>
            <a:cxnSpLocks/>
          </p:cNvCxnSpPr>
          <p:nvPr/>
        </p:nvCxnSpPr>
        <p:spPr>
          <a:xfrm>
            <a:off x="772373" y="5002264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CFE1EFBE-ABF3-486A-A858-4F7771A84797}"/>
              </a:ext>
            </a:extLst>
          </p:cNvPr>
          <p:cNvSpPr/>
          <p:nvPr/>
        </p:nvSpPr>
        <p:spPr>
          <a:xfrm>
            <a:off x="1215273" y="392287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A5A51069-DE02-4348-843D-6FF2645548C6}"/>
              </a:ext>
            </a:extLst>
          </p:cNvPr>
          <p:cNvSpPr/>
          <p:nvPr/>
        </p:nvSpPr>
        <p:spPr>
          <a:xfrm>
            <a:off x="1775410" y="4133481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D6E4243F-52AB-46E5-AFBF-0C43DA3F53B7}"/>
              </a:ext>
            </a:extLst>
          </p:cNvPr>
          <p:cNvSpPr/>
          <p:nvPr/>
        </p:nvSpPr>
        <p:spPr>
          <a:xfrm>
            <a:off x="1481314" y="439639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9DC12B6E-AE7D-49DD-A4E9-75B1539EB9E9}"/>
              </a:ext>
            </a:extLst>
          </p:cNvPr>
          <p:cNvSpPr/>
          <p:nvPr/>
        </p:nvSpPr>
        <p:spPr>
          <a:xfrm>
            <a:off x="1912129" y="459662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31E56A9-E5E7-4AEA-B1F6-F0D54444B34C}"/>
              </a:ext>
            </a:extLst>
          </p:cNvPr>
          <p:cNvSpPr/>
          <p:nvPr/>
        </p:nvSpPr>
        <p:spPr>
          <a:xfrm>
            <a:off x="2702805" y="258191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75795AE-402F-417D-93E8-A870A17DD3A7}"/>
              </a:ext>
            </a:extLst>
          </p:cNvPr>
          <p:cNvSpPr/>
          <p:nvPr/>
        </p:nvSpPr>
        <p:spPr>
          <a:xfrm>
            <a:off x="2227336" y="305961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665F8D2-99E0-4E30-923A-5F6F9FBC226B}"/>
              </a:ext>
            </a:extLst>
          </p:cNvPr>
          <p:cNvSpPr/>
          <p:nvPr/>
        </p:nvSpPr>
        <p:spPr>
          <a:xfrm>
            <a:off x="2743402" y="351961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A414B60-5E49-4801-A099-C3D389AC953F}"/>
              </a:ext>
            </a:extLst>
          </p:cNvPr>
          <p:cNvSpPr/>
          <p:nvPr/>
        </p:nvSpPr>
        <p:spPr>
          <a:xfrm>
            <a:off x="3194816" y="3629751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2659AC2-B54B-4D99-B0E4-07233122513C}"/>
              </a:ext>
            </a:extLst>
          </p:cNvPr>
          <p:cNvCxnSpPr>
            <a:cxnSpLocks/>
          </p:cNvCxnSpPr>
          <p:nvPr/>
        </p:nvCxnSpPr>
        <p:spPr>
          <a:xfrm>
            <a:off x="2093152" y="2364520"/>
            <a:ext cx="69696" cy="26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5D82BE0-451B-49B6-850B-CBA6F124708C}"/>
              </a:ext>
            </a:extLst>
          </p:cNvPr>
          <p:cNvCxnSpPr>
            <a:cxnSpLocks/>
          </p:cNvCxnSpPr>
          <p:nvPr/>
        </p:nvCxnSpPr>
        <p:spPr>
          <a:xfrm flipV="1">
            <a:off x="8234295" y="2364520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599A76D-3C4E-44EF-811E-363AC44BC195}"/>
              </a:ext>
            </a:extLst>
          </p:cNvPr>
          <p:cNvCxnSpPr>
            <a:cxnSpLocks/>
          </p:cNvCxnSpPr>
          <p:nvPr/>
        </p:nvCxnSpPr>
        <p:spPr>
          <a:xfrm>
            <a:off x="8234295" y="5002264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66E46D98-73B1-4C09-BC00-C2EF81097DB4}"/>
              </a:ext>
            </a:extLst>
          </p:cNvPr>
          <p:cNvSpPr/>
          <p:nvPr/>
        </p:nvSpPr>
        <p:spPr>
          <a:xfrm>
            <a:off x="8677195" y="392287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2BD57F29-6F9E-44D8-A356-CEC23085CE47}"/>
              </a:ext>
            </a:extLst>
          </p:cNvPr>
          <p:cNvSpPr/>
          <p:nvPr/>
        </p:nvSpPr>
        <p:spPr>
          <a:xfrm>
            <a:off x="9237332" y="4133481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45ED42E8-61A8-45E2-8CE1-88CC07CDE6F5}"/>
              </a:ext>
            </a:extLst>
          </p:cNvPr>
          <p:cNvSpPr/>
          <p:nvPr/>
        </p:nvSpPr>
        <p:spPr>
          <a:xfrm>
            <a:off x="8943236" y="439639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4219DB6A-6529-4E31-B5BE-923022882C8B}"/>
              </a:ext>
            </a:extLst>
          </p:cNvPr>
          <p:cNvSpPr/>
          <p:nvPr/>
        </p:nvSpPr>
        <p:spPr>
          <a:xfrm>
            <a:off x="9374051" y="459662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8346D31-794F-4BE9-AC91-8C03DCBD57B3}"/>
              </a:ext>
            </a:extLst>
          </p:cNvPr>
          <p:cNvSpPr/>
          <p:nvPr/>
        </p:nvSpPr>
        <p:spPr>
          <a:xfrm>
            <a:off x="10164727" y="258191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3226187-ABD4-48C7-949C-B6CE8A45D3D3}"/>
              </a:ext>
            </a:extLst>
          </p:cNvPr>
          <p:cNvSpPr/>
          <p:nvPr/>
        </p:nvSpPr>
        <p:spPr>
          <a:xfrm>
            <a:off x="9689258" y="305961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C11535C-55FC-4A65-BB25-EF559AC4BEA6}"/>
              </a:ext>
            </a:extLst>
          </p:cNvPr>
          <p:cNvSpPr/>
          <p:nvPr/>
        </p:nvSpPr>
        <p:spPr>
          <a:xfrm>
            <a:off x="10205324" y="351961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7863560-DAAB-42DC-A5E6-9DCD7098E701}"/>
              </a:ext>
            </a:extLst>
          </p:cNvPr>
          <p:cNvSpPr/>
          <p:nvPr/>
        </p:nvSpPr>
        <p:spPr>
          <a:xfrm>
            <a:off x="10656738" y="3629751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0E89D36-A76C-47C1-9C26-4405DB559940}"/>
              </a:ext>
            </a:extLst>
          </p:cNvPr>
          <p:cNvCxnSpPr>
            <a:cxnSpLocks/>
          </p:cNvCxnSpPr>
          <p:nvPr/>
        </p:nvCxnSpPr>
        <p:spPr>
          <a:xfrm>
            <a:off x="8234295" y="3818448"/>
            <a:ext cx="2860770" cy="104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88ACE4D-DC4E-4F62-AD7D-88C3007D138F}"/>
              </a:ext>
            </a:extLst>
          </p:cNvPr>
          <p:cNvCxnSpPr>
            <a:cxnSpLocks/>
          </p:cNvCxnSpPr>
          <p:nvPr/>
        </p:nvCxnSpPr>
        <p:spPr>
          <a:xfrm flipV="1">
            <a:off x="10728251" y="3700130"/>
            <a:ext cx="10633" cy="202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F85385A-7AE0-43C2-A501-51FEB4951FE3}"/>
              </a:ext>
            </a:extLst>
          </p:cNvPr>
          <p:cNvCxnSpPr>
            <a:cxnSpLocks/>
          </p:cNvCxnSpPr>
          <p:nvPr/>
        </p:nvCxnSpPr>
        <p:spPr>
          <a:xfrm flipV="1">
            <a:off x="8750595" y="3827721"/>
            <a:ext cx="21265" cy="202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CD19FFD-4828-4EAC-A3FF-FC8D8CA69053}"/>
              </a:ext>
            </a:extLst>
          </p:cNvPr>
          <p:cNvCxnSpPr>
            <a:cxnSpLocks/>
          </p:cNvCxnSpPr>
          <p:nvPr/>
        </p:nvCxnSpPr>
        <p:spPr>
          <a:xfrm flipV="1">
            <a:off x="5760860" y="3147237"/>
            <a:ext cx="363493" cy="456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60802D9-5F65-4BD5-9C1B-57D8B2503A6A}"/>
              </a:ext>
            </a:extLst>
          </p:cNvPr>
          <p:cNvCxnSpPr>
            <a:cxnSpLocks/>
          </p:cNvCxnSpPr>
          <p:nvPr/>
        </p:nvCxnSpPr>
        <p:spPr>
          <a:xfrm flipV="1">
            <a:off x="6296706" y="3587524"/>
            <a:ext cx="363493" cy="456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BE751D-2B96-4EC9-BAFD-3DAE04738E31}"/>
              </a:ext>
            </a:extLst>
          </p:cNvPr>
          <p:cNvCxnSpPr>
            <a:cxnSpLocks/>
          </p:cNvCxnSpPr>
          <p:nvPr/>
        </p:nvCxnSpPr>
        <p:spPr>
          <a:xfrm flipV="1">
            <a:off x="5671138" y="3818448"/>
            <a:ext cx="363493" cy="456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400247D-6987-4959-821D-A84C3096D277}"/>
              </a:ext>
            </a:extLst>
          </p:cNvPr>
          <p:cNvCxnSpPr>
            <a:cxnSpLocks/>
          </p:cNvCxnSpPr>
          <p:nvPr/>
        </p:nvCxnSpPr>
        <p:spPr>
          <a:xfrm flipV="1">
            <a:off x="2115879" y="3147237"/>
            <a:ext cx="195112" cy="318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B2A64D1-52C4-4F06-ADBB-DB4FCB16C4D7}"/>
              </a:ext>
            </a:extLst>
          </p:cNvPr>
          <p:cNvCxnSpPr>
            <a:cxnSpLocks/>
          </p:cNvCxnSpPr>
          <p:nvPr/>
        </p:nvCxnSpPr>
        <p:spPr>
          <a:xfrm flipV="1">
            <a:off x="1969873" y="4686211"/>
            <a:ext cx="195112" cy="318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14CA349-3E36-4140-8DBC-113984B94DC3}"/>
              </a:ext>
            </a:extLst>
          </p:cNvPr>
          <p:cNvSpPr txBox="1"/>
          <p:nvPr/>
        </p:nvSpPr>
        <p:spPr>
          <a:xfrm>
            <a:off x="4362698" y="5460362"/>
            <a:ext cx="37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boundary is the best, because it maximises the margin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B8EA5C-40F5-4EE6-9955-45213FFD38BE}"/>
              </a:ext>
            </a:extLst>
          </p:cNvPr>
          <p:cNvCxnSpPr>
            <a:cxnSpLocks/>
          </p:cNvCxnSpPr>
          <p:nvPr/>
        </p:nvCxnSpPr>
        <p:spPr>
          <a:xfrm flipV="1">
            <a:off x="6096000" y="5165890"/>
            <a:ext cx="1" cy="31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8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F8E6-8BB2-474C-8B52-0485B1C6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margin: in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4C0D-2A8A-43A7-B3FF-6A6C621E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These closest points are referred to as the </a:t>
            </a:r>
            <a:r>
              <a:rPr lang="en-GB" i="1" dirty="0"/>
              <a:t>support vectors</a:t>
            </a:r>
            <a:endParaRPr lang="en-GB" dirty="0"/>
          </a:p>
          <a:p>
            <a:r>
              <a:rPr lang="en-GB" dirty="0"/>
              <a:t>The support vectors define the boundary…</a:t>
            </a:r>
          </a:p>
          <a:p>
            <a:r>
              <a:rPr lang="en-GB" dirty="0"/>
              <a:t>…And only the support vectors need to be considered by the SVM during classification of new testing data</a:t>
            </a:r>
          </a:p>
          <a:p>
            <a:r>
              <a:rPr lang="en-GB" dirty="0"/>
              <a:t>This means faster classification times versus methods like k-NN (where all of the data is always considered)</a:t>
            </a:r>
          </a:p>
          <a:p>
            <a:r>
              <a:rPr lang="en-GB" dirty="0"/>
              <a:t>On the other hand, just a single datapoint can have a big impact on where the boundary lies (could be bad if it’s an outlier)…</a:t>
            </a:r>
          </a:p>
          <a:p>
            <a:r>
              <a:rPr lang="en-GB" dirty="0"/>
              <a:t>…And if even just a single datapoint makes it </a:t>
            </a:r>
            <a:r>
              <a:rPr lang="en-GB" i="1" dirty="0"/>
              <a:t>impossible</a:t>
            </a:r>
            <a:r>
              <a:rPr lang="en-GB" dirty="0"/>
              <a:t> to separate the classes with a linear boundary, the whole approach will fail</a:t>
            </a:r>
          </a:p>
        </p:txBody>
      </p:sp>
    </p:spTree>
    <p:extLst>
      <p:ext uri="{BB962C8B-B14F-4D97-AF65-F5344CB8AC3E}">
        <p14:creationId xmlns:p14="http://schemas.microsoft.com/office/powerpoint/2010/main" val="130264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E5A1-502E-453A-A100-4F17F48E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margin: in pictures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C11EAC-9CB7-4B26-999E-79B42C864405}"/>
              </a:ext>
            </a:extLst>
          </p:cNvPr>
          <p:cNvCxnSpPr>
            <a:cxnSpLocks/>
          </p:cNvCxnSpPr>
          <p:nvPr/>
        </p:nvCxnSpPr>
        <p:spPr>
          <a:xfrm flipV="1">
            <a:off x="4585291" y="2364520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F91058-AFD8-40EB-876D-F0CD941D15C7}"/>
              </a:ext>
            </a:extLst>
          </p:cNvPr>
          <p:cNvCxnSpPr>
            <a:cxnSpLocks/>
          </p:cNvCxnSpPr>
          <p:nvPr/>
        </p:nvCxnSpPr>
        <p:spPr>
          <a:xfrm>
            <a:off x="4585291" y="5002264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02C60EE-F6C0-4931-813B-2F88663E0E3E}"/>
              </a:ext>
            </a:extLst>
          </p:cNvPr>
          <p:cNvSpPr/>
          <p:nvPr/>
        </p:nvSpPr>
        <p:spPr>
          <a:xfrm>
            <a:off x="5028191" y="392287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BA25695-02AB-4297-B5D2-E572C887AE74}"/>
              </a:ext>
            </a:extLst>
          </p:cNvPr>
          <p:cNvSpPr/>
          <p:nvPr/>
        </p:nvSpPr>
        <p:spPr>
          <a:xfrm>
            <a:off x="6153478" y="3460381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CFD47B7-F100-4EB5-A42A-2883F4EB46CC}"/>
              </a:ext>
            </a:extLst>
          </p:cNvPr>
          <p:cNvSpPr/>
          <p:nvPr/>
        </p:nvSpPr>
        <p:spPr>
          <a:xfrm>
            <a:off x="5294232" y="439639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1F8BC073-9F42-47D0-8584-278AE34C5139}"/>
              </a:ext>
            </a:extLst>
          </p:cNvPr>
          <p:cNvSpPr/>
          <p:nvPr/>
        </p:nvSpPr>
        <p:spPr>
          <a:xfrm>
            <a:off x="5725047" y="459662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DD7EDB-335D-4AB2-845A-63B2EC8E07F4}"/>
              </a:ext>
            </a:extLst>
          </p:cNvPr>
          <p:cNvSpPr/>
          <p:nvPr/>
        </p:nvSpPr>
        <p:spPr>
          <a:xfrm>
            <a:off x="6515723" y="258191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0A1DEC-40F7-4DA0-88D1-1A2E740035EB}"/>
              </a:ext>
            </a:extLst>
          </p:cNvPr>
          <p:cNvSpPr/>
          <p:nvPr/>
        </p:nvSpPr>
        <p:spPr>
          <a:xfrm>
            <a:off x="6040254" y="305961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1D75EB0-4AC4-4D67-89FA-3EAE15572886}"/>
              </a:ext>
            </a:extLst>
          </p:cNvPr>
          <p:cNvSpPr/>
          <p:nvPr/>
        </p:nvSpPr>
        <p:spPr>
          <a:xfrm>
            <a:off x="6556320" y="351961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91E4C7-1BBB-404B-B265-25E7F7DDE425}"/>
              </a:ext>
            </a:extLst>
          </p:cNvPr>
          <p:cNvSpPr/>
          <p:nvPr/>
        </p:nvSpPr>
        <p:spPr>
          <a:xfrm>
            <a:off x="7007734" y="3629751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D5F83D-2752-4E91-BBBD-DF859D118C8B}"/>
              </a:ext>
            </a:extLst>
          </p:cNvPr>
          <p:cNvCxnSpPr>
            <a:cxnSpLocks/>
          </p:cNvCxnSpPr>
          <p:nvPr/>
        </p:nvCxnSpPr>
        <p:spPr>
          <a:xfrm>
            <a:off x="5099050" y="2444750"/>
            <a:ext cx="2428911" cy="2080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6A44B30-40CB-440A-B485-48252E25ABD1}"/>
              </a:ext>
            </a:extLst>
          </p:cNvPr>
          <p:cNvCxnSpPr>
            <a:cxnSpLocks/>
          </p:cNvCxnSpPr>
          <p:nvPr/>
        </p:nvCxnSpPr>
        <p:spPr>
          <a:xfrm flipV="1">
            <a:off x="772373" y="2364520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7484522-E1FD-4169-A0FC-A3F733E75911}"/>
              </a:ext>
            </a:extLst>
          </p:cNvPr>
          <p:cNvCxnSpPr>
            <a:cxnSpLocks/>
          </p:cNvCxnSpPr>
          <p:nvPr/>
        </p:nvCxnSpPr>
        <p:spPr>
          <a:xfrm>
            <a:off x="772373" y="5002264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CFE1EFBE-ABF3-486A-A858-4F7771A84797}"/>
              </a:ext>
            </a:extLst>
          </p:cNvPr>
          <p:cNvSpPr/>
          <p:nvPr/>
        </p:nvSpPr>
        <p:spPr>
          <a:xfrm>
            <a:off x="1215273" y="392287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A5A51069-DE02-4348-843D-6FF2645548C6}"/>
              </a:ext>
            </a:extLst>
          </p:cNvPr>
          <p:cNvSpPr/>
          <p:nvPr/>
        </p:nvSpPr>
        <p:spPr>
          <a:xfrm>
            <a:off x="1775410" y="4133481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D6E4243F-52AB-46E5-AFBF-0C43DA3F53B7}"/>
              </a:ext>
            </a:extLst>
          </p:cNvPr>
          <p:cNvSpPr/>
          <p:nvPr/>
        </p:nvSpPr>
        <p:spPr>
          <a:xfrm>
            <a:off x="1481314" y="439639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9DC12B6E-AE7D-49DD-A4E9-75B1539EB9E9}"/>
              </a:ext>
            </a:extLst>
          </p:cNvPr>
          <p:cNvSpPr/>
          <p:nvPr/>
        </p:nvSpPr>
        <p:spPr>
          <a:xfrm>
            <a:off x="1912129" y="459662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31E56A9-E5E7-4AEA-B1F6-F0D54444B34C}"/>
              </a:ext>
            </a:extLst>
          </p:cNvPr>
          <p:cNvSpPr/>
          <p:nvPr/>
        </p:nvSpPr>
        <p:spPr>
          <a:xfrm>
            <a:off x="2702805" y="258191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75795AE-402F-417D-93E8-A870A17DD3A7}"/>
              </a:ext>
            </a:extLst>
          </p:cNvPr>
          <p:cNvSpPr/>
          <p:nvPr/>
        </p:nvSpPr>
        <p:spPr>
          <a:xfrm>
            <a:off x="2227336" y="305961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665F8D2-99E0-4E30-923A-5F6F9FBC226B}"/>
              </a:ext>
            </a:extLst>
          </p:cNvPr>
          <p:cNvSpPr/>
          <p:nvPr/>
        </p:nvSpPr>
        <p:spPr>
          <a:xfrm>
            <a:off x="2743402" y="351961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A414B60-5E49-4801-A099-C3D389AC953F}"/>
              </a:ext>
            </a:extLst>
          </p:cNvPr>
          <p:cNvSpPr/>
          <p:nvPr/>
        </p:nvSpPr>
        <p:spPr>
          <a:xfrm>
            <a:off x="3194816" y="3629751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5D82BE0-451B-49B6-850B-CBA6F124708C}"/>
              </a:ext>
            </a:extLst>
          </p:cNvPr>
          <p:cNvCxnSpPr>
            <a:cxnSpLocks/>
          </p:cNvCxnSpPr>
          <p:nvPr/>
        </p:nvCxnSpPr>
        <p:spPr>
          <a:xfrm flipV="1">
            <a:off x="8234295" y="2364520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599A76D-3C4E-44EF-811E-363AC44BC195}"/>
              </a:ext>
            </a:extLst>
          </p:cNvPr>
          <p:cNvCxnSpPr>
            <a:cxnSpLocks/>
          </p:cNvCxnSpPr>
          <p:nvPr/>
        </p:nvCxnSpPr>
        <p:spPr>
          <a:xfrm>
            <a:off x="8234295" y="5002264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66E46D98-73B1-4C09-BC00-C2EF81097DB4}"/>
              </a:ext>
            </a:extLst>
          </p:cNvPr>
          <p:cNvSpPr/>
          <p:nvPr/>
        </p:nvSpPr>
        <p:spPr>
          <a:xfrm>
            <a:off x="8677195" y="392287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2BD57F29-6F9E-44D8-A356-CEC23085CE47}"/>
              </a:ext>
            </a:extLst>
          </p:cNvPr>
          <p:cNvSpPr/>
          <p:nvPr/>
        </p:nvSpPr>
        <p:spPr>
          <a:xfrm>
            <a:off x="10130467" y="3091492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45ED42E8-61A8-45E2-8CE1-88CC07CDE6F5}"/>
              </a:ext>
            </a:extLst>
          </p:cNvPr>
          <p:cNvSpPr/>
          <p:nvPr/>
        </p:nvSpPr>
        <p:spPr>
          <a:xfrm>
            <a:off x="8943236" y="439639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4219DB6A-6529-4E31-B5BE-923022882C8B}"/>
              </a:ext>
            </a:extLst>
          </p:cNvPr>
          <p:cNvSpPr/>
          <p:nvPr/>
        </p:nvSpPr>
        <p:spPr>
          <a:xfrm>
            <a:off x="9374051" y="459662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8346D31-794F-4BE9-AC91-8C03DCBD57B3}"/>
              </a:ext>
            </a:extLst>
          </p:cNvPr>
          <p:cNvSpPr/>
          <p:nvPr/>
        </p:nvSpPr>
        <p:spPr>
          <a:xfrm>
            <a:off x="10164727" y="258191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3226187-ABD4-48C7-949C-B6CE8A45D3D3}"/>
              </a:ext>
            </a:extLst>
          </p:cNvPr>
          <p:cNvSpPr/>
          <p:nvPr/>
        </p:nvSpPr>
        <p:spPr>
          <a:xfrm>
            <a:off x="9689258" y="305961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C11535C-55FC-4A65-BB25-EF559AC4BEA6}"/>
              </a:ext>
            </a:extLst>
          </p:cNvPr>
          <p:cNvSpPr/>
          <p:nvPr/>
        </p:nvSpPr>
        <p:spPr>
          <a:xfrm>
            <a:off x="10205324" y="351961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7863560-DAAB-42DC-A5E6-9DCD7098E701}"/>
              </a:ext>
            </a:extLst>
          </p:cNvPr>
          <p:cNvSpPr/>
          <p:nvPr/>
        </p:nvSpPr>
        <p:spPr>
          <a:xfrm>
            <a:off x="10656738" y="3629751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CD19FFD-4828-4EAC-A3FF-FC8D8CA69053}"/>
              </a:ext>
            </a:extLst>
          </p:cNvPr>
          <p:cNvCxnSpPr>
            <a:cxnSpLocks/>
          </p:cNvCxnSpPr>
          <p:nvPr/>
        </p:nvCxnSpPr>
        <p:spPr>
          <a:xfrm flipV="1">
            <a:off x="6038850" y="3147238"/>
            <a:ext cx="85503" cy="103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60802D9-5F65-4BD5-9C1B-57D8B2503A6A}"/>
              </a:ext>
            </a:extLst>
          </p:cNvPr>
          <p:cNvCxnSpPr>
            <a:cxnSpLocks/>
          </p:cNvCxnSpPr>
          <p:nvPr/>
        </p:nvCxnSpPr>
        <p:spPr>
          <a:xfrm flipV="1">
            <a:off x="6565900" y="3587525"/>
            <a:ext cx="94299" cy="1145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BE751D-2B96-4EC9-BAFD-3DAE04738E31}"/>
              </a:ext>
            </a:extLst>
          </p:cNvPr>
          <p:cNvCxnSpPr>
            <a:cxnSpLocks/>
          </p:cNvCxnSpPr>
          <p:nvPr/>
        </p:nvCxnSpPr>
        <p:spPr>
          <a:xfrm flipV="1">
            <a:off x="6236288" y="3486150"/>
            <a:ext cx="88312" cy="1152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CDB3DDE-AAF2-41F4-8EC3-BDB3E395308B}"/>
              </a:ext>
            </a:extLst>
          </p:cNvPr>
          <p:cNvCxnSpPr>
            <a:cxnSpLocks/>
          </p:cNvCxnSpPr>
          <p:nvPr/>
        </p:nvCxnSpPr>
        <p:spPr>
          <a:xfrm flipV="1">
            <a:off x="1947872" y="3142276"/>
            <a:ext cx="363493" cy="456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704520-4A9E-4FDF-A170-95DA8A9356A5}"/>
              </a:ext>
            </a:extLst>
          </p:cNvPr>
          <p:cNvCxnSpPr>
            <a:cxnSpLocks/>
          </p:cNvCxnSpPr>
          <p:nvPr/>
        </p:nvCxnSpPr>
        <p:spPr>
          <a:xfrm flipV="1">
            <a:off x="2483718" y="3582563"/>
            <a:ext cx="363493" cy="456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0A8770-46FB-499D-8122-5BA0F86E1EA1}"/>
              </a:ext>
            </a:extLst>
          </p:cNvPr>
          <p:cNvCxnSpPr>
            <a:cxnSpLocks/>
          </p:cNvCxnSpPr>
          <p:nvPr/>
        </p:nvCxnSpPr>
        <p:spPr>
          <a:xfrm flipV="1">
            <a:off x="1858150" y="3813487"/>
            <a:ext cx="363493" cy="456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187A23-CADE-40CD-866B-347D186C478E}"/>
              </a:ext>
            </a:extLst>
          </p:cNvPr>
          <p:cNvCxnSpPr>
            <a:cxnSpLocks/>
          </p:cNvCxnSpPr>
          <p:nvPr/>
        </p:nvCxnSpPr>
        <p:spPr>
          <a:xfrm>
            <a:off x="759808" y="2581913"/>
            <a:ext cx="2860772" cy="242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9DBF7-C0E6-489A-BA98-F539CAA8AE74}"/>
              </a:ext>
            </a:extLst>
          </p:cNvPr>
          <p:cNvSpPr txBox="1"/>
          <p:nvPr/>
        </p:nvSpPr>
        <p:spPr>
          <a:xfrm>
            <a:off x="9301804" y="3576112"/>
            <a:ext cx="746021" cy="380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Error!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48582B-AD21-473F-B5C8-C43B888F8D6D}"/>
              </a:ext>
            </a:extLst>
          </p:cNvPr>
          <p:cNvSpPr txBox="1"/>
          <p:nvPr/>
        </p:nvSpPr>
        <p:spPr>
          <a:xfrm>
            <a:off x="4362698" y="5460362"/>
            <a:ext cx="37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 a single outlier can have a </a:t>
            </a:r>
            <a:r>
              <a:rPr lang="en-GB" i="1" dirty="0"/>
              <a:t>big</a:t>
            </a:r>
            <a:r>
              <a:rPr lang="en-GB" dirty="0"/>
              <a:t> impact on the boundary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4033CA-B150-4DE0-BA63-13F23310FCE7}"/>
              </a:ext>
            </a:extLst>
          </p:cNvPr>
          <p:cNvSpPr txBox="1"/>
          <p:nvPr/>
        </p:nvSpPr>
        <p:spPr>
          <a:xfrm>
            <a:off x="8076859" y="5459083"/>
            <a:ext cx="37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data isn’t linearly separable, the SVM will fail</a:t>
            </a:r>
          </a:p>
        </p:txBody>
      </p:sp>
    </p:spTree>
    <p:extLst>
      <p:ext uri="{BB962C8B-B14F-4D97-AF65-F5344CB8AC3E}">
        <p14:creationId xmlns:p14="http://schemas.microsoft.com/office/powerpoint/2010/main" val="3154454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9D74-4FB3-44A1-9C2E-5922A49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 margins: in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520B-2CE9-4C60-A9CB-7FFB13ED4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Soft margins</a:t>
            </a:r>
            <a:r>
              <a:rPr lang="en-GB" dirty="0"/>
              <a:t> use an adjustment in the underlying mathematics to allow: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Toleration of some datapoints lying on the wrong side of the boundary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Maximisation of a margin with respect to </a:t>
            </a:r>
            <a:r>
              <a:rPr lang="en-GB" i="1" dirty="0"/>
              <a:t>groups</a:t>
            </a:r>
            <a:r>
              <a:rPr lang="en-GB" dirty="0"/>
              <a:t> of nearby datapoints in each class (rather than just the very closest datapoint(s))</a:t>
            </a:r>
          </a:p>
          <a:p>
            <a:r>
              <a:rPr lang="en-GB" dirty="0"/>
              <a:t>In contrast to a soft margin, the original margin we talked about is sometimes called a </a:t>
            </a:r>
            <a:r>
              <a:rPr lang="en-GB" i="1" dirty="0"/>
              <a:t>hard margin</a:t>
            </a:r>
          </a:p>
        </p:txBody>
      </p:sp>
    </p:spTree>
    <p:extLst>
      <p:ext uri="{BB962C8B-B14F-4D97-AF65-F5344CB8AC3E}">
        <p14:creationId xmlns:p14="http://schemas.microsoft.com/office/powerpoint/2010/main" val="220140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FE66-9834-4847-8017-407877DE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 margins: in pictures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E2F125-66E6-45F4-9BA5-C24B1DB2A43B}"/>
              </a:ext>
            </a:extLst>
          </p:cNvPr>
          <p:cNvCxnSpPr>
            <a:cxnSpLocks/>
          </p:cNvCxnSpPr>
          <p:nvPr/>
        </p:nvCxnSpPr>
        <p:spPr>
          <a:xfrm flipV="1">
            <a:off x="4585291" y="2364520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D57F33-B131-41B9-92F2-AE355F90BC2E}"/>
              </a:ext>
            </a:extLst>
          </p:cNvPr>
          <p:cNvCxnSpPr>
            <a:cxnSpLocks/>
          </p:cNvCxnSpPr>
          <p:nvPr/>
        </p:nvCxnSpPr>
        <p:spPr>
          <a:xfrm>
            <a:off x="4585291" y="5002264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F734B22-46B4-4702-B9B7-953EEA405890}"/>
              </a:ext>
            </a:extLst>
          </p:cNvPr>
          <p:cNvSpPr/>
          <p:nvPr/>
        </p:nvSpPr>
        <p:spPr>
          <a:xfrm>
            <a:off x="5028191" y="392287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4BDC776-EA80-472E-A42C-BA6CA3FD76F5}"/>
              </a:ext>
            </a:extLst>
          </p:cNvPr>
          <p:cNvSpPr/>
          <p:nvPr/>
        </p:nvSpPr>
        <p:spPr>
          <a:xfrm>
            <a:off x="6153478" y="3460381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3D1C7BE-1307-4608-8B38-F09F1437AD69}"/>
              </a:ext>
            </a:extLst>
          </p:cNvPr>
          <p:cNvSpPr/>
          <p:nvPr/>
        </p:nvSpPr>
        <p:spPr>
          <a:xfrm>
            <a:off x="5294232" y="439639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9823A5D-48CF-44AD-8B8B-0F3A4D647DCD}"/>
              </a:ext>
            </a:extLst>
          </p:cNvPr>
          <p:cNvSpPr/>
          <p:nvPr/>
        </p:nvSpPr>
        <p:spPr>
          <a:xfrm>
            <a:off x="5725047" y="459662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71F6F8-1A9B-4E03-BF22-166427397CC7}"/>
              </a:ext>
            </a:extLst>
          </p:cNvPr>
          <p:cNvSpPr/>
          <p:nvPr/>
        </p:nvSpPr>
        <p:spPr>
          <a:xfrm>
            <a:off x="6515723" y="258191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FEFF15-F125-41FA-98B4-FDEB946E6746}"/>
              </a:ext>
            </a:extLst>
          </p:cNvPr>
          <p:cNvSpPr/>
          <p:nvPr/>
        </p:nvSpPr>
        <p:spPr>
          <a:xfrm>
            <a:off x="6040254" y="305961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7B1BF9-1130-4E6F-A4B5-3CAAF4883CDD}"/>
              </a:ext>
            </a:extLst>
          </p:cNvPr>
          <p:cNvSpPr/>
          <p:nvPr/>
        </p:nvSpPr>
        <p:spPr>
          <a:xfrm>
            <a:off x="6556320" y="351961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E39470-69D5-42C0-B2B6-4901B44175C1}"/>
              </a:ext>
            </a:extLst>
          </p:cNvPr>
          <p:cNvSpPr/>
          <p:nvPr/>
        </p:nvSpPr>
        <p:spPr>
          <a:xfrm>
            <a:off x="7007734" y="3629751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73FEF4-9DD0-44FD-992B-6A926075074B}"/>
              </a:ext>
            </a:extLst>
          </p:cNvPr>
          <p:cNvCxnSpPr>
            <a:cxnSpLocks/>
          </p:cNvCxnSpPr>
          <p:nvPr/>
        </p:nvCxnSpPr>
        <p:spPr>
          <a:xfrm>
            <a:off x="4592298" y="2581913"/>
            <a:ext cx="2917234" cy="242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8A25AD-EE32-40F6-BF02-896F9AE3C4B7}"/>
              </a:ext>
            </a:extLst>
          </p:cNvPr>
          <p:cNvCxnSpPr>
            <a:cxnSpLocks/>
          </p:cNvCxnSpPr>
          <p:nvPr/>
        </p:nvCxnSpPr>
        <p:spPr>
          <a:xfrm flipV="1">
            <a:off x="772373" y="2364520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BFE090-2CAF-4EEA-8041-668E5721A8B4}"/>
              </a:ext>
            </a:extLst>
          </p:cNvPr>
          <p:cNvCxnSpPr>
            <a:cxnSpLocks/>
          </p:cNvCxnSpPr>
          <p:nvPr/>
        </p:nvCxnSpPr>
        <p:spPr>
          <a:xfrm>
            <a:off x="772373" y="5002264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7BF4F7A-BB58-4DCB-BB36-AE5ED3651755}"/>
              </a:ext>
            </a:extLst>
          </p:cNvPr>
          <p:cNvSpPr/>
          <p:nvPr/>
        </p:nvSpPr>
        <p:spPr>
          <a:xfrm>
            <a:off x="1215273" y="392287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2482D2-5A36-439E-8719-D5F11449270B}"/>
              </a:ext>
            </a:extLst>
          </p:cNvPr>
          <p:cNvSpPr/>
          <p:nvPr/>
        </p:nvSpPr>
        <p:spPr>
          <a:xfrm>
            <a:off x="1775410" y="4133481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A45A420-1B28-465C-9810-1087D24F5351}"/>
              </a:ext>
            </a:extLst>
          </p:cNvPr>
          <p:cNvSpPr/>
          <p:nvPr/>
        </p:nvSpPr>
        <p:spPr>
          <a:xfrm>
            <a:off x="1481314" y="439639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21E2452-15E3-42D7-B47C-EC65A316B1AC}"/>
              </a:ext>
            </a:extLst>
          </p:cNvPr>
          <p:cNvSpPr/>
          <p:nvPr/>
        </p:nvSpPr>
        <p:spPr>
          <a:xfrm>
            <a:off x="1912129" y="459662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A5113B-9334-4354-98AE-959E180F162F}"/>
              </a:ext>
            </a:extLst>
          </p:cNvPr>
          <p:cNvSpPr/>
          <p:nvPr/>
        </p:nvSpPr>
        <p:spPr>
          <a:xfrm>
            <a:off x="2702805" y="258191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7CDF8A-158C-4B43-82C8-20B6F887EA6B}"/>
              </a:ext>
            </a:extLst>
          </p:cNvPr>
          <p:cNvSpPr/>
          <p:nvPr/>
        </p:nvSpPr>
        <p:spPr>
          <a:xfrm>
            <a:off x="2227336" y="305961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70FC37-711E-41BD-9E12-F3DBA2F4BDE7}"/>
              </a:ext>
            </a:extLst>
          </p:cNvPr>
          <p:cNvSpPr/>
          <p:nvPr/>
        </p:nvSpPr>
        <p:spPr>
          <a:xfrm>
            <a:off x="2743402" y="351961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D24C1D-BDCD-404C-B34D-5B480AC7C33A}"/>
              </a:ext>
            </a:extLst>
          </p:cNvPr>
          <p:cNvSpPr/>
          <p:nvPr/>
        </p:nvSpPr>
        <p:spPr>
          <a:xfrm>
            <a:off x="3194816" y="3629751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89BA2-C692-4D75-B3DA-488B50AA3115}"/>
              </a:ext>
            </a:extLst>
          </p:cNvPr>
          <p:cNvCxnSpPr>
            <a:cxnSpLocks/>
          </p:cNvCxnSpPr>
          <p:nvPr/>
        </p:nvCxnSpPr>
        <p:spPr>
          <a:xfrm flipV="1">
            <a:off x="8234295" y="2364520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462F36-C976-4862-B824-20BEF1522CA6}"/>
              </a:ext>
            </a:extLst>
          </p:cNvPr>
          <p:cNvCxnSpPr>
            <a:cxnSpLocks/>
          </p:cNvCxnSpPr>
          <p:nvPr/>
        </p:nvCxnSpPr>
        <p:spPr>
          <a:xfrm>
            <a:off x="8234295" y="5002264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A287847-9C19-4FE8-9151-AA8086E0CB8E}"/>
              </a:ext>
            </a:extLst>
          </p:cNvPr>
          <p:cNvSpPr/>
          <p:nvPr/>
        </p:nvSpPr>
        <p:spPr>
          <a:xfrm>
            <a:off x="8677195" y="392287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A976FCB-B3C5-4121-9B82-C6303D9010F9}"/>
              </a:ext>
            </a:extLst>
          </p:cNvPr>
          <p:cNvSpPr/>
          <p:nvPr/>
        </p:nvSpPr>
        <p:spPr>
          <a:xfrm>
            <a:off x="10130467" y="3091492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9EDD66-E8D1-460D-817D-B30EA59387EC}"/>
              </a:ext>
            </a:extLst>
          </p:cNvPr>
          <p:cNvSpPr/>
          <p:nvPr/>
        </p:nvSpPr>
        <p:spPr>
          <a:xfrm>
            <a:off x="8943236" y="439639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7986B38B-CBDE-41C4-9F75-C0332215076E}"/>
              </a:ext>
            </a:extLst>
          </p:cNvPr>
          <p:cNvSpPr/>
          <p:nvPr/>
        </p:nvSpPr>
        <p:spPr>
          <a:xfrm>
            <a:off x="9374051" y="459662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D8DE35-3704-4CE7-885C-E7F3A39430EF}"/>
              </a:ext>
            </a:extLst>
          </p:cNvPr>
          <p:cNvSpPr/>
          <p:nvPr/>
        </p:nvSpPr>
        <p:spPr>
          <a:xfrm>
            <a:off x="10164727" y="258191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717C88-AF4A-44FB-871D-00E896EEF5F3}"/>
              </a:ext>
            </a:extLst>
          </p:cNvPr>
          <p:cNvSpPr/>
          <p:nvPr/>
        </p:nvSpPr>
        <p:spPr>
          <a:xfrm>
            <a:off x="9689258" y="305961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DEE39F-32A4-4A0A-8DD6-98C00259A3E1}"/>
              </a:ext>
            </a:extLst>
          </p:cNvPr>
          <p:cNvSpPr/>
          <p:nvPr/>
        </p:nvSpPr>
        <p:spPr>
          <a:xfrm>
            <a:off x="10205324" y="351961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9474E2-2702-4415-901E-40BEE23E1183}"/>
              </a:ext>
            </a:extLst>
          </p:cNvPr>
          <p:cNvSpPr/>
          <p:nvPr/>
        </p:nvSpPr>
        <p:spPr>
          <a:xfrm>
            <a:off x="10656738" y="3629751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2776D8-6BDB-4ED4-A1D4-BBB5792F68E8}"/>
              </a:ext>
            </a:extLst>
          </p:cNvPr>
          <p:cNvCxnSpPr>
            <a:cxnSpLocks/>
          </p:cNvCxnSpPr>
          <p:nvPr/>
        </p:nvCxnSpPr>
        <p:spPr>
          <a:xfrm flipH="1">
            <a:off x="6053364" y="3580094"/>
            <a:ext cx="172292" cy="198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8858ED-4AD9-4F31-B725-D3D2DC9A34BE}"/>
              </a:ext>
            </a:extLst>
          </p:cNvPr>
          <p:cNvCxnSpPr>
            <a:cxnSpLocks/>
          </p:cNvCxnSpPr>
          <p:nvPr/>
        </p:nvCxnSpPr>
        <p:spPr>
          <a:xfrm flipV="1">
            <a:off x="1881963" y="3142277"/>
            <a:ext cx="429402" cy="504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7CDF9A-480A-48DA-99F9-4FAB444450E0}"/>
              </a:ext>
            </a:extLst>
          </p:cNvPr>
          <p:cNvCxnSpPr>
            <a:cxnSpLocks/>
          </p:cNvCxnSpPr>
          <p:nvPr/>
        </p:nvCxnSpPr>
        <p:spPr>
          <a:xfrm flipV="1">
            <a:off x="2434856" y="3582565"/>
            <a:ext cx="412355" cy="5109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F4E2B9-1836-47E4-9B52-4D49ED2D2389}"/>
              </a:ext>
            </a:extLst>
          </p:cNvPr>
          <p:cNvCxnSpPr>
            <a:cxnSpLocks/>
          </p:cNvCxnSpPr>
          <p:nvPr/>
        </p:nvCxnSpPr>
        <p:spPr>
          <a:xfrm flipV="1">
            <a:off x="1858150" y="3891516"/>
            <a:ext cx="310892" cy="377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06F4EE-6B99-4EAA-837F-40732EE75F9F}"/>
              </a:ext>
            </a:extLst>
          </p:cNvPr>
          <p:cNvCxnSpPr>
            <a:cxnSpLocks/>
          </p:cNvCxnSpPr>
          <p:nvPr/>
        </p:nvCxnSpPr>
        <p:spPr>
          <a:xfrm>
            <a:off x="772373" y="2761438"/>
            <a:ext cx="2778901" cy="224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A10AC5-C27F-4F83-8632-507E7A9AFF4E}"/>
              </a:ext>
            </a:extLst>
          </p:cNvPr>
          <p:cNvCxnSpPr>
            <a:cxnSpLocks/>
          </p:cNvCxnSpPr>
          <p:nvPr/>
        </p:nvCxnSpPr>
        <p:spPr>
          <a:xfrm flipV="1">
            <a:off x="2753833" y="3710764"/>
            <a:ext cx="520995" cy="637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B67E41-B7DD-40F9-AD34-2EB3BC69FBD0}"/>
              </a:ext>
            </a:extLst>
          </p:cNvPr>
          <p:cNvCxnSpPr>
            <a:cxnSpLocks/>
          </p:cNvCxnSpPr>
          <p:nvPr/>
        </p:nvCxnSpPr>
        <p:spPr>
          <a:xfrm flipV="1">
            <a:off x="1998921" y="4125433"/>
            <a:ext cx="478465" cy="5741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9F1C16-61EC-4A80-B5CA-FBD03F4BD8F7}"/>
              </a:ext>
            </a:extLst>
          </p:cNvPr>
          <p:cNvCxnSpPr>
            <a:cxnSpLocks/>
          </p:cNvCxnSpPr>
          <p:nvPr/>
        </p:nvCxnSpPr>
        <p:spPr>
          <a:xfrm flipV="1">
            <a:off x="1301138" y="3540642"/>
            <a:ext cx="431969" cy="503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831E5DB-1D25-4718-9CB7-FF390033D9D2}"/>
              </a:ext>
            </a:extLst>
          </p:cNvPr>
          <p:cNvCxnSpPr>
            <a:cxnSpLocks/>
          </p:cNvCxnSpPr>
          <p:nvPr/>
        </p:nvCxnSpPr>
        <p:spPr>
          <a:xfrm flipV="1">
            <a:off x="5772150" y="3142279"/>
            <a:ext cx="347233" cy="4264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15712E-E7AD-400D-B2CA-A9C9897175AD}"/>
              </a:ext>
            </a:extLst>
          </p:cNvPr>
          <p:cNvCxnSpPr>
            <a:cxnSpLocks/>
          </p:cNvCxnSpPr>
          <p:nvPr/>
        </p:nvCxnSpPr>
        <p:spPr>
          <a:xfrm flipV="1">
            <a:off x="6307750" y="3582566"/>
            <a:ext cx="347479" cy="4298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9798AE6-04D5-4373-A5C1-D026E1F90773}"/>
              </a:ext>
            </a:extLst>
          </p:cNvPr>
          <p:cNvCxnSpPr>
            <a:cxnSpLocks/>
          </p:cNvCxnSpPr>
          <p:nvPr/>
        </p:nvCxnSpPr>
        <p:spPr>
          <a:xfrm flipV="1">
            <a:off x="6630159" y="3710767"/>
            <a:ext cx="452687" cy="566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ADD12AD-82C1-4EC9-84FB-59A20704A3F5}"/>
              </a:ext>
            </a:extLst>
          </p:cNvPr>
          <p:cNvCxnSpPr>
            <a:cxnSpLocks/>
          </p:cNvCxnSpPr>
          <p:nvPr/>
        </p:nvCxnSpPr>
        <p:spPr>
          <a:xfrm flipV="1">
            <a:off x="5806939" y="4051005"/>
            <a:ext cx="551331" cy="6485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B156D2-38C9-4105-86BF-709AD868093E}"/>
              </a:ext>
            </a:extLst>
          </p:cNvPr>
          <p:cNvCxnSpPr>
            <a:cxnSpLocks/>
          </p:cNvCxnSpPr>
          <p:nvPr/>
        </p:nvCxnSpPr>
        <p:spPr>
          <a:xfrm flipV="1">
            <a:off x="5109156" y="3444949"/>
            <a:ext cx="515467" cy="598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D003B2-652C-4CB1-A704-3CF4A4330EA9}"/>
              </a:ext>
            </a:extLst>
          </p:cNvPr>
          <p:cNvCxnSpPr>
            <a:cxnSpLocks/>
          </p:cNvCxnSpPr>
          <p:nvPr/>
        </p:nvCxnSpPr>
        <p:spPr>
          <a:xfrm flipH="1">
            <a:off x="9790737" y="3211033"/>
            <a:ext cx="416520" cy="5367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0EC65B1-675C-44BF-9116-72211058A747}"/>
              </a:ext>
            </a:extLst>
          </p:cNvPr>
          <p:cNvCxnSpPr>
            <a:cxnSpLocks/>
          </p:cNvCxnSpPr>
          <p:nvPr/>
        </p:nvCxnSpPr>
        <p:spPr>
          <a:xfrm flipV="1">
            <a:off x="9493857" y="3156457"/>
            <a:ext cx="265405" cy="3421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845F718-B83B-45A4-B033-F13D64BD518E}"/>
              </a:ext>
            </a:extLst>
          </p:cNvPr>
          <p:cNvCxnSpPr>
            <a:cxnSpLocks/>
          </p:cNvCxnSpPr>
          <p:nvPr/>
        </p:nvCxnSpPr>
        <p:spPr>
          <a:xfrm flipV="1">
            <a:off x="10010692" y="3596744"/>
            <a:ext cx="284416" cy="331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BCC77CD-B2AD-463C-957D-45E5C6A7BE79}"/>
              </a:ext>
            </a:extLst>
          </p:cNvPr>
          <p:cNvCxnSpPr>
            <a:cxnSpLocks/>
          </p:cNvCxnSpPr>
          <p:nvPr/>
        </p:nvCxnSpPr>
        <p:spPr>
          <a:xfrm flipV="1">
            <a:off x="10328744" y="3724945"/>
            <a:ext cx="393981" cy="481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5869522-9328-4A4D-84AC-B9D1F469074C}"/>
              </a:ext>
            </a:extLst>
          </p:cNvPr>
          <p:cNvCxnSpPr>
            <a:cxnSpLocks/>
          </p:cNvCxnSpPr>
          <p:nvPr/>
        </p:nvCxnSpPr>
        <p:spPr>
          <a:xfrm flipV="1">
            <a:off x="9446818" y="3975652"/>
            <a:ext cx="619533" cy="738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870AEE1-8BE1-4CD0-A779-FAAB874F5E94}"/>
              </a:ext>
            </a:extLst>
          </p:cNvPr>
          <p:cNvCxnSpPr>
            <a:cxnSpLocks/>
          </p:cNvCxnSpPr>
          <p:nvPr/>
        </p:nvCxnSpPr>
        <p:spPr>
          <a:xfrm flipV="1">
            <a:off x="8749035" y="3371353"/>
            <a:ext cx="585796" cy="686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4E3CF25-BC3B-4AE3-8CA8-0F73E862FD41}"/>
              </a:ext>
            </a:extLst>
          </p:cNvPr>
          <p:cNvCxnSpPr>
            <a:cxnSpLocks/>
          </p:cNvCxnSpPr>
          <p:nvPr/>
        </p:nvCxnSpPr>
        <p:spPr>
          <a:xfrm>
            <a:off x="8229600" y="2445488"/>
            <a:ext cx="3051544" cy="254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46F4BD-8447-4DCD-AF09-5750DEE6EC17}"/>
              </a:ext>
            </a:extLst>
          </p:cNvPr>
          <p:cNvSpPr txBox="1"/>
          <p:nvPr/>
        </p:nvSpPr>
        <p:spPr>
          <a:xfrm>
            <a:off x="4362698" y="5460362"/>
            <a:ext cx="3714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impact of a single outlier is mitigated by the other group members, and examples can lie on the wrong side of the boundary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2496B7-93FE-41E4-9FD0-FAB45BC00AB0}"/>
              </a:ext>
            </a:extLst>
          </p:cNvPr>
          <p:cNvSpPr txBox="1"/>
          <p:nvPr/>
        </p:nvSpPr>
        <p:spPr>
          <a:xfrm>
            <a:off x="8076859" y="5459083"/>
            <a:ext cx="37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Linearly inseparable data won’t cause the SVM to fail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1E6417-9750-4255-840C-21F29D5040FF}"/>
              </a:ext>
            </a:extLst>
          </p:cNvPr>
          <p:cNvSpPr txBox="1"/>
          <p:nvPr/>
        </p:nvSpPr>
        <p:spPr>
          <a:xfrm>
            <a:off x="577775" y="5457530"/>
            <a:ext cx="37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maximising the distance of </a:t>
            </a:r>
            <a:r>
              <a:rPr lang="en-GB" i="1" dirty="0"/>
              <a:t>groups</a:t>
            </a:r>
            <a:r>
              <a:rPr lang="en-GB" dirty="0"/>
              <a:t> of points to boundary</a:t>
            </a:r>
          </a:p>
        </p:txBody>
      </p:sp>
    </p:spTree>
    <p:extLst>
      <p:ext uri="{BB962C8B-B14F-4D97-AF65-F5344CB8AC3E}">
        <p14:creationId xmlns:p14="http://schemas.microsoft.com/office/powerpoint/2010/main" val="261528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58AD-88BE-44F9-BE4D-193DAF83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[Soft margins: in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Matlab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07B4-EFF1-425D-A9D6-38C6A09C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For interest only, not examined…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The “softness” of the margin can be controlled by a hyperparameter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You can set it using a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BoxConstraint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name-value pair…</a:t>
            </a: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Lower values = more tolerant of errors, more support vectors used</a:t>
            </a: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Higher values = less tolerant of errors, fewer support vectors used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…And you can optimise it with cross-validation using the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OptimizeHyperparameters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name-value pair</a:t>
            </a:r>
          </a:p>
        </p:txBody>
      </p:sp>
    </p:spTree>
    <p:extLst>
      <p:ext uri="{BB962C8B-B14F-4D97-AF65-F5344CB8AC3E}">
        <p14:creationId xmlns:p14="http://schemas.microsoft.com/office/powerpoint/2010/main" val="190461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F26A-71DF-453F-813A-88D403CC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716B-6659-48EF-A6A7-716613BCD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New material: 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2059776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CE26-D74C-4953-8A52-08745B62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Nonlinear boundaries: in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8195-40C4-4ACC-8D3B-053F546F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some binary classification problems it’s impossible, no matter how you angle your boundary, to come up with anything that’s even close to being a useful division between the two classes</a:t>
            </a:r>
          </a:p>
          <a:p>
            <a:r>
              <a:rPr lang="en-GB" dirty="0"/>
              <a:t>In this case the SVM can use a really nice “trick” to get you a good answer anyway</a:t>
            </a:r>
          </a:p>
          <a:p>
            <a:r>
              <a:rPr lang="en-GB" dirty="0"/>
              <a:t>The SVM can use a family of functions called </a:t>
            </a:r>
            <a:r>
              <a:rPr lang="en-GB" i="1" dirty="0"/>
              <a:t>kernels</a:t>
            </a:r>
            <a:r>
              <a:rPr lang="en-GB" dirty="0"/>
              <a:t> that take a low-dimensional input (your original examples) and map it to a higher-dimensional space where the data </a:t>
            </a:r>
            <a:r>
              <a:rPr lang="en-GB" i="1" dirty="0"/>
              <a:t>can</a:t>
            </a:r>
            <a:r>
              <a:rPr lang="en-GB" dirty="0"/>
              <a:t> be linearly separated</a:t>
            </a:r>
          </a:p>
          <a:p>
            <a:r>
              <a:rPr lang="en-GB" dirty="0"/>
              <a:t>You saw the “mountain” example in the reading, but figuring out what the extra features should be in the general case is hard…</a:t>
            </a:r>
          </a:p>
        </p:txBody>
      </p:sp>
    </p:spTree>
    <p:extLst>
      <p:ext uri="{BB962C8B-B14F-4D97-AF65-F5344CB8AC3E}">
        <p14:creationId xmlns:p14="http://schemas.microsoft.com/office/powerpoint/2010/main" val="269816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0766-14C5-4B21-8F0D-5BD80BAE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Nonlinear boundaries: in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F915-6022-49A1-A082-1B13AE4E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…SVMs will do this job for you</a:t>
            </a:r>
          </a:p>
          <a:p>
            <a:r>
              <a:rPr lang="en-GB" dirty="0"/>
              <a:t>And in the new higher-dimensional space they will fit a linear hyperplane just as usual…</a:t>
            </a:r>
          </a:p>
          <a:p>
            <a:r>
              <a:rPr lang="en-GB" dirty="0"/>
              <a:t>…But when the hyperplane is projected back down onto your original feature space it may appear to curve</a:t>
            </a:r>
          </a:p>
          <a:p>
            <a:r>
              <a:rPr lang="en-GB" dirty="0"/>
              <a:t>(Still a linear method, just working in a high-dimensional non-linear space)</a:t>
            </a:r>
          </a:p>
        </p:txBody>
      </p:sp>
    </p:spTree>
    <p:extLst>
      <p:ext uri="{BB962C8B-B14F-4D97-AF65-F5344CB8AC3E}">
        <p14:creationId xmlns:p14="http://schemas.microsoft.com/office/powerpoint/2010/main" val="3625796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C2D7-19A4-4040-BA47-F02D208A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Nonlinear boundaries: in pictures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282321-5D65-47AD-8158-A678E3C294A1}"/>
              </a:ext>
            </a:extLst>
          </p:cNvPr>
          <p:cNvCxnSpPr>
            <a:cxnSpLocks/>
          </p:cNvCxnSpPr>
          <p:nvPr/>
        </p:nvCxnSpPr>
        <p:spPr>
          <a:xfrm flipV="1">
            <a:off x="6096000" y="2400641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11D502-EFF0-4E4A-B6D4-D5AC1518916A}"/>
              </a:ext>
            </a:extLst>
          </p:cNvPr>
          <p:cNvCxnSpPr>
            <a:cxnSpLocks/>
          </p:cNvCxnSpPr>
          <p:nvPr/>
        </p:nvCxnSpPr>
        <p:spPr>
          <a:xfrm>
            <a:off x="4585290" y="3719513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4DD20B1-CC04-4DEB-B276-F3CB6A7DDE1B}"/>
              </a:ext>
            </a:extLst>
          </p:cNvPr>
          <p:cNvSpPr/>
          <p:nvPr/>
        </p:nvSpPr>
        <p:spPr>
          <a:xfrm>
            <a:off x="6095999" y="259710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541836-F2EF-4CC9-834A-190B1B75CAE0}"/>
              </a:ext>
            </a:extLst>
          </p:cNvPr>
          <p:cNvSpPr/>
          <p:nvPr/>
        </p:nvSpPr>
        <p:spPr>
          <a:xfrm>
            <a:off x="6522779" y="261263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7508CE-D391-42BF-B728-D471F6314BBB}"/>
              </a:ext>
            </a:extLst>
          </p:cNvPr>
          <p:cNvSpPr/>
          <p:nvPr/>
        </p:nvSpPr>
        <p:spPr>
          <a:xfrm>
            <a:off x="7129082" y="2452069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869919-5834-4094-A6C6-23CB8D470DE9}"/>
              </a:ext>
            </a:extLst>
          </p:cNvPr>
          <p:cNvSpPr/>
          <p:nvPr/>
        </p:nvSpPr>
        <p:spPr>
          <a:xfrm>
            <a:off x="7084782" y="2818249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CB262A-8DAA-412A-9BCA-23C8CE8C311B}"/>
              </a:ext>
            </a:extLst>
          </p:cNvPr>
          <p:cNvSpPr/>
          <p:nvPr/>
        </p:nvSpPr>
        <p:spPr>
          <a:xfrm>
            <a:off x="7283160" y="2706004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F0E77C-2BF6-4B5D-A7DF-025A22ED047E}"/>
              </a:ext>
            </a:extLst>
          </p:cNvPr>
          <p:cNvSpPr/>
          <p:nvPr/>
        </p:nvSpPr>
        <p:spPr>
          <a:xfrm>
            <a:off x="7435560" y="2519040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076616-99E0-4052-9462-9E08EA03BB6F}"/>
              </a:ext>
            </a:extLst>
          </p:cNvPr>
          <p:cNvSpPr/>
          <p:nvPr/>
        </p:nvSpPr>
        <p:spPr>
          <a:xfrm>
            <a:off x="7181805" y="269192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32654A-3989-4622-BB6D-C8A13BC6009B}"/>
              </a:ext>
            </a:extLst>
          </p:cNvPr>
          <p:cNvSpPr/>
          <p:nvPr/>
        </p:nvSpPr>
        <p:spPr>
          <a:xfrm>
            <a:off x="7065411" y="273950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9E42BC-F53C-4B9F-8828-7FEFE028A04C}"/>
              </a:ext>
            </a:extLst>
          </p:cNvPr>
          <p:cNvSpPr/>
          <p:nvPr/>
        </p:nvSpPr>
        <p:spPr>
          <a:xfrm>
            <a:off x="6744487" y="2796244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A0843B1-EC41-4603-89C0-C7F96F87FDFD}"/>
              </a:ext>
            </a:extLst>
          </p:cNvPr>
          <p:cNvSpPr/>
          <p:nvPr/>
        </p:nvSpPr>
        <p:spPr>
          <a:xfrm>
            <a:off x="6612541" y="266674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7F5DD6-D8C8-46FE-BA0B-77CA24C55668}"/>
              </a:ext>
            </a:extLst>
          </p:cNvPr>
          <p:cNvSpPr/>
          <p:nvPr/>
        </p:nvSpPr>
        <p:spPr>
          <a:xfrm>
            <a:off x="6219627" y="2666606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65CA62-7705-4088-8723-DC8BD2D7AC60}"/>
              </a:ext>
            </a:extLst>
          </p:cNvPr>
          <p:cNvSpPr/>
          <p:nvPr/>
        </p:nvSpPr>
        <p:spPr>
          <a:xfrm>
            <a:off x="6324658" y="259928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A2EF2EE-8B68-4184-9590-F57F402B54C3}"/>
              </a:ext>
            </a:extLst>
          </p:cNvPr>
          <p:cNvSpPr/>
          <p:nvPr/>
        </p:nvSpPr>
        <p:spPr>
          <a:xfrm>
            <a:off x="5928347" y="266043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62082B-F5EF-41AB-947F-4FF7A288EC3F}"/>
              </a:ext>
            </a:extLst>
          </p:cNvPr>
          <p:cNvSpPr/>
          <p:nvPr/>
        </p:nvSpPr>
        <p:spPr>
          <a:xfrm>
            <a:off x="5563178" y="275609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A502A91-7070-4986-8343-D3FF5336B3E6}"/>
              </a:ext>
            </a:extLst>
          </p:cNvPr>
          <p:cNvSpPr/>
          <p:nvPr/>
        </p:nvSpPr>
        <p:spPr>
          <a:xfrm>
            <a:off x="5267989" y="2805506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11F25BB-F114-493D-B20E-62FA5610A1A1}"/>
              </a:ext>
            </a:extLst>
          </p:cNvPr>
          <p:cNvSpPr/>
          <p:nvPr/>
        </p:nvSpPr>
        <p:spPr>
          <a:xfrm>
            <a:off x="5071358" y="277754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C6E3F4-5C1E-4164-9F34-602B37183F03}"/>
              </a:ext>
            </a:extLst>
          </p:cNvPr>
          <p:cNvSpPr/>
          <p:nvPr/>
        </p:nvSpPr>
        <p:spPr>
          <a:xfrm>
            <a:off x="5161120" y="2730391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97D8E-9A0B-42DF-94FF-302CBA2641DF}"/>
              </a:ext>
            </a:extLst>
          </p:cNvPr>
          <p:cNvSpPr/>
          <p:nvPr/>
        </p:nvSpPr>
        <p:spPr>
          <a:xfrm>
            <a:off x="4908841" y="271111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616B2B-08BC-4522-83F4-D4E614103060}"/>
              </a:ext>
            </a:extLst>
          </p:cNvPr>
          <p:cNvSpPr/>
          <p:nvPr/>
        </p:nvSpPr>
        <p:spPr>
          <a:xfrm>
            <a:off x="4732819" y="2654990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1F6ECA0-1633-4368-8A9C-FC3153688891}"/>
              </a:ext>
            </a:extLst>
          </p:cNvPr>
          <p:cNvSpPr/>
          <p:nvPr/>
        </p:nvSpPr>
        <p:spPr>
          <a:xfrm>
            <a:off x="5031446" y="2743201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46CB15-F829-4EF3-A748-E3161AEB095C}"/>
              </a:ext>
            </a:extLst>
          </p:cNvPr>
          <p:cNvSpPr/>
          <p:nvPr/>
        </p:nvSpPr>
        <p:spPr>
          <a:xfrm>
            <a:off x="5140057" y="276107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689A6CB-C7F4-4D07-8DA4-F4EFDBE52095}"/>
              </a:ext>
            </a:extLst>
          </p:cNvPr>
          <p:cNvSpPr/>
          <p:nvPr/>
        </p:nvSpPr>
        <p:spPr>
          <a:xfrm>
            <a:off x="5396504" y="2990066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1981E7-2DDC-42B5-97E7-4E812B51CA47}"/>
              </a:ext>
            </a:extLst>
          </p:cNvPr>
          <p:cNvSpPr/>
          <p:nvPr/>
        </p:nvSpPr>
        <p:spPr>
          <a:xfrm>
            <a:off x="5736952" y="277992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2DB39668-91BD-42C1-B003-3B0D2E06AB04}"/>
              </a:ext>
            </a:extLst>
          </p:cNvPr>
          <p:cNvSpPr/>
          <p:nvPr/>
        </p:nvSpPr>
        <p:spPr>
          <a:xfrm>
            <a:off x="5833592" y="3447004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CB28E2D-6856-4CC0-B1EA-23A915D464D9}"/>
              </a:ext>
            </a:extLst>
          </p:cNvPr>
          <p:cNvSpPr/>
          <p:nvPr/>
        </p:nvSpPr>
        <p:spPr>
          <a:xfrm>
            <a:off x="6107872" y="3296044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65D42B5E-C9D0-4C08-BD40-1E5F2207A61A}"/>
              </a:ext>
            </a:extLst>
          </p:cNvPr>
          <p:cNvSpPr/>
          <p:nvPr/>
        </p:nvSpPr>
        <p:spPr>
          <a:xfrm>
            <a:off x="5935340" y="3467440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92B1C64A-CD8E-49F5-8EEF-429801DD0158}"/>
              </a:ext>
            </a:extLst>
          </p:cNvPr>
          <p:cNvSpPr/>
          <p:nvPr/>
        </p:nvSpPr>
        <p:spPr>
          <a:xfrm>
            <a:off x="6096000" y="3524356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41C36207-B6D0-4B3B-9128-AEB8B5A908FB}"/>
              </a:ext>
            </a:extLst>
          </p:cNvPr>
          <p:cNvSpPr/>
          <p:nvPr/>
        </p:nvSpPr>
        <p:spPr>
          <a:xfrm>
            <a:off x="5859457" y="3300074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6105A2C0-321F-4BB0-8CC6-B05349D7E5CA}"/>
              </a:ext>
            </a:extLst>
          </p:cNvPr>
          <p:cNvSpPr/>
          <p:nvPr/>
        </p:nvSpPr>
        <p:spPr>
          <a:xfrm>
            <a:off x="6011857" y="3527890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CF69452-4BBA-420F-AD49-EF6066163C39}"/>
              </a:ext>
            </a:extLst>
          </p:cNvPr>
          <p:cNvSpPr/>
          <p:nvPr/>
        </p:nvSpPr>
        <p:spPr>
          <a:xfrm>
            <a:off x="6164257" y="3472896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FD0E95E-565D-4DF8-A661-3D94FB13CDE3}"/>
              </a:ext>
            </a:extLst>
          </p:cNvPr>
          <p:cNvSpPr/>
          <p:nvPr/>
        </p:nvSpPr>
        <p:spPr>
          <a:xfrm>
            <a:off x="6316657" y="3408485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285200D-CC1D-4413-8788-77573785E375}"/>
              </a:ext>
            </a:extLst>
          </p:cNvPr>
          <p:cNvSpPr/>
          <p:nvPr/>
        </p:nvSpPr>
        <p:spPr>
          <a:xfrm>
            <a:off x="6213762" y="339899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BFECE69-3F85-40DA-B1F4-63CE39B2675D}"/>
              </a:ext>
            </a:extLst>
          </p:cNvPr>
          <p:cNvSpPr/>
          <p:nvPr/>
        </p:nvSpPr>
        <p:spPr>
          <a:xfrm>
            <a:off x="6292342" y="3229512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45591BFA-54DF-4BCD-BABC-0CE42C1AA017}"/>
              </a:ext>
            </a:extLst>
          </p:cNvPr>
          <p:cNvSpPr/>
          <p:nvPr/>
        </p:nvSpPr>
        <p:spPr>
          <a:xfrm>
            <a:off x="5817638" y="3391967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42AC734-187F-4537-86E3-FF77B7AC070D}"/>
              </a:ext>
            </a:extLst>
          </p:cNvPr>
          <p:cNvCxnSpPr>
            <a:cxnSpLocks/>
          </p:cNvCxnSpPr>
          <p:nvPr/>
        </p:nvCxnSpPr>
        <p:spPr>
          <a:xfrm flipV="1">
            <a:off x="2282891" y="2396220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34B4A92-BF51-4702-9ECD-731336B8AF64}"/>
              </a:ext>
            </a:extLst>
          </p:cNvPr>
          <p:cNvCxnSpPr>
            <a:cxnSpLocks/>
          </p:cNvCxnSpPr>
          <p:nvPr/>
        </p:nvCxnSpPr>
        <p:spPr>
          <a:xfrm>
            <a:off x="772181" y="3715092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D0FF9F2C-64C9-41D0-89C5-B30FF93ECE4B}"/>
              </a:ext>
            </a:extLst>
          </p:cNvPr>
          <p:cNvSpPr/>
          <p:nvPr/>
        </p:nvSpPr>
        <p:spPr>
          <a:xfrm>
            <a:off x="2282890" y="262096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1083DC7-C7CE-4D78-92D3-9DF4C71F6129}"/>
              </a:ext>
            </a:extLst>
          </p:cNvPr>
          <p:cNvSpPr/>
          <p:nvPr/>
        </p:nvSpPr>
        <p:spPr>
          <a:xfrm>
            <a:off x="2709670" y="2674200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BFAD037-CC7A-4D0F-8AD2-333B37980F50}"/>
              </a:ext>
            </a:extLst>
          </p:cNvPr>
          <p:cNvSpPr/>
          <p:nvPr/>
        </p:nvSpPr>
        <p:spPr>
          <a:xfrm>
            <a:off x="3315973" y="2758735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51387C0-CE01-462B-8E1C-4A8C53FEC12B}"/>
              </a:ext>
            </a:extLst>
          </p:cNvPr>
          <p:cNvSpPr/>
          <p:nvPr/>
        </p:nvSpPr>
        <p:spPr>
          <a:xfrm>
            <a:off x="3271673" y="3256890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74F9C3F-2E3A-4102-AADC-8D64CDCD9C16}"/>
              </a:ext>
            </a:extLst>
          </p:cNvPr>
          <p:cNvSpPr/>
          <p:nvPr/>
        </p:nvSpPr>
        <p:spPr>
          <a:xfrm>
            <a:off x="3470051" y="349343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72173AD-0309-4C71-B76C-806BD20E4E39}"/>
              </a:ext>
            </a:extLst>
          </p:cNvPr>
          <p:cNvSpPr/>
          <p:nvPr/>
        </p:nvSpPr>
        <p:spPr>
          <a:xfrm>
            <a:off x="3622451" y="364583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A5532C6-E604-47EB-AC10-9DF06C42F879}"/>
              </a:ext>
            </a:extLst>
          </p:cNvPr>
          <p:cNvSpPr/>
          <p:nvPr/>
        </p:nvSpPr>
        <p:spPr>
          <a:xfrm>
            <a:off x="3368696" y="4054384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C305BF4-F5A1-4EC8-91F7-981388CCBBC6}"/>
              </a:ext>
            </a:extLst>
          </p:cNvPr>
          <p:cNvSpPr/>
          <p:nvPr/>
        </p:nvSpPr>
        <p:spPr>
          <a:xfrm>
            <a:off x="3252302" y="390400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7AFC566-4764-4B4A-94BD-A25579A4CEA1}"/>
              </a:ext>
            </a:extLst>
          </p:cNvPr>
          <p:cNvSpPr/>
          <p:nvPr/>
        </p:nvSpPr>
        <p:spPr>
          <a:xfrm>
            <a:off x="2931378" y="443208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5BCB82E-D262-4B1C-BC99-2498D8552CA8}"/>
              </a:ext>
            </a:extLst>
          </p:cNvPr>
          <p:cNvSpPr/>
          <p:nvPr/>
        </p:nvSpPr>
        <p:spPr>
          <a:xfrm>
            <a:off x="2799432" y="479278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2797E0A-AD10-40E1-B74A-5ABEF6797101}"/>
              </a:ext>
            </a:extLst>
          </p:cNvPr>
          <p:cNvSpPr/>
          <p:nvPr/>
        </p:nvSpPr>
        <p:spPr>
          <a:xfrm>
            <a:off x="2406518" y="4481559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F6C2DD5-8F17-4C7D-9294-71E88EA63361}"/>
              </a:ext>
            </a:extLst>
          </p:cNvPr>
          <p:cNvSpPr/>
          <p:nvPr/>
        </p:nvSpPr>
        <p:spPr>
          <a:xfrm>
            <a:off x="2511549" y="472532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4424279-31EC-41CE-B3B7-94114A304ADA}"/>
              </a:ext>
            </a:extLst>
          </p:cNvPr>
          <p:cNvSpPr/>
          <p:nvPr/>
        </p:nvSpPr>
        <p:spPr>
          <a:xfrm>
            <a:off x="2115238" y="445653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0AC8487-223B-4FA7-B6A8-00ABB6A1F5C9}"/>
              </a:ext>
            </a:extLst>
          </p:cNvPr>
          <p:cNvSpPr/>
          <p:nvPr/>
        </p:nvSpPr>
        <p:spPr>
          <a:xfrm>
            <a:off x="1750069" y="4703024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719FB80-02A1-496A-B431-6B0BEB91F8CE}"/>
              </a:ext>
            </a:extLst>
          </p:cNvPr>
          <p:cNvSpPr/>
          <p:nvPr/>
        </p:nvSpPr>
        <p:spPr>
          <a:xfrm>
            <a:off x="1454880" y="427166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2B5F914-525D-4C13-85FF-27EB5DDA62C7}"/>
              </a:ext>
            </a:extLst>
          </p:cNvPr>
          <p:cNvSpPr/>
          <p:nvPr/>
        </p:nvSpPr>
        <p:spPr>
          <a:xfrm>
            <a:off x="1258249" y="4008039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E7E4B563-2179-4A63-951D-81F75390F6FE}"/>
              </a:ext>
            </a:extLst>
          </p:cNvPr>
          <p:cNvSpPr/>
          <p:nvPr/>
        </p:nvSpPr>
        <p:spPr>
          <a:xfrm>
            <a:off x="1348011" y="374406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22A1935-DCDF-4A74-9479-26BB04E9974A}"/>
              </a:ext>
            </a:extLst>
          </p:cNvPr>
          <p:cNvSpPr/>
          <p:nvPr/>
        </p:nvSpPr>
        <p:spPr>
          <a:xfrm>
            <a:off x="1095732" y="356453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349CC977-3A11-4EAE-8937-9353B916B9FE}"/>
              </a:ext>
            </a:extLst>
          </p:cNvPr>
          <p:cNvSpPr/>
          <p:nvPr/>
        </p:nvSpPr>
        <p:spPr>
          <a:xfrm>
            <a:off x="919710" y="3385860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B420984-6C8A-48D9-9CBD-E1340AABD27E}"/>
              </a:ext>
            </a:extLst>
          </p:cNvPr>
          <p:cNvSpPr/>
          <p:nvPr/>
        </p:nvSpPr>
        <p:spPr>
          <a:xfrm>
            <a:off x="1218337" y="331381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69CC781-9268-4745-B89D-70C8036A31F9}"/>
              </a:ext>
            </a:extLst>
          </p:cNvPr>
          <p:cNvSpPr/>
          <p:nvPr/>
        </p:nvSpPr>
        <p:spPr>
          <a:xfrm>
            <a:off x="1326948" y="289805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415F54FA-E224-42FA-85BA-2EA76D9AB4C1}"/>
              </a:ext>
            </a:extLst>
          </p:cNvPr>
          <p:cNvSpPr/>
          <p:nvPr/>
        </p:nvSpPr>
        <p:spPr>
          <a:xfrm>
            <a:off x="1583395" y="3446040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3D277AE-FCCF-45E9-A062-B9ACD7FFF502}"/>
              </a:ext>
            </a:extLst>
          </p:cNvPr>
          <p:cNvSpPr/>
          <p:nvPr/>
        </p:nvSpPr>
        <p:spPr>
          <a:xfrm>
            <a:off x="1923843" y="289805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068D4185-4925-4992-8EF1-C04843DCA8F0}"/>
              </a:ext>
            </a:extLst>
          </p:cNvPr>
          <p:cNvSpPr/>
          <p:nvPr/>
        </p:nvSpPr>
        <p:spPr>
          <a:xfrm>
            <a:off x="2020483" y="374424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3B59CE96-9815-4604-8552-F32373354A93}"/>
              </a:ext>
            </a:extLst>
          </p:cNvPr>
          <p:cNvSpPr/>
          <p:nvPr/>
        </p:nvSpPr>
        <p:spPr>
          <a:xfrm>
            <a:off x="2294763" y="390436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18516EA9-16A1-4364-8E56-554F81FA009A}"/>
              </a:ext>
            </a:extLst>
          </p:cNvPr>
          <p:cNvSpPr/>
          <p:nvPr/>
        </p:nvSpPr>
        <p:spPr>
          <a:xfrm>
            <a:off x="2122231" y="3755250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DD6FA741-80A9-4838-967C-B902E3F2821C}"/>
              </a:ext>
            </a:extLst>
          </p:cNvPr>
          <p:cNvSpPr/>
          <p:nvPr/>
        </p:nvSpPr>
        <p:spPr>
          <a:xfrm>
            <a:off x="2282891" y="3727325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34B6A771-FE2C-416B-8CAA-3EED5A4F0732}"/>
              </a:ext>
            </a:extLst>
          </p:cNvPr>
          <p:cNvSpPr/>
          <p:nvPr/>
        </p:nvSpPr>
        <p:spPr>
          <a:xfrm>
            <a:off x="2046348" y="337106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862754AC-A61F-4360-A5E8-C7D533D68E4F}"/>
              </a:ext>
            </a:extLst>
          </p:cNvPr>
          <p:cNvSpPr/>
          <p:nvPr/>
        </p:nvSpPr>
        <p:spPr>
          <a:xfrm>
            <a:off x="2198748" y="352346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02F84593-DAF3-41A0-AD53-497D2D393A59}"/>
              </a:ext>
            </a:extLst>
          </p:cNvPr>
          <p:cNvSpPr/>
          <p:nvPr/>
        </p:nvSpPr>
        <p:spPr>
          <a:xfrm>
            <a:off x="2351148" y="367586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94F773F6-8C64-48D4-A889-97689CEC2130}"/>
              </a:ext>
            </a:extLst>
          </p:cNvPr>
          <p:cNvSpPr/>
          <p:nvPr/>
        </p:nvSpPr>
        <p:spPr>
          <a:xfrm>
            <a:off x="2503548" y="382826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A1F4CF7C-6A48-43AA-9D4B-122D638DD340}"/>
              </a:ext>
            </a:extLst>
          </p:cNvPr>
          <p:cNvSpPr/>
          <p:nvPr/>
        </p:nvSpPr>
        <p:spPr>
          <a:xfrm>
            <a:off x="2400653" y="3479415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F6E6785D-62B8-4C79-8C81-6A575494B0C3}"/>
              </a:ext>
            </a:extLst>
          </p:cNvPr>
          <p:cNvSpPr/>
          <p:nvPr/>
        </p:nvSpPr>
        <p:spPr>
          <a:xfrm>
            <a:off x="2479233" y="3640460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799CB568-0725-4CDA-8B74-C7C342581A25}"/>
              </a:ext>
            </a:extLst>
          </p:cNvPr>
          <p:cNvSpPr/>
          <p:nvPr/>
        </p:nvSpPr>
        <p:spPr>
          <a:xfrm>
            <a:off x="2004529" y="3576086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41B935-0BCF-41EE-AF59-6C7A6D5DF682}"/>
              </a:ext>
            </a:extLst>
          </p:cNvPr>
          <p:cNvCxnSpPr>
            <a:cxnSpLocks/>
          </p:cNvCxnSpPr>
          <p:nvPr/>
        </p:nvCxnSpPr>
        <p:spPr>
          <a:xfrm flipV="1">
            <a:off x="9909109" y="2410440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843EEA4-0C79-4B26-A28B-79D34A36068E}"/>
              </a:ext>
            </a:extLst>
          </p:cNvPr>
          <p:cNvCxnSpPr>
            <a:cxnSpLocks/>
          </p:cNvCxnSpPr>
          <p:nvPr/>
        </p:nvCxnSpPr>
        <p:spPr>
          <a:xfrm>
            <a:off x="8398399" y="3729312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89DFF71E-57B5-4CF2-B6BF-5B7321CE8947}"/>
              </a:ext>
            </a:extLst>
          </p:cNvPr>
          <p:cNvSpPr/>
          <p:nvPr/>
        </p:nvSpPr>
        <p:spPr>
          <a:xfrm>
            <a:off x="9909108" y="263518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5B3DDE8-4B20-4B07-93FB-9B6F6E73054F}"/>
              </a:ext>
            </a:extLst>
          </p:cNvPr>
          <p:cNvSpPr/>
          <p:nvPr/>
        </p:nvSpPr>
        <p:spPr>
          <a:xfrm>
            <a:off x="10335888" y="2688420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9E9AE33-41EB-49EF-9844-FC0E5CAD3AC0}"/>
              </a:ext>
            </a:extLst>
          </p:cNvPr>
          <p:cNvSpPr/>
          <p:nvPr/>
        </p:nvSpPr>
        <p:spPr>
          <a:xfrm>
            <a:off x="10942191" y="2772955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ACF5CCDE-121B-4700-A6CB-D6F9FAA07E9B}"/>
              </a:ext>
            </a:extLst>
          </p:cNvPr>
          <p:cNvSpPr/>
          <p:nvPr/>
        </p:nvSpPr>
        <p:spPr>
          <a:xfrm>
            <a:off x="10897891" y="3271110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2170635-8A52-49C9-8F74-45086AA3C3F4}"/>
              </a:ext>
            </a:extLst>
          </p:cNvPr>
          <p:cNvSpPr/>
          <p:nvPr/>
        </p:nvSpPr>
        <p:spPr>
          <a:xfrm>
            <a:off x="11096269" y="350765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E75398D-5BFC-43F3-9B1A-DEE408F9F454}"/>
              </a:ext>
            </a:extLst>
          </p:cNvPr>
          <p:cNvSpPr/>
          <p:nvPr/>
        </p:nvSpPr>
        <p:spPr>
          <a:xfrm>
            <a:off x="11248669" y="366005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BF18A3C-27D3-4EBF-B308-424CFA3B2929}"/>
              </a:ext>
            </a:extLst>
          </p:cNvPr>
          <p:cNvSpPr/>
          <p:nvPr/>
        </p:nvSpPr>
        <p:spPr>
          <a:xfrm>
            <a:off x="10994914" y="4068604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21A729F-5E59-462F-9034-D691617A9D35}"/>
              </a:ext>
            </a:extLst>
          </p:cNvPr>
          <p:cNvSpPr/>
          <p:nvPr/>
        </p:nvSpPr>
        <p:spPr>
          <a:xfrm>
            <a:off x="10878520" y="391822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4F49CFAE-C4B4-47DA-9DC5-AA94F4586ACC}"/>
              </a:ext>
            </a:extLst>
          </p:cNvPr>
          <p:cNvSpPr/>
          <p:nvPr/>
        </p:nvSpPr>
        <p:spPr>
          <a:xfrm>
            <a:off x="10557596" y="444630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466B38E8-18B8-4219-8D36-91C9E4D933B9}"/>
              </a:ext>
            </a:extLst>
          </p:cNvPr>
          <p:cNvSpPr/>
          <p:nvPr/>
        </p:nvSpPr>
        <p:spPr>
          <a:xfrm>
            <a:off x="10425650" y="480700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8CC61B6-8734-4BCB-9936-DB9655E6C600}"/>
              </a:ext>
            </a:extLst>
          </p:cNvPr>
          <p:cNvSpPr/>
          <p:nvPr/>
        </p:nvSpPr>
        <p:spPr>
          <a:xfrm>
            <a:off x="10032736" y="4495779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05774F6D-228A-41F4-8585-AC921FD91150}"/>
              </a:ext>
            </a:extLst>
          </p:cNvPr>
          <p:cNvSpPr/>
          <p:nvPr/>
        </p:nvSpPr>
        <p:spPr>
          <a:xfrm>
            <a:off x="10137767" y="473954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26028EA7-F08A-47CE-82DA-B1E2A862D54C}"/>
              </a:ext>
            </a:extLst>
          </p:cNvPr>
          <p:cNvSpPr/>
          <p:nvPr/>
        </p:nvSpPr>
        <p:spPr>
          <a:xfrm>
            <a:off x="9741456" y="447075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D039817-D1B4-4BE5-8030-4970868E1867}"/>
              </a:ext>
            </a:extLst>
          </p:cNvPr>
          <p:cNvSpPr/>
          <p:nvPr/>
        </p:nvSpPr>
        <p:spPr>
          <a:xfrm>
            <a:off x="9376287" y="4717244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C0B73C3-DB66-4A7E-8B69-A37D2CFA38D4}"/>
              </a:ext>
            </a:extLst>
          </p:cNvPr>
          <p:cNvSpPr/>
          <p:nvPr/>
        </p:nvSpPr>
        <p:spPr>
          <a:xfrm>
            <a:off x="9081098" y="428588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E5F9796-0D49-4C33-AA13-6D0F5FF50523}"/>
              </a:ext>
            </a:extLst>
          </p:cNvPr>
          <p:cNvSpPr/>
          <p:nvPr/>
        </p:nvSpPr>
        <p:spPr>
          <a:xfrm>
            <a:off x="8884467" y="4022259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79906DC6-0B15-4F70-8E2A-C508B64567D8}"/>
              </a:ext>
            </a:extLst>
          </p:cNvPr>
          <p:cNvSpPr/>
          <p:nvPr/>
        </p:nvSpPr>
        <p:spPr>
          <a:xfrm>
            <a:off x="8974229" y="375828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DB0AB356-2C1E-4A2D-A4E5-E6A7E44B109E}"/>
              </a:ext>
            </a:extLst>
          </p:cNvPr>
          <p:cNvSpPr/>
          <p:nvPr/>
        </p:nvSpPr>
        <p:spPr>
          <a:xfrm>
            <a:off x="8721950" y="357875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C2094F37-B6A2-4DB2-8EFB-D85F2B40CED1}"/>
              </a:ext>
            </a:extLst>
          </p:cNvPr>
          <p:cNvSpPr/>
          <p:nvPr/>
        </p:nvSpPr>
        <p:spPr>
          <a:xfrm>
            <a:off x="8545928" y="3400080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01033103-2B65-476B-8ADD-0A5DEC42607D}"/>
              </a:ext>
            </a:extLst>
          </p:cNvPr>
          <p:cNvSpPr/>
          <p:nvPr/>
        </p:nvSpPr>
        <p:spPr>
          <a:xfrm>
            <a:off x="8844555" y="332803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EDE2460-BFD3-4FB0-A575-9A899CE0A6E6}"/>
              </a:ext>
            </a:extLst>
          </p:cNvPr>
          <p:cNvSpPr/>
          <p:nvPr/>
        </p:nvSpPr>
        <p:spPr>
          <a:xfrm>
            <a:off x="8953166" y="291227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112FFDA-54B8-4456-AA82-E44AAE2B40AB}"/>
              </a:ext>
            </a:extLst>
          </p:cNvPr>
          <p:cNvSpPr/>
          <p:nvPr/>
        </p:nvSpPr>
        <p:spPr>
          <a:xfrm>
            <a:off x="9209613" y="3460260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BA4C8B8-AC02-4434-99D9-4667D0433218}"/>
              </a:ext>
            </a:extLst>
          </p:cNvPr>
          <p:cNvSpPr/>
          <p:nvPr/>
        </p:nvSpPr>
        <p:spPr>
          <a:xfrm>
            <a:off x="9550061" y="291227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Isosceles Triangle 187">
            <a:extLst>
              <a:ext uri="{FF2B5EF4-FFF2-40B4-BE49-F238E27FC236}">
                <a16:creationId xmlns:a16="http://schemas.microsoft.com/office/drawing/2014/main" id="{7A564506-2449-4B97-98DC-ED0B2CD455E5}"/>
              </a:ext>
            </a:extLst>
          </p:cNvPr>
          <p:cNvSpPr/>
          <p:nvPr/>
        </p:nvSpPr>
        <p:spPr>
          <a:xfrm>
            <a:off x="9646701" y="375846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80B46B97-8731-4278-A11A-FD6D01278F19}"/>
              </a:ext>
            </a:extLst>
          </p:cNvPr>
          <p:cNvSpPr/>
          <p:nvPr/>
        </p:nvSpPr>
        <p:spPr>
          <a:xfrm>
            <a:off x="9920981" y="391858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Isosceles Triangle 189">
            <a:extLst>
              <a:ext uri="{FF2B5EF4-FFF2-40B4-BE49-F238E27FC236}">
                <a16:creationId xmlns:a16="http://schemas.microsoft.com/office/drawing/2014/main" id="{CBB74158-7440-454A-9B3D-AFE6B011519F}"/>
              </a:ext>
            </a:extLst>
          </p:cNvPr>
          <p:cNvSpPr/>
          <p:nvPr/>
        </p:nvSpPr>
        <p:spPr>
          <a:xfrm>
            <a:off x="9748449" y="3769470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Isosceles Triangle 190">
            <a:extLst>
              <a:ext uri="{FF2B5EF4-FFF2-40B4-BE49-F238E27FC236}">
                <a16:creationId xmlns:a16="http://schemas.microsoft.com/office/drawing/2014/main" id="{60975520-20AA-432B-AF21-F90AFECDFC96}"/>
              </a:ext>
            </a:extLst>
          </p:cNvPr>
          <p:cNvSpPr/>
          <p:nvPr/>
        </p:nvSpPr>
        <p:spPr>
          <a:xfrm>
            <a:off x="9909109" y="3741545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Isosceles Triangle 191">
            <a:extLst>
              <a:ext uri="{FF2B5EF4-FFF2-40B4-BE49-F238E27FC236}">
                <a16:creationId xmlns:a16="http://schemas.microsoft.com/office/drawing/2014/main" id="{44BB86B2-627A-43D3-9B8C-4A9FCE687BDE}"/>
              </a:ext>
            </a:extLst>
          </p:cNvPr>
          <p:cNvSpPr/>
          <p:nvPr/>
        </p:nvSpPr>
        <p:spPr>
          <a:xfrm>
            <a:off x="9672566" y="338528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Isosceles Triangle 192">
            <a:extLst>
              <a:ext uri="{FF2B5EF4-FFF2-40B4-BE49-F238E27FC236}">
                <a16:creationId xmlns:a16="http://schemas.microsoft.com/office/drawing/2014/main" id="{74089905-0DCD-42D0-9063-56E0DF89811F}"/>
              </a:ext>
            </a:extLst>
          </p:cNvPr>
          <p:cNvSpPr/>
          <p:nvPr/>
        </p:nvSpPr>
        <p:spPr>
          <a:xfrm>
            <a:off x="9824966" y="353768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Isosceles Triangle 193">
            <a:extLst>
              <a:ext uri="{FF2B5EF4-FFF2-40B4-BE49-F238E27FC236}">
                <a16:creationId xmlns:a16="http://schemas.microsoft.com/office/drawing/2014/main" id="{F80A8AAD-F789-4747-A01D-03E54D820FA1}"/>
              </a:ext>
            </a:extLst>
          </p:cNvPr>
          <p:cNvSpPr/>
          <p:nvPr/>
        </p:nvSpPr>
        <p:spPr>
          <a:xfrm>
            <a:off x="9977366" y="369008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1965317E-8F7A-46DD-B888-5B28B57A10D9}"/>
              </a:ext>
            </a:extLst>
          </p:cNvPr>
          <p:cNvSpPr/>
          <p:nvPr/>
        </p:nvSpPr>
        <p:spPr>
          <a:xfrm>
            <a:off x="10129766" y="384248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Isosceles Triangle 195">
            <a:extLst>
              <a:ext uri="{FF2B5EF4-FFF2-40B4-BE49-F238E27FC236}">
                <a16:creationId xmlns:a16="http://schemas.microsoft.com/office/drawing/2014/main" id="{74028433-4A7F-43C5-97D2-307DED2A5D27}"/>
              </a:ext>
            </a:extLst>
          </p:cNvPr>
          <p:cNvSpPr/>
          <p:nvPr/>
        </p:nvSpPr>
        <p:spPr>
          <a:xfrm>
            <a:off x="10026871" y="3493635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C6797037-9728-4681-A372-33F7B6D7EE93}"/>
              </a:ext>
            </a:extLst>
          </p:cNvPr>
          <p:cNvSpPr/>
          <p:nvPr/>
        </p:nvSpPr>
        <p:spPr>
          <a:xfrm>
            <a:off x="10105451" y="3654680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B8ADEA98-2209-4A9A-A4B6-807006BE819D}"/>
              </a:ext>
            </a:extLst>
          </p:cNvPr>
          <p:cNvSpPr/>
          <p:nvPr/>
        </p:nvSpPr>
        <p:spPr>
          <a:xfrm>
            <a:off x="9630747" y="3590306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229EC68-8095-4BC8-BFEC-C2C74971A387}"/>
              </a:ext>
            </a:extLst>
          </p:cNvPr>
          <p:cNvCxnSpPr>
            <a:cxnSpLocks/>
          </p:cNvCxnSpPr>
          <p:nvPr/>
        </p:nvCxnSpPr>
        <p:spPr>
          <a:xfrm>
            <a:off x="4585290" y="3200328"/>
            <a:ext cx="2946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EA509B2-C5E4-4A3F-9097-4F3F65913FFB}"/>
              </a:ext>
            </a:extLst>
          </p:cNvPr>
          <p:cNvCxnSpPr>
            <a:cxnSpLocks/>
          </p:cNvCxnSpPr>
          <p:nvPr/>
        </p:nvCxnSpPr>
        <p:spPr>
          <a:xfrm flipH="1" flipV="1">
            <a:off x="5476974" y="3063712"/>
            <a:ext cx="3076" cy="143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AAC0F99-85DA-4CDA-86F1-1BFC892B6091}"/>
              </a:ext>
            </a:extLst>
          </p:cNvPr>
          <p:cNvCxnSpPr>
            <a:cxnSpLocks/>
          </p:cNvCxnSpPr>
          <p:nvPr/>
        </p:nvCxnSpPr>
        <p:spPr>
          <a:xfrm flipH="1" flipV="1">
            <a:off x="5354425" y="2894029"/>
            <a:ext cx="4975" cy="3000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9388D19-F407-4EF5-B442-DC7A91A2035E}"/>
              </a:ext>
            </a:extLst>
          </p:cNvPr>
          <p:cNvCxnSpPr>
            <a:cxnSpLocks/>
          </p:cNvCxnSpPr>
          <p:nvPr/>
        </p:nvCxnSpPr>
        <p:spPr>
          <a:xfrm flipV="1">
            <a:off x="7175500" y="2901951"/>
            <a:ext cx="0" cy="2920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3292367-00C6-4E69-979C-D6FCD37DAF58}"/>
              </a:ext>
            </a:extLst>
          </p:cNvPr>
          <p:cNvCxnSpPr>
            <a:cxnSpLocks/>
          </p:cNvCxnSpPr>
          <p:nvPr/>
        </p:nvCxnSpPr>
        <p:spPr>
          <a:xfrm flipV="1">
            <a:off x="6375400" y="3200400"/>
            <a:ext cx="2" cy="133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ADB9E185-BBAE-4DC5-A113-CA440FFA411B}"/>
              </a:ext>
            </a:extLst>
          </p:cNvPr>
          <p:cNvCxnSpPr>
            <a:cxnSpLocks/>
          </p:cNvCxnSpPr>
          <p:nvPr/>
        </p:nvCxnSpPr>
        <p:spPr>
          <a:xfrm flipV="1">
            <a:off x="6194138" y="3200400"/>
            <a:ext cx="0" cy="1968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C0DFEB1-4694-457B-BB5E-0565EEB35251}"/>
              </a:ext>
            </a:extLst>
          </p:cNvPr>
          <p:cNvCxnSpPr>
            <a:cxnSpLocks/>
          </p:cNvCxnSpPr>
          <p:nvPr/>
        </p:nvCxnSpPr>
        <p:spPr>
          <a:xfrm flipV="1">
            <a:off x="5945723" y="3206750"/>
            <a:ext cx="0" cy="1968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EAAA8733-8098-4398-BA39-E48980243C5C}"/>
              </a:ext>
            </a:extLst>
          </p:cNvPr>
          <p:cNvSpPr/>
          <p:nvPr/>
        </p:nvSpPr>
        <p:spPr>
          <a:xfrm>
            <a:off x="9409049" y="3221168"/>
            <a:ext cx="1009703" cy="985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AC5AA3-D222-44AF-8404-1EF167E219A9}"/>
              </a:ext>
            </a:extLst>
          </p:cNvPr>
          <p:cNvSpPr/>
          <p:nvPr/>
        </p:nvSpPr>
        <p:spPr>
          <a:xfrm>
            <a:off x="3789121" y="350844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941EC-1988-402D-A762-D51FFE86CD3D}"/>
              </a:ext>
            </a:extLst>
          </p:cNvPr>
          <p:cNvSpPr/>
          <p:nvPr/>
        </p:nvSpPr>
        <p:spPr>
          <a:xfrm>
            <a:off x="2129743" y="2020659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2</a:t>
            </a:r>
            <a:endParaRPr lang="en-GB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5734BD-BECB-4667-A720-3D90A2995E08}"/>
              </a:ext>
            </a:extLst>
          </p:cNvPr>
          <p:cNvSpPr/>
          <p:nvPr/>
        </p:nvSpPr>
        <p:spPr>
          <a:xfrm>
            <a:off x="7608637" y="3470737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0F79E5-1496-4B22-B909-F9A254C1F8E0}"/>
              </a:ext>
            </a:extLst>
          </p:cNvPr>
          <p:cNvSpPr/>
          <p:nvPr/>
        </p:nvSpPr>
        <p:spPr>
          <a:xfrm>
            <a:off x="5685312" y="1982951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1</a:t>
            </a:r>
            <a:r>
              <a:rPr lang="en-GB" baseline="30000" dirty="0"/>
              <a:t>2</a:t>
            </a:r>
            <a:r>
              <a:rPr lang="en-GB" dirty="0"/>
              <a:t> + f</a:t>
            </a:r>
            <a:r>
              <a:rPr lang="en-GB" baseline="-25000" dirty="0"/>
              <a:t>2</a:t>
            </a:r>
            <a:r>
              <a:rPr lang="en-GB" baseline="30000" dirty="0"/>
              <a:t>2</a:t>
            </a:r>
            <a:endParaRPr lang="en-GB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5B7B2BF-7667-4353-ABAD-E52758DBF0A1}"/>
              </a:ext>
            </a:extLst>
          </p:cNvPr>
          <p:cNvSpPr/>
          <p:nvPr/>
        </p:nvSpPr>
        <p:spPr>
          <a:xfrm>
            <a:off x="11409019" y="3473157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388F33B-AD87-4A90-835E-8603F28538DA}"/>
              </a:ext>
            </a:extLst>
          </p:cNvPr>
          <p:cNvSpPr/>
          <p:nvPr/>
        </p:nvSpPr>
        <p:spPr>
          <a:xfrm>
            <a:off x="9749641" y="198537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2</a:t>
            </a:r>
            <a:endParaRPr lang="en-GB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33C12EC-0EAD-43ED-9881-BBD031FCF9E7}"/>
              </a:ext>
            </a:extLst>
          </p:cNvPr>
          <p:cNvSpPr txBox="1"/>
          <p:nvPr/>
        </p:nvSpPr>
        <p:spPr>
          <a:xfrm>
            <a:off x="4362698" y="5460362"/>
            <a:ext cx="37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if we transform the data into this new feature space, it becomes easy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E6E204D-3849-447C-9F12-89C376B00C94}"/>
              </a:ext>
            </a:extLst>
          </p:cNvPr>
          <p:cNvSpPr txBox="1"/>
          <p:nvPr/>
        </p:nvSpPr>
        <p:spPr>
          <a:xfrm>
            <a:off x="8076859" y="5459083"/>
            <a:ext cx="3714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when we transform the boundary back into our original space it appears to curve (line of constant distance from the origin)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DB51BC0-0CCD-419D-80FD-414159490500}"/>
              </a:ext>
            </a:extLst>
          </p:cNvPr>
          <p:cNvSpPr txBox="1"/>
          <p:nvPr/>
        </p:nvSpPr>
        <p:spPr>
          <a:xfrm>
            <a:off x="577775" y="5457530"/>
            <a:ext cx="371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There’s no hope of finding a sensible boundary for this data, even with a soft margin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F0111-970F-49C5-BC2E-A7AFBDE8DB4C}"/>
              </a:ext>
            </a:extLst>
          </p:cNvPr>
          <p:cNvSpPr txBox="1"/>
          <p:nvPr/>
        </p:nvSpPr>
        <p:spPr>
          <a:xfrm>
            <a:off x="3271673" y="1578836"/>
            <a:ext cx="198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Essentially distance from the origin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AE67ED-ECE4-42B8-831A-4CE1CA7E1D19}"/>
              </a:ext>
            </a:extLst>
          </p:cNvPr>
          <p:cNvCxnSpPr>
            <a:endCxn id="123" idx="1"/>
          </p:cNvCxnSpPr>
          <p:nvPr/>
        </p:nvCxnSpPr>
        <p:spPr>
          <a:xfrm>
            <a:off x="5071358" y="1933948"/>
            <a:ext cx="613954" cy="233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9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2D72-6779-4163-8E10-32FF0BF2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r>
              <a:rPr lang="en-GB" dirty="0"/>
              <a:t> </a:t>
            </a:r>
            <a:r>
              <a:rPr lang="en-GB" dirty="0" err="1"/>
              <a:t>hyperparmeter</a:t>
            </a:r>
            <a:r>
              <a:rPr lang="en-GB" dirty="0"/>
              <a:t>: in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1F49-596E-4706-AD71-6A49F789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 in the very first lecture we talked about how “wiggly” it was sensible to let your boundary become</a:t>
            </a:r>
          </a:p>
          <a:p>
            <a:pPr lvl="1"/>
            <a:r>
              <a:rPr lang="en-GB" dirty="0"/>
              <a:t>(We were introducing the idea of overfitting)</a:t>
            </a:r>
          </a:p>
          <a:p>
            <a:r>
              <a:rPr lang="en-GB" dirty="0"/>
              <a:t>When using SVMs with the kernel trick, you control over this exact decision through a hyperparameter called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Higher values = less wiggly</a:t>
            </a:r>
          </a:p>
          <a:p>
            <a:pPr lvl="1"/>
            <a:r>
              <a:rPr lang="en-GB" dirty="0"/>
              <a:t>Lower values = more wiggly</a:t>
            </a:r>
          </a:p>
          <a:p>
            <a:r>
              <a:rPr lang="en-GB" dirty="0"/>
              <a:t>Generally, you will need to investigate the appropriate value based on what you know about overfitting</a:t>
            </a:r>
          </a:p>
          <a:p>
            <a:pPr lvl="1"/>
            <a:r>
              <a:rPr lang="en-GB" dirty="0"/>
              <a:t>Experimentation through cross-validation a good approach</a:t>
            </a:r>
          </a:p>
        </p:txBody>
      </p:sp>
    </p:spTree>
    <p:extLst>
      <p:ext uri="{BB962C8B-B14F-4D97-AF65-F5344CB8AC3E}">
        <p14:creationId xmlns:p14="http://schemas.microsoft.com/office/powerpoint/2010/main" val="1040055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1879-B10A-42B9-88B8-22292693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r>
              <a:rPr lang="en-GB" dirty="0"/>
              <a:t> </a:t>
            </a:r>
            <a:r>
              <a:rPr lang="en-GB" dirty="0" err="1"/>
              <a:t>hyperparmeter</a:t>
            </a:r>
            <a:r>
              <a:rPr lang="en-GB" dirty="0"/>
              <a:t>: in pictures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4ABA78-3C98-40DA-B432-B5EC58271C1E}"/>
              </a:ext>
            </a:extLst>
          </p:cNvPr>
          <p:cNvCxnSpPr>
            <a:cxnSpLocks/>
          </p:cNvCxnSpPr>
          <p:nvPr/>
        </p:nvCxnSpPr>
        <p:spPr>
          <a:xfrm flipV="1">
            <a:off x="4585291" y="2364520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6D0509-4C48-4130-BCE3-65C4F7FA4F9B}"/>
              </a:ext>
            </a:extLst>
          </p:cNvPr>
          <p:cNvCxnSpPr>
            <a:cxnSpLocks/>
          </p:cNvCxnSpPr>
          <p:nvPr/>
        </p:nvCxnSpPr>
        <p:spPr>
          <a:xfrm>
            <a:off x="4585291" y="5002264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1EDFE6-CA24-4DE2-ACAF-9D704E84E7FC}"/>
              </a:ext>
            </a:extLst>
          </p:cNvPr>
          <p:cNvSpPr/>
          <p:nvPr/>
        </p:nvSpPr>
        <p:spPr>
          <a:xfrm>
            <a:off x="5028191" y="392287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1A2A52B-0DFD-435D-8462-C367C4C04808}"/>
              </a:ext>
            </a:extLst>
          </p:cNvPr>
          <p:cNvSpPr/>
          <p:nvPr/>
        </p:nvSpPr>
        <p:spPr>
          <a:xfrm>
            <a:off x="6153478" y="3460381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F6C7918-D360-4303-81DE-1414E8B90A87}"/>
              </a:ext>
            </a:extLst>
          </p:cNvPr>
          <p:cNvSpPr/>
          <p:nvPr/>
        </p:nvSpPr>
        <p:spPr>
          <a:xfrm>
            <a:off x="5294232" y="439639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3CD1A6F-FD66-47A6-8D8B-CCB9907A527B}"/>
              </a:ext>
            </a:extLst>
          </p:cNvPr>
          <p:cNvSpPr/>
          <p:nvPr/>
        </p:nvSpPr>
        <p:spPr>
          <a:xfrm>
            <a:off x="5725047" y="459662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79EA83-315A-451F-9D46-8827DF027C7B}"/>
              </a:ext>
            </a:extLst>
          </p:cNvPr>
          <p:cNvSpPr/>
          <p:nvPr/>
        </p:nvSpPr>
        <p:spPr>
          <a:xfrm>
            <a:off x="6515723" y="258191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78C6D-7C97-4E65-88D2-D41877A2262D}"/>
              </a:ext>
            </a:extLst>
          </p:cNvPr>
          <p:cNvSpPr/>
          <p:nvPr/>
        </p:nvSpPr>
        <p:spPr>
          <a:xfrm>
            <a:off x="6040254" y="305961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7FE976-12A7-494E-804A-F4A4550822E1}"/>
              </a:ext>
            </a:extLst>
          </p:cNvPr>
          <p:cNvSpPr/>
          <p:nvPr/>
        </p:nvSpPr>
        <p:spPr>
          <a:xfrm>
            <a:off x="6556320" y="351961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FA2A3E-C9F5-4CA6-AD90-505599E3BA75}"/>
              </a:ext>
            </a:extLst>
          </p:cNvPr>
          <p:cNvSpPr/>
          <p:nvPr/>
        </p:nvSpPr>
        <p:spPr>
          <a:xfrm>
            <a:off x="7007734" y="3629751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C28984-B8AA-482E-B987-766C28E44E6A}"/>
              </a:ext>
            </a:extLst>
          </p:cNvPr>
          <p:cNvCxnSpPr>
            <a:cxnSpLocks/>
          </p:cNvCxnSpPr>
          <p:nvPr/>
        </p:nvCxnSpPr>
        <p:spPr>
          <a:xfrm flipV="1">
            <a:off x="772373" y="2364520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32A3BB-7AF6-408F-AA61-FBDCB3F7B1D4}"/>
              </a:ext>
            </a:extLst>
          </p:cNvPr>
          <p:cNvCxnSpPr>
            <a:cxnSpLocks/>
          </p:cNvCxnSpPr>
          <p:nvPr/>
        </p:nvCxnSpPr>
        <p:spPr>
          <a:xfrm>
            <a:off x="772373" y="5002264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A5589D0-3CFF-4584-8EE0-EAEF4426E17E}"/>
              </a:ext>
            </a:extLst>
          </p:cNvPr>
          <p:cNvSpPr/>
          <p:nvPr/>
        </p:nvSpPr>
        <p:spPr>
          <a:xfrm>
            <a:off x="1215273" y="392287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85361CC-E461-411B-A235-A2CEC5B4C67B}"/>
              </a:ext>
            </a:extLst>
          </p:cNvPr>
          <p:cNvSpPr/>
          <p:nvPr/>
        </p:nvSpPr>
        <p:spPr>
          <a:xfrm>
            <a:off x="1775410" y="4133481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B80E471-B2FA-4956-A31C-19118CEB4D05}"/>
              </a:ext>
            </a:extLst>
          </p:cNvPr>
          <p:cNvSpPr/>
          <p:nvPr/>
        </p:nvSpPr>
        <p:spPr>
          <a:xfrm>
            <a:off x="1481314" y="439639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8CAB036-4D5B-4A9C-B428-E88024A5B0EA}"/>
              </a:ext>
            </a:extLst>
          </p:cNvPr>
          <p:cNvSpPr/>
          <p:nvPr/>
        </p:nvSpPr>
        <p:spPr>
          <a:xfrm>
            <a:off x="1912129" y="459662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E104F7-957D-4B71-A6EC-4C65779712A8}"/>
              </a:ext>
            </a:extLst>
          </p:cNvPr>
          <p:cNvSpPr/>
          <p:nvPr/>
        </p:nvSpPr>
        <p:spPr>
          <a:xfrm>
            <a:off x="2702805" y="258191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136771-F0A8-4399-BC70-AB3C889550CC}"/>
              </a:ext>
            </a:extLst>
          </p:cNvPr>
          <p:cNvSpPr/>
          <p:nvPr/>
        </p:nvSpPr>
        <p:spPr>
          <a:xfrm>
            <a:off x="2227336" y="305961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D684A9-7B2E-49C2-9302-7B7165318033}"/>
              </a:ext>
            </a:extLst>
          </p:cNvPr>
          <p:cNvSpPr/>
          <p:nvPr/>
        </p:nvSpPr>
        <p:spPr>
          <a:xfrm>
            <a:off x="2743402" y="351961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3D0F39-8A52-4F31-9D04-80458DAF9499}"/>
              </a:ext>
            </a:extLst>
          </p:cNvPr>
          <p:cNvSpPr/>
          <p:nvPr/>
        </p:nvSpPr>
        <p:spPr>
          <a:xfrm>
            <a:off x="3194816" y="3629751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9B0B69-52DA-46F7-B634-C4A0189031DA}"/>
              </a:ext>
            </a:extLst>
          </p:cNvPr>
          <p:cNvCxnSpPr>
            <a:cxnSpLocks/>
          </p:cNvCxnSpPr>
          <p:nvPr/>
        </p:nvCxnSpPr>
        <p:spPr>
          <a:xfrm flipV="1">
            <a:off x="8234295" y="2364520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BA001D-B56E-461C-8810-7EDE2356207F}"/>
              </a:ext>
            </a:extLst>
          </p:cNvPr>
          <p:cNvCxnSpPr>
            <a:cxnSpLocks/>
          </p:cNvCxnSpPr>
          <p:nvPr/>
        </p:nvCxnSpPr>
        <p:spPr>
          <a:xfrm>
            <a:off x="8234295" y="5002264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00F9161-352A-421D-8A86-B46B2B3C32ED}"/>
              </a:ext>
            </a:extLst>
          </p:cNvPr>
          <p:cNvSpPr/>
          <p:nvPr/>
        </p:nvSpPr>
        <p:spPr>
          <a:xfrm>
            <a:off x="8677195" y="392287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5660D17-63C1-4512-A94A-175BAB209D00}"/>
              </a:ext>
            </a:extLst>
          </p:cNvPr>
          <p:cNvSpPr/>
          <p:nvPr/>
        </p:nvSpPr>
        <p:spPr>
          <a:xfrm>
            <a:off x="8943236" y="439639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A1BC79F-5436-41BF-AF02-E209738E56ED}"/>
              </a:ext>
            </a:extLst>
          </p:cNvPr>
          <p:cNvSpPr/>
          <p:nvPr/>
        </p:nvSpPr>
        <p:spPr>
          <a:xfrm>
            <a:off x="9374051" y="4596629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5D7A21-8AE5-47ED-A10E-88014B8A3FC6}"/>
              </a:ext>
            </a:extLst>
          </p:cNvPr>
          <p:cNvSpPr/>
          <p:nvPr/>
        </p:nvSpPr>
        <p:spPr>
          <a:xfrm>
            <a:off x="10164727" y="258191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365E60-B050-4407-8799-C95D668F21C9}"/>
              </a:ext>
            </a:extLst>
          </p:cNvPr>
          <p:cNvSpPr/>
          <p:nvPr/>
        </p:nvSpPr>
        <p:spPr>
          <a:xfrm>
            <a:off x="9689258" y="305961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15B300-9ACF-47C7-8232-C77D03463BC1}"/>
              </a:ext>
            </a:extLst>
          </p:cNvPr>
          <p:cNvSpPr/>
          <p:nvPr/>
        </p:nvSpPr>
        <p:spPr>
          <a:xfrm>
            <a:off x="10205324" y="3519617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8B72486-33D1-49AF-BF33-E36ED39B3996}"/>
              </a:ext>
            </a:extLst>
          </p:cNvPr>
          <p:cNvSpPr/>
          <p:nvPr/>
        </p:nvSpPr>
        <p:spPr>
          <a:xfrm>
            <a:off x="10656738" y="3629751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6DF388-4198-44BD-90CE-78ADBC5CD785}"/>
              </a:ext>
            </a:extLst>
          </p:cNvPr>
          <p:cNvCxnSpPr>
            <a:cxnSpLocks/>
          </p:cNvCxnSpPr>
          <p:nvPr/>
        </p:nvCxnSpPr>
        <p:spPr>
          <a:xfrm>
            <a:off x="759808" y="2581913"/>
            <a:ext cx="2860772" cy="242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66A1AA2-4533-4AE7-9C78-8E499AEB3FAC}"/>
              </a:ext>
            </a:extLst>
          </p:cNvPr>
          <p:cNvSpPr/>
          <p:nvPr/>
        </p:nvSpPr>
        <p:spPr>
          <a:xfrm>
            <a:off x="2329292" y="3453288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0E5E0D1D-EACF-428B-A34F-EB0851C8B3C9}"/>
              </a:ext>
            </a:extLst>
          </p:cNvPr>
          <p:cNvSpPr/>
          <p:nvPr/>
        </p:nvSpPr>
        <p:spPr>
          <a:xfrm>
            <a:off x="9791848" y="3465425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2436A6B-23D1-4112-88AF-7357CF16315C}"/>
              </a:ext>
            </a:extLst>
          </p:cNvPr>
          <p:cNvSpPr/>
          <p:nvPr/>
        </p:nvSpPr>
        <p:spPr>
          <a:xfrm>
            <a:off x="5316279" y="2424223"/>
            <a:ext cx="2232837" cy="1956391"/>
          </a:xfrm>
          <a:custGeom>
            <a:avLst/>
            <a:gdLst>
              <a:gd name="connsiteX0" fmla="*/ 0 w 2232837"/>
              <a:gd name="connsiteY0" fmla="*/ 0 h 1956391"/>
              <a:gd name="connsiteX1" fmla="*/ 499730 w 2232837"/>
              <a:gd name="connsiteY1" fmla="*/ 1541721 h 1956391"/>
              <a:gd name="connsiteX2" fmla="*/ 2232837 w 2232837"/>
              <a:gd name="connsiteY2" fmla="*/ 1956391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2837" h="1956391">
                <a:moveTo>
                  <a:pt x="0" y="0"/>
                </a:moveTo>
                <a:cubicBezTo>
                  <a:pt x="63795" y="607828"/>
                  <a:pt x="127591" y="1215656"/>
                  <a:pt x="499730" y="1541721"/>
                </a:cubicBezTo>
                <a:cubicBezTo>
                  <a:pt x="871869" y="1867786"/>
                  <a:pt x="1552353" y="1912088"/>
                  <a:pt x="2232837" y="1956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6392EFE-A487-4A32-8E73-BE541ED8E6F2}"/>
              </a:ext>
            </a:extLst>
          </p:cNvPr>
          <p:cNvSpPr/>
          <p:nvPr/>
        </p:nvSpPr>
        <p:spPr>
          <a:xfrm>
            <a:off x="8845569" y="2371060"/>
            <a:ext cx="2318617" cy="2232838"/>
          </a:xfrm>
          <a:custGeom>
            <a:avLst/>
            <a:gdLst>
              <a:gd name="connsiteX0" fmla="*/ 596143 w 2318617"/>
              <a:gd name="connsiteY0" fmla="*/ 0 h 2232838"/>
              <a:gd name="connsiteX1" fmla="*/ 719 w 2318617"/>
              <a:gd name="connsiteY1" fmla="*/ 871870 h 2232838"/>
              <a:gd name="connsiteX2" fmla="*/ 521715 w 2318617"/>
              <a:gd name="connsiteY2" fmla="*/ 1637414 h 2232838"/>
              <a:gd name="connsiteX3" fmla="*/ 2318617 w 2318617"/>
              <a:gd name="connsiteY3" fmla="*/ 2232838 h 223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617" h="2232838">
                <a:moveTo>
                  <a:pt x="596143" y="0"/>
                </a:moveTo>
                <a:cubicBezTo>
                  <a:pt x="304633" y="299484"/>
                  <a:pt x="13124" y="598968"/>
                  <a:pt x="719" y="871870"/>
                </a:cubicBezTo>
                <a:cubicBezTo>
                  <a:pt x="-11686" y="1144772"/>
                  <a:pt x="135399" y="1410586"/>
                  <a:pt x="521715" y="1637414"/>
                </a:cubicBezTo>
                <a:cubicBezTo>
                  <a:pt x="908031" y="1864242"/>
                  <a:pt x="1613324" y="2048540"/>
                  <a:pt x="2318617" y="22328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F2C424F-EB38-4FAF-B95B-14A1D098B882}"/>
              </a:ext>
            </a:extLst>
          </p:cNvPr>
          <p:cNvSpPr/>
          <p:nvPr/>
        </p:nvSpPr>
        <p:spPr>
          <a:xfrm>
            <a:off x="9636093" y="3370519"/>
            <a:ext cx="475469" cy="406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43DA1D-F218-4AE7-B373-F581CD697DB5}"/>
              </a:ext>
            </a:extLst>
          </p:cNvPr>
          <p:cNvSpPr txBox="1"/>
          <p:nvPr/>
        </p:nvSpPr>
        <p:spPr>
          <a:xfrm>
            <a:off x="4362698" y="5460362"/>
            <a:ext cx="371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you decrease the </a:t>
            </a:r>
            <a:r>
              <a:rPr lang="en-GB" dirty="0" err="1"/>
              <a:t>KernelScale</a:t>
            </a:r>
            <a:r>
              <a:rPr lang="en-GB" dirty="0"/>
              <a:t> hyperparameter the boundary is allowed to curve more and more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7D479A-2F65-4F3E-905F-1BDDBE340868}"/>
              </a:ext>
            </a:extLst>
          </p:cNvPr>
          <p:cNvSpPr txBox="1"/>
          <p:nvPr/>
        </p:nvSpPr>
        <p:spPr>
          <a:xfrm>
            <a:off x="8076859" y="5459083"/>
            <a:ext cx="371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Small values can give sharply curving “peninsulas” and even little “islands” within the other class</a:t>
            </a:r>
          </a:p>
        </p:txBody>
      </p:sp>
    </p:spTree>
    <p:extLst>
      <p:ext uri="{BB962C8B-B14F-4D97-AF65-F5344CB8AC3E}">
        <p14:creationId xmlns:p14="http://schemas.microsoft.com/office/powerpoint/2010/main" val="4160326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1B05-1D21-4524-94FA-E78CFF15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syntax: a standard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B530-CAB2-43AF-929B-0FAD7820A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See for practice questions: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fitcsvm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(examples, labels);</a:t>
            </a:r>
          </a:p>
          <a:p>
            <a:r>
              <a:rPr lang="en-GB" dirty="0">
                <a:solidFill>
                  <a:srgbClr val="FF0000"/>
                </a:solidFill>
              </a:rPr>
              <a:t>Train a binary SVM with soft margin on data featuring two classes</a:t>
            </a:r>
          </a:p>
          <a:p>
            <a:r>
              <a:rPr lang="en-GB" dirty="0">
                <a:solidFill>
                  <a:srgbClr val="FF0000"/>
                </a:solidFill>
              </a:rPr>
              <a:t>Can then call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r>
              <a:rPr lang="en-GB" dirty="0">
                <a:solidFill>
                  <a:srgbClr val="FF0000"/>
                </a:solidFill>
              </a:rPr>
              <a:t> in the usual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10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1B05-1D21-4524-94FA-E78CFF15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syntax: SVM with 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B530-CAB2-43AF-929B-0FAD7820A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See for practice questions: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fitcsvm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(examples, labels, '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KernelFunction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rbf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solidFill>
                  <a:srgbClr val="FF0000"/>
                </a:solidFill>
              </a:rPr>
              <a:t>Train a binary SVM with soft margin on data featuring two classes, additionally using the kernel trick </a:t>
            </a:r>
          </a:p>
          <a:p>
            <a:r>
              <a:rPr lang="en-GB" dirty="0">
                <a:solidFill>
                  <a:srgbClr val="FF0000"/>
                </a:solidFill>
              </a:rPr>
              <a:t>You have to specify the type of kernel function you want to use</a:t>
            </a:r>
          </a:p>
          <a:p>
            <a:r>
              <a:rPr lang="en-GB" dirty="0">
                <a:solidFill>
                  <a:srgbClr val="FF0000"/>
                </a:solidFill>
              </a:rPr>
              <a:t>There are different options which lead to different types of boundary, but the most commonly used is the Radial Basis Function (RBF) kernel</a:t>
            </a:r>
          </a:p>
          <a:p>
            <a:r>
              <a:rPr lang="en-GB" dirty="0">
                <a:solidFill>
                  <a:srgbClr val="FF0000"/>
                </a:solidFill>
              </a:rPr>
              <a:t>Can still call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r>
              <a:rPr lang="en-GB" dirty="0">
                <a:solidFill>
                  <a:srgbClr val="FF0000"/>
                </a:solidFill>
              </a:rPr>
              <a:t> in the usual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55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4BC6-8183-4422-B63E-FE3AD56F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syntax: controlling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7BA5-B79E-42CE-B4EA-E8FF8362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See for practice questions: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fitcsvm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(examples, labels, '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KernelFunction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rbf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10);</a:t>
            </a:r>
          </a:p>
          <a:p>
            <a:r>
              <a:rPr lang="en-GB" dirty="0">
                <a:solidFill>
                  <a:srgbClr val="FF0000"/>
                </a:solidFill>
              </a:rPr>
              <a:t>You can additionally control the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r>
              <a:rPr lang="en-GB" dirty="0">
                <a:solidFill>
                  <a:srgbClr val="FF0000"/>
                </a:solidFill>
              </a:rPr>
              <a:t> (and therefore the level of “wiggle” you will accept) with an extra name-value pair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Remember: lower values allow for more “wiggle”</a:t>
            </a:r>
          </a:p>
        </p:txBody>
      </p:sp>
    </p:spTree>
    <p:extLst>
      <p:ext uri="{BB962C8B-B14F-4D97-AF65-F5344CB8AC3E}">
        <p14:creationId xmlns:p14="http://schemas.microsoft.com/office/powerpoint/2010/main" val="1180816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40D1-0614-4826-879F-027CD8CD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E48E-FB7E-4000-BC66-BC00D0B7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See for practice questions: there’s no easy way to see what the boundary looks like…</a:t>
            </a:r>
          </a:p>
          <a:p>
            <a:r>
              <a:rPr lang="en-GB" dirty="0">
                <a:solidFill>
                  <a:srgbClr val="FF0000"/>
                </a:solidFill>
              </a:rPr>
              <a:t>…You don’t get back the equation/vertices of a line/plane…</a:t>
            </a:r>
          </a:p>
          <a:p>
            <a:r>
              <a:rPr lang="en-GB" dirty="0">
                <a:solidFill>
                  <a:srgbClr val="FF0000"/>
                </a:solidFill>
              </a:rPr>
              <a:t>To visualise the boundary, you need to build yourself a dense rectangular “grid” of testing data that covers the min/max extents of your training features… E.g., using a nested for loop</a:t>
            </a:r>
          </a:p>
          <a:p>
            <a:r>
              <a:rPr lang="en-GB" dirty="0">
                <a:solidFill>
                  <a:srgbClr val="FF0000"/>
                </a:solidFill>
              </a:rPr>
              <a:t>…And use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r>
              <a:rPr lang="en-GB" dirty="0">
                <a:solidFill>
                  <a:srgbClr val="FF0000"/>
                </a:solidFill>
              </a:rPr>
              <a:t> to find the classifier’s prediction at every point</a:t>
            </a:r>
          </a:p>
          <a:p>
            <a:r>
              <a:rPr lang="en-GB" dirty="0">
                <a:solidFill>
                  <a:srgbClr val="FF0000"/>
                </a:solidFill>
              </a:rPr>
              <a:t>You can then use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gscatter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FF0000"/>
                </a:solidFill>
              </a:rPr>
              <a:t> to visualise the results…</a:t>
            </a:r>
          </a:p>
          <a:p>
            <a:r>
              <a:rPr lang="en-GB" dirty="0">
                <a:solidFill>
                  <a:srgbClr val="FF0000"/>
                </a:solidFill>
              </a:rPr>
              <a:t>…And overlay the training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790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4767-49BB-47F7-A8D9-992FA3D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Visualisation: changing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8ED21-BA7F-4519-A35A-0A8CCBC7E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2001971"/>
            <a:ext cx="5333559" cy="399864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A6ADBA-8B47-44A2-8BD2-F5D96C2A6A5D}"/>
              </a:ext>
            </a:extLst>
          </p:cNvPr>
          <p:cNvSpPr/>
          <p:nvPr/>
        </p:nvSpPr>
        <p:spPr>
          <a:xfrm>
            <a:off x="7815858" y="6402313"/>
            <a:ext cx="4273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(Slides updated to match dataset from labs)</a:t>
            </a:r>
          </a:p>
        </p:txBody>
      </p:sp>
    </p:spTree>
    <p:extLst>
      <p:ext uri="{BB962C8B-B14F-4D97-AF65-F5344CB8AC3E}">
        <p14:creationId xmlns:p14="http://schemas.microsoft.com/office/powerpoint/2010/main" val="61038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A7BC-163E-4894-9F74-637068C4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term topics: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60BF-F023-4874-9646-6FED12FC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Data exploration and preparation (1 week)</a:t>
            </a:r>
          </a:p>
          <a:p>
            <a:pPr lvl="1"/>
            <a:r>
              <a:rPr lang="en-GB" dirty="0"/>
              <a:t>We need to add some of the basic bits we skipped last term</a:t>
            </a:r>
          </a:p>
          <a:p>
            <a:r>
              <a:rPr lang="en-GB" dirty="0"/>
              <a:t>Evaluation (2 weeks)</a:t>
            </a:r>
          </a:p>
          <a:p>
            <a:pPr lvl="1"/>
            <a:r>
              <a:rPr lang="en-GB" dirty="0"/>
              <a:t>Really important: we all need to know the important methods for establishing exactly how well our ML methods are performing</a:t>
            </a:r>
          </a:p>
          <a:p>
            <a:r>
              <a:rPr lang="en-GB" dirty="0"/>
              <a:t>Feature extraction (2 weeks)</a:t>
            </a:r>
          </a:p>
          <a:p>
            <a:pPr lvl="1"/>
            <a:r>
              <a:rPr lang="en-GB" dirty="0"/>
              <a:t>Really interesting topic: if our data doesn’t have a really obvious consistent structure (e.g., text documents, images) then how should we extract features</a:t>
            </a:r>
          </a:p>
          <a:p>
            <a:r>
              <a:rPr lang="en-GB" b="1" dirty="0"/>
              <a:t>Support Vector Machines (2 weeks)</a:t>
            </a:r>
          </a:p>
          <a:p>
            <a:pPr lvl="1"/>
            <a:r>
              <a:rPr lang="en-GB" b="1" dirty="0"/>
              <a:t>A final “black box” technique we think you should have some exposure to (e.g., visualising, tuning hyperparameters)</a:t>
            </a:r>
          </a:p>
          <a:p>
            <a:r>
              <a:rPr lang="en-GB" dirty="0"/>
              <a:t>Then over to Deep Learning with Nick (3 weeks, not assessed)</a:t>
            </a:r>
          </a:p>
        </p:txBody>
      </p:sp>
    </p:spTree>
    <p:extLst>
      <p:ext uri="{BB962C8B-B14F-4D97-AF65-F5344CB8AC3E}">
        <p14:creationId xmlns:p14="http://schemas.microsoft.com/office/powerpoint/2010/main" val="1930242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4767-49BB-47F7-A8D9-992FA3D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Visualisation: changing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8ED21-BA7F-4519-A35A-0A8CCBC7E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2001971"/>
            <a:ext cx="5333559" cy="399864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75898F-C25E-4B0A-8CED-17883BF17002}"/>
              </a:ext>
            </a:extLst>
          </p:cNvPr>
          <p:cNvSpPr/>
          <p:nvPr/>
        </p:nvSpPr>
        <p:spPr>
          <a:xfrm>
            <a:off x="7815858" y="6402313"/>
            <a:ext cx="4273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(Slides updated to match dataset from labs)</a:t>
            </a:r>
          </a:p>
        </p:txBody>
      </p:sp>
    </p:spTree>
    <p:extLst>
      <p:ext uri="{BB962C8B-B14F-4D97-AF65-F5344CB8AC3E}">
        <p14:creationId xmlns:p14="http://schemas.microsoft.com/office/powerpoint/2010/main" val="192385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4767-49BB-47F7-A8D9-992FA3D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Visualisation: changing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8ED21-BA7F-4519-A35A-0A8CCBC7E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2001971"/>
            <a:ext cx="5333559" cy="399864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E55ED9-ACD8-47D7-A86C-C9D4132BC365}"/>
              </a:ext>
            </a:extLst>
          </p:cNvPr>
          <p:cNvSpPr/>
          <p:nvPr/>
        </p:nvSpPr>
        <p:spPr>
          <a:xfrm>
            <a:off x="7815858" y="6402313"/>
            <a:ext cx="4273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(Slides updated to match dataset from labs)</a:t>
            </a:r>
          </a:p>
        </p:txBody>
      </p:sp>
    </p:spTree>
    <p:extLst>
      <p:ext uri="{BB962C8B-B14F-4D97-AF65-F5344CB8AC3E}">
        <p14:creationId xmlns:p14="http://schemas.microsoft.com/office/powerpoint/2010/main" val="3435376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02B8-0B40-44FD-932F-46AD3985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A8E50-32F9-4C7C-93B8-2F2E7FFD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SVMs are sensitive to features having different magnitudes…</a:t>
            </a:r>
          </a:p>
          <a:p>
            <a:r>
              <a:rPr lang="en-GB" dirty="0"/>
              <a:t>…So best to perform z-score standardisation on your data</a:t>
            </a:r>
          </a:p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fitcsvm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function will accept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'Standardize'</a:t>
            </a:r>
            <a:r>
              <a:rPr lang="en-GB" dirty="0"/>
              <a:t> option in the same way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fitcknn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/>
              <a:t>But careful if you’re trying to do visualisation</a:t>
            </a:r>
          </a:p>
          <a:p>
            <a:pPr lvl="1"/>
            <a:r>
              <a:rPr lang="en-GB" dirty="0"/>
              <a:t>Don’t accidentally overlay un-standardised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905560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3BDED5-DE19-430B-8084-484DEF097D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925" y="4082168"/>
            <a:ext cx="2637155" cy="2681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B558AD-88BE-44F9-BE4D-193DAF83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07B4-EFF1-425D-A9D6-38C6A09C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For interest only, not examined…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When dealing with real, challenging, high-dimensional data [hard/impossible to visualise what’s going on]…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You can use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Matlab’s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OptimizeHyperparameters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option to automatically optimise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BoxConstraint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simultaneously using cross-validation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This is the default behaviour using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'auto'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Warning: can be slow if you have much data…</a:t>
            </a:r>
          </a:p>
        </p:txBody>
      </p:sp>
    </p:spTree>
    <p:extLst>
      <p:ext uri="{BB962C8B-B14F-4D97-AF65-F5344CB8AC3E}">
        <p14:creationId xmlns:p14="http://schemas.microsoft.com/office/powerpoint/2010/main" val="3114832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3D92-1354-4788-AE0A-CEE2AFBB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211C-E216-46CB-9D19-322B1F94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Nothing if you already did last week’s reading</a:t>
            </a:r>
          </a:p>
          <a:p>
            <a:r>
              <a:rPr lang="en-GB" dirty="0"/>
              <a:t>Missed doing last weeks, or not feeling too confident with SVMs?</a:t>
            </a:r>
          </a:p>
          <a:p>
            <a:pPr lvl="1"/>
            <a:r>
              <a:rPr lang="en-GB" dirty="0"/>
              <a:t>Use the time to have another look</a:t>
            </a:r>
          </a:p>
          <a:p>
            <a:r>
              <a:rPr lang="en-GB" dirty="0"/>
              <a:t>Brett Lantz, “Machine Learning with R”</a:t>
            </a:r>
          </a:p>
          <a:p>
            <a:r>
              <a:rPr lang="en-GB" dirty="0"/>
              <a:t>Chapter 7: “Black box methods – neural networks and support vector machines”</a:t>
            </a:r>
          </a:p>
          <a:p>
            <a:pPr lvl="1"/>
            <a:r>
              <a:rPr lang="en-GB" dirty="0"/>
              <a:t>From the section entitled: “Understanding support vector machines”, up to </a:t>
            </a:r>
            <a:r>
              <a:rPr lang="en-GB" i="1" dirty="0"/>
              <a:t>and including</a:t>
            </a:r>
            <a:r>
              <a:rPr lang="en-GB" dirty="0"/>
              <a:t> the section entitled “using kernels for non-linear spaces”</a:t>
            </a:r>
          </a:p>
          <a:p>
            <a:r>
              <a:rPr lang="en-GB" dirty="0"/>
              <a:t>Suggested approach (but do whatever works best for you):</a:t>
            </a:r>
          </a:p>
          <a:p>
            <a:pPr lvl="1"/>
            <a:r>
              <a:rPr lang="en-GB" dirty="0"/>
              <a:t>Just relax and read through</a:t>
            </a:r>
          </a:p>
          <a:p>
            <a:pPr lvl="1"/>
            <a:r>
              <a:rPr lang="en-GB" dirty="0"/>
              <a:t>As ever, we’re interested in the ideas, not the use of R</a:t>
            </a:r>
          </a:p>
        </p:txBody>
      </p:sp>
    </p:spTree>
    <p:extLst>
      <p:ext uri="{BB962C8B-B14F-4D97-AF65-F5344CB8AC3E}">
        <p14:creationId xmlns:p14="http://schemas.microsoft.com/office/powerpoint/2010/main" val="2469259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83F9-C6D0-44EA-83A4-B2C05D85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to revisit?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7D85-A85F-4F98-8F50-9B2CFE632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Have left us a bit of a buffer next week</a:t>
            </a:r>
          </a:p>
          <a:p>
            <a:r>
              <a:rPr lang="en-GB" dirty="0"/>
              <a:t>We shouldn’t need the full 50 minutes to finish</a:t>
            </a:r>
          </a:p>
          <a:p>
            <a:r>
              <a:rPr lang="en-GB" dirty="0"/>
              <a:t>Open call for any topics from this term that you’d like us to revisit</a:t>
            </a:r>
          </a:p>
          <a:p>
            <a:pPr lvl="1"/>
            <a:r>
              <a:rPr lang="en-GB" dirty="0"/>
              <a:t>Just drop me an email...</a:t>
            </a:r>
          </a:p>
          <a:p>
            <a:r>
              <a:rPr lang="en-GB" dirty="0"/>
              <a:t>Otherwise we’ll probably just re-cap on the exam</a:t>
            </a:r>
          </a:p>
        </p:txBody>
      </p:sp>
    </p:spTree>
    <p:extLst>
      <p:ext uri="{BB962C8B-B14F-4D97-AF65-F5344CB8AC3E}">
        <p14:creationId xmlns:p14="http://schemas.microsoft.com/office/powerpoint/2010/main" val="154109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3274AA-3112-4E2F-8408-8D4269A04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85" y="4369024"/>
            <a:ext cx="4110915" cy="2312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A49B3D-8916-4B9E-8CDD-77A1BB651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69024"/>
            <a:ext cx="4110915" cy="2312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802314-5AC8-4EB9-851E-E5C55ED2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week’s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DA3D-09CF-4AE7-B0AB-904B4972A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Hopefully you recognised the main ideas behind Support Vector Machines (SVMs) from the very first week</a:t>
            </a:r>
          </a:p>
          <a:p>
            <a:r>
              <a:rPr lang="en-GB" dirty="0"/>
              <a:t>A classifier that tries to draw a dividing line between the data in two classes…</a:t>
            </a:r>
          </a:p>
          <a:p>
            <a:r>
              <a:rPr lang="en-GB" dirty="0"/>
              <a:t>…You have some control (via hyperparameters) over whether the line should be allowed to curve, and if so by how much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44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B2F3-4CE9-440D-81AD-8EDC6AE3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SVMs: mathematics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CDAE-A313-4A81-A05C-1C48395C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full formulation is very mathematical</a:t>
            </a:r>
          </a:p>
          <a:p>
            <a:r>
              <a:rPr lang="en-GB" dirty="0"/>
              <a:t>Like patch-based features/dimensionality reduction in previous weeks…</a:t>
            </a:r>
          </a:p>
          <a:p>
            <a:r>
              <a:rPr lang="en-GB" dirty="0"/>
              <a:t>…People have spent entire professional lives working on these ideas</a:t>
            </a:r>
          </a:p>
          <a:p>
            <a:endParaRPr lang="en-GB" dirty="0"/>
          </a:p>
          <a:p>
            <a:r>
              <a:rPr lang="en-GB" dirty="0"/>
              <a:t>It’s not our aim to learn all of the details…</a:t>
            </a:r>
          </a:p>
          <a:p>
            <a:r>
              <a:rPr lang="en-GB" dirty="0"/>
              <a:t>…But to have an appreciation of the important ideas</a:t>
            </a:r>
          </a:p>
          <a:p>
            <a:r>
              <a:rPr lang="en-GB" dirty="0"/>
              <a:t>…To be able to use SVMs in </a:t>
            </a:r>
            <a:r>
              <a:rPr lang="en-GB" dirty="0" err="1"/>
              <a:t>Matlab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80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92B1-033B-4109-BF55-7E331270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SVMs: important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9552-C9C3-44A4-9C06-2A92A104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Important ideas to cover: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Binary classification only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Linear boundaries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The margin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Soft margins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Nonlinear boundaries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r>
              <a:rPr lang="en-GB" dirty="0"/>
              <a:t> hyperparameter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Matlab</a:t>
            </a:r>
            <a:r>
              <a:rPr lang="en-GB" dirty="0"/>
              <a:t> syntax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Visualisation and other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55244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1612-39CB-4EAC-A0DC-0562E4BA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E913-7D53-44E8-B534-43772605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only use an SVM to separate two different classes</a:t>
            </a:r>
          </a:p>
          <a:p>
            <a:r>
              <a:rPr lang="en-GB" dirty="0"/>
              <a:t>This sounds like a big limitation, but…</a:t>
            </a:r>
          </a:p>
          <a:p>
            <a:r>
              <a:rPr lang="en-GB" dirty="0"/>
              <a:t>…There are ways to solve multi-class problems with multiple binary SVMs</a:t>
            </a:r>
          </a:p>
          <a:p>
            <a:pPr lvl="1"/>
            <a:r>
              <a:rPr lang="en-GB" dirty="0"/>
              <a:t>(We’ll come back to this next week…)</a:t>
            </a:r>
          </a:p>
          <a:p>
            <a:r>
              <a:rPr lang="en-GB" dirty="0"/>
              <a:t>For everything in the upcoming slides, you should be thinking about a simple binary problem, where you’re trying to separate data from two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52258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3259EC-4A63-4CF9-82F0-1695462838C8}"/>
              </a:ext>
            </a:extLst>
          </p:cNvPr>
          <p:cNvCxnSpPr>
            <a:cxnSpLocks/>
          </p:cNvCxnSpPr>
          <p:nvPr/>
        </p:nvCxnSpPr>
        <p:spPr>
          <a:xfrm flipV="1">
            <a:off x="2846895" y="1379429"/>
            <a:ext cx="0" cy="442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64778A-67AC-4EE2-AE81-665758C9C108}"/>
              </a:ext>
            </a:extLst>
          </p:cNvPr>
          <p:cNvCxnSpPr>
            <a:cxnSpLocks/>
          </p:cNvCxnSpPr>
          <p:nvPr/>
        </p:nvCxnSpPr>
        <p:spPr>
          <a:xfrm>
            <a:off x="2846895" y="5806911"/>
            <a:ext cx="6614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7449C32-840C-432B-8F97-2A8046D2CEC7}"/>
              </a:ext>
            </a:extLst>
          </p:cNvPr>
          <p:cNvSpPr/>
          <p:nvPr/>
        </p:nvSpPr>
        <p:spPr>
          <a:xfrm>
            <a:off x="4315128" y="3052878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514D15B-4EE6-4A7A-9CE2-ED4DE86D36C3}"/>
              </a:ext>
            </a:extLst>
          </p:cNvPr>
          <p:cNvSpPr/>
          <p:nvPr/>
        </p:nvSpPr>
        <p:spPr>
          <a:xfrm>
            <a:off x="5216165" y="3299388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5A8ED60-873C-4C0E-B105-4437675D6DC4}"/>
              </a:ext>
            </a:extLst>
          </p:cNvPr>
          <p:cNvSpPr/>
          <p:nvPr/>
        </p:nvSpPr>
        <p:spPr>
          <a:xfrm>
            <a:off x="5904324" y="3953751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927CA18-6861-42A1-A845-CCD45C8BD414}"/>
              </a:ext>
            </a:extLst>
          </p:cNvPr>
          <p:cNvSpPr/>
          <p:nvPr/>
        </p:nvSpPr>
        <p:spPr>
          <a:xfrm>
            <a:off x="6605051" y="4621100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63B8DA2-2131-4FE8-ACB8-91227984E791}"/>
              </a:ext>
            </a:extLst>
          </p:cNvPr>
          <p:cNvSpPr/>
          <p:nvPr/>
        </p:nvSpPr>
        <p:spPr>
          <a:xfrm>
            <a:off x="5550819" y="4589284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382236-B78F-4A91-B2BB-4F35DC3129D2}"/>
              </a:ext>
            </a:extLst>
          </p:cNvPr>
          <p:cNvSpPr/>
          <p:nvPr/>
        </p:nvSpPr>
        <p:spPr>
          <a:xfrm>
            <a:off x="5164324" y="2552329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3331FE-E33C-465D-A5E6-403318D1B634}"/>
              </a:ext>
            </a:extLst>
          </p:cNvPr>
          <p:cNvSpPr/>
          <p:nvPr/>
        </p:nvSpPr>
        <p:spPr>
          <a:xfrm>
            <a:off x="5998590" y="240586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EDDC43-E48B-410F-8D47-1668635C20E2}"/>
              </a:ext>
            </a:extLst>
          </p:cNvPr>
          <p:cNvSpPr/>
          <p:nvPr/>
        </p:nvSpPr>
        <p:spPr>
          <a:xfrm>
            <a:off x="6209113" y="3297798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B007E5-DD37-4722-B583-5767F724ACD8}"/>
              </a:ext>
            </a:extLst>
          </p:cNvPr>
          <p:cNvSpPr/>
          <p:nvPr/>
        </p:nvSpPr>
        <p:spPr>
          <a:xfrm>
            <a:off x="7046545" y="3421952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3B1BA6-CEC9-4F96-9EEB-11A96BD7FD13}"/>
              </a:ext>
            </a:extLst>
          </p:cNvPr>
          <p:cNvSpPr/>
          <p:nvPr/>
        </p:nvSpPr>
        <p:spPr>
          <a:xfrm>
            <a:off x="7304204" y="3793136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857683B-B46D-4872-B22F-45DE5927CF39}"/>
              </a:ext>
            </a:extLst>
          </p:cNvPr>
          <p:cNvSpPr/>
          <p:nvPr/>
        </p:nvSpPr>
        <p:spPr>
          <a:xfrm>
            <a:off x="8650650" y="1757446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3079FE-B4CC-4EA5-97BB-5819BEF84C42}"/>
              </a:ext>
            </a:extLst>
          </p:cNvPr>
          <p:cNvSpPr/>
          <p:nvPr/>
        </p:nvSpPr>
        <p:spPr>
          <a:xfrm>
            <a:off x="8650650" y="141402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E3B568-7F7E-45A8-8BD6-C97E0121F4D6}"/>
              </a:ext>
            </a:extLst>
          </p:cNvPr>
          <p:cNvSpPr txBox="1"/>
          <p:nvPr/>
        </p:nvSpPr>
        <p:spPr>
          <a:xfrm>
            <a:off x="9030880" y="1341898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B8956D-B322-4FE0-AC7E-950224B9D89E}"/>
              </a:ext>
            </a:extLst>
          </p:cNvPr>
          <p:cNvSpPr txBox="1"/>
          <p:nvPr/>
        </p:nvSpPr>
        <p:spPr>
          <a:xfrm>
            <a:off x="9030879" y="1700036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5CCB98-5ADE-4D06-B37D-872B869F2665}"/>
              </a:ext>
            </a:extLst>
          </p:cNvPr>
          <p:cNvSpPr/>
          <p:nvPr/>
        </p:nvSpPr>
        <p:spPr>
          <a:xfrm>
            <a:off x="8512406" y="1285336"/>
            <a:ext cx="1470576" cy="833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F86E19-59C8-4330-8389-4502CF3C37D5}"/>
              </a:ext>
            </a:extLst>
          </p:cNvPr>
          <p:cNvSpPr txBox="1"/>
          <p:nvPr/>
        </p:nvSpPr>
        <p:spPr>
          <a:xfrm>
            <a:off x="5737783" y="5964319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94B3E3-0CB1-47F7-878F-CC5DC703EBB5}"/>
              </a:ext>
            </a:extLst>
          </p:cNvPr>
          <p:cNvSpPr txBox="1"/>
          <p:nvPr/>
        </p:nvSpPr>
        <p:spPr>
          <a:xfrm rot="16200000">
            <a:off x="1946904" y="3314346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9A8FC8-49C5-438C-954D-823CCD36A4A9}"/>
              </a:ext>
            </a:extLst>
          </p:cNvPr>
          <p:cNvCxnSpPr>
            <a:cxnSpLocks/>
          </p:cNvCxnSpPr>
          <p:nvPr/>
        </p:nvCxnSpPr>
        <p:spPr>
          <a:xfrm>
            <a:off x="2846895" y="1498862"/>
            <a:ext cx="6614473" cy="4308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A73CEA-2AB3-4774-A000-7863CE1A7749}"/>
              </a:ext>
            </a:extLst>
          </p:cNvPr>
          <p:cNvCxnSpPr>
            <a:cxnSpLocks/>
          </p:cNvCxnSpPr>
          <p:nvPr/>
        </p:nvCxnSpPr>
        <p:spPr>
          <a:xfrm>
            <a:off x="2318418" y="1187330"/>
            <a:ext cx="529402" cy="3173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03DFBA-0C85-4778-8F95-E1C55834175D}"/>
              </a:ext>
            </a:extLst>
          </p:cNvPr>
          <p:cNvCxnSpPr>
            <a:cxnSpLocks/>
          </p:cNvCxnSpPr>
          <p:nvPr/>
        </p:nvCxnSpPr>
        <p:spPr>
          <a:xfrm>
            <a:off x="9457474" y="5805638"/>
            <a:ext cx="529402" cy="3173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EEBD29-955B-44CB-ABFC-CADEC3B264F9}"/>
              </a:ext>
            </a:extLst>
          </p:cNvPr>
          <p:cNvSpPr txBox="1"/>
          <p:nvPr/>
        </p:nvSpPr>
        <p:spPr>
          <a:xfrm>
            <a:off x="461912" y="188536"/>
            <a:ext cx="37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We’ll stick with the sketching conventions used in previous weeks…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2FF513-0BC5-4663-ACDC-80892F653EAE}"/>
              </a:ext>
            </a:extLst>
          </p:cNvPr>
          <p:cNvSpPr txBox="1"/>
          <p:nvPr/>
        </p:nvSpPr>
        <p:spPr>
          <a:xfrm>
            <a:off x="7046545" y="462410"/>
            <a:ext cx="240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won’t bother to show the legend on every slide: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98FEEC-A23E-4EF8-BECE-4C5C93BBF2C9}"/>
              </a:ext>
            </a:extLst>
          </p:cNvPr>
          <p:cNvSpPr txBox="1"/>
          <p:nvPr/>
        </p:nvSpPr>
        <p:spPr>
          <a:xfrm>
            <a:off x="287061" y="6097585"/>
            <a:ext cx="240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the axes labels: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C5E43A-97BB-421F-9B54-AD9CF615D50B}"/>
              </a:ext>
            </a:extLst>
          </p:cNvPr>
          <p:cNvCxnSpPr>
            <a:endCxn id="27" idx="1"/>
          </p:cNvCxnSpPr>
          <p:nvPr/>
        </p:nvCxnSpPr>
        <p:spPr>
          <a:xfrm flipV="1">
            <a:off x="2073897" y="4055193"/>
            <a:ext cx="429188" cy="206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C6642B-6A9B-4345-BC36-BD093D8FED99}"/>
              </a:ext>
            </a:extLst>
          </p:cNvPr>
          <p:cNvCxnSpPr/>
          <p:nvPr/>
        </p:nvCxnSpPr>
        <p:spPr>
          <a:xfrm flipV="1">
            <a:off x="2205124" y="6148985"/>
            <a:ext cx="3345695" cy="13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75390A-A928-4A64-B08B-F0C06CA29F22}"/>
              </a:ext>
            </a:extLst>
          </p:cNvPr>
          <p:cNvSpPr txBox="1"/>
          <p:nvPr/>
        </p:nvSpPr>
        <p:spPr>
          <a:xfrm>
            <a:off x="9566635" y="4832998"/>
            <a:ext cx="240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boundary goes on for ever, but we’ll only plot it inside the axes…</a:t>
            </a:r>
          </a:p>
        </p:txBody>
      </p:sp>
    </p:spTree>
    <p:extLst>
      <p:ext uri="{BB962C8B-B14F-4D97-AF65-F5344CB8AC3E}">
        <p14:creationId xmlns:p14="http://schemas.microsoft.com/office/powerpoint/2010/main" val="208848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4369578-0D52-486B-88F8-E3EAB32EF0FF}"/>
              </a:ext>
            </a:extLst>
          </p:cNvPr>
          <p:cNvSpPr/>
          <p:nvPr/>
        </p:nvSpPr>
        <p:spPr>
          <a:xfrm>
            <a:off x="8601962" y="1370100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3259EC-4A63-4CF9-82F0-1695462838C8}"/>
              </a:ext>
            </a:extLst>
          </p:cNvPr>
          <p:cNvCxnSpPr>
            <a:cxnSpLocks/>
          </p:cNvCxnSpPr>
          <p:nvPr/>
        </p:nvCxnSpPr>
        <p:spPr>
          <a:xfrm flipV="1">
            <a:off x="2846895" y="1379429"/>
            <a:ext cx="0" cy="442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64778A-67AC-4EE2-AE81-665758C9C108}"/>
              </a:ext>
            </a:extLst>
          </p:cNvPr>
          <p:cNvCxnSpPr>
            <a:cxnSpLocks/>
          </p:cNvCxnSpPr>
          <p:nvPr/>
        </p:nvCxnSpPr>
        <p:spPr>
          <a:xfrm>
            <a:off x="2846895" y="5806911"/>
            <a:ext cx="6614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E3B568-7F7E-45A8-8BD6-C97E0121F4D6}"/>
              </a:ext>
            </a:extLst>
          </p:cNvPr>
          <p:cNvSpPr txBox="1"/>
          <p:nvPr/>
        </p:nvSpPr>
        <p:spPr>
          <a:xfrm>
            <a:off x="9030880" y="1341898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5CCB98-5ADE-4D06-B37D-872B869F2665}"/>
              </a:ext>
            </a:extLst>
          </p:cNvPr>
          <p:cNvSpPr/>
          <p:nvPr/>
        </p:nvSpPr>
        <p:spPr>
          <a:xfrm>
            <a:off x="8512405" y="1285336"/>
            <a:ext cx="1630813" cy="5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F86E19-59C8-4330-8389-4502CF3C37D5}"/>
              </a:ext>
            </a:extLst>
          </p:cNvPr>
          <p:cNvSpPr txBox="1"/>
          <p:nvPr/>
        </p:nvSpPr>
        <p:spPr>
          <a:xfrm>
            <a:off x="5737783" y="5964319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94B3E3-0CB1-47F7-878F-CC5DC703EBB5}"/>
              </a:ext>
            </a:extLst>
          </p:cNvPr>
          <p:cNvSpPr txBox="1"/>
          <p:nvPr/>
        </p:nvSpPr>
        <p:spPr>
          <a:xfrm rot="16200000">
            <a:off x="1946904" y="3314346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9A8FC8-49C5-438C-954D-823CCD36A4A9}"/>
              </a:ext>
            </a:extLst>
          </p:cNvPr>
          <p:cNvCxnSpPr>
            <a:cxnSpLocks/>
          </p:cNvCxnSpPr>
          <p:nvPr/>
        </p:nvCxnSpPr>
        <p:spPr>
          <a:xfrm>
            <a:off x="2846895" y="1498862"/>
            <a:ext cx="6614473" cy="4308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676E7061-CB10-485A-ADDA-AF3ECF3BAE94}"/>
              </a:ext>
            </a:extLst>
          </p:cNvPr>
          <p:cNvSpPr/>
          <p:nvPr/>
        </p:nvSpPr>
        <p:spPr>
          <a:xfrm>
            <a:off x="4507584" y="352884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5FEF940C-0A5E-45E3-B08D-1BB50272F502}"/>
              </a:ext>
            </a:extLst>
          </p:cNvPr>
          <p:cNvSpPr/>
          <p:nvPr/>
        </p:nvSpPr>
        <p:spPr>
          <a:xfrm>
            <a:off x="5011466" y="3836786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92A25FF2-9DE2-463C-8B5F-49B75724E5A7}"/>
              </a:ext>
            </a:extLst>
          </p:cNvPr>
          <p:cNvSpPr/>
          <p:nvPr/>
        </p:nvSpPr>
        <p:spPr>
          <a:xfrm>
            <a:off x="5011466" y="3145528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66BAF7BF-AEC6-437C-86D2-7320452A2AED}"/>
              </a:ext>
            </a:extLst>
          </p:cNvPr>
          <p:cNvSpPr/>
          <p:nvPr/>
        </p:nvSpPr>
        <p:spPr>
          <a:xfrm>
            <a:off x="6270394" y="3490863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0FD8B259-BBBA-47BC-8CA1-2A2A18F8BFE2}"/>
              </a:ext>
            </a:extLst>
          </p:cNvPr>
          <p:cNvSpPr/>
          <p:nvPr/>
        </p:nvSpPr>
        <p:spPr>
          <a:xfrm>
            <a:off x="5428266" y="2702747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1CB5ED41-1275-4F05-A836-6179DA3216C5}"/>
              </a:ext>
            </a:extLst>
          </p:cNvPr>
          <p:cNvSpPr/>
          <p:nvPr/>
        </p:nvSpPr>
        <p:spPr>
          <a:xfrm>
            <a:off x="4068459" y="1953710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0148FBFA-E0F8-4235-90AE-6655806910F6}"/>
              </a:ext>
            </a:extLst>
          </p:cNvPr>
          <p:cNvSpPr/>
          <p:nvPr/>
        </p:nvSpPr>
        <p:spPr>
          <a:xfrm>
            <a:off x="6907092" y="3836786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EF415D8D-20CC-4921-BAFF-6FB167EC38C0}"/>
              </a:ext>
            </a:extLst>
          </p:cNvPr>
          <p:cNvSpPr/>
          <p:nvPr/>
        </p:nvSpPr>
        <p:spPr>
          <a:xfrm>
            <a:off x="4496586" y="3949831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D1FA2876-47A4-4A09-AB33-6EFC8BF626AE}"/>
              </a:ext>
            </a:extLst>
          </p:cNvPr>
          <p:cNvSpPr/>
          <p:nvPr/>
        </p:nvSpPr>
        <p:spPr>
          <a:xfrm>
            <a:off x="5607368" y="4254829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9324110E-B032-4152-9F90-413C9A62ABDB}"/>
              </a:ext>
            </a:extLst>
          </p:cNvPr>
          <p:cNvSpPr/>
          <p:nvPr/>
        </p:nvSpPr>
        <p:spPr>
          <a:xfrm>
            <a:off x="7195008" y="458476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4B7809E0-E3B3-4D8F-B787-4287B7326566}"/>
              </a:ext>
            </a:extLst>
          </p:cNvPr>
          <p:cNvSpPr/>
          <p:nvPr/>
        </p:nvSpPr>
        <p:spPr>
          <a:xfrm>
            <a:off x="6254696" y="270274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09970DC-B63E-4F96-926B-D5EA252E217E}"/>
              </a:ext>
            </a:extLst>
          </p:cNvPr>
          <p:cNvSpPr/>
          <p:nvPr/>
        </p:nvSpPr>
        <p:spPr>
          <a:xfrm rot="7422741">
            <a:off x="7581503" y="5047651"/>
            <a:ext cx="671653" cy="3500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8738EC8-58B8-430A-B052-F3F8F034369F}"/>
              </a:ext>
            </a:extLst>
          </p:cNvPr>
          <p:cNvSpPr/>
          <p:nvPr/>
        </p:nvSpPr>
        <p:spPr>
          <a:xfrm rot="18254569">
            <a:off x="7970366" y="4465660"/>
            <a:ext cx="671653" cy="3500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673059-1F4E-4A64-8BBF-F3BE0B2EADCA}"/>
              </a:ext>
            </a:extLst>
          </p:cNvPr>
          <p:cNvSpPr txBox="1"/>
          <p:nvPr/>
        </p:nvSpPr>
        <p:spPr>
          <a:xfrm>
            <a:off x="9306601" y="3155600"/>
            <a:ext cx="187593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Classify new data based on which side of the line it falls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F074F1-7766-4653-82C5-9F30A546DB13}"/>
              </a:ext>
            </a:extLst>
          </p:cNvPr>
          <p:cNvSpPr txBox="1"/>
          <p:nvPr/>
        </p:nvSpPr>
        <p:spPr>
          <a:xfrm>
            <a:off x="461912" y="188536"/>
            <a:ext cx="371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benefit of finding the boundary is that we can use it to classify </a:t>
            </a:r>
            <a:r>
              <a:rPr lang="en-GB" i="1" dirty="0"/>
              <a:t>new</a:t>
            </a:r>
            <a:r>
              <a:rPr lang="en-GB" dirty="0"/>
              <a:t> examples:</a:t>
            </a:r>
          </a:p>
        </p:txBody>
      </p:sp>
    </p:spTree>
    <p:extLst>
      <p:ext uri="{BB962C8B-B14F-4D97-AF65-F5344CB8AC3E}">
        <p14:creationId xmlns:p14="http://schemas.microsoft.com/office/powerpoint/2010/main" val="181981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27978</TotalTime>
  <Words>1998</Words>
  <Application>Microsoft Office PowerPoint</Application>
  <PresentationFormat>Widescreen</PresentationFormat>
  <Paragraphs>190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Artificial Intelligence</vt:lpstr>
      <vt:lpstr>Overview</vt:lpstr>
      <vt:lpstr>Second term topics: details</vt:lpstr>
      <vt:lpstr>Last week’s reading</vt:lpstr>
      <vt:lpstr>SVMs: mathematics</vt:lpstr>
      <vt:lpstr>SVMs: important steps</vt:lpstr>
      <vt:lpstr>Binary classification only</vt:lpstr>
      <vt:lpstr>PowerPoint Presentation</vt:lpstr>
      <vt:lpstr>PowerPoint Presentation</vt:lpstr>
      <vt:lpstr>PowerPoint Presentation</vt:lpstr>
      <vt:lpstr>Linear boundaries: in words</vt:lpstr>
      <vt:lpstr>Linear boundaries: in pictures</vt:lpstr>
      <vt:lpstr>The margin: in words</vt:lpstr>
      <vt:lpstr>The margin: in pictures</vt:lpstr>
      <vt:lpstr>The margin: in words</vt:lpstr>
      <vt:lpstr>The margin: in pictures</vt:lpstr>
      <vt:lpstr>Soft margins: in words</vt:lpstr>
      <vt:lpstr>Soft margins: in pictures</vt:lpstr>
      <vt:lpstr>[Soft margins: in Matlab]</vt:lpstr>
      <vt:lpstr>Nonlinear boundaries: in words</vt:lpstr>
      <vt:lpstr>Nonlinear boundaries: in words</vt:lpstr>
      <vt:lpstr>Nonlinear boundaries: in pictures</vt:lpstr>
      <vt:lpstr>The KernelScale hyperparmeter: in words</vt:lpstr>
      <vt:lpstr>The KernelScale hyperparmeter: in pictures</vt:lpstr>
      <vt:lpstr>Matlab syntax: a standard SVM</vt:lpstr>
      <vt:lpstr>Matlab syntax: SVM with kernel trick</vt:lpstr>
      <vt:lpstr>Matlab syntax: controlling KernelScale</vt:lpstr>
      <vt:lpstr>Visualisation</vt:lpstr>
      <vt:lpstr>Visualisation: changing KernelScale</vt:lpstr>
      <vt:lpstr>Visualisation: changing KernelScale</vt:lpstr>
      <vt:lpstr>Visualisation: changing KernelScale</vt:lpstr>
      <vt:lpstr>Other considerations</vt:lpstr>
      <vt:lpstr>Other considerations</vt:lpstr>
      <vt:lpstr>Reading for next week</vt:lpstr>
      <vt:lpstr>Topics to revisit?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darby</dc:creator>
  <cp:lastModifiedBy>john darby</cp:lastModifiedBy>
  <cp:revision>1243</cp:revision>
  <dcterms:created xsi:type="dcterms:W3CDTF">2018-09-30T05:00:41Z</dcterms:created>
  <dcterms:modified xsi:type="dcterms:W3CDTF">2019-03-04T15:15:22Z</dcterms:modified>
</cp:coreProperties>
</file>